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92" r:id="rId3"/>
    <p:sldId id="284" r:id="rId4"/>
    <p:sldId id="285" r:id="rId5"/>
    <p:sldId id="287" r:id="rId6"/>
    <p:sldId id="293" r:id="rId7"/>
    <p:sldId id="294" r:id="rId8"/>
    <p:sldId id="297" r:id="rId9"/>
    <p:sldId id="305" r:id="rId10"/>
    <p:sldId id="295" r:id="rId11"/>
    <p:sldId id="296" r:id="rId12"/>
    <p:sldId id="291" r:id="rId13"/>
    <p:sldId id="298" r:id="rId14"/>
    <p:sldId id="300" r:id="rId15"/>
    <p:sldId id="307" r:id="rId16"/>
    <p:sldId id="301" r:id="rId17"/>
    <p:sldId id="308" r:id="rId18"/>
    <p:sldId id="302" r:id="rId19"/>
    <p:sldId id="309" r:id="rId20"/>
    <p:sldId id="303" r:id="rId21"/>
    <p:sldId id="304" r:id="rId22"/>
    <p:sldId id="306" r:id="rId23"/>
    <p:sldId id="310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9" autoAdjust="0"/>
    <p:restoredTop sz="96562" autoAdjust="0"/>
  </p:normalViewPr>
  <p:slideViewPr>
    <p:cSldViewPr snapToObjects="1" showGuides="1">
      <p:cViewPr varScale="1">
        <p:scale>
          <a:sx n="79" d="100"/>
          <a:sy n="79" d="100"/>
        </p:scale>
        <p:origin x="-628" y="-64"/>
      </p:cViewPr>
      <p:guideLst>
        <p:guide orient="horz" pos="216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BD96-2CB7-E94D-9791-D317E36F4502}" type="datetimeFigureOut">
              <a:rPr lang="de-DE" smtClean="0"/>
              <a:pPr/>
              <a:t>14.09.2010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0A97-BEE2-BD4D-9A49-57B6BC00B1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2860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718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3200" b="1" spc="100" dirty="0" smtClean="0">
                <a:latin typeface="Arial Narrow" pitchFamily="34" charset="0"/>
                <a:cs typeface="Arial Narrow"/>
              </a:rPr>
              <a:t>Dies ist eine Überschrift, sie gibt das Thema der Präsentation wieder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28596" y="6356350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endParaRPr lang="de-DE" dirty="0" smtClean="0"/>
          </a:p>
          <a:p>
            <a:pPr algn="l"/>
            <a:r>
              <a:rPr lang="de-DE" dirty="0" smtClean="0"/>
              <a:t>Datum		</a:t>
            </a:r>
            <a:fld id="{24AB9230-679F-1045-B49B-98C0DCAF56BA}" type="datetimeFigureOut">
              <a:rPr lang="de-DE" smtClean="0"/>
              <a:pPr algn="l"/>
              <a:t>14.09.2010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>
            <a:lvl1pPr>
              <a:defRPr sz="1600">
                <a:latin typeface="Arial Narrow" pitchFamily="34" charset="0"/>
              </a:defRPr>
            </a:lvl1pPr>
            <a:lvl2pPr>
              <a:defRPr sz="16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Datum: 	</a:t>
            </a:r>
            <a:fld id="{24AB9230-679F-1045-B49B-98C0DCAF56BA}" type="datetimeFigureOut">
              <a:rPr lang="de-DE" smtClean="0"/>
              <a:pPr algn="l"/>
              <a:t>14.09.2010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28688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8284-0FF3-444E-9345-5B84820185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0036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2. EULAG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81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endParaRPr lang="de-DE" dirty="0" smtClean="0"/>
          </a:p>
          <a:p>
            <a:pPr algn="l"/>
            <a:r>
              <a:rPr lang="de-DE" dirty="0" smtClean="0"/>
              <a:t>Datum		</a:t>
            </a:r>
            <a:fld id="{24AB9230-679F-1045-B49B-98C0DCAF56BA}" type="datetimeFigureOut">
              <a:rPr lang="de-DE" smtClean="0"/>
              <a:pPr algn="l"/>
              <a:t>14.09.2010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76200"/>
            <a:ext cx="9144000" cy="6012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8" name="Bild 23" descr="JGU-Logo_farbe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5" y="5292725"/>
            <a:ext cx="2336800" cy="1587500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438136" y="628652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Denni\Documents\Konferenzen\Whistler08\Vortrag\special_pics\bannercloud_smg_v4.mpg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4.xml"/><Relationship Id="rId7" Type="http://schemas.openxmlformats.org/officeDocument/2006/relationships/image" Target="../media/image3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295400" y="1484784"/>
            <a:ext cx="6477000" cy="584775"/>
          </a:xfrm>
          <a:prstGeom prst="rect">
            <a:avLst/>
          </a:prstGeom>
          <a:noFill/>
          <a:ln>
            <a:solidFill>
              <a:srgbClr val="000000">
                <a:alpha val="18824"/>
              </a:srgbClr>
            </a:solidFill>
          </a:ln>
        </p:spPr>
        <p:txBody>
          <a:bodyPr vert="horz" wrap="square" rtlCol="0" anchor="t">
            <a:spAutoFit/>
          </a:bodyPr>
          <a:lstStyle/>
          <a:p>
            <a:pPr marL="180975" indent="-180975"/>
            <a:r>
              <a:rPr lang="en-US" sz="3200" b="1" spc="10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dirty="0" err="1" smtClean="0">
                <a:latin typeface="Arial Narrow" pitchFamily="34" charset="0"/>
                <a:cs typeface="Arial Narrow"/>
              </a:rPr>
              <a:t>Orographic</a:t>
            </a:r>
            <a:r>
              <a:rPr lang="en-US" sz="3200" b="1" spc="100" dirty="0" smtClean="0">
                <a:latin typeface="Arial Narrow" pitchFamily="34" charset="0"/>
                <a:cs typeface="Arial Narrow"/>
              </a:rPr>
              <a:t> Banner Clouds</a:t>
            </a:r>
            <a:endParaRPr lang="en-US" sz="3200" b="1" spc="100" dirty="0">
              <a:latin typeface="Arial Narrow" pitchFamily="34" charset="0"/>
              <a:cs typeface="Arial Narrow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-76200"/>
            <a:ext cx="9144000" cy="6012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itchFamily="34" charset="0"/>
            </a:endParaRPr>
          </a:p>
        </p:txBody>
      </p:sp>
      <p:pic>
        <p:nvPicPr>
          <p:cNvPr id="24" name="Bild 23" descr="JGU-Logo_farbe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5292725"/>
            <a:ext cx="2336800" cy="1587500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3356992"/>
            <a:ext cx="39204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Brötz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Reinert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Volkmar</a:t>
            </a:r>
            <a:r>
              <a:rPr lang="en-US" dirty="0" smtClean="0"/>
              <a:t> Wirth</a:t>
            </a:r>
          </a:p>
          <a:p>
            <a:endParaRPr lang="en-US" sz="1400" dirty="0" smtClean="0"/>
          </a:p>
          <a:p>
            <a:r>
              <a:rPr lang="en-US" sz="1400" dirty="0" smtClean="0"/>
              <a:t>Institute for Atmospheric Physics/</a:t>
            </a:r>
          </a:p>
          <a:p>
            <a:r>
              <a:rPr lang="en-US" sz="1400" dirty="0" smtClean="0"/>
              <a:t>University of Mainz</a:t>
            </a:r>
          </a:p>
          <a:p>
            <a:endParaRPr lang="en-US" sz="1400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EULAG Workshop</a:t>
            </a:r>
          </a:p>
          <a:p>
            <a:r>
              <a:rPr lang="en-US" dirty="0" smtClean="0"/>
              <a:t>14.10.2010</a:t>
            </a:r>
            <a:endParaRPr lang="en-US" dirty="0"/>
          </a:p>
        </p:txBody>
      </p:sp>
      <p:pic>
        <p:nvPicPr>
          <p:cNvPr id="12" name="Picture 4" descr="matterhorn1_200701261430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166" y="2553369"/>
            <a:ext cx="40322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139952" y="2420888"/>
            <a:ext cx="439248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Initializing of a passive tracer</a:t>
            </a:r>
            <a:endParaRPr lang="en-US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251520" y="1412776"/>
            <a:ext cx="8445500" cy="3695700"/>
            <a:chOff x="374650" y="2276475"/>
            <a:chExt cx="8445500" cy="3695700"/>
          </a:xfrm>
        </p:grpSpPr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374650" y="2276475"/>
              <a:ext cx="8445500" cy="3643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2000" b="1">
                <a:solidFill>
                  <a:schemeClr val="bg2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785813" y="2500313"/>
              <a:ext cx="7929562" cy="31432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rot="5400000" flipH="1" flipV="1">
              <a:off x="-840581" y="4036219"/>
              <a:ext cx="3216275" cy="15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bgerundetes Rechteck 8"/>
            <p:cNvSpPr/>
            <p:nvPr/>
          </p:nvSpPr>
          <p:spPr>
            <a:xfrm>
              <a:off x="785813" y="4500563"/>
              <a:ext cx="428625" cy="428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Textfeld 13"/>
            <p:cNvSpPr txBox="1">
              <a:spLocks noChangeArrowheads="1"/>
            </p:cNvSpPr>
            <p:nvPr/>
          </p:nvSpPr>
          <p:spPr bwMode="auto">
            <a:xfrm>
              <a:off x="411163" y="2428875"/>
              <a:ext cx="2872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z</a:t>
              </a:r>
            </a:p>
          </p:txBody>
        </p:sp>
        <p:sp>
          <p:nvSpPr>
            <p:cNvPr id="11" name="Gleichschenkliges Dreieck 10"/>
            <p:cNvSpPr/>
            <p:nvPr/>
          </p:nvSpPr>
          <p:spPr>
            <a:xfrm>
              <a:off x="3911600" y="3429000"/>
              <a:ext cx="1714500" cy="2214563"/>
            </a:xfrm>
            <a:prstGeom prst="triangl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Textfeld 24"/>
            <p:cNvSpPr txBox="1">
              <a:spLocks noChangeArrowheads="1"/>
            </p:cNvSpPr>
            <p:nvPr/>
          </p:nvSpPr>
          <p:spPr bwMode="auto">
            <a:xfrm>
              <a:off x="8220075" y="5572125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>
                  <a:solidFill>
                    <a:schemeClr val="bg2"/>
                  </a:solidFill>
                </a:rPr>
                <a:t>x</a:t>
              </a: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5286375" y="3143250"/>
              <a:ext cx="428625" cy="428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 err="1">
                  <a:solidFill>
                    <a:schemeClr val="tx1"/>
                  </a:solidFill>
                </a:rPr>
                <a:t>z</a:t>
              </a:r>
              <a:r>
                <a:rPr lang="de-DE" baseline="-25000" dirty="0" err="1">
                  <a:solidFill>
                    <a:schemeClr val="tx1"/>
                  </a:solidFill>
                </a:rPr>
                <a:t>s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 bwMode="auto">
            <a:xfrm rot="5400000">
              <a:off x="5644356" y="4001294"/>
              <a:ext cx="1285875" cy="1588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29"/>
            <p:cNvSpPr txBox="1">
              <a:spLocks noChangeArrowheads="1"/>
            </p:cNvSpPr>
            <p:nvPr/>
          </p:nvSpPr>
          <p:spPr bwMode="auto">
            <a:xfrm>
              <a:off x="5508625" y="2658398"/>
              <a:ext cx="27726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 smtClean="0"/>
                <a:t>Δz</a:t>
              </a:r>
              <a:r>
                <a:rPr lang="en-US" sz="1600" dirty="0" smtClean="0"/>
                <a:t>: mean vertical displacement</a:t>
              </a:r>
              <a:endParaRPr lang="en-US" sz="1600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766763" y="5641976"/>
              <a:ext cx="7947025" cy="15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 16"/>
            <p:cNvSpPr/>
            <p:nvPr/>
          </p:nvSpPr>
          <p:spPr>
            <a:xfrm>
              <a:off x="1228725" y="3581400"/>
              <a:ext cx="4813300" cy="1679575"/>
            </a:xfrm>
            <a:custGeom>
              <a:avLst/>
              <a:gdLst>
                <a:gd name="connsiteX0" fmla="*/ 0 w 4813300"/>
                <a:gd name="connsiteY0" fmla="*/ 1152525 h 1679575"/>
                <a:gd name="connsiteX1" fmla="*/ 352425 w 4813300"/>
                <a:gd name="connsiteY1" fmla="*/ 1143000 h 1679575"/>
                <a:gd name="connsiteX2" fmla="*/ 714375 w 4813300"/>
                <a:gd name="connsiteY2" fmla="*/ 1143000 h 1679575"/>
                <a:gd name="connsiteX3" fmla="*/ 1181100 w 4813300"/>
                <a:gd name="connsiteY3" fmla="*/ 1152525 h 1679575"/>
                <a:gd name="connsiteX4" fmla="*/ 1543050 w 4813300"/>
                <a:gd name="connsiteY4" fmla="*/ 1171575 h 1679575"/>
                <a:gd name="connsiteX5" fmla="*/ 1971675 w 4813300"/>
                <a:gd name="connsiteY5" fmla="*/ 1190625 h 1679575"/>
                <a:gd name="connsiteX6" fmla="*/ 2257425 w 4813300"/>
                <a:gd name="connsiteY6" fmla="*/ 1228725 h 1679575"/>
                <a:gd name="connsiteX7" fmla="*/ 2552700 w 4813300"/>
                <a:gd name="connsiteY7" fmla="*/ 1343025 h 1679575"/>
                <a:gd name="connsiteX8" fmla="*/ 2752725 w 4813300"/>
                <a:gd name="connsiteY8" fmla="*/ 1476375 h 1679575"/>
                <a:gd name="connsiteX9" fmla="*/ 2933700 w 4813300"/>
                <a:gd name="connsiteY9" fmla="*/ 1562100 h 1679575"/>
                <a:gd name="connsiteX10" fmla="*/ 3209925 w 4813300"/>
                <a:gd name="connsiteY10" fmla="*/ 1619250 h 1679575"/>
                <a:gd name="connsiteX11" fmla="*/ 3409950 w 4813300"/>
                <a:gd name="connsiteY11" fmla="*/ 1666875 h 1679575"/>
                <a:gd name="connsiteX12" fmla="*/ 3676650 w 4813300"/>
                <a:gd name="connsiteY12" fmla="*/ 1676400 h 1679575"/>
                <a:gd name="connsiteX13" fmla="*/ 3962400 w 4813300"/>
                <a:gd name="connsiteY13" fmla="*/ 1676400 h 1679575"/>
                <a:gd name="connsiteX14" fmla="*/ 4210050 w 4813300"/>
                <a:gd name="connsiteY14" fmla="*/ 1657350 h 1679575"/>
                <a:gd name="connsiteX15" fmla="*/ 4495800 w 4813300"/>
                <a:gd name="connsiteY15" fmla="*/ 1657350 h 1679575"/>
                <a:gd name="connsiteX16" fmla="*/ 4714875 w 4813300"/>
                <a:gd name="connsiteY16" fmla="*/ 1543050 h 1679575"/>
                <a:gd name="connsiteX17" fmla="*/ 4810125 w 4813300"/>
                <a:gd name="connsiteY17" fmla="*/ 1314450 h 1679575"/>
                <a:gd name="connsiteX18" fmla="*/ 4733925 w 4813300"/>
                <a:gd name="connsiteY18" fmla="*/ 1152525 h 1679575"/>
                <a:gd name="connsiteX19" fmla="*/ 4600575 w 4813300"/>
                <a:gd name="connsiteY19" fmla="*/ 1047750 h 1679575"/>
                <a:gd name="connsiteX20" fmla="*/ 4419600 w 4813300"/>
                <a:gd name="connsiteY20" fmla="*/ 885825 h 1679575"/>
                <a:gd name="connsiteX21" fmla="*/ 4333875 w 4813300"/>
                <a:gd name="connsiteY21" fmla="*/ 742950 h 1679575"/>
                <a:gd name="connsiteX22" fmla="*/ 4248150 w 4813300"/>
                <a:gd name="connsiteY22" fmla="*/ 504825 h 1679575"/>
                <a:gd name="connsiteX23" fmla="*/ 4238625 w 4813300"/>
                <a:gd name="connsiteY23" fmla="*/ 257175 h 1679575"/>
                <a:gd name="connsiteX24" fmla="*/ 4267200 w 4813300"/>
                <a:gd name="connsiteY24" fmla="*/ 0 h 167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3300" h="1679575">
                  <a:moveTo>
                    <a:pt x="0" y="1152525"/>
                  </a:moveTo>
                  <a:lnTo>
                    <a:pt x="352425" y="1143000"/>
                  </a:lnTo>
                  <a:cubicBezTo>
                    <a:pt x="471487" y="1141413"/>
                    <a:pt x="714375" y="1143000"/>
                    <a:pt x="714375" y="1143000"/>
                  </a:cubicBezTo>
                  <a:lnTo>
                    <a:pt x="1181100" y="1152525"/>
                  </a:lnTo>
                  <a:cubicBezTo>
                    <a:pt x="1319212" y="1157287"/>
                    <a:pt x="1543050" y="1171575"/>
                    <a:pt x="1543050" y="1171575"/>
                  </a:cubicBezTo>
                  <a:cubicBezTo>
                    <a:pt x="1674812" y="1177925"/>
                    <a:pt x="1852613" y="1181100"/>
                    <a:pt x="1971675" y="1190625"/>
                  </a:cubicBezTo>
                  <a:cubicBezTo>
                    <a:pt x="2090737" y="1200150"/>
                    <a:pt x="2160588" y="1203325"/>
                    <a:pt x="2257425" y="1228725"/>
                  </a:cubicBezTo>
                  <a:cubicBezTo>
                    <a:pt x="2354263" y="1254125"/>
                    <a:pt x="2470150" y="1301750"/>
                    <a:pt x="2552700" y="1343025"/>
                  </a:cubicBezTo>
                  <a:cubicBezTo>
                    <a:pt x="2635250" y="1384300"/>
                    <a:pt x="2689225" y="1439863"/>
                    <a:pt x="2752725" y="1476375"/>
                  </a:cubicBezTo>
                  <a:cubicBezTo>
                    <a:pt x="2816225" y="1512887"/>
                    <a:pt x="2857500" y="1538288"/>
                    <a:pt x="2933700" y="1562100"/>
                  </a:cubicBezTo>
                  <a:cubicBezTo>
                    <a:pt x="3009900" y="1585912"/>
                    <a:pt x="3130550" y="1601788"/>
                    <a:pt x="3209925" y="1619250"/>
                  </a:cubicBezTo>
                  <a:cubicBezTo>
                    <a:pt x="3289300" y="1636712"/>
                    <a:pt x="3332163" y="1657350"/>
                    <a:pt x="3409950" y="1666875"/>
                  </a:cubicBezTo>
                  <a:cubicBezTo>
                    <a:pt x="3487737" y="1676400"/>
                    <a:pt x="3584575" y="1674813"/>
                    <a:pt x="3676650" y="1676400"/>
                  </a:cubicBezTo>
                  <a:cubicBezTo>
                    <a:pt x="3768725" y="1677988"/>
                    <a:pt x="3873500" y="1679575"/>
                    <a:pt x="3962400" y="1676400"/>
                  </a:cubicBezTo>
                  <a:cubicBezTo>
                    <a:pt x="4051300" y="1673225"/>
                    <a:pt x="4121150" y="1660525"/>
                    <a:pt x="4210050" y="1657350"/>
                  </a:cubicBezTo>
                  <a:cubicBezTo>
                    <a:pt x="4298950" y="1654175"/>
                    <a:pt x="4411663" y="1676400"/>
                    <a:pt x="4495800" y="1657350"/>
                  </a:cubicBezTo>
                  <a:cubicBezTo>
                    <a:pt x="4579937" y="1638300"/>
                    <a:pt x="4662487" y="1600200"/>
                    <a:pt x="4714875" y="1543050"/>
                  </a:cubicBezTo>
                  <a:cubicBezTo>
                    <a:pt x="4767263" y="1485900"/>
                    <a:pt x="4806950" y="1379538"/>
                    <a:pt x="4810125" y="1314450"/>
                  </a:cubicBezTo>
                  <a:cubicBezTo>
                    <a:pt x="4813300" y="1249363"/>
                    <a:pt x="4768850" y="1196975"/>
                    <a:pt x="4733925" y="1152525"/>
                  </a:cubicBezTo>
                  <a:cubicBezTo>
                    <a:pt x="4699000" y="1108075"/>
                    <a:pt x="4652962" y="1092200"/>
                    <a:pt x="4600575" y="1047750"/>
                  </a:cubicBezTo>
                  <a:cubicBezTo>
                    <a:pt x="4548188" y="1003300"/>
                    <a:pt x="4464050" y="936625"/>
                    <a:pt x="4419600" y="885825"/>
                  </a:cubicBezTo>
                  <a:cubicBezTo>
                    <a:pt x="4375150" y="835025"/>
                    <a:pt x="4362450" y="806450"/>
                    <a:pt x="4333875" y="742950"/>
                  </a:cubicBezTo>
                  <a:cubicBezTo>
                    <a:pt x="4305300" y="679450"/>
                    <a:pt x="4264025" y="585788"/>
                    <a:pt x="4248150" y="504825"/>
                  </a:cubicBezTo>
                  <a:cubicBezTo>
                    <a:pt x="4232275" y="423863"/>
                    <a:pt x="4235450" y="341312"/>
                    <a:pt x="4238625" y="257175"/>
                  </a:cubicBezTo>
                  <a:cubicBezTo>
                    <a:pt x="4241800" y="173038"/>
                    <a:pt x="4254500" y="86519"/>
                    <a:pt x="4267200" y="0"/>
                  </a:cubicBez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Textfeld 28"/>
            <p:cNvSpPr txBox="1">
              <a:spLocks noChangeArrowheads="1"/>
            </p:cNvSpPr>
            <p:nvPr/>
          </p:nvSpPr>
          <p:spPr bwMode="auto">
            <a:xfrm>
              <a:off x="900113" y="4005263"/>
              <a:ext cx="2087562" cy="369887"/>
            </a:xfrm>
            <a:prstGeom prst="rect">
              <a:avLst/>
            </a:prstGeom>
            <a:solidFill>
              <a:srgbClr val="B8D0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pic>
          <p:nvPicPr>
            <p:cNvPr id="19" name="Grafik 3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575" y="4076700"/>
              <a:ext cx="185261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feld 30"/>
            <p:cNvSpPr txBox="1">
              <a:spLocks noChangeArrowheads="1"/>
            </p:cNvSpPr>
            <p:nvPr/>
          </p:nvSpPr>
          <p:spPr bwMode="auto">
            <a:xfrm>
              <a:off x="5724525" y="3789363"/>
              <a:ext cx="3024188" cy="368300"/>
            </a:xfrm>
            <a:prstGeom prst="rect">
              <a:avLst/>
            </a:prstGeom>
            <a:solidFill>
              <a:srgbClr val="B8D0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pic>
          <p:nvPicPr>
            <p:cNvPr id="21" name="Grafik 2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24525" y="3860800"/>
              <a:ext cx="295751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feld 13"/>
            <p:cNvSpPr txBox="1">
              <a:spLocks noChangeArrowheads="1"/>
            </p:cNvSpPr>
            <p:nvPr/>
          </p:nvSpPr>
          <p:spPr bwMode="auto">
            <a:xfrm>
              <a:off x="395288" y="4546600"/>
              <a:ext cx="334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/>
                <a:t>z</a:t>
              </a:r>
              <a:r>
                <a:rPr lang="de-DE" b="1" baseline="-25000"/>
                <a:t>s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684213" y="4724400"/>
              <a:ext cx="142875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bgerundetes Rechteck 29"/>
          <p:cNvSpPr/>
          <p:nvPr/>
        </p:nvSpPr>
        <p:spPr>
          <a:xfrm>
            <a:off x="611560" y="4953942"/>
            <a:ext cx="3898776" cy="877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910457" y="5097958"/>
            <a:ext cx="2934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 of a passive tracer </a:t>
            </a:r>
          </a:p>
          <a:p>
            <a:r>
              <a:rPr lang="en-US" dirty="0" smtClean="0"/>
              <a:t>Initialized by its altitude at t</a:t>
            </a:r>
            <a:r>
              <a:rPr lang="en-US" sz="1050" dirty="0" smtClean="0"/>
              <a:t>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 vertical displacement, m </a:t>
            </a:r>
            <a:endParaRPr lang="en-US" dirty="0"/>
          </a:p>
        </p:txBody>
      </p:sp>
      <p:pic>
        <p:nvPicPr>
          <p:cNvPr id="7" name="Inhaltsplatzhalter 6" descr="pyramide01.015_xz_meandz_32.gif"/>
          <p:cNvPicPr>
            <a:picLocks noGrp="1" noChangeAspect="1"/>
          </p:cNvPicPr>
          <p:nvPr>
            <p:ph idx="1"/>
          </p:nvPr>
        </p:nvPicPr>
        <p:blipFill>
          <a:blip r:embed="rId2"/>
          <a:srcRect t="46570"/>
          <a:stretch>
            <a:fillRect/>
          </a:stretch>
        </p:blipFill>
        <p:spPr>
          <a:xfrm>
            <a:off x="3635896" y="1737276"/>
            <a:ext cx="5472608" cy="4500036"/>
          </a:xfrm>
        </p:spPr>
      </p:pic>
      <p:sp>
        <p:nvSpPr>
          <p:cNvPr id="6" name="Abgerundetes Rechteck 5"/>
          <p:cNvSpPr/>
          <p:nvPr/>
        </p:nvSpPr>
        <p:spPr>
          <a:xfrm>
            <a:off x="601216" y="1744216"/>
            <a:ext cx="2962672" cy="29809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945863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windward leeward asymmetry</a:t>
            </a:r>
          </a:p>
          <a:p>
            <a:endParaRPr lang="en-US" dirty="0" smtClean="0"/>
          </a:p>
          <a:p>
            <a:r>
              <a:rPr lang="en-US" dirty="0" smtClean="0"/>
              <a:t>Strongest positive vertical displacement in in lee</a:t>
            </a:r>
          </a:p>
          <a:p>
            <a:endParaRPr lang="en-US" dirty="0" smtClean="0"/>
          </a:p>
          <a:p>
            <a:pPr>
              <a:buFont typeface="Symbol" pitchFamily="18" charset="2"/>
              <a:buChar char="Þ"/>
            </a:pPr>
            <a:r>
              <a:rPr lang="en-US" dirty="0" smtClean="0"/>
              <a:t>Different air masses or additional sources of humidity are not necessary</a:t>
            </a:r>
          </a:p>
          <a:p>
            <a:pPr>
              <a:buFont typeface="Symbol" pitchFamily="18" charset="2"/>
              <a:buChar char="Þ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Similarity of the tracer field to the banner cloud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Thermodynamic conditions</a:t>
            </a:r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31800" y="2204864"/>
          <a:ext cx="828091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600400"/>
                <a:gridCol w="3312367"/>
              </a:tblGrid>
              <a:tr h="339020">
                <a:tc>
                  <a:txBody>
                    <a:bodyPr/>
                    <a:lstStyle/>
                    <a:p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>
                          <a:solidFill>
                            <a:schemeClr val="tx1"/>
                          </a:solidFill>
                        </a:rPr>
                        <a:t>Thermodynamic Properties</a:t>
                      </a: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>
                          <a:solidFill>
                            <a:schemeClr val="tx1"/>
                          </a:solidFill>
                        </a:rPr>
                        <a:t>Dynamic Properties</a:t>
                      </a: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0EA"/>
                    </a:solidFill>
                  </a:tcPr>
                </a:tc>
              </a:tr>
              <a:tr h="1299576">
                <a:tc>
                  <a:txBody>
                    <a:bodyPr/>
                    <a:lstStyle/>
                    <a:p>
                      <a:pPr algn="ctr"/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LCL(</a:t>
                      </a:r>
                      <a:r>
                        <a:rPr lang="en-US" b="1" noProof="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="1" baseline="-25000" noProof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Vertical profile of the Lifting Condensation Level as a function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of starting height </a:t>
                      </a:r>
                      <a:r>
                        <a:rPr lang="en-US" sz="1400" baseline="0" noProof="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400" baseline="-25000" noProof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aseline="-250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800" noProof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Vertical profile of the mean maximum</a:t>
                      </a: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 height of air parcels in the very near of the leeward/windward side as a function of the starting height z</a:t>
                      </a:r>
                      <a:r>
                        <a:rPr lang="en-US" sz="1400" baseline="-25000" noProof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aseline="0" noProof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28">
                <a:tc>
                  <a:txBody>
                    <a:bodyPr/>
                    <a:lstStyle/>
                    <a:p>
                      <a:pPr algn="ctr"/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1 profile</a:t>
                      </a: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1 profile for  the leeward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1 profile for the windward side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54"/>
          <p:cNvSpPr/>
          <p:nvPr/>
        </p:nvSpPr>
        <p:spPr>
          <a:xfrm>
            <a:off x="179512" y="2132856"/>
            <a:ext cx="4638675" cy="3751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79512" y="2492375"/>
            <a:ext cx="48244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700" kern="0" dirty="0" smtClean="0">
                <a:latin typeface="+mn-lt"/>
                <a:cs typeface="+mn-cs"/>
              </a:rPr>
              <a:t>Diagram shows Situation that fulfills the conditions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700" kern="0" dirty="0" smtClean="0">
                <a:latin typeface="+mn-lt"/>
                <a:cs typeface="+mn-cs"/>
              </a:rPr>
              <a:t>Implications for the profiles of θ, </a:t>
            </a:r>
            <a:r>
              <a:rPr lang="en-US" sz="1700" kern="0" dirty="0" err="1" smtClean="0">
                <a:latin typeface="+mn-lt"/>
                <a:cs typeface="+mn-cs"/>
              </a:rPr>
              <a:t>q</a:t>
            </a:r>
            <a:r>
              <a:rPr lang="en-US" sz="1700" kern="0" baseline="-25000" dirty="0" err="1" smtClean="0">
                <a:latin typeface="+mn-lt"/>
                <a:cs typeface="+mn-cs"/>
              </a:rPr>
              <a:t>v</a:t>
            </a:r>
            <a:r>
              <a:rPr lang="en-US" sz="1700" kern="0" dirty="0" smtClean="0">
                <a:latin typeface="+mn-lt"/>
                <a:cs typeface="+mn-cs"/>
              </a:rPr>
              <a:t>, </a:t>
            </a:r>
            <a:r>
              <a:rPr lang="en-US" sz="1700" kern="0" dirty="0" err="1" smtClean="0">
                <a:latin typeface="+mn-lt"/>
                <a:cs typeface="+mn-cs"/>
              </a:rPr>
              <a:t>θ</a:t>
            </a:r>
            <a:r>
              <a:rPr lang="en-US" sz="1700" kern="0" baseline="-25000" dirty="0" err="1" smtClean="0">
                <a:latin typeface="+mn-lt"/>
                <a:cs typeface="+mn-cs"/>
              </a:rPr>
              <a:t>e</a:t>
            </a:r>
            <a:endParaRPr lang="en-US" sz="1700" kern="0" dirty="0" smtClean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700" kern="0" dirty="0" smtClean="0">
                <a:latin typeface="+mn-lt"/>
                <a:cs typeface="+mn-cs"/>
              </a:rPr>
              <a:t>LCL-Profile cannot be constant in height; needs to increase with height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endParaRPr lang="en-US" sz="1700" kern="0" dirty="0" smtClean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endParaRPr lang="en-US" sz="1700" kern="0" dirty="0" smtClean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700" kern="0" dirty="0" smtClean="0">
                <a:latin typeface="+mn-lt"/>
                <a:cs typeface="+mn-cs"/>
              </a:rPr>
              <a:t>Very favorable are the situations with:</a:t>
            </a:r>
          </a:p>
        </p:txBody>
      </p:sp>
      <p:grpSp>
        <p:nvGrpSpPr>
          <p:cNvPr id="12" name="Gruppieren 25"/>
          <p:cNvGrpSpPr>
            <a:grpSpLocks/>
          </p:cNvGrpSpPr>
          <p:nvPr/>
        </p:nvGrpSpPr>
        <p:grpSpPr bwMode="auto">
          <a:xfrm>
            <a:off x="841500" y="4051300"/>
            <a:ext cx="3887787" cy="1655763"/>
            <a:chOff x="4710113" y="4051300"/>
            <a:chExt cx="3887787" cy="1655763"/>
          </a:xfrm>
        </p:grpSpPr>
        <p:sp>
          <p:nvSpPr>
            <p:cNvPr id="13" name="Textfeld 39"/>
            <p:cNvSpPr txBox="1">
              <a:spLocks noChangeArrowheads="1"/>
            </p:cNvSpPr>
            <p:nvPr/>
          </p:nvSpPr>
          <p:spPr bwMode="auto">
            <a:xfrm>
              <a:off x="4753610" y="5203135"/>
              <a:ext cx="2194380" cy="5039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feld 38"/>
            <p:cNvSpPr txBox="1">
              <a:spLocks noChangeArrowheads="1"/>
            </p:cNvSpPr>
            <p:nvPr/>
          </p:nvSpPr>
          <p:spPr bwMode="auto">
            <a:xfrm>
              <a:off x="4710113" y="4051300"/>
              <a:ext cx="3887787" cy="5039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pic>
          <p:nvPicPr>
            <p:cNvPr id="15" name="Grafik 2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32100" y="4077170"/>
              <a:ext cx="3627120" cy="44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afik 23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32100" y="5229008"/>
              <a:ext cx="1826514" cy="44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feld 30"/>
          <p:cNvSpPr txBox="1">
            <a:spLocks noChangeArrowheads="1"/>
          </p:cNvSpPr>
          <p:nvPr/>
        </p:nvSpPr>
        <p:spPr bwMode="auto">
          <a:xfrm>
            <a:off x="5186238" y="1555576"/>
            <a:ext cx="3778250" cy="525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57" name="Inhaltsplatzhalter 3" descr="4_25a_LCL_profile_a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92600" y="2076276"/>
            <a:ext cx="3587750" cy="4557712"/>
          </a:xfrm>
          <a:prstGeom prst="rect">
            <a:avLst/>
          </a:prstGeom>
        </p:spPr>
      </p:pic>
      <p:cxnSp>
        <p:nvCxnSpPr>
          <p:cNvPr id="58" name="Gerade Verbindung 57"/>
          <p:cNvCxnSpPr/>
          <p:nvPr/>
        </p:nvCxnSpPr>
        <p:spPr>
          <a:xfrm>
            <a:off x="5940350" y="4940622"/>
            <a:ext cx="194421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>
            <a:off x="6943624" y="3711649"/>
            <a:ext cx="245794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5400000">
            <a:off x="6367561" y="3721323"/>
            <a:ext cx="245794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5400000">
            <a:off x="7313339" y="5521523"/>
            <a:ext cx="11424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6012358" y="4940622"/>
            <a:ext cx="2160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6444406" y="6487840"/>
            <a:ext cx="914400" cy="180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feld 63"/>
          <p:cNvSpPr txBox="1"/>
          <p:nvPr/>
        </p:nvSpPr>
        <p:spPr>
          <a:xfrm>
            <a:off x="6950905" y="6433045"/>
            <a:ext cx="42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LCL</a:t>
            </a:r>
            <a:endParaRPr lang="en-US" sz="1400" dirty="0"/>
          </a:p>
        </p:txBody>
      </p:sp>
      <p:sp>
        <p:nvSpPr>
          <p:cNvPr id="65" name="Rechteck 64"/>
          <p:cNvSpPr/>
          <p:nvPr/>
        </p:nvSpPr>
        <p:spPr>
          <a:xfrm>
            <a:off x="5292278" y="4220542"/>
            <a:ext cx="194320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6806888" y="3247480"/>
            <a:ext cx="407901" cy="180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6806889" y="3192685"/>
            <a:ext cx="42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LCL</a:t>
            </a:r>
            <a:endParaRPr lang="en-US" sz="1400" dirty="0"/>
          </a:p>
        </p:txBody>
      </p:sp>
      <p:sp>
        <p:nvSpPr>
          <p:cNvPr id="9" name="Textfeld 13"/>
          <p:cNvSpPr txBox="1">
            <a:spLocks noChangeArrowheads="1"/>
          </p:cNvSpPr>
          <p:nvPr/>
        </p:nvSpPr>
        <p:spPr bwMode="auto">
          <a:xfrm>
            <a:off x="3995936" y="692696"/>
            <a:ext cx="4608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700" b="1" dirty="0" smtClean="0"/>
              <a:t>Conditions:</a:t>
            </a:r>
            <a:endParaRPr lang="en-US" sz="1700" b="1" dirty="0"/>
          </a:p>
        </p:txBody>
      </p:sp>
      <p:pic>
        <p:nvPicPr>
          <p:cNvPr id="10" name="Grafik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99088" y="805706"/>
            <a:ext cx="31988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hteck 47"/>
          <p:cNvSpPr/>
          <p:nvPr/>
        </p:nvSpPr>
        <p:spPr>
          <a:xfrm>
            <a:off x="6300192" y="712044"/>
            <a:ext cx="936104" cy="1060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feld 46"/>
          <p:cNvSpPr txBox="1"/>
          <p:nvPr/>
        </p:nvSpPr>
        <p:spPr>
          <a:xfrm>
            <a:off x="6308430" y="75214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 LCL</a:t>
            </a:r>
          </a:p>
          <a:p>
            <a:pPr algn="r"/>
            <a:r>
              <a:rPr lang="en-US" dirty="0" smtClean="0"/>
              <a:t>with LCL</a:t>
            </a:r>
          </a:p>
          <a:p>
            <a:pPr algn="r"/>
            <a:r>
              <a:rPr lang="en-US" dirty="0" smtClean="0"/>
              <a:t>LCL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7"/>
          <p:cNvSpPr txBox="1">
            <a:spLocks noChangeArrowheads="1"/>
          </p:cNvSpPr>
          <p:nvPr/>
        </p:nvSpPr>
        <p:spPr bwMode="auto">
          <a:xfrm>
            <a:off x="323850" y="1692275"/>
            <a:ext cx="4103688" cy="453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26627" name="Grafik 18" descr="4_27a_qvthetaavg_infl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2087563"/>
            <a:ext cx="40227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feld 9"/>
          <p:cNvSpPr txBox="1">
            <a:spLocks noChangeArrowheads="1"/>
          </p:cNvSpPr>
          <p:nvPr/>
        </p:nvSpPr>
        <p:spPr bwMode="auto">
          <a:xfrm>
            <a:off x="4787900" y="1703388"/>
            <a:ext cx="4176713" cy="453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grpSp>
        <p:nvGrpSpPr>
          <p:cNvPr id="3" name="Gruppieren 16"/>
          <p:cNvGrpSpPr>
            <a:grpSpLocks/>
          </p:cNvGrpSpPr>
          <p:nvPr/>
        </p:nvGrpSpPr>
        <p:grpSpPr bwMode="auto">
          <a:xfrm>
            <a:off x="4872038" y="1730375"/>
            <a:ext cx="4032250" cy="4425950"/>
            <a:chOff x="4871658" y="690070"/>
            <a:chExt cx="4032448" cy="4426992"/>
          </a:xfrm>
        </p:grpSpPr>
        <p:pic>
          <p:nvPicPr>
            <p:cNvPr id="26641" name="Grafik 4" descr="4_27b_uavg_inflow_pyramlarg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91194" y="1179046"/>
              <a:ext cx="3200400" cy="393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Textfeld 10"/>
            <p:cNvSpPr txBox="1">
              <a:spLocks noChangeArrowheads="1"/>
            </p:cNvSpPr>
            <p:nvPr/>
          </p:nvSpPr>
          <p:spPr bwMode="auto">
            <a:xfrm>
              <a:off x="4871658" y="690070"/>
              <a:ext cx="4032448" cy="36933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de-DE" sz="1700" dirty="0" err="1" smtClean="0">
                  <a:latin typeface="Arial Narrow" pitchFamily="34" charset="0"/>
                </a:rPr>
                <a:t>Mean</a:t>
              </a:r>
              <a:r>
                <a:rPr lang="de-DE" sz="1700" dirty="0" smtClean="0">
                  <a:latin typeface="Arial Narrow" pitchFamily="34" charset="0"/>
                </a:rPr>
                <a:t> environmental </a:t>
              </a:r>
              <a:r>
                <a:rPr lang="de-DE" sz="1700" dirty="0" err="1" smtClean="0">
                  <a:latin typeface="Arial Narrow" pitchFamily="34" charset="0"/>
                </a:rPr>
                <a:t>profile</a:t>
              </a:r>
              <a:r>
                <a:rPr lang="de-DE" sz="1700" dirty="0" smtClean="0">
                  <a:latin typeface="Arial Narrow" pitchFamily="34" charset="0"/>
                </a:rPr>
                <a:t> </a:t>
              </a:r>
              <a:r>
                <a:rPr lang="de-DE" sz="1700" dirty="0" err="1" smtClean="0">
                  <a:latin typeface="Arial Narrow" pitchFamily="34" charset="0"/>
                </a:rPr>
                <a:t>for</a:t>
              </a:r>
              <a:r>
                <a:rPr lang="de-DE" sz="1700" dirty="0" smtClean="0">
                  <a:latin typeface="Arial Narrow" pitchFamily="34" charset="0"/>
                </a:rPr>
                <a:t> u</a:t>
              </a:r>
              <a:endParaRPr lang="de-DE" sz="1700" baseline="-25000" dirty="0">
                <a:latin typeface="Arial Narrow" pitchFamily="34" charset="0"/>
              </a:endParaRPr>
            </a:p>
          </p:txBody>
        </p:sp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4654550" y="1691492"/>
            <a:ext cx="4032250" cy="4262044"/>
            <a:chOff x="4787841" y="802038"/>
            <a:chExt cx="4032449" cy="4261762"/>
          </a:xfrm>
        </p:grpSpPr>
        <p:pic>
          <p:nvPicPr>
            <p:cNvPr id="26639" name="Grafik 5" descr="4_28b_LCL_profile_dissinflow_v5_11_I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784" y="1170328"/>
              <a:ext cx="3067446" cy="389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feld 17"/>
            <p:cNvSpPr txBox="1">
              <a:spLocks noChangeArrowheads="1"/>
            </p:cNvSpPr>
            <p:nvPr/>
          </p:nvSpPr>
          <p:spPr bwMode="auto">
            <a:xfrm>
              <a:off x="4787841" y="802038"/>
              <a:ext cx="4032449" cy="36933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700" dirty="0" smtClean="0"/>
                <a:t>Satisfy the criterions</a:t>
              </a:r>
              <a:endParaRPr lang="en-US" sz="1700" baseline="-250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Initial conditions of the simulations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632" name="Textfeld 6"/>
          <p:cNvSpPr txBox="1">
            <a:spLocks noChangeArrowheads="1"/>
          </p:cNvSpPr>
          <p:nvPr/>
        </p:nvSpPr>
        <p:spPr bwMode="auto">
          <a:xfrm>
            <a:off x="395288" y="1730375"/>
            <a:ext cx="3995737" cy="369888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700" dirty="0" smtClean="0">
                <a:latin typeface="Arial Narrow" pitchFamily="34" charset="0"/>
              </a:rPr>
              <a:t>Mean environmental profiles for θ, </a:t>
            </a:r>
            <a:r>
              <a:rPr lang="en-US" sz="1700" dirty="0" err="1" smtClean="0">
                <a:latin typeface="Arial Narrow" pitchFamily="34" charset="0"/>
              </a:rPr>
              <a:t>q</a:t>
            </a:r>
            <a:r>
              <a:rPr lang="en-US" sz="1700" baseline="-25000" dirty="0" err="1" smtClean="0">
                <a:latin typeface="Arial Narrow" pitchFamily="34" charset="0"/>
              </a:rPr>
              <a:t>v</a:t>
            </a:r>
            <a:r>
              <a:rPr lang="en-US" sz="1700" dirty="0" smtClean="0">
                <a:latin typeface="Arial Narrow" pitchFamily="34" charset="0"/>
              </a:rPr>
              <a:t>, </a:t>
            </a:r>
            <a:r>
              <a:rPr lang="en-US" sz="1700" dirty="0" err="1" smtClean="0">
                <a:latin typeface="Arial Narrow" pitchFamily="34" charset="0"/>
              </a:rPr>
              <a:t>θ</a:t>
            </a:r>
            <a:r>
              <a:rPr lang="en-US" sz="1700" baseline="-25000" dirty="0" err="1" smtClean="0">
                <a:latin typeface="Arial Narrow" pitchFamily="34" charset="0"/>
              </a:rPr>
              <a:t>e</a:t>
            </a:r>
            <a:endParaRPr lang="en-US" sz="1700" baseline="-25000" dirty="0">
              <a:latin typeface="Arial Narrow" pitchFamily="34" charset="0"/>
            </a:endParaRPr>
          </a:p>
        </p:txBody>
      </p:sp>
      <p:sp>
        <p:nvSpPr>
          <p:cNvPr id="26633" name="Textfeld 11"/>
          <p:cNvSpPr txBox="1">
            <a:spLocks noChangeArrowheads="1"/>
          </p:cNvSpPr>
          <p:nvPr/>
        </p:nvSpPr>
        <p:spPr bwMode="auto">
          <a:xfrm>
            <a:off x="942975" y="2474913"/>
            <a:ext cx="2322513" cy="1527175"/>
          </a:xfrm>
          <a:prstGeom prst="rect">
            <a:avLst/>
          </a:prstGeom>
          <a:solidFill>
            <a:srgbClr val="C0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6634" name="Textfeld 12"/>
          <p:cNvSpPr txBox="1">
            <a:spLocks noChangeArrowheads="1"/>
          </p:cNvSpPr>
          <p:nvPr/>
        </p:nvSpPr>
        <p:spPr bwMode="auto">
          <a:xfrm>
            <a:off x="1225550" y="2968625"/>
            <a:ext cx="1145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moist stable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468313" y="692150"/>
            <a:ext cx="843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Arial Narrow" pitchFamily="34" charset="0"/>
              </a:rPr>
              <a:t>Structure of the profiles motivated by measurements at mount Zugspitze during a banner cloud event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Arial Narrow" pitchFamily="34" charset="0"/>
              </a:rPr>
              <a:t>Precise form was adapted to match the defined criterions</a:t>
            </a:r>
            <a:endParaRPr lang="en-US" sz="1600" kern="0" dirty="0">
              <a:latin typeface="Arial Narrow" pitchFamily="34" charset="0"/>
            </a:endParaRPr>
          </a:p>
        </p:txBody>
      </p:sp>
      <p:pic>
        <p:nvPicPr>
          <p:cNvPr id="26636" name="Grafik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652963"/>
            <a:ext cx="6524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mit Pfeil 19"/>
          <p:cNvCxnSpPr/>
          <p:nvPr/>
        </p:nvCxnSpPr>
        <p:spPr>
          <a:xfrm rot="5400000">
            <a:off x="1727200" y="5362575"/>
            <a:ext cx="503238" cy="1588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-5400000">
            <a:off x="1726406" y="4328319"/>
            <a:ext cx="504825" cy="1588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6012160" y="2852936"/>
            <a:ext cx="172819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444208" y="6034523"/>
            <a:ext cx="1296144" cy="2027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>
            <a:off x="6505872" y="2977207"/>
            <a:ext cx="514400" cy="307777"/>
            <a:chOff x="8172400" y="1177007"/>
            <a:chExt cx="514400" cy="307777"/>
          </a:xfrm>
        </p:grpSpPr>
        <p:sp>
          <p:nvSpPr>
            <p:cNvPr id="23" name="Rechteck 22"/>
            <p:cNvSpPr/>
            <p:nvPr/>
          </p:nvSpPr>
          <p:spPr>
            <a:xfrm>
              <a:off x="8172400" y="1196752"/>
              <a:ext cx="5144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174843" y="1177007"/>
              <a:ext cx="42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LCL</a:t>
              </a:r>
              <a:endParaRPr lang="en-US" sz="14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505872" y="3193231"/>
            <a:ext cx="362880" cy="307777"/>
            <a:chOff x="8172400" y="1177007"/>
            <a:chExt cx="514400" cy="307777"/>
          </a:xfrm>
        </p:grpSpPr>
        <p:sp>
          <p:nvSpPr>
            <p:cNvPr id="27" name="Rechteck 26"/>
            <p:cNvSpPr/>
            <p:nvPr/>
          </p:nvSpPr>
          <p:spPr>
            <a:xfrm>
              <a:off x="8172400" y="1196752"/>
              <a:ext cx="5144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174843" y="1177007"/>
              <a:ext cx="42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LCL</a:t>
              </a:r>
              <a:endParaRPr lang="en-US" sz="1400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505872" y="5785519"/>
            <a:ext cx="514400" cy="307777"/>
            <a:chOff x="8172400" y="1177007"/>
            <a:chExt cx="514400" cy="307777"/>
          </a:xfrm>
        </p:grpSpPr>
        <p:sp>
          <p:nvSpPr>
            <p:cNvPr id="30" name="Rechteck 29"/>
            <p:cNvSpPr/>
            <p:nvPr/>
          </p:nvSpPr>
          <p:spPr>
            <a:xfrm>
              <a:off x="8172400" y="1196752"/>
              <a:ext cx="5144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8174843" y="1177007"/>
              <a:ext cx="42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LCL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Simulated banner cloud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457200" y="1412776"/>
            <a:ext cx="4330824" cy="216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177281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 the banner cloud simulated by EULAG is still not available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coming 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Simulated banner cloud of previous study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bannercloud_smg_v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376363"/>
            <a:ext cx="616743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16"/>
          <p:cNvGrpSpPr>
            <a:grpSpLocks/>
          </p:cNvGrpSpPr>
          <p:nvPr/>
        </p:nvGrpSpPr>
        <p:grpSpPr bwMode="auto">
          <a:xfrm>
            <a:off x="1487488" y="1373188"/>
            <a:ext cx="6169025" cy="4938712"/>
            <a:chOff x="1487900" y="1372483"/>
            <a:chExt cx="6168200" cy="4939475"/>
          </a:xfrm>
        </p:grpSpPr>
        <p:pic>
          <p:nvPicPr>
            <p:cNvPr id="27655" name="Grafik 7" descr="deckblattwolke_mpg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7900" y="1372483"/>
              <a:ext cx="6168200" cy="493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Line 26"/>
            <p:cNvSpPr>
              <a:spLocks noChangeShapeType="1"/>
            </p:cNvSpPr>
            <p:nvPr/>
          </p:nvSpPr>
          <p:spPr bwMode="auto">
            <a:xfrm>
              <a:off x="2447816" y="4984213"/>
              <a:ext cx="72063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54013" y="620713"/>
            <a:ext cx="8435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1538" indent="-871538" eaLnBrk="0" hangingPunct="0">
              <a:spcBef>
                <a:spcPct val="20000"/>
              </a:spcBef>
              <a:buClr>
                <a:schemeClr val="hlink"/>
              </a:buClr>
              <a:buSzPct val="100000"/>
              <a:defRPr/>
            </a:pPr>
            <a:r>
              <a:rPr lang="en-US" sz="1600" kern="0" dirty="0" err="1" smtClean="0">
                <a:latin typeface="+mn-lt"/>
                <a:cs typeface="+mn-cs"/>
              </a:rPr>
              <a:t>Iso</a:t>
            </a:r>
            <a:r>
              <a:rPr lang="en-US" sz="1600" kern="0" dirty="0" smtClean="0">
                <a:latin typeface="+mn-lt"/>
                <a:cs typeface="+mn-cs"/>
              </a:rPr>
              <a:t>-surface of the specific cloud water content q</a:t>
            </a:r>
            <a:r>
              <a:rPr lang="en-US" sz="1600" kern="0" baseline="-25000" dirty="0" smtClean="0">
                <a:latin typeface="+mn-lt"/>
                <a:cs typeface="+mn-cs"/>
              </a:rPr>
              <a:t>c</a:t>
            </a:r>
            <a:r>
              <a:rPr lang="en-US" sz="1600" kern="0" dirty="0" smtClean="0">
                <a:latin typeface="+mn-lt"/>
                <a:cs typeface="+mn-cs"/>
              </a:rPr>
              <a:t>, colors show the instantaneous vertical velocities</a:t>
            </a:r>
            <a:endParaRPr lang="en-US" sz="1600" kern="0" dirty="0">
              <a:latin typeface="+mn-lt"/>
              <a:cs typeface="+mn-cs"/>
            </a:endParaRPr>
          </a:p>
        </p:txBody>
      </p:sp>
      <p:sp>
        <p:nvSpPr>
          <p:cNvPr id="27654" name="Textfeld 9"/>
          <p:cNvSpPr txBox="1">
            <a:spLocks noChangeArrowheads="1"/>
          </p:cNvSpPr>
          <p:nvPr/>
        </p:nvSpPr>
        <p:spPr bwMode="auto">
          <a:xfrm>
            <a:off x="3160713" y="4005263"/>
            <a:ext cx="10112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>
                <a:solidFill>
                  <a:schemeClr val="bg2"/>
                </a:solidFill>
              </a:rPr>
              <a:t>Draufsicht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Sensitivity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cloud</a:t>
            </a:r>
            <a:r>
              <a:rPr lang="de-DE" dirty="0" smtClean="0">
                <a:solidFill>
                  <a:schemeClr val="bg1"/>
                </a:solidFill>
              </a:rPr>
              <a:t> on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LCL </a:t>
            </a:r>
            <a:r>
              <a:rPr lang="de-DE" dirty="0" err="1" smtClean="0">
                <a:solidFill>
                  <a:schemeClr val="bg1"/>
                </a:solidFill>
              </a:rPr>
              <a:t>profile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467544" y="1413396"/>
            <a:ext cx="4608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700" b="1" dirty="0" smtClean="0"/>
              <a:t>Conditions:</a:t>
            </a:r>
            <a:endParaRPr lang="en-US" sz="1700" b="1" dirty="0"/>
          </a:p>
        </p:txBody>
      </p:sp>
      <p:pic>
        <p:nvPicPr>
          <p:cNvPr id="6" name="Grafik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0696" y="1526406"/>
            <a:ext cx="31988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2771800" y="1432744"/>
            <a:ext cx="936104" cy="1060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2780038" y="147284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 LCL</a:t>
            </a:r>
          </a:p>
          <a:p>
            <a:pPr algn="r"/>
            <a:r>
              <a:rPr lang="en-US" dirty="0" smtClean="0"/>
              <a:t>with LCL</a:t>
            </a:r>
          </a:p>
          <a:p>
            <a:pPr algn="r"/>
            <a:r>
              <a:rPr lang="en-US" dirty="0" smtClean="0"/>
              <a:t>LCL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Sensitivity of the cloud on the LCL profile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565150" y="598488"/>
            <a:ext cx="2232025" cy="2843212"/>
            <a:chOff x="565430" y="623688"/>
            <a:chExt cx="2232248" cy="2844000"/>
          </a:xfrm>
        </p:grpSpPr>
        <p:sp>
          <p:nvSpPr>
            <p:cNvPr id="28701" name="Textfeld 13"/>
            <p:cNvSpPr txBox="1">
              <a:spLocks noChangeArrowheads="1"/>
            </p:cNvSpPr>
            <p:nvPr/>
          </p:nvSpPr>
          <p:spPr bwMode="auto">
            <a:xfrm>
              <a:off x="565430" y="623688"/>
              <a:ext cx="2232248" cy="284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pic>
          <p:nvPicPr>
            <p:cNvPr id="28702" name="Grafik 4" descr="4_28b_LCL_profile_dissinflow_v5_11_I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188" y="679450"/>
              <a:ext cx="2165350" cy="274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2"/>
          <p:cNvGrpSpPr>
            <a:grpSpLocks/>
          </p:cNvGrpSpPr>
          <p:nvPr/>
        </p:nvGrpSpPr>
        <p:grpSpPr bwMode="auto">
          <a:xfrm>
            <a:off x="3203575" y="974725"/>
            <a:ext cx="5689600" cy="2447925"/>
            <a:chOff x="3203848" y="1026858"/>
            <a:chExt cx="5688632" cy="2448272"/>
          </a:xfrm>
        </p:grpSpPr>
        <p:sp>
          <p:nvSpPr>
            <p:cNvPr id="28698" name="Textfeld 11"/>
            <p:cNvSpPr txBox="1">
              <a:spLocks noChangeArrowheads="1"/>
            </p:cNvSpPr>
            <p:nvPr/>
          </p:nvSpPr>
          <p:spPr bwMode="auto">
            <a:xfrm>
              <a:off x="3203848" y="1026858"/>
              <a:ext cx="5688632" cy="2448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pic>
          <p:nvPicPr>
            <p:cNvPr id="28699" name="Grafik 3" descr="4_32a_qc_avg_y0m_v5_11_I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1069975"/>
              <a:ext cx="5538788" cy="235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0" name="Textfeld 8"/>
            <p:cNvSpPr txBox="1">
              <a:spLocks noChangeArrowheads="1"/>
            </p:cNvSpPr>
            <p:nvPr/>
          </p:nvSpPr>
          <p:spPr bwMode="auto">
            <a:xfrm>
              <a:off x="4485319" y="1144588"/>
              <a:ext cx="25304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bg2"/>
                  </a:solidFill>
                </a:rPr>
                <a:t>Mittlerer Wolkenwassergehalt</a:t>
              </a:r>
            </a:p>
          </p:txBody>
        </p:sp>
      </p:grpSp>
      <p:grpSp>
        <p:nvGrpSpPr>
          <p:cNvPr id="5" name="Gruppieren 19"/>
          <p:cNvGrpSpPr>
            <a:grpSpLocks/>
          </p:cNvGrpSpPr>
          <p:nvPr/>
        </p:nvGrpSpPr>
        <p:grpSpPr bwMode="auto">
          <a:xfrm>
            <a:off x="565342" y="3482975"/>
            <a:ext cx="8327833" cy="2827338"/>
            <a:chOff x="565430" y="3465320"/>
            <a:chExt cx="8327050" cy="2826000"/>
          </a:xfrm>
        </p:grpSpPr>
        <p:grpSp>
          <p:nvGrpSpPr>
            <p:cNvPr id="6" name="Gruppieren 16"/>
            <p:cNvGrpSpPr>
              <a:grpSpLocks/>
            </p:cNvGrpSpPr>
            <p:nvPr/>
          </p:nvGrpSpPr>
          <p:grpSpPr bwMode="auto">
            <a:xfrm>
              <a:off x="3203848" y="3789040"/>
              <a:ext cx="5688632" cy="2448272"/>
              <a:chOff x="3203848" y="3789040"/>
              <a:chExt cx="5688632" cy="2448272"/>
            </a:xfrm>
          </p:grpSpPr>
          <p:sp>
            <p:nvSpPr>
              <p:cNvPr id="28695" name="Textfeld 15"/>
              <p:cNvSpPr txBox="1">
                <a:spLocks noChangeArrowheads="1"/>
              </p:cNvSpPr>
              <p:nvPr/>
            </p:nvSpPr>
            <p:spPr bwMode="auto">
              <a:xfrm>
                <a:off x="3203848" y="3789040"/>
                <a:ext cx="5688632" cy="24482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pic>
            <p:nvPicPr>
              <p:cNvPr id="28696" name="Grafik 7" descr="4_34b_qc_avg_y0m_v5_11_I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93852" y="3826296"/>
                <a:ext cx="5529263" cy="2359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7" name="Textfeld 9"/>
              <p:cNvSpPr txBox="1">
                <a:spLocks noChangeArrowheads="1"/>
              </p:cNvSpPr>
              <p:nvPr/>
            </p:nvSpPr>
            <p:spPr bwMode="auto">
              <a:xfrm>
                <a:off x="4498423" y="3933825"/>
                <a:ext cx="2530475" cy="306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chemeClr val="bg2"/>
                    </a:solidFill>
                  </a:rPr>
                  <a:t>Mittlerer Wolkenwassergehalt</a:t>
                </a:r>
              </a:p>
            </p:txBody>
          </p:sp>
        </p:grpSp>
        <p:grpSp>
          <p:nvGrpSpPr>
            <p:cNvPr id="7" name="Gruppieren 18"/>
            <p:cNvGrpSpPr>
              <a:grpSpLocks/>
            </p:cNvGrpSpPr>
            <p:nvPr/>
          </p:nvGrpSpPr>
          <p:grpSpPr bwMode="auto">
            <a:xfrm>
              <a:off x="565430" y="3465320"/>
              <a:ext cx="2232248" cy="2826000"/>
              <a:chOff x="565430" y="3473946"/>
              <a:chExt cx="2232248" cy="2826000"/>
            </a:xfrm>
          </p:grpSpPr>
          <p:sp>
            <p:nvSpPr>
              <p:cNvPr id="28692" name="Textfeld 17"/>
              <p:cNvSpPr txBox="1">
                <a:spLocks noChangeArrowheads="1"/>
              </p:cNvSpPr>
              <p:nvPr/>
            </p:nvSpPr>
            <p:spPr bwMode="auto">
              <a:xfrm>
                <a:off x="565430" y="3473946"/>
                <a:ext cx="2232248" cy="2826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pic>
            <p:nvPicPr>
              <p:cNvPr id="28693" name="Grafik 9" descr="4_34a_LCL_profile_dissinflow_v5_11_I1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1560" y="3512634"/>
                <a:ext cx="2165414" cy="2750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uppieren 31"/>
          <p:cNvGrpSpPr>
            <a:grpSpLocks/>
          </p:cNvGrpSpPr>
          <p:nvPr/>
        </p:nvGrpSpPr>
        <p:grpSpPr bwMode="auto">
          <a:xfrm>
            <a:off x="548089" y="3492500"/>
            <a:ext cx="8345086" cy="2843213"/>
            <a:chOff x="548178" y="3483756"/>
            <a:chExt cx="8344302" cy="2844000"/>
          </a:xfrm>
        </p:grpSpPr>
        <p:grpSp>
          <p:nvGrpSpPr>
            <p:cNvPr id="9" name="Gruppieren 29"/>
            <p:cNvGrpSpPr>
              <a:grpSpLocks/>
            </p:cNvGrpSpPr>
            <p:nvPr/>
          </p:nvGrpSpPr>
          <p:grpSpPr bwMode="auto">
            <a:xfrm>
              <a:off x="548178" y="3483756"/>
              <a:ext cx="8344302" cy="2844000"/>
              <a:chOff x="610930" y="3454878"/>
              <a:chExt cx="8344302" cy="2844000"/>
            </a:xfrm>
          </p:grpSpPr>
          <p:grpSp>
            <p:nvGrpSpPr>
              <p:cNvPr id="10" name="Gruppieren 22"/>
              <p:cNvGrpSpPr>
                <a:grpSpLocks/>
              </p:cNvGrpSpPr>
              <p:nvPr/>
            </p:nvGrpSpPr>
            <p:grpSpPr bwMode="auto">
              <a:xfrm>
                <a:off x="3266600" y="3786040"/>
                <a:ext cx="5688632" cy="2448272"/>
                <a:chOff x="3482250" y="3212976"/>
                <a:chExt cx="5688632" cy="2448272"/>
              </a:xfrm>
            </p:grpSpPr>
            <p:sp>
              <p:nvSpPr>
                <p:cNvPr id="28688" name="Textfeld 21"/>
                <p:cNvSpPr txBox="1">
                  <a:spLocks noChangeArrowheads="1"/>
                </p:cNvSpPr>
                <p:nvPr/>
              </p:nvSpPr>
              <p:spPr bwMode="auto">
                <a:xfrm>
                  <a:off x="3482250" y="3212976"/>
                  <a:ext cx="5688632" cy="24482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pic>
              <p:nvPicPr>
                <p:cNvPr id="28689" name="Grafik 20" descr="4_34d_qc_avg_y0m_v5_14_I2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566514" y="3247854"/>
                  <a:ext cx="5539550" cy="2358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uppieren 25"/>
              <p:cNvGrpSpPr>
                <a:grpSpLocks/>
              </p:cNvGrpSpPr>
              <p:nvPr/>
            </p:nvGrpSpPr>
            <p:grpSpPr bwMode="auto">
              <a:xfrm>
                <a:off x="610930" y="3454878"/>
                <a:ext cx="2232248" cy="2844000"/>
                <a:chOff x="5181564" y="2285498"/>
                <a:chExt cx="2232248" cy="2844000"/>
              </a:xfrm>
            </p:grpSpPr>
            <p:sp>
              <p:nvSpPr>
                <p:cNvPr id="28686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5181564" y="2285498"/>
                  <a:ext cx="2232248" cy="28440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pic>
              <p:nvPicPr>
                <p:cNvPr id="28687" name="Grafik 23" descr="4_34c_LCL_profile_dissinflow_v5_14_I2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185568" y="2326002"/>
                  <a:ext cx="2165414" cy="2750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8681" name="Textfeld 8"/>
            <p:cNvSpPr txBox="1">
              <a:spLocks noChangeArrowheads="1"/>
            </p:cNvSpPr>
            <p:nvPr/>
          </p:nvSpPr>
          <p:spPr bwMode="auto">
            <a:xfrm>
              <a:off x="4499992" y="3930365"/>
              <a:ext cx="25304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bg2"/>
                  </a:solidFill>
                </a:rPr>
                <a:t>Mittlerer Wolkenwassergehalt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Simulation compared to measurements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5" name="Gruppieren 21"/>
          <p:cNvGrpSpPr>
            <a:grpSpLocks/>
          </p:cNvGrpSpPr>
          <p:nvPr/>
        </p:nvGrpSpPr>
        <p:grpSpPr bwMode="auto">
          <a:xfrm>
            <a:off x="4139955" y="1412776"/>
            <a:ext cx="4680517" cy="4093100"/>
            <a:chOff x="5572125" y="3213100"/>
            <a:chExt cx="3445493" cy="3013075"/>
          </a:xfrm>
        </p:grpSpPr>
        <p:grpSp>
          <p:nvGrpSpPr>
            <p:cNvPr id="6" name="Gruppieren 20"/>
            <p:cNvGrpSpPr>
              <a:grpSpLocks/>
            </p:cNvGrpSpPr>
            <p:nvPr/>
          </p:nvGrpSpPr>
          <p:grpSpPr bwMode="auto">
            <a:xfrm>
              <a:off x="5572125" y="3213100"/>
              <a:ext cx="3445493" cy="3013075"/>
              <a:chOff x="5572124" y="3212976"/>
              <a:chExt cx="3445367" cy="3013199"/>
            </a:xfrm>
          </p:grpSpPr>
          <p:sp>
            <p:nvSpPr>
              <p:cNvPr id="8" name="Textfeld 4"/>
              <p:cNvSpPr txBox="1">
                <a:spLocks noChangeArrowheads="1"/>
              </p:cNvSpPr>
              <p:nvPr/>
            </p:nvSpPr>
            <p:spPr bwMode="auto">
              <a:xfrm>
                <a:off x="5580063" y="3212976"/>
                <a:ext cx="3384425" cy="2736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9" name="Grafik 15" descr="4_11a_eqpottemp_tseries_exp_06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76693" y="3310862"/>
                <a:ext cx="3340798" cy="260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feld 10"/>
              <p:cNvSpPr txBox="1">
                <a:spLocks noChangeArrowheads="1"/>
              </p:cNvSpPr>
              <p:nvPr/>
            </p:nvSpPr>
            <p:spPr bwMode="auto">
              <a:xfrm>
                <a:off x="5572124" y="5949950"/>
                <a:ext cx="3392363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>
                    <a:solidFill>
                      <a:schemeClr val="bg2"/>
                    </a:solidFill>
                  </a:rPr>
                  <a:t>Messungen am Zugspitzgrat (2005)</a:t>
                </a:r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 bwMode="auto">
              <a:xfrm flipV="1">
                <a:off x="7582321" y="5202196"/>
                <a:ext cx="746098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6"/>
              <p:cNvSpPr txBox="1">
                <a:spLocks noChangeArrowheads="1"/>
              </p:cNvSpPr>
              <p:nvPr/>
            </p:nvSpPr>
            <p:spPr bwMode="auto">
              <a:xfrm>
                <a:off x="7595837" y="5240473"/>
                <a:ext cx="732582" cy="203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dirty="0" err="1" smtClean="0"/>
                  <a:t>Bannercloud</a:t>
                </a:r>
                <a:endParaRPr lang="de-DE" sz="1200" b="1" dirty="0"/>
              </a:p>
            </p:txBody>
          </p:sp>
          <p:pic>
            <p:nvPicPr>
              <p:cNvPr id="13" name="Grafik 19" descr="addin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532439" y="3429000"/>
                <a:ext cx="215836" cy="24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Grafik 20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4168" y="4005064"/>
              <a:ext cx="1129474" cy="33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Abgerundetes Rechteck 13"/>
          <p:cNvSpPr/>
          <p:nvPr/>
        </p:nvSpPr>
        <p:spPr>
          <a:xfrm>
            <a:off x="457200" y="1412776"/>
            <a:ext cx="3682755" cy="20162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539553" y="1580599"/>
            <a:ext cx="3600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observation for banner clouds: </a:t>
            </a:r>
          </a:p>
          <a:p>
            <a:r>
              <a:rPr lang="en-US" dirty="0" smtClean="0"/>
              <a:t>higher values for T,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tot</a:t>
            </a:r>
            <a:r>
              <a:rPr lang="en-US" dirty="0" smtClean="0"/>
              <a:t> (and so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e</a:t>
            </a:r>
            <a:r>
              <a:rPr lang="en-US" dirty="0" smtClean="0"/>
              <a:t>) in the lee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683568" y="3492361"/>
            <a:ext cx="4032448" cy="1592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bgerundetes Rechteck 11"/>
          <p:cNvSpPr/>
          <p:nvPr/>
        </p:nvSpPr>
        <p:spPr>
          <a:xfrm>
            <a:off x="683568" y="1700808"/>
            <a:ext cx="4032448" cy="1592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9364"/>
          <a:stretch>
            <a:fillRect/>
          </a:stretch>
        </p:blipFill>
        <p:spPr bwMode="auto">
          <a:xfrm>
            <a:off x="6072188" y="908720"/>
            <a:ext cx="2532260" cy="23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0" descr="Houze_banner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740" y="3789139"/>
            <a:ext cx="1971060" cy="24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83568" y="1700808"/>
            <a:ext cx="3654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Occurrence:</a:t>
            </a:r>
          </a:p>
          <a:p>
            <a:endParaRPr lang="en-US" dirty="0" smtClean="0"/>
          </a:p>
          <a:p>
            <a:r>
              <a:rPr lang="en-US" dirty="0" smtClean="0"/>
              <a:t>Banner clouds are observed at steep </a:t>
            </a:r>
          </a:p>
          <a:p>
            <a:r>
              <a:rPr lang="en-US" dirty="0" smtClean="0"/>
              <a:t>3D mountain summits or on </a:t>
            </a:r>
          </a:p>
          <a:p>
            <a:r>
              <a:rPr lang="en-US" dirty="0" smtClean="0"/>
              <a:t>quasi 2D mountain ridges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0237" y="3596823"/>
            <a:ext cx="4015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Characteristic property:</a:t>
            </a:r>
          </a:p>
          <a:p>
            <a:endParaRPr lang="en-US" dirty="0" smtClean="0"/>
          </a:p>
          <a:p>
            <a:r>
              <a:rPr lang="en-US" dirty="0" smtClean="0"/>
              <a:t>The cloud exists only in the leeward side </a:t>
            </a:r>
          </a:p>
          <a:p>
            <a:r>
              <a:rPr lang="en-US" dirty="0" smtClean="0"/>
              <a:t>The windward side is cloud free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012160" y="3275692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Rysy</a:t>
            </a:r>
            <a:r>
              <a:rPr lang="en-US" dirty="0" smtClean="0"/>
              <a:t>, Poland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478390" y="5805264"/>
            <a:ext cx="139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Matterhorn, </a:t>
            </a:r>
          </a:p>
          <a:p>
            <a:r>
              <a:rPr lang="en-US" dirty="0" smtClean="0"/>
              <a:t>Switzerland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4"/>
          <p:cNvSpPr txBox="1">
            <a:spLocks noChangeArrowheads="1"/>
          </p:cNvSpPr>
          <p:nvPr/>
        </p:nvSpPr>
        <p:spPr bwMode="auto">
          <a:xfrm>
            <a:off x="250825" y="1268413"/>
            <a:ext cx="8642350" cy="432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84213" y="4930775"/>
            <a:ext cx="4607867" cy="874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Simulation compared to measurements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0" name="Inhaltsplatzhalter 3" descr="4_35_tseries_eqpottemperature_luvlee_smg_v5_11_I2.pn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2165350"/>
            <a:ext cx="5251450" cy="2416175"/>
          </a:xfrm>
        </p:spPr>
      </p:pic>
      <p:pic>
        <p:nvPicPr>
          <p:cNvPr id="29702" name="Grafik 6" descr="4_36b_tseries_qtot_luvlee_smg_v5_11_I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452813"/>
            <a:ext cx="27971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feld 7"/>
          <p:cNvSpPr txBox="1">
            <a:spLocks noChangeArrowheads="1"/>
          </p:cNvSpPr>
          <p:nvPr/>
        </p:nvSpPr>
        <p:spPr bwMode="auto">
          <a:xfrm>
            <a:off x="539750" y="148431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/>
              <a:t>Time series of </a:t>
            </a:r>
            <a:r>
              <a:rPr lang="en-US" sz="1600" dirty="0" err="1" smtClean="0"/>
              <a:t>θ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, T for </a:t>
            </a:r>
            <a:r>
              <a:rPr lang="en-US" sz="1600" dirty="0" smtClean="0">
                <a:solidFill>
                  <a:srgbClr val="FF0000"/>
                </a:solidFill>
              </a:rPr>
              <a:t>simulated</a:t>
            </a:r>
            <a:r>
              <a:rPr lang="en-US" sz="1600" dirty="0" smtClean="0"/>
              <a:t> Banner cloud </a:t>
            </a:r>
            <a:endParaRPr lang="en-US" sz="1600" dirty="0"/>
          </a:p>
        </p:txBody>
      </p:sp>
      <p:pic>
        <p:nvPicPr>
          <p:cNvPr id="29704" name="Grafik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16013" y="2270125"/>
            <a:ext cx="206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Grafik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19838" y="3538538"/>
            <a:ext cx="3651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feld 17"/>
          <p:cNvSpPr txBox="1">
            <a:spLocks noChangeArrowheads="1"/>
          </p:cNvSpPr>
          <p:nvPr/>
        </p:nvSpPr>
        <p:spPr bwMode="auto">
          <a:xfrm>
            <a:off x="684213" y="4930775"/>
            <a:ext cx="475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/>
              <a:t>Higher values of T,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 (</a:t>
            </a:r>
            <a:r>
              <a:rPr lang="en-US" sz="1600" dirty="0" err="1" smtClean="0"/>
              <a:t>θ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) in the leeward side in the simulation.  This is the result of the differential lifting and the gradients in the imposed profiles of T and </a:t>
            </a:r>
            <a:r>
              <a:rPr lang="en-US" sz="1600" dirty="0" err="1" smtClean="0"/>
              <a:t>q</a:t>
            </a:r>
            <a:r>
              <a:rPr lang="en-US" sz="1100" dirty="0" err="1" smtClean="0"/>
              <a:t>tot</a:t>
            </a:r>
            <a:endParaRPr lang="en-US" sz="2000" dirty="0"/>
          </a:p>
        </p:txBody>
      </p:sp>
      <p:pic>
        <p:nvPicPr>
          <p:cNvPr id="29708" name="Grafik 14" descr="4_36a_tseries_temperature_luvlee_smg_v5_11_I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1333500"/>
            <a:ext cx="28844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Grafik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326188" y="1466850"/>
            <a:ext cx="1825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726238" y="1844675"/>
            <a:ext cx="4492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bg1">
                    <a:lumMod val="75000"/>
                  </a:schemeClr>
                </a:solidFill>
              </a:rPr>
              <a:t>Lee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2588" y="3716338"/>
            <a:ext cx="44926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bg1">
                    <a:lumMod val="75000"/>
                  </a:schemeClr>
                </a:solidFill>
              </a:rPr>
              <a:t>Lee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rot="5400000">
            <a:off x="7056438" y="2024063"/>
            <a:ext cx="217487" cy="1587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5400000">
            <a:off x="7057232" y="3896519"/>
            <a:ext cx="215900" cy="1587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5400000">
            <a:off x="2016919" y="2672556"/>
            <a:ext cx="215900" cy="1588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619250" y="2492375"/>
            <a:ext cx="4492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bg1">
                    <a:lumMod val="75000"/>
                  </a:schemeClr>
                </a:solidFill>
              </a:rPr>
              <a:t>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research of our group strengthened the lee-rotor-theory as the mechanism behind the formation of the banner cloud. </a:t>
            </a:r>
          </a:p>
          <a:p>
            <a:pPr>
              <a:buNone/>
            </a:pPr>
            <a:r>
              <a:rPr lang="en-US" dirty="0" smtClean="0"/>
              <a:t>	(dynamic phenomenon)</a:t>
            </a:r>
          </a:p>
          <a:p>
            <a:r>
              <a:rPr lang="en-US" dirty="0" smtClean="0"/>
              <a:t> The thermodynamic conditions had been identified for the case of a steep </a:t>
            </a:r>
            <a:r>
              <a:rPr lang="en-US" dirty="0" err="1" smtClean="0"/>
              <a:t>pyramidical</a:t>
            </a:r>
            <a:r>
              <a:rPr lang="en-US" dirty="0" smtClean="0"/>
              <a:t> shaped mountain</a:t>
            </a:r>
          </a:p>
          <a:p>
            <a:r>
              <a:rPr lang="en-US" dirty="0" smtClean="0"/>
              <a:t>EULAG reproduced some of the results of previous simulations that give confidence if the previous results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After the successful simulation of the banner cloud with  EULAG the next steps will be</a:t>
            </a:r>
          </a:p>
          <a:p>
            <a:r>
              <a:rPr lang="en-US" dirty="0" smtClean="0"/>
              <a:t>Investigation of the banner clouds on quasi 2D mountain ridges (like mount Zugspitze)</a:t>
            </a:r>
          </a:p>
          <a:p>
            <a:r>
              <a:rPr lang="en-US" dirty="0" smtClean="0"/>
              <a:t>Use of real topography</a:t>
            </a:r>
          </a:p>
          <a:p>
            <a:r>
              <a:rPr lang="en-US" dirty="0" smtClean="0"/>
              <a:t>Use of trajectories instead of the passive tracer</a:t>
            </a:r>
          </a:p>
          <a:p>
            <a:r>
              <a:rPr lang="en-US" dirty="0" smtClean="0"/>
              <a:t>Investigations on the sensitivity of the static stability of the Flow. Is there a regime </a:t>
            </a:r>
          </a:p>
          <a:p>
            <a:pPr>
              <a:buNone/>
            </a:pPr>
            <a:r>
              <a:rPr lang="en-US" dirty="0" smtClean="0"/>
              <a:t>	a &lt; Fr &lt; b beyond the banner cloud cannot occur (e.g. due to the missing lee rotor) 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9" descr="matterh_gornergrat_200708110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06588"/>
            <a:ext cx="7507632" cy="56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Definition of the banner cloud</a:t>
            </a:r>
          </a:p>
          <a:p>
            <a:r>
              <a:rPr lang="en-US" sz="2000" dirty="0" smtClean="0"/>
              <a:t>Mechanism of formation</a:t>
            </a:r>
          </a:p>
          <a:p>
            <a:r>
              <a:rPr lang="en-US" sz="2000" dirty="0" smtClean="0"/>
              <a:t>Previous work / Simulations with EULAG</a:t>
            </a:r>
          </a:p>
          <a:p>
            <a:r>
              <a:rPr lang="en-US" sz="2000" dirty="0" smtClean="0"/>
              <a:t>Sensitivity on the thermodynamic conditions</a:t>
            </a:r>
          </a:p>
          <a:p>
            <a:r>
              <a:rPr lang="en-US" sz="2000" dirty="0" smtClean="0"/>
              <a:t>Summary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457200" y="1412776"/>
            <a:ext cx="4186808" cy="33123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Quasi stationary phenomenon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Lifetime up to several hours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Strong turbulence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Conic shape, strongest vertical extent close to the obstacle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Typical horizontal scale about 1 km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Frequent occurrence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	(2-3 times per month at mount Zugspitze)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9" name="Picture 20" descr="Houze_banner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740" y="1628800"/>
            <a:ext cx="1971060" cy="24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342486" y="4078813"/>
            <a:ext cx="247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Matterhorn, Switzerland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457200" y="1412776"/>
            <a:ext cx="4186808" cy="2908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Clr>
                <a:schemeClr val="hlink"/>
              </a:buClr>
              <a:buFont typeface="+mj-lt"/>
              <a:buAutoNum type="arabicPeriod"/>
              <a:defRPr/>
            </a:pPr>
            <a:r>
              <a:rPr lang="en-US" dirty="0" smtClean="0"/>
              <a:t>Bernoulli-Theory: Formation due to reduction of pressure (adiabatic expansion) in the area of strong acceleration close to the summit </a:t>
            </a:r>
          </a:p>
          <a:p>
            <a:pPr marL="381000" indent="-381000">
              <a:lnSpc>
                <a:spcPct val="90000"/>
              </a:lnSpc>
              <a:buClr>
                <a:schemeClr val="hlink"/>
              </a:buClr>
              <a:buNone/>
              <a:defRPr/>
            </a:pPr>
            <a:r>
              <a:rPr lang="en-US" dirty="0" smtClean="0"/>
              <a:t>	(Beer, 1974)</a:t>
            </a:r>
          </a:p>
          <a:p>
            <a:pPr marL="381000" indent="-381000">
              <a:lnSpc>
                <a:spcPct val="90000"/>
              </a:lnSpc>
              <a:buClr>
                <a:schemeClr val="hlink"/>
              </a:buClr>
              <a:buFont typeface="+mj-lt"/>
              <a:buAutoNum type="arabicPeriod" startAt="2"/>
              <a:defRPr/>
            </a:pPr>
            <a:r>
              <a:rPr lang="en-US" dirty="0" smtClean="0"/>
              <a:t>Fog-mixing-Theory: The mixing of two differently saturated air masses with different temperatures and specific humidity (Humphreys, 1964)</a:t>
            </a:r>
          </a:p>
          <a:p>
            <a:pPr marL="381000" indent="-381000">
              <a:lnSpc>
                <a:spcPct val="90000"/>
              </a:lnSpc>
              <a:buClr>
                <a:schemeClr val="hlink"/>
              </a:buClr>
              <a:defRPr/>
            </a:pPr>
            <a:endParaRPr lang="en-US" sz="500" dirty="0" smtClean="0"/>
          </a:p>
          <a:p>
            <a:pPr marL="381000" indent="-381000">
              <a:lnSpc>
                <a:spcPct val="90000"/>
              </a:lnSpc>
              <a:buClr>
                <a:schemeClr val="hlink"/>
              </a:buClr>
              <a:buFont typeface="+mj-lt"/>
              <a:buAutoNum type="arabicPeriod" startAt="3"/>
              <a:defRPr/>
            </a:pPr>
            <a:r>
              <a:rPr lang="en-US" dirty="0" smtClean="0"/>
              <a:t>Lee-rotor-Theory: The banner cloud is the visible result of forced ascent in the upwelling part of the lee rotor (Glickman, 2000)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Mechanism behind</a:t>
            </a:r>
            <a:endParaRPr lang="en-US" dirty="0"/>
          </a:p>
        </p:txBody>
      </p:sp>
      <p:pic>
        <p:nvPicPr>
          <p:cNvPr id="8" name="Grafik 8" descr="4_6_leerotor_theorie_schem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501008"/>
            <a:ext cx="4320480" cy="27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23850" y="1700907"/>
            <a:ext cx="82089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+mj-lt"/>
              <a:buAutoNum type="arabicPeriod"/>
              <a:defRPr/>
            </a:pPr>
            <a:endParaRPr lang="de-DE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21"/>
          <p:cNvGrpSpPr>
            <a:grpSpLocks/>
          </p:cNvGrpSpPr>
          <p:nvPr/>
        </p:nvGrpSpPr>
        <p:grpSpPr bwMode="auto">
          <a:xfrm>
            <a:off x="4427985" y="1412776"/>
            <a:ext cx="4680517" cy="4093100"/>
            <a:chOff x="5572125" y="3213100"/>
            <a:chExt cx="3445493" cy="3013075"/>
          </a:xfrm>
        </p:grpSpPr>
        <p:grpSp>
          <p:nvGrpSpPr>
            <p:cNvPr id="16" name="Gruppieren 20"/>
            <p:cNvGrpSpPr>
              <a:grpSpLocks/>
            </p:cNvGrpSpPr>
            <p:nvPr/>
          </p:nvGrpSpPr>
          <p:grpSpPr bwMode="auto">
            <a:xfrm>
              <a:off x="5572125" y="3213100"/>
              <a:ext cx="3445493" cy="3013075"/>
              <a:chOff x="5572124" y="3212976"/>
              <a:chExt cx="3445367" cy="3013199"/>
            </a:xfrm>
          </p:grpSpPr>
          <p:sp>
            <p:nvSpPr>
              <p:cNvPr id="18" name="Textfeld 4"/>
              <p:cNvSpPr txBox="1">
                <a:spLocks noChangeArrowheads="1"/>
              </p:cNvSpPr>
              <p:nvPr/>
            </p:nvSpPr>
            <p:spPr bwMode="auto">
              <a:xfrm>
                <a:off x="5580063" y="3212976"/>
                <a:ext cx="3384425" cy="2736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9" name="Grafik 15" descr="4_11a_eqpottemp_tseries_exp_06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76693" y="3310862"/>
                <a:ext cx="3340798" cy="260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feld 10"/>
              <p:cNvSpPr txBox="1">
                <a:spLocks noChangeArrowheads="1"/>
              </p:cNvSpPr>
              <p:nvPr/>
            </p:nvSpPr>
            <p:spPr bwMode="auto">
              <a:xfrm>
                <a:off x="5572124" y="5949950"/>
                <a:ext cx="3392363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>
                    <a:solidFill>
                      <a:schemeClr val="bg2"/>
                    </a:solidFill>
                  </a:rPr>
                  <a:t>Messungen am Zugspitzgrat (2005)</a:t>
                </a:r>
              </a:p>
            </p:txBody>
          </p:sp>
          <p:cxnSp>
            <p:nvCxnSpPr>
              <p:cNvPr id="21" name="Gerade Verbindung mit Pfeil 20"/>
              <p:cNvCxnSpPr/>
              <p:nvPr/>
            </p:nvCxnSpPr>
            <p:spPr bwMode="auto">
              <a:xfrm flipV="1">
                <a:off x="7582321" y="5202196"/>
                <a:ext cx="746098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6"/>
              <p:cNvSpPr txBox="1">
                <a:spLocks noChangeArrowheads="1"/>
              </p:cNvSpPr>
              <p:nvPr/>
            </p:nvSpPr>
            <p:spPr bwMode="auto">
              <a:xfrm>
                <a:off x="7595837" y="5240473"/>
                <a:ext cx="732582" cy="203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dirty="0" err="1" smtClean="0"/>
                  <a:t>Bannercloud</a:t>
                </a:r>
                <a:endParaRPr lang="de-DE" sz="1200" b="1" dirty="0"/>
              </a:p>
            </p:txBody>
          </p:sp>
          <p:pic>
            <p:nvPicPr>
              <p:cNvPr id="23" name="Grafik 19" descr="addin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532439" y="3429000"/>
                <a:ext cx="215836" cy="24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Grafik 20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4168" y="4005064"/>
              <a:ext cx="1129474" cy="33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Abgerundetes Rechteck 25"/>
          <p:cNvSpPr/>
          <p:nvPr/>
        </p:nvSpPr>
        <p:spPr>
          <a:xfrm>
            <a:off x="457200" y="1412776"/>
            <a:ext cx="3981569" cy="33123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Meteorological conditions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107504" y="2059916"/>
            <a:ext cx="4032449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600" kern="0" dirty="0" smtClean="0">
                <a:latin typeface="Arial Narrow" pitchFamily="34" charset="0"/>
              </a:rPr>
              <a:t>Leeward air is 3-4K warmer and 40-70% more humid then the cloud free air on the windward side.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600" kern="0" dirty="0" smtClean="0">
                <a:latin typeface="Arial Narrow" pitchFamily="34" charset="0"/>
              </a:rPr>
              <a:t>i.e. locally very strong instable stratification;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600" kern="0" dirty="0" smtClean="0">
                <a:latin typeface="Arial Narrow" pitchFamily="34" charset="0"/>
              </a:rPr>
              <a:t>even so the appearance of the cloud is stable and persistent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Textfeld 25"/>
          <p:cNvSpPr txBox="1">
            <a:spLocks noChangeArrowheads="1"/>
          </p:cNvSpPr>
          <p:nvPr/>
        </p:nvSpPr>
        <p:spPr bwMode="auto">
          <a:xfrm>
            <a:off x="395288" y="2276128"/>
            <a:ext cx="8280400" cy="3313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7" name="Grafik 21" descr="4_16a_exp_pyramid_uwavg_x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2311053"/>
            <a:ext cx="68897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172450" y="501297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pSp>
        <p:nvGrpSpPr>
          <p:cNvPr id="9" name="Gruppieren 29"/>
          <p:cNvGrpSpPr>
            <a:grpSpLocks/>
          </p:cNvGrpSpPr>
          <p:nvPr/>
        </p:nvGrpSpPr>
        <p:grpSpPr bwMode="auto">
          <a:xfrm>
            <a:off x="2916238" y="2996853"/>
            <a:ext cx="1584325" cy="1727200"/>
            <a:chOff x="2915802" y="1357298"/>
            <a:chExt cx="1584191" cy="1727532"/>
          </a:xfrm>
        </p:grpSpPr>
        <p:cxnSp>
          <p:nvCxnSpPr>
            <p:cNvPr id="10" name="Gerade Verbindung mit Pfeil 9"/>
            <p:cNvCxnSpPr/>
            <p:nvPr/>
          </p:nvCxnSpPr>
          <p:spPr>
            <a:xfrm rot="5400000" flipH="1" flipV="1">
              <a:off x="2593398" y="1679702"/>
              <a:ext cx="1224197" cy="579388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rot="16200000" flipV="1">
              <a:off x="3288594" y="1873430"/>
              <a:ext cx="1727532" cy="69526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005138" y="2636490"/>
            <a:ext cx="1295400" cy="244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rIns="1080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  </a:t>
            </a:r>
            <a:r>
              <a:rPr lang="en-US" sz="1000" b="1" dirty="0" smtClean="0">
                <a:solidFill>
                  <a:srgbClr val="FF0000"/>
                </a:solidFill>
              </a:rPr>
              <a:t>Area </a:t>
            </a:r>
            <a:r>
              <a:rPr lang="en-US" sz="1000" b="1" dirty="0" smtClean="0">
                <a:solidFill>
                  <a:srgbClr val="FF0000"/>
                </a:solidFill>
              </a:rPr>
              <a:t>of lifting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203575" y="4508153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chemeClr val="folHlink"/>
                </a:solidFill>
              </a:rPr>
              <a:t>Staupunkt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568" y="5610726"/>
            <a:ext cx="2450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 Narrow" pitchFamily="34" charset="0"/>
              </a:rPr>
              <a:t>Reinert, D., </a:t>
            </a:r>
            <a:r>
              <a:rPr lang="de-DE" sz="1600" dirty="0" err="1" smtClean="0">
                <a:latin typeface="Arial Narrow" pitchFamily="34" charset="0"/>
              </a:rPr>
              <a:t>and</a:t>
            </a:r>
            <a:r>
              <a:rPr lang="de-DE" sz="1600" dirty="0" smtClean="0">
                <a:latin typeface="Arial Narrow" pitchFamily="34" charset="0"/>
              </a:rPr>
              <a:t> V. Wirth, 2008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578696" y="1124744"/>
            <a:ext cx="4425352" cy="3772309"/>
            <a:chOff x="578696" y="1124744"/>
            <a:chExt cx="4425352" cy="3772309"/>
          </a:xfrm>
        </p:grpSpPr>
        <p:pic>
          <p:nvPicPr>
            <p:cNvPr id="6" name="Grafik 5" descr="pyramide01.014_xz_meanwth_32.gif"/>
            <p:cNvPicPr>
              <a:picLocks noChangeAspect="1"/>
            </p:cNvPicPr>
            <p:nvPr/>
          </p:nvPicPr>
          <p:blipFill>
            <a:blip r:embed="rId2"/>
            <a:srcRect t="44611"/>
            <a:stretch>
              <a:fillRect/>
            </a:stretch>
          </p:blipFill>
          <p:spPr>
            <a:xfrm>
              <a:off x="578696" y="1124744"/>
              <a:ext cx="4425352" cy="377230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1979712" y="2852936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fik 6" descr="pyramide01.014_xy_mean_wth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52" y="979085"/>
            <a:ext cx="3416672" cy="52582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Abgerundetes Rechteck 12"/>
          <p:cNvSpPr/>
          <p:nvPr/>
        </p:nvSpPr>
        <p:spPr>
          <a:xfrm>
            <a:off x="251520" y="4830104"/>
            <a:ext cx="4968552" cy="11427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Simulations with EULAG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5976000" y="4869160"/>
            <a:ext cx="396000" cy="360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5976200" y="3317936"/>
            <a:ext cx="396000" cy="360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5976200" y="1750236"/>
            <a:ext cx="396000" cy="360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97416" y="4917590"/>
            <a:ext cx="509466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 Narrow" pitchFamily="34" charset="0"/>
              </a:rPr>
              <a:t>Significant ascent in the lee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 Narrow" pitchFamily="34" charset="0"/>
              </a:rPr>
              <a:t>Strong asymmetry between windward and leeward flow field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 Narrow" pitchFamily="34" charset="0"/>
              </a:rPr>
              <a:t>Larger vertical extent of ascending region in the lee ward side</a:t>
            </a:r>
          </a:p>
          <a:p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EULAG Workshop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269378" y="1759454"/>
            <a:ext cx="3479086" cy="2965690"/>
            <a:chOff x="9300986" y="592056"/>
            <a:chExt cx="4425352" cy="3772309"/>
          </a:xfrm>
        </p:grpSpPr>
        <p:pic>
          <p:nvPicPr>
            <p:cNvPr id="7" name="Grafik 6" descr="pyramide01.014_xz_meanwth_32.gif"/>
            <p:cNvPicPr>
              <a:picLocks noChangeAspect="1"/>
            </p:cNvPicPr>
            <p:nvPr/>
          </p:nvPicPr>
          <p:blipFill>
            <a:blip r:embed="rId2"/>
            <a:srcRect t="44611"/>
            <a:stretch>
              <a:fillRect/>
            </a:stretch>
          </p:blipFill>
          <p:spPr>
            <a:xfrm>
              <a:off x="9300986" y="592056"/>
              <a:ext cx="4425352" cy="377230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10768692" y="2280240"/>
              <a:ext cx="144000" cy="14399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bgerundetes Rechteck 8"/>
          <p:cNvSpPr/>
          <p:nvPr/>
        </p:nvSpPr>
        <p:spPr>
          <a:xfrm>
            <a:off x="601216" y="1744216"/>
            <a:ext cx="4186808" cy="2908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206084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supports the lee rotor theory</a:t>
            </a:r>
          </a:p>
          <a:p>
            <a:endParaRPr lang="en-US" dirty="0" smtClean="0"/>
          </a:p>
          <a:p>
            <a:r>
              <a:rPr lang="en-US" dirty="0" smtClean="0"/>
              <a:t>In order to gain information about the needed thermodynamic profiles lag</a:t>
            </a:r>
            <a:r>
              <a:rPr lang="de-DE" dirty="0" err="1" smtClean="0"/>
              <a:t>rangian</a:t>
            </a:r>
            <a:r>
              <a:rPr lang="en-US" dirty="0" smtClean="0"/>
              <a:t> information is important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\approx \theta\exp\left(\frac{L_{v}q_{v}}{c_{p}T_{LCL}}\right)}&#10;\end{equation*}&#10;&#10;&#10;\end{document}"/>
  <p:tag name="IGUANATEXSIZ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\approx \theta\exp\left(\frac{L_{v}q_{v}}{c_{p}T_{LCL}}\right)}&#10;\end{equation*}&#10;&#10;&#10;\end{document}"/>
  <p:tag name="IGUANATEXSIZE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\theta_{e}}&#10;\end{equation*}&#10;&#10;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\theta_{e}}&#10;\end{equation*}&#10;&#10;&#10;\end{document}"/>
  <p:tag name="IGUANATEXSIZE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q_{tot}}&#10;\end{equation*}&#10;&#10;&#10;\end{document}"/>
  <p:tag name="IGUANATEXSIZE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T}&#10;\end{equation*}&#10;&#10;&#10;\end{document}"/>
  <p:tag name="IGUANATEXSIZ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uation*}&#10;\textcolor{red}{\theta_{e}}&#10;\end{equation*}&#10;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pagestyle{empty}&#10;\begin{document}&#10;&#10;&#10;\begin{eqnarray*}&#10;\Phi(x_{in},y,z,t)=z_{s}&#10;\end{eqnarray*}&#10;&#10;\end{document}"/>
  <p:tag name="IGUANATEXSIZE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pagestyle{empty}&#10;\begin{document}&#10;&#10;&#10;\begin{eqnarray*}&#10;\Delta z(x,y,z) = z- \langle\Phi(x,y,z)\rangle&#10;\end{eqnarray*}&#10;&#10;\end{document}"/>
  <p:tag name="IGUANATEXSIZE" val="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usepackage{color}&#10;\pagestyle{empty}&#10;\begin{document}&#10;&#10;&#10;\begin{eqnarray*}&#10;&amp;\textcolor{red}{\mathrm{I}}&amp;  \exists\, z_{s},\;\;\text{mit}\;\; \mathrm{HKN}(z_{s}) \leq H \\&#10;&amp;\textcolor{red}{\mathrm{II}}&amp;  \exists\, z_{s},\;\;\text{mit}\;\; \mathrm{HKN}(z_{s}) \leq z_{Lee}^{max}(z_{s})\\&#10;&amp;\textcolor{red}{\mathrm{III}}&amp;  \forall\, z_{s},\;\;\text{gilt}\;\; \mathrm{HKN}(z_{s}) &gt; z_{Luv}^{max}(z_{s})&#10;\end{eqnarray*}&#10;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usepackage{color}&#10;\pagestyle{empty}&#10;\begin{document}&#10;&#10;&#10;\begin{eqnarray*}&#10;\frac{\mathrm{d} q_{v}}{\mathrm{d}z} &lt; 0\;\; \text{und/oder}\;\;\frac{\mathrm{d}\theta}{\mathrm{d}z}&gt;0 \;\; \text{f\&quot;ur}\;\; z &lt; H&#10;\end{eqnarray*}&#10;&#10;\end{document}"/>
  <p:tag name="IGUANATEXSIZE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usepackage{color} &#10;\pagestyle{empty}&#10;\begin{document}&#10;&#10;&#10;\begin{eqnarray*}&#10;\frac{\mathrm{d} \theta_{e}}{\mathrm{d}z} &lt; 0\;\; \text{f\&quot;ur}\;\; z&lt;H &#10;\end{eqnarray*}&#10;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pagestyle{empty}&#10;\usepackage{color}&#10;\begin{document}&#10;&#10;&#10;\begin{eqnarray*}&#10;\frac{\partial \theta_{v}}{\partial z} = 0&#10;\end{eqnarray*}&#10;&#10;\end{document}"/>
  <p:tag name="IGUANATEXSIZ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ngerman}&#10;\usepackage{color}&#10;\pagestyle{empty}&#10;\begin{document}&#10;&#10;&#10;\begin{eqnarray*}&#10;&amp;\textcolor{red}{\mathrm{I}}&amp;  \exists\, z_{s},\;\;\text{mit}\;\; \mathrm{HKN}(z_{s}) \leq H \\&#10;&amp;\textcolor{red}{\mathrm{II}}&amp;  \exists\, z_{s},\;\;\text{mit}\;\; \mathrm{HKN}(z_{s}) \leq z_{Lee}^{max}(z_{s})\\&#10;&amp;\textcolor{red}{\mathrm{III}}&amp;  \forall\, z_{s},\;\;\text{gilt}\;\; \mathrm{HKN}(z_{s}) &gt; z_{Luv}^{max}(z_{s})&#10;\end{eqnarray*}&#10;&#10;\end{document}"/>
  <p:tag name="IGUANATEXSIZE" val="16"/>
</p:tagLst>
</file>

<file path=ppt/theme/theme1.xml><?xml version="1.0" encoding="utf-8"?>
<a:theme xmlns:a="http://schemas.openxmlformats.org/drawingml/2006/main" name="JGU_PowerPoint_old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JGU_PowerPoint_old</Template>
  <TotalTime>0</TotalTime>
  <Words>767</Words>
  <Application>Microsoft Office PowerPoint</Application>
  <PresentationFormat>Bildschirmpräsentation (4:3)</PresentationFormat>
  <Paragraphs>166</Paragraphs>
  <Slides>23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JGU_PowerPoint_old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Initial conditions of the simulations</vt:lpstr>
      <vt:lpstr>Simulated banner cloud</vt:lpstr>
      <vt:lpstr>Simulated banner cloud of previous study</vt:lpstr>
      <vt:lpstr>Sensitivity of the cloud on the LCL profile</vt:lpstr>
      <vt:lpstr>Sensitivity of the cloud on the LCL profile</vt:lpstr>
      <vt:lpstr>Simulation compared to measurements </vt:lpstr>
      <vt:lpstr>Simulation compared to measurements </vt:lpstr>
      <vt:lpstr>Folie 21</vt:lpstr>
      <vt:lpstr>Folie 22</vt:lpstr>
      <vt:lpstr>Thank you</vt:lpstr>
    </vt:vector>
  </TitlesOfParts>
  <Company>Uni-Mainz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broetzb</dc:creator>
  <cp:lastModifiedBy>broetzb</cp:lastModifiedBy>
  <cp:revision>220</cp:revision>
  <dcterms:created xsi:type="dcterms:W3CDTF">2010-06-29T09:41:41Z</dcterms:created>
  <dcterms:modified xsi:type="dcterms:W3CDTF">2010-09-14T14:29:43Z</dcterms:modified>
</cp:coreProperties>
</file>