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1" r:id="rId3"/>
    <p:sldId id="282" r:id="rId4"/>
    <p:sldId id="279" r:id="rId5"/>
    <p:sldId id="276" r:id="rId6"/>
    <p:sldId id="280" r:id="rId7"/>
    <p:sldId id="274" r:id="rId8"/>
    <p:sldId id="275" r:id="rId9"/>
    <p:sldId id="284" r:id="rId10"/>
    <p:sldId id="278" r:id="rId11"/>
    <p:sldId id="277" r:id="rId12"/>
    <p:sldId id="283" r:id="rId13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610" autoAdjust="0"/>
  </p:normalViewPr>
  <p:slideViewPr>
    <p:cSldViewPr>
      <p:cViewPr>
        <p:scale>
          <a:sx n="80" d="100"/>
          <a:sy n="80" d="100"/>
        </p:scale>
        <p:origin x="-86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port\EULAG\strohals%20numb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port\EULAG\strohals%20numb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Sheet1!$J$37</c:f>
              <c:strCache>
                <c:ptCount val="1"/>
                <c:pt idx="0">
                  <c:v>Braza et al.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Sheet1!$J$39:$J$44</c:f>
              <c:numCache>
                <c:formatCode>General</c:formatCode>
                <c:ptCount val="6"/>
                <c:pt idx="0">
                  <c:v>2.2200000000000002</c:v>
                </c:pt>
                <c:pt idx="1">
                  <c:v>2.0299999999999998</c:v>
                </c:pt>
                <c:pt idx="2">
                  <c:v>1.35</c:v>
                </c:pt>
                <c:pt idx="3">
                  <c:v>1.36</c:v>
                </c:pt>
                <c:pt idx="4">
                  <c:v>1.4</c:v>
                </c:pt>
                <c:pt idx="5">
                  <c:v>1.27</c:v>
                </c:pt>
              </c:numCache>
            </c:numRef>
          </c:xVal>
          <c:yVal>
            <c:numRef>
              <c:f>Sheet1!$H$39:$H$44</c:f>
              <c:numCache>
                <c:formatCode>General</c:formatCode>
                <c:ptCount val="6"/>
                <c:pt idx="0">
                  <c:v>20</c:v>
                </c:pt>
                <c:pt idx="1">
                  <c:v>40</c:v>
                </c:pt>
                <c:pt idx="2">
                  <c:v>80</c:v>
                </c:pt>
                <c:pt idx="3">
                  <c:v>100</c:v>
                </c:pt>
                <c:pt idx="4">
                  <c:v>200</c:v>
                </c:pt>
                <c:pt idx="5">
                  <c:v>300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Sheet1!$K$37</c:f>
              <c:strCache>
                <c:ptCount val="1"/>
                <c:pt idx="0">
                  <c:v>Liu et al.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</c:marker>
          <c:xVal>
            <c:numRef>
              <c:f>Sheet1!$K$39:$K$44</c:f>
              <c:numCache>
                <c:formatCode>General</c:formatCode>
                <c:ptCount val="6"/>
                <c:pt idx="0">
                  <c:v>2</c:v>
                </c:pt>
                <c:pt idx="1">
                  <c:v>2.2400000000000002</c:v>
                </c:pt>
                <c:pt idx="2">
                  <c:v>1.4089999999999987</c:v>
                </c:pt>
                <c:pt idx="3">
                  <c:v>1.35</c:v>
                </c:pt>
                <c:pt idx="4">
                  <c:v>1.37</c:v>
                </c:pt>
                <c:pt idx="5">
                  <c:v>1.37</c:v>
                </c:pt>
              </c:numCache>
            </c:numRef>
          </c:xVal>
          <c:yVal>
            <c:numRef>
              <c:f>Sheet1!$H$39:$H$44</c:f>
              <c:numCache>
                <c:formatCode>General</c:formatCode>
                <c:ptCount val="6"/>
                <c:pt idx="0">
                  <c:v>20</c:v>
                </c:pt>
                <c:pt idx="1">
                  <c:v>40</c:v>
                </c:pt>
                <c:pt idx="2">
                  <c:v>80</c:v>
                </c:pt>
                <c:pt idx="3">
                  <c:v>100</c:v>
                </c:pt>
                <c:pt idx="4">
                  <c:v>200</c:v>
                </c:pt>
                <c:pt idx="5">
                  <c:v>300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Sheet1!$L$37</c:f>
              <c:strCache>
                <c:ptCount val="1"/>
                <c:pt idx="0">
                  <c:v>Calhoun et al.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92D050"/>
              </a:solidFill>
            </c:spPr>
          </c:marker>
          <c:xVal>
            <c:numRef>
              <c:f>Sheet1!$L$39:$L$44</c:f>
              <c:numCache>
                <c:formatCode>General</c:formatCode>
                <c:ptCount val="6"/>
                <c:pt idx="0">
                  <c:v>2.19</c:v>
                </c:pt>
                <c:pt idx="1">
                  <c:v>2.34</c:v>
                </c:pt>
                <c:pt idx="2">
                  <c:v>1.51</c:v>
                </c:pt>
                <c:pt idx="3">
                  <c:v>1.3800000000000001</c:v>
                </c:pt>
                <c:pt idx="4">
                  <c:v>1.34</c:v>
                </c:pt>
                <c:pt idx="5">
                  <c:v>1.3800000000000001</c:v>
                </c:pt>
              </c:numCache>
            </c:numRef>
          </c:xVal>
          <c:yVal>
            <c:numRef>
              <c:f>Sheet1!$H$39:$H$44</c:f>
              <c:numCache>
                <c:formatCode>General</c:formatCode>
                <c:ptCount val="6"/>
                <c:pt idx="0">
                  <c:v>20</c:v>
                </c:pt>
                <c:pt idx="1">
                  <c:v>40</c:v>
                </c:pt>
                <c:pt idx="2">
                  <c:v>80</c:v>
                </c:pt>
                <c:pt idx="3">
                  <c:v>100</c:v>
                </c:pt>
                <c:pt idx="4">
                  <c:v>200</c:v>
                </c:pt>
                <c:pt idx="5">
                  <c:v>300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Sheet1!$M$37</c:f>
              <c:strCache>
                <c:ptCount val="1"/>
                <c:pt idx="0">
                  <c:v>NFT MPDATA (Triangular)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7030A0"/>
              </a:solidFill>
            </c:spPr>
          </c:marker>
          <c:xVal>
            <c:numRef>
              <c:f>Sheet1!$M$39:$M$44</c:f>
              <c:numCache>
                <c:formatCode>General</c:formatCode>
                <c:ptCount val="6"/>
                <c:pt idx="0">
                  <c:v>2.0699999999999998</c:v>
                </c:pt>
                <c:pt idx="1">
                  <c:v>2.25</c:v>
                </c:pt>
                <c:pt idx="2">
                  <c:v>1.353</c:v>
                </c:pt>
                <c:pt idx="3">
                  <c:v>1.325</c:v>
                </c:pt>
                <c:pt idx="4">
                  <c:v>1.35</c:v>
                </c:pt>
                <c:pt idx="5">
                  <c:v>1.36</c:v>
                </c:pt>
              </c:numCache>
            </c:numRef>
          </c:xVal>
          <c:yVal>
            <c:numRef>
              <c:f>Sheet1!$H$39:$H$44</c:f>
              <c:numCache>
                <c:formatCode>General</c:formatCode>
                <c:ptCount val="6"/>
                <c:pt idx="0">
                  <c:v>20</c:v>
                </c:pt>
                <c:pt idx="1">
                  <c:v>40</c:v>
                </c:pt>
                <c:pt idx="2">
                  <c:v>80</c:v>
                </c:pt>
                <c:pt idx="3">
                  <c:v>100</c:v>
                </c:pt>
                <c:pt idx="4">
                  <c:v>200</c:v>
                </c:pt>
                <c:pt idx="5">
                  <c:v>300</c:v>
                </c:pt>
              </c:numCache>
            </c:numRef>
          </c:yVal>
          <c:smooth val="0"/>
        </c:ser>
        <c:ser>
          <c:idx val="5"/>
          <c:order val="4"/>
          <c:tx>
            <c:strRef>
              <c:f>Sheet1!$N$37</c:f>
              <c:strCache>
                <c:ptCount val="1"/>
                <c:pt idx="0">
                  <c:v>NFT MPDATA (Hybrid)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0070C0"/>
              </a:solidFill>
            </c:spPr>
          </c:marker>
          <c:xVal>
            <c:numRef>
              <c:f>Sheet1!$N$39:$N$44</c:f>
              <c:numCache>
                <c:formatCode>General</c:formatCode>
                <c:ptCount val="6"/>
                <c:pt idx="0">
                  <c:v>2.08</c:v>
                </c:pt>
                <c:pt idx="1">
                  <c:v>2.25</c:v>
                </c:pt>
                <c:pt idx="2">
                  <c:v>1.383</c:v>
                </c:pt>
                <c:pt idx="3">
                  <c:v>1.375</c:v>
                </c:pt>
                <c:pt idx="4">
                  <c:v>1.37</c:v>
                </c:pt>
                <c:pt idx="5">
                  <c:v>1.41</c:v>
                </c:pt>
              </c:numCache>
            </c:numRef>
          </c:xVal>
          <c:yVal>
            <c:numRef>
              <c:f>Sheet1!$H$39:$H$44</c:f>
              <c:numCache>
                <c:formatCode>General</c:formatCode>
                <c:ptCount val="6"/>
                <c:pt idx="0">
                  <c:v>20</c:v>
                </c:pt>
                <c:pt idx="1">
                  <c:v>40</c:v>
                </c:pt>
                <c:pt idx="2">
                  <c:v>80</c:v>
                </c:pt>
                <c:pt idx="3">
                  <c:v>100</c:v>
                </c:pt>
                <c:pt idx="4">
                  <c:v>200</c:v>
                </c:pt>
                <c:pt idx="5">
                  <c:v>300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025024"/>
        <c:axId val="139039872"/>
      </c:scatterChart>
      <c:valAx>
        <c:axId val="139025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400" b="0">
                    <a:latin typeface="Times New Roman" pitchFamily="18" charset="0"/>
                    <a:cs typeface="Times New Roman" pitchFamily="18" charset="0"/>
                  </a:rPr>
                  <a:t>Drag Coefficient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9039872"/>
        <c:crosses val="autoZero"/>
        <c:crossBetween val="midCat"/>
      </c:valAx>
      <c:valAx>
        <c:axId val="139039872"/>
        <c:scaling>
          <c:orientation val="minMax"/>
          <c:max val="3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400" b="0">
                    <a:latin typeface="Times New Roman" pitchFamily="18" charset="0"/>
                    <a:cs typeface="Times New Roman" pitchFamily="18" charset="0"/>
                  </a:rPr>
                  <a:t>Reynolds number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9025024"/>
        <c:crosses val="autoZero"/>
        <c:crossBetween val="midCat"/>
        <c:majorUnit val="50"/>
        <c:minorUnit val="10"/>
      </c:valAx>
    </c:plotArea>
    <c:legend>
      <c:legendPos val="r"/>
      <c:layout/>
      <c:overlay val="0"/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Sheet1!$H$8</c:f>
              <c:strCache>
                <c:ptCount val="1"/>
                <c:pt idx="0">
                  <c:v>Braza et al.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Sheet1!$H$10:$H$13</c:f>
              <c:numCache>
                <c:formatCode>General</c:formatCode>
                <c:ptCount val="4"/>
                <c:pt idx="0">
                  <c:v>0.15000000000000013</c:v>
                </c:pt>
                <c:pt idx="1">
                  <c:v>0.16400000000000003</c:v>
                </c:pt>
                <c:pt idx="2">
                  <c:v>0.18500000000000014</c:v>
                </c:pt>
                <c:pt idx="3">
                  <c:v>0.21000000000000013</c:v>
                </c:pt>
              </c:numCache>
            </c:numRef>
          </c:xVal>
          <c:yVal>
            <c:numRef>
              <c:f>Sheet1!$F$10:$F$13</c:f>
              <c:numCache>
                <c:formatCode>General</c:formatCode>
                <c:ptCount val="4"/>
                <c:pt idx="0">
                  <c:v>80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Sheet1!$I$8</c:f>
              <c:strCache>
                <c:ptCount val="1"/>
                <c:pt idx="0">
                  <c:v>Liu et al.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</c:marker>
          <c:xVal>
            <c:numRef>
              <c:f>Sheet1!$I$10:$I$13</c:f>
              <c:numCache>
                <c:formatCode>General</c:formatCode>
                <c:ptCount val="4"/>
                <c:pt idx="0">
                  <c:v>0.15000000000000013</c:v>
                </c:pt>
                <c:pt idx="1">
                  <c:v>0.17500000000000004</c:v>
                </c:pt>
                <c:pt idx="2">
                  <c:v>0.19200000000000003</c:v>
                </c:pt>
                <c:pt idx="3">
                  <c:v>0.20300000000000001</c:v>
                </c:pt>
              </c:numCache>
            </c:numRef>
          </c:xVal>
          <c:yVal>
            <c:numRef>
              <c:f>Sheet1!$F$10:$F$13</c:f>
              <c:numCache>
                <c:formatCode>General</c:formatCode>
                <c:ptCount val="4"/>
                <c:pt idx="0">
                  <c:v>80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Sheet1!$J$8</c:f>
              <c:strCache>
                <c:ptCount val="1"/>
                <c:pt idx="0">
                  <c:v>Calhoun et al.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9954DE"/>
              </a:solidFill>
            </c:spPr>
          </c:marker>
          <c:xVal>
            <c:numRef>
              <c:f>Sheet1!$J$10:$J$13</c:f>
              <c:numCache>
                <c:formatCode>General</c:formatCode>
                <c:ptCount val="4"/>
                <c:pt idx="0">
                  <c:v>0.15000000000000013</c:v>
                </c:pt>
                <c:pt idx="1">
                  <c:v>0.17900000000000013</c:v>
                </c:pt>
                <c:pt idx="2">
                  <c:v>0.20200000000000001</c:v>
                </c:pt>
                <c:pt idx="3">
                  <c:v>0.2</c:v>
                </c:pt>
              </c:numCache>
            </c:numRef>
          </c:xVal>
          <c:yVal>
            <c:numRef>
              <c:f>Sheet1!$F$10:$F$13</c:f>
              <c:numCache>
                <c:formatCode>General</c:formatCode>
                <c:ptCount val="4"/>
                <c:pt idx="0">
                  <c:v>80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Sheet1!$K$8</c:f>
              <c:strCache>
                <c:ptCount val="1"/>
                <c:pt idx="0">
                  <c:v>NFT MPDATA (Triangular)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</c:marker>
          <c:xVal>
            <c:numRef>
              <c:f>Sheet1!$K$10:$K$13</c:f>
              <c:numCache>
                <c:formatCode>General</c:formatCode>
                <c:ptCount val="4"/>
                <c:pt idx="0">
                  <c:v>0.15000000000000013</c:v>
                </c:pt>
                <c:pt idx="1">
                  <c:v>0.16500000000000004</c:v>
                </c:pt>
                <c:pt idx="2">
                  <c:v>0.19800000000000004</c:v>
                </c:pt>
                <c:pt idx="3">
                  <c:v>0.21000000000000013</c:v>
                </c:pt>
              </c:numCache>
            </c:numRef>
          </c:xVal>
          <c:yVal>
            <c:numRef>
              <c:f>Sheet1!$F$10:$F$13</c:f>
              <c:numCache>
                <c:formatCode>General</c:formatCode>
                <c:ptCount val="4"/>
                <c:pt idx="0">
                  <c:v>80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Sheet1!$L$8</c:f>
              <c:strCache>
                <c:ptCount val="1"/>
                <c:pt idx="0">
                  <c:v>NFT MPDATA (Hybrid)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chemeClr val="accent1"/>
              </a:solidFill>
            </c:spPr>
          </c:marker>
          <c:xVal>
            <c:numRef>
              <c:f>Sheet1!$L$10:$L$13</c:f>
              <c:numCache>
                <c:formatCode>General</c:formatCode>
                <c:ptCount val="4"/>
                <c:pt idx="0">
                  <c:v>0.15000000000000013</c:v>
                </c:pt>
                <c:pt idx="1">
                  <c:v>0.16600000000000004</c:v>
                </c:pt>
                <c:pt idx="2">
                  <c:v>0.19800000000000004</c:v>
                </c:pt>
                <c:pt idx="3">
                  <c:v>0.21000000000000013</c:v>
                </c:pt>
              </c:numCache>
            </c:numRef>
          </c:xVal>
          <c:yVal>
            <c:numRef>
              <c:f>Sheet1!$F$10:$F$13</c:f>
              <c:numCache>
                <c:formatCode>General</c:formatCode>
                <c:ptCount val="4"/>
                <c:pt idx="0">
                  <c:v>80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888320"/>
        <c:axId val="138890240"/>
      </c:scatterChart>
      <c:valAx>
        <c:axId val="138888320"/>
        <c:scaling>
          <c:orientation val="minMax"/>
          <c:max val="0.2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400" b="0">
                    <a:latin typeface="Times New Roman" pitchFamily="18" charset="0"/>
                    <a:cs typeface="Times New Roman" pitchFamily="18" charset="0"/>
                  </a:rPr>
                  <a:t>Strouhal number</a:t>
                </a:r>
              </a:p>
            </c:rich>
          </c:tx>
          <c:layout>
            <c:manualLayout>
              <c:xMode val="edge"/>
              <c:yMode val="edge"/>
              <c:x val="0.37298509452969941"/>
              <c:y val="0.9088322704650947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8890240"/>
        <c:crosses val="autoZero"/>
        <c:crossBetween val="midCat"/>
      </c:valAx>
      <c:valAx>
        <c:axId val="138890240"/>
        <c:scaling>
          <c:orientation val="minMax"/>
          <c:max val="3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400" b="0">
                    <a:latin typeface="Times New Roman" pitchFamily="18" charset="0"/>
                    <a:cs typeface="Times New Roman" pitchFamily="18" charset="0"/>
                  </a:rPr>
                  <a:t>Reynolds</a:t>
                </a:r>
                <a:r>
                  <a:rPr lang="en-GB" sz="1400" b="0" baseline="0">
                    <a:latin typeface="Times New Roman" pitchFamily="18" charset="0"/>
                    <a:cs typeface="Times New Roman" pitchFamily="18" charset="0"/>
                  </a:rPr>
                  <a:t> number</a:t>
                </a:r>
                <a:endParaRPr lang="en-GB" sz="1400" b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8888320"/>
        <c:crosses val="autoZero"/>
        <c:crossBetween val="midCat"/>
        <c:majorUnit val="50"/>
      </c:valAx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241A1-4326-4D48-9E6A-71977CED16C7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3C194-E223-425B-A659-EDAC02BE77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142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A2B1CC7-9E9C-41F3-AEF4-C327EEA08D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232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905000" y="2286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1800" b="0">
              <a:latin typeface="Arial" charset="0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2192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b="0">
              <a:latin typeface="Arial" charset="0"/>
              <a:cs typeface="+mn-cs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391400" cy="1371600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00400"/>
            <a:ext cx="7391400" cy="1600200"/>
          </a:xfrm>
        </p:spPr>
        <p:txBody>
          <a:bodyPr anchor="t"/>
          <a:lstStyle>
            <a:lvl1pPr marL="0" indent="0" algn="ctr">
              <a:buFont typeface="Wingdings" pitchFamily="2" charset="2"/>
              <a:buNone/>
              <a:defRPr sz="3000">
                <a:solidFill>
                  <a:schemeClr val="hlink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E0664-381A-40A5-82FB-99A39C7861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09600"/>
            <a:ext cx="22860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7056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D888-782E-4E04-8944-CD2846F5EA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A38D2-01BB-4D42-AE91-AE1DD2B394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C3B04-845F-4830-912F-01CFFB5597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48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3848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BD8FE-46B6-4952-BE17-5A0AAAB9E3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66078-7A34-4948-95A4-091383F99E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00803-B5A0-45FE-9248-3B34C1146F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0C918-E211-46B0-B3F9-52BD10898A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53FFA-91FE-4A41-9B3E-DFC7FE9A49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C8C5F-C1AC-48D0-9DF9-1E23C37CE6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84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553200"/>
            <a:ext cx="7315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5532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B84CE2-C07B-42D4-A099-307F96A51C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00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33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33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33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33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25" y="642938"/>
            <a:ext cx="7391400" cy="1371600"/>
          </a:xfrm>
        </p:spPr>
        <p:txBody>
          <a:bodyPr/>
          <a:lstStyle/>
          <a:p>
            <a:r>
              <a:rPr lang="en-GB" sz="2400" dirty="0" smtClean="0"/>
              <a:t>A Non-oscillatory Forward in Time Formulation for Incompressible Fluid Flows</a:t>
            </a:r>
            <a:endParaRPr lang="en-GB" sz="2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429000"/>
            <a:ext cx="7391400" cy="2808288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Joanna Szmelter, Pradeep K Manickam</a:t>
            </a:r>
          </a:p>
          <a:p>
            <a:pPr eaLnBrk="1" hangingPunct="1"/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Drag Coefficient</a:t>
            </a:r>
            <a:endParaRPr lang="en-GB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899592" y="1700808"/>
          <a:ext cx="7128792" cy="4345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Strouhal number</a:t>
            </a:r>
            <a:endParaRPr lang="en-GB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971600" y="1772816"/>
          <a:ext cx="756084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11560" y="285293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0" dirty="0" smtClean="0">
                <a:latin typeface="Arial" pitchFamily="34" charset="0"/>
                <a:cs typeface="Arial" pitchFamily="34" charset="0"/>
              </a:rPr>
              <a:t>  The NFT MPDATA edge based  solver shows good agreement for the  </a:t>
            </a:r>
          </a:p>
          <a:p>
            <a:r>
              <a:rPr lang="en-GB" sz="1800" b="0" dirty="0" smtClean="0">
                <a:latin typeface="Arial" pitchFamily="34" charset="0"/>
                <a:cs typeface="Arial" pitchFamily="34" charset="0"/>
              </a:rPr>
              <a:t>  initial computations. The next stage includes further validation for                                                                                </a:t>
            </a:r>
          </a:p>
          <a:p>
            <a:r>
              <a:rPr lang="en-GB" sz="1800" b="0" dirty="0" smtClean="0">
                <a:latin typeface="Arial" pitchFamily="34" charset="0"/>
                <a:cs typeface="Arial" pitchFamily="34" charset="0"/>
              </a:rPr>
              <a:t>  turbulent flows.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NFT Framework</a:t>
            </a:r>
            <a:endParaRPr lang="en-GB" dirty="0"/>
          </a:p>
        </p:txBody>
      </p:sp>
      <p:pic>
        <p:nvPicPr>
          <p:cNvPr id="4" name="Picture 24"/>
          <p:cNvPicPr>
            <a:picLocks noChangeAspect="1" noChangeArrowheads="1"/>
          </p:cNvPicPr>
          <p:nvPr/>
        </p:nvPicPr>
        <p:blipFill>
          <a:blip r:embed="rId3" cstate="print"/>
          <a:srcRect l="18753" b="1089"/>
          <a:stretch>
            <a:fillRect/>
          </a:stretch>
        </p:blipFill>
        <p:spPr bwMode="auto">
          <a:xfrm>
            <a:off x="3851920" y="2420888"/>
            <a:ext cx="4080488" cy="94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933056"/>
            <a:ext cx="4082400" cy="51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140968"/>
            <a:ext cx="4082400" cy="58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899592" y="5157192"/>
            <a:ext cx="705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0" dirty="0" smtClean="0">
                <a:cs typeface="Times" pitchFamily="18" charset="0"/>
              </a:rPr>
              <a:t>(</a:t>
            </a:r>
            <a:r>
              <a:rPr lang="en-GB" sz="1600" b="0" dirty="0" err="1" smtClean="0">
                <a:cs typeface="Times" pitchFamily="18" charset="0"/>
              </a:rPr>
              <a:t>P.K.Smolarkiewicz</a:t>
            </a:r>
            <a:r>
              <a:rPr lang="en-GB" sz="1600" b="0" dirty="0" smtClean="0">
                <a:cs typeface="Times" pitchFamily="18" charset="0"/>
              </a:rPr>
              <a:t>  et.al., Monthly weather review,1993)</a:t>
            </a:r>
            <a:endParaRPr lang="en-GB" sz="1600" b="0" dirty="0">
              <a:cs typeface="Times" pitchFamily="18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707904" y="1412776"/>
          <a:ext cx="26543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6" imgW="1218960" imgH="419040" progId="Equation.3">
                  <p:embed/>
                </p:oleObj>
              </mc:Choice>
              <mc:Fallback>
                <p:oleObj name="Equation" r:id="rId6" imgW="121896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412776"/>
                        <a:ext cx="2654300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79512" y="148478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0" dirty="0" smtClean="0">
                <a:cs typeface="Times" pitchFamily="18" charset="0"/>
              </a:rPr>
              <a:t>For the generic equation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2204864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0" dirty="0" smtClean="0">
                <a:cs typeface="Times" pitchFamily="18" charset="0"/>
              </a:rPr>
              <a:t>The NFT framework is written as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608" y="3645024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 smtClean="0">
                <a:cs typeface="Times" pitchFamily="18" charset="0"/>
              </a:rPr>
              <a:t> </a:t>
            </a:r>
            <a:r>
              <a:rPr lang="en-GB" sz="1800" b="0" dirty="0" smtClean="0">
                <a:cs typeface="Times" pitchFamily="18" charset="0"/>
              </a:rPr>
              <a:t>Explicit</a:t>
            </a:r>
            <a:endParaRPr lang="en-GB" sz="1800" dirty="0"/>
          </a:p>
        </p:txBody>
      </p:sp>
      <p:sp>
        <p:nvSpPr>
          <p:cNvPr id="15" name="Rectangle 14"/>
          <p:cNvSpPr/>
          <p:nvPr/>
        </p:nvSpPr>
        <p:spPr>
          <a:xfrm>
            <a:off x="1115616" y="4365104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0" dirty="0" smtClean="0">
                <a:cs typeface="Times" pitchFamily="18" charset="0"/>
              </a:rPr>
              <a:t>Implicit</a:t>
            </a:r>
            <a:endParaRPr lang="en-GB" sz="1800" dirty="0"/>
          </a:p>
        </p:txBody>
      </p:sp>
      <p:sp>
        <p:nvSpPr>
          <p:cNvPr id="16" name="Rectangle 15"/>
          <p:cNvSpPr/>
          <p:nvPr/>
        </p:nvSpPr>
        <p:spPr>
          <a:xfrm>
            <a:off x="251520" y="4797152"/>
            <a:ext cx="6408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0" dirty="0" smtClean="0">
                <a:cs typeface="Times" pitchFamily="18" charset="0"/>
              </a:rPr>
              <a:t>(non-symmetric </a:t>
            </a:r>
            <a:r>
              <a:rPr lang="en-GB" sz="1600" b="0" dirty="0" err="1" smtClean="0">
                <a:cs typeface="Times" pitchFamily="18" charset="0"/>
              </a:rPr>
              <a:t>Krylov</a:t>
            </a:r>
            <a:r>
              <a:rPr lang="en-GB" sz="1600" b="0" dirty="0" smtClean="0">
                <a:cs typeface="Times" pitchFamily="18" charset="0"/>
              </a:rPr>
              <a:t> subspace elliptic solver)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2123728" y="3933056"/>
            <a:ext cx="1152128" cy="288032"/>
          </a:xfrm>
          <a:prstGeom prst="straightConnector1">
            <a:avLst/>
          </a:prstGeom>
          <a:solidFill>
            <a:srgbClr val="9954DE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123728" y="4221088"/>
            <a:ext cx="1152128" cy="360040"/>
          </a:xfrm>
          <a:prstGeom prst="straightConnector1">
            <a:avLst/>
          </a:prstGeom>
          <a:solidFill>
            <a:srgbClr val="9954DE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Governing Equations</a:t>
            </a:r>
            <a:endParaRPr lang="en-GB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707904" y="2348880"/>
          <a:ext cx="12890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Equation" r:id="rId3" imgW="596880" imgH="203040" progId="Equation.3">
                  <p:embed/>
                </p:oleObj>
              </mc:Choice>
              <mc:Fallback>
                <p:oleObj name="Equation" r:id="rId3" imgW="5968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348880"/>
                        <a:ext cx="12890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843808" y="3140968"/>
          <a:ext cx="40798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5" imgW="1549080" imgH="393480" progId="Equation.3">
                  <p:embed/>
                </p:oleObj>
              </mc:Choice>
              <mc:Fallback>
                <p:oleObj name="Equation" r:id="rId5" imgW="15490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140968"/>
                        <a:ext cx="40798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2204864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 smtClean="0"/>
              <a:t>Continuity equation</a:t>
            </a:r>
            <a:endParaRPr lang="en-GB" sz="16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356992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 smtClean="0"/>
              <a:t>Momentum equation</a:t>
            </a:r>
            <a:endParaRPr lang="en-GB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:\new version_jan2012\flow over cylinder\mesh Pradeep\triangular mesh d = 10\re 20\images\mesh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6875463" cy="35353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Flow over a cylinder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568" y="3140968"/>
            <a:ext cx="432048" cy="0"/>
          </a:xfrm>
          <a:prstGeom prst="straightConnector1">
            <a:avLst/>
          </a:prstGeom>
          <a:solidFill>
            <a:srgbClr val="9954DE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323528" y="3356992"/>
            <a:ext cx="720080" cy="0"/>
          </a:xfrm>
          <a:prstGeom prst="straightConnector1">
            <a:avLst/>
          </a:prstGeom>
          <a:solidFill>
            <a:srgbClr val="9954DE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395536" y="3284984"/>
            <a:ext cx="792088" cy="0"/>
          </a:xfrm>
          <a:prstGeom prst="straightConnector1">
            <a:avLst/>
          </a:prstGeom>
          <a:solidFill>
            <a:srgbClr val="9954DE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95536" y="3501008"/>
            <a:ext cx="792088" cy="0"/>
          </a:xfrm>
          <a:prstGeom prst="straightConnector1">
            <a:avLst/>
          </a:prstGeom>
          <a:solidFill>
            <a:srgbClr val="9954DE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95536" y="3717032"/>
            <a:ext cx="792088" cy="0"/>
          </a:xfrm>
          <a:prstGeom prst="straightConnector1">
            <a:avLst/>
          </a:prstGeom>
          <a:solidFill>
            <a:srgbClr val="9954DE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8172400" y="3284984"/>
            <a:ext cx="792088" cy="0"/>
          </a:xfrm>
          <a:prstGeom prst="straightConnector1">
            <a:avLst/>
          </a:prstGeom>
          <a:solidFill>
            <a:srgbClr val="9954DE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8172400" y="3501008"/>
            <a:ext cx="792088" cy="0"/>
          </a:xfrm>
          <a:prstGeom prst="straightConnector1">
            <a:avLst/>
          </a:prstGeom>
          <a:solidFill>
            <a:srgbClr val="9954DE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8172400" y="3717032"/>
            <a:ext cx="792088" cy="0"/>
          </a:xfrm>
          <a:prstGeom prst="straightConnector1">
            <a:avLst/>
          </a:prstGeom>
          <a:solidFill>
            <a:srgbClr val="9954DE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716016" y="3789040"/>
            <a:ext cx="1800200" cy="2160240"/>
          </a:xfrm>
          <a:prstGeom prst="straightConnector1">
            <a:avLst/>
          </a:prstGeom>
          <a:solidFill>
            <a:srgbClr val="9954DE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851920" y="170080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 smtClean="0"/>
              <a:t>Slip boundary</a:t>
            </a:r>
            <a:endParaRPr lang="en-GB" sz="1600" b="0" dirty="0"/>
          </a:p>
        </p:txBody>
      </p:sp>
      <p:sp>
        <p:nvSpPr>
          <p:cNvPr id="19" name="TextBox 18"/>
          <p:cNvSpPr txBox="1"/>
          <p:nvPr/>
        </p:nvSpPr>
        <p:spPr>
          <a:xfrm>
            <a:off x="3707904" y="551723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 smtClean="0"/>
              <a:t>Slip boundary</a:t>
            </a:r>
            <a:endParaRPr lang="en-GB" sz="1600" b="0" dirty="0"/>
          </a:p>
        </p:txBody>
      </p:sp>
      <p:sp>
        <p:nvSpPr>
          <p:cNvPr id="20" name="TextBox 19"/>
          <p:cNvSpPr txBox="1"/>
          <p:nvPr/>
        </p:nvSpPr>
        <p:spPr>
          <a:xfrm>
            <a:off x="5940152" y="587727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 smtClean="0"/>
              <a:t>No slip boundary</a:t>
            </a:r>
            <a:endParaRPr lang="en-GB" sz="1600" b="0" dirty="0"/>
          </a:p>
        </p:txBody>
      </p:sp>
      <p:sp>
        <p:nvSpPr>
          <p:cNvPr id="21" name="TextBox 20"/>
          <p:cNvSpPr txBox="1"/>
          <p:nvPr/>
        </p:nvSpPr>
        <p:spPr>
          <a:xfrm>
            <a:off x="467544" y="2924944"/>
            <a:ext cx="154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 smtClean="0"/>
              <a:t>Inlet</a:t>
            </a:r>
            <a:endParaRPr lang="en-GB" sz="1600" b="0" dirty="0"/>
          </a:p>
        </p:txBody>
      </p:sp>
      <p:sp>
        <p:nvSpPr>
          <p:cNvPr id="22" name="TextBox 21"/>
          <p:cNvSpPr txBox="1"/>
          <p:nvPr/>
        </p:nvSpPr>
        <p:spPr>
          <a:xfrm>
            <a:off x="8172400" y="2780928"/>
            <a:ext cx="154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 smtClean="0"/>
              <a:t>Outlet</a:t>
            </a:r>
            <a:endParaRPr lang="en-GB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Computational mesh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627784" y="3356992"/>
            <a:ext cx="864096" cy="7200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627784" y="3356992"/>
            <a:ext cx="504056" cy="50405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203848" y="1916832"/>
            <a:ext cx="2448272" cy="1440160"/>
          </a:xfrm>
          <a:prstGeom prst="straightConnector1">
            <a:avLst/>
          </a:prstGeom>
          <a:solidFill>
            <a:srgbClr val="9954DE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3419872" y="1844824"/>
            <a:ext cx="1440160" cy="1440160"/>
          </a:xfrm>
          <a:prstGeom prst="straightConnector1">
            <a:avLst/>
          </a:prstGeom>
          <a:solidFill>
            <a:srgbClr val="9954DE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9" name="Picture 5" descr="D:\new version_jan2012\flow over cylinder\mesh Pradeep\triangular mesh d = 10\re 20\images\mesh c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196752"/>
            <a:ext cx="2880000" cy="2483410"/>
          </a:xfrm>
          <a:prstGeom prst="rect">
            <a:avLst/>
          </a:prstGeom>
          <a:noFill/>
        </p:spPr>
      </p:pic>
      <p:pic>
        <p:nvPicPr>
          <p:cNvPr id="1030" name="Picture 6" descr="D:\new version_jan2012\flow over cylinder\mesh Pradeep\triangular mesh d = 10\re 20\images\over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84784"/>
            <a:ext cx="5004048" cy="4314966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 bwMode="auto">
          <a:xfrm>
            <a:off x="1979712" y="3429000"/>
            <a:ext cx="288032" cy="2880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5" name="Straight Arrow Connector 14"/>
          <p:cNvCxnSpPr>
            <a:stCxn id="17" idx="3"/>
          </p:cNvCxnSpPr>
          <p:nvPr/>
        </p:nvCxnSpPr>
        <p:spPr bwMode="auto">
          <a:xfrm flipV="1">
            <a:off x="2267744" y="1844824"/>
            <a:ext cx="3600400" cy="1728192"/>
          </a:xfrm>
          <a:prstGeom prst="straightConnector1">
            <a:avLst/>
          </a:prstGeom>
          <a:solidFill>
            <a:srgbClr val="9954DE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17" idx="3"/>
          </p:cNvCxnSpPr>
          <p:nvPr/>
        </p:nvCxnSpPr>
        <p:spPr bwMode="auto">
          <a:xfrm>
            <a:off x="2267744" y="3573016"/>
            <a:ext cx="3600400" cy="1594647"/>
          </a:xfrm>
          <a:prstGeom prst="straightConnector1">
            <a:avLst/>
          </a:prstGeom>
          <a:solidFill>
            <a:srgbClr val="9954DE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767736" y="3645024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/>
              <a:t>Triangular </a:t>
            </a:r>
            <a:endParaRPr lang="en-GB" sz="1400" b="0" dirty="0"/>
          </a:p>
        </p:txBody>
      </p:sp>
      <p:sp>
        <p:nvSpPr>
          <p:cNvPr id="29" name="TextBox 28"/>
          <p:cNvSpPr txBox="1"/>
          <p:nvPr/>
        </p:nvSpPr>
        <p:spPr>
          <a:xfrm>
            <a:off x="7020272" y="6217567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/>
              <a:t>Hybrid</a:t>
            </a:r>
            <a:endParaRPr lang="en-GB" sz="1400" b="0" dirty="0"/>
          </a:p>
        </p:txBody>
      </p:sp>
      <p:pic>
        <p:nvPicPr>
          <p:cNvPr id="21506" name="Picture 2" descr="D:\new version_jan2012\flow over cylinder\mesh Pradeep\hybrid _results\dia = 10\re 20\images\mesh cu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933056"/>
            <a:ext cx="2880000" cy="2268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Velocity contours</a:t>
            </a:r>
            <a:endParaRPr lang="en-GB" dirty="0"/>
          </a:p>
        </p:txBody>
      </p:sp>
      <p:pic>
        <p:nvPicPr>
          <p:cNvPr id="3075" name="Picture 3" descr="D:\new version_jan2012\flow over cylinder\mesh Pradeep\triangular mesh d = 10\re 20_200000\images\streamli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968" y="1772817"/>
            <a:ext cx="3960000" cy="35187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54452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/>
              <a:t>Reynolds number 20</a:t>
            </a:r>
            <a:endParaRPr lang="en-GB" sz="18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54452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/>
              <a:t>Reynolds number 40</a:t>
            </a:r>
            <a:endParaRPr lang="en-GB" sz="1800" b="0" dirty="0"/>
          </a:p>
        </p:txBody>
      </p:sp>
      <p:pic>
        <p:nvPicPr>
          <p:cNvPr id="3077" name="Picture 5" descr="D:\new version_jan2012\flow over cylinder\mesh Pradeep\triangular mesh d = 10\re 40_200000\images\streamli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48" y="1772816"/>
            <a:ext cx="3960000" cy="3518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Pressure coefficient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new version_jan2012\flow over cylinder\mesh Pradeep\hybrid _results\dia = 10\re 40\images\cpl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56" y="1556792"/>
            <a:ext cx="3960000" cy="3521204"/>
          </a:xfrm>
          <a:prstGeom prst="rect">
            <a:avLst/>
          </a:prstGeom>
          <a:noFill/>
        </p:spPr>
      </p:pic>
      <p:pic>
        <p:nvPicPr>
          <p:cNvPr id="1029" name="Picture 5" descr="D:\new version_jan2012\flow over cylinder\mesh Pradeep\hybrid _results\dia = 10\re 20\images\cp pl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3960000" cy="35181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608" y="522920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/>
              <a:t>Reynolds number 20</a:t>
            </a:r>
            <a:endParaRPr lang="en-GB" sz="18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522920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/>
              <a:t>Reynolds number 40</a:t>
            </a:r>
            <a:endParaRPr lang="en-GB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Periodic vortex shedding at Reynolds number 100</a:t>
            </a:r>
            <a:endParaRPr lang="en-GB" dirty="0"/>
          </a:p>
        </p:txBody>
      </p:sp>
      <p:pic>
        <p:nvPicPr>
          <p:cNvPr id="5" name="animatio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7838" y="1419442"/>
            <a:ext cx="7166570" cy="4745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16" descr="D:\new version_jan2012\flow over cylinder\mesh Pradeep\triangular mesh d = 10\re 100\images\dragli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2880000" cy="2435598"/>
          </a:xfrm>
          <a:prstGeom prst="rect">
            <a:avLst/>
          </a:prstGeom>
          <a:noFill/>
        </p:spPr>
      </p:pic>
      <p:pic>
        <p:nvPicPr>
          <p:cNvPr id="6" name="Picture 417" descr="D:\new version_jan2012\flow over cylinder\mesh Pradeep\triangular mesh d = 10\re 200\images\dragli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20888"/>
            <a:ext cx="2880000" cy="2435599"/>
          </a:xfrm>
          <a:prstGeom prst="rect">
            <a:avLst/>
          </a:prstGeom>
          <a:noFill/>
        </p:spPr>
      </p:pic>
      <p:pic>
        <p:nvPicPr>
          <p:cNvPr id="7" name="Picture 418" descr="D:\new version_jan2012\flow over cylinder\mesh Pradeep\triangular mesh d = 10\re 300\images\draglif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420888"/>
            <a:ext cx="2880000" cy="24355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01317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/>
              <a:t>    Reynolds number 100</a:t>
            </a:r>
            <a:endParaRPr lang="en-GB" sz="18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3059832" y="501317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/>
              <a:t>     Reynolds number 200</a:t>
            </a:r>
            <a:endParaRPr lang="en-GB" sz="18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6335688" y="501317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/>
              <a:t>Reynolds number 300</a:t>
            </a:r>
            <a:endParaRPr lang="en-GB" sz="1800" b="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620688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Drag and lift coefficients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-design1">
  <a:themeElements>
    <a:clrScheme name="">
      <a:dk1>
        <a:srgbClr val="000000"/>
      </a:dk1>
      <a:lt1>
        <a:srgbClr val="FFFFFF"/>
      </a:lt1>
      <a:dk2>
        <a:srgbClr val="CC0066"/>
      </a:dk2>
      <a:lt2>
        <a:srgbClr val="999999"/>
      </a:lt2>
      <a:accent1>
        <a:srgbClr val="CC0066"/>
      </a:accent1>
      <a:accent2>
        <a:srgbClr val="999999"/>
      </a:accent2>
      <a:accent3>
        <a:srgbClr val="FFFFFF"/>
      </a:accent3>
      <a:accent4>
        <a:srgbClr val="000000"/>
      </a:accent4>
      <a:accent5>
        <a:srgbClr val="E2AAB8"/>
      </a:accent5>
      <a:accent6>
        <a:srgbClr val="8A8A8A"/>
      </a:accent6>
      <a:hlink>
        <a:srgbClr val="CC0066"/>
      </a:hlink>
      <a:folHlink>
        <a:srgbClr val="CC0066"/>
      </a:folHlink>
    </a:clrScheme>
    <a:fontScheme name="lu-desig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54D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54D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u-desig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-desig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-desig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-desig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-desig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u-desig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-desig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-desig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-desig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-desig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-desig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u-desig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330066"/>
    </a:dk1>
    <a:lt1>
      <a:srgbClr val="FFFFFF"/>
    </a:lt1>
    <a:dk2>
      <a:srgbClr val="CC0066"/>
    </a:dk2>
    <a:lt2>
      <a:srgbClr val="999999"/>
    </a:lt2>
    <a:accent1>
      <a:srgbClr val="CC0066"/>
    </a:accent1>
    <a:accent2>
      <a:srgbClr val="999999"/>
    </a:accent2>
    <a:accent3>
      <a:srgbClr val="FFFFFF"/>
    </a:accent3>
    <a:accent4>
      <a:srgbClr val="2A0056"/>
    </a:accent4>
    <a:accent5>
      <a:srgbClr val="E2AAB8"/>
    </a:accent5>
    <a:accent6>
      <a:srgbClr val="8A8A8A"/>
    </a:accent6>
    <a:hlink>
      <a:srgbClr val="CC0066"/>
    </a:hlink>
    <a:folHlink>
      <a:srgbClr val="CC00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lu-2006-1</Template>
  <TotalTime>4484</TotalTime>
  <Words>148</Words>
  <Application>Microsoft Office PowerPoint</Application>
  <PresentationFormat>On-screen Show (4:3)</PresentationFormat>
  <Paragraphs>43</Paragraphs>
  <Slides>12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lu-design1</vt:lpstr>
      <vt:lpstr>Equation</vt:lpstr>
      <vt:lpstr>A Non-oscillatory Forward in Time Formulation for Incompressible Fluid Flows</vt:lpstr>
      <vt:lpstr>NFT Framework</vt:lpstr>
      <vt:lpstr>Governing Equations</vt:lpstr>
      <vt:lpstr>Flow over a cylinder</vt:lpstr>
      <vt:lpstr>Computational mesh</vt:lpstr>
      <vt:lpstr>Velocity contours</vt:lpstr>
      <vt:lpstr>Pressure coefficient</vt:lpstr>
      <vt:lpstr>Periodic vortex shedding at Reynolds number 100</vt:lpstr>
      <vt:lpstr> </vt:lpstr>
      <vt:lpstr>Drag Coefficient</vt:lpstr>
      <vt:lpstr>Strouhal number</vt:lpstr>
      <vt:lpstr>Summary</vt:lpstr>
    </vt:vector>
  </TitlesOfParts>
  <Company>Loughborough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Ryan Hill, B.Sc., M.Sc.  Numerical Modelling of Multi-Material Interfaces</dc:title>
  <dc:creator>Ryan Hill</dc:creator>
  <cp:lastModifiedBy> </cp:lastModifiedBy>
  <cp:revision>234</cp:revision>
  <dcterms:created xsi:type="dcterms:W3CDTF">2008-05-13T08:56:04Z</dcterms:created>
  <dcterms:modified xsi:type="dcterms:W3CDTF">2012-06-27T13:19:39Z</dcterms:modified>
</cp:coreProperties>
</file>