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5.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26.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27.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68" r:id="rId2"/>
    <p:sldId id="439" r:id="rId3"/>
    <p:sldId id="446" r:id="rId4"/>
    <p:sldId id="432" r:id="rId5"/>
    <p:sldId id="493" r:id="rId6"/>
    <p:sldId id="449" r:id="rId7"/>
    <p:sldId id="447" r:id="rId8"/>
    <p:sldId id="475" r:id="rId9"/>
    <p:sldId id="484" r:id="rId10"/>
    <p:sldId id="453" r:id="rId11"/>
    <p:sldId id="448" r:id="rId12"/>
    <p:sldId id="488" r:id="rId13"/>
    <p:sldId id="464" r:id="rId14"/>
    <p:sldId id="486" r:id="rId15"/>
    <p:sldId id="494" r:id="rId16"/>
    <p:sldId id="467" r:id="rId17"/>
    <p:sldId id="487" r:id="rId18"/>
    <p:sldId id="469" r:id="rId19"/>
    <p:sldId id="490" r:id="rId20"/>
    <p:sldId id="491" r:id="rId21"/>
    <p:sldId id="456" r:id="rId22"/>
    <p:sldId id="430" r:id="rId23"/>
    <p:sldId id="461" r:id="rId24"/>
    <p:sldId id="438" r:id="rId25"/>
    <p:sldId id="462" r:id="rId26"/>
    <p:sldId id="483" r:id="rId27"/>
    <p:sldId id="436" r:id="rId28"/>
    <p:sldId id="470" r:id="rId29"/>
    <p:sldId id="482" r:id="rId30"/>
    <p:sldId id="492" r:id="rId31"/>
    <p:sldId id="435" r:id="rId32"/>
    <p:sldId id="465" r:id="rId33"/>
    <p:sldId id="434" r:id="rId34"/>
    <p:sldId id="489" r:id="rId35"/>
    <p:sldId id="403" r:id="rId36"/>
    <p:sldId id="404" r:id="rId37"/>
    <p:sldId id="401" r:id="rId38"/>
    <p:sldId id="429" r:id="rId39"/>
    <p:sldId id="402" r:id="rId40"/>
    <p:sldId id="422" r:id="rId41"/>
    <p:sldId id="471" r:id="rId42"/>
    <p:sldId id="472"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3E3"/>
    <a:srgbClr val="FFE9FE"/>
    <a:srgbClr val="FFFDDD"/>
    <a:srgbClr val="C70000"/>
    <a:srgbClr val="9C0000"/>
    <a:srgbClr val="67B5E3"/>
    <a:srgbClr val="FFDBFB"/>
    <a:srgbClr val="00D700"/>
    <a:srgbClr val="CCF6FF"/>
    <a:srgbClr val="BCC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687" autoAdjust="0"/>
    <p:restoredTop sz="82900" autoAdjust="0"/>
  </p:normalViewPr>
  <p:slideViewPr>
    <p:cSldViewPr>
      <p:cViewPr>
        <p:scale>
          <a:sx n="130" d="100"/>
          <a:sy n="130" d="100"/>
        </p:scale>
        <p:origin x="112" y="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458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7" Type="http://schemas.openxmlformats.org/officeDocument/2006/relationships/image" Target="../media/image39.emf"/><Relationship Id="rId8" Type="http://schemas.openxmlformats.org/officeDocument/2006/relationships/image" Target="../media/image40.emf"/><Relationship Id="rId9" Type="http://schemas.openxmlformats.org/officeDocument/2006/relationships/image" Target="../media/image41.emf"/><Relationship Id="rId1" Type="http://schemas.openxmlformats.org/officeDocument/2006/relationships/image" Target="../media/image33.emf"/><Relationship Id="rId2" Type="http://schemas.openxmlformats.org/officeDocument/2006/relationships/image" Target="../media/image3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49.emf"/><Relationship Id="rId1" Type="http://schemas.openxmlformats.org/officeDocument/2006/relationships/image" Target="../media/image42.emf"/><Relationship Id="rId2"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1" Type="http://schemas.openxmlformats.org/officeDocument/2006/relationships/image" Target="../media/image50.emf"/><Relationship Id="rId2" Type="http://schemas.openxmlformats.org/officeDocument/2006/relationships/image" Target="../media/image5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8.emf"/><Relationship Id="rId1" Type="http://schemas.openxmlformats.org/officeDocument/2006/relationships/image" Target="../media/image34.emf"/><Relationship Id="rId2"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6287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28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287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87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6287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F661393-9DF0-F848-B0D7-24611C45D32C}" type="slidenum">
              <a:rPr lang="en-US"/>
              <a:pPr>
                <a:defRPr/>
              </a:pPr>
              <a:t>‹#›</a:t>
            </a:fld>
            <a:endParaRPr lang="en-US"/>
          </a:p>
        </p:txBody>
      </p:sp>
    </p:spTree>
    <p:extLst>
      <p:ext uri="{BB962C8B-B14F-4D97-AF65-F5344CB8AC3E}">
        <p14:creationId xmlns:p14="http://schemas.microsoft.com/office/powerpoint/2010/main" val="1469059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7441B1-C32A-8241-94B2-8FAF51F10AA9}" type="slidenum">
              <a:rPr lang="en-US"/>
              <a:pPr>
                <a:defRPr/>
              </a:pPr>
              <a:t>1</a:t>
            </a:fld>
            <a:endParaRPr lang="en-US"/>
          </a:p>
        </p:txBody>
      </p:sp>
      <p:sp>
        <p:nvSpPr>
          <p:cNvPr id="629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29763"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B2A74-D1DF-A54E-900D-41D6C02283FF}" type="slidenum">
              <a:rPr lang="en-US"/>
              <a:pPr/>
              <a:t>10</a:t>
            </a:fld>
            <a:endParaRPr lang="en-US"/>
          </a:p>
        </p:txBody>
      </p:sp>
      <p:sp>
        <p:nvSpPr>
          <p:cNvPr id="680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8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buFont typeface="Arial" charset="0"/>
              <a:buAutoNum type="arabicPeriod"/>
            </a:pPr>
            <a:r>
              <a:rPr lang="en-US" dirty="0"/>
              <a:t>Static stability is essentially ~ N</a:t>
            </a:r>
            <a:r>
              <a:rPr lang="en-US" baseline="30000" dirty="0"/>
              <a:t>2</a:t>
            </a:r>
            <a:endParaRPr lang="en-US" dirty="0"/>
          </a:p>
          <a:p>
            <a:pPr marL="228600" indent="-228600">
              <a:buFont typeface="Arial" charset="0"/>
              <a:buAutoNum type="arabicPeriod"/>
            </a:pPr>
            <a:r>
              <a:rPr lang="en-US" dirty="0"/>
              <a:t>Mu gives </a:t>
            </a:r>
            <a:r>
              <a:rPr lang="ja-JP" altLang="en-US" dirty="0">
                <a:latin typeface="Arial"/>
              </a:rPr>
              <a:t>“</a:t>
            </a:r>
            <a:r>
              <a:rPr lang="en-US" dirty="0"/>
              <a:t>correction</a:t>
            </a:r>
            <a:r>
              <a:rPr lang="ja-JP" altLang="en-US" dirty="0">
                <a:latin typeface="Arial"/>
              </a:rPr>
              <a:t>”</a:t>
            </a:r>
            <a:r>
              <a:rPr lang="en-US" dirty="0"/>
              <a:t> for density stratification.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55136-ACBA-2F40-A406-1C49765600D1}" type="slidenum">
              <a:rPr lang="en-US"/>
              <a:pPr/>
              <a:t>11</a:t>
            </a:fld>
            <a:endParaRPr lang="en-US"/>
          </a:p>
        </p:txBody>
      </p:sp>
      <p:sp>
        <p:nvSpPr>
          <p:cNvPr id="64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7171" name="Rectangle 3"/>
          <p:cNvSpPr>
            <a:spLocks noGrp="1" noChangeArrowheads="1"/>
          </p:cNvSpPr>
          <p:nvPr>
            <p:ph type="body" idx="1"/>
          </p:nvPr>
        </p:nvSpPr>
        <p:spPr/>
        <p:txBody>
          <a:bodyPr/>
          <a:lstStyle/>
          <a:p>
            <a:pPr marL="228600" indent="-228600">
              <a:buFont typeface="Arial" charset="0"/>
              <a:buAutoNum type="arabicPeriod"/>
            </a:pPr>
            <a:r>
              <a:rPr lang="en-US"/>
              <a:t>The balanced initialization for EULAG results in phase speeds about 5% too fast, using u00 = 35 m/s as per JW prescription. However, this balanced profile does not match the mean zonal wind of JW. When u00 is reduced 5%, then the mean wind for EULAG</a:t>
            </a:r>
            <a:r>
              <a:rPr lang="ja-JP" altLang="en-US">
                <a:latin typeface="Arial"/>
              </a:rPr>
              <a:t>’</a:t>
            </a:r>
            <a:r>
              <a:rPr lang="en-US"/>
              <a:t>s zonal wind profile matches that for JW and so do the resulting phase speeds!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5A6FB-2D2E-5246-B71B-2D52516FAD13}" type="slidenum">
              <a:rPr lang="en-US"/>
              <a:pPr/>
              <a:t>12</a:t>
            </a:fld>
            <a:endParaRPr lang="en-US"/>
          </a:p>
        </p:txBody>
      </p:sp>
      <p:sp>
        <p:nvSpPr>
          <p:cNvPr id="68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4035" name="Rectangle 3"/>
          <p:cNvSpPr>
            <a:spLocks noGrp="1" noChangeArrowheads="1"/>
          </p:cNvSpPr>
          <p:nvPr>
            <p:ph type="body" idx="1"/>
          </p:nvPr>
        </p:nvSpPr>
        <p:spPr/>
        <p:txBody>
          <a:bodyPr/>
          <a:lstStyle/>
          <a:p>
            <a:pPr marL="228600" indent="-228600">
              <a:buFont typeface="Arial" charset="0"/>
              <a:buAutoNum type="arabicPeriod"/>
            </a:pPr>
            <a:r>
              <a:rPr lang="en-US"/>
              <a:t>One day period from 277.0 to 278.0 days.</a:t>
            </a:r>
          </a:p>
          <a:p>
            <a:pPr marL="228600" indent="-228600">
              <a:buFont typeface="Arial" charset="0"/>
              <a:buAutoNum type="arabicPeriod"/>
            </a:pPr>
            <a:r>
              <a:rPr lang="en-US"/>
              <a:t>Expanded time interval for packet evolution requires movement in longitude!</a:t>
            </a:r>
          </a:p>
          <a:p>
            <a:pPr marL="228600" indent="-228600">
              <a:buFont typeface="Arial" charset="0"/>
              <a:buAutoNum type="arabicPeriod"/>
            </a:pPr>
            <a:r>
              <a:rPr lang="en-US"/>
              <a:t>Delta(w) = 1 cm/s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59C180-5902-AB42-B7E6-A965AA3F2D40}" type="slidenum">
              <a:rPr lang="en-US"/>
              <a:pPr/>
              <a:t>13</a:t>
            </a:fld>
            <a:endParaRPr lang="en-US"/>
          </a:p>
        </p:txBody>
      </p:sp>
      <p:sp>
        <p:nvSpPr>
          <p:cNvPr id="680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8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buFont typeface="Arial" charset="0"/>
              <a:buAutoNum type="arabicPeriod"/>
            </a:pPr>
            <a:r>
              <a:rPr lang="en-US"/>
              <a:t>Replicates mean meridional circulation: including features such as  equatorial easterlies, westerly mid-latitude jets, as well as surface fronts.</a:t>
            </a:r>
          </a:p>
          <a:p>
            <a:pPr marL="228600" indent="-228600">
              <a:buFont typeface="Arial" charset="0"/>
              <a:buAutoNum type="arabicPeriod"/>
            </a:pPr>
            <a:r>
              <a:rPr lang="en-US"/>
              <a:t>All figures from simulations with 1.4 deg. Horizontal resolution.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EFB68-0321-4244-8AC9-8DDE11EF21A3}" type="slidenum">
              <a:rPr lang="en-US"/>
              <a:pPr/>
              <a:t>14</a:t>
            </a:fld>
            <a:endParaRPr lang="en-US"/>
          </a:p>
        </p:txBody>
      </p:sp>
      <p:sp>
        <p:nvSpPr>
          <p:cNvPr id="66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2531" name="Rectangle 3"/>
          <p:cNvSpPr>
            <a:spLocks noGrp="1" noChangeArrowheads="1"/>
          </p:cNvSpPr>
          <p:nvPr>
            <p:ph type="body" idx="1"/>
          </p:nvPr>
        </p:nvSpPr>
        <p:spPr/>
        <p:txBody>
          <a:bodyPr/>
          <a:lstStyle/>
          <a:p>
            <a:pPr marL="228600" indent="-228600">
              <a:buFont typeface="Arial" charset="0"/>
              <a:buAutoNum type="arabicPeriod"/>
            </a:pPr>
            <a:r>
              <a:rPr lang="en-US" dirty="0" smtClean="0"/>
              <a:t>Upper Left panel shows surface front moving east (counterclockwise rotation of front).</a:t>
            </a:r>
          </a:p>
          <a:p>
            <a:pPr marL="228600" indent="-228600">
              <a:buFont typeface="Arial" charset="0"/>
              <a:buAutoNum type="arabicPeriod"/>
            </a:pPr>
            <a:r>
              <a:rPr lang="en-US" dirty="0" smtClean="0"/>
              <a:t>Upper Right panel shows internal gravity wave packet likely generated by (I) low level front, and/or (ii) resulting zonal jet oscillations.</a:t>
            </a:r>
            <a:r>
              <a:rPr lang="en-US" baseline="0" dirty="0" smtClean="0"/>
              <a:t> </a:t>
            </a:r>
            <a:r>
              <a:rPr lang="en-US" dirty="0" smtClean="0"/>
              <a:t>BLUE LINE: plane of </a:t>
            </a:r>
            <a:r>
              <a:rPr lang="en-US" dirty="0" err="1" smtClean="0"/>
              <a:t>yz</a:t>
            </a:r>
            <a:r>
              <a:rPr lang="en-US" dirty="0" smtClean="0"/>
              <a:t> slices in following animation and still frames.</a:t>
            </a:r>
          </a:p>
          <a:p>
            <a:pPr marL="228600" indent="-228600">
              <a:buFont typeface="Arial" charset="0"/>
              <a:buAutoNum type="arabicPeriod"/>
            </a:pPr>
            <a:r>
              <a:rPr lang="en-US" dirty="0" smtClean="0"/>
              <a:t>Lower Left: zonal</a:t>
            </a:r>
            <a:r>
              <a:rPr lang="en-US" baseline="0" dirty="0" smtClean="0"/>
              <a:t> wind showing jet oscillations and pinched off core element to south</a:t>
            </a:r>
          </a:p>
          <a:p>
            <a:pPr marL="228600" indent="-228600">
              <a:buFont typeface="Arial" charset="0"/>
              <a:buAutoNum type="arabicPeriod"/>
            </a:pPr>
            <a:r>
              <a:rPr lang="en-US" baseline="0" dirty="0" smtClean="0"/>
              <a:t>Lower Right: </a:t>
            </a:r>
            <a:r>
              <a:rPr lang="en-US" baseline="0" dirty="0" err="1" smtClean="0"/>
              <a:t>meridional</a:t>
            </a:r>
            <a:r>
              <a:rPr lang="en-US" baseline="0" dirty="0" smtClean="0"/>
              <a:t> wind showing extreme shear of 120 m/s over EW extent of wave packet.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EFB68-0321-4244-8AC9-8DDE11EF21A3}" type="slidenum">
              <a:rPr lang="en-US"/>
              <a:pPr/>
              <a:t>15</a:t>
            </a:fld>
            <a:endParaRPr lang="en-US"/>
          </a:p>
        </p:txBody>
      </p:sp>
      <p:sp>
        <p:nvSpPr>
          <p:cNvPr id="66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2531" name="Rectangle 3"/>
          <p:cNvSpPr>
            <a:spLocks noGrp="1" noChangeArrowheads="1"/>
          </p:cNvSpPr>
          <p:nvPr>
            <p:ph type="body" idx="1"/>
          </p:nvPr>
        </p:nvSpPr>
        <p:spPr/>
        <p:txBody>
          <a:bodyPr/>
          <a:lstStyle/>
          <a:p>
            <a:pPr marL="228600" indent="-228600">
              <a:buFont typeface="Arial" charset="0"/>
              <a:buAutoNum type="arabicPeriod"/>
            </a:pPr>
            <a:r>
              <a:rPr lang="en-US" dirty="0" smtClean="0"/>
              <a:t>Upper Left panel shows surface front moving east (counterclockwise rotation of front).</a:t>
            </a:r>
          </a:p>
          <a:p>
            <a:pPr marL="228600" indent="-228600">
              <a:buFont typeface="Arial" charset="0"/>
              <a:buAutoNum type="arabicPeriod"/>
            </a:pPr>
            <a:r>
              <a:rPr lang="en-US" dirty="0" smtClean="0"/>
              <a:t>Upper Right panel shows internal gravity wave packet likely generated by (I) low level front, and/or (ii) resulting zonal jet oscillations.</a:t>
            </a:r>
            <a:r>
              <a:rPr lang="en-US" baseline="0" dirty="0" smtClean="0"/>
              <a:t> </a:t>
            </a:r>
            <a:r>
              <a:rPr lang="en-US" dirty="0" smtClean="0"/>
              <a:t>BLUE LINE: plane of </a:t>
            </a:r>
            <a:r>
              <a:rPr lang="en-US" dirty="0" err="1" smtClean="0"/>
              <a:t>yz</a:t>
            </a:r>
            <a:r>
              <a:rPr lang="en-US" dirty="0" smtClean="0"/>
              <a:t> slices in following animation and still frames.</a:t>
            </a:r>
          </a:p>
          <a:p>
            <a:pPr marL="228600" indent="-228600">
              <a:buFont typeface="Arial" charset="0"/>
              <a:buAutoNum type="arabicPeriod"/>
            </a:pPr>
            <a:r>
              <a:rPr lang="en-US" dirty="0" smtClean="0"/>
              <a:t>Lower Left: zonal</a:t>
            </a:r>
            <a:r>
              <a:rPr lang="en-US" baseline="0" dirty="0" smtClean="0"/>
              <a:t> wind showing jet oscillations and pinched off core element to south</a:t>
            </a:r>
          </a:p>
          <a:p>
            <a:pPr marL="228600" indent="-228600">
              <a:buFont typeface="Arial" charset="0"/>
              <a:buAutoNum type="arabicPeriod"/>
            </a:pPr>
            <a:r>
              <a:rPr lang="en-US" baseline="0" dirty="0" smtClean="0"/>
              <a:t>Lower Right: </a:t>
            </a:r>
            <a:r>
              <a:rPr lang="en-US" baseline="0" dirty="0" err="1" smtClean="0"/>
              <a:t>meridional</a:t>
            </a:r>
            <a:r>
              <a:rPr lang="en-US" baseline="0" dirty="0" smtClean="0"/>
              <a:t> wind showing extreme shear of 120 m/s over EW extent of wave packet.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5A6FB-2D2E-5246-B71B-2D52516FAD13}" type="slidenum">
              <a:rPr lang="en-US"/>
              <a:pPr/>
              <a:t>16</a:t>
            </a:fld>
            <a:endParaRPr lang="en-US"/>
          </a:p>
        </p:txBody>
      </p:sp>
      <p:sp>
        <p:nvSpPr>
          <p:cNvPr id="68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4035" name="Rectangle 3"/>
          <p:cNvSpPr>
            <a:spLocks noGrp="1" noChangeArrowheads="1"/>
          </p:cNvSpPr>
          <p:nvPr>
            <p:ph type="body" idx="1"/>
          </p:nvPr>
        </p:nvSpPr>
        <p:spPr/>
        <p:txBody>
          <a:bodyPr/>
          <a:lstStyle/>
          <a:p>
            <a:pPr marL="228600" indent="-228600">
              <a:buFont typeface="Arial" charset="0"/>
              <a:buAutoNum type="arabicPeriod"/>
            </a:pPr>
            <a:r>
              <a:rPr lang="en-US"/>
              <a:t>One day period from 277.0 to 278.0 days.</a:t>
            </a:r>
          </a:p>
          <a:p>
            <a:pPr marL="228600" indent="-228600">
              <a:buFont typeface="Arial" charset="0"/>
              <a:buAutoNum type="arabicPeriod"/>
            </a:pPr>
            <a:r>
              <a:rPr lang="en-US"/>
              <a:t>Expanded time interval for packet evolution requires movement in longitude!</a:t>
            </a:r>
          </a:p>
          <a:p>
            <a:pPr marL="228600" indent="-228600">
              <a:buFont typeface="Arial" charset="0"/>
              <a:buAutoNum type="arabicPeriod"/>
            </a:pPr>
            <a:r>
              <a:rPr lang="en-US"/>
              <a:t>Delta(w) = 1 cm/s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5A6FB-2D2E-5246-B71B-2D52516FAD13}" type="slidenum">
              <a:rPr lang="en-US"/>
              <a:pPr/>
              <a:t>17</a:t>
            </a:fld>
            <a:endParaRPr lang="en-US"/>
          </a:p>
        </p:txBody>
      </p:sp>
      <p:sp>
        <p:nvSpPr>
          <p:cNvPr id="68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4035" name="Rectangle 3"/>
          <p:cNvSpPr>
            <a:spLocks noGrp="1" noChangeArrowheads="1"/>
          </p:cNvSpPr>
          <p:nvPr>
            <p:ph type="body" idx="1"/>
          </p:nvPr>
        </p:nvSpPr>
        <p:spPr/>
        <p:txBody>
          <a:bodyPr/>
          <a:lstStyle/>
          <a:p>
            <a:pPr marL="228600" indent="-228600">
              <a:buFont typeface="Arial" charset="0"/>
              <a:buAutoNum type="arabicPeriod"/>
            </a:pPr>
            <a:r>
              <a:rPr lang="en-US"/>
              <a:t>One day period from 277.0 to 278.0 days.</a:t>
            </a:r>
          </a:p>
          <a:p>
            <a:pPr marL="228600" indent="-228600">
              <a:buFont typeface="Arial" charset="0"/>
              <a:buAutoNum type="arabicPeriod"/>
            </a:pPr>
            <a:r>
              <a:rPr lang="en-US"/>
              <a:t>Expanded time interval for packet evolution requires movement in longitude!</a:t>
            </a:r>
          </a:p>
          <a:p>
            <a:pPr marL="228600" indent="-228600">
              <a:buFont typeface="Arial" charset="0"/>
              <a:buAutoNum type="arabicPeriod"/>
            </a:pPr>
            <a:r>
              <a:rPr lang="en-US"/>
              <a:t>Delta(w) = 1 cm/s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39DD4-DE4B-2C48-AE00-64CD69B35540}" type="slidenum">
              <a:rPr lang="en-US"/>
              <a:pPr/>
              <a:t>18</a:t>
            </a:fld>
            <a:endParaRPr lang="en-US"/>
          </a:p>
        </p:txBody>
      </p:sp>
      <p:sp>
        <p:nvSpPr>
          <p:cNvPr id="68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5A6FB-2D2E-5246-B71B-2D52516FAD13}" type="slidenum">
              <a:rPr lang="en-US"/>
              <a:pPr/>
              <a:t>19</a:t>
            </a:fld>
            <a:endParaRPr lang="en-US"/>
          </a:p>
        </p:txBody>
      </p:sp>
      <p:sp>
        <p:nvSpPr>
          <p:cNvPr id="68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4035" name="Rectangle 3"/>
          <p:cNvSpPr>
            <a:spLocks noGrp="1" noChangeArrowheads="1"/>
          </p:cNvSpPr>
          <p:nvPr>
            <p:ph type="body" idx="1"/>
          </p:nvPr>
        </p:nvSpPr>
        <p:spPr/>
        <p:txBody>
          <a:bodyPr/>
          <a:lstStyle/>
          <a:p>
            <a:pPr marL="228600" indent="-228600">
              <a:buFont typeface="Arial" charset="0"/>
              <a:buAutoNum type="arabicPeriod"/>
            </a:pPr>
            <a:r>
              <a:rPr lang="en-US" dirty="0" smtClean="0"/>
              <a:t>WKB – environmental and wave properties change slowly over a wavelength</a:t>
            </a:r>
            <a:r>
              <a:rPr lang="en-US" baseline="0" dirty="0" smtClean="0"/>
              <a:t> and period of waves.</a:t>
            </a:r>
          </a:p>
          <a:p>
            <a:pPr marL="228600" indent="-228600">
              <a:buFont typeface="Arial" charset="0"/>
              <a:buAutoNum type="arabicPeriod"/>
            </a:pPr>
            <a:r>
              <a:rPr lang="en-US" baseline="0" dirty="0" smtClean="0"/>
              <a:t>Critical surface prevents vertical propagation of waves.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AF869-6B17-8F44-A7D4-9D572DB13B21}" type="slidenum">
              <a:rPr lang="en-US"/>
              <a:pPr/>
              <a:t>2</a:t>
            </a:fld>
            <a:endParaRPr lang="en-US"/>
          </a:p>
        </p:txBody>
      </p:sp>
      <p:sp>
        <p:nvSpPr>
          <p:cNvPr id="67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8915" name="Rectangle 3"/>
          <p:cNvSpPr>
            <a:spLocks noGrp="1" noChangeArrowheads="1"/>
          </p:cNvSpPr>
          <p:nvPr>
            <p:ph type="body" idx="1"/>
          </p:nvPr>
        </p:nvSpPr>
        <p:spPr/>
        <p:txBody>
          <a:bodyPr/>
          <a:lstStyle/>
          <a:p>
            <a:pPr marL="228600" indent="-228600">
              <a:buFont typeface="Arial" charset="0"/>
              <a:buAutoNum type="arabicPeriod"/>
            </a:pPr>
            <a:r>
              <a:rPr lang="en-US"/>
              <a:t>NFT works by maintaining  </a:t>
            </a:r>
            <a:r>
              <a:rPr lang="ja-JP" altLang="en-US">
                <a:latin typeface="Arial"/>
              </a:rPr>
              <a:t>“</a:t>
            </a:r>
            <a:r>
              <a:rPr lang="en-US"/>
              <a:t>convexity</a:t>
            </a:r>
            <a:r>
              <a:rPr lang="ja-JP" altLang="en-US">
                <a:latin typeface="Arial"/>
              </a:rPr>
              <a:t>”</a:t>
            </a:r>
            <a:r>
              <a:rPr lang="en-US"/>
              <a:t> of flow; NOT flux limiting.</a:t>
            </a:r>
          </a:p>
          <a:p>
            <a:pPr marL="228600" indent="-228600">
              <a:buFont typeface="Arial" charset="0"/>
              <a:buNone/>
            </a:pPr>
            <a:r>
              <a:rPr lang="en-US"/>
              <a:t>2. Pressure equation generated via exact projection of momentum equations onto continuity. Allows conservation to round off error.</a:t>
            </a:r>
          </a:p>
          <a:p>
            <a:pPr marL="228600" indent="-228600">
              <a:buFont typeface="Arial" charset="0"/>
              <a:buNone/>
            </a:pPr>
            <a:r>
              <a:rPr lang="en-US"/>
              <a:t>3. Implicit theta integration increase accuracy of gravity waves. Generally, working with perturbation fields allows subtraction of known balances from equations and improves convergence/accuracy.</a:t>
            </a:r>
          </a:p>
          <a:p>
            <a:pPr marL="228600" indent="-228600">
              <a:buFont typeface="Arial" charset="0"/>
              <a:buNone/>
            </a:pPr>
            <a:r>
              <a:rPr lang="en-US"/>
              <a:t>4. Default anelastic is lipps-hemler.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5A6FB-2D2E-5246-B71B-2D52516FAD13}" type="slidenum">
              <a:rPr lang="en-US"/>
              <a:pPr/>
              <a:t>20</a:t>
            </a:fld>
            <a:endParaRPr lang="en-US"/>
          </a:p>
        </p:txBody>
      </p:sp>
      <p:sp>
        <p:nvSpPr>
          <p:cNvPr id="68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4035" name="Rectangle 3"/>
          <p:cNvSpPr>
            <a:spLocks noGrp="1" noChangeArrowheads="1"/>
          </p:cNvSpPr>
          <p:nvPr>
            <p:ph type="body" idx="1"/>
          </p:nvPr>
        </p:nvSpPr>
        <p:spPr/>
        <p:txBody>
          <a:bodyPr/>
          <a:lstStyle/>
          <a:p>
            <a:pPr marL="228600" indent="-228600">
              <a:buFont typeface="Arial" charset="0"/>
              <a:buAutoNum type="arabicPeriod"/>
            </a:pPr>
            <a:r>
              <a:rPr lang="en-US"/>
              <a:t>One day period from 277.0 to 278.0 days.</a:t>
            </a:r>
          </a:p>
          <a:p>
            <a:pPr marL="228600" indent="-228600">
              <a:buFont typeface="Arial" charset="0"/>
              <a:buAutoNum type="arabicPeriod"/>
            </a:pPr>
            <a:r>
              <a:rPr lang="en-US"/>
              <a:t>Expanded time interval for packet evolution requires movement in longitude!</a:t>
            </a:r>
          </a:p>
          <a:p>
            <a:pPr marL="228600" indent="-228600">
              <a:buFont typeface="Arial" charset="0"/>
              <a:buAutoNum type="arabicPeriod"/>
            </a:pPr>
            <a:r>
              <a:rPr lang="en-US"/>
              <a:t>Delta(w) = 1 cm/s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E2B3C-6FFF-7841-ACCA-58EAD54BF5B8}" type="slidenum">
              <a:rPr lang="en-US"/>
              <a:pPr/>
              <a:t>21</a:t>
            </a:fld>
            <a:endParaRPr lang="en-US"/>
          </a:p>
        </p:txBody>
      </p:sp>
      <p:sp>
        <p:nvSpPr>
          <p:cNvPr id="64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9219" name="Rectangle 3"/>
          <p:cNvSpPr>
            <a:spLocks noGrp="1" noChangeArrowheads="1"/>
          </p:cNvSpPr>
          <p:nvPr>
            <p:ph type="body" idx="1"/>
          </p:nvPr>
        </p:nvSpPr>
        <p:spPr/>
        <p:txBody>
          <a:bodyPr/>
          <a:lstStyle/>
          <a:p>
            <a:pPr marL="228600" indent="-228600">
              <a:buAutoNum type="arabicPeriod"/>
            </a:pPr>
            <a:r>
              <a:rPr lang="en-US" dirty="0" smtClean="0"/>
              <a:t>environmental properties controlling </a:t>
            </a:r>
            <a:r>
              <a:rPr lang="en-US" dirty="0" err="1" smtClean="0"/>
              <a:t>baroclinic</a:t>
            </a:r>
            <a:r>
              <a:rPr lang="en-US" dirty="0" smtClean="0"/>
              <a:t> wave propagation are</a:t>
            </a:r>
            <a:r>
              <a:rPr lang="en-US" baseline="0" dirty="0" smtClean="0"/>
              <a:t> mean wind, thermal wind, and stability – determined via elementary 2-layer model (Holton 2004). All 3 environmental properties affect phase speed but mean wind is dominate factor. </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88EAF-C4CC-EC47-BE9E-4B09A305D3F8}" type="slidenum">
              <a:rPr lang="en-US"/>
              <a:pPr/>
              <a:t>23</a:t>
            </a:fld>
            <a:endParaRPr lang="en-US"/>
          </a:p>
        </p:txBody>
      </p:sp>
      <p:sp>
        <p:nvSpPr>
          <p:cNvPr id="67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6867" name="Rectangle 3"/>
          <p:cNvSpPr>
            <a:spLocks noGrp="1" noChangeArrowheads="1"/>
          </p:cNvSpPr>
          <p:nvPr>
            <p:ph type="body" idx="1"/>
          </p:nvPr>
        </p:nvSpPr>
        <p:spPr/>
        <p:txBody>
          <a:bodyPr/>
          <a:lstStyle/>
          <a:p>
            <a:pPr marL="228600" indent="-228600">
              <a:buFont typeface="Arial" charset="0"/>
              <a:buAutoNum type="arabicPeriod"/>
            </a:pPr>
            <a:r>
              <a:rPr lang="en-US" sz="2000"/>
              <a:t> QUITE SIMPLY …</a:t>
            </a:r>
          </a:p>
          <a:p>
            <a:pPr marL="228600" indent="-228600">
              <a:buFont typeface="Arial" charset="0"/>
              <a:buNone/>
            </a:pPr>
            <a:r>
              <a:rPr lang="en-US"/>
              <a:t>2. OFFERS OPPORTUNITY FOR multi-wave scale interactions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5F7DB-E647-8345-A235-91EEA5D5A7B8}" type="slidenum">
              <a:rPr lang="en-US"/>
              <a:pPr/>
              <a:t>24</a:t>
            </a:fld>
            <a:endParaRPr lang="en-US"/>
          </a:p>
        </p:txBody>
      </p:sp>
      <p:sp>
        <p:nvSpPr>
          <p:cNvPr id="67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6867" name="Rectangle 3"/>
          <p:cNvSpPr>
            <a:spLocks noGrp="1" noChangeArrowheads="1"/>
          </p:cNvSpPr>
          <p:nvPr>
            <p:ph type="body" idx="1"/>
          </p:nvPr>
        </p:nvSpPr>
        <p:spPr/>
        <p:txBody>
          <a:bodyPr/>
          <a:lstStyle/>
          <a:p>
            <a:pPr marL="228600" indent="-228600">
              <a:buFont typeface="Arial" charset="0"/>
              <a:buAutoNum type="arabicPeriod"/>
            </a:pPr>
            <a:r>
              <a:rPr lang="en-US" sz="2000"/>
              <a:t> QUITE SIMPLY …</a:t>
            </a:r>
          </a:p>
          <a:p>
            <a:pPr marL="228600" indent="-228600">
              <a:buFont typeface="Arial" charset="0"/>
              <a:buNone/>
            </a:pPr>
            <a:r>
              <a:rPr lang="en-US"/>
              <a:t>2. OFFERS OPPORTUNITY FOR multi-wave scale interactions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5F46F-CE0C-2948-BBDC-D998F98C29C1}" type="slidenum">
              <a:rPr lang="en-US"/>
              <a:pPr/>
              <a:t>25</a:t>
            </a:fld>
            <a:endParaRPr lang="en-US"/>
          </a:p>
        </p:txBody>
      </p:sp>
      <p:sp>
        <p:nvSpPr>
          <p:cNvPr id="67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4819" name="Rectangle 3"/>
          <p:cNvSpPr>
            <a:spLocks noGrp="1" noChangeArrowheads="1"/>
          </p:cNvSpPr>
          <p:nvPr>
            <p:ph type="body" idx="1"/>
          </p:nvPr>
        </p:nvSpPr>
        <p:spPr/>
        <p:txBody>
          <a:bodyPr/>
          <a:lstStyle/>
          <a:p>
            <a:pPr marL="228600" indent="-228600">
              <a:buFont typeface="Arial" charset="0"/>
              <a:buAutoNum type="arabicPeriod"/>
            </a:pPr>
            <a:r>
              <a:rPr lang="en-US" sz="2000"/>
              <a:t> Charney: effect of zonal wind above 20 kms is of little consequence, and the effect of the zonal wind near 600 hPa is most significant to baroclinic waves. UNLIKE BAROTROPIC WAVES, all effects of baroclinic waves diminish to zero with height. DRY DYNAMICS OK only if w is small!</a:t>
            </a:r>
          </a:p>
          <a:p>
            <a:pPr marL="228600" indent="-228600">
              <a:buFont typeface="Arial" charset="0"/>
              <a:buAutoNum type="arabicPeriod"/>
            </a:pPr>
            <a:r>
              <a:rPr lang="en-US" sz="2000"/>
              <a:t> Baroclinic instabilities grow by converting APE associated with mean horizontal Grad(T) required for thermal wind balance (Holton, p 229) … into perturbation KE. </a:t>
            </a:r>
            <a:r>
              <a:rPr lang="en-US"/>
              <a:t>Baroclinic waves convert available PE to perturbation KE (Holton, p. 251).</a:t>
            </a:r>
            <a:endParaRPr lang="en-US" sz="2000"/>
          </a:p>
          <a:p>
            <a:pPr marL="228600" indent="-228600">
              <a:buFont typeface="Arial" charset="0"/>
              <a:buAutoNum type="arabicPeriod"/>
            </a:pPr>
            <a:r>
              <a:rPr lang="en-US"/>
              <a:t>By contrast, BAROTROPIC wave instability takes energy out of KE of mean flow.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DBD1D-BA20-564C-9136-2770B41E24A1}" type="slidenum">
              <a:rPr lang="en-US"/>
              <a:pPr/>
              <a:t>26</a:t>
            </a:fld>
            <a:endParaRPr lang="en-US"/>
          </a:p>
        </p:txBody>
      </p:sp>
      <p:sp>
        <p:nvSpPr>
          <p:cNvPr id="68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7107" name="Rectangle 3"/>
          <p:cNvSpPr>
            <a:spLocks noGrp="1" noChangeArrowheads="1"/>
          </p:cNvSpPr>
          <p:nvPr>
            <p:ph type="body" idx="1"/>
          </p:nvPr>
        </p:nvSpPr>
        <p:spPr/>
        <p:txBody>
          <a:bodyPr/>
          <a:lstStyle/>
          <a:p>
            <a:pPr marL="228600" indent="-228600">
              <a:buFont typeface="Arial" charset="0"/>
              <a:buAutoNum type="arabicPeriod"/>
            </a:pPr>
            <a:r>
              <a:rPr lang="en-US" sz="2000"/>
              <a:t>NOTE 65 m/s (150 mph) -&gt; M = 0.2 -&gt; delta_theta = .02 (synoptic scale jet oscillations)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323F96-9453-884F-95ED-E3E3B192A54D}" type="slidenum">
              <a:rPr lang="en-US"/>
              <a:pPr/>
              <a:t>27</a:t>
            </a:fld>
            <a:endParaRPr lang="en-US"/>
          </a:p>
        </p:txBody>
      </p:sp>
      <p:sp>
        <p:nvSpPr>
          <p:cNvPr id="71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2707" name="Rectangle 3"/>
          <p:cNvSpPr>
            <a:spLocks noGrp="1" noChangeArrowheads="1"/>
          </p:cNvSpPr>
          <p:nvPr>
            <p:ph type="body" idx="1"/>
          </p:nvPr>
        </p:nvSpPr>
        <p:spPr/>
        <p:txBody>
          <a:bodyPr/>
          <a:lstStyle/>
          <a:p>
            <a:pPr marL="228600" indent="-228600">
              <a:buFont typeface="Arial" charset="0"/>
              <a:buAutoNum type="arabicPeriod"/>
            </a:pPr>
            <a:r>
              <a:rPr lang="en-US" sz="2000"/>
              <a:t>Baroclinic instabilities grow by converting PE associated with mean horizontal Grad(T) required for thermal wind balance (Holton, p 229) … into perturbation KE</a:t>
            </a:r>
          </a:p>
          <a:p>
            <a:pPr marL="228600" indent="-228600">
              <a:buFont typeface="Arial" charset="0"/>
              <a:buAutoNum type="arabicPeriod"/>
            </a:pPr>
            <a:r>
              <a:rPr lang="en-US"/>
              <a:t>Baroclinic density perturbation is similar in size to synoptic scale acoustic perturbations, to perhaps a few times larger.</a:t>
            </a:r>
          </a:p>
          <a:p>
            <a:pPr marL="228600" indent="-228600">
              <a:buFont typeface="Arial" charset="0"/>
              <a:buAutoNum type="arabicPeriod"/>
            </a:pPr>
            <a:r>
              <a:rPr lang="en-US"/>
              <a:t>For meso-scales, baroclinic density perturbation &gt; acoustic perturbation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65F7F-46AF-BA4F-ABF7-F782DBE05AAA}" type="slidenum">
              <a:rPr lang="en-US"/>
              <a:pPr/>
              <a:t>28</a:t>
            </a:fld>
            <a:endParaRPr lang="en-US"/>
          </a:p>
        </p:txBody>
      </p:sp>
      <p:sp>
        <p:nvSpPr>
          <p:cNvPr id="66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7651" name="Rectangle 3"/>
          <p:cNvSpPr>
            <a:spLocks noGrp="1" noChangeArrowheads="1"/>
          </p:cNvSpPr>
          <p:nvPr>
            <p:ph type="body" idx="1"/>
          </p:nvPr>
        </p:nvSpPr>
        <p:spPr/>
        <p:txBody>
          <a:bodyPr/>
          <a:lstStyle/>
          <a:p>
            <a:r>
              <a:rPr lang="en-US"/>
              <a:t>0. Anelastic DOES capture much of vertical motion induced by Ba, which comes from horizontal components. Tilt/twist.</a:t>
            </a:r>
          </a:p>
          <a:p>
            <a:r>
              <a:rPr lang="en-US"/>
              <a:t>1. Baroclinic vorticity is grad(rho) X grad(p)/rho^2 and it</a:t>
            </a:r>
            <a:r>
              <a:rPr lang="ja-JP" altLang="en-US">
                <a:latin typeface="Arial"/>
              </a:rPr>
              <a:t>’</a:t>
            </a:r>
            <a:r>
              <a:rPr lang="en-US"/>
              <a:t>s sense is to create voriticity so as to reduce baroclinicity.</a:t>
            </a:r>
          </a:p>
          <a:p>
            <a:r>
              <a:rPr lang="en-US"/>
              <a:t>2. Bannon: piezotropic exponent (ie, rev. adiabatic expansion) for anelastic 1/(1-Gam*R/g) where Gam = lapse rate. For Gam = 10K/km, then exponent = 1.4 =cp/cv=gam, but for 7 and 0 K/km it is 1.25 and 1.</a:t>
            </a:r>
          </a:p>
          <a:p>
            <a:r>
              <a:rPr lang="en-US"/>
              <a:t>3. Bannon: anelastic system DOES have isentropic compressibility = rho^-1 x drho/dp (basic state variables). CANNOT rewrite in terms of sound speed… so use gam*R*T = g*H_rho instead.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C3BCC-D223-4C43-A9F0-B2D1120C4273}" type="slidenum">
              <a:rPr lang="en-US"/>
              <a:pPr/>
              <a:t>29</a:t>
            </a:fld>
            <a:endParaRPr lang="en-US"/>
          </a:p>
        </p:txBody>
      </p:sp>
      <p:sp>
        <p:nvSpPr>
          <p:cNvPr id="68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B2A74-D1DF-A54E-900D-41D6C02283FF}" type="slidenum">
              <a:rPr lang="en-US"/>
              <a:pPr/>
              <a:t>30</a:t>
            </a:fld>
            <a:endParaRPr lang="en-US"/>
          </a:p>
        </p:txBody>
      </p:sp>
      <p:sp>
        <p:nvSpPr>
          <p:cNvPr id="6809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80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228600" indent="-228600">
              <a:buFont typeface="Arial" charset="0"/>
              <a:buAutoNum type="arabicPeriod"/>
            </a:pPr>
            <a:r>
              <a:rPr lang="en-US" dirty="0"/>
              <a:t>Static stability is essentially ~ N</a:t>
            </a:r>
            <a:r>
              <a:rPr lang="en-US" baseline="30000" dirty="0"/>
              <a:t>2</a:t>
            </a:r>
            <a:endParaRPr lang="en-US" dirty="0"/>
          </a:p>
          <a:p>
            <a:pPr marL="228600" indent="-228600">
              <a:buFont typeface="Arial" charset="0"/>
              <a:buAutoNum type="arabicPeriod"/>
            </a:pPr>
            <a:r>
              <a:rPr lang="en-US" dirty="0"/>
              <a:t>Mu gives </a:t>
            </a:r>
            <a:r>
              <a:rPr lang="ja-JP" altLang="en-US" dirty="0">
                <a:latin typeface="Arial"/>
              </a:rPr>
              <a:t>“</a:t>
            </a:r>
            <a:r>
              <a:rPr lang="en-US" dirty="0"/>
              <a:t>correction</a:t>
            </a:r>
            <a:r>
              <a:rPr lang="ja-JP" altLang="en-US" dirty="0">
                <a:latin typeface="Arial"/>
              </a:rPr>
              <a:t>”</a:t>
            </a:r>
            <a:r>
              <a:rPr lang="en-US" dirty="0"/>
              <a:t> for density stratification.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4D628-D4E1-164A-B7F0-0AD1957F4641}" type="slidenum">
              <a:rPr lang="en-US"/>
              <a:pPr/>
              <a:t>3</a:t>
            </a:fld>
            <a:endParaRPr lang="en-US"/>
          </a:p>
        </p:txBody>
      </p:sp>
      <p:sp>
        <p:nvSpPr>
          <p:cNvPr id="70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8611" name="Rectangle 3"/>
          <p:cNvSpPr>
            <a:spLocks noGrp="1" noChangeArrowheads="1"/>
          </p:cNvSpPr>
          <p:nvPr>
            <p:ph type="body" idx="1"/>
          </p:nvPr>
        </p:nvSpPr>
        <p:spPr/>
        <p:txBody>
          <a:bodyPr/>
          <a:lstStyle/>
          <a:p>
            <a:pPr marL="228600" indent="-228600">
              <a:buFont typeface="Arial" charset="0"/>
              <a:buAutoNum type="arabicPeriod"/>
            </a:pPr>
            <a:r>
              <a:rPr lang="en-US" sz="2000" dirty="0" err="1"/>
              <a:t>Baroclinic</a:t>
            </a:r>
            <a:r>
              <a:rPr lang="en-US" sz="2000" dirty="0"/>
              <a:t> instabilities grow by converting PE associated with mean horizontal Grad(T) required for thermal wind balance (Holton, p 229) … into perturbation KE</a:t>
            </a:r>
          </a:p>
          <a:p>
            <a:pPr marL="228600" indent="-228600">
              <a:buFont typeface="Arial" charset="0"/>
              <a:buAutoNum type="arabicPeriod"/>
            </a:pPr>
            <a:r>
              <a:rPr lang="en-US" dirty="0"/>
              <a:t>Initially seeded disturbance is </a:t>
            </a:r>
            <a:r>
              <a:rPr lang="en-US" dirty="0" err="1"/>
              <a:t>barotropic</a:t>
            </a:r>
            <a:r>
              <a:rPr lang="en-US" dirty="0"/>
              <a:t>, 1 m/s at 40 deg. N and 40 deg. Long.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707CF-70D4-3747-9496-F99955D22936}" type="slidenum">
              <a:rPr lang="en-US"/>
              <a:pPr/>
              <a:t>31</a:t>
            </a:fld>
            <a:endParaRPr lang="en-US"/>
          </a:p>
        </p:txBody>
      </p:sp>
      <p:sp>
        <p:nvSpPr>
          <p:cNvPr id="636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6931" name="Rectangle 3"/>
          <p:cNvSpPr>
            <a:spLocks noGrp="1" noChangeArrowheads="1"/>
          </p:cNvSpPr>
          <p:nvPr>
            <p:ph type="body" idx="1"/>
          </p:nvPr>
        </p:nvSpPr>
        <p:spPr/>
        <p:txBody>
          <a:bodyPr/>
          <a:lstStyle/>
          <a:p>
            <a:pPr marL="228600" indent="-228600">
              <a:buFont typeface="Arial" charset="0"/>
              <a:buAutoNum type="arabicPeriod"/>
            </a:pPr>
            <a:r>
              <a:rPr lang="en-US"/>
              <a:t>Cnt = 4.2 m/s</a:t>
            </a:r>
          </a:p>
          <a:p>
            <a:pPr marL="228600" indent="-228600">
              <a:buFont typeface="Arial" charset="0"/>
              <a:buAutoNum type="arabicPeriod"/>
            </a:pPr>
            <a:r>
              <a:rPr lang="en-US"/>
              <a:t>Cmx = 48 m/s; cmn = -24 m/s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B7FEDC-D874-D145-9A5F-3200F58F2538}" type="slidenum">
              <a:rPr lang="en-US"/>
              <a:pPr/>
              <a:t>32</a:t>
            </a:fld>
            <a:endParaRPr lang="en-US"/>
          </a:p>
        </p:txBody>
      </p:sp>
      <p:sp>
        <p:nvSpPr>
          <p:cNvPr id="635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35907" name="Rectangle 3"/>
          <p:cNvSpPr>
            <a:spLocks noGrp="1" noChangeArrowheads="1"/>
          </p:cNvSpPr>
          <p:nvPr>
            <p:ph type="body" idx="1"/>
          </p:nvPr>
        </p:nvSpPr>
        <p:spPr/>
        <p:txBody>
          <a:bodyPr/>
          <a:lstStyle/>
          <a:p>
            <a:pPr marL="228600" indent="-228600">
              <a:buFont typeface="Arial" charset="0"/>
              <a:buAutoNum type="arabicPeriod"/>
            </a:pPr>
            <a:r>
              <a:rPr lang="en-US"/>
              <a:t>Figures shows surface fronts, here rotatiing clockwise (S. pole).</a:t>
            </a:r>
          </a:p>
          <a:p>
            <a:pPr marL="228600" indent="-228600">
              <a:buFont typeface="Arial" charset="0"/>
              <a:buAutoNum type="arabicPeriod"/>
            </a:pPr>
            <a:r>
              <a:rPr lang="en-US"/>
              <a:t>Very sharp fronts with thicknesses of ~ dx are generated by NFT numerics --&gt; effects of increasing resolution are dramatic.</a:t>
            </a:r>
          </a:p>
          <a:p>
            <a:pPr marL="228600" indent="-228600">
              <a:buFont typeface="Arial" charset="0"/>
              <a:buAutoNum type="arabicPeriod"/>
            </a:pPr>
            <a:r>
              <a:rPr lang="en-US"/>
              <a:t>Typical dt</a:t>
            </a:r>
            <a:r>
              <a:rPr lang="ja-JP" altLang="en-US">
                <a:latin typeface="Arial"/>
              </a:rPr>
              <a:t>’</a:t>
            </a:r>
            <a:r>
              <a:rPr lang="en-US"/>
              <a:t>s ~ 20K in ~ 200 kms with dx = 1.4 degrees (quite realistic),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DBD1D-BA20-564C-9136-2770B41E24A1}" type="slidenum">
              <a:rPr lang="en-US"/>
              <a:pPr/>
              <a:t>33</a:t>
            </a:fld>
            <a:endParaRPr lang="en-US"/>
          </a:p>
        </p:txBody>
      </p:sp>
      <p:sp>
        <p:nvSpPr>
          <p:cNvPr id="68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7107" name="Rectangle 3"/>
          <p:cNvSpPr>
            <a:spLocks noGrp="1" noChangeArrowheads="1"/>
          </p:cNvSpPr>
          <p:nvPr>
            <p:ph type="body" idx="1"/>
          </p:nvPr>
        </p:nvSpPr>
        <p:spPr/>
        <p:txBody>
          <a:bodyPr/>
          <a:lstStyle/>
          <a:p>
            <a:pPr marL="228600" indent="-228600">
              <a:buFont typeface="Arial" charset="0"/>
              <a:buAutoNum type="arabicPeriod"/>
            </a:pPr>
            <a:r>
              <a:rPr lang="en-US" sz="2000" dirty="0" smtClean="0"/>
              <a:t>Acoustic term approximation assumes </a:t>
            </a:r>
            <a:r>
              <a:rPr lang="en-US" sz="2000" dirty="0" err="1" smtClean="0"/>
              <a:t>revesible</a:t>
            </a:r>
            <a:r>
              <a:rPr lang="en-US" sz="2000" dirty="0" smtClean="0"/>
              <a:t> gas dynamics</a:t>
            </a:r>
          </a:p>
          <a:p>
            <a:pPr marL="228600" indent="-228600">
              <a:buFont typeface="Arial" charset="0"/>
              <a:buAutoNum type="arabicPeriod"/>
            </a:pPr>
            <a:r>
              <a:rPr lang="en-US" sz="2000" dirty="0" smtClean="0"/>
              <a:t>NOTE </a:t>
            </a:r>
            <a:r>
              <a:rPr lang="en-US" sz="2000" dirty="0"/>
              <a:t>65 m/s (150 mph) -&gt; M = 0.2 -&gt; </a:t>
            </a:r>
            <a:r>
              <a:rPr lang="en-US" sz="2000" dirty="0" err="1"/>
              <a:t>delta_theta</a:t>
            </a:r>
            <a:r>
              <a:rPr lang="en-US" sz="2000" dirty="0"/>
              <a:t> = .02 (synoptic scale jet oscillations</a:t>
            </a:r>
            <a:r>
              <a:rPr lang="en-US" sz="2000" dirty="0" smtClean="0"/>
              <a:t>)</a:t>
            </a:r>
          </a:p>
          <a:p>
            <a:pPr marL="228600" indent="-228600">
              <a:buFont typeface="Arial" charset="0"/>
              <a:buAutoNum type="arabicPeriod"/>
            </a:pPr>
            <a:r>
              <a:rPr lang="en-US" sz="2000" dirty="0" err="1" smtClean="0"/>
              <a:t>Thermobaric</a:t>
            </a:r>
            <a:r>
              <a:rPr lang="en-US" sz="2000" baseline="0" dirty="0" smtClean="0"/>
              <a:t> term approximation assumes ideal gas and </a:t>
            </a:r>
            <a:r>
              <a:rPr lang="en-US" sz="2000" baseline="0" dirty="0" err="1" smtClean="0"/>
              <a:t>defintion</a:t>
            </a:r>
            <a:r>
              <a:rPr lang="en-US" sz="2000" baseline="0" dirty="0" smtClean="0"/>
              <a:t> theta = T * (</a:t>
            </a:r>
            <a:r>
              <a:rPr lang="en-US" sz="2000" baseline="0" dirty="0" err="1" smtClean="0"/>
              <a:t>p_ref</a:t>
            </a:r>
            <a:r>
              <a:rPr lang="en-US" sz="2000" baseline="0" dirty="0" smtClean="0"/>
              <a:t>/p)^kappa</a:t>
            </a:r>
          </a:p>
          <a:p>
            <a:pPr marL="228600" indent="-228600">
              <a:buFont typeface="Arial" charset="0"/>
              <a:buAutoNum type="arabicPeriod"/>
            </a:pPr>
            <a:r>
              <a:rPr lang="en-US" sz="2000" baseline="0" dirty="0" smtClean="0"/>
              <a:t>NOTE </a:t>
            </a:r>
            <a:r>
              <a:rPr lang="en-US" sz="2000" baseline="0" dirty="0" err="1" smtClean="0"/>
              <a:t>dt</a:t>
            </a:r>
            <a:r>
              <a:rPr lang="en-US" sz="2000" baseline="0" dirty="0" smtClean="0"/>
              <a:t> = 15 K across surface front</a:t>
            </a:r>
            <a:endParaRPr lang="en-US" sz="20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EFB68-0321-4244-8AC9-8DDE11EF21A3}" type="slidenum">
              <a:rPr lang="en-US"/>
              <a:pPr/>
              <a:t>34</a:t>
            </a:fld>
            <a:endParaRPr lang="en-US"/>
          </a:p>
        </p:txBody>
      </p:sp>
      <p:sp>
        <p:nvSpPr>
          <p:cNvPr id="66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2531" name="Rectangle 3"/>
          <p:cNvSpPr>
            <a:spLocks noGrp="1" noChangeArrowheads="1"/>
          </p:cNvSpPr>
          <p:nvPr>
            <p:ph type="body" idx="1"/>
          </p:nvPr>
        </p:nvSpPr>
        <p:spPr/>
        <p:txBody>
          <a:bodyPr/>
          <a:lstStyle/>
          <a:p>
            <a:pPr marL="228600" indent="-228600">
              <a:buFont typeface="Arial" charset="0"/>
              <a:buAutoNum type="arabicPeriod"/>
            </a:pPr>
            <a:r>
              <a:rPr lang="en-US" dirty="0" smtClean="0"/>
              <a:t>Upper Left panel shows surface front moving east (counterclockwise rotation of front).</a:t>
            </a:r>
          </a:p>
          <a:p>
            <a:pPr marL="228600" indent="-228600">
              <a:buFont typeface="Arial" charset="0"/>
              <a:buAutoNum type="arabicPeriod"/>
            </a:pPr>
            <a:r>
              <a:rPr lang="en-US" dirty="0" smtClean="0"/>
              <a:t>Upper Right panel shows internal gravity wave packet likely generated by (I) low level front, and/or (ii) resulting zonal jet oscillations.</a:t>
            </a:r>
            <a:r>
              <a:rPr lang="en-US" baseline="0" dirty="0" smtClean="0"/>
              <a:t> </a:t>
            </a:r>
            <a:r>
              <a:rPr lang="en-US" dirty="0" smtClean="0"/>
              <a:t>BLUE LINE: plane of </a:t>
            </a:r>
            <a:r>
              <a:rPr lang="en-US" dirty="0" err="1" smtClean="0"/>
              <a:t>yz</a:t>
            </a:r>
            <a:r>
              <a:rPr lang="en-US" dirty="0" smtClean="0"/>
              <a:t> slices in following animation and still frames.</a:t>
            </a:r>
          </a:p>
          <a:p>
            <a:pPr marL="228600" indent="-228600">
              <a:buFont typeface="Arial" charset="0"/>
              <a:buAutoNum type="arabicPeriod"/>
            </a:pPr>
            <a:r>
              <a:rPr lang="en-US" dirty="0" smtClean="0"/>
              <a:t>Lower Left: zonal</a:t>
            </a:r>
            <a:r>
              <a:rPr lang="en-US" baseline="0" dirty="0" smtClean="0"/>
              <a:t> wind showing jet oscillations and pinched off core element to south</a:t>
            </a:r>
          </a:p>
          <a:p>
            <a:pPr marL="228600" indent="-228600">
              <a:buFont typeface="Arial" charset="0"/>
              <a:buAutoNum type="arabicPeriod"/>
            </a:pPr>
            <a:r>
              <a:rPr lang="en-US" baseline="0" dirty="0" smtClean="0"/>
              <a:t>Lower Right: </a:t>
            </a:r>
            <a:r>
              <a:rPr lang="en-US" baseline="0" dirty="0" err="1" smtClean="0"/>
              <a:t>meridional</a:t>
            </a:r>
            <a:r>
              <a:rPr lang="en-US" baseline="0" dirty="0" smtClean="0"/>
              <a:t> wind showing extreme shear of 120 m/s over EW extent of wave packet.</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k^-3 from 3000 km down</a:t>
            </a:r>
            <a:r>
              <a:rPr lang="en-US" baseline="0" dirty="0" smtClean="0"/>
              <a:t> to 800 km</a:t>
            </a:r>
          </a:p>
          <a:p>
            <a:pPr marL="228600" indent="-228600">
              <a:buAutoNum type="arabicPeriod"/>
            </a:pPr>
            <a:r>
              <a:rPr lang="en-US" baseline="0" dirty="0" smtClean="0"/>
              <a:t>K^-5/3 from 600 km to &lt;&lt; 1 km</a:t>
            </a:r>
          </a:p>
          <a:p>
            <a:pPr marL="228600" indent="-228600">
              <a:buAutoNum type="arabicPeriod"/>
            </a:pPr>
            <a:r>
              <a:rPr lang="en-US" baseline="0" dirty="0" smtClean="0"/>
              <a:t> ~smooth  transition at 700 km</a:t>
            </a:r>
          </a:p>
          <a:p>
            <a:pPr marL="228600" indent="-228600">
              <a:buAutoNum type="arabicPeriod"/>
            </a:pPr>
            <a:r>
              <a:rPr lang="en-US" baseline="0" dirty="0" smtClean="0"/>
              <a:t>Spectral obtained from GASP airplane data typically flying in upper troposphere.</a:t>
            </a:r>
            <a:endParaRPr lang="en-US" dirty="0"/>
          </a:p>
        </p:txBody>
      </p:sp>
      <p:sp>
        <p:nvSpPr>
          <p:cNvPr id="4" name="Slide Number Placeholder 3"/>
          <p:cNvSpPr>
            <a:spLocks noGrp="1"/>
          </p:cNvSpPr>
          <p:nvPr>
            <p:ph type="sldNum" sz="quarter" idx="10"/>
          </p:nvPr>
        </p:nvSpPr>
        <p:spPr/>
        <p:txBody>
          <a:bodyPr/>
          <a:lstStyle/>
          <a:p>
            <a:pPr>
              <a:defRPr/>
            </a:pPr>
            <a:fld id="{8F661393-9DF0-F848-B0D7-24611C45D32C}" type="slidenum">
              <a:rPr lang="en-US" smtClean="0"/>
              <a:pPr>
                <a:defRPr/>
              </a:pPr>
              <a:t>35</a:t>
            </a:fld>
            <a:endParaRPr lang="en-US"/>
          </a:p>
        </p:txBody>
      </p:sp>
    </p:spTree>
    <p:extLst>
      <p:ext uri="{BB962C8B-B14F-4D97-AF65-F5344CB8AC3E}">
        <p14:creationId xmlns:p14="http://schemas.microsoft.com/office/powerpoint/2010/main" val="2938166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1. Note that CEU matches </a:t>
            </a:r>
            <a:r>
              <a:rPr lang="en-US" dirty="0" err="1" smtClean="0"/>
              <a:t>Eulerian</a:t>
            </a:r>
            <a:r>
              <a:rPr lang="en-US" dirty="0" smtClean="0"/>
              <a:t> spectral CAM (blue) very closely up to limiting resolution of </a:t>
            </a:r>
            <a:r>
              <a:rPr lang="en-US" dirty="0" err="1" smtClean="0"/>
              <a:t>Eulerian</a:t>
            </a:r>
            <a:r>
              <a:rPr lang="en-US" dirty="0" smtClean="0"/>
              <a:t> spectral model to wave number 42.</a:t>
            </a:r>
          </a:p>
          <a:p>
            <a:pPr>
              <a:defRPr/>
            </a:pPr>
            <a:r>
              <a:rPr lang="en-US" dirty="0" smtClean="0"/>
              <a:t>2. Finite volume CAM matches only up to n ~ 30, at which point spectral power is noticeably lower.</a:t>
            </a:r>
          </a:p>
          <a:p>
            <a:pPr>
              <a:defRPr/>
            </a:pPr>
            <a:r>
              <a:rPr lang="en-US" dirty="0" smtClean="0"/>
              <a:t>3 Recall Gage – </a:t>
            </a:r>
            <a:r>
              <a:rPr lang="en-US" dirty="0" err="1" smtClean="0"/>
              <a:t>Nastrom</a:t>
            </a:r>
            <a:r>
              <a:rPr lang="en-US" dirty="0" smtClean="0"/>
              <a:t> data indicating for n &lt; 60, spectral power of atmosphere has -3 slope, gradually transitioning to -5/3 at higher wave numbers in range </a:t>
            </a:r>
            <a:r>
              <a:rPr lang="en-US" dirty="0" err="1" smtClean="0"/>
              <a:t>fof</a:t>
            </a:r>
            <a:r>
              <a:rPr lang="en-US" dirty="0" smtClean="0"/>
              <a:t> 800 to 600 </a:t>
            </a:r>
            <a:r>
              <a:rPr lang="en-US" dirty="0" err="1" smtClean="0"/>
              <a:t>kms</a:t>
            </a:r>
            <a:r>
              <a:rPr lang="en-US" dirty="0" smtClean="0"/>
              <a:t>. Only CEU shows some indication of this transition.</a:t>
            </a:r>
            <a:endParaRPr lang="en-US" dirty="0"/>
          </a:p>
        </p:txBody>
      </p:sp>
      <p:sp>
        <p:nvSpPr>
          <p:cNvPr id="4" name="Slide Number Placeholder 3"/>
          <p:cNvSpPr>
            <a:spLocks noGrp="1"/>
          </p:cNvSpPr>
          <p:nvPr>
            <p:ph type="sldNum" sz="quarter" idx="5"/>
          </p:nvPr>
        </p:nvSpPr>
        <p:spPr/>
        <p:txBody>
          <a:bodyPr/>
          <a:lstStyle/>
          <a:p>
            <a:pPr>
              <a:defRPr/>
            </a:pPr>
            <a:fld id="{B0D16A2E-428F-114F-866C-B5EB026CF7B3}"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Note transition in downscale</a:t>
            </a:r>
            <a:r>
              <a:rPr lang="en-US" baseline="0" dirty="0" smtClean="0"/>
              <a:t> energy transfer at </a:t>
            </a:r>
            <a:r>
              <a:rPr lang="en-US" baseline="0" dirty="0" err="1" smtClean="0"/>
              <a:t>ln</a:t>
            </a:r>
            <a:r>
              <a:rPr lang="en-US" baseline="0" dirty="0" smtClean="0"/>
              <a:t>(k) = +1 </a:t>
            </a:r>
            <a:r>
              <a:rPr lang="en-US" baseline="0" dirty="0" smtClean="0">
                <a:sym typeface="Wingdings"/>
              </a:rPr>
              <a:t> k = 2.7 km^-1  lx = 2.3 km = critical buoyancy wavenumber</a:t>
            </a:r>
          </a:p>
          <a:p>
            <a:pPr marL="228600" indent="-228600">
              <a:buAutoNum type="arabicPeriod"/>
            </a:pPr>
            <a:r>
              <a:rPr lang="en-US" baseline="0" dirty="0" smtClean="0">
                <a:sym typeface="Wingdings"/>
              </a:rPr>
              <a:t>Downscale of critical wavenumber the slope = -5/3 suggesting classical 3D inertial </a:t>
            </a:r>
            <a:r>
              <a:rPr lang="en-US" baseline="0" dirty="0" err="1" smtClean="0">
                <a:sym typeface="Wingdings"/>
              </a:rPr>
              <a:t>subrange</a:t>
            </a:r>
            <a:r>
              <a:rPr lang="en-US" baseline="0" dirty="0" smtClean="0">
                <a:sym typeface="Wingdings"/>
              </a:rPr>
              <a:t> (realistically speaking, ~ 2 km seems bit big?</a:t>
            </a:r>
          </a:p>
          <a:p>
            <a:pPr marL="228600" indent="-228600">
              <a:buAutoNum type="arabicPeriod"/>
            </a:pPr>
            <a:r>
              <a:rPr lang="en-US" baseline="0" dirty="0" smtClean="0">
                <a:sym typeface="Wingdings"/>
              </a:rPr>
              <a:t>Upscale of critical wavenumber the slope = -3 suggesting quasi-2D cascade (NOTE 2D simulations show ONLY – 3 slope downscale of energy injection point.</a:t>
            </a:r>
          </a:p>
          <a:p>
            <a:pPr marL="228600" indent="-228600">
              <a:buAutoNum type="arabicPeriod"/>
            </a:pPr>
            <a:r>
              <a:rPr lang="en-US" baseline="0" dirty="0" smtClean="0">
                <a:sym typeface="Wingdings"/>
              </a:rPr>
              <a:t>Downscale of energy injection point slope ~ -5/3 suggesting revered </a:t>
            </a:r>
            <a:r>
              <a:rPr lang="en-US" baseline="0" dirty="0" err="1" smtClean="0">
                <a:sym typeface="Wingdings"/>
              </a:rPr>
              <a:t>enstrophy</a:t>
            </a:r>
            <a:r>
              <a:rPr lang="en-US" baseline="0" dirty="0" smtClean="0">
                <a:sym typeface="Wingdings"/>
              </a:rPr>
              <a:t> cascade. Recall Gage &amp; </a:t>
            </a:r>
            <a:r>
              <a:rPr lang="en-US" baseline="0" dirty="0" err="1" smtClean="0">
                <a:sym typeface="Wingdings"/>
              </a:rPr>
              <a:t>Nastron</a:t>
            </a:r>
            <a:r>
              <a:rPr lang="en-US" baseline="0" dirty="0" smtClean="0">
                <a:sym typeface="Wingdings"/>
              </a:rPr>
              <a:t> spectra show -3 in </a:t>
            </a:r>
            <a:r>
              <a:rPr lang="en-US" baseline="0" dirty="0" err="1" smtClean="0">
                <a:sym typeface="Wingdings"/>
              </a:rPr>
              <a:t>mesocale</a:t>
            </a:r>
            <a:r>
              <a:rPr lang="en-US" baseline="0" dirty="0" smtClean="0">
                <a:sym typeface="Wingdings"/>
              </a:rPr>
              <a:t> so this CANNOT be physical mechanism behind that.</a:t>
            </a:r>
            <a:endParaRPr lang="en-US" dirty="0"/>
          </a:p>
        </p:txBody>
      </p:sp>
      <p:sp>
        <p:nvSpPr>
          <p:cNvPr id="4" name="Slide Number Placeholder 3"/>
          <p:cNvSpPr>
            <a:spLocks noGrp="1"/>
          </p:cNvSpPr>
          <p:nvPr>
            <p:ph type="sldNum" sz="quarter" idx="10"/>
          </p:nvPr>
        </p:nvSpPr>
        <p:spPr/>
        <p:txBody>
          <a:bodyPr/>
          <a:lstStyle/>
          <a:p>
            <a:pPr>
              <a:defRPr/>
            </a:pPr>
            <a:fld id="{8F661393-9DF0-F848-B0D7-24611C45D32C}" type="slidenum">
              <a:rPr lang="en-US" smtClean="0"/>
              <a:pPr>
                <a:defRPr/>
              </a:pPr>
              <a:t>39</a:t>
            </a:fld>
            <a:endParaRPr lang="en-US"/>
          </a:p>
        </p:txBody>
      </p:sp>
    </p:spTree>
    <p:extLst>
      <p:ext uri="{BB962C8B-B14F-4D97-AF65-F5344CB8AC3E}">
        <p14:creationId xmlns:p14="http://schemas.microsoft.com/office/powerpoint/2010/main" val="3948884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err="1" smtClean="0"/>
              <a:t>hyperviscoisy</a:t>
            </a:r>
            <a:r>
              <a:rPr lang="en-US" baseline="0" dirty="0" smtClean="0"/>
              <a:t> may  have 2p or der </a:t>
            </a:r>
            <a:r>
              <a:rPr lang="en-US" baseline="0" dirty="0" err="1" smtClean="0"/>
              <a:t>Laplacian</a:t>
            </a:r>
            <a:r>
              <a:rPr lang="en-US" baseline="0" dirty="0" smtClean="0"/>
              <a:t> (ultraviolet dissipation) and -2m order inverse </a:t>
            </a:r>
            <a:r>
              <a:rPr lang="en-US" baseline="0" dirty="0" err="1" smtClean="0"/>
              <a:t>Laplacian</a:t>
            </a:r>
            <a:r>
              <a:rPr lang="en-US" baseline="0" dirty="0" smtClean="0"/>
              <a:t> (infrared dissipation); </a:t>
            </a:r>
            <a:r>
              <a:rPr lang="en-US" baseline="0" dirty="0" err="1" smtClean="0"/>
              <a:t>m,p</a:t>
            </a:r>
            <a:r>
              <a:rPr lang="en-US" baseline="0" dirty="0" smtClean="0"/>
              <a:t> integer</a:t>
            </a:r>
            <a:endParaRPr lang="en-US" dirty="0"/>
          </a:p>
        </p:txBody>
      </p:sp>
      <p:sp>
        <p:nvSpPr>
          <p:cNvPr id="4" name="Slide Number Placeholder 3"/>
          <p:cNvSpPr>
            <a:spLocks noGrp="1"/>
          </p:cNvSpPr>
          <p:nvPr>
            <p:ph type="sldNum" sz="quarter" idx="10"/>
          </p:nvPr>
        </p:nvSpPr>
        <p:spPr/>
        <p:txBody>
          <a:bodyPr/>
          <a:lstStyle/>
          <a:p>
            <a:pPr>
              <a:defRPr/>
            </a:pPr>
            <a:fld id="{8F661393-9DF0-F848-B0D7-24611C45D32C}" type="slidenum">
              <a:rPr lang="en-US" smtClean="0"/>
              <a:pPr>
                <a:defRPr/>
              </a:pPr>
              <a:t>40</a:t>
            </a:fld>
            <a:endParaRPr lang="en-US"/>
          </a:p>
        </p:txBody>
      </p:sp>
    </p:spTree>
    <p:extLst>
      <p:ext uri="{BB962C8B-B14F-4D97-AF65-F5344CB8AC3E}">
        <p14:creationId xmlns:p14="http://schemas.microsoft.com/office/powerpoint/2010/main" val="498592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9A76F-F945-A646-8ED6-D6370D578A51}" type="slidenum">
              <a:rPr lang="en-US"/>
              <a:pPr/>
              <a:t>41</a:t>
            </a:fld>
            <a:endParaRPr lang="en-US"/>
          </a:p>
        </p:txBody>
      </p:sp>
      <p:sp>
        <p:nvSpPr>
          <p:cNvPr id="669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6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1. Bannon: piezotropic exponent (ie, rev. adiabatic expansion) for anelastic 1/(1-Gam*R/g) where Gam = lapse rate. For Gam = 10K/km, then exponent = 1.4 =cp/cv=gam, but for 7 and 0 K/km it is 1.25 and 1.</a:t>
            </a:r>
          </a:p>
          <a:p>
            <a:r>
              <a:rPr lang="en-US"/>
              <a:t>2.Bannon: anelastic system DOES have isentropic compressibility = rho^-1 x drho/dp (basic state variables). CANNOT rewrite in terms of sound speed… so use gam*R*T = g*H_rho instead.</a:t>
            </a:r>
          </a:p>
          <a:p>
            <a:r>
              <a:rPr lang="en-US"/>
              <a:t>3. M^2/3 ~ 0.1 --&gt; M ~ 0.15 --&gt; u ~ 45 m/s at 300K</a:t>
            </a:r>
          </a:p>
          <a:p>
            <a:r>
              <a:rPr lang="en-US"/>
              <a:t>4. Method of DISTINGUISHED LIMITS for Klein.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BF1FB-E6DE-0543-96F7-EBF1BD4E654F}" type="slidenum">
              <a:rPr lang="en-US"/>
              <a:pPr/>
              <a:t>42</a:t>
            </a:fld>
            <a:endParaRPr lang="en-US"/>
          </a:p>
        </p:txBody>
      </p:sp>
      <p:sp>
        <p:nvSpPr>
          <p:cNvPr id="672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7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670C7D-F156-BC41-A159-9005F9212B94}" type="slidenum">
              <a:rPr lang="en-US"/>
              <a:pPr/>
              <a:t>4</a:t>
            </a:fld>
            <a:endParaRPr lang="en-US"/>
          </a:p>
        </p:txBody>
      </p:sp>
      <p:sp>
        <p:nvSpPr>
          <p:cNvPr id="669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6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1. Bannon: piezotropic exponent (ie, rev. adiabatic expansion) for anelastic 1/(1-Gam*R/g) where Gam = lapse rate. For Gam = 10K/km, then exponent = 1.4 =cp/cv=gam, but for 7 and 0 K/km it is 1.25 and 1.</a:t>
            </a:r>
          </a:p>
          <a:p>
            <a:r>
              <a:rPr lang="en-US"/>
              <a:t>2.Bannon: anelastic system DOES have isentropic compressibility = rho^-1 x drho/dp (basic state variables). CANNOT rewrite in terms of sound speed… so use gam*R*T = g*H_rho instead.</a:t>
            </a:r>
          </a:p>
          <a:p>
            <a:r>
              <a:rPr lang="en-US"/>
              <a:t>3. Davies et al., FIGURE - compressible, hydrostatic, and psuedo incompressible all same; anelastic shows significant phase errors for deep waves; error independent of zonal wavelength.</a:t>
            </a:r>
          </a:p>
          <a:p>
            <a:r>
              <a:rPr lang="en-US"/>
              <a:t>4. NOT RECOMMENDED for NWP or climate simulation at ANY SCALES.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55136-ACBA-2F40-A406-1C49765600D1}" type="slidenum">
              <a:rPr lang="en-US"/>
              <a:pPr/>
              <a:t>5</a:t>
            </a:fld>
            <a:endParaRPr lang="en-US"/>
          </a:p>
        </p:txBody>
      </p:sp>
      <p:sp>
        <p:nvSpPr>
          <p:cNvPr id="64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7171" name="Rectangle 3"/>
          <p:cNvSpPr>
            <a:spLocks noGrp="1" noChangeArrowheads="1"/>
          </p:cNvSpPr>
          <p:nvPr>
            <p:ph type="body" idx="1"/>
          </p:nvPr>
        </p:nvSpPr>
        <p:spPr/>
        <p:txBody>
          <a:bodyPr/>
          <a:lstStyle/>
          <a:p>
            <a:pPr marL="228600" indent="-228600">
              <a:buFont typeface="Arial" charset="0"/>
              <a:buAutoNum type="arabicPeriod"/>
            </a:pPr>
            <a:r>
              <a:rPr lang="en-US" dirty="0" smtClean="0"/>
              <a:t>Use JW temperature  fields exactly</a:t>
            </a:r>
            <a:r>
              <a:rPr lang="en-US" baseline="0" dirty="0" smtClean="0"/>
              <a:t> as prescribed, although need to convert it into potential temperature and expressed in terms of physical altitude.</a:t>
            </a:r>
          </a:p>
          <a:p>
            <a:pPr marL="228600" indent="-228600">
              <a:buFont typeface="Arial" charset="0"/>
              <a:buAutoNum type="arabicPeriod"/>
            </a:pPr>
            <a:r>
              <a:rPr lang="en-US" baseline="0" dirty="0" smtClean="0"/>
              <a:t>Invert </a:t>
            </a:r>
            <a:r>
              <a:rPr lang="en-US" baseline="0" dirty="0" err="1" smtClean="0"/>
              <a:t>geopotential</a:t>
            </a:r>
            <a:r>
              <a:rPr lang="en-US" baseline="0" dirty="0" smtClean="0"/>
              <a:t> to  find pressure vs. altitude (done approximately).</a:t>
            </a:r>
          </a:p>
          <a:p>
            <a:pPr marL="228600" indent="-228600">
              <a:buFont typeface="Arial" charset="0"/>
              <a:buAutoNum type="arabicPeriod"/>
            </a:pPr>
            <a:r>
              <a:rPr lang="en-US" baseline="0" dirty="0" smtClean="0"/>
              <a:t>However, zonal wind is determined from compatibility conditions (basically a thermal wind type equation) which require balance for </a:t>
            </a:r>
            <a:r>
              <a:rPr lang="en-US" baseline="0" dirty="0" err="1" smtClean="0"/>
              <a:t>anelastic</a:t>
            </a:r>
            <a:r>
              <a:rPr lang="en-US" baseline="0" dirty="0" smtClean="0"/>
              <a:t> equation set. </a:t>
            </a:r>
          </a:p>
          <a:p>
            <a:pPr marL="228600" indent="-228600">
              <a:buFont typeface="Arial" charset="0"/>
              <a:buAutoNum type="arabicPeriod"/>
            </a:pPr>
            <a:r>
              <a:rPr lang="en-US" baseline="0" dirty="0" smtClean="0"/>
              <a:t>The “balanced” zonal wind is about 5% stronger than the JW specification.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8CC80-0053-C04F-9F67-5D1D7D4384EB}" type="slidenum">
              <a:rPr lang="en-US"/>
              <a:pPr/>
              <a:t>6</a:t>
            </a:fld>
            <a:endParaRPr lang="en-US"/>
          </a:p>
        </p:txBody>
      </p:sp>
      <p:sp>
        <p:nvSpPr>
          <p:cNvPr id="71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03" name="Rectangle 3"/>
          <p:cNvSpPr>
            <a:spLocks noGrp="1" noChangeArrowheads="1"/>
          </p:cNvSpPr>
          <p:nvPr>
            <p:ph type="body" idx="1"/>
          </p:nvPr>
        </p:nvSpPr>
        <p:spPr/>
        <p:txBody>
          <a:bodyPr/>
          <a:lstStyle/>
          <a:p>
            <a:pPr marL="228600" indent="-228600">
              <a:buFont typeface="Arial" charset="0"/>
              <a:buAutoNum type="arabicPeriod"/>
            </a:pPr>
            <a:r>
              <a:rPr lang="en-US" dirty="0"/>
              <a:t>The balanced initialization for EULAG results in phase speeds about 5% too fast, using u00 = 35 m/s as per JW prescription. However, this balanced profile does not match the mean zonal wind of JW. When u00 is reduced 5%, then the mean wind for EULAG</a:t>
            </a:r>
            <a:r>
              <a:rPr lang="ja-JP" altLang="en-US" dirty="0">
                <a:latin typeface="Arial"/>
              </a:rPr>
              <a:t>’</a:t>
            </a:r>
            <a:r>
              <a:rPr lang="en-US" dirty="0"/>
              <a:t>s zonal wind profile matches that for JW and so do the resulting phase speeds</a:t>
            </a:r>
            <a:r>
              <a:rPr lang="en-US" dirty="0" smtClean="0"/>
              <a:t>!</a:t>
            </a:r>
          </a:p>
          <a:p>
            <a:pPr marL="228600" indent="-228600">
              <a:buFont typeface="Arial" charset="0"/>
              <a:buAutoNum type="arabicPeriod"/>
            </a:pPr>
            <a:r>
              <a:rPr lang="en-US" dirty="0" smtClean="0"/>
              <a:t>Lambda(sigma) is wavenumber like term arising from environmental stability: lambda^2</a:t>
            </a:r>
            <a:r>
              <a:rPr lang="en-US" baseline="0" dirty="0" smtClean="0"/>
              <a:t> = f0^2/(sigma * dp^2); and sigma = -</a:t>
            </a:r>
            <a:r>
              <a:rPr lang="en-US" baseline="0" dirty="0" err="1" smtClean="0"/>
              <a:t>RT_o</a:t>
            </a:r>
            <a:r>
              <a:rPr lang="en-US" baseline="0" dirty="0" smtClean="0"/>
              <a:t> / </a:t>
            </a:r>
            <a:r>
              <a:rPr lang="en-US" baseline="0" dirty="0" err="1" smtClean="0"/>
              <a:t>p_o</a:t>
            </a:r>
            <a:r>
              <a:rPr lang="en-US" baseline="0" dirty="0" smtClean="0"/>
              <a:t> </a:t>
            </a:r>
            <a:r>
              <a:rPr lang="en-US" baseline="0" dirty="0" err="1" smtClean="0"/>
              <a:t>dThe</a:t>
            </a:r>
            <a:r>
              <a:rPr lang="en-US" baseline="0" dirty="0" smtClean="0"/>
              <a:t>/</a:t>
            </a:r>
            <a:r>
              <a:rPr lang="en-US" baseline="0" dirty="0" err="1" smtClean="0"/>
              <a:t>dp</a:t>
            </a:r>
            <a:endParaRPr lang="en-US" baseline="0" dirty="0" smtClean="0"/>
          </a:p>
          <a:p>
            <a:pPr marL="228600" indent="-228600">
              <a:buFont typeface="Arial" charset="0"/>
              <a:buAutoNum type="arabicPeriod"/>
            </a:pPr>
            <a:r>
              <a:rPr lang="en-US" baseline="0" dirty="0" smtClean="0"/>
              <a:t>Estimated time scales for growth are ~ 2.0 days, </a:t>
            </a:r>
            <a:r>
              <a:rPr lang="en-US" baseline="0" dirty="0" err="1" smtClean="0"/>
              <a:t>vs</a:t>
            </a:r>
            <a:r>
              <a:rPr lang="en-US" baseline="0" dirty="0" smtClean="0"/>
              <a:t> 1.5 in EULAG results. Growth ~ - </a:t>
            </a:r>
            <a:r>
              <a:rPr lang="en-US" baseline="0" dirty="0" err="1" smtClean="0"/>
              <a:t>const</a:t>
            </a:r>
            <a:r>
              <a:rPr lang="en-US" baseline="0" dirty="0" smtClean="0"/>
              <a:t> * </a:t>
            </a:r>
            <a:r>
              <a:rPr lang="en-US" baseline="0" dirty="0" err="1" smtClean="0"/>
              <a:t>u_T</a:t>
            </a:r>
            <a:r>
              <a:rPr lang="en-US" baseline="0" dirty="0" smtClean="0"/>
              <a:t> and ~ sigma</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7EBB3-81C2-C842-9F26-0763582D075B}" type="slidenum">
              <a:rPr lang="en-US"/>
              <a:pPr/>
              <a:t>7</a:t>
            </a:fld>
            <a:endParaRPr lang="en-US"/>
          </a:p>
        </p:txBody>
      </p:sp>
      <p:sp>
        <p:nvSpPr>
          <p:cNvPr id="71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4755" name="Rectangle 3"/>
          <p:cNvSpPr>
            <a:spLocks noGrp="1" noChangeArrowheads="1"/>
          </p:cNvSpPr>
          <p:nvPr>
            <p:ph type="body" idx="1"/>
          </p:nvPr>
        </p:nvSpPr>
        <p:spPr/>
        <p:txBody>
          <a:bodyPr/>
          <a:lstStyle/>
          <a:p>
            <a:pPr marL="228600" indent="-228600">
              <a:buFont typeface="Arial" charset="0"/>
              <a:buAutoNum type="arabicPeriod"/>
            </a:pPr>
            <a:r>
              <a:rPr lang="en-US" dirty="0" smtClean="0"/>
              <a:t>Latitude circles @ 15, 45, 75 degrees.</a:t>
            </a:r>
          </a:p>
          <a:p>
            <a:pPr marL="228600" indent="-228600">
              <a:buFont typeface="Arial" charset="0"/>
              <a:buAutoNum type="arabicPeriod"/>
            </a:pPr>
            <a:r>
              <a:rPr lang="en-US" dirty="0" smtClean="0"/>
              <a:t>LEFT</a:t>
            </a:r>
            <a:r>
              <a:rPr lang="en-US" dirty="0"/>
              <a:t>: linear </a:t>
            </a:r>
            <a:r>
              <a:rPr lang="en-US" dirty="0" err="1"/>
              <a:t>baroclinic</a:t>
            </a:r>
            <a:r>
              <a:rPr lang="en-US" dirty="0"/>
              <a:t> wave regime: highly regular well defined DISPERSIVE wave train. Wave speed is westward RELATIVE TO MEAN ZONAL WIND; with longer waves having faster relative westerly motion.</a:t>
            </a:r>
          </a:p>
          <a:p>
            <a:pPr marL="228600" indent="-228600">
              <a:buFont typeface="Arial" charset="0"/>
              <a:buAutoNum type="arabicPeriod"/>
            </a:pPr>
            <a:r>
              <a:rPr lang="en-US" dirty="0"/>
              <a:t>RIGHT: </a:t>
            </a:r>
            <a:r>
              <a:rPr lang="en-US" dirty="0" err="1"/>
              <a:t>nonliinear</a:t>
            </a:r>
            <a:r>
              <a:rPr lang="en-US" dirty="0"/>
              <a:t> breaking </a:t>
            </a:r>
            <a:r>
              <a:rPr lang="en-US" dirty="0" err="1"/>
              <a:t>baroclinic</a:t>
            </a:r>
            <a:r>
              <a:rPr lang="en-US" dirty="0"/>
              <a:t> wave regime: leading edge of wave packet still linear but packet core is undergoing breaking with generation of extreme gradients limited by numerical resolution followed by wake region of broken waves in trailing portion of wave packet.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3B075-F18C-B646-B03A-2E8495B9DE80}" type="slidenum">
              <a:rPr lang="en-US"/>
              <a:pPr/>
              <a:t>8</a:t>
            </a:fld>
            <a:endParaRPr lang="en-US"/>
          </a:p>
        </p:txBody>
      </p:sp>
      <p:sp>
        <p:nvSpPr>
          <p:cNvPr id="69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23" name="Rectangle 3"/>
          <p:cNvSpPr>
            <a:spLocks noGrp="1" noChangeArrowheads="1"/>
          </p:cNvSpPr>
          <p:nvPr>
            <p:ph type="body" idx="1"/>
          </p:nvPr>
        </p:nvSpPr>
        <p:spPr/>
        <p:txBody>
          <a:bodyPr/>
          <a:lstStyle/>
          <a:p>
            <a:pPr marL="228600" indent="-228600">
              <a:buFont typeface="Arial" charset="0"/>
              <a:buAutoNum type="arabicPeriod"/>
            </a:pPr>
            <a:r>
              <a:rPr lang="en-US" dirty="0"/>
              <a:t>UPPER RIGHT: FV </a:t>
            </a:r>
            <a:r>
              <a:rPr lang="en-US" dirty="0" err="1"/>
              <a:t>dycore</a:t>
            </a:r>
            <a:r>
              <a:rPr lang="en-US" dirty="0"/>
              <a:t> resolution is 0.5 x 0.625 degrees (colors). EULAG results at 1.4 x 1.4 degrees (BOLD blue solid &amp; dashed contours). EULAG matches FV phase speed and amplitude in wave packet core. </a:t>
            </a:r>
            <a:r>
              <a:rPr lang="en-US" dirty="0" smtClean="0"/>
              <a:t>In particular </a:t>
            </a:r>
            <a:r>
              <a:rPr lang="en-US" dirty="0"/>
              <a:t>the delta in wave speed is 0.1 m/</a:t>
            </a:r>
            <a:r>
              <a:rPr lang="en-US" dirty="0" smtClean="0"/>
              <a:t>s</a:t>
            </a:r>
            <a:r>
              <a:rPr lang="en-US" baseline="0" dirty="0" smtClean="0"/>
              <a:t> ~ 1%.</a:t>
            </a:r>
            <a:endParaRPr lang="en-US" dirty="0"/>
          </a:p>
          <a:p>
            <a:pPr marL="228600" indent="-228600">
              <a:buFont typeface="Arial" charset="0"/>
              <a:buAutoNum type="arabicPeriod"/>
            </a:pPr>
            <a:r>
              <a:rPr lang="en-US" dirty="0"/>
              <a:t>LOWER RIGHT: Effects of grid resolution on EULAG results show numerical dispersion effects are negligible in wave packet core.</a:t>
            </a:r>
          </a:p>
          <a:p>
            <a:pPr marL="228600" indent="-228600">
              <a:buFont typeface="Arial" charset="0"/>
              <a:buAutoNum type="arabicPeriod"/>
            </a:pPr>
            <a:r>
              <a:rPr lang="en-US" dirty="0"/>
              <a:t>Grid dependent resolution effects on dispersion do not fully account for differences between EULAG and JW at wave packet edges.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78A0DF-FDEF-3B40-A914-3B8A5BFF9E58}" type="slidenum">
              <a:rPr lang="en-US"/>
              <a:pPr>
                <a:defRPr/>
              </a:pPr>
              <a:t>9</a:t>
            </a:fld>
            <a:endParaRPr lang="en-US"/>
          </a:p>
        </p:txBody>
      </p:sp>
      <p:sp>
        <p:nvSpPr>
          <p:cNvPr id="64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8195" name="Rectangle 3"/>
          <p:cNvSpPr>
            <a:spLocks noGrp="1" noChangeArrowheads="1"/>
          </p:cNvSpPr>
          <p:nvPr>
            <p:ph type="body" idx="1"/>
          </p:nvPr>
        </p:nvSpPr>
        <p:spPr/>
        <p:txBody>
          <a:bodyPr/>
          <a:lstStyle/>
          <a:p>
            <a:pPr marL="228600" indent="-228600" eaLnBrk="1" hangingPunct="1">
              <a:buFont typeface="Arial" charset="0"/>
              <a:buNone/>
              <a:defRPr/>
            </a:pPr>
            <a:r>
              <a:rPr lang="en-US" dirty="0" smtClean="0">
                <a:cs typeface="+mn-cs"/>
              </a:rPr>
              <a:t>DEEP WAVEBREAKING REGIME</a:t>
            </a:r>
          </a:p>
          <a:p>
            <a:pPr marL="228600" indent="-228600" eaLnBrk="1" hangingPunct="1">
              <a:buFont typeface="Arial" charset="0"/>
              <a:buNone/>
              <a:defRPr/>
            </a:pPr>
            <a:r>
              <a:rPr lang="en-US" dirty="0" smtClean="0">
                <a:cs typeface="+mn-cs"/>
              </a:rPr>
              <a:t>1. LEFT:  JW </a:t>
            </a:r>
            <a:r>
              <a:rPr lang="en-US" dirty="0" err="1" smtClean="0">
                <a:cs typeface="+mn-cs"/>
              </a:rPr>
              <a:t>Eulerian</a:t>
            </a:r>
            <a:r>
              <a:rPr lang="en-US" dirty="0" smtClean="0">
                <a:cs typeface="+mn-cs"/>
              </a:rPr>
              <a:t> spectral </a:t>
            </a:r>
            <a:r>
              <a:rPr lang="en-US" dirty="0" err="1" smtClean="0">
                <a:cs typeface="+mn-cs"/>
              </a:rPr>
              <a:t>dycore</a:t>
            </a:r>
            <a:r>
              <a:rPr lang="en-US" dirty="0" smtClean="0">
                <a:cs typeface="+mn-cs"/>
              </a:rPr>
              <a:t> resolution with T172 equivalent  0.7 x 0.7 degree resolution</a:t>
            </a:r>
            <a:r>
              <a:rPr lang="en-US" baseline="0" dirty="0" smtClean="0">
                <a:cs typeface="+mn-cs"/>
              </a:rPr>
              <a:t> (NYQ = mode 256).</a:t>
            </a:r>
            <a:endParaRPr lang="en-US" dirty="0" smtClean="0">
              <a:cs typeface="+mn-cs"/>
            </a:endParaRPr>
          </a:p>
          <a:p>
            <a:pPr marL="228600" indent="-228600" eaLnBrk="1" hangingPunct="1">
              <a:buFont typeface="Arial" charset="0"/>
              <a:buNone/>
              <a:defRPr/>
            </a:pPr>
            <a:r>
              <a:rPr lang="en-US" dirty="0" smtClean="0">
                <a:cs typeface="+mn-cs"/>
              </a:rPr>
              <a:t>2. RIGHT: EULAG 0.7 x 07 degree resolution result.</a:t>
            </a:r>
          </a:p>
          <a:p>
            <a:pPr marL="228600" indent="-228600" eaLnBrk="1" hangingPunct="1">
              <a:buFont typeface="Arial" charset="0"/>
              <a:buNone/>
              <a:defRPr/>
            </a:pPr>
            <a:r>
              <a:rPr lang="en-US" dirty="0" smtClean="0">
                <a:cs typeface="+mn-cs"/>
              </a:rPr>
              <a:t>GOOD AGREEMENT: Amplitude of major HI</a:t>
            </a:r>
            <a:r>
              <a:rPr lang="ja-JP" altLang="en-US" dirty="0" smtClean="0">
                <a:latin typeface="Arial"/>
                <a:cs typeface="+mn-cs"/>
              </a:rPr>
              <a:t>’</a:t>
            </a:r>
            <a:r>
              <a:rPr lang="en-US" dirty="0" smtClean="0">
                <a:cs typeface="+mn-cs"/>
              </a:rPr>
              <a:t>s and LO</a:t>
            </a:r>
            <a:r>
              <a:rPr lang="ja-JP" altLang="en-US" dirty="0" smtClean="0">
                <a:latin typeface="Arial"/>
                <a:cs typeface="+mn-cs"/>
              </a:rPr>
              <a:t>’</a:t>
            </a:r>
            <a:r>
              <a:rPr lang="en-US" dirty="0" smtClean="0">
                <a:cs typeface="+mn-cs"/>
              </a:rPr>
              <a:t>s as well as locations of major LO</a:t>
            </a:r>
            <a:r>
              <a:rPr lang="ja-JP" altLang="en-US" dirty="0" smtClean="0">
                <a:latin typeface="Arial"/>
                <a:cs typeface="+mn-cs"/>
              </a:rPr>
              <a:t>’</a:t>
            </a:r>
            <a:r>
              <a:rPr lang="en-US" dirty="0" smtClean="0">
                <a:cs typeface="+mn-cs"/>
              </a:rPr>
              <a:t>s. Only location of one of major HI</a:t>
            </a:r>
            <a:r>
              <a:rPr lang="ja-JP" altLang="en-US" dirty="0" smtClean="0">
                <a:latin typeface="Arial"/>
                <a:cs typeface="+mn-cs"/>
              </a:rPr>
              <a:t>’</a:t>
            </a:r>
            <a:r>
              <a:rPr lang="en-US" dirty="0" smtClean="0">
                <a:cs typeface="+mn-cs"/>
              </a:rPr>
              <a:t>s is a good match (near 270 deg. Long.).</a:t>
            </a:r>
          </a:p>
          <a:p>
            <a:pPr marL="228600" indent="-228600" eaLnBrk="1" hangingPunct="1">
              <a:buFont typeface="Arial" charset="0"/>
              <a:buNone/>
              <a:defRPr/>
            </a:pPr>
            <a:r>
              <a:rPr lang="en-US" dirty="0" smtClean="0">
                <a:cs typeface="+mn-cs"/>
              </a:rPr>
              <a:t>LESS AGREEMENT:  Other HI</a:t>
            </a:r>
            <a:r>
              <a:rPr lang="ja-JP" altLang="en-US" dirty="0" smtClean="0">
                <a:latin typeface="Arial"/>
                <a:cs typeface="+mn-cs"/>
              </a:rPr>
              <a:t>’</a:t>
            </a:r>
            <a:r>
              <a:rPr lang="en-US" dirty="0" smtClean="0">
                <a:cs typeface="+mn-cs"/>
              </a:rPr>
              <a:t>s showing deltas upward of 20 deg. long. with EULAG more advanced. EULAG wake region more developed. Leading HI and LO in JW results near 120 deg. long. greatly attenuated in EULAG results. Note proximity to wake region.</a:t>
            </a:r>
          </a:p>
          <a:p>
            <a:pPr marL="228600" indent="-228600" eaLnBrk="1" hangingPunct="1">
              <a:buFont typeface="Arial" charset="0"/>
              <a:buNone/>
              <a:defRPr/>
            </a:pPr>
            <a:r>
              <a:rPr lang="en-US" dirty="0" smtClean="0">
                <a:cs typeface="+mn-cs"/>
              </a:rPr>
              <a:t>SUMMARY: DIFFERENCES between EULAG and JW exist, but there is broad agreement in a number of major features and overall global structure of flow.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3286A5-CCF3-3749-86FB-759C155E1B75}" type="slidenum">
              <a:rPr lang="en-US"/>
              <a:pPr>
                <a:defRPr/>
              </a:pPr>
              <a:t>‹#›</a:t>
            </a:fld>
            <a:endParaRPr lang="en-US"/>
          </a:p>
        </p:txBody>
      </p:sp>
    </p:spTree>
    <p:extLst>
      <p:ext uri="{BB962C8B-B14F-4D97-AF65-F5344CB8AC3E}">
        <p14:creationId xmlns:p14="http://schemas.microsoft.com/office/powerpoint/2010/main" val="38787289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75A796-A65A-6A40-B490-835A1844420E}" type="slidenum">
              <a:rPr lang="en-US"/>
              <a:pPr>
                <a:defRPr/>
              </a:pPr>
              <a:t>‹#›</a:t>
            </a:fld>
            <a:endParaRPr lang="en-US"/>
          </a:p>
        </p:txBody>
      </p:sp>
    </p:spTree>
    <p:extLst>
      <p:ext uri="{BB962C8B-B14F-4D97-AF65-F5344CB8AC3E}">
        <p14:creationId xmlns:p14="http://schemas.microsoft.com/office/powerpoint/2010/main" val="389313037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7C025-4C80-3447-B9BD-70D5032D12E9}" type="slidenum">
              <a:rPr lang="en-US"/>
              <a:pPr>
                <a:defRPr/>
              </a:pPr>
              <a:t>‹#›</a:t>
            </a:fld>
            <a:endParaRPr lang="en-US"/>
          </a:p>
        </p:txBody>
      </p:sp>
    </p:spTree>
    <p:extLst>
      <p:ext uri="{BB962C8B-B14F-4D97-AF65-F5344CB8AC3E}">
        <p14:creationId xmlns:p14="http://schemas.microsoft.com/office/powerpoint/2010/main" val="17960017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DF2BC2-96FC-2340-8328-13308423D985}" type="slidenum">
              <a:rPr lang="en-US"/>
              <a:pPr>
                <a:defRPr/>
              </a:pPr>
              <a:t>‹#›</a:t>
            </a:fld>
            <a:endParaRPr lang="en-US"/>
          </a:p>
        </p:txBody>
      </p:sp>
    </p:spTree>
    <p:extLst>
      <p:ext uri="{BB962C8B-B14F-4D97-AF65-F5344CB8AC3E}">
        <p14:creationId xmlns:p14="http://schemas.microsoft.com/office/powerpoint/2010/main" val="239831203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C6458-9C0C-3D46-A4B3-0AAA53B4E16D}" type="slidenum">
              <a:rPr lang="en-US"/>
              <a:pPr>
                <a:defRPr/>
              </a:pPr>
              <a:t>‹#›</a:t>
            </a:fld>
            <a:endParaRPr lang="en-US"/>
          </a:p>
        </p:txBody>
      </p:sp>
    </p:spTree>
    <p:extLst>
      <p:ext uri="{BB962C8B-B14F-4D97-AF65-F5344CB8AC3E}">
        <p14:creationId xmlns:p14="http://schemas.microsoft.com/office/powerpoint/2010/main" val="2937784899"/>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3A72E5-F8FD-C14E-AA28-C09C80306BAB}" type="slidenum">
              <a:rPr lang="en-US"/>
              <a:pPr>
                <a:defRPr/>
              </a:pPr>
              <a:t>‹#›</a:t>
            </a:fld>
            <a:endParaRPr lang="en-US"/>
          </a:p>
        </p:txBody>
      </p:sp>
    </p:spTree>
    <p:extLst>
      <p:ext uri="{BB962C8B-B14F-4D97-AF65-F5344CB8AC3E}">
        <p14:creationId xmlns:p14="http://schemas.microsoft.com/office/powerpoint/2010/main" val="316085403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5DE391-620B-6647-9D8C-CBB7B56A9CD8}" type="slidenum">
              <a:rPr lang="en-US"/>
              <a:pPr>
                <a:defRPr/>
              </a:pPr>
              <a:t>‹#›</a:t>
            </a:fld>
            <a:endParaRPr lang="en-US"/>
          </a:p>
        </p:txBody>
      </p:sp>
    </p:spTree>
    <p:extLst>
      <p:ext uri="{BB962C8B-B14F-4D97-AF65-F5344CB8AC3E}">
        <p14:creationId xmlns:p14="http://schemas.microsoft.com/office/powerpoint/2010/main" val="314953551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2C3BC4-F60A-7F4F-8A40-43FB256C2C4B}" type="slidenum">
              <a:rPr lang="en-US"/>
              <a:pPr>
                <a:defRPr/>
              </a:pPr>
              <a:t>‹#›</a:t>
            </a:fld>
            <a:endParaRPr lang="en-US"/>
          </a:p>
        </p:txBody>
      </p:sp>
    </p:spTree>
    <p:extLst>
      <p:ext uri="{BB962C8B-B14F-4D97-AF65-F5344CB8AC3E}">
        <p14:creationId xmlns:p14="http://schemas.microsoft.com/office/powerpoint/2010/main" val="237475869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914483-9B49-154E-9F53-AECC176C932D}" type="slidenum">
              <a:rPr lang="en-US"/>
              <a:pPr>
                <a:defRPr/>
              </a:pPr>
              <a:t>‹#›</a:t>
            </a:fld>
            <a:endParaRPr lang="en-US"/>
          </a:p>
        </p:txBody>
      </p:sp>
    </p:spTree>
    <p:extLst>
      <p:ext uri="{BB962C8B-B14F-4D97-AF65-F5344CB8AC3E}">
        <p14:creationId xmlns:p14="http://schemas.microsoft.com/office/powerpoint/2010/main" val="49027370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8210B2-961A-F04A-98CA-866D3E031D39}" type="slidenum">
              <a:rPr lang="en-US"/>
              <a:pPr>
                <a:defRPr/>
              </a:pPr>
              <a:t>‹#›</a:t>
            </a:fld>
            <a:endParaRPr lang="en-US"/>
          </a:p>
        </p:txBody>
      </p:sp>
    </p:spTree>
    <p:extLst>
      <p:ext uri="{BB962C8B-B14F-4D97-AF65-F5344CB8AC3E}">
        <p14:creationId xmlns:p14="http://schemas.microsoft.com/office/powerpoint/2010/main" val="85928493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CF6F60-DDBD-5346-BF09-78E68862B4B3}" type="slidenum">
              <a:rPr lang="en-US"/>
              <a:pPr>
                <a:defRPr/>
              </a:pPr>
              <a:t>‹#›</a:t>
            </a:fld>
            <a:endParaRPr lang="en-US"/>
          </a:p>
        </p:txBody>
      </p:sp>
    </p:spTree>
    <p:extLst>
      <p:ext uri="{BB962C8B-B14F-4D97-AF65-F5344CB8AC3E}">
        <p14:creationId xmlns:p14="http://schemas.microsoft.com/office/powerpoint/2010/main" val="144553862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2F6B2D8-2128-0C4D-B9EE-3CD372D192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jprusa@bellsouth.net"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5" Type="http://schemas.openxmlformats.org/officeDocument/2006/relationships/image" Target="../media/image14.emf"/><Relationship Id="rId6" Type="http://schemas.openxmlformats.org/officeDocument/2006/relationships/oleObject" Target="../embeddings/oleObject6.bin"/><Relationship Id="rId7" Type="http://schemas.openxmlformats.org/officeDocument/2006/relationships/image" Target="../media/image15.emf"/><Relationship Id="rId8" Type="http://schemas.openxmlformats.org/officeDocument/2006/relationships/oleObject" Target="../embeddings/oleObject7.bin"/><Relationship Id="rId9" Type="http://schemas.openxmlformats.org/officeDocument/2006/relationships/image" Target="../media/image16.emf"/><Relationship Id="rId10" Type="http://schemas.openxmlformats.org/officeDocument/2006/relationships/oleObject" Target="../embeddings/oleObject8.bin"/><Relationship Id="rId11"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image" Target="../media/image24.png"/><Relationship Id="rId1" Type="http://schemas.microsoft.com/office/2007/relationships/media" Target="file://localhost/Users/jprusa/ATM.%20SCIENCE/PAPERS_TALKS_ABSTRACTS/ECCOMAS%202010/FIGURES/HS%20animations/wyz_256_yRE_zphy_yzfil_animat.mov" TargetMode="External"/><Relationship Id="rId2" Type="http://schemas.openxmlformats.org/officeDocument/2006/relationships/video" Target="file://localhost/Users/jprusa/ATM.%20SCIENCE/PAPERS_TALKS_ABSTRACTS/ECCOMAS%202010/FIGURES/HS%20animations/wyz_256_yRE_zphy_yzfil_animat.mov"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9.bin"/><Relationship Id="rId5" Type="http://schemas.openxmlformats.org/officeDocument/2006/relationships/image" Target="../media/image25.emf"/><Relationship Id="rId6" Type="http://schemas.openxmlformats.org/officeDocument/2006/relationships/oleObject" Target="../embeddings/oleObject10.bin"/><Relationship Id="rId7"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1.bin"/><Relationship Id="rId5" Type="http://schemas.openxmlformats.org/officeDocument/2006/relationships/image" Target="../media/image30.emf"/><Relationship Id="rId6" Type="http://schemas.openxmlformats.org/officeDocument/2006/relationships/oleObject" Target="../embeddings/oleObject12.bin"/><Relationship Id="rId7" Type="http://schemas.openxmlformats.org/officeDocument/2006/relationships/image" Target="../media/image31.emf"/><Relationship Id="rId8" Type="http://schemas.openxmlformats.org/officeDocument/2006/relationships/oleObject" Target="../embeddings/oleObject13.bin"/><Relationship Id="rId9" Type="http://schemas.openxmlformats.org/officeDocument/2006/relationships/image" Target="../media/image3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image" Target="../media/image35.emf"/><Relationship Id="rId20" Type="http://schemas.openxmlformats.org/officeDocument/2006/relationships/oleObject" Target="../embeddings/oleObject22.bin"/><Relationship Id="rId21" Type="http://schemas.openxmlformats.org/officeDocument/2006/relationships/image" Target="../media/image41.emf"/><Relationship Id="rId10" Type="http://schemas.openxmlformats.org/officeDocument/2006/relationships/oleObject" Target="../embeddings/oleObject17.bin"/><Relationship Id="rId11" Type="http://schemas.openxmlformats.org/officeDocument/2006/relationships/image" Target="../media/image36.emf"/><Relationship Id="rId12" Type="http://schemas.openxmlformats.org/officeDocument/2006/relationships/oleObject" Target="../embeddings/oleObject18.bin"/><Relationship Id="rId13" Type="http://schemas.openxmlformats.org/officeDocument/2006/relationships/image" Target="../media/image37.emf"/><Relationship Id="rId14" Type="http://schemas.openxmlformats.org/officeDocument/2006/relationships/oleObject" Target="../embeddings/oleObject19.bin"/><Relationship Id="rId15" Type="http://schemas.openxmlformats.org/officeDocument/2006/relationships/image" Target="../media/image38.emf"/><Relationship Id="rId16" Type="http://schemas.openxmlformats.org/officeDocument/2006/relationships/oleObject" Target="../embeddings/oleObject20.bin"/><Relationship Id="rId17" Type="http://schemas.openxmlformats.org/officeDocument/2006/relationships/image" Target="../media/image39.emf"/><Relationship Id="rId18" Type="http://schemas.openxmlformats.org/officeDocument/2006/relationships/oleObject" Target="../embeddings/oleObject21.bin"/><Relationship Id="rId19" Type="http://schemas.openxmlformats.org/officeDocument/2006/relationships/image" Target="../media/image40.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25.xml"/><Relationship Id="rId4" Type="http://schemas.openxmlformats.org/officeDocument/2006/relationships/oleObject" Target="../embeddings/oleObject14.bin"/><Relationship Id="rId5" Type="http://schemas.openxmlformats.org/officeDocument/2006/relationships/image" Target="../media/image33.emf"/><Relationship Id="rId6" Type="http://schemas.openxmlformats.org/officeDocument/2006/relationships/oleObject" Target="../embeddings/oleObject15.bin"/><Relationship Id="rId7" Type="http://schemas.openxmlformats.org/officeDocument/2006/relationships/image" Target="../media/image34.emf"/><Relationship Id="rId8"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11" Type="http://schemas.openxmlformats.org/officeDocument/2006/relationships/image" Target="../media/image45.emf"/><Relationship Id="rId12" Type="http://schemas.openxmlformats.org/officeDocument/2006/relationships/oleObject" Target="../embeddings/oleObject27.bin"/><Relationship Id="rId13" Type="http://schemas.openxmlformats.org/officeDocument/2006/relationships/image" Target="../media/image46.emf"/><Relationship Id="rId14" Type="http://schemas.openxmlformats.org/officeDocument/2006/relationships/oleObject" Target="../embeddings/oleObject28.bin"/><Relationship Id="rId15" Type="http://schemas.openxmlformats.org/officeDocument/2006/relationships/image" Target="../media/image47.emf"/><Relationship Id="rId16" Type="http://schemas.openxmlformats.org/officeDocument/2006/relationships/oleObject" Target="../embeddings/oleObject29.bin"/><Relationship Id="rId17" Type="http://schemas.openxmlformats.org/officeDocument/2006/relationships/image" Target="../media/image48.emf"/><Relationship Id="rId18" Type="http://schemas.openxmlformats.org/officeDocument/2006/relationships/oleObject" Target="../embeddings/oleObject30.bin"/><Relationship Id="rId19" Type="http://schemas.openxmlformats.org/officeDocument/2006/relationships/image" Target="../media/image4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26.xml"/><Relationship Id="rId4" Type="http://schemas.openxmlformats.org/officeDocument/2006/relationships/oleObject" Target="../embeddings/oleObject23.bin"/><Relationship Id="rId5" Type="http://schemas.openxmlformats.org/officeDocument/2006/relationships/image" Target="../media/image42.emf"/><Relationship Id="rId6" Type="http://schemas.openxmlformats.org/officeDocument/2006/relationships/oleObject" Target="../embeddings/oleObject24.bin"/><Relationship Id="rId7" Type="http://schemas.openxmlformats.org/officeDocument/2006/relationships/image" Target="../media/image43.emf"/><Relationship Id="rId8" Type="http://schemas.openxmlformats.org/officeDocument/2006/relationships/oleObject" Target="../embeddings/oleObject25.bin"/><Relationship Id="rId9" Type="http://schemas.openxmlformats.org/officeDocument/2006/relationships/image" Target="../media/image44.emf"/><Relationship Id="rId10"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11" Type="http://schemas.openxmlformats.org/officeDocument/2006/relationships/image" Target="../media/image53.emf"/><Relationship Id="rId12" Type="http://schemas.openxmlformats.org/officeDocument/2006/relationships/oleObject" Target="../embeddings/oleObject35.bin"/><Relationship Id="rId13" Type="http://schemas.openxmlformats.org/officeDocument/2006/relationships/image" Target="../media/image54.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27.xml"/><Relationship Id="rId4" Type="http://schemas.openxmlformats.org/officeDocument/2006/relationships/oleObject" Target="../embeddings/oleObject31.bin"/><Relationship Id="rId5" Type="http://schemas.openxmlformats.org/officeDocument/2006/relationships/image" Target="../media/image50.emf"/><Relationship Id="rId6" Type="http://schemas.openxmlformats.org/officeDocument/2006/relationships/oleObject" Target="../embeddings/oleObject32.bin"/><Relationship Id="rId7" Type="http://schemas.openxmlformats.org/officeDocument/2006/relationships/image" Target="../media/image51.emf"/><Relationship Id="rId8" Type="http://schemas.openxmlformats.org/officeDocument/2006/relationships/oleObject" Target="../embeddings/oleObject33.bin"/><Relationship Id="rId9" Type="http://schemas.openxmlformats.org/officeDocument/2006/relationships/image" Target="../media/image52.emf"/><Relationship Id="rId10"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36.bin"/><Relationship Id="rId5" Type="http://schemas.openxmlformats.org/officeDocument/2006/relationships/image" Target="../media/image14.emf"/><Relationship Id="rId6" Type="http://schemas.openxmlformats.org/officeDocument/2006/relationships/oleObject" Target="../embeddings/oleObject37.bin"/><Relationship Id="rId7" Type="http://schemas.openxmlformats.org/officeDocument/2006/relationships/image" Target="../media/image15.emf"/><Relationship Id="rId8" Type="http://schemas.openxmlformats.org/officeDocument/2006/relationships/oleObject" Target="../embeddings/oleObject38.bin"/><Relationship Id="rId9" Type="http://schemas.openxmlformats.org/officeDocument/2006/relationships/image" Target="../media/image16.emf"/><Relationship Id="rId10" Type="http://schemas.openxmlformats.org/officeDocument/2006/relationships/oleObject" Target="../embeddings/oleObject39.bin"/><Relationship Id="rId11"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8.png"/></Relationships>
</file>

<file path=ppt/slides/_rels/slide33.xml.rels><?xml version="1.0" encoding="UTF-8" standalone="yes"?>
<Relationships xmlns="http://schemas.openxmlformats.org/package/2006/relationships"><Relationship Id="rId11" Type="http://schemas.openxmlformats.org/officeDocument/2006/relationships/image" Target="../media/image39.emf"/><Relationship Id="rId12" Type="http://schemas.openxmlformats.org/officeDocument/2006/relationships/oleObject" Target="../embeddings/oleObject44.bin"/><Relationship Id="rId13" Type="http://schemas.openxmlformats.org/officeDocument/2006/relationships/image" Target="../media/image48.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32.xml"/><Relationship Id="rId4" Type="http://schemas.openxmlformats.org/officeDocument/2006/relationships/oleObject" Target="../embeddings/oleObject40.bin"/><Relationship Id="rId5" Type="http://schemas.openxmlformats.org/officeDocument/2006/relationships/image" Target="../media/image34.emf"/><Relationship Id="rId6" Type="http://schemas.openxmlformats.org/officeDocument/2006/relationships/oleObject" Target="../embeddings/oleObject41.bin"/><Relationship Id="rId7" Type="http://schemas.openxmlformats.org/officeDocument/2006/relationships/image" Target="../media/image35.emf"/><Relationship Id="rId8" Type="http://schemas.openxmlformats.org/officeDocument/2006/relationships/oleObject" Target="../embeddings/oleObject42.bin"/><Relationship Id="rId9" Type="http://schemas.openxmlformats.org/officeDocument/2006/relationships/image" Target="../media/image38.emf"/><Relationship Id="rId10" Type="http://schemas.openxmlformats.org/officeDocument/2006/relationships/oleObject" Target="../embeddings/oleObject4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7.png"/><Relationship Id="rId5" Type="http://schemas.openxmlformats.org/officeDocument/2006/relationships/oleObject" Target="../embeddings/oleObject1.bin"/><Relationship Id="rId6" Type="http://schemas.openxmlformats.org/officeDocument/2006/relationships/image" Target="../media/image3.emf"/><Relationship Id="rId7" Type="http://schemas.openxmlformats.org/officeDocument/2006/relationships/oleObject" Target="../embeddings/oleObject2.bin"/><Relationship Id="rId8" Type="http://schemas.openxmlformats.org/officeDocument/2006/relationships/image" Target="../media/image4.emf"/><Relationship Id="rId9" Type="http://schemas.openxmlformats.org/officeDocument/2006/relationships/oleObject" Target="../embeddings/oleObject3.bin"/><Relationship Id="rId10"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15" descr="Title page image"/>
          <p:cNvPicPr>
            <a:picLocks noChangeAspect="1" noChangeArrowheads="1"/>
          </p:cNvPicPr>
          <p:nvPr/>
        </p:nvPicPr>
        <p:blipFill rotWithShape="1">
          <a:blip r:embed="rId3">
            <a:lum bright="-30000"/>
            <a:extLst>
              <a:ext uri="{28A0092B-C50C-407E-A947-70E740481C1C}">
                <a14:useLocalDpi xmlns:a14="http://schemas.microsoft.com/office/drawing/2010/main" val="0"/>
              </a:ext>
            </a:extLst>
          </a:blip>
          <a:srcRect t="10010" r="3811" b="13922"/>
          <a:stretch/>
        </p:blipFill>
        <p:spPr bwMode="auto">
          <a:xfrm>
            <a:off x="0" y="-73152"/>
            <a:ext cx="9235440" cy="696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1127125" y="2193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14347" name="Text Box 11"/>
          <p:cNvSpPr txBox="1">
            <a:spLocks noChangeArrowheads="1"/>
          </p:cNvSpPr>
          <p:nvPr/>
        </p:nvSpPr>
        <p:spPr bwMode="auto">
          <a:xfrm>
            <a:off x="3886200" y="3200400"/>
            <a:ext cx="480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a:solidFill>
                  <a:srgbClr val="FFAECA"/>
                </a:solidFill>
                <a:cs typeface="+mn-cs"/>
              </a:rPr>
              <a:t>J.M. </a:t>
            </a:r>
            <a:r>
              <a:rPr lang="en-US" sz="2800" dirty="0" smtClean="0">
                <a:solidFill>
                  <a:srgbClr val="FFAECA"/>
                </a:solidFill>
                <a:cs typeface="+mn-cs"/>
              </a:rPr>
              <a:t>Prusa</a:t>
            </a:r>
            <a:r>
              <a:rPr lang="en-US" sz="2800" baseline="30000" dirty="0" smtClean="0">
                <a:solidFill>
                  <a:srgbClr val="FFAECA"/>
                </a:solidFill>
                <a:cs typeface="+mn-cs"/>
              </a:rPr>
              <a:t>1</a:t>
            </a:r>
            <a:r>
              <a:rPr lang="en-US" sz="2800" dirty="0" smtClean="0">
                <a:solidFill>
                  <a:srgbClr val="FFAECA"/>
                </a:solidFill>
                <a:cs typeface="+mn-cs"/>
              </a:rPr>
              <a:t> and W.J. Gutowski</a:t>
            </a:r>
            <a:r>
              <a:rPr lang="en-US" sz="2800" baseline="30000" dirty="0" smtClean="0">
                <a:solidFill>
                  <a:srgbClr val="FFAECA"/>
                </a:solidFill>
                <a:cs typeface="+mn-cs"/>
              </a:rPr>
              <a:t>2</a:t>
            </a:r>
            <a:endParaRPr lang="en-US" sz="3200" baseline="30000" dirty="0">
              <a:solidFill>
                <a:srgbClr val="FFAECA"/>
              </a:solidFill>
              <a:cs typeface="+mn-cs"/>
            </a:endParaRPr>
          </a:p>
        </p:txBody>
      </p:sp>
      <p:sp>
        <p:nvSpPr>
          <p:cNvPr id="14350" name="Text Box 14"/>
          <p:cNvSpPr txBox="1">
            <a:spLocks noChangeArrowheads="1"/>
          </p:cNvSpPr>
          <p:nvPr/>
        </p:nvSpPr>
        <p:spPr bwMode="auto">
          <a:xfrm>
            <a:off x="685800" y="5715000"/>
            <a:ext cx="8153400" cy="93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lnSpc>
                <a:spcPct val="60000"/>
              </a:lnSpc>
              <a:spcBef>
                <a:spcPct val="20000"/>
              </a:spcBef>
              <a:defRPr/>
            </a:pPr>
            <a:endParaRPr lang="en-US" baseline="30000" dirty="0">
              <a:solidFill>
                <a:schemeClr val="bg1"/>
              </a:solidFill>
              <a:cs typeface="+mn-cs"/>
            </a:endParaRPr>
          </a:p>
          <a:p>
            <a:pPr eaLnBrk="1" hangingPunct="1">
              <a:lnSpc>
                <a:spcPct val="60000"/>
              </a:lnSpc>
              <a:spcBef>
                <a:spcPct val="20000"/>
              </a:spcBef>
              <a:defRPr/>
            </a:pPr>
            <a:r>
              <a:rPr lang="en-US" baseline="30000" dirty="0">
                <a:solidFill>
                  <a:srgbClr val="CCF6FF"/>
                </a:solidFill>
                <a:cs typeface="+mn-cs"/>
              </a:rPr>
              <a:t>1</a:t>
            </a:r>
            <a:r>
              <a:rPr lang="en-US" dirty="0">
                <a:solidFill>
                  <a:srgbClr val="CCF6FF"/>
                </a:solidFill>
                <a:cs typeface="+mn-cs"/>
              </a:rPr>
              <a:t>Teraflux Corporation, </a:t>
            </a:r>
            <a:r>
              <a:rPr lang="en-US" dirty="0" smtClean="0">
                <a:solidFill>
                  <a:srgbClr val="CCF6FF"/>
                </a:solidFill>
                <a:cs typeface="+mn-cs"/>
              </a:rPr>
              <a:t>Boca </a:t>
            </a:r>
            <a:r>
              <a:rPr lang="en-US" dirty="0">
                <a:solidFill>
                  <a:srgbClr val="CCF6FF"/>
                </a:solidFill>
                <a:cs typeface="+mn-cs"/>
              </a:rPr>
              <a:t>Raton, FL; </a:t>
            </a:r>
            <a:r>
              <a:rPr lang="en-US" dirty="0">
                <a:solidFill>
                  <a:srgbClr val="CCF6FF"/>
                </a:solidFill>
                <a:cs typeface="+mn-cs"/>
                <a:hlinkClick r:id="rId4"/>
              </a:rPr>
              <a:t>jprusa@</a:t>
            </a:r>
            <a:r>
              <a:rPr lang="en-US" dirty="0" smtClean="0">
                <a:solidFill>
                  <a:srgbClr val="CCF6FF"/>
                </a:solidFill>
                <a:cs typeface="+mn-cs"/>
                <a:hlinkClick r:id="rId4"/>
              </a:rPr>
              <a:t>bellsouth.net</a:t>
            </a:r>
            <a:endParaRPr lang="en-US" dirty="0" smtClean="0">
              <a:solidFill>
                <a:srgbClr val="CCF6FF"/>
              </a:solidFill>
              <a:cs typeface="+mn-cs"/>
            </a:endParaRPr>
          </a:p>
          <a:p>
            <a:pPr eaLnBrk="1" hangingPunct="1">
              <a:lnSpc>
                <a:spcPct val="60000"/>
              </a:lnSpc>
              <a:spcBef>
                <a:spcPct val="20000"/>
              </a:spcBef>
              <a:defRPr/>
            </a:pPr>
            <a:r>
              <a:rPr lang="en-US" baseline="30000" dirty="0" smtClean="0">
                <a:solidFill>
                  <a:srgbClr val="CCF6FF"/>
                </a:solidFill>
                <a:cs typeface="+mn-cs"/>
              </a:rPr>
              <a:t>2</a:t>
            </a:r>
            <a:r>
              <a:rPr lang="en-US" dirty="0" smtClean="0">
                <a:solidFill>
                  <a:srgbClr val="CCF6FF"/>
                </a:solidFill>
                <a:cs typeface="+mn-cs"/>
              </a:rPr>
              <a:t>Iowa State University, Ames, IA; </a:t>
            </a:r>
            <a:r>
              <a:rPr lang="en-US" dirty="0" smtClean="0">
                <a:solidFill>
                  <a:srgbClr val="CCF6FF"/>
                </a:solidFill>
                <a:hlinkClick r:id="rId4"/>
              </a:rPr>
              <a:t>gutowski@iastate.edu</a:t>
            </a:r>
            <a:endParaRPr lang="en-US" baseline="30000" dirty="0">
              <a:solidFill>
                <a:srgbClr val="CCF6FF"/>
              </a:solidFill>
              <a:cs typeface="+mn-cs"/>
            </a:endParaRPr>
          </a:p>
          <a:p>
            <a:pPr eaLnBrk="1" hangingPunct="1">
              <a:lnSpc>
                <a:spcPct val="60000"/>
              </a:lnSpc>
              <a:spcBef>
                <a:spcPct val="20000"/>
              </a:spcBef>
              <a:defRPr/>
            </a:pPr>
            <a:endParaRPr lang="en-US" sz="800" dirty="0">
              <a:solidFill>
                <a:srgbClr val="BCCDFF"/>
              </a:solidFill>
              <a:effectLst>
                <a:outerShdw blurRad="38100" dist="38100" dir="2700000" algn="tl">
                  <a:srgbClr val="FFFFFF"/>
                </a:outerShdw>
              </a:effectLst>
              <a:cs typeface="+mn-cs"/>
            </a:endParaRPr>
          </a:p>
        </p:txBody>
      </p:sp>
      <p:sp>
        <p:nvSpPr>
          <p:cNvPr id="14352" name="Text Box 16"/>
          <p:cNvSpPr txBox="1">
            <a:spLocks noGrp="1" noChangeArrowheads="1"/>
          </p:cNvSpPr>
          <p:nvPr>
            <p:ph type="title"/>
          </p:nvPr>
        </p:nvSpPr>
        <p:spPr>
          <a:xfrm>
            <a:off x="838200" y="304800"/>
            <a:ext cx="8077200" cy="1752600"/>
          </a:xfrm>
        </p:spPr>
        <p:txBody>
          <a:bodyPr/>
          <a:lstStyle/>
          <a:p>
            <a:pPr algn="l">
              <a:defRPr/>
            </a:pPr>
            <a:r>
              <a:rPr lang="en-US" dirty="0" smtClean="0">
                <a:ln>
                  <a:solidFill>
                    <a:schemeClr val="accent5"/>
                  </a:solidFill>
                </a:ln>
                <a:solidFill>
                  <a:schemeClr val="accent3"/>
                </a:solidFill>
                <a:cs typeface="+mj-cs"/>
              </a:rPr>
              <a:t>Multi-scale Waves in Sound-Proof Global Simulations with EULAG</a:t>
            </a:r>
          </a:p>
        </p:txBody>
      </p:sp>
      <p:sp>
        <p:nvSpPr>
          <p:cNvPr id="3" name="Rectangle 2"/>
          <p:cNvSpPr/>
          <p:nvPr/>
        </p:nvSpPr>
        <p:spPr>
          <a:xfrm>
            <a:off x="1371600" y="2133600"/>
            <a:ext cx="7162800" cy="338554"/>
          </a:xfrm>
          <a:prstGeom prst="rect">
            <a:avLst/>
          </a:prstGeom>
        </p:spPr>
        <p:txBody>
          <a:bodyPr wrap="square">
            <a:spAutoFit/>
          </a:bodyPr>
          <a:lstStyle/>
          <a:p>
            <a:pPr eaLnBrk="1" hangingPunct="1">
              <a:lnSpc>
                <a:spcPct val="60000"/>
              </a:lnSpc>
              <a:spcBef>
                <a:spcPct val="20000"/>
              </a:spcBef>
              <a:defRPr/>
            </a:pPr>
            <a:r>
              <a:rPr lang="en-US" dirty="0" smtClean="0">
                <a:solidFill>
                  <a:schemeClr val="accent1">
                    <a:lumMod val="90000"/>
                  </a:schemeClr>
                </a:solidFill>
                <a:cs typeface="+mn-cs"/>
              </a:rPr>
              <a:t>3</a:t>
            </a:r>
            <a:r>
              <a:rPr lang="en-US" baseline="30000" dirty="0" smtClean="0">
                <a:solidFill>
                  <a:schemeClr val="accent1">
                    <a:lumMod val="90000"/>
                  </a:schemeClr>
                </a:solidFill>
                <a:cs typeface="+mn-cs"/>
              </a:rPr>
              <a:t>rd</a:t>
            </a:r>
            <a:r>
              <a:rPr lang="en-US" dirty="0" smtClean="0">
                <a:solidFill>
                  <a:schemeClr val="accent1">
                    <a:lumMod val="90000"/>
                  </a:schemeClr>
                </a:solidFill>
                <a:cs typeface="+mn-cs"/>
              </a:rPr>
              <a:t> International EULAG Workshop, </a:t>
            </a:r>
            <a:r>
              <a:rPr lang="en-US" dirty="0" err="1" smtClean="0">
                <a:solidFill>
                  <a:schemeClr val="accent1">
                    <a:lumMod val="90000"/>
                  </a:schemeClr>
                </a:solidFill>
                <a:cs typeface="+mn-cs"/>
              </a:rPr>
              <a:t>Loughborough</a:t>
            </a:r>
            <a:r>
              <a:rPr lang="en-US" dirty="0" smtClean="0">
                <a:solidFill>
                  <a:schemeClr val="accent1">
                    <a:lumMod val="90000"/>
                  </a:schemeClr>
                </a:solidFill>
                <a:cs typeface="+mn-cs"/>
              </a:rPr>
              <a:t>, UK</a:t>
            </a:r>
            <a:endParaRPr lang="en-US" dirty="0">
              <a:solidFill>
                <a:schemeClr val="accent1">
                  <a:lumMod val="90000"/>
                </a:schemeClr>
              </a:solidFill>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2FA">
                <a:gamma/>
                <a:shade val="46275"/>
                <a:invGamma/>
              </a:srgbClr>
            </a:gs>
            <a:gs pos="50000">
              <a:srgbClr val="FFE2FA"/>
            </a:gs>
            <a:gs pos="100000">
              <a:srgbClr val="FFE2FA">
                <a:gamma/>
                <a:shade val="46275"/>
                <a:invGamma/>
              </a:srgbClr>
            </a:gs>
          </a:gsLst>
          <a:lin ang="5400000" scaled="1"/>
        </a:gradFill>
        <a:effectLst/>
      </p:bgPr>
    </p:bg>
    <p:spTree>
      <p:nvGrpSpPr>
        <p:cNvPr id="1" name=""/>
        <p:cNvGrpSpPr/>
        <p:nvPr/>
      </p:nvGrpSpPr>
      <p:grpSpPr>
        <a:xfrm>
          <a:off x="0" y="0"/>
          <a:ext cx="0" cy="0"/>
          <a:chOff x="0" y="0"/>
          <a:chExt cx="0" cy="0"/>
        </a:xfrm>
      </p:grpSpPr>
      <p:sp>
        <p:nvSpPr>
          <p:cNvPr id="679938" name="Rectangle 2"/>
          <p:cNvSpPr>
            <a:spLocks noGrp="1" noChangeArrowheads="1"/>
          </p:cNvSpPr>
          <p:nvPr>
            <p:ph type="body" idx="1"/>
          </p:nvPr>
        </p:nvSpPr>
        <p:spPr>
          <a:xfrm>
            <a:off x="533400" y="533400"/>
            <a:ext cx="7620000" cy="762000"/>
          </a:xfrm>
        </p:spPr>
        <p:txBody>
          <a:bodyPr/>
          <a:lstStyle/>
          <a:p>
            <a:pPr algn="ctr">
              <a:buFontTx/>
              <a:buNone/>
            </a:pPr>
            <a:r>
              <a:rPr lang="en-US" sz="3600" dirty="0" smtClean="0"/>
              <a:t>How consistent are these results with</a:t>
            </a:r>
            <a:endParaRPr lang="en-US" sz="3600" dirty="0"/>
          </a:p>
        </p:txBody>
      </p:sp>
      <p:sp>
        <p:nvSpPr>
          <p:cNvPr id="679951" name="Rectangle 15"/>
          <p:cNvSpPr>
            <a:spLocks noChangeArrowheads="1"/>
          </p:cNvSpPr>
          <p:nvPr/>
        </p:nvSpPr>
        <p:spPr bwMode="auto">
          <a:xfrm>
            <a:off x="838200" y="990600"/>
            <a:ext cx="69405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t>compressible linear </a:t>
            </a:r>
            <a:r>
              <a:rPr lang="en-US" sz="3600" dirty="0"/>
              <a:t>modal analyses?</a:t>
            </a:r>
          </a:p>
        </p:txBody>
      </p:sp>
      <p:sp>
        <p:nvSpPr>
          <p:cNvPr id="679957" name="Rectangle 21"/>
          <p:cNvSpPr>
            <a:spLocks noChangeArrowheads="1"/>
          </p:cNvSpPr>
          <p:nvPr/>
        </p:nvSpPr>
        <p:spPr bwMode="auto">
          <a:xfrm>
            <a:off x="914400" y="4343400"/>
            <a:ext cx="739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smtClean="0">
                <a:latin typeface="Wingdings"/>
                <a:ea typeface="Wingdings"/>
                <a:cs typeface="Wingdings"/>
                <a:sym typeface="Wingdings"/>
              </a:rPr>
              <a:t></a:t>
            </a:r>
            <a:r>
              <a:rPr lang="en-US" sz="800" dirty="0" smtClean="0">
                <a:latin typeface="Wingdings"/>
                <a:ea typeface="Wingdings"/>
                <a:cs typeface="Wingdings"/>
                <a:sym typeface="Wingdings"/>
              </a:rPr>
              <a:t>  </a:t>
            </a:r>
            <a:r>
              <a:rPr lang="en-US" dirty="0" smtClean="0"/>
              <a:t>Requisite </a:t>
            </a:r>
            <a:r>
              <a:rPr lang="en-US" dirty="0"/>
              <a:t>parameters: </a:t>
            </a:r>
            <a:r>
              <a:rPr lang="en-US" dirty="0" smtClean="0"/>
              <a:t>(</a:t>
            </a:r>
            <a:r>
              <a:rPr lang="en-US" i="1" dirty="0">
                <a:sym typeface="Symbol" charset="0"/>
              </a:rPr>
              <a:t>β</a:t>
            </a:r>
            <a:r>
              <a:rPr lang="en-US" i="1" dirty="0" smtClean="0"/>
              <a:t>, </a:t>
            </a:r>
            <a:r>
              <a:rPr lang="en-US" i="1" dirty="0" err="1" smtClean="0"/>
              <a:t>f</a:t>
            </a:r>
            <a:r>
              <a:rPr lang="en-US" i="1" baseline="-25000" dirty="0" err="1" smtClean="0"/>
              <a:t>o</a:t>
            </a:r>
            <a:r>
              <a:rPr lang="en-US" i="1" dirty="0" smtClean="0"/>
              <a:t>, </a:t>
            </a:r>
            <a:r>
              <a:rPr lang="en-US" i="1" dirty="0" err="1"/>
              <a:t>c</a:t>
            </a:r>
            <a:r>
              <a:rPr lang="en-US" i="1" baseline="-25000" dirty="0" err="1"/>
              <a:t>s</a:t>
            </a:r>
            <a:r>
              <a:rPr lang="en-US" i="1" dirty="0"/>
              <a:t>, </a:t>
            </a:r>
            <a:r>
              <a:rPr lang="en-US" i="1" dirty="0">
                <a:sym typeface="Symbol" charset="0"/>
              </a:rPr>
              <a:t>, H</a:t>
            </a:r>
            <a:r>
              <a:rPr lang="en-US" dirty="0">
                <a:sym typeface="Symbol" charset="0"/>
              </a:rPr>
              <a:t>)  &lt;– </a:t>
            </a:r>
            <a:r>
              <a:rPr lang="en-US" dirty="0" smtClean="0">
                <a:sym typeface="Symbol" charset="0"/>
              </a:rPr>
              <a:t>environment</a:t>
            </a:r>
            <a:endParaRPr lang="en-US" dirty="0"/>
          </a:p>
        </p:txBody>
      </p:sp>
      <p:sp>
        <p:nvSpPr>
          <p:cNvPr id="679960" name="Rectangle 24"/>
          <p:cNvSpPr>
            <a:spLocks noChangeArrowheads="1"/>
          </p:cNvSpPr>
          <p:nvPr/>
        </p:nvSpPr>
        <p:spPr bwMode="auto">
          <a:xfrm>
            <a:off x="7527925" y="4759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 name="TextBox 1"/>
          <p:cNvSpPr txBox="1"/>
          <p:nvPr/>
        </p:nvSpPr>
        <p:spPr>
          <a:xfrm>
            <a:off x="914400" y="5105400"/>
            <a:ext cx="7010400" cy="861774"/>
          </a:xfrm>
          <a:prstGeom prst="rect">
            <a:avLst/>
          </a:prstGeom>
          <a:noFill/>
        </p:spPr>
        <p:txBody>
          <a:bodyPr wrap="square" rtlCol="0">
            <a:spAutoFit/>
          </a:bodyPr>
          <a:lstStyle/>
          <a:p>
            <a:pPr marL="342900" indent="-342900">
              <a:buFont typeface="Wingdings" charset="0"/>
              <a:buChar char=""/>
            </a:pPr>
            <a:r>
              <a:rPr lang="en-US" dirty="0" err="1" smtClean="0"/>
              <a:t>Anelastic</a:t>
            </a:r>
            <a:r>
              <a:rPr lang="en-US" dirty="0" smtClean="0"/>
              <a:t> model:  </a:t>
            </a:r>
            <a:r>
              <a:rPr lang="en-US" i="1" dirty="0" err="1" smtClean="0"/>
              <a:t>c</a:t>
            </a:r>
            <a:r>
              <a:rPr lang="en-US" i="1" baseline="-25000" dirty="0" err="1" smtClean="0"/>
              <a:t>s</a:t>
            </a:r>
            <a:r>
              <a:rPr lang="en-US" dirty="0" smtClean="0"/>
              <a:t> </a:t>
            </a:r>
            <a:r>
              <a:rPr lang="en-US" dirty="0" smtClean="0">
                <a:sym typeface="Wingdings"/>
              </a:rPr>
              <a:t> ∞ and </a:t>
            </a:r>
            <a:r>
              <a:rPr lang="en-US" i="1" dirty="0" smtClean="0">
                <a:sym typeface="Wingdings"/>
              </a:rPr>
              <a:t>μ</a:t>
            </a:r>
            <a:r>
              <a:rPr lang="en-US" dirty="0" smtClean="0">
                <a:sym typeface="Wingdings"/>
              </a:rPr>
              <a:t>  1 / 2</a:t>
            </a:r>
            <a:r>
              <a:rPr lang="en-US" i="1" dirty="0" smtClean="0">
                <a:sym typeface="Wingdings"/>
              </a:rPr>
              <a:t>H</a:t>
            </a:r>
            <a:r>
              <a:rPr lang="en-US" dirty="0" smtClean="0">
                <a:sym typeface="Wingdings"/>
              </a:rPr>
              <a:t>        				define phase error = 1-</a:t>
            </a:r>
            <a:r>
              <a:rPr lang="en-US" sz="2600" i="1" dirty="0" smtClean="0">
                <a:sym typeface="Wingdings"/>
              </a:rPr>
              <a:t>ω</a:t>
            </a:r>
            <a:r>
              <a:rPr lang="en-US" sz="2600" i="1" baseline="-25000" dirty="0" smtClean="0">
                <a:sym typeface="Wingdings"/>
              </a:rPr>
              <a:t>an</a:t>
            </a:r>
            <a:r>
              <a:rPr lang="en-US" sz="2600" i="1" dirty="0" smtClean="0">
                <a:sym typeface="Wingdings"/>
              </a:rPr>
              <a:t> /</a:t>
            </a:r>
            <a:r>
              <a:rPr lang="en-US" sz="2600" i="1" dirty="0" err="1" smtClean="0">
                <a:sym typeface="Wingdings"/>
              </a:rPr>
              <a:t>ω</a:t>
            </a:r>
            <a:r>
              <a:rPr lang="en-US" sz="2600" i="1" baseline="-25000" dirty="0" err="1" smtClean="0">
                <a:sym typeface="Wingdings"/>
              </a:rPr>
              <a:t>com</a:t>
            </a:r>
            <a:endParaRPr lang="en-US" sz="2600" i="1" dirty="0"/>
          </a:p>
        </p:txBody>
      </p:sp>
      <p:sp useBgFill="1">
        <p:nvSpPr>
          <p:cNvPr id="4" name="Rectangle 3"/>
          <p:cNvSpPr/>
          <p:nvPr/>
        </p:nvSpPr>
        <p:spPr bwMode="auto">
          <a:xfrm>
            <a:off x="4243682" y="2743200"/>
            <a:ext cx="328318" cy="3810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nvGrpSpPr>
          <p:cNvPr id="9" name="Group 8"/>
          <p:cNvGrpSpPr/>
          <p:nvPr/>
        </p:nvGrpSpPr>
        <p:grpSpPr>
          <a:xfrm>
            <a:off x="1066800" y="2209800"/>
            <a:ext cx="6324600" cy="1859259"/>
            <a:chOff x="1219200" y="2286000"/>
            <a:chExt cx="6324600" cy="1859259"/>
          </a:xfrm>
        </p:grpSpPr>
        <p:graphicFrame>
          <p:nvGraphicFramePr>
            <p:cNvPr id="679955" name="Object 19"/>
            <p:cNvGraphicFramePr>
              <a:graphicFrameLocks noChangeAspect="1"/>
            </p:cNvGraphicFramePr>
            <p:nvPr>
              <p:extLst>
                <p:ext uri="{D42A27DB-BD31-4B8C-83A1-F6EECF244321}">
                  <p14:modId xmlns:p14="http://schemas.microsoft.com/office/powerpoint/2010/main" val="3891994122"/>
                </p:ext>
              </p:extLst>
            </p:nvPr>
          </p:nvGraphicFramePr>
          <p:xfrm>
            <a:off x="2514600" y="3634084"/>
            <a:ext cx="2133600" cy="511175"/>
          </p:xfrm>
          <a:graphic>
            <a:graphicData uri="http://schemas.openxmlformats.org/presentationml/2006/ole">
              <mc:AlternateContent xmlns:mc="http://schemas.openxmlformats.org/markup-compatibility/2006">
                <mc:Choice xmlns:v="urn:schemas-microsoft-com:vml" Requires="v">
                  <p:oleObj spid="_x0000_s125065" name="Equation" r:id="rId4" imgW="850900" imgH="203200" progId="Equation.3">
                    <p:embed/>
                  </p:oleObj>
                </mc:Choice>
                <mc:Fallback>
                  <p:oleObj name="Equation" r:id="rId4" imgW="8509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634084"/>
                          <a:ext cx="21336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7"/>
            <p:cNvGrpSpPr/>
            <p:nvPr/>
          </p:nvGrpSpPr>
          <p:grpSpPr>
            <a:xfrm>
              <a:off x="1219200" y="2286000"/>
              <a:ext cx="6324600" cy="1828800"/>
              <a:chOff x="1295400" y="2590800"/>
              <a:chExt cx="6324600" cy="1828800"/>
            </a:xfrm>
          </p:grpSpPr>
          <p:grpSp>
            <p:nvGrpSpPr>
              <p:cNvPr id="3" name="Group 2"/>
              <p:cNvGrpSpPr/>
              <p:nvPr/>
            </p:nvGrpSpPr>
            <p:grpSpPr>
              <a:xfrm>
                <a:off x="1524000" y="2667000"/>
                <a:ext cx="6019800" cy="1752600"/>
                <a:chOff x="1524000" y="2971800"/>
                <a:chExt cx="6019800" cy="1752600"/>
              </a:xfrm>
            </p:grpSpPr>
            <p:graphicFrame>
              <p:nvGraphicFramePr>
                <p:cNvPr id="679948" name="Object 12"/>
                <p:cNvGraphicFramePr>
                  <a:graphicFrameLocks noChangeAspect="1"/>
                </p:cNvGraphicFramePr>
                <p:nvPr>
                  <p:extLst>
                    <p:ext uri="{D42A27DB-BD31-4B8C-83A1-F6EECF244321}">
                      <p14:modId xmlns:p14="http://schemas.microsoft.com/office/powerpoint/2010/main" val="2391822782"/>
                    </p:ext>
                  </p:extLst>
                </p:nvPr>
              </p:nvGraphicFramePr>
              <p:xfrm>
                <a:off x="5181600" y="4267200"/>
                <a:ext cx="2362200" cy="430213"/>
              </p:xfrm>
              <a:graphic>
                <a:graphicData uri="http://schemas.openxmlformats.org/presentationml/2006/ole">
                  <mc:AlternateContent xmlns:mc="http://schemas.openxmlformats.org/markup-compatibility/2006">
                    <mc:Choice xmlns:v="urn:schemas-microsoft-com:vml" Requires="v">
                      <p:oleObj spid="_x0000_s125066" name="Equation" r:id="rId6" imgW="977900" imgH="177800" progId="Equation.3">
                        <p:embed/>
                      </p:oleObj>
                    </mc:Choice>
                    <mc:Fallback>
                      <p:oleObj name="Equation" r:id="rId6" imgW="9779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267200"/>
                              <a:ext cx="2362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9953" name="Object 17"/>
                <p:cNvGraphicFramePr>
                  <a:graphicFrameLocks noChangeAspect="1"/>
                </p:cNvGraphicFramePr>
                <p:nvPr>
                  <p:extLst>
                    <p:ext uri="{D42A27DB-BD31-4B8C-83A1-F6EECF244321}">
                      <p14:modId xmlns:p14="http://schemas.microsoft.com/office/powerpoint/2010/main" val="4230426123"/>
                    </p:ext>
                  </p:extLst>
                </p:nvPr>
              </p:nvGraphicFramePr>
              <p:xfrm>
                <a:off x="1524000" y="2971800"/>
                <a:ext cx="5638800" cy="652463"/>
              </p:xfrm>
              <a:graphic>
                <a:graphicData uri="http://schemas.openxmlformats.org/presentationml/2006/ole">
                  <mc:AlternateContent xmlns:mc="http://schemas.openxmlformats.org/markup-compatibility/2006">
                    <mc:Choice xmlns:v="urn:schemas-microsoft-com:vml" Requires="v">
                      <p:oleObj spid="_x0000_s125067" name="Equation" r:id="rId8" imgW="2197100" imgH="254000" progId="Equation.3">
                        <p:embed/>
                      </p:oleObj>
                    </mc:Choice>
                    <mc:Fallback>
                      <p:oleObj name="Equation" r:id="rId8" imgW="21971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971800"/>
                              <a:ext cx="56388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9954" name="Object 18"/>
                <p:cNvGraphicFramePr>
                  <a:graphicFrameLocks noChangeAspect="1"/>
                </p:cNvGraphicFramePr>
                <p:nvPr>
                  <p:extLst>
                    <p:ext uri="{D42A27DB-BD31-4B8C-83A1-F6EECF244321}">
                      <p14:modId xmlns:p14="http://schemas.microsoft.com/office/powerpoint/2010/main" val="1663623490"/>
                    </p:ext>
                  </p:extLst>
                </p:nvPr>
              </p:nvGraphicFramePr>
              <p:xfrm>
                <a:off x="2895600" y="3581400"/>
                <a:ext cx="4648200" cy="600075"/>
              </p:xfrm>
              <a:graphic>
                <a:graphicData uri="http://schemas.openxmlformats.org/presentationml/2006/ole">
                  <mc:AlternateContent xmlns:mc="http://schemas.openxmlformats.org/markup-compatibility/2006">
                    <mc:Choice xmlns:v="urn:schemas-microsoft-com:vml" Requires="v">
                      <p:oleObj spid="_x0000_s125068" name="Equation" r:id="rId10" imgW="1968500" imgH="254000" progId="Equation.3">
                        <p:embed/>
                      </p:oleObj>
                    </mc:Choice>
                    <mc:Fallback>
                      <p:oleObj name="Equation" r:id="rId10" imgW="1968500" imgH="254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581400"/>
                              <a:ext cx="46482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9956" name="Rectangle 20"/>
                <p:cNvSpPr>
                  <a:spLocks noChangeArrowheads="1"/>
                </p:cNvSpPr>
                <p:nvPr/>
              </p:nvSpPr>
              <p:spPr bwMode="auto">
                <a:xfrm>
                  <a:off x="1600200" y="4267200"/>
                  <a:ext cx="337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where                               ;</a:t>
                  </a:r>
                </a:p>
              </p:txBody>
            </p:sp>
          </p:grpSp>
          <p:sp useBgFill="1">
            <p:nvSpPr>
              <p:cNvPr id="6" name="Rectangle 5"/>
              <p:cNvSpPr/>
              <p:nvPr/>
            </p:nvSpPr>
            <p:spPr bwMode="auto">
              <a:xfrm>
                <a:off x="1295400" y="2590800"/>
                <a:ext cx="6324600" cy="12954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grpSp>
      <p:sp>
        <p:nvSpPr>
          <p:cNvPr id="5" name="TextBox 4"/>
          <p:cNvSpPr txBox="1"/>
          <p:nvPr/>
        </p:nvSpPr>
        <p:spPr>
          <a:xfrm>
            <a:off x="1219200" y="2819400"/>
            <a:ext cx="6569705" cy="646331"/>
          </a:xfrm>
          <a:prstGeom prst="rect">
            <a:avLst/>
          </a:prstGeom>
          <a:noFill/>
        </p:spPr>
        <p:txBody>
          <a:bodyPr wrap="none" rtlCol="0">
            <a:spAutoFit/>
          </a:bodyPr>
          <a:lstStyle/>
          <a:p>
            <a:r>
              <a:rPr lang="en-US" sz="3000" i="1" dirty="0" err="1" smtClean="0"/>
              <a:t>ω</a:t>
            </a:r>
            <a:r>
              <a:rPr lang="en-US" sz="3000" dirty="0" smtClean="0"/>
              <a:t> = - </a:t>
            </a:r>
            <a:r>
              <a:rPr lang="en-US" sz="3000" i="1" dirty="0" smtClean="0">
                <a:sym typeface="Symbol" charset="0"/>
              </a:rPr>
              <a:t>βk </a:t>
            </a:r>
            <a:r>
              <a:rPr lang="en-US" sz="3600" i="1" dirty="0" smtClean="0">
                <a:sym typeface="Symbol" charset="0"/>
              </a:rPr>
              <a:t>/</a:t>
            </a:r>
            <a:r>
              <a:rPr lang="en-US" sz="3600" dirty="0" smtClean="0"/>
              <a:t>{</a:t>
            </a:r>
            <a:r>
              <a:rPr lang="en-US" sz="3000" i="1" dirty="0" smtClean="0"/>
              <a:t>k</a:t>
            </a:r>
            <a:r>
              <a:rPr lang="en-US" sz="3000" baseline="30000" dirty="0" smtClean="0"/>
              <a:t>2 +</a:t>
            </a:r>
            <a:r>
              <a:rPr lang="en-US" sz="3000" dirty="0" smtClean="0"/>
              <a:t>  </a:t>
            </a:r>
            <a:r>
              <a:rPr lang="en-US" sz="3000" i="1" dirty="0" smtClean="0"/>
              <a:t>f</a:t>
            </a:r>
            <a:r>
              <a:rPr lang="en-US" sz="3000" i="1" baseline="-25000" dirty="0" smtClean="0"/>
              <a:t>o</a:t>
            </a:r>
            <a:r>
              <a:rPr lang="en-US" sz="3000" baseline="30000" dirty="0" smtClean="0"/>
              <a:t>2</a:t>
            </a:r>
            <a:r>
              <a:rPr lang="en-US" sz="3000" dirty="0" smtClean="0"/>
              <a:t> [ </a:t>
            </a:r>
            <a:r>
              <a:rPr lang="en-US" sz="3000" i="1" dirty="0" smtClean="0"/>
              <a:t>c</a:t>
            </a:r>
            <a:r>
              <a:rPr lang="en-US" sz="3000" i="1" baseline="-25000" dirty="0" smtClean="0"/>
              <a:t>s</a:t>
            </a:r>
            <a:r>
              <a:rPr lang="en-US" sz="3000" baseline="30000" dirty="0" smtClean="0"/>
              <a:t>-2</a:t>
            </a:r>
            <a:r>
              <a:rPr lang="en-US" sz="3000" dirty="0" smtClean="0"/>
              <a:t> + </a:t>
            </a:r>
            <a:r>
              <a:rPr lang="en-US" sz="3000" i="1" dirty="0" smtClean="0"/>
              <a:t>H</a:t>
            </a:r>
            <a:r>
              <a:rPr lang="en-US" sz="3000" dirty="0" smtClean="0"/>
              <a:t> </a:t>
            </a:r>
            <a:r>
              <a:rPr lang="en-US" sz="3000" i="1" dirty="0" smtClean="0"/>
              <a:t>M </a:t>
            </a:r>
            <a:r>
              <a:rPr lang="en-US" sz="3000" baseline="30000" dirty="0" smtClean="0"/>
              <a:t>2</a:t>
            </a:r>
            <a:r>
              <a:rPr lang="en-US" sz="3000" dirty="0" smtClean="0"/>
              <a:t> (</a:t>
            </a:r>
            <a:r>
              <a:rPr lang="en-US" sz="3000" i="1" dirty="0" smtClean="0">
                <a:sym typeface="Symbol" charset="0"/>
              </a:rPr>
              <a:t>g</a:t>
            </a:r>
            <a:r>
              <a:rPr lang="en-US" sz="3000" dirty="0" smtClean="0"/>
              <a:t>)</a:t>
            </a:r>
            <a:r>
              <a:rPr lang="en-US" sz="3000" baseline="30000" dirty="0" smtClean="0"/>
              <a:t>-1</a:t>
            </a:r>
            <a:r>
              <a:rPr lang="en-US" sz="3000" dirty="0" smtClean="0"/>
              <a:t>]</a:t>
            </a:r>
            <a:r>
              <a:rPr lang="en-US" sz="3600" dirty="0" smtClean="0"/>
              <a:t>}</a:t>
            </a:r>
            <a:endParaRPr lang="en-US" sz="3000" dirty="0"/>
          </a:p>
        </p:txBody>
      </p:sp>
      <p:sp>
        <p:nvSpPr>
          <p:cNvPr id="679939" name="Rectangle 3"/>
          <p:cNvSpPr>
            <a:spLocks noChangeArrowheads="1"/>
          </p:cNvSpPr>
          <p:nvPr/>
        </p:nvSpPr>
        <p:spPr bwMode="auto">
          <a:xfrm>
            <a:off x="914400" y="1981200"/>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Tx/>
              <a:buChar char="•"/>
            </a:pPr>
            <a:r>
              <a:rPr lang="en-US" dirty="0"/>
              <a:t>  Dispersion equation for 2D </a:t>
            </a:r>
            <a:r>
              <a:rPr lang="en-US" i="1" dirty="0" smtClean="0">
                <a:sym typeface="Symbol" charset="0"/>
              </a:rPr>
              <a:t>β</a:t>
            </a:r>
            <a:r>
              <a:rPr lang="en-US" dirty="0" smtClean="0">
                <a:sym typeface="Symbol" charset="0"/>
              </a:rPr>
              <a:t>-</a:t>
            </a:r>
            <a:r>
              <a:rPr lang="en-US" dirty="0">
                <a:sym typeface="Symbol" charset="0"/>
              </a:rPr>
              <a:t>plane approximation, assuming static, isothermal environment (AK 2009):</a:t>
            </a:r>
            <a:endParaRPr lang="en-US"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5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2D2D2">
                <a:gamma/>
                <a:shade val="46275"/>
                <a:invGamma/>
              </a:srgbClr>
            </a:gs>
            <a:gs pos="50000">
              <a:srgbClr val="D2D2D2"/>
            </a:gs>
            <a:gs pos="100000">
              <a:srgbClr val="D2D2D2">
                <a:gamma/>
                <a:shade val="46275"/>
                <a:invGamma/>
              </a:srgbClr>
            </a:gs>
          </a:gsLst>
          <a:lin ang="5400000" scaled="1"/>
        </a:gradFill>
        <a:effectLst/>
      </p:bgPr>
    </p:bg>
    <p:spTree>
      <p:nvGrpSpPr>
        <p:cNvPr id="1" name=""/>
        <p:cNvGrpSpPr/>
        <p:nvPr/>
      </p:nvGrpSpPr>
      <p:grpSpPr>
        <a:xfrm>
          <a:off x="0" y="0"/>
          <a:ext cx="0" cy="0"/>
          <a:chOff x="0" y="0"/>
          <a:chExt cx="0" cy="0"/>
        </a:xfrm>
      </p:grpSpPr>
      <p:pic>
        <p:nvPicPr>
          <p:cNvPr id="2" name="Picture 1" descr="KE pert.pdf"/>
          <p:cNvPicPr>
            <a:picLocks noChangeAspect="1"/>
          </p:cNvPicPr>
          <p:nvPr/>
        </p:nvPicPr>
        <p:blipFill rotWithShape="1">
          <a:blip r:embed="rId3">
            <a:extLst>
              <a:ext uri="{28A0092B-C50C-407E-A947-70E740481C1C}">
                <a14:useLocalDpi xmlns:a14="http://schemas.microsoft.com/office/drawing/2010/main" val="0"/>
              </a:ext>
            </a:extLst>
          </a:blip>
          <a:srcRect l="5716" r="4285"/>
          <a:stretch/>
        </p:blipFill>
        <p:spPr>
          <a:xfrm>
            <a:off x="609600" y="685800"/>
            <a:ext cx="5532120" cy="2730500"/>
          </a:xfrm>
          <a:prstGeom prst="rect">
            <a:avLst/>
          </a:prstGeom>
          <a:solidFill>
            <a:srgbClr val="CDE3E3"/>
          </a:solidFill>
        </p:spPr>
      </p:pic>
      <p:pic>
        <p:nvPicPr>
          <p:cNvPr id="3" name="Picture 2" descr="buoy pert energy copy.pdf"/>
          <p:cNvPicPr>
            <a:picLocks noChangeAspect="1"/>
          </p:cNvPicPr>
          <p:nvPr/>
        </p:nvPicPr>
        <p:blipFill rotWithShape="1">
          <a:blip r:embed="rId4">
            <a:extLst>
              <a:ext uri="{28A0092B-C50C-407E-A947-70E740481C1C}">
                <a14:useLocalDpi xmlns:a14="http://schemas.microsoft.com/office/drawing/2010/main" val="0"/>
              </a:ext>
            </a:extLst>
          </a:blip>
          <a:srcRect l="5672" r="4329"/>
          <a:stretch/>
        </p:blipFill>
        <p:spPr>
          <a:xfrm>
            <a:off x="609600" y="3657600"/>
            <a:ext cx="5516880" cy="2743200"/>
          </a:xfrm>
          <a:prstGeom prst="rect">
            <a:avLst/>
          </a:prstGeom>
          <a:solidFill>
            <a:srgbClr val="FFE9FE"/>
          </a:solidFill>
        </p:spPr>
      </p:pic>
      <p:sp>
        <p:nvSpPr>
          <p:cNvPr id="4" name="TextBox 3"/>
          <p:cNvSpPr txBox="1"/>
          <p:nvPr/>
        </p:nvSpPr>
        <p:spPr>
          <a:xfrm>
            <a:off x="6553200" y="609600"/>
            <a:ext cx="1934102" cy="2862322"/>
          </a:xfrm>
          <a:prstGeom prst="rect">
            <a:avLst/>
          </a:prstGeom>
          <a:noFill/>
        </p:spPr>
        <p:txBody>
          <a:bodyPr wrap="square" rtlCol="0">
            <a:spAutoFit/>
          </a:bodyPr>
          <a:lstStyle/>
          <a:p>
            <a:r>
              <a:rPr lang="en-US" sz="3000" dirty="0" smtClean="0"/>
              <a:t>What is appropriate vertical scale for </a:t>
            </a:r>
            <a:r>
              <a:rPr lang="en-US" sz="3000" dirty="0" err="1" smtClean="0"/>
              <a:t>baroclinic</a:t>
            </a:r>
            <a:r>
              <a:rPr lang="en-US" sz="3000" dirty="0" smtClean="0"/>
              <a:t> modes?</a:t>
            </a:r>
            <a:endParaRPr lang="en-US" sz="3000" dirty="0"/>
          </a:p>
        </p:txBody>
      </p:sp>
      <p:sp>
        <p:nvSpPr>
          <p:cNvPr id="5" name="TextBox 4"/>
          <p:cNvSpPr txBox="1"/>
          <p:nvPr/>
        </p:nvSpPr>
        <p:spPr>
          <a:xfrm>
            <a:off x="6553200" y="3962400"/>
            <a:ext cx="2138271" cy="830997"/>
          </a:xfrm>
          <a:prstGeom prst="rect">
            <a:avLst/>
          </a:prstGeom>
          <a:noFill/>
        </p:spPr>
        <p:txBody>
          <a:bodyPr wrap="square" rtlCol="0">
            <a:spAutoFit/>
          </a:bodyPr>
          <a:lstStyle/>
          <a:p>
            <a:r>
              <a:rPr lang="en-US" dirty="0" smtClean="0"/>
              <a:t>HS simulations</a:t>
            </a:r>
          </a:p>
          <a:p>
            <a:r>
              <a:rPr lang="en-US" dirty="0" smtClean="0"/>
              <a:t>   </a:t>
            </a:r>
            <a:r>
              <a:rPr lang="en-US" dirty="0" smtClean="0">
                <a:sym typeface="Wingdings"/>
              </a:rPr>
              <a:t> ~ 15 km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838200" y="228600"/>
            <a:ext cx="7772400" cy="762000"/>
          </a:xfrm>
        </p:spPr>
        <p:txBody>
          <a:bodyPr/>
          <a:lstStyle/>
          <a:p>
            <a:pPr algn="l"/>
            <a:r>
              <a:rPr lang="en-US" sz="2800" dirty="0" smtClean="0">
                <a:solidFill>
                  <a:srgbClr val="00007E"/>
                </a:solidFill>
              </a:rPr>
              <a:t>Consistency with compressible modes </a:t>
            </a:r>
            <a:r>
              <a:rPr lang="en-US" sz="2000" dirty="0" smtClean="0">
                <a:solidFill>
                  <a:srgbClr val="00007E"/>
                </a:solidFill>
              </a:rPr>
              <a:t>(AK2009) </a:t>
            </a:r>
            <a:endParaRPr lang="en-US" sz="2000" dirty="0"/>
          </a:p>
        </p:txBody>
      </p:sp>
      <p:sp>
        <p:nvSpPr>
          <p:cNvPr id="4" name="TextBox 3"/>
          <p:cNvSpPr txBox="1"/>
          <p:nvPr/>
        </p:nvSpPr>
        <p:spPr>
          <a:xfrm>
            <a:off x="6553200" y="1219200"/>
            <a:ext cx="2362200" cy="1815882"/>
          </a:xfrm>
          <a:prstGeom prst="rect">
            <a:avLst/>
          </a:prstGeom>
          <a:noFill/>
        </p:spPr>
        <p:txBody>
          <a:bodyPr wrap="square" rtlCol="0">
            <a:spAutoFit/>
          </a:bodyPr>
          <a:lstStyle/>
          <a:p>
            <a:r>
              <a:rPr lang="en-US" dirty="0" smtClean="0">
                <a:solidFill>
                  <a:srgbClr val="000090"/>
                </a:solidFill>
              </a:rPr>
              <a:t>BAROCLINIC: Shown: </a:t>
            </a:r>
            <a:r>
              <a:rPr lang="en-US" i="1" dirty="0" smtClean="0">
                <a:solidFill>
                  <a:srgbClr val="000090"/>
                </a:solidFill>
              </a:rPr>
              <a:t>β</a:t>
            </a:r>
            <a:r>
              <a:rPr lang="en-US" dirty="0" smtClean="0">
                <a:solidFill>
                  <a:srgbClr val="000090"/>
                </a:solidFill>
              </a:rPr>
              <a:t>-plane –</a:t>
            </a:r>
          </a:p>
          <a:p>
            <a:r>
              <a:rPr lang="en-US" sz="800" dirty="0" smtClean="0">
                <a:solidFill>
                  <a:srgbClr val="000090"/>
                </a:solidFill>
                <a:sym typeface="Wingdings"/>
              </a:rPr>
              <a:t>______________________________________</a:t>
            </a:r>
          </a:p>
          <a:p>
            <a:endParaRPr lang="en-US" sz="800" dirty="0">
              <a:solidFill>
                <a:srgbClr val="000090"/>
              </a:solidFill>
              <a:sym typeface="Wingdings"/>
            </a:endParaRPr>
          </a:p>
          <a:p>
            <a:r>
              <a:rPr lang="en-US" dirty="0" smtClean="0">
                <a:solidFill>
                  <a:srgbClr val="FF0000"/>
                </a:solidFill>
              </a:rPr>
              <a:t>Red</a:t>
            </a:r>
            <a:r>
              <a:rPr lang="en-US" dirty="0" smtClean="0">
                <a:solidFill>
                  <a:srgbClr val="000090"/>
                </a:solidFill>
              </a:rPr>
              <a:t> line               </a:t>
            </a:r>
            <a:r>
              <a:rPr lang="en-US" i="1" dirty="0" err="1" smtClean="0">
                <a:solidFill>
                  <a:srgbClr val="000090"/>
                </a:solidFill>
              </a:rPr>
              <a:t>λ</a:t>
            </a:r>
            <a:r>
              <a:rPr lang="en-US" dirty="0">
                <a:solidFill>
                  <a:srgbClr val="000090"/>
                </a:solidFill>
              </a:rPr>
              <a:t> </a:t>
            </a:r>
            <a:r>
              <a:rPr lang="en-US" dirty="0" smtClean="0">
                <a:solidFill>
                  <a:srgbClr val="000090"/>
                </a:solidFill>
              </a:rPr>
              <a:t>= </a:t>
            </a:r>
            <a:r>
              <a:rPr lang="en-US" dirty="0" smtClean="0">
                <a:solidFill>
                  <a:srgbClr val="000090"/>
                </a:solidFill>
              </a:rPr>
              <a:t>395</a:t>
            </a:r>
            <a:r>
              <a:rPr lang="en-US" dirty="0" smtClean="0">
                <a:solidFill>
                  <a:srgbClr val="000090"/>
                </a:solidFill>
              </a:rPr>
              <a:t>0 </a:t>
            </a:r>
            <a:r>
              <a:rPr lang="en-US" dirty="0" smtClean="0">
                <a:solidFill>
                  <a:srgbClr val="000090"/>
                </a:solidFill>
              </a:rPr>
              <a:t>km</a:t>
            </a:r>
            <a:endParaRPr lang="en-US" dirty="0">
              <a:solidFill>
                <a:srgbClr val="000090"/>
              </a:solidFill>
            </a:endParaRPr>
          </a:p>
        </p:txBody>
      </p:sp>
      <p:pic>
        <p:nvPicPr>
          <p:cNvPr id="3" name="Picture 2" descr="beta phase error.pdf"/>
          <p:cNvPicPr>
            <a:picLocks noChangeAspect="1"/>
          </p:cNvPicPr>
          <p:nvPr/>
        </p:nvPicPr>
        <p:blipFill rotWithShape="1">
          <a:blip r:embed="rId3">
            <a:extLst>
              <a:ext uri="{28A0092B-C50C-407E-A947-70E740481C1C}">
                <a14:useLocalDpi xmlns:a14="http://schemas.microsoft.com/office/drawing/2010/main" val="0"/>
              </a:ext>
            </a:extLst>
          </a:blip>
          <a:srcRect l="12124" t="8006" r="10230" b="43998"/>
          <a:stretch/>
        </p:blipFill>
        <p:spPr>
          <a:xfrm>
            <a:off x="838200" y="1219200"/>
            <a:ext cx="5619750" cy="4495800"/>
          </a:xfrm>
          <a:prstGeom prst="rect">
            <a:avLst/>
          </a:prstGeom>
          <a:solidFill>
            <a:schemeClr val="bg1"/>
          </a:solidFill>
        </p:spPr>
      </p:pic>
    </p:spTree>
    <p:extLst>
      <p:ext uri="{BB962C8B-B14F-4D97-AF65-F5344CB8AC3E}">
        <p14:creationId xmlns:p14="http://schemas.microsoft.com/office/powerpoint/2010/main" val="34292623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2FA">
                <a:gamma/>
                <a:shade val="46275"/>
                <a:invGamma/>
              </a:srgbClr>
            </a:gs>
            <a:gs pos="50000">
              <a:srgbClr val="FFE2FA"/>
            </a:gs>
            <a:gs pos="100000">
              <a:srgbClr val="FFE2FA">
                <a:gamma/>
                <a:shade val="46275"/>
                <a:invGamma/>
              </a:srgbClr>
            </a:gs>
          </a:gsLst>
          <a:lin ang="5400000" scaled="1"/>
        </a:gradFill>
        <a:effectLst/>
      </p:bgPr>
    </p:bg>
    <p:spTree>
      <p:nvGrpSpPr>
        <p:cNvPr id="1" name=""/>
        <p:cNvGrpSpPr/>
        <p:nvPr/>
      </p:nvGrpSpPr>
      <p:grpSpPr>
        <a:xfrm>
          <a:off x="0" y="0"/>
          <a:ext cx="0" cy="0"/>
          <a:chOff x="0" y="0"/>
          <a:chExt cx="0" cy="0"/>
        </a:xfrm>
      </p:grpSpPr>
      <p:sp>
        <p:nvSpPr>
          <p:cNvPr id="679938" name="Rectangle 2"/>
          <p:cNvSpPr>
            <a:spLocks noGrp="1" noChangeArrowheads="1"/>
          </p:cNvSpPr>
          <p:nvPr>
            <p:ph type="body" idx="1"/>
          </p:nvPr>
        </p:nvSpPr>
        <p:spPr>
          <a:xfrm>
            <a:off x="990600" y="762000"/>
            <a:ext cx="7239000" cy="1219200"/>
          </a:xfrm>
        </p:spPr>
        <p:txBody>
          <a:bodyPr/>
          <a:lstStyle/>
          <a:p>
            <a:pPr algn="ctr">
              <a:buFontTx/>
              <a:buNone/>
            </a:pPr>
            <a:r>
              <a:rPr lang="en-US" sz="4400"/>
              <a:t>HELD-SUAREZ FLOWS</a:t>
            </a:r>
            <a:br>
              <a:rPr lang="en-US" sz="4400"/>
            </a:br>
            <a:r>
              <a:rPr lang="en-US" sz="2400"/>
              <a:t>(Held and Suarez, </a:t>
            </a:r>
            <a:r>
              <a:rPr lang="en-US" sz="2400" i="1"/>
              <a:t>BAMS</a:t>
            </a:r>
            <a:r>
              <a:rPr lang="en-US" sz="2400"/>
              <a:t> 1994)</a:t>
            </a:r>
          </a:p>
        </p:txBody>
      </p:sp>
      <p:sp>
        <p:nvSpPr>
          <p:cNvPr id="679939" name="Rectangle 3"/>
          <p:cNvSpPr>
            <a:spLocks noChangeArrowheads="1"/>
          </p:cNvSpPr>
          <p:nvPr/>
        </p:nvSpPr>
        <p:spPr bwMode="auto">
          <a:xfrm>
            <a:off x="762000" y="2286000"/>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Tx/>
              <a:buChar char="•"/>
            </a:pPr>
            <a:r>
              <a:rPr lang="en-US"/>
              <a:t>  Idealized dry global climate simulation</a:t>
            </a:r>
            <a:endParaRPr lang="en-US" sz="2800"/>
          </a:p>
        </p:txBody>
      </p:sp>
      <p:sp>
        <p:nvSpPr>
          <p:cNvPr id="679940" name="Rectangle 4"/>
          <p:cNvSpPr>
            <a:spLocks noChangeArrowheads="1"/>
          </p:cNvSpPr>
          <p:nvPr/>
        </p:nvSpPr>
        <p:spPr bwMode="auto">
          <a:xfrm>
            <a:off x="762000" y="2819400"/>
            <a:ext cx="7475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Prescribes Rayleigh damping of low level winds to approximate PBL</a:t>
            </a:r>
          </a:p>
        </p:txBody>
      </p:sp>
      <p:sp>
        <p:nvSpPr>
          <p:cNvPr id="679941" name="Rectangle 5"/>
          <p:cNvSpPr>
            <a:spLocks noChangeArrowheads="1"/>
          </p:cNvSpPr>
          <p:nvPr/>
        </p:nvSpPr>
        <p:spPr bwMode="auto">
          <a:xfrm>
            <a:off x="762000" y="37338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Prescribes Newtonian relaxation of temperature to emulate radiative heat transfer </a:t>
            </a:r>
          </a:p>
        </p:txBody>
      </p:sp>
      <p:sp>
        <p:nvSpPr>
          <p:cNvPr id="679942" name="Rectangle 6"/>
          <p:cNvSpPr>
            <a:spLocks noChangeArrowheads="1"/>
          </p:cNvSpPr>
          <p:nvPr/>
        </p:nvSpPr>
        <p:spPr bwMode="auto">
          <a:xfrm>
            <a:off x="762000" y="4648200"/>
            <a:ext cx="77708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Held-Suarez (HS) climate develops in an approximately stationary, quasi-geostrophic state that replicates essential climate features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0" grpId="0"/>
      <p:bldP spid="679941" grpId="0"/>
      <p:bldP spid="6799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
        <p:cNvGrpSpPr/>
        <p:nvPr/>
      </p:nvGrpSpPr>
      <p:grpSpPr>
        <a:xfrm>
          <a:off x="0" y="0"/>
          <a:ext cx="0" cy="0"/>
          <a:chOff x="0" y="0"/>
          <a:chExt cx="0" cy="0"/>
        </a:xfrm>
      </p:grpSpPr>
      <p:sp>
        <p:nvSpPr>
          <p:cNvPr id="661507" name="Rectangle 3"/>
          <p:cNvSpPr>
            <a:spLocks noChangeArrowheads="1"/>
          </p:cNvSpPr>
          <p:nvPr/>
        </p:nvSpPr>
        <p:spPr bwMode="auto">
          <a:xfrm>
            <a:off x="1127125" y="1239838"/>
            <a:ext cx="7026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solidFill>
                  <a:srgbClr val="00007E"/>
                </a:solidFill>
              </a:rPr>
              <a:t> NW5: yz slices</a:t>
            </a:r>
          </a:p>
        </p:txBody>
      </p:sp>
      <p:pic>
        <p:nvPicPr>
          <p:cNvPr id="2" name="Picture 1"/>
          <p:cNvPicPr>
            <a:picLocks noChangeAspect="1"/>
          </p:cNvPicPr>
          <p:nvPr/>
        </p:nvPicPr>
        <p:blipFill>
          <a:blip r:embed="rId3"/>
          <a:stretch>
            <a:fillRect/>
          </a:stretch>
        </p:blipFill>
        <p:spPr>
          <a:xfrm>
            <a:off x="30782" y="0"/>
            <a:ext cx="7154686" cy="6858000"/>
          </a:xfrm>
          <a:prstGeom prst="rect">
            <a:avLst/>
          </a:prstGeom>
        </p:spPr>
      </p:pic>
      <p:grpSp>
        <p:nvGrpSpPr>
          <p:cNvPr id="7" name="Group 6"/>
          <p:cNvGrpSpPr/>
          <p:nvPr/>
        </p:nvGrpSpPr>
        <p:grpSpPr>
          <a:xfrm>
            <a:off x="1492064" y="2564539"/>
            <a:ext cx="4589382" cy="3805139"/>
            <a:chOff x="2451882" y="2564539"/>
            <a:chExt cx="4589382" cy="3805139"/>
          </a:xfrm>
        </p:grpSpPr>
        <p:sp>
          <p:nvSpPr>
            <p:cNvPr id="3" name="Oval 2"/>
            <p:cNvSpPr/>
            <p:nvPr/>
          </p:nvSpPr>
          <p:spPr bwMode="auto">
            <a:xfrm>
              <a:off x="2451882" y="2564539"/>
              <a:ext cx="1137639" cy="535360"/>
            </a:xfrm>
            <a:prstGeom prst="ellipse">
              <a:avLst/>
            </a:prstGeom>
            <a:noFill/>
            <a:ln w="28575" cap="flat" cmpd="sng" algn="ctr">
              <a:solidFill>
                <a:srgbClr val="9C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sp>
          <p:nvSpPr>
            <p:cNvPr id="9" name="Oval 8"/>
            <p:cNvSpPr/>
            <p:nvPr/>
          </p:nvSpPr>
          <p:spPr bwMode="auto">
            <a:xfrm>
              <a:off x="5903625" y="5817007"/>
              <a:ext cx="1137639" cy="535360"/>
            </a:xfrm>
            <a:prstGeom prst="ellipse">
              <a:avLst/>
            </a:prstGeom>
            <a:noFill/>
            <a:ln w="28575" cap="flat" cmpd="sng" algn="ctr">
              <a:solidFill>
                <a:srgbClr val="9C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sp>
          <p:nvSpPr>
            <p:cNvPr id="10" name="Oval 9"/>
            <p:cNvSpPr/>
            <p:nvPr/>
          </p:nvSpPr>
          <p:spPr bwMode="auto">
            <a:xfrm>
              <a:off x="2470257" y="5834318"/>
              <a:ext cx="1137639" cy="535360"/>
            </a:xfrm>
            <a:prstGeom prst="ellipse">
              <a:avLst/>
            </a:prstGeom>
            <a:noFill/>
            <a:ln w="28575" cap="flat" cmpd="sng" algn="ctr">
              <a:solidFill>
                <a:srgbClr val="9C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sp>
        <p:nvSpPr>
          <p:cNvPr id="661506" name="Rectangle 2"/>
          <p:cNvSpPr>
            <a:spLocks noGrp="1" noChangeArrowheads="1"/>
          </p:cNvSpPr>
          <p:nvPr>
            <p:ph type="title"/>
          </p:nvPr>
        </p:nvSpPr>
        <p:spPr>
          <a:xfrm>
            <a:off x="7391400" y="609600"/>
            <a:ext cx="1447800" cy="3505200"/>
          </a:xfrm>
        </p:spPr>
        <p:txBody>
          <a:bodyPr/>
          <a:lstStyle/>
          <a:p>
            <a:r>
              <a:rPr lang="en-US" sz="2800" dirty="0" smtClean="0">
                <a:solidFill>
                  <a:srgbClr val="00007E"/>
                </a:solidFill>
              </a:rPr>
              <a:t>Event </a:t>
            </a:r>
            <a:r>
              <a:rPr lang="en-US" sz="2800" dirty="0">
                <a:solidFill>
                  <a:srgbClr val="00007E"/>
                </a:solidFill>
              </a:rPr>
              <a:t>NW5 @ 277.50 </a:t>
            </a:r>
            <a:r>
              <a:rPr lang="en-US" sz="2800" dirty="0" smtClean="0">
                <a:solidFill>
                  <a:srgbClr val="00007E"/>
                </a:solidFill>
              </a:rPr>
              <a:t>days</a:t>
            </a:r>
            <a:br>
              <a:rPr lang="en-US" sz="2800" dirty="0" smtClean="0">
                <a:solidFill>
                  <a:srgbClr val="00007E"/>
                </a:solidFill>
              </a:rPr>
            </a:br>
            <a:r>
              <a:rPr lang="en-US" sz="2800" dirty="0">
                <a:solidFill>
                  <a:srgbClr val="00007E"/>
                </a:solidFill>
              </a:rPr>
              <a:t/>
            </a:r>
            <a:br>
              <a:rPr lang="en-US" sz="2800" dirty="0">
                <a:solidFill>
                  <a:srgbClr val="00007E"/>
                </a:solidFill>
              </a:rPr>
            </a:br>
            <a:r>
              <a:rPr lang="en-US" sz="2800" dirty="0" smtClean="0">
                <a:solidFill>
                  <a:srgbClr val="00007E"/>
                </a:solidFill>
              </a:rPr>
              <a:t>N. Polar </a:t>
            </a:r>
            <a:r>
              <a:rPr lang="en-US" sz="2800" dirty="0" err="1" smtClean="0">
                <a:solidFill>
                  <a:srgbClr val="00007E"/>
                </a:solidFill>
              </a:rPr>
              <a:t>proj</a:t>
            </a:r>
            <a:r>
              <a:rPr lang="en-US" sz="2800" dirty="0" smtClean="0">
                <a:solidFill>
                  <a:srgbClr val="00007E"/>
                </a:solidFill>
              </a:rPr>
              <a:t>.</a:t>
            </a:r>
            <a:endParaRPr lang="en-US" sz="2800" dirty="0">
              <a:solidFill>
                <a:srgbClr val="FFB1E4"/>
              </a:solidFill>
            </a:endParaRPr>
          </a:p>
        </p:txBody>
      </p:sp>
    </p:spTree>
    <p:extLst>
      <p:ext uri="{BB962C8B-B14F-4D97-AF65-F5344CB8AC3E}">
        <p14:creationId xmlns:p14="http://schemas.microsoft.com/office/powerpoint/2010/main" val="315263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7391400" y="609600"/>
            <a:ext cx="1447800" cy="3505200"/>
          </a:xfrm>
        </p:spPr>
        <p:txBody>
          <a:bodyPr/>
          <a:lstStyle/>
          <a:p>
            <a:r>
              <a:rPr lang="en-US" sz="2800" dirty="0" smtClean="0">
                <a:solidFill>
                  <a:srgbClr val="00007E"/>
                </a:solidFill>
              </a:rPr>
              <a:t>Vertical Wind Field @  15 km for 0.7</a:t>
            </a:r>
            <a:r>
              <a:rPr lang="en-US" sz="2800" baseline="30000" dirty="0" smtClean="0">
                <a:solidFill>
                  <a:srgbClr val="00007E"/>
                </a:solidFill>
              </a:rPr>
              <a:t>o</a:t>
            </a:r>
            <a:r>
              <a:rPr lang="en-US" sz="2800" dirty="0" smtClean="0">
                <a:solidFill>
                  <a:srgbClr val="00007E"/>
                </a:solidFill>
              </a:rPr>
              <a:t> </a:t>
            </a:r>
            <a:r>
              <a:rPr lang="en-US" sz="2800" dirty="0" err="1" smtClean="0">
                <a:solidFill>
                  <a:srgbClr val="00007E"/>
                </a:solidFill>
              </a:rPr>
              <a:t>deg</a:t>
            </a:r>
            <a:r>
              <a:rPr lang="en-US" sz="2800" dirty="0" smtClean="0">
                <a:solidFill>
                  <a:srgbClr val="00007E"/>
                </a:solidFill>
              </a:rPr>
              <a:t> grid</a:t>
            </a:r>
            <a:br>
              <a:rPr lang="en-US" sz="2800" dirty="0" smtClean="0">
                <a:solidFill>
                  <a:srgbClr val="00007E"/>
                </a:solidFill>
              </a:rPr>
            </a:br>
            <a:r>
              <a:rPr lang="en-US" sz="2800" dirty="0">
                <a:solidFill>
                  <a:srgbClr val="00007E"/>
                </a:solidFill>
              </a:rPr>
              <a:t/>
            </a:r>
            <a:br>
              <a:rPr lang="en-US" sz="2800" dirty="0">
                <a:solidFill>
                  <a:srgbClr val="00007E"/>
                </a:solidFill>
              </a:rPr>
            </a:br>
            <a:r>
              <a:rPr lang="en-US" sz="2800" dirty="0" smtClean="0">
                <a:solidFill>
                  <a:srgbClr val="00007E"/>
                </a:solidFill>
              </a:rPr>
              <a:t>N. Polar </a:t>
            </a:r>
            <a:r>
              <a:rPr lang="en-US" sz="2800" dirty="0" err="1" smtClean="0">
                <a:solidFill>
                  <a:srgbClr val="00007E"/>
                </a:solidFill>
              </a:rPr>
              <a:t>proj</a:t>
            </a:r>
            <a:r>
              <a:rPr lang="en-US" sz="2800" dirty="0" smtClean="0">
                <a:solidFill>
                  <a:srgbClr val="00007E"/>
                </a:solidFill>
              </a:rPr>
              <a:t>.</a:t>
            </a:r>
            <a:endParaRPr lang="en-US" sz="2800" dirty="0">
              <a:solidFill>
                <a:srgbClr val="FFB1E4"/>
              </a:solidFill>
            </a:endParaRPr>
          </a:p>
        </p:txBody>
      </p:sp>
      <p:pic>
        <p:nvPicPr>
          <p:cNvPr id="4" name="Picture 3" descr="512 w field.pdf"/>
          <p:cNvPicPr>
            <a:picLocks noChangeAspect="1"/>
          </p:cNvPicPr>
          <p:nvPr/>
        </p:nvPicPr>
        <p:blipFill rotWithShape="1">
          <a:blip r:embed="rId3">
            <a:extLst>
              <a:ext uri="{28A0092B-C50C-407E-A947-70E740481C1C}">
                <a14:useLocalDpi xmlns:a14="http://schemas.microsoft.com/office/drawing/2010/main" val="0"/>
              </a:ext>
            </a:extLst>
          </a:blip>
          <a:srcRect l="8674" t="19992" r="10230" b="20006"/>
          <a:stretch/>
        </p:blipFill>
        <p:spPr>
          <a:xfrm>
            <a:off x="228599" y="228600"/>
            <a:ext cx="6764867" cy="6477000"/>
          </a:xfrm>
          <a:prstGeom prst="rect">
            <a:avLst/>
          </a:prstGeom>
          <a:solidFill>
            <a:schemeClr val="bg1"/>
          </a:solidFill>
        </p:spPr>
      </p:pic>
      <p:sp>
        <p:nvSpPr>
          <p:cNvPr id="5" name="TextBox 4"/>
          <p:cNvSpPr txBox="1"/>
          <p:nvPr/>
        </p:nvSpPr>
        <p:spPr>
          <a:xfrm>
            <a:off x="7239000" y="4724400"/>
            <a:ext cx="1683123" cy="1200328"/>
          </a:xfrm>
          <a:prstGeom prst="rect">
            <a:avLst/>
          </a:prstGeom>
          <a:noFill/>
        </p:spPr>
        <p:txBody>
          <a:bodyPr wrap="none" rtlCol="0">
            <a:spAutoFit/>
          </a:bodyPr>
          <a:lstStyle/>
          <a:p>
            <a:r>
              <a:rPr lang="en-US" dirty="0"/>
              <a:t>c</a:t>
            </a:r>
            <a:r>
              <a:rPr lang="en-US" dirty="0" smtClean="0"/>
              <a:t>mx =  0.21</a:t>
            </a:r>
          </a:p>
          <a:p>
            <a:r>
              <a:rPr lang="en-US" dirty="0" err="1"/>
              <a:t>c</a:t>
            </a:r>
            <a:r>
              <a:rPr lang="en-US" dirty="0" err="1" smtClean="0"/>
              <a:t>mn</a:t>
            </a:r>
            <a:r>
              <a:rPr lang="en-US" dirty="0" smtClean="0"/>
              <a:t> = -0.21</a:t>
            </a:r>
          </a:p>
          <a:p>
            <a:r>
              <a:rPr lang="en-US" dirty="0" err="1" smtClean="0"/>
              <a:t>cnt</a:t>
            </a:r>
            <a:r>
              <a:rPr lang="en-US" dirty="0" smtClean="0"/>
              <a:t>   =  0.02</a:t>
            </a:r>
            <a:endParaRPr lang="en-US" dirty="0"/>
          </a:p>
        </p:txBody>
      </p:sp>
    </p:spTree>
    <p:extLst>
      <p:ext uri="{BB962C8B-B14F-4D97-AF65-F5344CB8AC3E}">
        <p14:creationId xmlns:p14="http://schemas.microsoft.com/office/powerpoint/2010/main" val="27533546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838200" y="533400"/>
            <a:ext cx="7772400" cy="990600"/>
          </a:xfrm>
        </p:spPr>
        <p:txBody>
          <a:bodyPr/>
          <a:lstStyle/>
          <a:p>
            <a:pPr algn="l"/>
            <a:r>
              <a:rPr lang="en-US" sz="3200" dirty="0" smtClean="0">
                <a:solidFill>
                  <a:srgbClr val="00007E"/>
                </a:solidFill>
              </a:rPr>
              <a:t>NW5 – Vertical x NS cross section </a:t>
            </a:r>
            <a:r>
              <a:rPr lang="en-US" sz="3200" dirty="0">
                <a:solidFill>
                  <a:srgbClr val="00007E"/>
                </a:solidFill>
              </a:rPr>
              <a:t/>
            </a:r>
            <a:br>
              <a:rPr lang="en-US" sz="3200" dirty="0">
                <a:solidFill>
                  <a:srgbClr val="00007E"/>
                </a:solidFill>
              </a:rPr>
            </a:br>
            <a:r>
              <a:rPr lang="en-US" sz="2800" dirty="0" err="1">
                <a:solidFill>
                  <a:srgbClr val="00007E"/>
                </a:solidFill>
              </a:rPr>
              <a:t>meridional</a:t>
            </a:r>
            <a:r>
              <a:rPr lang="en-US" sz="2800" dirty="0">
                <a:solidFill>
                  <a:srgbClr val="00007E"/>
                </a:solidFill>
              </a:rPr>
              <a:t> slice @ 18 deg. Long.</a:t>
            </a:r>
            <a:endParaRPr lang="en-US" dirty="0"/>
          </a:p>
        </p:txBody>
      </p:sp>
      <p:sp>
        <p:nvSpPr>
          <p:cNvPr id="681990" name="Rectangle 6"/>
          <p:cNvSpPr>
            <a:spLocks noChangeArrowheads="1"/>
          </p:cNvSpPr>
          <p:nvPr/>
        </p:nvSpPr>
        <p:spPr bwMode="auto">
          <a:xfrm>
            <a:off x="7086600" y="457200"/>
            <a:ext cx="15311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dirty="0">
                <a:solidFill>
                  <a:schemeClr val="bg2"/>
                </a:solidFill>
              </a:rPr>
              <a:t>HS, cont</a:t>
            </a:r>
            <a:r>
              <a:rPr lang="en-US" sz="2800" dirty="0" smtClean="0">
                <a:solidFill>
                  <a:schemeClr val="bg2"/>
                </a:solidFill>
              </a:rPr>
              <a:t>.</a:t>
            </a:r>
            <a:endParaRPr lang="en-US" sz="2800" dirty="0">
              <a:solidFill>
                <a:schemeClr val="bg2"/>
              </a:solidFill>
            </a:endParaRPr>
          </a:p>
        </p:txBody>
      </p:sp>
      <p:pic>
        <p:nvPicPr>
          <p:cNvPr id="2" name="Picture 1"/>
          <p:cNvPicPr>
            <a:picLocks noChangeAspect="1"/>
          </p:cNvPicPr>
          <p:nvPr/>
        </p:nvPicPr>
        <p:blipFill>
          <a:blip r:embed="rId3"/>
          <a:stretch>
            <a:fillRect/>
          </a:stretch>
        </p:blipFill>
        <p:spPr>
          <a:xfrm>
            <a:off x="495300" y="1143000"/>
            <a:ext cx="8153400" cy="5295900"/>
          </a:xfrm>
          <a:prstGeom prst="rect">
            <a:avLst/>
          </a:prstGeom>
        </p:spPr>
      </p:pic>
      <p:grpSp>
        <p:nvGrpSpPr>
          <p:cNvPr id="4" name="Group 3"/>
          <p:cNvGrpSpPr/>
          <p:nvPr/>
        </p:nvGrpSpPr>
        <p:grpSpPr>
          <a:xfrm>
            <a:off x="2049373" y="2102760"/>
            <a:ext cx="5667413" cy="3197712"/>
            <a:chOff x="2049373" y="2102760"/>
            <a:chExt cx="5667413" cy="3197712"/>
          </a:xfrm>
        </p:grpSpPr>
        <p:sp>
          <p:nvSpPr>
            <p:cNvPr id="3" name="Rectangle 2"/>
            <p:cNvSpPr/>
            <p:nvPr/>
          </p:nvSpPr>
          <p:spPr bwMode="auto">
            <a:xfrm>
              <a:off x="2049373" y="2102760"/>
              <a:ext cx="1810512" cy="576072"/>
            </a:xfrm>
            <a:prstGeom prst="rect">
              <a:avLst/>
            </a:prstGeom>
            <a:noFill/>
            <a:ln w="28575" cap="flat" cmpd="sng" algn="ctr">
              <a:solidFill>
                <a:srgbClr val="C7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FFB1E4"/>
                </a:solidFill>
                <a:effectLst/>
                <a:latin typeface="Times" charset="0"/>
                <a:ea typeface="ＭＳ Ｐゴシック" charset="0"/>
              </a:endParaRPr>
            </a:p>
          </p:txBody>
        </p:sp>
        <p:sp>
          <p:nvSpPr>
            <p:cNvPr id="7" name="Rectangle 6"/>
            <p:cNvSpPr/>
            <p:nvPr/>
          </p:nvSpPr>
          <p:spPr bwMode="auto">
            <a:xfrm>
              <a:off x="2057400" y="4724400"/>
              <a:ext cx="1810512" cy="576072"/>
            </a:xfrm>
            <a:prstGeom prst="rect">
              <a:avLst/>
            </a:prstGeom>
            <a:noFill/>
            <a:ln w="28575" cap="flat" cmpd="sng" algn="ctr">
              <a:solidFill>
                <a:srgbClr val="C7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FFB1E4"/>
                </a:solidFill>
                <a:effectLst/>
                <a:latin typeface="Times" charset="0"/>
                <a:ea typeface="ＭＳ Ｐゴシック" charset="0"/>
              </a:endParaRPr>
            </a:p>
          </p:txBody>
        </p:sp>
        <p:sp>
          <p:nvSpPr>
            <p:cNvPr id="8" name="Rectangle 7"/>
            <p:cNvSpPr/>
            <p:nvPr/>
          </p:nvSpPr>
          <p:spPr bwMode="auto">
            <a:xfrm>
              <a:off x="5906274" y="4724400"/>
              <a:ext cx="1810512" cy="576072"/>
            </a:xfrm>
            <a:prstGeom prst="rect">
              <a:avLst/>
            </a:prstGeom>
            <a:noFill/>
            <a:ln w="28575" cap="flat" cmpd="sng" algn="ctr">
              <a:solidFill>
                <a:srgbClr val="C7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rgbClr val="FFB1E4"/>
                </a:solidFill>
                <a:effectLst/>
                <a:latin typeface="Times" charset="0"/>
                <a:ea typeface="ＭＳ Ｐゴシック"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681991" name="wyz_256_yRE_zphy_yzfil_animat.mov" descr="/Users/jprusa/ATM. SCIENCE/PAPERS_TALKS_ABSTRACTS/ECCOMAS 2010/FIGURES/HS animations/wyz_256_yRE_zphy_yzfil_animat.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rotWithShape="1">
          <a:blip r:embed="rId5">
            <a:extLst>
              <a:ext uri="{28A0092B-C50C-407E-A947-70E740481C1C}">
                <a14:useLocalDpi xmlns:a14="http://schemas.microsoft.com/office/drawing/2010/main" val="0"/>
              </a:ext>
            </a:extLst>
          </a:blip>
          <a:srcRect l="19469" t="16880" r="21095" b="16959"/>
          <a:stretch/>
        </p:blipFill>
        <p:spPr bwMode="auto">
          <a:xfrm>
            <a:off x="1280160" y="1993392"/>
            <a:ext cx="6702552" cy="3931920"/>
          </a:xfrm>
          <a:prstGeom prst="rect">
            <a:avLst/>
          </a:prstGeom>
          <a:noFill/>
          <a:extLst>
            <a:ext uri="{909E8E84-426E-40dd-AFC4-6F175D3DCCD1}">
              <a14:hiddenFill xmlns:a14="http://schemas.microsoft.com/office/drawing/2010/main">
                <a:solidFill>
                  <a:srgbClr val="FFFFFF"/>
                </a:solidFill>
              </a14:hiddenFill>
            </a:ext>
          </a:extLst>
        </p:spPr>
      </p:pic>
      <p:sp>
        <p:nvSpPr>
          <p:cNvPr id="681986" name="Rectangle 2"/>
          <p:cNvSpPr>
            <a:spLocks noGrp="1" noChangeArrowheads="1"/>
          </p:cNvSpPr>
          <p:nvPr>
            <p:ph type="title"/>
          </p:nvPr>
        </p:nvSpPr>
        <p:spPr>
          <a:xfrm>
            <a:off x="838200" y="533400"/>
            <a:ext cx="7772400" cy="990600"/>
          </a:xfrm>
        </p:spPr>
        <p:txBody>
          <a:bodyPr/>
          <a:lstStyle/>
          <a:p>
            <a:pPr algn="l"/>
            <a:r>
              <a:rPr lang="en-US" sz="3200">
                <a:solidFill>
                  <a:srgbClr val="00007E"/>
                </a:solidFill>
              </a:rPr>
              <a:t>NW5 animation: </a:t>
            </a:r>
            <a:br>
              <a:rPr lang="en-US" sz="3200">
                <a:solidFill>
                  <a:srgbClr val="00007E"/>
                </a:solidFill>
              </a:rPr>
            </a:br>
            <a:r>
              <a:rPr lang="en-US" sz="2800">
                <a:solidFill>
                  <a:srgbClr val="00007E"/>
                </a:solidFill>
              </a:rPr>
              <a:t>meridional slice @ 18 deg. Long.</a:t>
            </a:r>
            <a:endParaRPr lang="en-US"/>
          </a:p>
        </p:txBody>
      </p:sp>
      <p:sp>
        <p:nvSpPr>
          <p:cNvPr id="681990" name="Rectangle 6"/>
          <p:cNvSpPr>
            <a:spLocks noChangeArrowheads="1"/>
          </p:cNvSpPr>
          <p:nvPr/>
        </p:nvSpPr>
        <p:spPr bwMode="auto">
          <a:xfrm>
            <a:off x="6553200" y="533400"/>
            <a:ext cx="1784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chemeClr val="bg2"/>
                </a:solidFill>
              </a:rPr>
              <a:t>HS, cont. 6</a:t>
            </a:r>
          </a:p>
        </p:txBody>
      </p:sp>
    </p:spTree>
    <p:extLst>
      <p:ext uri="{BB962C8B-B14F-4D97-AF65-F5344CB8AC3E}">
        <p14:creationId xmlns:p14="http://schemas.microsoft.com/office/powerpoint/2010/main" val="33891469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819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81991"/>
                                        </p:tgtEl>
                                      </p:cBhvr>
                                    </p:cmd>
                                  </p:childTnLst>
                                </p:cTn>
                              </p:par>
                            </p:childTnLst>
                          </p:cTn>
                        </p:par>
                      </p:childTnLst>
                    </p:cTn>
                  </p:par>
                </p:childTnLst>
              </p:cTn>
              <p:nextCondLst>
                <p:cond evt="onClick" delay="0">
                  <p:tgtEl>
                    <p:spTgt spid="681991"/>
                  </p:tgtEl>
                </p:cond>
              </p:nextCondLst>
            </p:seq>
            <p:video>
              <p:cMediaNode>
                <p:cTn id="7" fill="hold" display="0">
                  <p:stCondLst>
                    <p:cond delay="indefinite"/>
                  </p:stCondLst>
                  <p:endCondLst>
                    <p:cond evt="onNext" delay="0">
                      <p:tgtEl>
                        <p:sldTgt/>
                      </p:tgtEl>
                    </p:cond>
                    <p:cond evt="onPrev" delay="0">
                      <p:tgtEl>
                        <p:sldTgt/>
                      </p:tgtEl>
                    </p:cond>
                  </p:endCondLst>
                </p:cTn>
                <p:tgtEl>
                  <p:spTgt spid="681991"/>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8C8C8">
                <a:gamma/>
                <a:shade val="46275"/>
                <a:invGamma/>
              </a:srgbClr>
            </a:gs>
            <a:gs pos="50000">
              <a:srgbClr val="C8C8C8"/>
            </a:gs>
            <a:gs pos="100000">
              <a:srgbClr val="C8C8C8">
                <a:gamma/>
                <a:shade val="46275"/>
                <a:invGamma/>
              </a:srgbClr>
            </a:gs>
          </a:gsLst>
          <a:lin ang="5400000" scaled="1"/>
        </a:gradFill>
        <a:effectLst/>
      </p:bgPr>
    </p:bg>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685800" y="457200"/>
            <a:ext cx="5181600" cy="762000"/>
          </a:xfrm>
        </p:spPr>
        <p:txBody>
          <a:bodyPr/>
          <a:lstStyle/>
          <a:p>
            <a:r>
              <a:rPr lang="en-US" sz="3200" dirty="0"/>
              <a:t>NW5 event: </a:t>
            </a:r>
            <a:r>
              <a:rPr lang="en-US" sz="3200" dirty="0" smtClean="0"/>
              <a:t>Analysis</a:t>
            </a:r>
            <a:endParaRPr lang="en-US" dirty="0"/>
          </a:p>
        </p:txBody>
      </p:sp>
      <p:sp>
        <p:nvSpPr>
          <p:cNvPr id="683012" name="Rectangle 4"/>
          <p:cNvSpPr>
            <a:spLocks noChangeArrowheads="1"/>
          </p:cNvSpPr>
          <p:nvPr/>
        </p:nvSpPr>
        <p:spPr bwMode="auto">
          <a:xfrm>
            <a:off x="6400800" y="457200"/>
            <a:ext cx="2278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dirty="0">
                <a:solidFill>
                  <a:srgbClr val="ADADAD"/>
                </a:solidFill>
              </a:rPr>
              <a:t>HS, concluded</a:t>
            </a:r>
          </a:p>
        </p:txBody>
      </p:sp>
      <p:sp>
        <p:nvSpPr>
          <p:cNvPr id="683031" name="Rectangle 23"/>
          <p:cNvSpPr>
            <a:spLocks noChangeArrowheads="1"/>
          </p:cNvSpPr>
          <p:nvPr/>
        </p:nvSpPr>
        <p:spPr bwMode="auto">
          <a:xfrm>
            <a:off x="609600" y="1524000"/>
            <a:ext cx="3135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   Observed properties</a:t>
            </a:r>
            <a:endParaRPr lang="en-US" sz="2000"/>
          </a:p>
        </p:txBody>
      </p:sp>
      <p:sp>
        <p:nvSpPr>
          <p:cNvPr id="2" name="TextBox 1"/>
          <p:cNvSpPr txBox="1"/>
          <p:nvPr/>
        </p:nvSpPr>
        <p:spPr>
          <a:xfrm>
            <a:off x="1295400" y="5105400"/>
            <a:ext cx="2198855" cy="707886"/>
          </a:xfrm>
          <a:prstGeom prst="rect">
            <a:avLst/>
          </a:prstGeom>
          <a:noFill/>
        </p:spPr>
        <p:txBody>
          <a:bodyPr wrap="none" rtlCol="0">
            <a:spAutoFit/>
          </a:bodyPr>
          <a:lstStyle/>
          <a:p>
            <a:r>
              <a:rPr lang="en-US" sz="2000" dirty="0" err="1" smtClean="0"/>
              <a:t>U</a:t>
            </a:r>
            <a:r>
              <a:rPr lang="en-US" sz="2000" baseline="-25000" dirty="0" err="1" smtClean="0"/>
              <a:t>e</a:t>
            </a:r>
            <a:r>
              <a:rPr lang="en-US" sz="2000" dirty="0" smtClean="0"/>
              <a:t> = 12.6 ±  8 ms</a:t>
            </a:r>
            <a:r>
              <a:rPr lang="en-US" sz="2000" baseline="30000" dirty="0" smtClean="0"/>
              <a:t>-1</a:t>
            </a:r>
          </a:p>
          <a:p>
            <a:r>
              <a:rPr lang="en-US" sz="2000" dirty="0" err="1" smtClean="0"/>
              <a:t>V</a:t>
            </a:r>
            <a:r>
              <a:rPr lang="en-US" sz="2000" baseline="-25000" dirty="0" err="1" smtClean="0"/>
              <a:t>e</a:t>
            </a:r>
            <a:r>
              <a:rPr lang="en-US" sz="2000" dirty="0" smtClean="0"/>
              <a:t> </a:t>
            </a:r>
            <a:r>
              <a:rPr lang="en-US" sz="2000" dirty="0"/>
              <a:t>= </a:t>
            </a:r>
            <a:r>
              <a:rPr lang="en-US" sz="2000" dirty="0" smtClean="0"/>
              <a:t>14.9 </a:t>
            </a:r>
            <a:r>
              <a:rPr lang="en-US" sz="2000" dirty="0"/>
              <a:t>± </a:t>
            </a:r>
            <a:r>
              <a:rPr lang="en-US" sz="2000" dirty="0" smtClean="0"/>
              <a:t>15 </a:t>
            </a:r>
            <a:r>
              <a:rPr lang="en-US" sz="2000" dirty="0"/>
              <a:t>ms</a:t>
            </a:r>
            <a:r>
              <a:rPr lang="en-US" sz="2000" baseline="30000" dirty="0"/>
              <a:t>-</a:t>
            </a:r>
            <a:r>
              <a:rPr lang="en-US" sz="2000" baseline="30000" dirty="0" smtClean="0"/>
              <a:t>1</a:t>
            </a:r>
          </a:p>
        </p:txBody>
      </p:sp>
      <p:grpSp>
        <p:nvGrpSpPr>
          <p:cNvPr id="18" name="Group 17"/>
          <p:cNvGrpSpPr/>
          <p:nvPr/>
        </p:nvGrpSpPr>
        <p:grpSpPr>
          <a:xfrm>
            <a:off x="1295400" y="2133600"/>
            <a:ext cx="2094243" cy="2771239"/>
            <a:chOff x="1143000" y="2133600"/>
            <a:chExt cx="2094243" cy="2771239"/>
          </a:xfrm>
        </p:grpSpPr>
        <p:sp>
          <p:nvSpPr>
            <p:cNvPr id="3" name="TextBox 2"/>
            <p:cNvSpPr txBox="1"/>
            <p:nvPr/>
          </p:nvSpPr>
          <p:spPr>
            <a:xfrm>
              <a:off x="1143000" y="3581400"/>
              <a:ext cx="2094243" cy="1323439"/>
            </a:xfrm>
            <a:prstGeom prst="rect">
              <a:avLst/>
            </a:prstGeom>
            <a:noFill/>
          </p:spPr>
          <p:txBody>
            <a:bodyPr wrap="none" rtlCol="0">
              <a:spAutoFit/>
            </a:bodyPr>
            <a:lstStyle/>
            <a:p>
              <a:r>
                <a:rPr lang="en-US" sz="2000" dirty="0" smtClean="0"/>
                <a:t>c</a:t>
              </a:r>
              <a:r>
                <a:rPr lang="en-US" sz="2000" baseline="-25000" dirty="0"/>
                <a:t>x</a:t>
              </a:r>
              <a:r>
                <a:rPr lang="en-US" sz="2000" dirty="0" smtClean="0"/>
                <a:t> </a:t>
              </a:r>
              <a:r>
                <a:rPr lang="en-US" sz="2000" dirty="0"/>
                <a:t>= </a:t>
              </a:r>
              <a:r>
                <a:rPr lang="en-US" sz="2000" dirty="0" smtClean="0"/>
                <a:t>-31 </a:t>
              </a:r>
              <a:r>
                <a:rPr lang="en-US" sz="2000" dirty="0"/>
                <a:t>±  </a:t>
              </a:r>
              <a:r>
                <a:rPr lang="en-US" sz="2000" dirty="0" smtClean="0"/>
                <a:t>15 </a:t>
              </a:r>
              <a:r>
                <a:rPr lang="en-US" sz="2000" dirty="0"/>
                <a:t>ms</a:t>
              </a:r>
              <a:r>
                <a:rPr lang="en-US" sz="2000" baseline="30000" dirty="0"/>
                <a:t>-1</a:t>
              </a:r>
            </a:p>
            <a:p>
              <a:r>
                <a:rPr lang="en-US" sz="2000" dirty="0" smtClean="0"/>
                <a:t>c</a:t>
              </a:r>
              <a:r>
                <a:rPr lang="en-US" sz="2000" baseline="-25000" dirty="0"/>
                <a:t>y</a:t>
              </a:r>
              <a:r>
                <a:rPr lang="en-US" sz="2000" dirty="0" smtClean="0"/>
                <a:t> </a:t>
              </a:r>
              <a:r>
                <a:rPr lang="en-US" sz="2000" dirty="0"/>
                <a:t>= </a:t>
              </a:r>
              <a:r>
                <a:rPr lang="en-US" sz="2000" dirty="0" smtClean="0"/>
                <a:t>-32 </a:t>
              </a:r>
              <a:r>
                <a:rPr lang="en-US" sz="2000" dirty="0"/>
                <a:t>± </a:t>
              </a:r>
              <a:r>
                <a:rPr lang="en-US" sz="2000" dirty="0" smtClean="0"/>
                <a:t> 5 </a:t>
              </a:r>
              <a:r>
                <a:rPr lang="en-US" sz="2000" dirty="0"/>
                <a:t>ms</a:t>
              </a:r>
              <a:r>
                <a:rPr lang="en-US" sz="2000" baseline="30000" dirty="0"/>
                <a:t>-1</a:t>
              </a:r>
            </a:p>
            <a:p>
              <a:r>
                <a:rPr lang="en-US" sz="2000" dirty="0" err="1" smtClean="0"/>
                <a:t>c</a:t>
              </a:r>
              <a:r>
                <a:rPr lang="en-US" sz="2000" baseline="-25000" dirty="0" err="1" smtClean="0"/>
                <a:t>gx</a:t>
              </a:r>
              <a:r>
                <a:rPr lang="en-US" sz="2000" dirty="0" smtClean="0"/>
                <a:t> </a:t>
              </a:r>
              <a:r>
                <a:rPr lang="en-US" sz="2000" dirty="0"/>
                <a:t>= </a:t>
              </a:r>
              <a:r>
                <a:rPr lang="en-US" sz="2000" dirty="0" smtClean="0"/>
                <a:t>9. ± 1. ms</a:t>
              </a:r>
              <a:r>
                <a:rPr lang="en-US" sz="2000" baseline="30000" dirty="0" smtClean="0"/>
                <a:t>-1</a:t>
              </a:r>
            </a:p>
            <a:p>
              <a:r>
                <a:rPr lang="en-US" sz="2000" dirty="0" err="1" smtClean="0"/>
                <a:t>c</a:t>
              </a:r>
              <a:r>
                <a:rPr lang="en-US" sz="2000" baseline="-25000" dirty="0" err="1" smtClean="0"/>
                <a:t>gy</a:t>
              </a:r>
              <a:r>
                <a:rPr lang="en-US" sz="2000" dirty="0" smtClean="0"/>
                <a:t> </a:t>
              </a:r>
              <a:r>
                <a:rPr lang="en-US" sz="2000" dirty="0"/>
                <a:t>= </a:t>
              </a:r>
              <a:r>
                <a:rPr lang="en-US" sz="2000" dirty="0" smtClean="0"/>
                <a:t>-2 </a:t>
              </a:r>
              <a:r>
                <a:rPr lang="en-US" sz="2000" dirty="0"/>
                <a:t>± 6</a:t>
              </a:r>
              <a:r>
                <a:rPr lang="en-US" sz="2000" dirty="0" smtClean="0"/>
                <a:t> </a:t>
              </a:r>
              <a:r>
                <a:rPr lang="en-US" sz="2000" dirty="0"/>
                <a:t>ms</a:t>
              </a:r>
              <a:r>
                <a:rPr lang="en-US" sz="2000" baseline="30000" dirty="0"/>
                <a:t>-</a:t>
              </a:r>
              <a:r>
                <a:rPr lang="en-US" sz="2000" baseline="30000" dirty="0" smtClean="0"/>
                <a:t>1</a:t>
              </a:r>
              <a:endParaRPr lang="en-US" sz="2000" dirty="0"/>
            </a:p>
          </p:txBody>
        </p:sp>
        <p:sp>
          <p:nvSpPr>
            <p:cNvPr id="4" name="TextBox 3"/>
            <p:cNvSpPr txBox="1"/>
            <p:nvPr/>
          </p:nvSpPr>
          <p:spPr>
            <a:xfrm>
              <a:off x="1143000" y="2133600"/>
              <a:ext cx="2091989" cy="1631216"/>
            </a:xfrm>
            <a:prstGeom prst="rect">
              <a:avLst/>
            </a:prstGeom>
            <a:noFill/>
          </p:spPr>
          <p:txBody>
            <a:bodyPr wrap="none" rtlCol="0">
              <a:spAutoFit/>
            </a:bodyPr>
            <a:lstStyle/>
            <a:p>
              <a:r>
                <a:rPr lang="en-US" sz="2000" dirty="0"/>
                <a:t>P</a:t>
              </a:r>
              <a:r>
                <a:rPr lang="en-US" sz="2000" baseline="-25000" dirty="0"/>
                <a:t>i</a:t>
              </a:r>
              <a:r>
                <a:rPr lang="en-US" sz="2000" dirty="0"/>
                <a:t> = 5.3 </a:t>
              </a:r>
              <a:r>
                <a:rPr lang="en-US" sz="2000" dirty="0" err="1"/>
                <a:t>hr</a:t>
              </a:r>
              <a:endParaRPr lang="en-US" sz="2000" dirty="0"/>
            </a:p>
            <a:p>
              <a:r>
                <a:rPr lang="en-US" sz="2000" dirty="0" err="1" smtClean="0"/>
                <a:t>λ</a:t>
              </a:r>
              <a:r>
                <a:rPr lang="en-US" sz="2000" baseline="-25000" dirty="0" err="1" smtClean="0"/>
                <a:t>x</a:t>
              </a:r>
              <a:r>
                <a:rPr lang="en-US" sz="2000" dirty="0" smtClean="0"/>
                <a:t> </a:t>
              </a:r>
              <a:r>
                <a:rPr lang="en-US" sz="2000" dirty="0"/>
                <a:t>= </a:t>
              </a:r>
              <a:r>
                <a:rPr lang="en-US" sz="2000" dirty="0" smtClean="0"/>
                <a:t>550 </a:t>
              </a:r>
              <a:r>
                <a:rPr lang="en-US" sz="2000" dirty="0"/>
                <a:t>±  </a:t>
              </a:r>
              <a:r>
                <a:rPr lang="en-US" sz="2000" dirty="0" smtClean="0"/>
                <a:t>60 km</a:t>
              </a:r>
              <a:endParaRPr lang="en-US" sz="2000" baseline="30000" dirty="0"/>
            </a:p>
            <a:p>
              <a:r>
                <a:rPr lang="en-US" sz="2000" dirty="0" err="1"/>
                <a:t>λ</a:t>
              </a:r>
              <a:r>
                <a:rPr lang="en-US" sz="2000" baseline="-25000" dirty="0" err="1" smtClean="0"/>
                <a:t>y</a:t>
              </a:r>
              <a:r>
                <a:rPr lang="en-US" sz="2000" dirty="0" smtClean="0"/>
                <a:t> </a:t>
              </a:r>
              <a:r>
                <a:rPr lang="en-US" sz="2000" dirty="0"/>
                <a:t>= </a:t>
              </a:r>
              <a:r>
                <a:rPr lang="en-US" sz="2000" dirty="0" smtClean="0"/>
                <a:t>620 ±  60 km</a:t>
              </a:r>
              <a:endParaRPr lang="en-US" sz="2000" baseline="30000" dirty="0"/>
            </a:p>
            <a:p>
              <a:r>
                <a:rPr lang="en-US" sz="2000" dirty="0" err="1" smtClean="0"/>
                <a:t>λ</a:t>
              </a:r>
              <a:r>
                <a:rPr lang="en-US" sz="2000" baseline="-25000" dirty="0" err="1"/>
                <a:t>z</a:t>
              </a:r>
              <a:r>
                <a:rPr lang="en-US" sz="2000" dirty="0" smtClean="0"/>
                <a:t> </a:t>
              </a:r>
              <a:r>
                <a:rPr lang="en-US" sz="2000" dirty="0"/>
                <a:t>= </a:t>
              </a:r>
              <a:r>
                <a:rPr lang="en-US" sz="2000" dirty="0" smtClean="0"/>
                <a:t>14.3 </a:t>
              </a:r>
              <a:r>
                <a:rPr lang="en-US" sz="2000" dirty="0"/>
                <a:t>± </a:t>
              </a:r>
              <a:r>
                <a:rPr lang="en-US" sz="2000" dirty="0" smtClean="0"/>
                <a:t>1.1 km</a:t>
              </a:r>
              <a:endParaRPr lang="en-US" sz="2000" baseline="30000" dirty="0"/>
            </a:p>
            <a:p>
              <a:endParaRPr lang="en-US" sz="2000" dirty="0"/>
            </a:p>
          </p:txBody>
        </p:sp>
      </p:grpSp>
      <p:grpSp>
        <p:nvGrpSpPr>
          <p:cNvPr id="16" name="Group 15"/>
          <p:cNvGrpSpPr/>
          <p:nvPr/>
        </p:nvGrpSpPr>
        <p:grpSpPr>
          <a:xfrm>
            <a:off x="3962400" y="1535340"/>
            <a:ext cx="4895850" cy="1997075"/>
            <a:chOff x="3886200" y="1143000"/>
            <a:chExt cx="4895850" cy="1997075"/>
          </a:xfrm>
        </p:grpSpPr>
        <p:grpSp>
          <p:nvGrpSpPr>
            <p:cNvPr id="15" name="Group 14"/>
            <p:cNvGrpSpPr/>
            <p:nvPr/>
          </p:nvGrpSpPr>
          <p:grpSpPr>
            <a:xfrm>
              <a:off x="3886200" y="1143000"/>
              <a:ext cx="4895850" cy="1997075"/>
              <a:chOff x="3886200" y="1143000"/>
              <a:chExt cx="4895850" cy="1997075"/>
            </a:xfrm>
          </p:grpSpPr>
          <p:grpSp>
            <p:nvGrpSpPr>
              <p:cNvPr id="683046" name="Group 38"/>
              <p:cNvGrpSpPr>
                <a:grpSpLocks/>
              </p:cNvGrpSpPr>
              <p:nvPr/>
            </p:nvGrpSpPr>
            <p:grpSpPr bwMode="auto">
              <a:xfrm>
                <a:off x="3886200" y="1143000"/>
                <a:ext cx="4895850" cy="1997075"/>
                <a:chOff x="2448" y="720"/>
                <a:chExt cx="3084" cy="1258"/>
              </a:xfrm>
            </p:grpSpPr>
            <p:grpSp>
              <p:nvGrpSpPr>
                <p:cNvPr id="683030" name="Group 22"/>
                <p:cNvGrpSpPr>
                  <a:grpSpLocks/>
                </p:cNvGrpSpPr>
                <p:nvPr/>
              </p:nvGrpSpPr>
              <p:grpSpPr bwMode="auto">
                <a:xfrm>
                  <a:off x="2880" y="720"/>
                  <a:ext cx="2049" cy="1003"/>
                  <a:chOff x="2880" y="720"/>
                  <a:chExt cx="2049" cy="1003"/>
                </a:xfrm>
              </p:grpSpPr>
              <p:sp>
                <p:nvSpPr>
                  <p:cNvPr id="683016" name="Rectangle 8"/>
                  <p:cNvSpPr>
                    <a:spLocks noChangeArrowheads="1"/>
                  </p:cNvSpPr>
                  <p:nvPr/>
                </p:nvSpPr>
                <p:spPr bwMode="auto">
                  <a:xfrm>
                    <a:off x="2880" y="720"/>
                    <a:ext cx="2049"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  •   Deduced properties</a:t>
                    </a:r>
                  </a:p>
                  <a:p>
                    <a:r>
                      <a:rPr lang="en-US" sz="2000" dirty="0"/>
                      <a:t>(via dispersion eq. for IGW</a:t>
                    </a:r>
                    <a:r>
                      <a:rPr lang="ja-JP" altLang="en-US" sz="2000" dirty="0">
                        <a:latin typeface="Arial"/>
                      </a:rPr>
                      <a:t>’</a:t>
                    </a:r>
                    <a:r>
                      <a:rPr lang="en-US" sz="2000" dirty="0"/>
                      <a:t>s)</a:t>
                    </a:r>
                    <a:endParaRPr lang="en-US" dirty="0"/>
                  </a:p>
                </p:txBody>
              </p:sp>
              <p:graphicFrame>
                <p:nvGraphicFramePr>
                  <p:cNvPr id="683019" name="Object 11"/>
                  <p:cNvGraphicFramePr>
                    <a:graphicFrameLocks noChangeAspect="1"/>
                  </p:cNvGraphicFramePr>
                  <p:nvPr/>
                </p:nvGraphicFramePr>
                <p:xfrm>
                  <a:off x="3024" y="1200"/>
                  <a:ext cx="1776" cy="523"/>
                </p:xfrm>
                <a:graphic>
                  <a:graphicData uri="http://schemas.openxmlformats.org/presentationml/2006/ole">
                    <mc:AlternateContent xmlns:mc="http://schemas.openxmlformats.org/markup-compatibility/2006">
                      <mc:Choice xmlns:v="urn:schemas-microsoft-com:vml" Requires="v">
                        <p:oleObj spid="_x0000_s157850" name="Equation" r:id="rId4" imgW="1638300" imgH="482600" progId="Equation.3">
                          <p:embed/>
                        </p:oleObj>
                      </mc:Choice>
                      <mc:Fallback>
                        <p:oleObj name="Equation" r:id="rId4" imgW="16383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1200"/>
                                <a:ext cx="1776"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683025" name="Rectangle 17"/>
                <p:cNvSpPr>
                  <a:spLocks noChangeArrowheads="1"/>
                </p:cNvSpPr>
                <p:nvPr/>
              </p:nvSpPr>
              <p:spPr bwMode="auto">
                <a:xfrm>
                  <a:off x="2448" y="1728"/>
                  <a:ext cx="30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solidFill>
                        <a:srgbClr val="3A0000"/>
                      </a:solidFill>
                      <a:effectLst>
                        <a:outerShdw blurRad="38100" dist="38100" dir="2700000" algn="tl">
                          <a:srgbClr val="000000"/>
                        </a:outerShdw>
                      </a:effectLst>
                    </a:rPr>
                    <a:t>Caveat: fields are not uniform in space or time</a:t>
                  </a:r>
                  <a:endParaRPr lang="en-US" sz="2000" dirty="0"/>
                </a:p>
              </p:txBody>
            </p:sp>
          </p:grpSp>
          <p:sp useBgFill="1">
            <p:nvSpPr>
              <p:cNvPr id="5" name="Rectangle 4"/>
              <p:cNvSpPr/>
              <p:nvPr/>
            </p:nvSpPr>
            <p:spPr bwMode="auto">
              <a:xfrm>
                <a:off x="6181969" y="2332893"/>
                <a:ext cx="381000" cy="3810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sp>
          <p:nvSpPr>
            <p:cNvPr id="6" name="TextBox 5"/>
            <p:cNvSpPr txBox="1"/>
            <p:nvPr/>
          </p:nvSpPr>
          <p:spPr>
            <a:xfrm>
              <a:off x="6156960" y="2296160"/>
              <a:ext cx="520735" cy="400110"/>
            </a:xfrm>
            <a:prstGeom prst="rect">
              <a:avLst/>
            </a:prstGeom>
            <a:noFill/>
          </p:spPr>
          <p:txBody>
            <a:bodyPr wrap="none" rtlCol="0">
              <a:spAutoFit/>
            </a:bodyPr>
            <a:lstStyle/>
            <a:p>
              <a:r>
                <a:rPr lang="en-US" sz="2000" i="1" dirty="0" smtClean="0"/>
                <a:t>K</a:t>
              </a:r>
              <a:r>
                <a:rPr lang="en-US" sz="800" i="1" dirty="0" smtClean="0"/>
                <a:t> </a:t>
              </a:r>
              <a:r>
                <a:rPr lang="en-US" sz="2000" i="1" baseline="30000" dirty="0" smtClean="0"/>
                <a:t>2</a:t>
              </a:r>
              <a:endParaRPr lang="en-US" sz="2000" i="1" dirty="0"/>
            </a:p>
          </p:txBody>
        </p:sp>
      </p:grpSp>
      <p:grpSp>
        <p:nvGrpSpPr>
          <p:cNvPr id="20" name="Group 19"/>
          <p:cNvGrpSpPr/>
          <p:nvPr/>
        </p:nvGrpSpPr>
        <p:grpSpPr>
          <a:xfrm>
            <a:off x="4267200" y="3733800"/>
            <a:ext cx="3995227" cy="1295400"/>
            <a:chOff x="4267200" y="4191000"/>
            <a:chExt cx="3995227" cy="1295400"/>
          </a:xfrm>
        </p:grpSpPr>
        <p:sp>
          <p:nvSpPr>
            <p:cNvPr id="683022" name="Rectangle 14"/>
            <p:cNvSpPr>
              <a:spLocks noChangeArrowheads="1"/>
            </p:cNvSpPr>
            <p:nvPr/>
          </p:nvSpPr>
          <p:spPr bwMode="auto">
            <a:xfrm>
              <a:off x="4800600" y="4191000"/>
              <a:ext cx="27495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 </a:t>
              </a:r>
              <a:r>
                <a:rPr lang="en-US" sz="2000" dirty="0" smtClean="0">
                  <a:sym typeface="Wingdings"/>
                </a:rPr>
                <a:t> </a:t>
              </a:r>
              <a:r>
                <a:rPr lang="en-US" sz="2000" dirty="0" smtClean="0"/>
                <a:t>Choose </a:t>
              </a:r>
              <a:r>
                <a:rPr lang="en-US" sz="2000" dirty="0"/>
                <a:t>negative root </a:t>
              </a:r>
            </a:p>
          </p:txBody>
        </p:sp>
        <p:grpSp>
          <p:nvGrpSpPr>
            <p:cNvPr id="17" name="Group 16"/>
            <p:cNvGrpSpPr/>
            <p:nvPr/>
          </p:nvGrpSpPr>
          <p:grpSpPr>
            <a:xfrm>
              <a:off x="4267200" y="4597400"/>
              <a:ext cx="3995227" cy="889000"/>
              <a:chOff x="4267200" y="3606800"/>
              <a:chExt cx="3995227" cy="889000"/>
            </a:xfrm>
          </p:grpSpPr>
          <p:grpSp>
            <p:nvGrpSpPr>
              <p:cNvPr id="13" name="Group 12"/>
              <p:cNvGrpSpPr/>
              <p:nvPr/>
            </p:nvGrpSpPr>
            <p:grpSpPr>
              <a:xfrm>
                <a:off x="4267200" y="3606800"/>
                <a:ext cx="3995227" cy="889000"/>
                <a:chOff x="4267200" y="3606800"/>
                <a:chExt cx="3995227" cy="889000"/>
              </a:xfrm>
            </p:grpSpPr>
            <p:grpSp>
              <p:nvGrpSpPr>
                <p:cNvPr id="11" name="Group 10"/>
                <p:cNvGrpSpPr/>
                <p:nvPr/>
              </p:nvGrpSpPr>
              <p:grpSpPr>
                <a:xfrm>
                  <a:off x="4343400" y="3606800"/>
                  <a:ext cx="3919027" cy="881063"/>
                  <a:chOff x="4343400" y="3606800"/>
                  <a:chExt cx="3919027" cy="881063"/>
                </a:xfrm>
              </p:grpSpPr>
              <p:grpSp>
                <p:nvGrpSpPr>
                  <p:cNvPr id="8" name="Group 7"/>
                  <p:cNvGrpSpPr/>
                  <p:nvPr/>
                </p:nvGrpSpPr>
                <p:grpSpPr>
                  <a:xfrm>
                    <a:off x="4343400" y="3657600"/>
                    <a:ext cx="3810000" cy="830263"/>
                    <a:chOff x="4343400" y="3733800"/>
                    <a:chExt cx="3810000" cy="830263"/>
                  </a:xfrm>
                </p:grpSpPr>
                <p:graphicFrame>
                  <p:nvGraphicFramePr>
                    <p:cNvPr id="683034" name="Object 26"/>
                    <p:cNvGraphicFramePr>
                      <a:graphicFrameLocks noChangeAspect="1"/>
                    </p:cNvGraphicFramePr>
                    <p:nvPr>
                      <p:extLst>
                        <p:ext uri="{D42A27DB-BD31-4B8C-83A1-F6EECF244321}">
                          <p14:modId xmlns:p14="http://schemas.microsoft.com/office/powerpoint/2010/main" val="1249724966"/>
                        </p:ext>
                      </p:extLst>
                    </p:nvPr>
                  </p:nvGraphicFramePr>
                  <p:xfrm>
                    <a:off x="4343400" y="3733800"/>
                    <a:ext cx="3733800" cy="830263"/>
                  </p:xfrm>
                  <a:graphic>
                    <a:graphicData uri="http://schemas.openxmlformats.org/presentationml/2006/ole">
                      <mc:AlternateContent xmlns:mc="http://schemas.openxmlformats.org/markup-compatibility/2006">
                        <mc:Choice xmlns:v="urn:schemas-microsoft-com:vml" Requires="v">
                          <p:oleObj spid="_x0000_s157851" name="Equation" r:id="rId6" imgW="2171700" imgH="482600" progId="Equation.3">
                            <p:embed/>
                          </p:oleObj>
                        </mc:Choice>
                        <mc:Fallback>
                          <p:oleObj name="Equation" r:id="rId6" imgW="21717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733800"/>
                                  <a:ext cx="37338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useBgFill="1">
                  <p:nvSpPr>
                    <p:cNvPr id="7" name="Rectangle 6"/>
                    <p:cNvSpPr/>
                    <p:nvPr/>
                  </p:nvSpPr>
                  <p:spPr bwMode="auto">
                    <a:xfrm>
                      <a:off x="5770880" y="3810000"/>
                      <a:ext cx="304800" cy="3048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sp useBgFill="1">
                  <p:nvSpPr>
                    <p:cNvPr id="26" name="Rectangle 25"/>
                    <p:cNvSpPr/>
                    <p:nvPr/>
                  </p:nvSpPr>
                  <p:spPr bwMode="auto">
                    <a:xfrm>
                      <a:off x="7848600" y="3733800"/>
                      <a:ext cx="304800" cy="3048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sp>
                <p:nvSpPr>
                  <p:cNvPr id="9" name="TextBox 8"/>
                  <p:cNvSpPr txBox="1"/>
                  <p:nvPr/>
                </p:nvSpPr>
                <p:spPr>
                  <a:xfrm>
                    <a:off x="5664200" y="3606800"/>
                    <a:ext cx="518091" cy="461665"/>
                  </a:xfrm>
                  <a:prstGeom prst="rect">
                    <a:avLst/>
                  </a:prstGeom>
                  <a:noFill/>
                </p:spPr>
                <p:txBody>
                  <a:bodyPr wrap="none" rtlCol="0">
                    <a:spAutoFit/>
                  </a:bodyPr>
                  <a:lstStyle/>
                  <a:p>
                    <a:r>
                      <a:rPr lang="en-US" dirty="0" smtClean="0"/>
                      <a:t>.</a:t>
                    </a:r>
                    <a:r>
                      <a:rPr lang="en-US" sz="2000" dirty="0" smtClean="0"/>
                      <a:t>81</a:t>
                    </a:r>
                    <a:endParaRPr lang="en-US" sz="2000" dirty="0"/>
                  </a:p>
                </p:txBody>
              </p:sp>
              <p:sp>
                <p:nvSpPr>
                  <p:cNvPr id="10" name="TextBox 9"/>
                  <p:cNvSpPr txBox="1"/>
                  <p:nvPr/>
                </p:nvSpPr>
                <p:spPr>
                  <a:xfrm>
                    <a:off x="7757160" y="3652520"/>
                    <a:ext cx="505267" cy="400110"/>
                  </a:xfrm>
                  <a:prstGeom prst="rect">
                    <a:avLst/>
                  </a:prstGeom>
                  <a:noFill/>
                </p:spPr>
                <p:txBody>
                  <a:bodyPr wrap="none" rtlCol="0">
                    <a:spAutoFit/>
                  </a:bodyPr>
                  <a:lstStyle/>
                  <a:p>
                    <a:r>
                      <a:rPr lang="en-US" sz="2000" dirty="0" smtClean="0"/>
                      <a:t>.33</a:t>
                    </a:r>
                    <a:endParaRPr lang="en-US" sz="2000" dirty="0"/>
                  </a:p>
                </p:txBody>
              </p:sp>
            </p:grpSp>
            <p:sp useBgFill="1">
              <p:nvSpPr>
                <p:cNvPr id="12" name="Rectangle 11"/>
                <p:cNvSpPr/>
                <p:nvPr/>
              </p:nvSpPr>
              <p:spPr bwMode="auto">
                <a:xfrm>
                  <a:off x="4267200" y="4114800"/>
                  <a:ext cx="2971800" cy="3810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sp>
            <p:nvSpPr>
              <p:cNvPr id="14" name="TextBox 13"/>
              <p:cNvSpPr txBox="1"/>
              <p:nvPr/>
            </p:nvSpPr>
            <p:spPr>
              <a:xfrm>
                <a:off x="4572000" y="4038600"/>
                <a:ext cx="3657600" cy="400110"/>
              </a:xfrm>
              <a:prstGeom prst="rect">
                <a:avLst/>
              </a:prstGeom>
              <a:noFill/>
            </p:spPr>
            <p:txBody>
              <a:bodyPr wrap="square" rtlCol="0">
                <a:spAutoFit/>
              </a:bodyPr>
              <a:lstStyle/>
              <a:p>
                <a:r>
                  <a:rPr lang="en-US" sz="2000" dirty="0"/>
                  <a:t>c</a:t>
                </a:r>
                <a:r>
                  <a:rPr lang="en-US" sz="2000" baseline="-25000" dirty="0"/>
                  <a:t>x</a:t>
                </a:r>
                <a:r>
                  <a:rPr lang="en-US" sz="2000" dirty="0"/>
                  <a:t> = </a:t>
                </a:r>
                <a:r>
                  <a:rPr lang="en-US" sz="2000" dirty="0" smtClean="0"/>
                  <a:t>-28.9 ms</a:t>
                </a:r>
                <a:r>
                  <a:rPr lang="en-US" sz="2000" baseline="30000" dirty="0"/>
                  <a:t>-</a:t>
                </a:r>
                <a:r>
                  <a:rPr lang="en-US" sz="2000" baseline="30000" dirty="0" smtClean="0"/>
                  <a:t>1</a:t>
                </a:r>
                <a:r>
                  <a:rPr lang="en-US" sz="2000" dirty="0" smtClean="0"/>
                  <a:t> ,  c</a:t>
                </a:r>
                <a:r>
                  <a:rPr lang="en-US" sz="2000" baseline="-25000" dirty="0" smtClean="0"/>
                  <a:t>y</a:t>
                </a:r>
                <a:r>
                  <a:rPr lang="en-US" sz="2000" dirty="0" smtClean="0"/>
                  <a:t> </a:t>
                </a:r>
                <a:r>
                  <a:rPr lang="en-US" sz="2000" dirty="0"/>
                  <a:t>= -</a:t>
                </a:r>
                <a:r>
                  <a:rPr lang="en-US" sz="2000" dirty="0" smtClean="0"/>
                  <a:t>32.6 </a:t>
                </a:r>
                <a:r>
                  <a:rPr lang="en-US" sz="2000" dirty="0"/>
                  <a:t>ms</a:t>
                </a:r>
                <a:r>
                  <a:rPr lang="en-US" sz="2000" baseline="30000" dirty="0"/>
                  <a:t>-</a:t>
                </a:r>
                <a:r>
                  <a:rPr lang="en-US" sz="2000" baseline="30000" dirty="0" smtClean="0"/>
                  <a:t>1</a:t>
                </a:r>
                <a:endParaRPr lang="en-US" sz="2000" baseline="30000" dirty="0"/>
              </a:p>
            </p:txBody>
          </p:sp>
        </p:grpSp>
      </p:grpSp>
      <p:sp>
        <p:nvSpPr>
          <p:cNvPr id="19" name="TextBox 18"/>
          <p:cNvSpPr txBox="1"/>
          <p:nvPr/>
        </p:nvSpPr>
        <p:spPr>
          <a:xfrm>
            <a:off x="4495800" y="5334000"/>
            <a:ext cx="3657600" cy="400110"/>
          </a:xfrm>
          <a:prstGeom prst="rect">
            <a:avLst/>
          </a:prstGeom>
          <a:noFill/>
          <a:ln w="12700" cmpd="sng">
            <a:solidFill>
              <a:srgbClr val="FF0000"/>
            </a:solidFill>
          </a:ln>
        </p:spPr>
        <p:txBody>
          <a:bodyPr wrap="square" rtlCol="0">
            <a:spAutoFit/>
          </a:bodyPr>
          <a:lstStyle/>
          <a:p>
            <a:r>
              <a:rPr lang="en-US" sz="2000" dirty="0" err="1"/>
              <a:t>c</a:t>
            </a:r>
            <a:r>
              <a:rPr lang="en-US" sz="2000" baseline="-25000" dirty="0" err="1"/>
              <a:t>gx</a:t>
            </a:r>
            <a:r>
              <a:rPr lang="en-US" sz="2000" dirty="0"/>
              <a:t> = </a:t>
            </a:r>
            <a:r>
              <a:rPr lang="en-US" sz="2000" dirty="0" smtClean="0"/>
              <a:t>-18.0 </a:t>
            </a:r>
            <a:r>
              <a:rPr lang="en-US" sz="2000" dirty="0"/>
              <a:t>ms</a:t>
            </a:r>
            <a:r>
              <a:rPr lang="en-US" sz="2000" baseline="30000" dirty="0"/>
              <a:t>-</a:t>
            </a:r>
            <a:r>
              <a:rPr lang="en-US" sz="2000" baseline="30000" dirty="0" smtClean="0"/>
              <a:t>1</a:t>
            </a:r>
            <a:r>
              <a:rPr lang="en-US" sz="2000" dirty="0" smtClean="0"/>
              <a:t> ,  </a:t>
            </a:r>
            <a:r>
              <a:rPr lang="en-US" sz="2000" dirty="0" err="1" smtClean="0"/>
              <a:t>c</a:t>
            </a:r>
            <a:r>
              <a:rPr lang="en-US" sz="2000" baseline="-25000" dirty="0" err="1" smtClean="0"/>
              <a:t>gy</a:t>
            </a:r>
            <a:r>
              <a:rPr lang="en-US" sz="2000" dirty="0" smtClean="0"/>
              <a:t> </a:t>
            </a:r>
            <a:r>
              <a:rPr lang="en-US" sz="2000" dirty="0"/>
              <a:t>= </a:t>
            </a:r>
            <a:r>
              <a:rPr lang="en-US" sz="2000" dirty="0" smtClean="0"/>
              <a:t>-12.3 </a:t>
            </a:r>
            <a:r>
              <a:rPr lang="en-US" sz="2000" dirty="0"/>
              <a:t>ms</a:t>
            </a:r>
            <a:r>
              <a:rPr lang="en-US" sz="2000" baseline="30000" dirty="0"/>
              <a:t>-</a:t>
            </a:r>
            <a:r>
              <a:rPr lang="en-US" sz="2000" baseline="30000" dirty="0" smtClean="0"/>
              <a:t>1</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990600" y="533400"/>
            <a:ext cx="7162800" cy="1295400"/>
          </a:xfrm>
        </p:spPr>
        <p:txBody>
          <a:bodyPr/>
          <a:lstStyle/>
          <a:p>
            <a:pPr algn="l"/>
            <a:r>
              <a:rPr lang="en-US" sz="2800" dirty="0" smtClean="0">
                <a:solidFill>
                  <a:srgbClr val="00007E"/>
                </a:solidFill>
              </a:rPr>
              <a:t>WKB analysis: critical surface forms to the SW and blocks predicted wave propagation</a:t>
            </a:r>
            <a:endParaRPr lang="en-US" sz="2800" dirty="0"/>
          </a:p>
        </p:txBody>
      </p:sp>
      <p:pic>
        <p:nvPicPr>
          <p:cNvPr id="2" name="Picture 1" descr="crit_surf1.pdf"/>
          <p:cNvPicPr>
            <a:picLocks noChangeAspect="1"/>
          </p:cNvPicPr>
          <p:nvPr/>
        </p:nvPicPr>
        <p:blipFill rotWithShape="1">
          <a:blip r:embed="rId3">
            <a:extLst>
              <a:ext uri="{28A0092B-C50C-407E-A947-70E740481C1C}">
                <a14:useLocalDpi xmlns:a14="http://schemas.microsoft.com/office/drawing/2010/main" val="0"/>
              </a:ext>
            </a:extLst>
          </a:blip>
          <a:srcRect l="13850" t="9292" r="32660" b="58709"/>
          <a:stretch/>
        </p:blipFill>
        <p:spPr>
          <a:xfrm>
            <a:off x="685800" y="2743200"/>
            <a:ext cx="4649597" cy="3599688"/>
          </a:xfrm>
          <a:prstGeom prst="rect">
            <a:avLst/>
          </a:prstGeom>
          <a:solidFill>
            <a:srgbClr val="FFFDDD"/>
          </a:solidFill>
        </p:spPr>
      </p:pic>
      <p:sp>
        <p:nvSpPr>
          <p:cNvPr id="3" name="TextBox 2"/>
          <p:cNvSpPr txBox="1"/>
          <p:nvPr/>
        </p:nvSpPr>
        <p:spPr>
          <a:xfrm>
            <a:off x="914400" y="1752600"/>
            <a:ext cx="7620000" cy="830997"/>
          </a:xfrm>
          <a:prstGeom prst="rect">
            <a:avLst/>
          </a:prstGeom>
          <a:noFill/>
        </p:spPr>
        <p:txBody>
          <a:bodyPr wrap="square" rtlCol="0">
            <a:spAutoFit/>
          </a:bodyPr>
          <a:lstStyle/>
          <a:p>
            <a:r>
              <a:rPr lang="en-US" dirty="0" smtClean="0"/>
              <a:t>Vertical structure equation indicates assumption of uniform wind may be serious error </a:t>
            </a:r>
            <a:r>
              <a:rPr lang="en-US" dirty="0" smtClean="0">
                <a:sym typeface="Wingdings"/>
              </a:rPr>
              <a:t> nonlinear analysis required</a:t>
            </a:r>
            <a:endParaRPr lang="en-US" dirty="0"/>
          </a:p>
        </p:txBody>
      </p:sp>
      <p:sp>
        <p:nvSpPr>
          <p:cNvPr id="4" name="TextBox 3"/>
          <p:cNvSpPr txBox="1"/>
          <p:nvPr/>
        </p:nvSpPr>
        <p:spPr>
          <a:xfrm>
            <a:off x="5715000" y="4953000"/>
            <a:ext cx="3066967" cy="1200328"/>
          </a:xfrm>
          <a:prstGeom prst="rect">
            <a:avLst/>
          </a:prstGeom>
          <a:noFill/>
        </p:spPr>
        <p:txBody>
          <a:bodyPr wrap="square" rtlCol="0">
            <a:spAutoFit/>
          </a:bodyPr>
          <a:lstStyle/>
          <a:p>
            <a:r>
              <a:rPr lang="en-US" dirty="0" smtClean="0"/>
              <a:t>Figure: </a:t>
            </a:r>
            <a:r>
              <a:rPr lang="en-US" i="1" dirty="0" err="1" smtClean="0"/>
              <a:t>ω</a:t>
            </a:r>
            <a:r>
              <a:rPr lang="en-US" i="1" baseline="-25000" dirty="0" err="1" smtClean="0"/>
              <a:t>i</a:t>
            </a:r>
            <a:r>
              <a:rPr lang="en-US" dirty="0" smtClean="0"/>
              <a:t> along 215</a:t>
            </a:r>
            <a:r>
              <a:rPr lang="en-US" baseline="30000" dirty="0" smtClean="0"/>
              <a:t>o</a:t>
            </a:r>
            <a:r>
              <a:rPr lang="en-US" dirty="0" smtClean="0"/>
              <a:t> ray into SW predicted by leading order WKB</a:t>
            </a:r>
            <a:endParaRPr lang="en-US" dirty="0"/>
          </a:p>
        </p:txBody>
      </p:sp>
      <p:sp>
        <p:nvSpPr>
          <p:cNvPr id="5" name="TextBox 4"/>
          <p:cNvSpPr txBox="1"/>
          <p:nvPr/>
        </p:nvSpPr>
        <p:spPr>
          <a:xfrm>
            <a:off x="5715000" y="2667000"/>
            <a:ext cx="3048000" cy="1015663"/>
          </a:xfrm>
          <a:prstGeom prst="rect">
            <a:avLst/>
          </a:prstGeom>
          <a:noFill/>
        </p:spPr>
        <p:txBody>
          <a:bodyPr wrap="square" rtlCol="0">
            <a:spAutoFit/>
          </a:bodyPr>
          <a:lstStyle/>
          <a:p>
            <a:r>
              <a:rPr lang="en-US" sz="2000" dirty="0" smtClean="0"/>
              <a:t>WKB theory: handles effects of “weak” time and space gradients</a:t>
            </a:r>
            <a:endParaRPr lang="en-US" sz="2000" dirty="0"/>
          </a:p>
        </p:txBody>
      </p:sp>
      <p:grpSp>
        <p:nvGrpSpPr>
          <p:cNvPr id="11" name="Group 10"/>
          <p:cNvGrpSpPr/>
          <p:nvPr/>
        </p:nvGrpSpPr>
        <p:grpSpPr>
          <a:xfrm>
            <a:off x="3733800" y="2895600"/>
            <a:ext cx="4727688" cy="1930063"/>
            <a:chOff x="3733800" y="2895600"/>
            <a:chExt cx="4727688" cy="1930063"/>
          </a:xfrm>
        </p:grpSpPr>
        <p:sp>
          <p:nvSpPr>
            <p:cNvPr id="6" name="TextBox 5"/>
            <p:cNvSpPr txBox="1"/>
            <p:nvPr/>
          </p:nvSpPr>
          <p:spPr>
            <a:xfrm>
              <a:off x="5715000" y="3810000"/>
              <a:ext cx="2746488" cy="1015663"/>
            </a:xfrm>
            <a:prstGeom prst="rect">
              <a:avLst/>
            </a:prstGeom>
            <a:noFill/>
          </p:spPr>
          <p:txBody>
            <a:bodyPr wrap="square" rtlCol="0">
              <a:spAutoFit/>
            </a:bodyPr>
            <a:lstStyle/>
            <a:p>
              <a:r>
                <a:rPr lang="en-US" sz="2000" dirty="0" smtClean="0"/>
                <a:t>Critical Surface defined by </a:t>
              </a:r>
              <a:r>
                <a:rPr lang="en-US" sz="2000" i="1" dirty="0" err="1"/>
                <a:t>ω</a:t>
              </a:r>
              <a:r>
                <a:rPr lang="en-US" sz="2000" i="1" baseline="-25000" dirty="0" err="1"/>
                <a:t>i</a:t>
              </a:r>
              <a:r>
                <a:rPr lang="en-US" sz="2000" dirty="0"/>
                <a:t> </a:t>
              </a:r>
              <a:r>
                <a:rPr lang="en-US" sz="2000" dirty="0" smtClean="0"/>
                <a:t>= 0 (</a:t>
              </a:r>
              <a:r>
                <a:rPr lang="en-US" sz="2000" dirty="0" err="1" smtClean="0"/>
                <a:t>Bretherton</a:t>
              </a:r>
              <a:r>
                <a:rPr lang="en-US" sz="2000" dirty="0" smtClean="0"/>
                <a:t> 1966, 1971)</a:t>
              </a:r>
              <a:endParaRPr lang="en-US" sz="2000" dirty="0"/>
            </a:p>
          </p:txBody>
        </p:sp>
        <p:cxnSp>
          <p:nvCxnSpPr>
            <p:cNvPr id="10" name="Straight Connector 9"/>
            <p:cNvCxnSpPr/>
            <p:nvPr/>
          </p:nvCxnSpPr>
          <p:spPr bwMode="auto">
            <a:xfrm>
              <a:off x="3733800" y="2895600"/>
              <a:ext cx="0" cy="106680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23556706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685800" y="457200"/>
            <a:ext cx="7772400" cy="1295400"/>
          </a:xfrm>
        </p:spPr>
        <p:txBody>
          <a:bodyPr/>
          <a:lstStyle/>
          <a:p>
            <a:r>
              <a:rPr lang="en-US"/>
              <a:t>EULAG Computational Model</a:t>
            </a:r>
            <a:br>
              <a:rPr lang="en-US"/>
            </a:br>
            <a:r>
              <a:rPr lang="en-US" sz="2400"/>
              <a:t>(see Prusa, Smolarkiewicz, and Wyszogrodzki, </a:t>
            </a:r>
            <a:br>
              <a:rPr lang="en-US" sz="2400"/>
            </a:br>
            <a:r>
              <a:rPr lang="en-US" sz="2400" i="1"/>
              <a:t>J. Comp. Fluids</a:t>
            </a:r>
            <a:r>
              <a:rPr lang="en-US" sz="2400"/>
              <a:t> 2008 for review) </a:t>
            </a:r>
            <a:endParaRPr lang="en-US"/>
          </a:p>
        </p:txBody>
      </p:sp>
      <p:sp>
        <p:nvSpPr>
          <p:cNvPr id="677891" name="Rectangle 3"/>
          <p:cNvSpPr>
            <a:spLocks noGrp="1" noChangeArrowheads="1"/>
          </p:cNvSpPr>
          <p:nvPr>
            <p:ph type="body" idx="1"/>
          </p:nvPr>
        </p:nvSpPr>
        <p:spPr>
          <a:xfrm>
            <a:off x="685800" y="1981200"/>
            <a:ext cx="7848600" cy="381000"/>
          </a:xfrm>
        </p:spPr>
        <p:txBody>
          <a:bodyPr/>
          <a:lstStyle/>
          <a:p>
            <a:pPr>
              <a:lnSpc>
                <a:spcPct val="90000"/>
              </a:lnSpc>
            </a:pPr>
            <a:r>
              <a:rPr lang="en-US" sz="2400">
                <a:solidFill>
                  <a:srgbClr val="3A0000"/>
                </a:solidFill>
                <a:effectLst>
                  <a:outerShdw blurRad="38100" dist="38100" dir="2700000" algn="tl">
                    <a:srgbClr val="000000"/>
                  </a:outerShdw>
                </a:effectLst>
                <a:latin typeface="Palatino" charset="0"/>
              </a:rPr>
              <a:t>NFT integration algorithm</a:t>
            </a:r>
            <a:endParaRPr lang="en-US" sz="1600"/>
          </a:p>
        </p:txBody>
      </p:sp>
      <p:sp>
        <p:nvSpPr>
          <p:cNvPr id="677892" name="Rectangle 4"/>
          <p:cNvSpPr>
            <a:spLocks noChangeArrowheads="1"/>
          </p:cNvSpPr>
          <p:nvPr/>
        </p:nvSpPr>
        <p:spPr bwMode="auto">
          <a:xfrm>
            <a:off x="685800" y="2438400"/>
            <a:ext cx="634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Palatino" charset="0"/>
              </a:rPr>
              <a:t>•  SL or fully conservative </a:t>
            </a:r>
            <a:r>
              <a:rPr lang="en-US">
                <a:solidFill>
                  <a:srgbClr val="3A0000"/>
                </a:solidFill>
                <a:effectLst>
                  <a:outerShdw blurRad="38100" dist="38100" dir="2700000" algn="tl">
                    <a:srgbClr val="000000"/>
                  </a:outerShdw>
                </a:effectLst>
                <a:latin typeface="Palatino" charset="0"/>
              </a:rPr>
              <a:t>Eulerian</a:t>
            </a:r>
            <a:r>
              <a:rPr lang="en-US">
                <a:latin typeface="Palatino" charset="0"/>
              </a:rPr>
              <a:t> advection</a:t>
            </a:r>
          </a:p>
        </p:txBody>
      </p:sp>
      <p:sp>
        <p:nvSpPr>
          <p:cNvPr id="677893" name="Rectangle 5"/>
          <p:cNvSpPr>
            <a:spLocks noChangeArrowheads="1"/>
          </p:cNvSpPr>
          <p:nvPr/>
        </p:nvSpPr>
        <p:spPr bwMode="auto">
          <a:xfrm>
            <a:off x="685800" y="2895600"/>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atin typeface="Palatino" charset="0"/>
              </a:rPr>
              <a:t>•  Robust, preconditioned non-symmetric Krylov solver for pressure</a:t>
            </a:r>
          </a:p>
        </p:txBody>
      </p:sp>
      <p:sp>
        <p:nvSpPr>
          <p:cNvPr id="677894" name="Rectangle 6"/>
          <p:cNvSpPr>
            <a:spLocks noChangeArrowheads="1"/>
          </p:cNvSpPr>
          <p:nvPr/>
        </p:nvSpPr>
        <p:spPr bwMode="auto">
          <a:xfrm>
            <a:off x="685800" y="3657600"/>
            <a:ext cx="5500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A0000"/>
                </a:solidFill>
                <a:effectLst>
                  <a:outerShdw blurRad="38100" dist="38100" dir="2700000" algn="tl">
                    <a:srgbClr val="000000"/>
                  </a:outerShdw>
                </a:effectLst>
                <a:latin typeface="Palatino" charset="0"/>
              </a:rPr>
              <a:t>•  Implicit integration of </a:t>
            </a:r>
            <a:r>
              <a:rPr lang="en-US">
                <a:solidFill>
                  <a:srgbClr val="3A0000"/>
                </a:solidFill>
                <a:effectLst>
                  <a:outerShdw blurRad="38100" dist="38100" dir="2700000" algn="tl">
                    <a:srgbClr val="000000"/>
                  </a:outerShdw>
                </a:effectLst>
                <a:latin typeface="Palatino" charset="0"/>
                <a:sym typeface="Symbol" charset="0"/>
              </a:rPr>
              <a:t></a:t>
            </a:r>
            <a:r>
              <a:rPr lang="en-US">
                <a:solidFill>
                  <a:srgbClr val="3A0000"/>
                </a:solidFill>
                <a:effectLst>
                  <a:outerShdw blurRad="38100" dist="38100" dir="2700000" algn="tl">
                    <a:srgbClr val="000000"/>
                  </a:outerShdw>
                </a:effectLst>
                <a:latin typeface="Palatino" charset="0"/>
              </a:rPr>
              <a:t> perturbation</a:t>
            </a:r>
          </a:p>
        </p:txBody>
      </p:sp>
      <p:sp>
        <p:nvSpPr>
          <p:cNvPr id="677895" name="Rectangle 7"/>
          <p:cNvSpPr>
            <a:spLocks noChangeArrowheads="1"/>
          </p:cNvSpPr>
          <p:nvPr/>
        </p:nvSpPr>
        <p:spPr bwMode="auto">
          <a:xfrm>
            <a:off x="685800" y="4114800"/>
            <a:ext cx="692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Palatino" charset="0"/>
              </a:rPr>
              <a:t>•  Nonhydrostatic, deep moist </a:t>
            </a:r>
            <a:r>
              <a:rPr lang="en-US">
                <a:solidFill>
                  <a:srgbClr val="3A0000"/>
                </a:solidFill>
                <a:effectLst>
                  <a:outerShdw blurRad="38100" dist="38100" dir="2700000" algn="tl">
                    <a:srgbClr val="000000"/>
                  </a:outerShdw>
                </a:effectLst>
                <a:latin typeface="Palatino" charset="0"/>
              </a:rPr>
              <a:t>anelastic</a:t>
            </a:r>
            <a:r>
              <a:rPr lang="en-US">
                <a:latin typeface="Palatino" charset="0"/>
              </a:rPr>
              <a:t> equations</a:t>
            </a:r>
          </a:p>
        </p:txBody>
      </p:sp>
      <p:sp>
        <p:nvSpPr>
          <p:cNvPr id="677896" name="Rectangle 8"/>
          <p:cNvSpPr>
            <a:spLocks noChangeArrowheads="1"/>
          </p:cNvSpPr>
          <p:nvPr/>
        </p:nvSpPr>
        <p:spPr bwMode="auto">
          <a:xfrm>
            <a:off x="685800" y="4572000"/>
            <a:ext cx="671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Palatino" charset="0"/>
              </a:rPr>
              <a:t>•  Demonstrated scalability to thousands of PE</a:t>
            </a:r>
            <a:r>
              <a:rPr lang="ja-JP" altLang="en-US">
                <a:latin typeface="Arial"/>
              </a:rPr>
              <a:t>’</a:t>
            </a:r>
            <a:r>
              <a:rPr lang="en-US">
                <a:latin typeface="Palatino" charset="0"/>
              </a:rPr>
              <a:t>s</a:t>
            </a:r>
          </a:p>
        </p:txBody>
      </p:sp>
      <p:sp>
        <p:nvSpPr>
          <p:cNvPr id="677897" name="Rectangle 9"/>
          <p:cNvSpPr>
            <a:spLocks noChangeArrowheads="1"/>
          </p:cNvSpPr>
          <p:nvPr/>
        </p:nvSpPr>
        <p:spPr bwMode="auto">
          <a:xfrm>
            <a:off x="677863" y="5083175"/>
            <a:ext cx="661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Palatino" charset="0"/>
              </a:rPr>
              <a:t>•  GA via continuous remapping of coordinates</a:t>
            </a:r>
          </a:p>
        </p:txBody>
      </p:sp>
      <p:sp>
        <p:nvSpPr>
          <p:cNvPr id="677898" name="Rectangle 10"/>
          <p:cNvSpPr>
            <a:spLocks noChangeArrowheads="1"/>
          </p:cNvSpPr>
          <p:nvPr/>
        </p:nvSpPr>
        <p:spPr bwMode="auto">
          <a:xfrm>
            <a:off x="685800" y="5562600"/>
            <a:ext cx="671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Palatino" charset="0"/>
              </a:rPr>
              <a:t>•  Turbulence model options: DNS, LES, or </a:t>
            </a:r>
            <a:r>
              <a:rPr lang="en-US">
                <a:solidFill>
                  <a:srgbClr val="3A0000"/>
                </a:solidFill>
                <a:effectLst>
                  <a:outerShdw blurRad="38100" dist="38100" dir="2700000" algn="tl">
                    <a:srgbClr val="000000"/>
                  </a:outerShdw>
                </a:effectLst>
                <a:latin typeface="Palatino" charset="0"/>
              </a:rPr>
              <a:t>ILES</a:t>
            </a:r>
            <a:endParaRPr lang="en-US">
              <a:latin typeface="Palatino"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838200" y="228600"/>
            <a:ext cx="7772400" cy="762000"/>
          </a:xfrm>
        </p:spPr>
        <p:txBody>
          <a:bodyPr/>
          <a:lstStyle/>
          <a:p>
            <a:pPr algn="l"/>
            <a:r>
              <a:rPr lang="en-US" sz="2800" dirty="0" smtClean="0">
                <a:solidFill>
                  <a:srgbClr val="00007E"/>
                </a:solidFill>
              </a:rPr>
              <a:t>Consistency with compressible modes </a:t>
            </a:r>
            <a:r>
              <a:rPr lang="en-US" sz="2000" dirty="0" smtClean="0">
                <a:solidFill>
                  <a:srgbClr val="00007E"/>
                </a:solidFill>
              </a:rPr>
              <a:t>(AK2009) </a:t>
            </a:r>
            <a:endParaRPr lang="en-US" sz="2000" dirty="0"/>
          </a:p>
        </p:txBody>
      </p:sp>
      <p:pic>
        <p:nvPicPr>
          <p:cNvPr id="2" name="Picture 1"/>
          <p:cNvPicPr>
            <a:picLocks noChangeAspect="1"/>
          </p:cNvPicPr>
          <p:nvPr/>
        </p:nvPicPr>
        <p:blipFill>
          <a:blip r:embed="rId3"/>
          <a:stretch>
            <a:fillRect/>
          </a:stretch>
        </p:blipFill>
        <p:spPr>
          <a:xfrm>
            <a:off x="762000" y="990600"/>
            <a:ext cx="5715000" cy="5181600"/>
          </a:xfrm>
          <a:prstGeom prst="rect">
            <a:avLst/>
          </a:prstGeom>
        </p:spPr>
      </p:pic>
      <p:sp>
        <p:nvSpPr>
          <p:cNvPr id="4" name="TextBox 3"/>
          <p:cNvSpPr txBox="1"/>
          <p:nvPr/>
        </p:nvSpPr>
        <p:spPr>
          <a:xfrm>
            <a:off x="6553200" y="1219200"/>
            <a:ext cx="2209800" cy="3293209"/>
          </a:xfrm>
          <a:prstGeom prst="rect">
            <a:avLst/>
          </a:prstGeom>
          <a:noFill/>
        </p:spPr>
        <p:txBody>
          <a:bodyPr wrap="square" rtlCol="0">
            <a:spAutoFit/>
          </a:bodyPr>
          <a:lstStyle/>
          <a:p>
            <a:r>
              <a:rPr lang="en-US" dirty="0" smtClean="0">
                <a:solidFill>
                  <a:srgbClr val="000090"/>
                </a:solidFill>
              </a:rPr>
              <a:t>BAROCLINIC: Shown: </a:t>
            </a:r>
            <a:r>
              <a:rPr lang="en-US" i="1" dirty="0" smtClean="0">
                <a:solidFill>
                  <a:srgbClr val="000090"/>
                </a:solidFill>
              </a:rPr>
              <a:t>f</a:t>
            </a:r>
            <a:r>
              <a:rPr lang="en-US" dirty="0" smtClean="0">
                <a:solidFill>
                  <a:srgbClr val="000090"/>
                </a:solidFill>
              </a:rPr>
              <a:t>-plane -</a:t>
            </a:r>
          </a:p>
          <a:p>
            <a:r>
              <a:rPr lang="en-US" dirty="0">
                <a:solidFill>
                  <a:srgbClr val="000090"/>
                </a:solidFill>
              </a:rPr>
              <a:t>b</a:t>
            </a:r>
            <a:r>
              <a:rPr lang="en-US" dirty="0" smtClean="0">
                <a:solidFill>
                  <a:srgbClr val="000090"/>
                </a:solidFill>
              </a:rPr>
              <a:t>lue dot is NW5 </a:t>
            </a:r>
            <a:r>
              <a:rPr lang="en-US" dirty="0" smtClean="0">
                <a:solidFill>
                  <a:srgbClr val="000090"/>
                </a:solidFill>
                <a:sym typeface="Wingdings"/>
              </a:rPr>
              <a:t> 0.3% phase error</a:t>
            </a:r>
          </a:p>
          <a:p>
            <a:r>
              <a:rPr lang="en-US" sz="800" dirty="0" smtClean="0">
                <a:solidFill>
                  <a:srgbClr val="000090"/>
                </a:solidFill>
                <a:sym typeface="Wingdings"/>
              </a:rPr>
              <a:t>______________________________________</a:t>
            </a:r>
          </a:p>
          <a:p>
            <a:endParaRPr lang="en-US" sz="800" dirty="0">
              <a:solidFill>
                <a:srgbClr val="000090"/>
              </a:solidFill>
              <a:sym typeface="Wingdings"/>
            </a:endParaRPr>
          </a:p>
          <a:p>
            <a:r>
              <a:rPr lang="en-US" i="1" dirty="0" smtClean="0">
                <a:solidFill>
                  <a:srgbClr val="000090"/>
                </a:solidFill>
              </a:rPr>
              <a:t>β</a:t>
            </a:r>
            <a:r>
              <a:rPr lang="en-US" dirty="0" smtClean="0">
                <a:solidFill>
                  <a:srgbClr val="000090"/>
                </a:solidFill>
              </a:rPr>
              <a:t>-plane – 0.1% phase error for </a:t>
            </a:r>
            <a:r>
              <a:rPr lang="en-US" i="1" dirty="0" err="1" smtClean="0">
                <a:solidFill>
                  <a:srgbClr val="000090"/>
                </a:solidFill>
              </a:rPr>
              <a:t>λ</a:t>
            </a:r>
            <a:r>
              <a:rPr lang="en-US" dirty="0" smtClean="0">
                <a:solidFill>
                  <a:srgbClr val="000090"/>
                </a:solidFill>
              </a:rPr>
              <a:t>~ 4000 km</a:t>
            </a:r>
            <a:endParaRPr lang="en-US" dirty="0">
              <a:solidFill>
                <a:srgbClr val="000090"/>
              </a:solidFill>
            </a:endParaRPr>
          </a:p>
        </p:txBody>
      </p:sp>
      <p:sp>
        <p:nvSpPr>
          <p:cNvPr id="6" name="TextBox 5"/>
          <p:cNvSpPr txBox="1"/>
          <p:nvPr/>
        </p:nvSpPr>
        <p:spPr>
          <a:xfrm>
            <a:off x="6553200" y="4572000"/>
            <a:ext cx="2209800" cy="1200328"/>
          </a:xfrm>
          <a:prstGeom prst="rect">
            <a:avLst/>
          </a:prstGeom>
          <a:noFill/>
        </p:spPr>
        <p:txBody>
          <a:bodyPr wrap="square" rtlCol="0">
            <a:spAutoFit/>
          </a:bodyPr>
          <a:lstStyle/>
          <a:p>
            <a:r>
              <a:rPr lang="en-US" dirty="0" smtClean="0">
                <a:solidFill>
                  <a:srgbClr val="000090"/>
                </a:solidFill>
              </a:rPr>
              <a:t>BAROTROPIC</a:t>
            </a:r>
            <a:r>
              <a:rPr lang="en-US" dirty="0">
                <a:solidFill>
                  <a:srgbClr val="000090"/>
                </a:solidFill>
              </a:rPr>
              <a:t>: </a:t>
            </a:r>
            <a:r>
              <a:rPr lang="en-US" dirty="0" smtClean="0">
                <a:solidFill>
                  <a:srgbClr val="000090"/>
                </a:solidFill>
              </a:rPr>
              <a:t>0.3% phase err. </a:t>
            </a:r>
            <a:r>
              <a:rPr lang="en-US" dirty="0">
                <a:solidFill>
                  <a:srgbClr val="000090"/>
                </a:solidFill>
              </a:rPr>
              <a:t>for </a:t>
            </a:r>
            <a:r>
              <a:rPr lang="en-US" i="1" dirty="0" err="1" smtClean="0">
                <a:solidFill>
                  <a:srgbClr val="000090"/>
                </a:solidFill>
              </a:rPr>
              <a:t>λ</a:t>
            </a:r>
            <a:r>
              <a:rPr lang="en-US" i="1" dirty="0" smtClean="0">
                <a:solidFill>
                  <a:srgbClr val="000090"/>
                </a:solidFill>
              </a:rPr>
              <a:t> </a:t>
            </a:r>
            <a:r>
              <a:rPr lang="en-US" dirty="0" smtClean="0">
                <a:solidFill>
                  <a:srgbClr val="000090"/>
                </a:solidFill>
              </a:rPr>
              <a:t>~ 1500 </a:t>
            </a:r>
            <a:r>
              <a:rPr lang="en-US" dirty="0">
                <a:solidFill>
                  <a:srgbClr val="000090"/>
                </a:solidFill>
              </a:rPr>
              <a:t>km</a:t>
            </a:r>
          </a:p>
        </p:txBody>
      </p:sp>
    </p:spTree>
    <p:extLst>
      <p:ext uri="{BB962C8B-B14F-4D97-AF65-F5344CB8AC3E}">
        <p14:creationId xmlns:p14="http://schemas.microsoft.com/office/powerpoint/2010/main" val="5582226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FF"/>
            </a:gs>
            <a:gs pos="100000">
              <a:srgbClr val="0080FF"/>
            </a:gs>
          </a:gsLst>
          <a:lin ang="5400000" scaled="1"/>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04800"/>
            <a:ext cx="7772400" cy="914400"/>
          </a:xfrm>
        </p:spPr>
        <p:txBody>
          <a:bodyPr/>
          <a:lstStyle/>
          <a:p>
            <a:r>
              <a:rPr lang="en-US" dirty="0" smtClean="0"/>
              <a:t>Remarks</a:t>
            </a:r>
            <a:endParaRPr lang="en-US" dirty="0"/>
          </a:p>
        </p:txBody>
      </p:sp>
      <p:sp>
        <p:nvSpPr>
          <p:cNvPr id="45061" name="Rectangle 5"/>
          <p:cNvSpPr>
            <a:spLocks noChangeArrowheads="1"/>
          </p:cNvSpPr>
          <p:nvPr/>
        </p:nvSpPr>
        <p:spPr bwMode="auto">
          <a:xfrm>
            <a:off x="762000" y="3429000"/>
            <a:ext cx="7848600" cy="242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lnSpc>
                <a:spcPct val="90000"/>
              </a:lnSpc>
              <a:spcBef>
                <a:spcPct val="20000"/>
              </a:spcBef>
              <a:buFontTx/>
              <a:buChar char="•"/>
            </a:pPr>
            <a:r>
              <a:rPr lang="en-US" dirty="0"/>
              <a:t>   </a:t>
            </a:r>
            <a:r>
              <a:rPr lang="en-US" dirty="0" smtClean="0"/>
              <a:t>Global HS </a:t>
            </a:r>
            <a:r>
              <a:rPr lang="en-US" dirty="0"/>
              <a:t>simulations </a:t>
            </a:r>
            <a:r>
              <a:rPr lang="en-US" dirty="0" smtClean="0"/>
              <a:t>show (some) localized </a:t>
            </a:r>
            <a:r>
              <a:rPr lang="en-US" dirty="0"/>
              <a:t>packets of internal gravity </a:t>
            </a:r>
            <a:r>
              <a:rPr lang="en-US" dirty="0" smtClean="0"/>
              <a:t>waves</a:t>
            </a:r>
            <a:r>
              <a:rPr lang="en-US" dirty="0"/>
              <a:t> </a:t>
            </a:r>
            <a:r>
              <a:rPr lang="en-US" dirty="0" smtClean="0"/>
              <a:t>in lower stratosphere. Linear modal analysis predicts all properties of a representative wave packet except group velocity, which WKB analysis shows depends strongly upon wind gradients in local environment of waves. </a:t>
            </a:r>
            <a:r>
              <a:rPr lang="en-US" dirty="0" smtClean="0">
                <a:sym typeface="Wingdings"/>
              </a:rPr>
              <a:t> </a:t>
            </a:r>
            <a:r>
              <a:rPr lang="en-US" dirty="0" smtClean="0"/>
              <a:t>Linear analyses do not give correct group velocities due to nonlinear synoptic scale wave interactions.</a:t>
            </a:r>
            <a:endParaRPr lang="en-US" dirty="0"/>
          </a:p>
        </p:txBody>
      </p:sp>
      <p:sp>
        <p:nvSpPr>
          <p:cNvPr id="45062" name="Rectangle 6"/>
          <p:cNvSpPr>
            <a:spLocks noChangeArrowheads="1"/>
          </p:cNvSpPr>
          <p:nvPr/>
        </p:nvSpPr>
        <p:spPr bwMode="auto">
          <a:xfrm>
            <a:off x="762000" y="1295400"/>
            <a:ext cx="7848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a:t>•   </a:t>
            </a:r>
            <a:r>
              <a:rPr lang="en-US" dirty="0" err="1" smtClean="0"/>
              <a:t>Baroclinic</a:t>
            </a:r>
            <a:r>
              <a:rPr lang="en-US" dirty="0" smtClean="0"/>
              <a:t> wave test results show excellent agreement with published results of JW (2006) in linear wave regime. REQUIRED:  initialization balanced for EULAG; and</a:t>
            </a:r>
          </a:p>
          <a:p>
            <a:r>
              <a:rPr lang="en-US" dirty="0" smtClean="0"/>
              <a:t>MATCHING of </a:t>
            </a:r>
            <a:r>
              <a:rPr lang="en-US" dirty="0" err="1" smtClean="0"/>
              <a:t>env</a:t>
            </a:r>
            <a:r>
              <a:rPr lang="en-US" dirty="0" smtClean="0"/>
              <a:t>. mean wind, thermal wind, and stability. In </a:t>
            </a:r>
            <a:r>
              <a:rPr lang="en-US" dirty="0" err="1" smtClean="0"/>
              <a:t>wavebreaking</a:t>
            </a:r>
            <a:r>
              <a:rPr lang="en-US" dirty="0" smtClean="0"/>
              <a:t> regime, differences arise in details.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alaxyLR.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32" b="-1611"/>
          <a:stretch/>
        </p:blipFill>
        <p:spPr>
          <a:xfrm>
            <a:off x="0" y="0"/>
            <a:ext cx="9144000" cy="7010399"/>
          </a:xfrm>
        </p:spPr>
      </p:pic>
    </p:spTree>
    <p:extLst>
      <p:ext uri="{BB962C8B-B14F-4D97-AF65-F5344CB8AC3E}">
        <p14:creationId xmlns:p14="http://schemas.microsoft.com/office/powerpoint/2010/main" val="33191265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12500">
              <a:srgbClr val="0087E6"/>
            </a:gs>
            <a:gs pos="37500">
              <a:srgbClr val="21D6E0"/>
            </a:gs>
            <a:gs pos="50000">
              <a:srgbClr val="03D4A8"/>
            </a:gs>
            <a:gs pos="62500">
              <a:srgbClr val="21D6E0"/>
            </a:gs>
            <a:gs pos="87500">
              <a:srgbClr val="0087E6"/>
            </a:gs>
            <a:gs pos="100000">
              <a:srgbClr val="005CBF"/>
            </a:gs>
          </a:gsLst>
          <a:lin ang="18900000" scaled="1"/>
        </a:gra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609600" y="1295400"/>
            <a:ext cx="7848600" cy="685800"/>
          </a:xfrm>
        </p:spPr>
        <p:txBody>
          <a:bodyPr/>
          <a:lstStyle/>
          <a:p>
            <a:r>
              <a:rPr lang="en-US"/>
              <a:t>Why Baroclinic Motion?</a:t>
            </a:r>
            <a:endParaRPr lang="en-US" sz="2400"/>
          </a:p>
        </p:txBody>
      </p:sp>
      <p:sp>
        <p:nvSpPr>
          <p:cNvPr id="675844" name="Rectangle 4"/>
          <p:cNvSpPr>
            <a:spLocks noChangeArrowheads="1"/>
          </p:cNvSpPr>
          <p:nvPr/>
        </p:nvSpPr>
        <p:spPr bwMode="auto">
          <a:xfrm>
            <a:off x="1219200" y="2286000"/>
            <a:ext cx="6858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Tx/>
              <a:buChar char="•"/>
            </a:pPr>
            <a:r>
              <a:rPr lang="en-US">
                <a:effectLst>
                  <a:outerShdw blurRad="38100" dist="38100" dir="2700000" algn="tl">
                    <a:srgbClr val="FFFFFF"/>
                  </a:outerShdw>
                </a:effectLst>
              </a:rPr>
              <a:t>  </a:t>
            </a:r>
            <a:r>
              <a:rPr lang="en-US" sz="2800">
                <a:effectLst>
                  <a:outerShdw blurRad="38100" dist="38100" dir="2700000" algn="tl">
                    <a:srgbClr val="FFFFFF"/>
                  </a:outerShdw>
                </a:effectLst>
              </a:rPr>
              <a:t> </a:t>
            </a:r>
            <a:r>
              <a:rPr lang="ja-JP" altLang="en-US" sz="2800">
                <a:effectLst>
                  <a:outerShdw blurRad="38100" dist="38100" dir="2700000" algn="tl">
                    <a:srgbClr val="FFFFFF"/>
                  </a:outerShdw>
                </a:effectLst>
                <a:latin typeface="Arial"/>
              </a:rPr>
              <a:t>“</a:t>
            </a:r>
            <a:r>
              <a:rPr lang="en-US" sz="2800">
                <a:effectLst>
                  <a:outerShdw blurRad="38100" dist="38100" dir="2700000" algn="tl">
                    <a:srgbClr val="FFFFFF"/>
                  </a:outerShdw>
                </a:effectLst>
              </a:rPr>
              <a:t>Baroclinic instability is the most important form of instability in the atmosphere, as it is responsible for mid-latitude cyclones</a:t>
            </a:r>
            <a:r>
              <a:rPr lang="ja-JP" altLang="en-US" sz="2800">
                <a:effectLst>
                  <a:outerShdw blurRad="38100" dist="38100" dir="2700000" algn="tl">
                    <a:srgbClr val="FFFFFF"/>
                  </a:outerShdw>
                </a:effectLst>
                <a:latin typeface="Arial"/>
              </a:rPr>
              <a:t>”</a:t>
            </a:r>
            <a:r>
              <a:rPr lang="en-US" sz="2800"/>
              <a:t> (Houghton, 1986)</a:t>
            </a:r>
            <a:endParaRPr lang="en-US"/>
          </a:p>
        </p:txBody>
      </p:sp>
      <p:sp>
        <p:nvSpPr>
          <p:cNvPr id="675846" name="Rectangle 6"/>
          <p:cNvSpPr>
            <a:spLocks noChangeArrowheads="1"/>
          </p:cNvSpPr>
          <p:nvPr/>
        </p:nvSpPr>
        <p:spPr bwMode="auto">
          <a:xfrm>
            <a:off x="1219200" y="4191000"/>
            <a:ext cx="685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Baroclinic wave breaking radiates </a:t>
            </a:r>
            <a:r>
              <a:rPr lang="en-US">
                <a:effectLst>
                  <a:outerShdw blurRad="38100" dist="38100" dir="2700000" algn="tl">
                    <a:srgbClr val="FFFFFF"/>
                  </a:outerShdw>
                </a:effectLst>
              </a:rPr>
              <a:t>gravity waves</a:t>
            </a:r>
            <a:r>
              <a:rPr lang="en-US"/>
              <a:t>, which act to restore geostrophic balance (Holton, 2004).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4" grpId="0"/>
      <p:bldP spid="6758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12500">
              <a:srgbClr val="0087E6"/>
            </a:gs>
            <a:gs pos="37500">
              <a:srgbClr val="21D6E0"/>
            </a:gs>
            <a:gs pos="50000">
              <a:srgbClr val="03D4A8"/>
            </a:gs>
            <a:gs pos="62500">
              <a:srgbClr val="21D6E0"/>
            </a:gs>
            <a:gs pos="87500">
              <a:srgbClr val="0087E6"/>
            </a:gs>
            <a:gs pos="100000">
              <a:srgbClr val="005CBF"/>
            </a:gs>
          </a:gsLst>
          <a:lin ang="18900000" scaled="1"/>
        </a:gra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609600" y="838200"/>
            <a:ext cx="7848600" cy="685800"/>
          </a:xfrm>
        </p:spPr>
        <p:txBody>
          <a:bodyPr/>
          <a:lstStyle/>
          <a:p>
            <a:r>
              <a:rPr lang="en-US"/>
              <a:t>Why Study Baroclinic Dynamics?</a:t>
            </a:r>
            <a:endParaRPr lang="en-US" sz="2400"/>
          </a:p>
        </p:txBody>
      </p:sp>
      <p:sp>
        <p:nvSpPr>
          <p:cNvPr id="675844" name="Rectangle 4"/>
          <p:cNvSpPr>
            <a:spLocks noChangeArrowheads="1"/>
          </p:cNvSpPr>
          <p:nvPr/>
        </p:nvSpPr>
        <p:spPr bwMode="auto">
          <a:xfrm>
            <a:off x="1143000" y="1600200"/>
            <a:ext cx="6858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Tx/>
              <a:buChar char="•"/>
            </a:pPr>
            <a:r>
              <a:rPr lang="en-US">
                <a:effectLst>
                  <a:outerShdw blurRad="38100" dist="38100" dir="2700000" algn="tl">
                    <a:srgbClr val="FFFFFF"/>
                  </a:outerShdw>
                </a:effectLst>
              </a:rPr>
              <a:t>  </a:t>
            </a:r>
            <a:r>
              <a:rPr lang="en-US" sz="2800">
                <a:effectLst>
                  <a:outerShdw blurRad="38100" dist="38100" dir="2700000" algn="tl">
                    <a:srgbClr val="FFFFFF"/>
                  </a:outerShdw>
                </a:effectLst>
              </a:rPr>
              <a:t> </a:t>
            </a:r>
            <a:r>
              <a:rPr lang="ja-JP" altLang="en-US" sz="2800">
                <a:effectLst>
                  <a:outerShdw blurRad="38100" dist="38100" dir="2700000" algn="tl">
                    <a:srgbClr val="FFFFFF"/>
                  </a:outerShdw>
                </a:effectLst>
                <a:latin typeface="Arial"/>
              </a:rPr>
              <a:t>“</a:t>
            </a:r>
            <a:r>
              <a:rPr lang="en-US" sz="2800">
                <a:effectLst>
                  <a:outerShdw blurRad="38100" dist="38100" dir="2700000" algn="tl">
                    <a:srgbClr val="FFFFFF"/>
                  </a:outerShdw>
                </a:effectLst>
              </a:rPr>
              <a:t>Baroclinic instability is the most important form of instability in the atmosphere, as it is responsible for mid-latitude cyclones</a:t>
            </a:r>
            <a:r>
              <a:rPr lang="ja-JP" altLang="en-US" sz="2800">
                <a:effectLst>
                  <a:outerShdw blurRad="38100" dist="38100" dir="2700000" algn="tl">
                    <a:srgbClr val="FFFFFF"/>
                  </a:outerShdw>
                </a:effectLst>
                <a:latin typeface="Arial"/>
              </a:rPr>
              <a:t>”</a:t>
            </a:r>
            <a:r>
              <a:rPr lang="en-US" sz="2800"/>
              <a:t> (Houghton, 1986)</a:t>
            </a:r>
            <a:endParaRPr lang="en-US"/>
          </a:p>
        </p:txBody>
      </p:sp>
      <p:sp>
        <p:nvSpPr>
          <p:cNvPr id="675846" name="Rectangle 6"/>
          <p:cNvSpPr>
            <a:spLocks noChangeArrowheads="1"/>
          </p:cNvSpPr>
          <p:nvPr/>
        </p:nvSpPr>
        <p:spPr bwMode="auto">
          <a:xfrm>
            <a:off x="1143000" y="3352800"/>
            <a:ext cx="6858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Baroclinic wave breaking radiates </a:t>
            </a:r>
            <a:r>
              <a:rPr lang="en-US">
                <a:effectLst>
                  <a:outerShdw blurRad="38100" dist="38100" dir="2700000" algn="tl">
                    <a:srgbClr val="FFFFFF"/>
                  </a:outerShdw>
                </a:effectLst>
              </a:rPr>
              <a:t>gravity waves</a:t>
            </a:r>
            <a:r>
              <a:rPr lang="en-US"/>
              <a:t>, which act to restore geostrophic balance (Holton, 2004)  </a:t>
            </a:r>
            <a:r>
              <a:rPr lang="en-US" b="1"/>
              <a:t>–</a:t>
            </a:r>
            <a:r>
              <a:rPr lang="en-US"/>
              <a:t>&gt; multi-scale physics</a:t>
            </a:r>
          </a:p>
        </p:txBody>
      </p:sp>
      <p:sp>
        <p:nvSpPr>
          <p:cNvPr id="675848" name="Rectangle 8"/>
          <p:cNvSpPr>
            <a:spLocks noChangeArrowheads="1"/>
          </p:cNvSpPr>
          <p:nvPr/>
        </p:nvSpPr>
        <p:spPr bwMode="auto">
          <a:xfrm>
            <a:off x="1143000" y="4572000"/>
            <a:ext cx="69548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J. Charney (</a:t>
            </a:r>
            <a:r>
              <a:rPr lang="en-US" i="1"/>
              <a:t>J. Meteor</a:t>
            </a:r>
            <a:r>
              <a:rPr lang="en-US"/>
              <a:t> 1947), E. Eady (</a:t>
            </a:r>
            <a:r>
              <a:rPr lang="en-US" i="1"/>
              <a:t>Tellus</a:t>
            </a:r>
            <a:r>
              <a:rPr lang="en-US"/>
              <a:t> 1949), </a:t>
            </a:r>
          </a:p>
          <a:p>
            <a:r>
              <a:rPr lang="en-US"/>
              <a:t>     and J. Smagorinsky (</a:t>
            </a:r>
            <a:r>
              <a:rPr lang="en-US" i="1"/>
              <a:t>MWR</a:t>
            </a:r>
            <a:r>
              <a:rPr lang="en-US"/>
              <a:t> 1963)</a:t>
            </a:r>
          </a:p>
        </p:txBody>
      </p:sp>
      <p:sp>
        <p:nvSpPr>
          <p:cNvPr id="675849" name="Rectangle 9"/>
          <p:cNvSpPr>
            <a:spLocks noChangeArrowheads="1"/>
          </p:cNvSpPr>
          <p:nvPr/>
        </p:nvSpPr>
        <p:spPr bwMode="auto">
          <a:xfrm>
            <a:off x="1143000" y="5410200"/>
            <a:ext cx="7519988" cy="457200"/>
          </a:xfrm>
          <a:prstGeom prst="rect">
            <a:avLst/>
          </a:prstGeom>
          <a:noFill/>
          <a:ln>
            <a:noFill/>
          </a:ln>
          <a:effectLst>
            <a:outerShdw dist="253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   Good test case for multi-scale global atmospheric models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4" grpId="0"/>
      <p:bldP spid="6758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2D2D2">
                <a:gamma/>
                <a:shade val="46275"/>
                <a:invGamma/>
              </a:srgbClr>
            </a:gs>
            <a:gs pos="50000">
              <a:srgbClr val="D2D2D2"/>
            </a:gs>
            <a:gs pos="100000">
              <a:srgbClr val="D2D2D2">
                <a:gamma/>
                <a:shade val="46275"/>
                <a:invGamma/>
              </a:srgbClr>
            </a:gs>
          </a:gsLst>
          <a:lin ang="18900000" scaled="1"/>
        </a:gradFill>
        <a:effectLst/>
      </p:bgPr>
    </p:bg>
    <p:spTree>
      <p:nvGrpSpPr>
        <p:cNvPr id="1" name=""/>
        <p:cNvGrpSpPr/>
        <p:nvPr/>
      </p:nvGrpSpPr>
      <p:grpSpPr>
        <a:xfrm>
          <a:off x="0" y="0"/>
          <a:ext cx="0" cy="0"/>
          <a:chOff x="0" y="0"/>
          <a:chExt cx="0" cy="0"/>
        </a:xfrm>
      </p:grpSpPr>
      <p:grpSp>
        <p:nvGrpSpPr>
          <p:cNvPr id="673807" name="Group 15"/>
          <p:cNvGrpSpPr>
            <a:grpSpLocks/>
          </p:cNvGrpSpPr>
          <p:nvPr/>
        </p:nvGrpSpPr>
        <p:grpSpPr bwMode="auto">
          <a:xfrm>
            <a:off x="838200" y="3886200"/>
            <a:ext cx="6275388" cy="1193800"/>
            <a:chOff x="576" y="2880"/>
            <a:chExt cx="3953" cy="752"/>
          </a:xfrm>
        </p:grpSpPr>
        <p:grpSp>
          <p:nvGrpSpPr>
            <p:cNvPr id="673806" name="Group 14"/>
            <p:cNvGrpSpPr>
              <a:grpSpLocks/>
            </p:cNvGrpSpPr>
            <p:nvPr/>
          </p:nvGrpSpPr>
          <p:grpSpPr bwMode="auto">
            <a:xfrm>
              <a:off x="768" y="2880"/>
              <a:ext cx="2352" cy="450"/>
              <a:chOff x="816" y="3312"/>
              <a:chExt cx="2352" cy="450"/>
            </a:xfrm>
          </p:grpSpPr>
          <p:graphicFrame>
            <p:nvGraphicFramePr>
              <p:cNvPr id="673801" name="Object 9"/>
              <p:cNvGraphicFramePr>
                <a:graphicFrameLocks noChangeAspect="1"/>
              </p:cNvGraphicFramePr>
              <p:nvPr/>
            </p:nvGraphicFramePr>
            <p:xfrm>
              <a:off x="816" y="3312"/>
              <a:ext cx="960" cy="450"/>
            </p:xfrm>
            <a:graphic>
              <a:graphicData uri="http://schemas.openxmlformats.org/presentationml/2006/ole">
                <mc:AlternateContent xmlns:mc="http://schemas.openxmlformats.org/markup-compatibility/2006">
                  <mc:Choice xmlns:v="urn:schemas-microsoft-com:vml" Requires="v">
                    <p:oleObj spid="_x0000_s143459" name="Equation" r:id="rId4" imgW="939800" imgH="419100" progId="Equation.3">
                      <p:embed/>
                    </p:oleObj>
                  </mc:Choice>
                  <mc:Fallback>
                    <p:oleObj name="Equation" r:id="rId4" imgW="939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 y="3312"/>
                            <a:ext cx="960"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3802" name="Object 10"/>
              <p:cNvGraphicFramePr>
                <a:graphicFrameLocks noChangeAspect="1"/>
              </p:cNvGraphicFramePr>
              <p:nvPr/>
            </p:nvGraphicFramePr>
            <p:xfrm>
              <a:off x="2256" y="3312"/>
              <a:ext cx="912" cy="450"/>
            </p:xfrm>
            <a:graphic>
              <a:graphicData uri="http://schemas.openxmlformats.org/presentationml/2006/ole">
                <mc:AlternateContent xmlns:mc="http://schemas.openxmlformats.org/markup-compatibility/2006">
                  <mc:Choice xmlns:v="urn:schemas-microsoft-com:vml" Requires="v">
                    <p:oleObj spid="_x0000_s143460" name="Equation" r:id="rId6" imgW="825500" imgH="419100" progId="Equation.3">
                      <p:embed/>
                    </p:oleObj>
                  </mc:Choice>
                  <mc:Fallback>
                    <p:oleObj name="Equation" r:id="rId6" imgW="8255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6" y="3312"/>
                            <a:ext cx="912"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673805" name="Rectangle 13"/>
            <p:cNvSpPr>
              <a:spLocks noChangeArrowheads="1"/>
            </p:cNvSpPr>
            <p:nvPr/>
          </p:nvSpPr>
          <p:spPr bwMode="auto">
            <a:xfrm>
              <a:off x="576" y="2976"/>
              <a:ext cx="3953"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FontTx/>
                <a:buChar char="•"/>
              </a:pPr>
              <a:r>
                <a:rPr lang="en-US"/>
                <a:t>                        and                      are the resulting </a:t>
              </a:r>
            </a:p>
            <a:p>
              <a:pPr eaLnBrk="1" hangingPunct="1">
                <a:spcBef>
                  <a:spcPct val="20000"/>
                </a:spcBef>
                <a:buFontTx/>
                <a:buChar char="•"/>
              </a:pPr>
              <a:endParaRPr lang="en-US" sz="800"/>
            </a:p>
            <a:p>
              <a:pPr eaLnBrk="1" hangingPunct="1">
                <a:spcBef>
                  <a:spcPct val="20000"/>
                </a:spcBef>
              </a:pPr>
              <a:r>
                <a:rPr lang="en-US"/>
                <a:t>geostrophically balanced, </a:t>
              </a:r>
              <a:r>
                <a:rPr lang="en-US">
                  <a:solidFill>
                    <a:srgbClr val="3A0000"/>
                  </a:solidFill>
                  <a:effectLst>
                    <a:outerShdw blurRad="38100" dist="38100" dir="2700000" algn="tl">
                      <a:srgbClr val="000000"/>
                    </a:outerShdw>
                  </a:effectLst>
                </a:rPr>
                <a:t>thermal winds</a:t>
              </a:r>
              <a:r>
                <a:rPr lang="en-US"/>
                <a:t>.</a:t>
              </a:r>
            </a:p>
          </p:txBody>
        </p:sp>
      </p:grpSp>
      <p:sp>
        <p:nvSpPr>
          <p:cNvPr id="673795" name="Rectangle 3"/>
          <p:cNvSpPr>
            <a:spLocks noGrp="1" noChangeArrowheads="1"/>
          </p:cNvSpPr>
          <p:nvPr>
            <p:ph type="title"/>
          </p:nvPr>
        </p:nvSpPr>
        <p:spPr>
          <a:xfrm>
            <a:off x="2286000" y="381000"/>
            <a:ext cx="4648200" cy="609600"/>
          </a:xfrm>
        </p:spPr>
        <p:txBody>
          <a:bodyPr/>
          <a:lstStyle/>
          <a:p>
            <a:r>
              <a:rPr lang="en-US" sz="3200"/>
              <a:t>Baroclinic Dynamics</a:t>
            </a:r>
            <a:endParaRPr lang="en-US" sz="2400"/>
          </a:p>
        </p:txBody>
      </p:sp>
      <p:grpSp>
        <p:nvGrpSpPr>
          <p:cNvPr id="673810" name="Group 18"/>
          <p:cNvGrpSpPr>
            <a:grpSpLocks/>
          </p:cNvGrpSpPr>
          <p:nvPr/>
        </p:nvGrpSpPr>
        <p:grpSpPr bwMode="auto">
          <a:xfrm>
            <a:off x="838200" y="1828800"/>
            <a:ext cx="7069138" cy="822325"/>
            <a:chOff x="624" y="1344"/>
            <a:chExt cx="4453" cy="518"/>
          </a:xfrm>
        </p:grpSpPr>
        <p:sp>
          <p:nvSpPr>
            <p:cNvPr id="673809" name="Rectangle 17"/>
            <p:cNvSpPr>
              <a:spLocks noChangeArrowheads="1"/>
            </p:cNvSpPr>
            <p:nvPr/>
          </p:nvSpPr>
          <p:spPr bwMode="auto">
            <a:xfrm>
              <a:off x="624" y="1344"/>
              <a:ext cx="445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t>•   </a:t>
              </a:r>
              <a:r>
                <a:rPr lang="en-US" dirty="0" err="1"/>
                <a:t>Baroclinicity</a:t>
              </a:r>
              <a:r>
                <a:rPr lang="en-US" dirty="0"/>
                <a:t> is due to a horizontal temperature gradient:                          is the </a:t>
              </a:r>
              <a:r>
                <a:rPr lang="en-US" dirty="0" err="1">
                  <a:solidFill>
                    <a:srgbClr val="3A0000"/>
                  </a:solidFill>
                  <a:effectLst>
                    <a:outerShdw blurRad="38100" dist="38100" dir="2700000" algn="tl">
                      <a:srgbClr val="000000"/>
                    </a:outerShdw>
                  </a:effectLst>
                </a:rPr>
                <a:t>baroclinicity</a:t>
              </a:r>
              <a:r>
                <a:rPr lang="en-US" dirty="0">
                  <a:solidFill>
                    <a:srgbClr val="3A0000"/>
                  </a:solidFill>
                  <a:effectLst>
                    <a:outerShdw blurRad="38100" dist="38100" dir="2700000" algn="tl">
                      <a:srgbClr val="000000"/>
                    </a:outerShdw>
                  </a:effectLst>
                </a:rPr>
                <a:t> vector</a:t>
              </a:r>
              <a:r>
                <a:rPr lang="en-US" dirty="0"/>
                <a:t>, </a:t>
              </a:r>
              <a:r>
                <a:rPr lang="en-US" b="1" dirty="0"/>
                <a:t>Ba</a:t>
              </a:r>
            </a:p>
          </p:txBody>
        </p:sp>
        <p:graphicFrame>
          <p:nvGraphicFramePr>
            <p:cNvPr id="673797" name="Object 5"/>
            <p:cNvGraphicFramePr>
              <a:graphicFrameLocks noChangeAspect="1"/>
            </p:cNvGraphicFramePr>
            <p:nvPr/>
          </p:nvGraphicFramePr>
          <p:xfrm>
            <a:off x="1392" y="1573"/>
            <a:ext cx="1152" cy="266"/>
          </p:xfrm>
          <a:graphic>
            <a:graphicData uri="http://schemas.openxmlformats.org/presentationml/2006/ole">
              <mc:AlternateContent xmlns:mc="http://schemas.openxmlformats.org/markup-compatibility/2006">
                <mc:Choice xmlns:v="urn:schemas-microsoft-com:vml" Requires="v">
                  <p:oleObj spid="_x0000_s143461" name="Equation" r:id="rId8" imgW="1104900" imgH="228600" progId="Equation.3">
                    <p:embed/>
                  </p:oleObj>
                </mc:Choice>
                <mc:Fallback>
                  <p:oleObj name="Equation" r:id="rId8" imgW="11049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2" y="1573"/>
                          <a:ext cx="1152" cy="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673803" name="Rectangle 11"/>
          <p:cNvSpPr>
            <a:spLocks noChangeArrowheads="1"/>
          </p:cNvSpPr>
          <p:nvPr/>
        </p:nvSpPr>
        <p:spPr bwMode="auto">
          <a:xfrm>
            <a:off x="838200" y="990600"/>
            <a:ext cx="6935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J. Charney (</a:t>
            </a:r>
            <a:r>
              <a:rPr lang="en-US" i="1"/>
              <a:t>J. Meteor</a:t>
            </a:r>
            <a:r>
              <a:rPr lang="en-US"/>
              <a:t> 1947), E. Eady (</a:t>
            </a:r>
            <a:r>
              <a:rPr lang="en-US" i="1"/>
              <a:t>Tellus</a:t>
            </a:r>
            <a:r>
              <a:rPr lang="en-US"/>
              <a:t> 1949), </a:t>
            </a:r>
          </a:p>
          <a:p>
            <a:r>
              <a:rPr lang="en-US"/>
              <a:t>     and J. Smagorinsky (</a:t>
            </a:r>
            <a:r>
              <a:rPr lang="en-US" i="1"/>
              <a:t>MWR</a:t>
            </a:r>
            <a:r>
              <a:rPr lang="en-US"/>
              <a:t> 1963)</a:t>
            </a:r>
          </a:p>
        </p:txBody>
      </p:sp>
      <p:sp>
        <p:nvSpPr>
          <p:cNvPr id="673804" name="Rectangle 12"/>
          <p:cNvSpPr>
            <a:spLocks noChangeArrowheads="1"/>
          </p:cNvSpPr>
          <p:nvPr/>
        </p:nvSpPr>
        <p:spPr bwMode="auto">
          <a:xfrm>
            <a:off x="838200" y="2667000"/>
            <a:ext cx="74501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Induced horizontal gradient in density creates yz circulation, in NH rising air moves N vs. sinking air moves S -&gt; </a:t>
            </a:r>
            <a:r>
              <a:rPr lang="en-US">
                <a:solidFill>
                  <a:srgbClr val="3A0000"/>
                </a:solidFill>
                <a:effectLst>
                  <a:outerShdw blurRad="38100" dist="38100" dir="2700000" algn="tl">
                    <a:srgbClr val="000000"/>
                  </a:outerShdw>
                </a:effectLst>
              </a:rPr>
              <a:t>SLANTWISE CONVECTION</a:t>
            </a:r>
            <a:endParaRPr lang="en-US"/>
          </a:p>
        </p:txBody>
      </p:sp>
      <p:sp>
        <p:nvSpPr>
          <p:cNvPr id="673808" name="Rectangle 16"/>
          <p:cNvSpPr>
            <a:spLocks noChangeArrowheads="1"/>
          </p:cNvSpPr>
          <p:nvPr/>
        </p:nvSpPr>
        <p:spPr bwMode="auto">
          <a:xfrm>
            <a:off x="838200" y="5029200"/>
            <a:ext cx="769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Tx/>
              <a:buChar char="•"/>
            </a:pPr>
            <a:r>
              <a:rPr lang="en-US"/>
              <a:t>   </a:t>
            </a:r>
            <a:r>
              <a:rPr lang="en-US">
                <a:solidFill>
                  <a:srgbClr val="3A0000"/>
                </a:solidFill>
                <a:effectLst>
                  <a:outerShdw blurRad="38100" dist="38100" dir="2700000" algn="tl">
                    <a:srgbClr val="000000"/>
                  </a:outerShdw>
                </a:effectLst>
              </a:rPr>
              <a:t>Baroclinic instability</a:t>
            </a:r>
            <a:r>
              <a:rPr lang="en-US"/>
              <a:t> grows </a:t>
            </a:r>
            <a:r>
              <a:rPr lang="en-US">
                <a:solidFill>
                  <a:srgbClr val="3A0000"/>
                </a:solidFill>
                <a:effectLst>
                  <a:outerShdw blurRad="38100" dist="38100" dir="2700000" algn="tl">
                    <a:srgbClr val="000000"/>
                  </a:outerShdw>
                </a:effectLst>
              </a:rPr>
              <a:t>planetary waves</a:t>
            </a:r>
            <a:r>
              <a:rPr lang="en-US"/>
              <a:t> by convert-ing APE associated with the horizontal temperature gradients that are required for thermal wind balance (Holton, 2004)</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38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38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38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3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804" grpId="0"/>
      <p:bldP spid="67380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path path="rect">
            <a:fillToRect r="100000" b="100000"/>
          </a:path>
        </a:gra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09600" y="685800"/>
            <a:ext cx="4953000" cy="685800"/>
          </a:xfrm>
        </p:spPr>
        <p:txBody>
          <a:bodyPr/>
          <a:lstStyle/>
          <a:p>
            <a:r>
              <a:rPr lang="en-US" sz="2800">
                <a:effectLst>
                  <a:outerShdw blurRad="38100" dist="38100" dir="2700000" algn="tl">
                    <a:srgbClr val="FFFFFF"/>
                  </a:outerShdw>
                </a:effectLst>
              </a:rPr>
              <a:t>ANELASTIC elementary scale analysis– continuity (AK2009):</a:t>
            </a:r>
            <a:endParaRPr lang="en-US"/>
          </a:p>
        </p:txBody>
      </p:sp>
      <p:graphicFrame>
        <p:nvGraphicFramePr>
          <p:cNvPr id="686089" name="Object 9"/>
          <p:cNvGraphicFramePr>
            <a:graphicFrameLocks noChangeAspect="1"/>
          </p:cNvGraphicFramePr>
          <p:nvPr/>
        </p:nvGraphicFramePr>
        <p:xfrm>
          <a:off x="5715000" y="685800"/>
          <a:ext cx="2362200" cy="814388"/>
        </p:xfrm>
        <a:graphic>
          <a:graphicData uri="http://schemas.openxmlformats.org/presentationml/2006/ole">
            <mc:AlternateContent xmlns:mc="http://schemas.openxmlformats.org/markup-compatibility/2006">
              <mc:Choice xmlns:v="urn:schemas-microsoft-com:vml" Requires="v">
                <p:oleObj spid="_x0000_s1211" name="Equation" r:id="rId4" imgW="1066800" imgH="368300" progId="Equation.3">
                  <p:embed/>
                </p:oleObj>
              </mc:Choice>
              <mc:Fallback>
                <p:oleObj name="Equation" r:id="rId4" imgW="10668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685800"/>
                        <a:ext cx="2362200"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6091" name="Object 11"/>
          <p:cNvGraphicFramePr>
            <a:graphicFrameLocks noChangeAspect="1"/>
          </p:cNvGraphicFramePr>
          <p:nvPr/>
        </p:nvGraphicFramePr>
        <p:xfrm>
          <a:off x="1371600" y="1847850"/>
          <a:ext cx="1676400" cy="434975"/>
        </p:xfrm>
        <a:graphic>
          <a:graphicData uri="http://schemas.openxmlformats.org/presentationml/2006/ole">
            <mc:AlternateContent xmlns:mc="http://schemas.openxmlformats.org/markup-compatibility/2006">
              <mc:Choice xmlns:v="urn:schemas-microsoft-com:vml" Requires="v">
                <p:oleObj spid="_x0000_s1212" name="Equation" r:id="rId6" imgW="685800" imgH="177800" progId="Equation.3">
                  <p:embed/>
                </p:oleObj>
              </mc:Choice>
              <mc:Fallback>
                <p:oleObj name="Equation" r:id="rId6" imgW="6858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847850"/>
                        <a:ext cx="1676400"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6094" name="Object 14"/>
          <p:cNvGraphicFramePr>
            <a:graphicFrameLocks noChangeAspect="1"/>
          </p:cNvGraphicFramePr>
          <p:nvPr/>
        </p:nvGraphicFramePr>
        <p:xfrm>
          <a:off x="3200400" y="1600200"/>
          <a:ext cx="4006850" cy="914400"/>
        </p:xfrm>
        <a:graphic>
          <a:graphicData uri="http://schemas.openxmlformats.org/presentationml/2006/ole">
            <mc:AlternateContent xmlns:mc="http://schemas.openxmlformats.org/markup-compatibility/2006">
              <mc:Choice xmlns:v="urn:schemas-microsoft-com:vml" Requires="v">
                <p:oleObj spid="_x0000_s1213" name="Equation" r:id="rId8" imgW="1612900" imgH="444500" progId="Equation.3">
                  <p:embed/>
                </p:oleObj>
              </mc:Choice>
              <mc:Fallback>
                <p:oleObj name="Equation" r:id="rId8" imgW="1612900" imgH="444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1600200"/>
                        <a:ext cx="40068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86095" name="Rectangle 15"/>
          <p:cNvSpPr>
            <a:spLocks noChangeArrowheads="1"/>
          </p:cNvSpPr>
          <p:nvPr/>
        </p:nvSpPr>
        <p:spPr bwMode="auto">
          <a:xfrm>
            <a:off x="609600" y="3001963"/>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effectLst>
                  <a:outerShdw blurRad="38100" dist="38100" dir="2700000" algn="tl">
                    <a:srgbClr val="FFFFFF"/>
                  </a:outerShdw>
                </a:effectLst>
              </a:rPr>
              <a:t>(i) Acoustic term:</a:t>
            </a:r>
            <a:endParaRPr lang="en-US"/>
          </a:p>
        </p:txBody>
      </p:sp>
      <p:graphicFrame>
        <p:nvGraphicFramePr>
          <p:cNvPr id="686097" name="Object 17"/>
          <p:cNvGraphicFramePr>
            <a:graphicFrameLocks noChangeAspect="1"/>
          </p:cNvGraphicFramePr>
          <p:nvPr/>
        </p:nvGraphicFramePr>
        <p:xfrm>
          <a:off x="1447800" y="3505200"/>
          <a:ext cx="1295400" cy="481013"/>
        </p:xfrm>
        <a:graphic>
          <a:graphicData uri="http://schemas.openxmlformats.org/presentationml/2006/ole">
            <mc:AlternateContent xmlns:mc="http://schemas.openxmlformats.org/markup-compatibility/2006">
              <mc:Choice xmlns:v="urn:schemas-microsoft-com:vml" Requires="v">
                <p:oleObj spid="_x0000_s1214" name="Equation" r:id="rId10" imgW="546100" imgH="203200" progId="Equation.3">
                  <p:embed/>
                </p:oleObj>
              </mc:Choice>
              <mc:Fallback>
                <p:oleObj name="Equation" r:id="rId10" imgW="5461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505200"/>
                        <a:ext cx="1295400"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86100" name="Rectangle 20"/>
          <p:cNvSpPr>
            <a:spLocks noChangeArrowheads="1"/>
          </p:cNvSpPr>
          <p:nvPr/>
        </p:nvSpPr>
        <p:spPr bwMode="auto">
          <a:xfrm>
            <a:off x="1143000" y="4114800"/>
            <a:ext cx="24669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effectLst>
                  <a:outerShdw blurRad="38100" dist="38100" dir="2700000" algn="tl">
                    <a:srgbClr val="FFFFFF"/>
                  </a:outerShdw>
                </a:effectLst>
              </a:rPr>
              <a:t>reversible </a:t>
            </a:r>
          </a:p>
          <a:p>
            <a:r>
              <a:rPr lang="en-US" sz="2800">
                <a:effectLst>
                  <a:outerShdw blurRad="38100" dist="38100" dir="2700000" algn="tl">
                    <a:srgbClr val="FFFFFF"/>
                  </a:outerShdw>
                </a:effectLst>
              </a:rPr>
              <a:t>gas  dynamics</a:t>
            </a:r>
          </a:p>
        </p:txBody>
      </p:sp>
      <p:graphicFrame>
        <p:nvGraphicFramePr>
          <p:cNvPr id="686101" name="Object 21"/>
          <p:cNvGraphicFramePr>
            <a:graphicFrameLocks noChangeAspect="1"/>
          </p:cNvGraphicFramePr>
          <p:nvPr/>
        </p:nvGraphicFramePr>
        <p:xfrm>
          <a:off x="3733800" y="4114800"/>
          <a:ext cx="4114800" cy="633413"/>
        </p:xfrm>
        <a:graphic>
          <a:graphicData uri="http://schemas.openxmlformats.org/presentationml/2006/ole">
            <mc:AlternateContent xmlns:mc="http://schemas.openxmlformats.org/markup-compatibility/2006">
              <mc:Choice xmlns:v="urn:schemas-microsoft-com:vml" Requires="v">
                <p:oleObj spid="_x0000_s1215" name="Equation" r:id="rId12" imgW="1816100" imgH="279400" progId="Equation.3">
                  <p:embed/>
                </p:oleObj>
              </mc:Choice>
              <mc:Fallback>
                <p:oleObj name="Equation" r:id="rId12" imgW="1816100" imgH="279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4114800"/>
                        <a:ext cx="4114800" cy="63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6103" name="Object 23"/>
          <p:cNvGraphicFramePr>
            <a:graphicFrameLocks noChangeAspect="1"/>
          </p:cNvGraphicFramePr>
          <p:nvPr/>
        </p:nvGraphicFramePr>
        <p:xfrm>
          <a:off x="6096000" y="5334000"/>
          <a:ext cx="1219200" cy="438150"/>
        </p:xfrm>
        <a:graphic>
          <a:graphicData uri="http://schemas.openxmlformats.org/presentationml/2006/ole">
            <mc:AlternateContent xmlns:mc="http://schemas.openxmlformats.org/markup-compatibility/2006">
              <mc:Choice xmlns:v="urn:schemas-microsoft-com:vml" Requires="v">
                <p:oleObj spid="_x0000_s1216" name="Equation" r:id="rId14" imgW="495300" imgH="177800" progId="Equation.3">
                  <p:embed/>
                </p:oleObj>
              </mc:Choice>
              <mc:Fallback>
                <p:oleObj name="Equation" r:id="rId14" imgW="4953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0" y="5334000"/>
                        <a:ext cx="121920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6104" name="Object 24"/>
          <p:cNvGraphicFramePr>
            <a:graphicFrameLocks noChangeAspect="1"/>
          </p:cNvGraphicFramePr>
          <p:nvPr/>
        </p:nvGraphicFramePr>
        <p:xfrm>
          <a:off x="1981200" y="5029200"/>
          <a:ext cx="3886200" cy="1039813"/>
        </p:xfrm>
        <a:graphic>
          <a:graphicData uri="http://schemas.openxmlformats.org/presentationml/2006/ole">
            <mc:AlternateContent xmlns:mc="http://schemas.openxmlformats.org/markup-compatibility/2006">
              <mc:Choice xmlns:v="urn:schemas-microsoft-com:vml" Requires="v">
                <p:oleObj spid="_x0000_s1217" name="Equation" r:id="rId16" imgW="1663700" imgH="444500" progId="Equation.3">
                  <p:embed/>
                </p:oleObj>
              </mc:Choice>
              <mc:Fallback>
                <p:oleObj name="Equation" r:id="rId16" imgW="1663700" imgH="4445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1200" y="5029200"/>
                        <a:ext cx="3886200"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6105" name="Object 25"/>
          <p:cNvGraphicFramePr>
            <a:graphicFrameLocks noChangeAspect="1"/>
          </p:cNvGraphicFramePr>
          <p:nvPr/>
        </p:nvGraphicFramePr>
        <p:xfrm>
          <a:off x="3352800" y="2743200"/>
          <a:ext cx="1219200" cy="1093788"/>
        </p:xfrm>
        <a:graphic>
          <a:graphicData uri="http://schemas.openxmlformats.org/presentationml/2006/ole">
            <mc:AlternateContent xmlns:mc="http://schemas.openxmlformats.org/markup-compatibility/2006">
              <mc:Choice xmlns:v="urn:schemas-microsoft-com:vml" Requires="v">
                <p:oleObj spid="_x0000_s1218" name="Equation" r:id="rId18" imgW="495300" imgH="444500" progId="Equation.3">
                  <p:embed/>
                </p:oleObj>
              </mc:Choice>
              <mc:Fallback>
                <p:oleObj name="Equation" r:id="rId18" imgW="495300" imgH="4445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52800" y="2743200"/>
                        <a:ext cx="1219200" cy="1093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6106" name="Object 26"/>
          <p:cNvGraphicFramePr>
            <a:graphicFrameLocks noChangeAspect="1"/>
          </p:cNvGraphicFramePr>
          <p:nvPr/>
        </p:nvGraphicFramePr>
        <p:xfrm>
          <a:off x="4572000" y="2743200"/>
          <a:ext cx="3962400" cy="1076325"/>
        </p:xfrm>
        <a:graphic>
          <a:graphicData uri="http://schemas.openxmlformats.org/presentationml/2006/ole">
            <mc:AlternateContent xmlns:mc="http://schemas.openxmlformats.org/markup-compatibility/2006">
              <mc:Choice xmlns:v="urn:schemas-microsoft-com:vml" Requires="v">
                <p:oleObj spid="_x0000_s1219" name="Equation" r:id="rId20" imgW="1689100" imgH="457200" progId="Equation.3">
                  <p:embed/>
                </p:oleObj>
              </mc:Choice>
              <mc:Fallback>
                <p:oleObj name="Equation" r:id="rId20" imgW="1689100" imgH="457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2000" y="2743200"/>
                        <a:ext cx="39624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path path="rect">
            <a:fillToRect l="100000" t="100000"/>
          </a:path>
        </a:gradFill>
        <a:effectLst/>
      </p:bgPr>
    </p:bg>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1066800" y="762000"/>
            <a:ext cx="3505200" cy="685800"/>
          </a:xfrm>
        </p:spPr>
        <p:txBody>
          <a:bodyPr/>
          <a:lstStyle/>
          <a:p>
            <a:r>
              <a:rPr lang="en-US" sz="2800" dirty="0">
                <a:effectLst>
                  <a:outerShdw blurRad="38100" dist="38100" dir="2700000" algn="tl">
                    <a:srgbClr val="FFFFFF"/>
                  </a:outerShdw>
                </a:effectLst>
              </a:rPr>
              <a:t>(ii) </a:t>
            </a:r>
            <a:r>
              <a:rPr lang="en-US" sz="2800" dirty="0" err="1">
                <a:effectLst>
                  <a:outerShdw blurRad="38100" dist="38100" dir="2700000" algn="tl">
                    <a:srgbClr val="FFFFFF"/>
                  </a:outerShdw>
                </a:effectLst>
              </a:rPr>
              <a:t>Thermobaric</a:t>
            </a:r>
            <a:r>
              <a:rPr lang="en-US" sz="2800" dirty="0">
                <a:effectLst>
                  <a:outerShdw blurRad="38100" dist="38100" dir="2700000" algn="tl">
                    <a:srgbClr val="FFFFFF"/>
                  </a:outerShdw>
                </a:effectLst>
              </a:rPr>
              <a:t> term:</a:t>
            </a:r>
            <a:endParaRPr lang="en-US" dirty="0"/>
          </a:p>
        </p:txBody>
      </p:sp>
      <p:sp>
        <p:nvSpPr>
          <p:cNvPr id="711688" name="Rectangle 8"/>
          <p:cNvSpPr>
            <a:spLocks noChangeArrowheads="1"/>
          </p:cNvSpPr>
          <p:nvPr/>
        </p:nvSpPr>
        <p:spPr bwMode="auto">
          <a:xfrm>
            <a:off x="7807325" y="2455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nvGrpSpPr>
          <p:cNvPr id="711733" name="Group 53"/>
          <p:cNvGrpSpPr>
            <a:grpSpLocks/>
          </p:cNvGrpSpPr>
          <p:nvPr/>
        </p:nvGrpSpPr>
        <p:grpSpPr bwMode="auto">
          <a:xfrm>
            <a:off x="4800600" y="3657600"/>
            <a:ext cx="3505200" cy="2286000"/>
            <a:chOff x="2976" y="2496"/>
            <a:chExt cx="2208" cy="1248"/>
          </a:xfrm>
        </p:grpSpPr>
        <p:sp>
          <p:nvSpPr>
            <p:cNvPr id="711699" name="Freeform 19"/>
            <p:cNvSpPr>
              <a:spLocks/>
            </p:cNvSpPr>
            <p:nvPr/>
          </p:nvSpPr>
          <p:spPr bwMode="auto">
            <a:xfrm>
              <a:off x="3744" y="2832"/>
              <a:ext cx="1112" cy="912"/>
            </a:xfrm>
            <a:custGeom>
              <a:avLst/>
              <a:gdLst>
                <a:gd name="T0" fmla="*/ 8 w 1112"/>
                <a:gd name="T1" fmla="*/ 1056 h 1056"/>
                <a:gd name="T2" fmla="*/ 8 w 1112"/>
                <a:gd name="T3" fmla="*/ 864 h 1056"/>
                <a:gd name="T4" fmla="*/ 56 w 1112"/>
                <a:gd name="T5" fmla="*/ 672 h 1056"/>
                <a:gd name="T6" fmla="*/ 152 w 1112"/>
                <a:gd name="T7" fmla="*/ 528 h 1056"/>
                <a:gd name="T8" fmla="*/ 296 w 1112"/>
                <a:gd name="T9" fmla="*/ 384 h 1056"/>
                <a:gd name="T10" fmla="*/ 488 w 1112"/>
                <a:gd name="T11" fmla="*/ 240 h 1056"/>
                <a:gd name="T12" fmla="*/ 680 w 1112"/>
                <a:gd name="T13" fmla="*/ 144 h 1056"/>
                <a:gd name="T14" fmla="*/ 872 w 1112"/>
                <a:gd name="T15" fmla="*/ 48 h 1056"/>
                <a:gd name="T16" fmla="*/ 1112 w 1112"/>
                <a:gd name="T1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2" h="1056">
                  <a:moveTo>
                    <a:pt x="8" y="1056"/>
                  </a:moveTo>
                  <a:cubicBezTo>
                    <a:pt x="4" y="992"/>
                    <a:pt x="0" y="928"/>
                    <a:pt x="8" y="864"/>
                  </a:cubicBezTo>
                  <a:cubicBezTo>
                    <a:pt x="16" y="800"/>
                    <a:pt x="32" y="728"/>
                    <a:pt x="56" y="672"/>
                  </a:cubicBezTo>
                  <a:cubicBezTo>
                    <a:pt x="80" y="616"/>
                    <a:pt x="112" y="576"/>
                    <a:pt x="152" y="528"/>
                  </a:cubicBezTo>
                  <a:cubicBezTo>
                    <a:pt x="192" y="480"/>
                    <a:pt x="240" y="432"/>
                    <a:pt x="296" y="384"/>
                  </a:cubicBezTo>
                  <a:cubicBezTo>
                    <a:pt x="352" y="336"/>
                    <a:pt x="424" y="280"/>
                    <a:pt x="488" y="240"/>
                  </a:cubicBezTo>
                  <a:cubicBezTo>
                    <a:pt x="552" y="200"/>
                    <a:pt x="616" y="176"/>
                    <a:pt x="680" y="144"/>
                  </a:cubicBezTo>
                  <a:cubicBezTo>
                    <a:pt x="744" y="112"/>
                    <a:pt x="800" y="72"/>
                    <a:pt x="872" y="48"/>
                  </a:cubicBezTo>
                  <a:cubicBezTo>
                    <a:pt x="944" y="24"/>
                    <a:pt x="1028" y="12"/>
                    <a:pt x="1112" y="0"/>
                  </a:cubicBezTo>
                </a:path>
              </a:pathLst>
            </a:custGeom>
            <a:noFill/>
            <a:ln w="3810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1694" name="Line 14"/>
            <p:cNvSpPr>
              <a:spLocks noChangeShapeType="1"/>
            </p:cNvSpPr>
            <p:nvPr/>
          </p:nvSpPr>
          <p:spPr bwMode="auto">
            <a:xfrm>
              <a:off x="3072" y="3744"/>
              <a:ext cx="21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1700" name="Rectangle 20"/>
            <p:cNvSpPr>
              <a:spLocks noChangeArrowheads="1"/>
            </p:cNvSpPr>
            <p:nvPr/>
          </p:nvSpPr>
          <p:spPr bwMode="auto">
            <a:xfrm>
              <a:off x="3072" y="2880"/>
              <a:ext cx="8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B1E4"/>
                  </a:solidFill>
                  <a:effectLst>
                    <a:outerShdw blurRad="38100" dist="38100" dir="2700000" algn="tl">
                      <a:srgbClr val="000000"/>
                    </a:outerShdw>
                  </a:effectLst>
                </a:rPr>
                <a:t>warm air</a:t>
              </a:r>
            </a:p>
          </p:txBody>
        </p:sp>
        <p:grpSp>
          <p:nvGrpSpPr>
            <p:cNvPr id="711732" name="Group 52"/>
            <p:cNvGrpSpPr>
              <a:grpSpLocks/>
            </p:cNvGrpSpPr>
            <p:nvPr/>
          </p:nvGrpSpPr>
          <p:grpSpPr bwMode="auto">
            <a:xfrm>
              <a:off x="3216" y="3168"/>
              <a:ext cx="1791" cy="536"/>
              <a:chOff x="3216" y="3168"/>
              <a:chExt cx="1791" cy="536"/>
            </a:xfrm>
          </p:grpSpPr>
          <p:sp>
            <p:nvSpPr>
              <p:cNvPr id="711701" name="Rectangle 21"/>
              <p:cNvSpPr>
                <a:spLocks noChangeArrowheads="1"/>
              </p:cNvSpPr>
              <p:nvPr/>
            </p:nvSpPr>
            <p:spPr bwMode="auto">
              <a:xfrm>
                <a:off x="4512" y="3168"/>
                <a:ext cx="495"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0000FF"/>
                    </a:solidFill>
                    <a:effectLst>
                      <a:outerShdw blurRad="38100" dist="38100" dir="2700000" algn="tl">
                        <a:srgbClr val="000000"/>
                      </a:outerShdw>
                    </a:effectLst>
                  </a:rPr>
                  <a:t>cool </a:t>
                </a:r>
              </a:p>
              <a:p>
                <a:r>
                  <a:rPr lang="en-US">
                    <a:solidFill>
                      <a:srgbClr val="0000FF"/>
                    </a:solidFill>
                    <a:effectLst>
                      <a:outerShdw blurRad="38100" dist="38100" dir="2700000" algn="tl">
                        <a:srgbClr val="000000"/>
                      </a:outerShdw>
                    </a:effectLst>
                  </a:rPr>
                  <a:t> air</a:t>
                </a:r>
              </a:p>
            </p:txBody>
          </p:sp>
          <p:sp>
            <p:nvSpPr>
              <p:cNvPr id="711702" name="Line 22"/>
              <p:cNvSpPr>
                <a:spLocks noChangeShapeType="1"/>
              </p:cNvSpPr>
              <p:nvPr/>
            </p:nvSpPr>
            <p:spPr bwMode="auto">
              <a:xfrm flipH="1">
                <a:off x="3216" y="3408"/>
                <a:ext cx="1104" cy="0"/>
              </a:xfrm>
              <a:prstGeom prst="line">
                <a:avLst/>
              </a:prstGeom>
              <a:noFill/>
              <a:ln w="38100">
                <a:solidFill>
                  <a:srgbClr val="F700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11731" name="Group 51"/>
              <p:cNvGrpSpPr>
                <a:grpSpLocks/>
              </p:cNvGrpSpPr>
              <p:nvPr/>
            </p:nvGrpSpPr>
            <p:grpSpPr bwMode="auto">
              <a:xfrm>
                <a:off x="3408" y="3455"/>
                <a:ext cx="983" cy="249"/>
                <a:chOff x="3408" y="3455"/>
                <a:chExt cx="983" cy="249"/>
              </a:xfrm>
            </p:grpSpPr>
            <p:graphicFrame>
              <p:nvGraphicFramePr>
                <p:cNvPr id="711706" name="Object 26"/>
                <p:cNvGraphicFramePr>
                  <a:graphicFrameLocks noChangeAspect="1"/>
                </p:cNvGraphicFramePr>
                <p:nvPr/>
              </p:nvGraphicFramePr>
              <p:xfrm>
                <a:off x="3408" y="3504"/>
                <a:ext cx="288" cy="170"/>
              </p:xfrm>
              <a:graphic>
                <a:graphicData uri="http://schemas.openxmlformats.org/presentationml/2006/ole">
                  <mc:AlternateContent xmlns:mc="http://schemas.openxmlformats.org/markup-compatibility/2006">
                    <mc:Choice xmlns:v="urn:schemas-microsoft-com:vml" Requires="v">
                      <p:oleObj spid="_x0000_s90321" name="Equation" r:id="rId4" imgW="215900" imgH="127000" progId="Equation.3">
                        <p:embed/>
                      </p:oleObj>
                    </mc:Choice>
                    <mc:Fallback>
                      <p:oleObj name="Equation" r:id="rId4" imgW="2159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3504"/>
                              <a:ext cx="288"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1707" name="Rectangle 27"/>
                <p:cNvSpPr>
                  <a:spLocks noChangeArrowheads="1"/>
                </p:cNvSpPr>
                <p:nvPr/>
              </p:nvSpPr>
              <p:spPr bwMode="auto">
                <a:xfrm>
                  <a:off x="3552" y="3455"/>
                  <a:ext cx="839"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  15K</a:t>
                  </a:r>
                </a:p>
              </p:txBody>
            </p:sp>
          </p:grpSp>
        </p:grpSp>
        <p:sp>
          <p:nvSpPr>
            <p:cNvPr id="711708" name="Rectangle 28"/>
            <p:cNvSpPr>
              <a:spLocks noChangeArrowheads="1"/>
            </p:cNvSpPr>
            <p:nvPr/>
          </p:nvSpPr>
          <p:spPr bwMode="auto">
            <a:xfrm>
              <a:off x="2976" y="2496"/>
              <a:ext cx="215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MOVING COLD FRONT</a:t>
              </a:r>
            </a:p>
          </p:txBody>
        </p:sp>
      </p:grpSp>
      <p:sp>
        <p:nvSpPr>
          <p:cNvPr id="711725" name="Rectangle 45"/>
          <p:cNvSpPr>
            <a:spLocks noChangeArrowheads="1"/>
          </p:cNvSpPr>
          <p:nvPr/>
        </p:nvSpPr>
        <p:spPr bwMode="auto">
          <a:xfrm>
            <a:off x="1371600" y="1676400"/>
            <a:ext cx="3205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effectLst>
                  <a:outerShdw blurRad="38100" dist="38100" dir="2700000" algn="tl">
                    <a:srgbClr val="FFFFFF"/>
                  </a:outerShdw>
                </a:effectLst>
              </a:rPr>
              <a:t>Baroclinic dynamics</a:t>
            </a:r>
            <a:r>
              <a:rPr lang="en-US" sz="2800"/>
              <a:t> </a:t>
            </a:r>
          </a:p>
        </p:txBody>
      </p:sp>
      <p:graphicFrame>
        <p:nvGraphicFramePr>
          <p:cNvPr id="711726" name="Object 46"/>
          <p:cNvGraphicFramePr>
            <a:graphicFrameLocks noChangeAspect="1"/>
          </p:cNvGraphicFramePr>
          <p:nvPr/>
        </p:nvGraphicFramePr>
        <p:xfrm>
          <a:off x="4724400" y="609600"/>
          <a:ext cx="1371600" cy="1143000"/>
        </p:xfrm>
        <a:graphic>
          <a:graphicData uri="http://schemas.openxmlformats.org/presentationml/2006/ole">
            <mc:AlternateContent xmlns:mc="http://schemas.openxmlformats.org/markup-compatibility/2006">
              <mc:Choice xmlns:v="urn:schemas-microsoft-com:vml" Requires="v">
                <p:oleObj spid="_x0000_s90322" name="Equation" r:id="rId6" imgW="508000" imgH="431800" progId="Equation.3">
                  <p:embed/>
                </p:oleObj>
              </mc:Choice>
              <mc:Fallback>
                <p:oleObj name="Equation" r:id="rId6" imgW="5080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609600"/>
                        <a:ext cx="1371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1727" name="Object 47"/>
          <p:cNvGraphicFramePr>
            <a:graphicFrameLocks noChangeAspect="1"/>
          </p:cNvGraphicFramePr>
          <p:nvPr/>
        </p:nvGraphicFramePr>
        <p:xfrm>
          <a:off x="1676400" y="2362200"/>
          <a:ext cx="1600200" cy="461963"/>
        </p:xfrm>
        <a:graphic>
          <a:graphicData uri="http://schemas.openxmlformats.org/presentationml/2006/ole">
            <mc:AlternateContent xmlns:mc="http://schemas.openxmlformats.org/markup-compatibility/2006">
              <mc:Choice xmlns:v="urn:schemas-microsoft-com:vml" Requires="v">
                <p:oleObj spid="_x0000_s90323" name="Equation" r:id="rId8" imgW="571500" imgH="165100" progId="Equation.3">
                  <p:embed/>
                </p:oleObj>
              </mc:Choice>
              <mc:Fallback>
                <p:oleObj name="Equation" r:id="rId8" imgW="5715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2362200"/>
                        <a:ext cx="16002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1728" name="Object 48"/>
          <p:cNvGraphicFramePr>
            <a:graphicFrameLocks noChangeAspect="1"/>
          </p:cNvGraphicFramePr>
          <p:nvPr/>
        </p:nvGraphicFramePr>
        <p:xfrm>
          <a:off x="3733800" y="2286000"/>
          <a:ext cx="2362200" cy="571500"/>
        </p:xfrm>
        <a:graphic>
          <a:graphicData uri="http://schemas.openxmlformats.org/presentationml/2006/ole">
            <mc:AlternateContent xmlns:mc="http://schemas.openxmlformats.org/markup-compatibility/2006">
              <mc:Choice xmlns:v="urn:schemas-microsoft-com:vml" Requires="v">
                <p:oleObj spid="_x0000_s90324" name="Equation" r:id="rId10" imgW="838200" imgH="203200" progId="Equation.3">
                  <p:embed/>
                </p:oleObj>
              </mc:Choice>
              <mc:Fallback>
                <p:oleObj name="Equation" r:id="rId10" imgW="8382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2286000"/>
                        <a:ext cx="23622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1729" name="Object 49"/>
          <p:cNvGraphicFramePr>
            <a:graphicFrameLocks noChangeAspect="1"/>
          </p:cNvGraphicFramePr>
          <p:nvPr/>
        </p:nvGraphicFramePr>
        <p:xfrm>
          <a:off x="6172200" y="838200"/>
          <a:ext cx="1219200" cy="644525"/>
        </p:xfrm>
        <a:graphic>
          <a:graphicData uri="http://schemas.openxmlformats.org/presentationml/2006/ole">
            <mc:AlternateContent xmlns:mc="http://schemas.openxmlformats.org/markup-compatibility/2006">
              <mc:Choice xmlns:v="urn:schemas-microsoft-com:vml" Requires="v">
                <p:oleObj spid="_x0000_s90325" name="Equation" r:id="rId12" imgW="457200" imgH="241300" progId="Equation.3">
                  <p:embed/>
                </p:oleObj>
              </mc:Choice>
              <mc:Fallback>
                <p:oleObj name="Equation" r:id="rId12" imgW="457200" imgH="2413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838200"/>
                        <a:ext cx="1219200"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1730" name="Object 50"/>
          <p:cNvGraphicFramePr>
            <a:graphicFrameLocks noChangeAspect="1"/>
          </p:cNvGraphicFramePr>
          <p:nvPr/>
        </p:nvGraphicFramePr>
        <p:xfrm>
          <a:off x="2971800" y="2895600"/>
          <a:ext cx="5035550" cy="485775"/>
        </p:xfrm>
        <a:graphic>
          <a:graphicData uri="http://schemas.openxmlformats.org/presentationml/2006/ole">
            <mc:AlternateContent xmlns:mc="http://schemas.openxmlformats.org/markup-compatibility/2006">
              <mc:Choice xmlns:v="urn:schemas-microsoft-com:vml" Requires="v">
                <p:oleObj spid="_x0000_s90326" name="Equation" r:id="rId14" imgW="1841500" imgH="177800" progId="Equation.3">
                  <p:embed/>
                </p:oleObj>
              </mc:Choice>
              <mc:Fallback>
                <p:oleObj name="Equation" r:id="rId14" imgW="1841500" imgH="177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2895600"/>
                        <a:ext cx="50355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1734" name="Object 54"/>
          <p:cNvGraphicFramePr>
            <a:graphicFrameLocks noChangeAspect="1"/>
          </p:cNvGraphicFramePr>
          <p:nvPr/>
        </p:nvGraphicFramePr>
        <p:xfrm>
          <a:off x="1066800" y="3624263"/>
          <a:ext cx="2895600" cy="1106487"/>
        </p:xfrm>
        <a:graphic>
          <a:graphicData uri="http://schemas.openxmlformats.org/presentationml/2006/ole">
            <mc:AlternateContent xmlns:mc="http://schemas.openxmlformats.org/markup-compatibility/2006">
              <mc:Choice xmlns:v="urn:schemas-microsoft-com:vml" Requires="v">
                <p:oleObj spid="_x0000_s90327" name="Equation" r:id="rId16" imgW="1130300" imgH="431800" progId="Equation.3">
                  <p:embed/>
                </p:oleObj>
              </mc:Choice>
              <mc:Fallback>
                <p:oleObj name="Equation" r:id="rId16" imgW="1130300" imgH="431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3624263"/>
                        <a:ext cx="2895600" cy="1106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1735" name="Object 55"/>
          <p:cNvGraphicFramePr>
            <a:graphicFrameLocks noChangeAspect="1"/>
          </p:cNvGraphicFramePr>
          <p:nvPr/>
        </p:nvGraphicFramePr>
        <p:xfrm>
          <a:off x="1219200" y="5334000"/>
          <a:ext cx="3124200" cy="514350"/>
        </p:xfrm>
        <a:graphic>
          <a:graphicData uri="http://schemas.openxmlformats.org/presentationml/2006/ole">
            <mc:AlternateContent xmlns:mc="http://schemas.openxmlformats.org/markup-compatibility/2006">
              <mc:Choice xmlns:v="urn:schemas-microsoft-com:vml" Requires="v">
                <p:oleObj spid="_x0000_s90328" name="Equation" r:id="rId18" imgW="1231900" imgH="203200" progId="Equation.3">
                  <p:embed/>
                </p:oleObj>
              </mc:Choice>
              <mc:Fallback>
                <p:oleObj name="Equation" r:id="rId18" imgW="1231900" imgH="203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19200" y="5334000"/>
                        <a:ext cx="3124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1736" name="Rectangle 56"/>
          <p:cNvSpPr>
            <a:spLocks noChangeArrowheads="1"/>
          </p:cNvSpPr>
          <p:nvPr/>
        </p:nvSpPr>
        <p:spPr bwMode="auto">
          <a:xfrm>
            <a:off x="1600200" y="4800600"/>
            <a:ext cx="105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t>where</a:t>
            </a:r>
            <a:endParaRPr lang="en-US"/>
          </a:p>
        </p:txBody>
      </p:sp>
      <p:sp>
        <p:nvSpPr>
          <p:cNvPr id="711738" name="Rectangle 58"/>
          <p:cNvSpPr>
            <a:spLocks noChangeArrowheads="1"/>
          </p:cNvSpPr>
          <p:nvPr/>
        </p:nvSpPr>
        <p:spPr bwMode="auto">
          <a:xfrm>
            <a:off x="4724400" y="3581400"/>
            <a:ext cx="3810000" cy="2514600"/>
          </a:xfrm>
          <a:prstGeom prst="rect">
            <a:avLst/>
          </a:prstGeom>
          <a:solidFill>
            <a:schemeClr val="accent1">
              <a:alpha val="0"/>
            </a:schemeClr>
          </a:solidFill>
          <a:ln w="38100">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685800" y="304800"/>
            <a:ext cx="7772400" cy="762000"/>
          </a:xfrm>
        </p:spPr>
        <p:txBody>
          <a:bodyPr/>
          <a:lstStyle/>
          <a:p>
            <a:r>
              <a:rPr lang="en-US" dirty="0" err="1" smtClean="0"/>
              <a:t>Baroclinic</a:t>
            </a:r>
            <a:r>
              <a:rPr lang="en-US" dirty="0" smtClean="0"/>
              <a:t> concerns</a:t>
            </a:r>
            <a:r>
              <a:rPr lang="en-US" dirty="0"/>
              <a:t>…</a:t>
            </a:r>
          </a:p>
        </p:txBody>
      </p:sp>
      <p:sp>
        <p:nvSpPr>
          <p:cNvPr id="666627" name="Rectangle 3"/>
          <p:cNvSpPr>
            <a:spLocks noGrp="1" noChangeArrowheads="1"/>
          </p:cNvSpPr>
          <p:nvPr>
            <p:ph type="body" idx="1"/>
          </p:nvPr>
        </p:nvSpPr>
        <p:spPr>
          <a:xfrm>
            <a:off x="685800" y="1981200"/>
            <a:ext cx="7772400" cy="685800"/>
          </a:xfrm>
        </p:spPr>
        <p:txBody>
          <a:bodyPr/>
          <a:lstStyle/>
          <a:p>
            <a:pPr>
              <a:lnSpc>
                <a:spcPct val="90000"/>
              </a:lnSpc>
            </a:pPr>
            <a:r>
              <a:rPr lang="en-US" sz="2400">
                <a:latin typeface="Palatino" charset="0"/>
              </a:rPr>
              <a:t>But there are concerns about longer scale </a:t>
            </a:r>
            <a:r>
              <a:rPr lang="en-US" sz="2400">
                <a:solidFill>
                  <a:srgbClr val="3A0000"/>
                </a:solidFill>
                <a:effectLst>
                  <a:outerShdw blurRad="38100" dist="38100" dir="2700000" algn="tl">
                    <a:srgbClr val="000000"/>
                  </a:outerShdw>
                </a:effectLst>
                <a:latin typeface="Palatino" charset="0"/>
              </a:rPr>
              <a:t> planetary waves,</a:t>
            </a:r>
            <a:r>
              <a:rPr lang="en-US" sz="2400">
                <a:latin typeface="Palatino" charset="0"/>
              </a:rPr>
              <a:t> </a:t>
            </a:r>
            <a:r>
              <a:rPr lang="en-US" sz="2400">
                <a:solidFill>
                  <a:srgbClr val="3A0000"/>
                </a:solidFill>
                <a:effectLst>
                  <a:outerShdw blurRad="38100" dist="38100" dir="2700000" algn="tl">
                    <a:srgbClr val="000000"/>
                  </a:outerShdw>
                </a:effectLst>
                <a:latin typeface="Palatino" charset="0"/>
              </a:rPr>
              <a:t>acoustic modes,</a:t>
            </a:r>
            <a:r>
              <a:rPr lang="en-US" sz="2400">
                <a:latin typeface="Palatino" charset="0"/>
              </a:rPr>
              <a:t> and</a:t>
            </a:r>
            <a:r>
              <a:rPr lang="en-US" sz="2400">
                <a:solidFill>
                  <a:srgbClr val="3A0000"/>
                </a:solidFill>
                <a:effectLst>
                  <a:outerShdw blurRad="38100" dist="38100" dir="2700000" algn="tl">
                    <a:srgbClr val="000000"/>
                  </a:outerShdw>
                </a:effectLst>
                <a:latin typeface="Palatino" charset="0"/>
              </a:rPr>
              <a:t> baroclinicity…</a:t>
            </a:r>
          </a:p>
        </p:txBody>
      </p:sp>
      <p:grpSp>
        <p:nvGrpSpPr>
          <p:cNvPr id="666669" name="Group 45"/>
          <p:cNvGrpSpPr>
            <a:grpSpLocks/>
          </p:cNvGrpSpPr>
          <p:nvPr/>
        </p:nvGrpSpPr>
        <p:grpSpPr bwMode="auto">
          <a:xfrm>
            <a:off x="685800" y="4060825"/>
            <a:ext cx="3733800" cy="777875"/>
            <a:chOff x="447" y="2597"/>
            <a:chExt cx="2352" cy="490"/>
          </a:xfrm>
        </p:grpSpPr>
        <p:sp>
          <p:nvSpPr>
            <p:cNvPr id="666644" name="Rectangle 20"/>
            <p:cNvSpPr>
              <a:spLocks noChangeArrowheads="1"/>
            </p:cNvSpPr>
            <p:nvPr/>
          </p:nvSpPr>
          <p:spPr bwMode="auto">
            <a:xfrm>
              <a:off x="447" y="2679"/>
              <a:ext cx="12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a:t>  </a:t>
              </a:r>
              <a:r>
                <a:rPr lang="en-US" sz="2800"/>
                <a:t>• </a:t>
              </a:r>
              <a:r>
                <a:rPr lang="en-US"/>
                <a:t> Then </a:t>
              </a:r>
              <a:r>
                <a:rPr lang="en-US" b="1"/>
                <a:t>Ba</a:t>
              </a:r>
              <a:r>
                <a:rPr lang="en-US"/>
                <a:t> ~  </a:t>
              </a:r>
            </a:p>
          </p:txBody>
        </p:sp>
        <p:graphicFrame>
          <p:nvGraphicFramePr>
            <p:cNvPr id="666648" name="Object 24"/>
            <p:cNvGraphicFramePr>
              <a:graphicFrameLocks noChangeAspect="1"/>
            </p:cNvGraphicFramePr>
            <p:nvPr/>
          </p:nvGraphicFramePr>
          <p:xfrm>
            <a:off x="1647" y="2597"/>
            <a:ext cx="1152" cy="490"/>
          </p:xfrm>
          <a:graphic>
            <a:graphicData uri="http://schemas.openxmlformats.org/presentationml/2006/ole">
              <mc:AlternateContent xmlns:mc="http://schemas.openxmlformats.org/markup-compatibility/2006">
                <mc:Choice xmlns:v="urn:schemas-microsoft-com:vml" Requires="v">
                  <p:oleObj spid="_x0000_s159890" name="Equation" r:id="rId4" imgW="1016000" imgH="431800" progId="Equation.3">
                    <p:embed/>
                  </p:oleObj>
                </mc:Choice>
                <mc:Fallback>
                  <p:oleObj name="Equation" r:id="rId4" imgW="10160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 y="2597"/>
                          <a:ext cx="1152" cy="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666670" name="Group 46"/>
          <p:cNvGrpSpPr>
            <a:grpSpLocks/>
          </p:cNvGrpSpPr>
          <p:nvPr/>
        </p:nvGrpSpPr>
        <p:grpSpPr bwMode="auto">
          <a:xfrm>
            <a:off x="685800" y="2743200"/>
            <a:ext cx="7620000" cy="1249363"/>
            <a:chOff x="447" y="1767"/>
            <a:chExt cx="4800" cy="787"/>
          </a:xfrm>
        </p:grpSpPr>
        <p:grpSp>
          <p:nvGrpSpPr>
            <p:cNvPr id="666666" name="Group 42"/>
            <p:cNvGrpSpPr>
              <a:grpSpLocks/>
            </p:cNvGrpSpPr>
            <p:nvPr/>
          </p:nvGrpSpPr>
          <p:grpSpPr bwMode="auto">
            <a:xfrm>
              <a:off x="447" y="1767"/>
              <a:ext cx="4800" cy="787"/>
              <a:chOff x="432" y="1248"/>
              <a:chExt cx="4800" cy="787"/>
            </a:xfrm>
          </p:grpSpPr>
          <p:sp>
            <p:nvSpPr>
              <p:cNvPr id="666633" name="Rectangle 9"/>
              <p:cNvSpPr>
                <a:spLocks noChangeArrowheads="1"/>
              </p:cNvSpPr>
              <p:nvPr/>
            </p:nvSpPr>
            <p:spPr bwMode="auto">
              <a:xfrm>
                <a:off x="432" y="1248"/>
                <a:ext cx="4800"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dirty="0"/>
                  <a:t>  </a:t>
                </a:r>
                <a:r>
                  <a:rPr lang="en-US" sz="2800" dirty="0"/>
                  <a:t>• </a:t>
                </a:r>
                <a:r>
                  <a:rPr lang="en-US" dirty="0"/>
                  <a:t> Let                                      , where           is the </a:t>
                </a:r>
                <a:r>
                  <a:rPr lang="en-US" dirty="0" err="1"/>
                  <a:t>anelastic</a:t>
                </a:r>
                <a:r>
                  <a:rPr lang="en-US" dirty="0"/>
                  <a:t> </a:t>
                </a:r>
                <a:r>
                  <a:rPr lang="en-US" i="1" dirty="0"/>
                  <a:t>basic state</a:t>
                </a:r>
                <a:r>
                  <a:rPr lang="en-US" dirty="0"/>
                  <a:t> density. The basic state provides a hydrostatic reference that underlies the </a:t>
                </a:r>
                <a:r>
                  <a:rPr lang="en-US" dirty="0" err="1"/>
                  <a:t>anelastic</a:t>
                </a:r>
                <a:r>
                  <a:rPr lang="en-US" dirty="0"/>
                  <a:t> system. </a:t>
                </a:r>
              </a:p>
            </p:txBody>
          </p:sp>
          <p:graphicFrame>
            <p:nvGraphicFramePr>
              <p:cNvPr id="666640" name="Object 16"/>
              <p:cNvGraphicFramePr>
                <a:graphicFrameLocks noChangeAspect="1"/>
              </p:cNvGraphicFramePr>
              <p:nvPr/>
            </p:nvGraphicFramePr>
            <p:xfrm>
              <a:off x="3408" y="1321"/>
              <a:ext cx="432" cy="208"/>
            </p:xfrm>
            <a:graphic>
              <a:graphicData uri="http://schemas.openxmlformats.org/presentationml/2006/ole">
                <mc:AlternateContent xmlns:mc="http://schemas.openxmlformats.org/markup-compatibility/2006">
                  <mc:Choice xmlns:v="urn:schemas-microsoft-com:vml" Requires="v">
                    <p:oleObj spid="_x0000_s159891" name="Equation" r:id="rId6" imgW="368300" imgH="177800" progId="Equation.3">
                      <p:embed/>
                    </p:oleObj>
                  </mc:Choice>
                  <mc:Fallback>
                    <p:oleObj name="Equation" r:id="rId6" imgW="3683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8" y="1321"/>
                            <a:ext cx="432"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666649" name="Object 25"/>
            <p:cNvGraphicFramePr>
              <a:graphicFrameLocks noChangeAspect="1"/>
            </p:cNvGraphicFramePr>
            <p:nvPr/>
          </p:nvGraphicFramePr>
          <p:xfrm>
            <a:off x="1071" y="1840"/>
            <a:ext cx="1680" cy="214"/>
          </p:xfrm>
          <a:graphic>
            <a:graphicData uri="http://schemas.openxmlformats.org/presentationml/2006/ole">
              <mc:AlternateContent xmlns:mc="http://schemas.openxmlformats.org/markup-compatibility/2006">
                <mc:Choice xmlns:v="urn:schemas-microsoft-com:vml" Requires="v">
                  <p:oleObj spid="_x0000_s159892" name="Equation" r:id="rId8" imgW="1397000" imgH="177800" progId="Equation.3">
                    <p:embed/>
                  </p:oleObj>
                </mc:Choice>
                <mc:Fallback>
                  <p:oleObj name="Equation" r:id="rId8" imgW="13970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1" y="1840"/>
                          <a:ext cx="1680"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666665" name="Group 41"/>
          <p:cNvGrpSpPr>
            <a:grpSpLocks/>
          </p:cNvGrpSpPr>
          <p:nvPr/>
        </p:nvGrpSpPr>
        <p:grpSpPr bwMode="auto">
          <a:xfrm>
            <a:off x="4572000" y="3886200"/>
            <a:ext cx="2438400" cy="919163"/>
            <a:chOff x="2832" y="1968"/>
            <a:chExt cx="1536" cy="579"/>
          </a:xfrm>
        </p:grpSpPr>
        <p:graphicFrame>
          <p:nvGraphicFramePr>
            <p:cNvPr id="666651" name="Object 27"/>
            <p:cNvGraphicFramePr>
              <a:graphicFrameLocks noChangeAspect="1"/>
            </p:cNvGraphicFramePr>
            <p:nvPr/>
          </p:nvGraphicFramePr>
          <p:xfrm>
            <a:off x="2832" y="2130"/>
            <a:ext cx="1536" cy="417"/>
          </p:xfrm>
          <a:graphic>
            <a:graphicData uri="http://schemas.openxmlformats.org/presentationml/2006/ole">
              <mc:AlternateContent xmlns:mc="http://schemas.openxmlformats.org/markup-compatibility/2006">
                <mc:Choice xmlns:v="urn:schemas-microsoft-com:vml" Requires="v">
                  <p:oleObj spid="_x0000_s159893" name="Equation" r:id="rId10" imgW="1447800" imgH="393700" progId="Equation.3">
                    <p:embed/>
                  </p:oleObj>
                </mc:Choice>
                <mc:Fallback>
                  <p:oleObj name="Equation" r:id="rId10" imgW="14478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2" y="2130"/>
                          <a:ext cx="1536" cy="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66656" name="Line 32"/>
            <p:cNvSpPr>
              <a:spLocks noChangeShapeType="1"/>
            </p:cNvSpPr>
            <p:nvPr/>
          </p:nvSpPr>
          <p:spPr bwMode="auto">
            <a:xfrm flipV="1">
              <a:off x="2880" y="2112"/>
              <a:ext cx="384" cy="432"/>
            </a:xfrm>
            <a:prstGeom prst="line">
              <a:avLst/>
            </a:prstGeom>
            <a:noFill/>
            <a:ln w="19050">
              <a:solidFill>
                <a:srgbClr val="F700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6657" name="Line 33"/>
            <p:cNvSpPr>
              <a:spLocks noChangeShapeType="1"/>
            </p:cNvSpPr>
            <p:nvPr/>
          </p:nvSpPr>
          <p:spPr bwMode="auto">
            <a:xfrm flipV="1">
              <a:off x="3504" y="2112"/>
              <a:ext cx="384" cy="432"/>
            </a:xfrm>
            <a:prstGeom prst="line">
              <a:avLst/>
            </a:prstGeom>
            <a:noFill/>
            <a:ln w="19050">
              <a:solidFill>
                <a:srgbClr val="F700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6658" name="Rectangle 34"/>
            <p:cNvSpPr>
              <a:spLocks noChangeArrowheads="1"/>
            </p:cNvSpPr>
            <p:nvPr/>
          </p:nvSpPr>
          <p:spPr bwMode="auto">
            <a:xfrm>
              <a:off x="3216" y="196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70002"/>
                  </a:solidFill>
                </a:rPr>
                <a:t>0</a:t>
              </a:r>
              <a:endParaRPr lang="en-US"/>
            </a:p>
          </p:txBody>
        </p:sp>
        <p:sp>
          <p:nvSpPr>
            <p:cNvPr id="666659" name="Rectangle 35"/>
            <p:cNvSpPr>
              <a:spLocks noChangeArrowheads="1"/>
            </p:cNvSpPr>
            <p:nvPr/>
          </p:nvSpPr>
          <p:spPr bwMode="auto">
            <a:xfrm>
              <a:off x="3840" y="1968"/>
              <a:ext cx="3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F70002"/>
                  </a:solidFill>
                </a:rPr>
                <a:t>0</a:t>
              </a:r>
              <a:endParaRPr lang="en-US"/>
            </a:p>
          </p:txBody>
        </p:sp>
      </p:grpSp>
      <p:grpSp>
        <p:nvGrpSpPr>
          <p:cNvPr id="666672" name="Group 48"/>
          <p:cNvGrpSpPr>
            <a:grpSpLocks/>
          </p:cNvGrpSpPr>
          <p:nvPr/>
        </p:nvGrpSpPr>
        <p:grpSpPr bwMode="auto">
          <a:xfrm>
            <a:off x="762000" y="5791200"/>
            <a:ext cx="7872413" cy="519113"/>
            <a:chOff x="480" y="3264"/>
            <a:chExt cx="4959" cy="327"/>
          </a:xfrm>
        </p:grpSpPr>
        <p:sp>
          <p:nvSpPr>
            <p:cNvPr id="666652" name="Rectangle 28"/>
            <p:cNvSpPr>
              <a:spLocks noChangeArrowheads="1"/>
            </p:cNvSpPr>
            <p:nvPr/>
          </p:nvSpPr>
          <p:spPr bwMode="auto">
            <a:xfrm>
              <a:off x="480" y="3264"/>
              <a:ext cx="495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 </a:t>
              </a:r>
              <a:r>
                <a:rPr lang="en-US"/>
                <a:t> 			              (Bannon, </a:t>
              </a:r>
              <a:r>
                <a:rPr lang="en-US" i="1"/>
                <a:t>JAS</a:t>
              </a:r>
              <a:r>
                <a:rPr lang="en-US"/>
                <a:t> 1996a). </a:t>
              </a:r>
            </a:p>
          </p:txBody>
        </p:sp>
        <p:graphicFrame>
          <p:nvGraphicFramePr>
            <p:cNvPr id="666655" name="Object 31"/>
            <p:cNvGraphicFramePr>
              <a:graphicFrameLocks noChangeAspect="1"/>
            </p:cNvGraphicFramePr>
            <p:nvPr/>
          </p:nvGraphicFramePr>
          <p:xfrm>
            <a:off x="816" y="3335"/>
            <a:ext cx="2064" cy="249"/>
          </p:xfrm>
          <a:graphic>
            <a:graphicData uri="http://schemas.openxmlformats.org/presentationml/2006/ole">
              <mc:AlternateContent xmlns:mc="http://schemas.openxmlformats.org/markup-compatibility/2006">
                <mc:Choice xmlns:v="urn:schemas-microsoft-com:vml" Requires="v">
                  <p:oleObj spid="_x0000_s159894" name="Equation" r:id="rId12" imgW="1689100" imgH="203200" progId="Equation.3">
                    <p:embed/>
                  </p:oleObj>
                </mc:Choice>
                <mc:Fallback>
                  <p:oleObj name="Equation" r:id="rId12" imgW="16891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 y="3335"/>
                          <a:ext cx="2064"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666664" name="Rectangle 40"/>
          <p:cNvSpPr>
            <a:spLocks noChangeArrowheads="1"/>
          </p:cNvSpPr>
          <p:nvPr/>
        </p:nvSpPr>
        <p:spPr bwMode="auto">
          <a:xfrm>
            <a:off x="762000" y="1066800"/>
            <a:ext cx="79248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dirty="0"/>
              <a:t>• </a:t>
            </a:r>
            <a:r>
              <a:rPr lang="en-US" dirty="0"/>
              <a:t> The </a:t>
            </a:r>
            <a:r>
              <a:rPr lang="en-US" dirty="0" err="1"/>
              <a:t>anelastic</a:t>
            </a:r>
            <a:r>
              <a:rPr lang="en-US" dirty="0"/>
              <a:t> system of equations are known to accurately represent </a:t>
            </a:r>
            <a:r>
              <a:rPr lang="ja-JP" altLang="en-US" dirty="0">
                <a:latin typeface="Arial"/>
              </a:rPr>
              <a:t>“</a:t>
            </a:r>
            <a:r>
              <a:rPr lang="en-US" dirty="0"/>
              <a:t>smaller scale</a:t>
            </a:r>
            <a:r>
              <a:rPr lang="ja-JP" altLang="en-US" dirty="0">
                <a:latin typeface="Arial"/>
              </a:rPr>
              <a:t>”</a:t>
            </a:r>
            <a:r>
              <a:rPr lang="en-US" dirty="0"/>
              <a:t> atmospheric gravity waves</a:t>
            </a:r>
          </a:p>
        </p:txBody>
      </p:sp>
      <p:sp>
        <p:nvSpPr>
          <p:cNvPr id="666673" name="Rectangle 49"/>
          <p:cNvSpPr>
            <a:spLocks noChangeArrowheads="1"/>
          </p:cNvSpPr>
          <p:nvPr/>
        </p:nvSpPr>
        <p:spPr bwMode="auto">
          <a:xfrm>
            <a:off x="762000" y="4876800"/>
            <a:ext cx="76200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a:t>
            </a:r>
            <a:r>
              <a:rPr lang="en-US"/>
              <a:t>  Twisting/tilting of horizontal baroclinic vorticity will produce effects in the vertical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66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66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666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66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66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P spid="6666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6477000" y="762000"/>
            <a:ext cx="2133600" cy="381000"/>
          </a:xfrm>
        </p:spPr>
        <p:txBody>
          <a:bodyPr/>
          <a:lstStyle/>
          <a:p>
            <a:r>
              <a:rPr lang="en-US" sz="2400">
                <a:solidFill>
                  <a:schemeClr val="bg2"/>
                </a:solidFill>
              </a:rPr>
              <a:t>JW, concluded</a:t>
            </a:r>
            <a:endParaRPr lang="en-US" sz="2400"/>
          </a:p>
        </p:txBody>
      </p:sp>
      <p:pic>
        <p:nvPicPr>
          <p:cNvPr id="688131" name="Picture 3" descr="256_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4219575" cy="4251325"/>
          </a:xfrm>
          <a:prstGeom prst="rect">
            <a:avLst/>
          </a:prstGeom>
          <a:noFill/>
          <a:extLst>
            <a:ext uri="{909E8E84-426E-40dd-AFC4-6F175D3DCCD1}">
              <a14:hiddenFill xmlns:a14="http://schemas.microsoft.com/office/drawing/2010/main">
                <a:solidFill>
                  <a:srgbClr val="FFFFFF"/>
                </a:solidFill>
              </a14:hiddenFill>
            </a:ext>
          </a:extLst>
        </p:spPr>
      </p:pic>
      <p:pic>
        <p:nvPicPr>
          <p:cNvPr id="688132" name="Picture 4" descr="256_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057400"/>
            <a:ext cx="4267200" cy="4259263"/>
          </a:xfrm>
          <a:prstGeom prst="rect">
            <a:avLst/>
          </a:prstGeom>
          <a:noFill/>
          <a:extLst>
            <a:ext uri="{909E8E84-426E-40dd-AFC4-6F175D3DCCD1}">
              <a14:hiddenFill xmlns:a14="http://schemas.microsoft.com/office/drawing/2010/main">
                <a:solidFill>
                  <a:srgbClr val="FFFFFF"/>
                </a:solidFill>
              </a14:hiddenFill>
            </a:ext>
          </a:extLst>
        </p:spPr>
      </p:pic>
      <p:sp>
        <p:nvSpPr>
          <p:cNvPr id="688139" name="Rectangle 11"/>
          <p:cNvSpPr>
            <a:spLocks noChangeArrowheads="1"/>
          </p:cNvSpPr>
          <p:nvPr/>
        </p:nvSpPr>
        <p:spPr bwMode="auto">
          <a:xfrm>
            <a:off x="4343400" y="1828800"/>
            <a:ext cx="4495800" cy="228600"/>
          </a:xfrm>
          <a:prstGeom prst="rect">
            <a:avLst/>
          </a:prstGeom>
          <a:solidFill>
            <a:srgbClr val="D2D2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8140" name="Rectangle 12"/>
          <p:cNvSpPr>
            <a:spLocks noChangeArrowheads="1"/>
          </p:cNvSpPr>
          <p:nvPr/>
        </p:nvSpPr>
        <p:spPr bwMode="auto">
          <a:xfrm>
            <a:off x="1066800" y="533400"/>
            <a:ext cx="425444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dirty="0"/>
              <a:t>Surface Pressure</a:t>
            </a:r>
            <a:r>
              <a:rPr lang="en-US" sz="3200" dirty="0" smtClean="0"/>
              <a:t>: </a:t>
            </a:r>
            <a:r>
              <a:rPr lang="en-US" sz="2800" dirty="0" smtClean="0"/>
              <a:t>16 </a:t>
            </a:r>
            <a:r>
              <a:rPr lang="en-US" sz="2800" dirty="0"/>
              <a:t>days</a:t>
            </a:r>
            <a:endParaRPr lang="en-US" sz="3200" dirty="0"/>
          </a:p>
        </p:txBody>
      </p:sp>
      <p:sp>
        <p:nvSpPr>
          <p:cNvPr id="688141" name="Rectangle 13"/>
          <p:cNvSpPr>
            <a:spLocks noChangeArrowheads="1"/>
          </p:cNvSpPr>
          <p:nvPr/>
        </p:nvSpPr>
        <p:spPr bwMode="auto">
          <a:xfrm>
            <a:off x="5410200" y="1371600"/>
            <a:ext cx="27098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00FF"/>
                </a:solidFill>
                <a:effectLst>
                  <a:outerShdw blurRad="38100" dist="38100" dir="2700000" algn="tl">
                    <a:srgbClr val="000000"/>
                  </a:outerShdw>
                </a:effectLst>
              </a:rPr>
              <a:t>EULAG results (1.4</a:t>
            </a:r>
            <a:r>
              <a:rPr lang="en-US" sz="2000" baseline="30000">
                <a:solidFill>
                  <a:srgbClr val="0000FF"/>
                </a:solidFill>
                <a:effectLst>
                  <a:outerShdw blurRad="38100" dist="38100" dir="2700000" algn="tl">
                    <a:srgbClr val="000000"/>
                  </a:outerShdw>
                </a:effectLst>
              </a:rPr>
              <a:t>o</a:t>
            </a:r>
            <a:r>
              <a:rPr lang="en-US" sz="2000">
                <a:solidFill>
                  <a:srgbClr val="0000FF"/>
                </a:solidFill>
                <a:effectLst>
                  <a:outerShdw blurRad="38100" dist="38100" dir="2700000" algn="tl">
                    <a:srgbClr val="000000"/>
                  </a:outerShdw>
                </a:effectLst>
              </a:rPr>
              <a:t>)</a:t>
            </a:r>
          </a:p>
          <a:p>
            <a:r>
              <a:rPr lang="en-US" sz="2000">
                <a:solidFill>
                  <a:srgbClr val="0000FF"/>
                </a:solidFill>
                <a:effectLst>
                  <a:outerShdw blurRad="38100" dist="38100" dir="2700000" algn="tl">
                    <a:srgbClr val="000000"/>
                  </a:outerShdw>
                </a:effectLst>
              </a:rPr>
              <a:t>using Eulerian advection</a:t>
            </a:r>
          </a:p>
        </p:txBody>
      </p:sp>
      <p:sp>
        <p:nvSpPr>
          <p:cNvPr id="688142" name="Rectangle 14"/>
          <p:cNvSpPr>
            <a:spLocks noChangeArrowheads="1"/>
          </p:cNvSpPr>
          <p:nvPr/>
        </p:nvSpPr>
        <p:spPr bwMode="auto">
          <a:xfrm>
            <a:off x="1066800" y="1371600"/>
            <a:ext cx="3081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00FF"/>
                </a:solidFill>
                <a:effectLst>
                  <a:outerShdw blurRad="38100" dist="38100" dir="2700000" algn="tl">
                    <a:srgbClr val="000000"/>
                  </a:outerShdw>
                </a:effectLst>
              </a:rPr>
              <a:t>EULAG results (1.4</a:t>
            </a:r>
            <a:r>
              <a:rPr lang="en-US" sz="2000" baseline="30000">
                <a:solidFill>
                  <a:srgbClr val="0000FF"/>
                </a:solidFill>
                <a:effectLst>
                  <a:outerShdw blurRad="38100" dist="38100" dir="2700000" algn="tl">
                    <a:srgbClr val="000000"/>
                  </a:outerShdw>
                </a:effectLst>
              </a:rPr>
              <a:t>o</a:t>
            </a:r>
            <a:r>
              <a:rPr lang="en-US" sz="2000">
                <a:solidFill>
                  <a:srgbClr val="0000FF"/>
                </a:solidFill>
                <a:effectLst>
                  <a:outerShdw blurRad="38100" dist="38100" dir="2700000" algn="tl">
                    <a:srgbClr val="000000"/>
                  </a:outerShdw>
                </a:effectLst>
              </a:rPr>
              <a:t>) using </a:t>
            </a:r>
          </a:p>
          <a:p>
            <a:r>
              <a:rPr lang="en-US" sz="2000">
                <a:solidFill>
                  <a:srgbClr val="0000FF"/>
                </a:solidFill>
                <a:effectLst>
                  <a:outerShdw blurRad="38100" dist="38100" dir="2700000" algn="tl">
                    <a:srgbClr val="000000"/>
                  </a:outerShdw>
                </a:effectLst>
              </a:rPr>
              <a:t>Semi-Lagrangian advection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5CBF"/>
            </a:gs>
            <a:gs pos="12500">
              <a:srgbClr val="0087E6"/>
            </a:gs>
            <a:gs pos="37500">
              <a:srgbClr val="21D6E0"/>
            </a:gs>
            <a:gs pos="50000">
              <a:srgbClr val="03D4A8"/>
            </a:gs>
            <a:gs pos="62500">
              <a:srgbClr val="21D6E0"/>
            </a:gs>
            <a:gs pos="87500">
              <a:srgbClr val="0087E6"/>
            </a:gs>
            <a:gs pos="100000">
              <a:srgbClr val="005CBF"/>
            </a:gs>
          </a:gsLst>
          <a:lin ang="18900000" scaled="1"/>
        </a:gradFill>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609600" y="685800"/>
            <a:ext cx="7848600" cy="685800"/>
          </a:xfrm>
        </p:spPr>
        <p:txBody>
          <a:bodyPr/>
          <a:lstStyle/>
          <a:p>
            <a:r>
              <a:rPr lang="en-US" dirty="0"/>
              <a:t>JW </a:t>
            </a:r>
            <a:r>
              <a:rPr lang="en-US" dirty="0" err="1"/>
              <a:t>Baroclinic</a:t>
            </a:r>
            <a:r>
              <a:rPr lang="en-US" dirty="0"/>
              <a:t> Instability Test</a:t>
            </a:r>
            <a:br>
              <a:rPr lang="en-US" dirty="0"/>
            </a:br>
            <a:r>
              <a:rPr lang="en-US" sz="2400" dirty="0"/>
              <a:t>(</a:t>
            </a:r>
            <a:r>
              <a:rPr lang="en-US" sz="2400" dirty="0" err="1"/>
              <a:t>Jablonowski</a:t>
            </a:r>
            <a:r>
              <a:rPr lang="en-US" sz="2400" dirty="0"/>
              <a:t> and Williamson, QJRMS 2006)</a:t>
            </a:r>
            <a:endParaRPr lang="en-US" dirty="0"/>
          </a:p>
        </p:txBody>
      </p:sp>
      <p:sp>
        <p:nvSpPr>
          <p:cNvPr id="707587" name="Rectangle 3"/>
          <p:cNvSpPr>
            <a:spLocks noChangeArrowheads="1"/>
          </p:cNvSpPr>
          <p:nvPr/>
        </p:nvSpPr>
        <p:spPr bwMode="auto">
          <a:xfrm>
            <a:off x="1143000" y="1676400"/>
            <a:ext cx="685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Tx/>
              <a:buChar char="•"/>
            </a:pPr>
            <a:r>
              <a:rPr lang="en-US"/>
              <a:t>  </a:t>
            </a:r>
            <a:r>
              <a:rPr lang="en-US" sz="2800">
                <a:effectLst>
                  <a:outerShdw blurRad="38100" dist="38100" dir="2700000" algn="tl">
                    <a:srgbClr val="FFFFFF"/>
                  </a:outerShdw>
                </a:effectLst>
              </a:rPr>
              <a:t> </a:t>
            </a:r>
            <a:r>
              <a:rPr lang="en-US"/>
              <a:t>Idealized dry global baroclinic instability test</a:t>
            </a:r>
          </a:p>
        </p:txBody>
      </p:sp>
      <p:sp>
        <p:nvSpPr>
          <p:cNvPr id="707588" name="Rectangle 4"/>
          <p:cNvSpPr>
            <a:spLocks noChangeArrowheads="1"/>
          </p:cNvSpPr>
          <p:nvPr/>
        </p:nvSpPr>
        <p:spPr bwMode="auto">
          <a:xfrm>
            <a:off x="1143000" y="2286000"/>
            <a:ext cx="723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Balanced initial state with prescribed environmental profiles</a:t>
            </a:r>
          </a:p>
        </p:txBody>
      </p:sp>
      <p:sp>
        <p:nvSpPr>
          <p:cNvPr id="707589" name="Rectangle 5"/>
          <p:cNvSpPr>
            <a:spLocks noChangeArrowheads="1"/>
          </p:cNvSpPr>
          <p:nvPr/>
        </p:nvSpPr>
        <p:spPr bwMode="auto">
          <a:xfrm>
            <a:off x="1143000" y="3200400"/>
            <a:ext cx="685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Gaussian perturbation in zonal wind introduced to seed a perturbation to </a:t>
            </a:r>
            <a:r>
              <a:rPr lang="ja-JP" altLang="en-US">
                <a:latin typeface="Arial"/>
              </a:rPr>
              <a:t>“</a:t>
            </a:r>
            <a:r>
              <a:rPr lang="en-US"/>
              <a:t>grow</a:t>
            </a:r>
            <a:r>
              <a:rPr lang="ja-JP" altLang="en-US">
                <a:latin typeface="Arial"/>
              </a:rPr>
              <a:t>”</a:t>
            </a:r>
            <a:r>
              <a:rPr lang="en-US"/>
              <a:t> baroclinic instability</a:t>
            </a:r>
          </a:p>
        </p:txBody>
      </p:sp>
      <p:sp>
        <p:nvSpPr>
          <p:cNvPr id="707590" name="Rectangle 6"/>
          <p:cNvSpPr>
            <a:spLocks noChangeArrowheads="1"/>
          </p:cNvSpPr>
          <p:nvPr/>
        </p:nvSpPr>
        <p:spPr bwMode="auto">
          <a:xfrm>
            <a:off x="1143000" y="41148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Instability grows linearly for first 8 days. Characterized  by (i) distinct waves, and (ii) amplitudes that grow exponentially in time </a:t>
            </a:r>
          </a:p>
        </p:txBody>
      </p:sp>
      <p:sp>
        <p:nvSpPr>
          <p:cNvPr id="707591" name="Rectangle 7"/>
          <p:cNvSpPr>
            <a:spLocks noChangeArrowheads="1"/>
          </p:cNvSpPr>
          <p:nvPr/>
        </p:nvSpPr>
        <p:spPr bwMode="auto">
          <a:xfrm>
            <a:off x="1143000" y="5410200"/>
            <a:ext cx="746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Nonlinear interactions after 8 days and wave breaking after 10 days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7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7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75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7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8" grpId="0"/>
      <p:bldP spid="707589" grpId="0"/>
      <p:bldP spid="707590" grpId="0"/>
      <p:bldP spid="7075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2FA">
                <a:gamma/>
                <a:shade val="46275"/>
                <a:invGamma/>
              </a:srgbClr>
            </a:gs>
            <a:gs pos="50000">
              <a:srgbClr val="FFE2FA"/>
            </a:gs>
            <a:gs pos="100000">
              <a:srgbClr val="FFE2FA">
                <a:gamma/>
                <a:shade val="46275"/>
                <a:invGamma/>
              </a:srgbClr>
            </a:gs>
          </a:gsLst>
          <a:lin ang="5400000" scaled="1"/>
        </a:gradFill>
        <a:effectLst/>
      </p:bgPr>
    </p:bg>
    <p:spTree>
      <p:nvGrpSpPr>
        <p:cNvPr id="1" name=""/>
        <p:cNvGrpSpPr/>
        <p:nvPr/>
      </p:nvGrpSpPr>
      <p:grpSpPr>
        <a:xfrm>
          <a:off x="0" y="0"/>
          <a:ext cx="0" cy="0"/>
          <a:chOff x="0" y="0"/>
          <a:chExt cx="0" cy="0"/>
        </a:xfrm>
      </p:grpSpPr>
      <p:sp>
        <p:nvSpPr>
          <p:cNvPr id="679938" name="Rectangle 2"/>
          <p:cNvSpPr>
            <a:spLocks noGrp="1" noChangeArrowheads="1"/>
          </p:cNvSpPr>
          <p:nvPr>
            <p:ph type="body" idx="1"/>
          </p:nvPr>
        </p:nvSpPr>
        <p:spPr>
          <a:xfrm>
            <a:off x="533400" y="533400"/>
            <a:ext cx="7620000" cy="762000"/>
          </a:xfrm>
        </p:spPr>
        <p:txBody>
          <a:bodyPr/>
          <a:lstStyle/>
          <a:p>
            <a:pPr algn="ctr">
              <a:buFontTx/>
              <a:buNone/>
            </a:pPr>
            <a:r>
              <a:rPr lang="en-US" sz="3600" dirty="0" smtClean="0"/>
              <a:t>How consistent are these results with</a:t>
            </a:r>
            <a:endParaRPr lang="en-US" sz="3600" dirty="0"/>
          </a:p>
        </p:txBody>
      </p:sp>
      <p:sp>
        <p:nvSpPr>
          <p:cNvPr id="679939" name="Rectangle 3"/>
          <p:cNvSpPr>
            <a:spLocks noChangeArrowheads="1"/>
          </p:cNvSpPr>
          <p:nvPr/>
        </p:nvSpPr>
        <p:spPr bwMode="auto">
          <a:xfrm>
            <a:off x="943564" y="1752600"/>
            <a:ext cx="716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20000"/>
              </a:spcBef>
              <a:buFontTx/>
              <a:buChar char="•"/>
            </a:pPr>
            <a:r>
              <a:rPr lang="en-US" dirty="0"/>
              <a:t>  Dispersion equation for 2D </a:t>
            </a:r>
            <a:r>
              <a:rPr lang="en-US" i="1" dirty="0">
                <a:sym typeface="Symbol" charset="0"/>
              </a:rPr>
              <a:t>f</a:t>
            </a:r>
            <a:r>
              <a:rPr lang="en-US" dirty="0" smtClean="0">
                <a:sym typeface="Symbol" charset="0"/>
              </a:rPr>
              <a:t>-</a:t>
            </a:r>
            <a:r>
              <a:rPr lang="en-US" dirty="0">
                <a:sym typeface="Symbol" charset="0"/>
              </a:rPr>
              <a:t>plane approximation, assuming static, isothermal environment (AK 2009):</a:t>
            </a:r>
            <a:endParaRPr lang="en-US" sz="2800" dirty="0"/>
          </a:p>
        </p:txBody>
      </p:sp>
      <p:sp>
        <p:nvSpPr>
          <p:cNvPr id="679951" name="Rectangle 15"/>
          <p:cNvSpPr>
            <a:spLocks noChangeArrowheads="1"/>
          </p:cNvSpPr>
          <p:nvPr/>
        </p:nvSpPr>
        <p:spPr bwMode="auto">
          <a:xfrm>
            <a:off x="838200" y="990600"/>
            <a:ext cx="69405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t>compressible linear </a:t>
            </a:r>
            <a:r>
              <a:rPr lang="en-US" sz="3600" dirty="0"/>
              <a:t>modal analyses?</a:t>
            </a:r>
          </a:p>
        </p:txBody>
      </p:sp>
      <p:graphicFrame>
        <p:nvGraphicFramePr>
          <p:cNvPr id="679955" name="Object 19"/>
          <p:cNvGraphicFramePr>
            <a:graphicFrameLocks noChangeAspect="1"/>
          </p:cNvGraphicFramePr>
          <p:nvPr>
            <p:extLst>
              <p:ext uri="{D42A27DB-BD31-4B8C-83A1-F6EECF244321}">
                <p14:modId xmlns:p14="http://schemas.microsoft.com/office/powerpoint/2010/main" val="4029539412"/>
              </p:ext>
            </p:extLst>
          </p:nvPr>
        </p:nvGraphicFramePr>
        <p:xfrm>
          <a:off x="2514600" y="3927126"/>
          <a:ext cx="2133600" cy="511175"/>
        </p:xfrm>
        <a:graphic>
          <a:graphicData uri="http://schemas.openxmlformats.org/presentationml/2006/ole">
            <mc:AlternateContent xmlns:mc="http://schemas.openxmlformats.org/markup-compatibility/2006">
              <mc:Choice xmlns:v="urn:schemas-microsoft-com:vml" Requires="v">
                <p:oleObj spid="_x0000_s160791" name="Equation" r:id="rId4" imgW="850900" imgH="203200" progId="Equation.3">
                  <p:embed/>
                </p:oleObj>
              </mc:Choice>
              <mc:Fallback>
                <p:oleObj name="Equation" r:id="rId4" imgW="8509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27126"/>
                        <a:ext cx="2133600"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9957" name="Rectangle 21"/>
          <p:cNvSpPr>
            <a:spLocks noChangeArrowheads="1"/>
          </p:cNvSpPr>
          <p:nvPr/>
        </p:nvSpPr>
        <p:spPr bwMode="auto">
          <a:xfrm>
            <a:off x="914400" y="4495800"/>
            <a:ext cx="739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smtClean="0">
                <a:latin typeface="Wingdings"/>
                <a:ea typeface="Wingdings"/>
                <a:cs typeface="Wingdings"/>
                <a:sym typeface="Wingdings"/>
              </a:rPr>
              <a:t></a:t>
            </a:r>
            <a:r>
              <a:rPr lang="en-US" sz="800" dirty="0" smtClean="0">
                <a:latin typeface="Wingdings"/>
                <a:ea typeface="Wingdings"/>
                <a:cs typeface="Wingdings"/>
                <a:sym typeface="Wingdings"/>
              </a:rPr>
              <a:t>  </a:t>
            </a:r>
            <a:r>
              <a:rPr lang="en-US" dirty="0" smtClean="0"/>
              <a:t>Requisite </a:t>
            </a:r>
            <a:r>
              <a:rPr lang="en-US" dirty="0"/>
              <a:t>parameters: (</a:t>
            </a:r>
            <a:r>
              <a:rPr lang="en-US" i="1" dirty="0"/>
              <a:t>N, f, </a:t>
            </a:r>
            <a:r>
              <a:rPr lang="en-US" i="1" dirty="0" err="1"/>
              <a:t>c</a:t>
            </a:r>
            <a:r>
              <a:rPr lang="en-US" i="1" baseline="-25000" dirty="0" err="1"/>
              <a:t>s</a:t>
            </a:r>
            <a:r>
              <a:rPr lang="en-US" i="1" dirty="0"/>
              <a:t>, </a:t>
            </a:r>
            <a:r>
              <a:rPr lang="en-US" i="1" dirty="0">
                <a:sym typeface="Symbol" charset="0"/>
              </a:rPr>
              <a:t>, H</a:t>
            </a:r>
            <a:r>
              <a:rPr lang="en-US" dirty="0">
                <a:sym typeface="Symbol" charset="0"/>
              </a:rPr>
              <a:t>)  &lt;– </a:t>
            </a:r>
            <a:r>
              <a:rPr lang="en-US" dirty="0" smtClean="0">
                <a:sym typeface="Symbol" charset="0"/>
              </a:rPr>
              <a:t>environment</a:t>
            </a:r>
            <a:endParaRPr lang="en-US" dirty="0"/>
          </a:p>
        </p:txBody>
      </p:sp>
      <p:sp>
        <p:nvSpPr>
          <p:cNvPr id="679960" name="Rectangle 24"/>
          <p:cNvSpPr>
            <a:spLocks noChangeArrowheads="1"/>
          </p:cNvSpPr>
          <p:nvPr/>
        </p:nvSpPr>
        <p:spPr bwMode="auto">
          <a:xfrm>
            <a:off x="7527925" y="4759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 name="TextBox 1"/>
          <p:cNvSpPr txBox="1"/>
          <p:nvPr/>
        </p:nvSpPr>
        <p:spPr>
          <a:xfrm>
            <a:off x="914400" y="5029200"/>
            <a:ext cx="7010400" cy="861774"/>
          </a:xfrm>
          <a:prstGeom prst="rect">
            <a:avLst/>
          </a:prstGeom>
          <a:noFill/>
        </p:spPr>
        <p:txBody>
          <a:bodyPr wrap="square" rtlCol="0">
            <a:spAutoFit/>
          </a:bodyPr>
          <a:lstStyle/>
          <a:p>
            <a:pPr marL="342900" indent="-342900">
              <a:buFont typeface="Wingdings" charset="0"/>
              <a:buChar char=""/>
            </a:pPr>
            <a:r>
              <a:rPr lang="en-US" dirty="0" err="1" smtClean="0"/>
              <a:t>Anelastic</a:t>
            </a:r>
            <a:r>
              <a:rPr lang="en-US" dirty="0" smtClean="0"/>
              <a:t> model:  </a:t>
            </a:r>
            <a:r>
              <a:rPr lang="en-US" i="1" dirty="0" err="1" smtClean="0"/>
              <a:t>c</a:t>
            </a:r>
            <a:r>
              <a:rPr lang="en-US" i="1" baseline="-25000" dirty="0" err="1" smtClean="0"/>
              <a:t>s</a:t>
            </a:r>
            <a:r>
              <a:rPr lang="en-US" dirty="0" smtClean="0"/>
              <a:t> </a:t>
            </a:r>
            <a:r>
              <a:rPr lang="en-US" dirty="0" smtClean="0">
                <a:sym typeface="Wingdings"/>
              </a:rPr>
              <a:t> ∞ and </a:t>
            </a:r>
            <a:r>
              <a:rPr lang="en-US" i="1" dirty="0" smtClean="0">
                <a:sym typeface="Wingdings"/>
              </a:rPr>
              <a:t>μ</a:t>
            </a:r>
            <a:r>
              <a:rPr lang="en-US" dirty="0" smtClean="0">
                <a:sym typeface="Wingdings"/>
              </a:rPr>
              <a:t>  1 / 2</a:t>
            </a:r>
            <a:r>
              <a:rPr lang="en-US" i="1" dirty="0" smtClean="0">
                <a:sym typeface="Wingdings"/>
              </a:rPr>
              <a:t>H</a:t>
            </a:r>
            <a:r>
              <a:rPr lang="en-US" dirty="0" smtClean="0">
                <a:sym typeface="Wingdings"/>
              </a:rPr>
              <a:t>        				define phase error = 1-</a:t>
            </a:r>
            <a:r>
              <a:rPr lang="en-US" sz="2600" i="1" dirty="0" smtClean="0">
                <a:sym typeface="Wingdings"/>
              </a:rPr>
              <a:t>ω</a:t>
            </a:r>
            <a:r>
              <a:rPr lang="en-US" sz="2600" i="1" baseline="-25000" dirty="0" smtClean="0">
                <a:sym typeface="Wingdings"/>
              </a:rPr>
              <a:t>an</a:t>
            </a:r>
            <a:r>
              <a:rPr lang="en-US" sz="2600" i="1" dirty="0" smtClean="0">
                <a:sym typeface="Wingdings"/>
              </a:rPr>
              <a:t> /</a:t>
            </a:r>
            <a:r>
              <a:rPr lang="en-US" sz="2600" i="1" dirty="0" err="1" smtClean="0">
                <a:sym typeface="Wingdings"/>
              </a:rPr>
              <a:t>ω</a:t>
            </a:r>
            <a:r>
              <a:rPr lang="en-US" sz="2600" i="1" baseline="-25000" dirty="0" err="1" smtClean="0">
                <a:sym typeface="Wingdings"/>
              </a:rPr>
              <a:t>com</a:t>
            </a:r>
            <a:endParaRPr lang="en-US" sz="2600" i="1" dirty="0"/>
          </a:p>
        </p:txBody>
      </p:sp>
      <p:sp useBgFill="1">
        <p:nvSpPr>
          <p:cNvPr id="4" name="Rectangle 3"/>
          <p:cNvSpPr/>
          <p:nvPr/>
        </p:nvSpPr>
        <p:spPr bwMode="auto">
          <a:xfrm>
            <a:off x="4243682" y="2743200"/>
            <a:ext cx="328318" cy="3810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nvGrpSpPr>
          <p:cNvPr id="7" name="Group 6"/>
          <p:cNvGrpSpPr/>
          <p:nvPr/>
        </p:nvGrpSpPr>
        <p:grpSpPr>
          <a:xfrm>
            <a:off x="1524000" y="2667000"/>
            <a:ext cx="6096000" cy="1752600"/>
            <a:chOff x="1524000" y="2667000"/>
            <a:chExt cx="6096000" cy="1752600"/>
          </a:xfrm>
        </p:grpSpPr>
        <p:grpSp>
          <p:nvGrpSpPr>
            <p:cNvPr id="3" name="Group 2"/>
            <p:cNvGrpSpPr/>
            <p:nvPr/>
          </p:nvGrpSpPr>
          <p:grpSpPr>
            <a:xfrm>
              <a:off x="1524000" y="2667000"/>
              <a:ext cx="6019800" cy="1752600"/>
              <a:chOff x="1524000" y="2971800"/>
              <a:chExt cx="6019800" cy="1752600"/>
            </a:xfrm>
          </p:grpSpPr>
          <p:graphicFrame>
            <p:nvGraphicFramePr>
              <p:cNvPr id="679948" name="Object 12"/>
              <p:cNvGraphicFramePr>
                <a:graphicFrameLocks noChangeAspect="1"/>
              </p:cNvGraphicFramePr>
              <p:nvPr>
                <p:extLst>
                  <p:ext uri="{D42A27DB-BD31-4B8C-83A1-F6EECF244321}">
                    <p14:modId xmlns:p14="http://schemas.microsoft.com/office/powerpoint/2010/main" val="424807032"/>
                  </p:ext>
                </p:extLst>
              </p:nvPr>
            </p:nvGraphicFramePr>
            <p:xfrm>
              <a:off x="5181600" y="4267200"/>
              <a:ext cx="2362200" cy="430213"/>
            </p:xfrm>
            <a:graphic>
              <a:graphicData uri="http://schemas.openxmlformats.org/presentationml/2006/ole">
                <mc:AlternateContent xmlns:mc="http://schemas.openxmlformats.org/markup-compatibility/2006">
                  <mc:Choice xmlns:v="urn:schemas-microsoft-com:vml" Requires="v">
                    <p:oleObj spid="_x0000_s160792" name="Equation" r:id="rId6" imgW="977900" imgH="177800" progId="Equation.3">
                      <p:embed/>
                    </p:oleObj>
                  </mc:Choice>
                  <mc:Fallback>
                    <p:oleObj name="Equation" r:id="rId6" imgW="9779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267200"/>
                            <a:ext cx="23622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9953" name="Object 17"/>
              <p:cNvGraphicFramePr>
                <a:graphicFrameLocks noChangeAspect="1"/>
              </p:cNvGraphicFramePr>
              <p:nvPr>
                <p:extLst>
                  <p:ext uri="{D42A27DB-BD31-4B8C-83A1-F6EECF244321}">
                    <p14:modId xmlns:p14="http://schemas.microsoft.com/office/powerpoint/2010/main" val="3845054900"/>
                  </p:ext>
                </p:extLst>
              </p:nvPr>
            </p:nvGraphicFramePr>
            <p:xfrm>
              <a:off x="1524000" y="2971800"/>
              <a:ext cx="5638800" cy="652463"/>
            </p:xfrm>
            <a:graphic>
              <a:graphicData uri="http://schemas.openxmlformats.org/presentationml/2006/ole">
                <mc:AlternateContent xmlns:mc="http://schemas.openxmlformats.org/markup-compatibility/2006">
                  <mc:Choice xmlns:v="urn:schemas-microsoft-com:vml" Requires="v">
                    <p:oleObj spid="_x0000_s160793" name="Equation" r:id="rId8" imgW="2197100" imgH="254000" progId="Equation.3">
                      <p:embed/>
                    </p:oleObj>
                  </mc:Choice>
                  <mc:Fallback>
                    <p:oleObj name="Equation" r:id="rId8" imgW="21971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971800"/>
                            <a:ext cx="5638800"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79954" name="Object 18"/>
              <p:cNvGraphicFramePr>
                <a:graphicFrameLocks noChangeAspect="1"/>
              </p:cNvGraphicFramePr>
              <p:nvPr>
                <p:extLst>
                  <p:ext uri="{D42A27DB-BD31-4B8C-83A1-F6EECF244321}">
                    <p14:modId xmlns:p14="http://schemas.microsoft.com/office/powerpoint/2010/main" val="3173047213"/>
                  </p:ext>
                </p:extLst>
              </p:nvPr>
            </p:nvGraphicFramePr>
            <p:xfrm>
              <a:off x="2895600" y="3581400"/>
              <a:ext cx="4648200" cy="600075"/>
            </p:xfrm>
            <a:graphic>
              <a:graphicData uri="http://schemas.openxmlformats.org/presentationml/2006/ole">
                <mc:AlternateContent xmlns:mc="http://schemas.openxmlformats.org/markup-compatibility/2006">
                  <mc:Choice xmlns:v="urn:schemas-microsoft-com:vml" Requires="v">
                    <p:oleObj spid="_x0000_s160794" name="Equation" r:id="rId10" imgW="1968500" imgH="254000" progId="Equation.3">
                      <p:embed/>
                    </p:oleObj>
                  </mc:Choice>
                  <mc:Fallback>
                    <p:oleObj name="Equation" r:id="rId10" imgW="1968500" imgH="254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3581400"/>
                            <a:ext cx="46482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9956" name="Rectangle 20"/>
              <p:cNvSpPr>
                <a:spLocks noChangeArrowheads="1"/>
              </p:cNvSpPr>
              <p:nvPr/>
            </p:nvSpPr>
            <p:spPr bwMode="auto">
              <a:xfrm>
                <a:off x="1600200" y="4267200"/>
                <a:ext cx="337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where                               ;</a:t>
                </a:r>
              </a:p>
            </p:txBody>
          </p:sp>
        </p:grpSp>
        <p:sp useBgFill="1">
          <p:nvSpPr>
            <p:cNvPr id="6" name="Rectangle 5"/>
            <p:cNvSpPr/>
            <p:nvPr/>
          </p:nvSpPr>
          <p:spPr bwMode="auto">
            <a:xfrm>
              <a:off x="2743200" y="3276600"/>
              <a:ext cx="4876800" cy="6096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sp>
        <p:nvSpPr>
          <p:cNvPr id="5" name="TextBox 4"/>
          <p:cNvSpPr txBox="1"/>
          <p:nvPr/>
        </p:nvSpPr>
        <p:spPr>
          <a:xfrm>
            <a:off x="1981200" y="3200400"/>
            <a:ext cx="6121274" cy="646331"/>
          </a:xfrm>
          <a:prstGeom prst="rect">
            <a:avLst/>
          </a:prstGeom>
          <a:noFill/>
        </p:spPr>
        <p:txBody>
          <a:bodyPr wrap="none" rtlCol="0">
            <a:spAutoFit/>
          </a:bodyPr>
          <a:lstStyle/>
          <a:p>
            <a:r>
              <a:rPr lang="en-US" sz="3000" dirty="0" smtClean="0"/>
              <a:t>+ </a:t>
            </a:r>
            <a:r>
              <a:rPr lang="en-US" sz="3600" dirty="0" smtClean="0"/>
              <a:t>{</a:t>
            </a:r>
            <a:r>
              <a:rPr lang="en-US" sz="3000" dirty="0" smtClean="0"/>
              <a:t> </a:t>
            </a:r>
            <a:r>
              <a:rPr lang="en-US" sz="3000" i="1" dirty="0" smtClean="0"/>
              <a:t>N </a:t>
            </a:r>
            <a:r>
              <a:rPr lang="en-US" sz="3000" baseline="30000" dirty="0" smtClean="0"/>
              <a:t>2</a:t>
            </a:r>
            <a:r>
              <a:rPr lang="en-US" sz="3000" dirty="0" smtClean="0"/>
              <a:t> </a:t>
            </a:r>
            <a:r>
              <a:rPr lang="en-US" sz="3000" i="1" dirty="0" smtClean="0"/>
              <a:t>f </a:t>
            </a:r>
            <a:r>
              <a:rPr lang="en-US" sz="3000" baseline="30000" dirty="0" smtClean="0"/>
              <a:t>2</a:t>
            </a:r>
            <a:r>
              <a:rPr lang="en-US" sz="3000" dirty="0" smtClean="0"/>
              <a:t> + </a:t>
            </a:r>
            <a:r>
              <a:rPr lang="en-US" sz="3000" i="1" dirty="0" smtClean="0"/>
              <a:t>c</a:t>
            </a:r>
            <a:r>
              <a:rPr lang="en-US" sz="3000" i="1" baseline="-25000" dirty="0" smtClean="0"/>
              <a:t>s</a:t>
            </a:r>
            <a:r>
              <a:rPr lang="en-US" sz="3000" baseline="30000" dirty="0" smtClean="0"/>
              <a:t>2</a:t>
            </a:r>
            <a:r>
              <a:rPr lang="en-US" sz="3000" dirty="0" smtClean="0"/>
              <a:t> (</a:t>
            </a:r>
            <a:r>
              <a:rPr lang="en-US" sz="3000" i="1" dirty="0"/>
              <a:t>N </a:t>
            </a:r>
            <a:r>
              <a:rPr lang="en-US" sz="3000" baseline="30000" dirty="0" smtClean="0"/>
              <a:t>2</a:t>
            </a:r>
            <a:r>
              <a:rPr lang="en-US" sz="3000" dirty="0" smtClean="0"/>
              <a:t> </a:t>
            </a:r>
            <a:r>
              <a:rPr lang="en-US" sz="3000" i="1" dirty="0" smtClean="0"/>
              <a:t>k</a:t>
            </a:r>
            <a:r>
              <a:rPr lang="en-US" sz="3000" baseline="30000" dirty="0" smtClean="0"/>
              <a:t>2</a:t>
            </a:r>
            <a:r>
              <a:rPr lang="en-US" sz="3000" dirty="0" smtClean="0"/>
              <a:t> + </a:t>
            </a:r>
            <a:r>
              <a:rPr lang="en-US" sz="3000" i="1" dirty="0"/>
              <a:t>f </a:t>
            </a:r>
            <a:r>
              <a:rPr lang="en-US" sz="3000" baseline="30000" dirty="0" smtClean="0"/>
              <a:t>2</a:t>
            </a:r>
            <a:r>
              <a:rPr lang="en-US" sz="3000" dirty="0" smtClean="0"/>
              <a:t> </a:t>
            </a:r>
            <a:r>
              <a:rPr lang="en-US" sz="3000" i="1" dirty="0" smtClean="0"/>
              <a:t>M </a:t>
            </a:r>
            <a:r>
              <a:rPr lang="en-US" sz="3000" baseline="30000" dirty="0" smtClean="0"/>
              <a:t>2</a:t>
            </a:r>
            <a:r>
              <a:rPr lang="en-US" sz="3000" dirty="0" smtClean="0"/>
              <a:t> ) </a:t>
            </a:r>
            <a:r>
              <a:rPr lang="en-US" sz="3600" dirty="0" smtClean="0"/>
              <a:t>}</a:t>
            </a:r>
            <a:r>
              <a:rPr lang="en-US" sz="3000" dirty="0" smtClean="0"/>
              <a:t> = 0</a:t>
            </a:r>
            <a:endParaRPr lang="en-US" sz="3000" dirty="0"/>
          </a:p>
        </p:txBody>
      </p:sp>
    </p:spTree>
    <p:extLst>
      <p:ext uri="{BB962C8B-B14F-4D97-AF65-F5344CB8AC3E}">
        <p14:creationId xmlns:p14="http://schemas.microsoft.com/office/powerpoint/2010/main" val="547557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99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57"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8" name="Picture 8" descr="HS zonal j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5867400" cy="5414963"/>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a:xfrm>
            <a:off x="6400800" y="838200"/>
            <a:ext cx="2057400" cy="914400"/>
          </a:xfrm>
        </p:spPr>
        <p:txBody>
          <a:bodyPr/>
          <a:lstStyle/>
          <a:p>
            <a:r>
              <a:rPr lang="en-US" sz="2800">
                <a:solidFill>
                  <a:srgbClr val="FFB1E4"/>
                </a:solidFill>
              </a:rPr>
              <a:t>Held-Suarez</a:t>
            </a:r>
            <a:br>
              <a:rPr lang="en-US" sz="2800">
                <a:solidFill>
                  <a:srgbClr val="FFB1E4"/>
                </a:solidFill>
              </a:rPr>
            </a:br>
            <a:r>
              <a:rPr lang="en-US" sz="2800">
                <a:solidFill>
                  <a:srgbClr val="FFB1E4"/>
                </a:solidFill>
              </a:rPr>
              <a:t>flow</a:t>
            </a:r>
          </a:p>
        </p:txBody>
      </p:sp>
      <p:sp>
        <p:nvSpPr>
          <p:cNvPr id="40969" name="Rectangle 9"/>
          <p:cNvSpPr>
            <a:spLocks noChangeArrowheads="1"/>
          </p:cNvSpPr>
          <p:nvPr/>
        </p:nvSpPr>
        <p:spPr bwMode="auto">
          <a:xfrm>
            <a:off x="6477000" y="2057400"/>
            <a:ext cx="2209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a:solidFill>
                  <a:srgbClr val="FFB1E4"/>
                </a:solidFill>
              </a:rPr>
              <a:t>     </a:t>
            </a:r>
            <a:r>
              <a:rPr lang="en-US" dirty="0" err="1">
                <a:solidFill>
                  <a:srgbClr val="FFB1E4"/>
                </a:solidFill>
              </a:rPr>
              <a:t>Isolines</a:t>
            </a:r>
            <a:r>
              <a:rPr lang="en-US" dirty="0">
                <a:solidFill>
                  <a:srgbClr val="FFB1E4"/>
                </a:solidFill>
              </a:rPr>
              <a:t> of  </a:t>
            </a:r>
          </a:p>
          <a:p>
            <a:r>
              <a:rPr lang="en-US" dirty="0">
                <a:solidFill>
                  <a:srgbClr val="FFB1E4"/>
                </a:solidFill>
              </a:rPr>
              <a:t>     constant </a:t>
            </a:r>
            <a:r>
              <a:rPr lang="en-US" dirty="0">
                <a:solidFill>
                  <a:srgbClr val="FFB1E4"/>
                </a:solidFill>
                <a:sym typeface="Symbol" charset="0"/>
              </a:rPr>
              <a:t>u </a:t>
            </a:r>
          </a:p>
          <a:p>
            <a:r>
              <a:rPr lang="en-US" dirty="0">
                <a:solidFill>
                  <a:srgbClr val="FFB1E4"/>
                </a:solidFill>
                <a:sym typeface="Symbol" charset="0"/>
              </a:rPr>
              <a:t>    show </a:t>
            </a:r>
          </a:p>
          <a:p>
            <a:r>
              <a:rPr lang="ja-JP" altLang="en-US" dirty="0">
                <a:solidFill>
                  <a:srgbClr val="FFB1E4"/>
                </a:solidFill>
                <a:latin typeface="Arial"/>
                <a:sym typeface="Symbol" charset="0"/>
              </a:rPr>
              <a:t>“</a:t>
            </a:r>
            <a:r>
              <a:rPr lang="en-US" dirty="0">
                <a:solidFill>
                  <a:srgbClr val="FFB1E4"/>
                </a:solidFill>
                <a:sym typeface="Symbol" charset="0"/>
              </a:rPr>
              <a:t>westerly jets</a:t>
            </a:r>
            <a:r>
              <a:rPr lang="ja-JP" altLang="en-US" dirty="0">
                <a:solidFill>
                  <a:srgbClr val="FFB1E4"/>
                </a:solidFill>
                <a:latin typeface="Arial"/>
                <a:sym typeface="Symbol" charset="0"/>
              </a:rPr>
              <a:t>”</a:t>
            </a:r>
            <a:endParaRPr lang="en-US" dirty="0">
              <a:solidFill>
                <a:srgbClr val="FFB1E4"/>
              </a:solidFill>
              <a:sym typeface="Symbol" charset="0"/>
            </a:endParaRPr>
          </a:p>
          <a:p>
            <a:r>
              <a:rPr lang="en-US" dirty="0">
                <a:solidFill>
                  <a:srgbClr val="FFB1E4"/>
                </a:solidFill>
                <a:sym typeface="Symbol" charset="0"/>
              </a:rPr>
              <a:t>@ 15 km alt</a:t>
            </a:r>
            <a:r>
              <a:rPr lang="en-US" dirty="0" smtClean="0">
                <a:solidFill>
                  <a:srgbClr val="FFB1E4"/>
                </a:solidFill>
                <a:sym typeface="Symbol" charset="0"/>
              </a:rPr>
              <a:t>.</a:t>
            </a:r>
          </a:p>
          <a:p>
            <a:endParaRPr lang="en-US" dirty="0">
              <a:solidFill>
                <a:srgbClr val="FFB1E4"/>
              </a:solidFill>
              <a:sym typeface="Symbol" charset="0"/>
            </a:endParaRPr>
          </a:p>
          <a:p>
            <a:r>
              <a:rPr lang="en-US" dirty="0" smtClean="0">
                <a:solidFill>
                  <a:srgbClr val="FFB1E4"/>
                </a:solidFill>
                <a:sym typeface="Symbol" charset="0"/>
              </a:rPr>
              <a:t>typical jet core</a:t>
            </a:r>
          </a:p>
          <a:p>
            <a:r>
              <a:rPr lang="en-US" i="1" dirty="0" err="1" smtClean="0">
                <a:solidFill>
                  <a:srgbClr val="FFB1E4"/>
                </a:solidFill>
                <a:sym typeface="Symbol" charset="0"/>
              </a:rPr>
              <a:t>Δ</a:t>
            </a:r>
            <a:r>
              <a:rPr lang="en-US" i="1" dirty="0" smtClean="0">
                <a:solidFill>
                  <a:srgbClr val="FFB1E4"/>
                </a:solidFill>
                <a:sym typeface="Symbol" charset="0"/>
              </a:rPr>
              <a:t> </a:t>
            </a:r>
            <a:r>
              <a:rPr lang="en-US" i="1" dirty="0" err="1" smtClean="0">
                <a:solidFill>
                  <a:srgbClr val="FFB1E4"/>
                </a:solidFill>
                <a:sym typeface="Symbol" charset="0"/>
              </a:rPr>
              <a:t>u</a:t>
            </a:r>
            <a:r>
              <a:rPr lang="en-US" i="1" baseline="-25000" dirty="0" err="1" smtClean="0">
                <a:solidFill>
                  <a:srgbClr val="FFB1E4"/>
                </a:solidFill>
                <a:sym typeface="Symbol" charset="0"/>
              </a:rPr>
              <a:t>max</a:t>
            </a:r>
            <a:r>
              <a:rPr lang="en-US" dirty="0" smtClean="0">
                <a:solidFill>
                  <a:srgbClr val="FFB1E4"/>
                </a:solidFill>
                <a:sym typeface="Symbol" charset="0"/>
              </a:rPr>
              <a:t> ~ 65 ms</a:t>
            </a:r>
            <a:r>
              <a:rPr lang="en-US" baseline="30000" dirty="0" smtClean="0">
                <a:solidFill>
                  <a:srgbClr val="FFB1E4"/>
                </a:solidFill>
                <a:sym typeface="Symbol" charset="0"/>
              </a:rPr>
              <a:t>-1</a:t>
            </a:r>
            <a:r>
              <a:rPr lang="en-US" dirty="0" smtClean="0">
                <a:solidFill>
                  <a:srgbClr val="FFB1E4"/>
                </a:solidFill>
                <a:sym typeface="Symbol" charset="0"/>
              </a:rPr>
              <a:t> over synoptic scales  </a:t>
            </a:r>
            <a:endParaRPr lang="en-US" dirty="0">
              <a:solidFill>
                <a:srgbClr val="FFB1E4"/>
              </a:solidFill>
            </a:endParaRPr>
          </a:p>
        </p:txBody>
      </p:sp>
      <p:sp>
        <p:nvSpPr>
          <p:cNvPr id="40971" name="Rectangle 11"/>
          <p:cNvSpPr>
            <a:spLocks noChangeArrowheads="1"/>
          </p:cNvSpPr>
          <p:nvPr/>
        </p:nvSpPr>
        <p:spPr bwMode="auto">
          <a:xfrm>
            <a:off x="2209800" y="5867400"/>
            <a:ext cx="452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FFB1E4"/>
                </a:solidFill>
              </a:rPr>
              <a:t>(mx, mn, cnt)=(48, -24, 4.2 ms</a:t>
            </a:r>
            <a:r>
              <a:rPr lang="en-US" baseline="30000">
                <a:solidFill>
                  <a:srgbClr val="FFB1E4"/>
                </a:solidFill>
              </a:rPr>
              <a:t>-1</a:t>
            </a:r>
            <a:r>
              <a:rPr lang="en-US">
                <a:solidFill>
                  <a:srgbClr val="FFB1E4"/>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6477000" y="990600"/>
            <a:ext cx="1905000" cy="609600"/>
          </a:xfrm>
        </p:spPr>
        <p:txBody>
          <a:bodyPr/>
          <a:lstStyle/>
          <a:p>
            <a:r>
              <a:rPr lang="en-US" sz="2800">
                <a:solidFill>
                  <a:srgbClr val="FFB1E4"/>
                </a:solidFill>
              </a:rPr>
              <a:t>HS, cont. 1</a:t>
            </a:r>
            <a:endParaRPr lang="en-US" sz="2400"/>
          </a:p>
        </p:txBody>
      </p:sp>
      <p:sp>
        <p:nvSpPr>
          <p:cNvPr id="599045" name="Text Box 5"/>
          <p:cNvSpPr txBox="1">
            <a:spLocks noChangeArrowheads="1"/>
          </p:cNvSpPr>
          <p:nvPr/>
        </p:nvSpPr>
        <p:spPr bwMode="auto">
          <a:xfrm>
            <a:off x="2514600" y="381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599047" name="Picture 7" descr="HS surface fronts"/>
          <p:cNvPicPr>
            <a:picLocks noChangeAspect="1" noChangeArrowheads="1"/>
          </p:cNvPicPr>
          <p:nvPr/>
        </p:nvPicPr>
        <p:blipFill>
          <a:blip r:embed="rId3">
            <a:lum contrast="100000"/>
            <a:extLst>
              <a:ext uri="{28A0092B-C50C-407E-A947-70E740481C1C}">
                <a14:useLocalDpi xmlns:a14="http://schemas.microsoft.com/office/drawing/2010/main" val="0"/>
              </a:ext>
            </a:extLst>
          </a:blip>
          <a:srcRect/>
          <a:stretch>
            <a:fillRect/>
          </a:stretch>
        </p:blipFill>
        <p:spPr bwMode="auto">
          <a:xfrm>
            <a:off x="762000" y="685800"/>
            <a:ext cx="5854700" cy="5448300"/>
          </a:xfrm>
          <a:prstGeom prst="rect">
            <a:avLst/>
          </a:prstGeom>
          <a:noFill/>
          <a:extLst>
            <a:ext uri="{909E8E84-426E-40dd-AFC4-6F175D3DCCD1}">
              <a14:hiddenFill xmlns:a14="http://schemas.microsoft.com/office/drawing/2010/main">
                <a:solidFill>
                  <a:srgbClr val="FFFFFF"/>
                </a:solidFill>
              </a14:hiddenFill>
            </a:ext>
          </a:extLst>
        </p:spPr>
      </p:pic>
      <p:sp>
        <p:nvSpPr>
          <p:cNvPr id="599048" name="Rectangle 8"/>
          <p:cNvSpPr>
            <a:spLocks noChangeArrowheads="1"/>
          </p:cNvSpPr>
          <p:nvPr/>
        </p:nvSpPr>
        <p:spPr bwMode="auto">
          <a:xfrm>
            <a:off x="6400800" y="1828800"/>
            <a:ext cx="2209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solidFill>
                  <a:srgbClr val="FFB1E4"/>
                </a:solidFill>
              </a:rPr>
              <a:t>    </a:t>
            </a:r>
            <a:r>
              <a:rPr lang="en-US" dirty="0" err="1">
                <a:solidFill>
                  <a:srgbClr val="FFB1E4"/>
                </a:solidFill>
              </a:rPr>
              <a:t>Isolines</a:t>
            </a:r>
            <a:r>
              <a:rPr lang="en-US" dirty="0">
                <a:solidFill>
                  <a:srgbClr val="FFB1E4"/>
                </a:solidFill>
              </a:rPr>
              <a:t> of  </a:t>
            </a:r>
          </a:p>
          <a:p>
            <a:r>
              <a:rPr lang="en-US" dirty="0">
                <a:solidFill>
                  <a:srgbClr val="FFB1E4"/>
                </a:solidFill>
              </a:rPr>
              <a:t>    constant </a:t>
            </a:r>
            <a:r>
              <a:rPr lang="en-US" dirty="0">
                <a:solidFill>
                  <a:srgbClr val="FFB1E4"/>
                </a:solidFill>
                <a:sym typeface="Symbol" charset="0"/>
              </a:rPr>
              <a:t></a:t>
            </a:r>
          </a:p>
          <a:p>
            <a:r>
              <a:rPr lang="en-US" dirty="0">
                <a:solidFill>
                  <a:srgbClr val="FFB1E4"/>
                </a:solidFill>
                <a:sym typeface="Symbol" charset="0"/>
              </a:rPr>
              <a:t>  show </a:t>
            </a:r>
            <a:r>
              <a:rPr lang="ja-JP" altLang="en-US" dirty="0">
                <a:solidFill>
                  <a:srgbClr val="FFB1E4"/>
                </a:solidFill>
                <a:latin typeface="Arial"/>
                <a:sym typeface="Symbol" charset="0"/>
              </a:rPr>
              <a:t>“</a:t>
            </a:r>
            <a:r>
              <a:rPr lang="en-US" dirty="0">
                <a:solidFill>
                  <a:srgbClr val="FFB1E4"/>
                </a:solidFill>
                <a:sym typeface="Symbol" charset="0"/>
              </a:rPr>
              <a:t>fronts</a:t>
            </a:r>
            <a:r>
              <a:rPr lang="ja-JP" altLang="en-US" dirty="0">
                <a:solidFill>
                  <a:srgbClr val="FFB1E4"/>
                </a:solidFill>
                <a:latin typeface="Arial"/>
                <a:sym typeface="Symbol" charset="0"/>
              </a:rPr>
              <a:t>”</a:t>
            </a:r>
            <a:r>
              <a:rPr lang="en-US" dirty="0">
                <a:solidFill>
                  <a:srgbClr val="FFB1E4"/>
                </a:solidFill>
                <a:sym typeface="Symbol" charset="0"/>
              </a:rPr>
              <a:t> on </a:t>
            </a:r>
            <a:r>
              <a:rPr lang="en-US" dirty="0" smtClean="0">
                <a:solidFill>
                  <a:srgbClr val="FFB1E4"/>
                </a:solidFill>
                <a:sym typeface="Symbol" charset="0"/>
              </a:rPr>
              <a:t>surface</a:t>
            </a:r>
          </a:p>
          <a:p>
            <a:endParaRPr lang="en-US" dirty="0">
              <a:solidFill>
                <a:srgbClr val="FFB1E4"/>
              </a:solidFill>
              <a:sym typeface="Symbol" charset="0"/>
            </a:endParaRPr>
          </a:p>
          <a:p>
            <a:r>
              <a:rPr lang="en-US" dirty="0" smtClean="0">
                <a:solidFill>
                  <a:srgbClr val="FFB1E4"/>
                </a:solidFill>
              </a:rPr>
              <a:t>typical</a:t>
            </a:r>
            <a:r>
              <a:rPr lang="en-US" i="1" dirty="0" smtClean="0">
                <a:solidFill>
                  <a:srgbClr val="FFB1E4"/>
                </a:solidFill>
              </a:rPr>
              <a:t> </a:t>
            </a:r>
            <a:r>
              <a:rPr lang="en-US" i="1" dirty="0" err="1" smtClean="0">
                <a:solidFill>
                  <a:srgbClr val="FFB1E4"/>
                </a:solidFill>
              </a:rPr>
              <a:t>Δ</a:t>
            </a:r>
            <a:r>
              <a:rPr lang="en-US" i="1" dirty="0" smtClean="0">
                <a:solidFill>
                  <a:srgbClr val="FFB1E4"/>
                </a:solidFill>
              </a:rPr>
              <a:t> </a:t>
            </a:r>
            <a:r>
              <a:rPr lang="en-US" i="1" dirty="0" err="1" smtClean="0">
                <a:solidFill>
                  <a:srgbClr val="FFB1E4"/>
                </a:solidFill>
              </a:rPr>
              <a:t>T</a:t>
            </a:r>
            <a:r>
              <a:rPr lang="en-US" i="1" baseline="-25000" dirty="0" err="1" smtClean="0">
                <a:solidFill>
                  <a:srgbClr val="FFB1E4"/>
                </a:solidFill>
              </a:rPr>
              <a:t>max</a:t>
            </a:r>
            <a:r>
              <a:rPr lang="en-US" dirty="0" smtClean="0">
                <a:solidFill>
                  <a:srgbClr val="FFB1E4"/>
                </a:solidFill>
              </a:rPr>
              <a:t> ~ 20K over </a:t>
            </a:r>
            <a:r>
              <a:rPr lang="en-US" dirty="0" err="1" smtClean="0">
                <a:solidFill>
                  <a:srgbClr val="FFB1E4"/>
                </a:solidFill>
              </a:rPr>
              <a:t>mesoscales</a:t>
            </a:r>
            <a:r>
              <a:rPr lang="en-US" dirty="0" smtClean="0">
                <a:solidFill>
                  <a:srgbClr val="FFB1E4"/>
                </a:solidFill>
              </a:rPr>
              <a:t>  (surface fronts)</a:t>
            </a:r>
            <a:endParaRPr lang="en-US" dirty="0">
              <a:solidFill>
                <a:srgbClr val="FFB1E4"/>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path path="rect">
            <a:fillToRect r="100000" b="100000"/>
          </a:path>
        </a:gra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914400" y="381000"/>
            <a:ext cx="7162800" cy="685800"/>
          </a:xfrm>
        </p:spPr>
        <p:txBody>
          <a:bodyPr/>
          <a:lstStyle/>
          <a:p>
            <a:r>
              <a:rPr lang="en-US" sz="2800" dirty="0" smtClean="0">
                <a:effectLst>
                  <a:outerShdw blurRad="38100" dist="38100" dir="2700000" algn="tl">
                    <a:srgbClr val="FFFFFF"/>
                  </a:outerShdw>
                </a:effectLst>
              </a:rPr>
              <a:t>Errors of </a:t>
            </a:r>
            <a:r>
              <a:rPr lang="en-US" sz="2800" dirty="0" err="1" smtClean="0">
                <a:effectLst>
                  <a:outerShdw blurRad="38100" dist="38100" dir="2700000" algn="tl">
                    <a:srgbClr val="FFFFFF"/>
                  </a:outerShdw>
                </a:effectLst>
              </a:rPr>
              <a:t>anelastic</a:t>
            </a:r>
            <a:r>
              <a:rPr lang="en-US" sz="2800" dirty="0" smtClean="0">
                <a:effectLst>
                  <a:outerShdw blurRad="38100" dist="38100" dir="2700000" algn="tl">
                    <a:srgbClr val="FFFFFF"/>
                  </a:outerShdw>
                </a:effectLst>
              </a:rPr>
              <a:t> arise in density </a:t>
            </a:r>
            <a:r>
              <a:rPr lang="en-US" sz="2800" dirty="0">
                <a:effectLst>
                  <a:outerShdw blurRad="38100" dist="38100" dir="2700000" algn="tl">
                    <a:srgbClr val="FFFFFF"/>
                  </a:outerShdw>
                </a:effectLst>
              </a:rPr>
              <a:t>(AK2009</a:t>
            </a:r>
            <a:r>
              <a:rPr lang="en-US" sz="2800" dirty="0" smtClean="0">
                <a:effectLst>
                  <a:outerShdw blurRad="38100" dist="38100" dir="2700000" algn="tl">
                    <a:srgbClr val="FFFFFF"/>
                  </a:outerShdw>
                </a:effectLst>
              </a:rPr>
              <a:t>)</a:t>
            </a:r>
            <a:endParaRPr lang="en-US" dirty="0"/>
          </a:p>
        </p:txBody>
      </p:sp>
      <p:graphicFrame>
        <p:nvGraphicFramePr>
          <p:cNvPr id="686091" name="Object 11"/>
          <p:cNvGraphicFramePr>
            <a:graphicFrameLocks noChangeAspect="1"/>
          </p:cNvGraphicFramePr>
          <p:nvPr>
            <p:extLst>
              <p:ext uri="{D42A27DB-BD31-4B8C-83A1-F6EECF244321}">
                <p14:modId xmlns:p14="http://schemas.microsoft.com/office/powerpoint/2010/main" val="2644918611"/>
              </p:ext>
            </p:extLst>
          </p:nvPr>
        </p:nvGraphicFramePr>
        <p:xfrm>
          <a:off x="1524000" y="1295400"/>
          <a:ext cx="1762056" cy="457200"/>
        </p:xfrm>
        <a:graphic>
          <a:graphicData uri="http://schemas.openxmlformats.org/presentationml/2006/ole">
            <mc:AlternateContent xmlns:mc="http://schemas.openxmlformats.org/markup-compatibility/2006">
              <mc:Choice xmlns:v="urn:schemas-microsoft-com:vml" Requires="v">
                <p:oleObj spid="_x0000_s86208" name="Equation" r:id="rId4" imgW="685800" imgH="177800" progId="Equation.3">
                  <p:embed/>
                </p:oleObj>
              </mc:Choice>
              <mc:Fallback>
                <p:oleObj name="Equation" r:id="rId4" imgW="6858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95400"/>
                        <a:ext cx="1762056" cy="457200"/>
                      </a:xfrm>
                      <a:prstGeom prst="rect">
                        <a:avLst/>
                      </a:prstGeom>
                      <a:noFill/>
                      <a:ln>
                        <a:noFill/>
                      </a:ln>
                      <a:effectLst/>
                      <a:extLst/>
                    </p:spPr>
                  </p:pic>
                </p:oleObj>
              </mc:Fallback>
            </mc:AlternateContent>
          </a:graphicData>
        </a:graphic>
      </p:graphicFrame>
      <p:graphicFrame>
        <p:nvGraphicFramePr>
          <p:cNvPr id="686094" name="Object 14"/>
          <p:cNvGraphicFramePr>
            <a:graphicFrameLocks noChangeAspect="1"/>
          </p:cNvGraphicFramePr>
          <p:nvPr>
            <p:extLst>
              <p:ext uri="{D42A27DB-BD31-4B8C-83A1-F6EECF244321}">
                <p14:modId xmlns:p14="http://schemas.microsoft.com/office/powerpoint/2010/main" val="3495604162"/>
              </p:ext>
            </p:extLst>
          </p:nvPr>
        </p:nvGraphicFramePr>
        <p:xfrm>
          <a:off x="3352800" y="990600"/>
          <a:ext cx="4191000" cy="1195531"/>
        </p:xfrm>
        <a:graphic>
          <a:graphicData uri="http://schemas.openxmlformats.org/presentationml/2006/ole">
            <mc:AlternateContent xmlns:mc="http://schemas.openxmlformats.org/markup-compatibility/2006">
              <mc:Choice xmlns:v="urn:schemas-microsoft-com:vml" Requires="v">
                <p:oleObj spid="_x0000_s86209" name="Equation" r:id="rId6" imgW="1612900" imgH="444500" progId="Equation.3">
                  <p:embed/>
                </p:oleObj>
              </mc:Choice>
              <mc:Fallback>
                <p:oleObj name="Equation" r:id="rId6" imgW="16129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990600"/>
                        <a:ext cx="4191000" cy="1195531"/>
                      </a:xfrm>
                      <a:prstGeom prst="rect">
                        <a:avLst/>
                      </a:prstGeom>
                      <a:noFill/>
                      <a:ln>
                        <a:noFill/>
                      </a:ln>
                      <a:effectLst/>
                      <a:extLst/>
                    </p:spPr>
                  </p:pic>
                </p:oleObj>
              </mc:Fallback>
            </mc:AlternateContent>
          </a:graphicData>
        </a:graphic>
      </p:graphicFrame>
      <p:sp>
        <p:nvSpPr>
          <p:cNvPr id="686095" name="Rectangle 15"/>
          <p:cNvSpPr>
            <a:spLocks noChangeArrowheads="1"/>
          </p:cNvSpPr>
          <p:nvPr/>
        </p:nvSpPr>
        <p:spPr bwMode="auto">
          <a:xfrm>
            <a:off x="838200" y="1828800"/>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dirty="0">
                <a:effectLst>
                  <a:outerShdw blurRad="38100" dist="38100" dir="2700000" algn="tl">
                    <a:srgbClr val="FFFFFF"/>
                  </a:outerShdw>
                </a:effectLst>
              </a:rPr>
              <a:t>(</a:t>
            </a:r>
            <a:r>
              <a:rPr lang="en-US" sz="2800" dirty="0" err="1">
                <a:effectLst>
                  <a:outerShdw blurRad="38100" dist="38100" dir="2700000" algn="tl">
                    <a:srgbClr val="FFFFFF"/>
                  </a:outerShdw>
                </a:effectLst>
              </a:rPr>
              <a:t>i</a:t>
            </a:r>
            <a:r>
              <a:rPr lang="en-US" sz="2800" dirty="0">
                <a:effectLst>
                  <a:outerShdw blurRad="38100" dist="38100" dir="2700000" algn="tl">
                    <a:srgbClr val="FFFFFF"/>
                  </a:outerShdw>
                </a:effectLst>
              </a:rPr>
              <a:t>) Acoustic term:</a:t>
            </a:r>
            <a:endParaRPr lang="en-US" dirty="0"/>
          </a:p>
        </p:txBody>
      </p:sp>
      <p:graphicFrame>
        <p:nvGraphicFramePr>
          <p:cNvPr id="686103" name="Object 23"/>
          <p:cNvGraphicFramePr>
            <a:graphicFrameLocks noChangeAspect="1"/>
          </p:cNvGraphicFramePr>
          <p:nvPr>
            <p:extLst>
              <p:ext uri="{D42A27DB-BD31-4B8C-83A1-F6EECF244321}">
                <p14:modId xmlns:p14="http://schemas.microsoft.com/office/powerpoint/2010/main" val="4261237234"/>
              </p:ext>
            </p:extLst>
          </p:nvPr>
        </p:nvGraphicFramePr>
        <p:xfrm>
          <a:off x="5638800" y="2667000"/>
          <a:ext cx="1143000" cy="410765"/>
        </p:xfrm>
        <a:graphic>
          <a:graphicData uri="http://schemas.openxmlformats.org/presentationml/2006/ole">
            <mc:AlternateContent xmlns:mc="http://schemas.openxmlformats.org/markup-compatibility/2006">
              <mc:Choice xmlns:v="urn:schemas-microsoft-com:vml" Requires="v">
                <p:oleObj spid="_x0000_s86210" name="Equation" r:id="rId8" imgW="495300" imgH="177800" progId="Equation.3">
                  <p:embed/>
                </p:oleObj>
              </mc:Choice>
              <mc:Fallback>
                <p:oleObj name="Equation" r:id="rId8" imgW="4953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2667000"/>
                        <a:ext cx="1143000" cy="410765"/>
                      </a:xfrm>
                      <a:prstGeom prst="rect">
                        <a:avLst/>
                      </a:prstGeom>
                      <a:noFill/>
                      <a:ln>
                        <a:noFill/>
                      </a:ln>
                      <a:effectLst/>
                      <a:extLst/>
                    </p:spPr>
                  </p:pic>
                </p:oleObj>
              </mc:Fallback>
            </mc:AlternateContent>
          </a:graphicData>
        </a:graphic>
      </p:graphicFrame>
      <p:graphicFrame>
        <p:nvGraphicFramePr>
          <p:cNvPr id="686104" name="Object 24"/>
          <p:cNvGraphicFramePr>
            <a:graphicFrameLocks noChangeAspect="1"/>
          </p:cNvGraphicFramePr>
          <p:nvPr>
            <p:extLst>
              <p:ext uri="{D42A27DB-BD31-4B8C-83A1-F6EECF244321}">
                <p14:modId xmlns:p14="http://schemas.microsoft.com/office/powerpoint/2010/main" val="789107065"/>
              </p:ext>
            </p:extLst>
          </p:nvPr>
        </p:nvGraphicFramePr>
        <p:xfrm>
          <a:off x="1447800" y="2362200"/>
          <a:ext cx="4038600" cy="1080590"/>
        </p:xfrm>
        <a:graphic>
          <a:graphicData uri="http://schemas.openxmlformats.org/presentationml/2006/ole">
            <mc:AlternateContent xmlns:mc="http://schemas.openxmlformats.org/markup-compatibility/2006">
              <mc:Choice xmlns:v="urn:schemas-microsoft-com:vml" Requires="v">
                <p:oleObj spid="_x0000_s86211" name="Equation" r:id="rId10" imgW="1663700" imgH="444500" progId="Equation.3">
                  <p:embed/>
                </p:oleObj>
              </mc:Choice>
              <mc:Fallback>
                <p:oleObj name="Equation" r:id="rId10" imgW="1663700" imgH="4445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362200"/>
                        <a:ext cx="4038600" cy="1080590"/>
                      </a:xfrm>
                      <a:prstGeom prst="rect">
                        <a:avLst/>
                      </a:prstGeom>
                      <a:noFill/>
                      <a:ln>
                        <a:noFill/>
                      </a:ln>
                      <a:effectLst/>
                      <a:extLst/>
                    </p:spPr>
                  </p:pic>
                </p:oleObj>
              </mc:Fallback>
            </mc:AlternateContent>
          </a:graphicData>
        </a:graphic>
      </p:graphicFrame>
      <p:sp>
        <p:nvSpPr>
          <p:cNvPr id="3" name="TextBox 2"/>
          <p:cNvSpPr txBox="1"/>
          <p:nvPr/>
        </p:nvSpPr>
        <p:spPr>
          <a:xfrm>
            <a:off x="2895600" y="3200400"/>
            <a:ext cx="5113099" cy="461665"/>
          </a:xfrm>
          <a:prstGeom prst="rect">
            <a:avLst/>
          </a:prstGeom>
          <a:noFill/>
        </p:spPr>
        <p:txBody>
          <a:bodyPr wrap="none" rtlCol="0">
            <a:spAutoFit/>
          </a:bodyPr>
          <a:lstStyle/>
          <a:p>
            <a:r>
              <a:rPr lang="en-US" dirty="0" smtClean="0"/>
              <a:t>NOTE: 65 ms</a:t>
            </a:r>
            <a:r>
              <a:rPr lang="en-US" baseline="30000" dirty="0" smtClean="0"/>
              <a:t>-1</a:t>
            </a:r>
            <a:r>
              <a:rPr lang="en-US" dirty="0" smtClean="0"/>
              <a:t> </a:t>
            </a:r>
            <a:r>
              <a:rPr lang="en-US" dirty="0" smtClean="0">
                <a:sym typeface="Wingdings"/>
              </a:rPr>
              <a:t> </a:t>
            </a:r>
            <a:r>
              <a:rPr lang="en-US" i="1" dirty="0" smtClean="0">
                <a:sym typeface="Wingdings"/>
              </a:rPr>
              <a:t>M</a:t>
            </a:r>
            <a:r>
              <a:rPr lang="en-US" dirty="0" smtClean="0">
                <a:sym typeface="Wingdings"/>
              </a:rPr>
              <a:t> = 0.2  </a:t>
            </a:r>
            <a:r>
              <a:rPr lang="en-US" i="1" dirty="0" err="1" smtClean="0">
                <a:sym typeface="Wingdings"/>
              </a:rPr>
              <a:t>δ</a:t>
            </a:r>
            <a:r>
              <a:rPr lang="en-US" i="1" baseline="-25000" dirty="0" err="1" smtClean="0">
                <a:sym typeface="Wingdings"/>
              </a:rPr>
              <a:t>θ</a:t>
            </a:r>
            <a:r>
              <a:rPr lang="en-US" dirty="0" smtClean="0">
                <a:sym typeface="Wingdings"/>
              </a:rPr>
              <a:t> = 0.02 </a:t>
            </a:r>
            <a:endParaRPr lang="en-US" dirty="0"/>
          </a:p>
        </p:txBody>
      </p:sp>
      <p:sp useBgFill="1">
        <p:nvSpPr>
          <p:cNvPr id="6" name="Rectangle 5"/>
          <p:cNvSpPr/>
          <p:nvPr/>
        </p:nvSpPr>
        <p:spPr bwMode="auto">
          <a:xfrm>
            <a:off x="3124200" y="4648200"/>
            <a:ext cx="1066800" cy="457200"/>
          </a:xfrm>
          <a:prstGeom prst="rect">
            <a:avLst/>
          </a:prstGeom>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sp>
        <p:nvSpPr>
          <p:cNvPr id="7" name="TextBox 6"/>
          <p:cNvSpPr txBox="1"/>
          <p:nvPr/>
        </p:nvSpPr>
        <p:spPr>
          <a:xfrm>
            <a:off x="1219200" y="5638800"/>
            <a:ext cx="6661862" cy="492443"/>
          </a:xfrm>
          <a:prstGeom prst="rect">
            <a:avLst/>
          </a:prstGeom>
          <a:noFill/>
          <a:ln w="12700" cmpd="sng">
            <a:solidFill>
              <a:srgbClr val="FF0000"/>
            </a:solidFill>
          </a:ln>
        </p:spPr>
        <p:txBody>
          <a:bodyPr wrap="none" rtlCol="0">
            <a:spAutoFit/>
          </a:bodyPr>
          <a:lstStyle/>
          <a:p>
            <a:r>
              <a:rPr lang="en-US" sz="2600" dirty="0" smtClean="0">
                <a:effectLst>
                  <a:outerShdw dist="38100" dir="2700000" algn="tl" rotWithShape="0">
                    <a:schemeClr val="accent3">
                      <a:alpha val="97000"/>
                    </a:schemeClr>
                  </a:outerShdw>
                </a:effectLst>
                <a:sym typeface="Wingdings"/>
              </a:rPr>
              <a:t> </a:t>
            </a:r>
            <a:r>
              <a:rPr lang="en-US" sz="2600" dirty="0" smtClean="0">
                <a:effectLst>
                  <a:outerShdw dist="38100" dir="2700000" algn="tl" rotWithShape="0">
                    <a:schemeClr val="accent3">
                      <a:alpha val="97000"/>
                    </a:schemeClr>
                  </a:outerShdw>
                </a:effectLst>
              </a:rPr>
              <a:t>Compare with </a:t>
            </a:r>
            <a:r>
              <a:rPr lang="en-US" sz="2600" i="1" dirty="0" err="1" smtClean="0">
                <a:effectLst>
                  <a:outerShdw dist="38100" dir="2700000" algn="tl" rotWithShape="0">
                    <a:schemeClr val="accent3">
                      <a:alpha val="97000"/>
                    </a:schemeClr>
                  </a:outerShdw>
                </a:effectLst>
              </a:rPr>
              <a:t>ω</a:t>
            </a:r>
            <a:r>
              <a:rPr lang="en-US" sz="2600" i="1" dirty="0" smtClean="0">
                <a:effectLst>
                  <a:outerShdw dist="38100" dir="2700000" algn="tl" rotWithShape="0">
                    <a:schemeClr val="accent3">
                      <a:alpha val="97000"/>
                    </a:schemeClr>
                  </a:outerShdw>
                </a:effectLst>
              </a:rPr>
              <a:t>/N </a:t>
            </a:r>
            <a:r>
              <a:rPr lang="en-US" sz="2600" dirty="0" smtClean="0">
                <a:effectLst>
                  <a:outerShdw dist="38100" dir="2700000" algn="tl" rotWithShape="0">
                    <a:schemeClr val="accent3">
                      <a:alpha val="97000"/>
                    </a:schemeClr>
                  </a:outerShdw>
                </a:effectLst>
              </a:rPr>
              <a:t>= 0.03 for synoptic waves </a:t>
            </a:r>
            <a:endParaRPr lang="en-US" sz="2600" dirty="0">
              <a:effectLst>
                <a:outerShdw dist="38100" dir="2700000" algn="tl" rotWithShape="0">
                  <a:schemeClr val="accent3">
                    <a:alpha val="97000"/>
                  </a:schemeClr>
                </a:outerShdw>
              </a:effectLst>
            </a:endParaRPr>
          </a:p>
        </p:txBody>
      </p:sp>
      <p:grpSp>
        <p:nvGrpSpPr>
          <p:cNvPr id="11" name="Group 10"/>
          <p:cNvGrpSpPr/>
          <p:nvPr/>
        </p:nvGrpSpPr>
        <p:grpSpPr>
          <a:xfrm>
            <a:off x="762000" y="3657600"/>
            <a:ext cx="6295717" cy="1757065"/>
            <a:chOff x="762000" y="3657600"/>
            <a:chExt cx="6295717" cy="1757065"/>
          </a:xfrm>
        </p:grpSpPr>
        <p:sp>
          <p:nvSpPr>
            <p:cNvPr id="2" name="Rectangle 1"/>
            <p:cNvSpPr/>
            <p:nvPr/>
          </p:nvSpPr>
          <p:spPr>
            <a:xfrm>
              <a:off x="762000" y="3657600"/>
              <a:ext cx="3408605" cy="523220"/>
            </a:xfrm>
            <a:prstGeom prst="rect">
              <a:avLst/>
            </a:prstGeom>
          </p:spPr>
          <p:txBody>
            <a:bodyPr wrap="none">
              <a:spAutoFit/>
            </a:bodyPr>
            <a:lstStyle/>
            <a:p>
              <a:r>
                <a:rPr lang="en-US" sz="2800" dirty="0">
                  <a:effectLst>
                    <a:outerShdw blurRad="38100" dist="38100" dir="2700000" algn="tl">
                      <a:srgbClr val="FFFFFF"/>
                    </a:outerShdw>
                  </a:effectLst>
                </a:rPr>
                <a:t>(ii) </a:t>
              </a:r>
              <a:r>
                <a:rPr lang="en-US" sz="2800" dirty="0" err="1">
                  <a:effectLst>
                    <a:outerShdw blurRad="38100" dist="38100" dir="2700000" algn="tl">
                      <a:srgbClr val="FFFFFF"/>
                    </a:outerShdw>
                  </a:effectLst>
                </a:rPr>
                <a:t>Thermobaric</a:t>
              </a:r>
              <a:r>
                <a:rPr lang="en-US" sz="2800" dirty="0">
                  <a:effectLst>
                    <a:outerShdw blurRad="38100" dist="38100" dir="2700000" algn="tl">
                      <a:srgbClr val="FFFFFF"/>
                    </a:outerShdw>
                  </a:effectLst>
                </a:rPr>
                <a:t> term:</a:t>
              </a:r>
              <a:endParaRPr lang="en-US" sz="2800" dirty="0"/>
            </a:p>
          </p:txBody>
        </p:sp>
        <p:sp>
          <p:nvSpPr>
            <p:cNvPr id="4" name="TextBox 3"/>
            <p:cNvSpPr txBox="1"/>
            <p:nvPr/>
          </p:nvSpPr>
          <p:spPr>
            <a:xfrm>
              <a:off x="2895600" y="4953000"/>
              <a:ext cx="4162117" cy="461665"/>
            </a:xfrm>
            <a:prstGeom prst="rect">
              <a:avLst/>
            </a:prstGeom>
            <a:noFill/>
          </p:spPr>
          <p:txBody>
            <a:bodyPr wrap="none" rtlCol="0">
              <a:spAutoFit/>
            </a:bodyPr>
            <a:lstStyle/>
            <a:p>
              <a:r>
                <a:rPr lang="en-US" dirty="0"/>
                <a:t>NOTE: </a:t>
              </a:r>
              <a:r>
                <a:rPr lang="en-US" i="1" dirty="0" smtClean="0"/>
                <a:t>ΔT</a:t>
              </a:r>
              <a:r>
                <a:rPr lang="en-US" dirty="0" smtClean="0"/>
                <a:t> = 20 K </a:t>
              </a:r>
              <a:r>
                <a:rPr lang="en-US" dirty="0" smtClean="0">
                  <a:sym typeface="Wingdings"/>
                </a:rPr>
                <a:t> </a:t>
              </a:r>
              <a:r>
                <a:rPr lang="en-US" dirty="0">
                  <a:sym typeface="Wingdings"/>
                </a:rPr>
                <a:t> </a:t>
              </a:r>
              <a:r>
                <a:rPr lang="en-US" i="1" dirty="0" err="1" smtClean="0">
                  <a:sym typeface="Wingdings"/>
                </a:rPr>
                <a:t>δ</a:t>
              </a:r>
              <a:r>
                <a:rPr lang="en-US" i="1" baseline="-25000" dirty="0" err="1" smtClean="0">
                  <a:sym typeface="Wingdings"/>
                </a:rPr>
                <a:t>p</a:t>
              </a:r>
              <a:r>
                <a:rPr lang="en-US" dirty="0" smtClean="0">
                  <a:sym typeface="Wingdings"/>
                </a:rPr>
                <a:t> </a:t>
              </a:r>
              <a:r>
                <a:rPr lang="en-US" dirty="0">
                  <a:sym typeface="Wingdings"/>
                </a:rPr>
                <a:t>= </a:t>
              </a:r>
              <a:r>
                <a:rPr lang="en-US" dirty="0" smtClean="0">
                  <a:sym typeface="Wingdings"/>
                </a:rPr>
                <a:t>0.06 </a:t>
              </a:r>
              <a:endParaRPr lang="en-US" dirty="0"/>
            </a:p>
          </p:txBody>
        </p:sp>
        <p:grpSp>
          <p:nvGrpSpPr>
            <p:cNvPr id="10" name="Group 9"/>
            <p:cNvGrpSpPr/>
            <p:nvPr/>
          </p:nvGrpSpPr>
          <p:grpSpPr>
            <a:xfrm>
              <a:off x="1524000" y="4267200"/>
              <a:ext cx="2667000" cy="914400"/>
              <a:chOff x="1524000" y="4267200"/>
              <a:chExt cx="2667000" cy="914400"/>
            </a:xfrm>
          </p:grpSpPr>
          <p:graphicFrame>
            <p:nvGraphicFramePr>
              <p:cNvPr id="15" name="Object 54"/>
              <p:cNvGraphicFramePr>
                <a:graphicFrameLocks noChangeAspect="1"/>
              </p:cNvGraphicFramePr>
              <p:nvPr>
                <p:extLst>
                  <p:ext uri="{D42A27DB-BD31-4B8C-83A1-F6EECF244321}">
                    <p14:modId xmlns:p14="http://schemas.microsoft.com/office/powerpoint/2010/main" val="3647357751"/>
                  </p:ext>
                </p:extLst>
              </p:nvPr>
            </p:nvGraphicFramePr>
            <p:xfrm>
              <a:off x="1524000" y="4267200"/>
              <a:ext cx="2667000" cy="914400"/>
            </p:xfrm>
            <a:graphic>
              <a:graphicData uri="http://schemas.openxmlformats.org/presentationml/2006/ole">
                <mc:AlternateContent xmlns:mc="http://schemas.openxmlformats.org/markup-compatibility/2006">
                  <mc:Choice xmlns:v="urn:schemas-microsoft-com:vml" Requires="v">
                    <p:oleObj spid="_x0000_s86212" name="Equation" r:id="rId12" imgW="1130300" imgH="431800" progId="Equation.3">
                      <p:embed/>
                    </p:oleObj>
                  </mc:Choice>
                  <mc:Fallback>
                    <p:oleObj name="Equation" r:id="rId12" imgW="11303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4267200"/>
                            <a:ext cx="2667000" cy="914400"/>
                          </a:xfrm>
                          <a:prstGeom prst="rect">
                            <a:avLst/>
                          </a:prstGeom>
                          <a:noFill/>
                          <a:ln>
                            <a:noFill/>
                          </a:ln>
                          <a:effectLst/>
                          <a:extLst/>
                        </p:spPr>
                      </p:pic>
                    </p:oleObj>
                  </mc:Fallback>
                </mc:AlternateContent>
              </a:graphicData>
            </a:graphic>
          </p:graphicFrame>
          <p:sp useBgFill="1">
            <p:nvSpPr>
              <p:cNvPr id="9" name="Rectangle 8"/>
              <p:cNvSpPr/>
              <p:nvPr/>
            </p:nvSpPr>
            <p:spPr bwMode="auto">
              <a:xfrm>
                <a:off x="3200400" y="4495800"/>
                <a:ext cx="990600" cy="457200"/>
              </a:xfrm>
              <a:prstGeom prst="rect">
                <a:avLst/>
              </a:prstGeom>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sp>
          <p:nvSpPr>
            <p:cNvPr id="5" name="TextBox 4"/>
            <p:cNvSpPr txBox="1"/>
            <p:nvPr/>
          </p:nvSpPr>
          <p:spPr>
            <a:xfrm>
              <a:off x="3200400" y="4396084"/>
              <a:ext cx="3276601" cy="492443"/>
            </a:xfrm>
            <a:prstGeom prst="rect">
              <a:avLst/>
            </a:prstGeom>
            <a:noFill/>
          </p:spPr>
          <p:txBody>
            <a:bodyPr wrap="square" rtlCol="0">
              <a:spAutoFit/>
            </a:bodyPr>
            <a:lstStyle/>
            <a:p>
              <a:r>
                <a:rPr lang="en-US" sz="2500" dirty="0" smtClean="0"/>
                <a:t>=  - </a:t>
              </a:r>
              <a:r>
                <a:rPr lang="en-US" sz="2500" i="1" dirty="0" smtClean="0">
                  <a:latin typeface="Symbol"/>
                </a:rPr>
                <a:t>r</a:t>
              </a:r>
              <a:r>
                <a:rPr lang="en-US" sz="2500" i="1" baseline="-25000" dirty="0" smtClean="0"/>
                <a:t>0</a:t>
              </a:r>
              <a:r>
                <a:rPr lang="en-US" sz="2500" i="1" dirty="0" smtClean="0"/>
                <a:t>  ΔT / T</a:t>
              </a:r>
              <a:r>
                <a:rPr lang="en-US" sz="2500" i="1" baseline="-25000" dirty="0" smtClean="0"/>
                <a:t>o</a:t>
              </a:r>
              <a:r>
                <a:rPr lang="en-US" sz="2500" i="1" dirty="0" smtClean="0"/>
                <a:t> </a:t>
              </a:r>
              <a:r>
                <a:rPr lang="en-US" sz="2500" dirty="0"/>
                <a:t>= - </a:t>
              </a:r>
              <a:r>
                <a:rPr lang="en-US" sz="2500" i="1" dirty="0">
                  <a:latin typeface="Symbol"/>
                </a:rPr>
                <a:t>r</a:t>
              </a:r>
              <a:r>
                <a:rPr lang="en-US" sz="2500" i="1" baseline="-25000" dirty="0"/>
                <a:t>0</a:t>
              </a:r>
              <a:r>
                <a:rPr lang="en-US" sz="2500" i="1" dirty="0"/>
                <a:t> </a:t>
              </a:r>
              <a:r>
                <a:rPr lang="en-US" sz="2500" i="1" dirty="0" err="1" smtClean="0"/>
                <a:t>δ</a:t>
              </a:r>
              <a:r>
                <a:rPr lang="en-US" sz="2500" i="1" baseline="-25000" dirty="0" err="1"/>
                <a:t>p</a:t>
              </a:r>
              <a:r>
                <a:rPr lang="en-US" sz="2500" i="1" baseline="-25000" dirty="0" smtClean="0"/>
                <a:t> </a:t>
              </a:r>
              <a:r>
                <a:rPr lang="en-US" sz="2500" i="1" dirty="0" smtClean="0"/>
                <a:t> </a:t>
              </a:r>
              <a:endParaRPr lang="en-US" sz="2500" i="1"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
        <p:cNvGrpSpPr/>
        <p:nvPr/>
      </p:nvGrpSpPr>
      <p:grpSpPr>
        <a:xfrm>
          <a:off x="0" y="0"/>
          <a:ext cx="0" cy="0"/>
          <a:chOff x="0" y="0"/>
          <a:chExt cx="0" cy="0"/>
        </a:xfrm>
      </p:grpSpPr>
      <p:sp>
        <p:nvSpPr>
          <p:cNvPr id="661507" name="Rectangle 3"/>
          <p:cNvSpPr>
            <a:spLocks noChangeArrowheads="1"/>
          </p:cNvSpPr>
          <p:nvPr/>
        </p:nvSpPr>
        <p:spPr bwMode="auto">
          <a:xfrm>
            <a:off x="1127125" y="1239838"/>
            <a:ext cx="7026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solidFill>
                  <a:srgbClr val="00007E"/>
                </a:solidFill>
              </a:rPr>
              <a:t> NW5: yz slices</a:t>
            </a:r>
          </a:p>
        </p:txBody>
      </p:sp>
      <p:pic>
        <p:nvPicPr>
          <p:cNvPr id="2" name="Picture 1"/>
          <p:cNvPicPr>
            <a:picLocks noChangeAspect="1"/>
          </p:cNvPicPr>
          <p:nvPr/>
        </p:nvPicPr>
        <p:blipFill>
          <a:blip r:embed="rId3"/>
          <a:stretch>
            <a:fillRect/>
          </a:stretch>
        </p:blipFill>
        <p:spPr>
          <a:xfrm>
            <a:off x="30782" y="0"/>
            <a:ext cx="7154686" cy="6858000"/>
          </a:xfrm>
          <a:prstGeom prst="rect">
            <a:avLst/>
          </a:prstGeom>
        </p:spPr>
      </p:pic>
      <p:grpSp>
        <p:nvGrpSpPr>
          <p:cNvPr id="7" name="Group 6"/>
          <p:cNvGrpSpPr/>
          <p:nvPr/>
        </p:nvGrpSpPr>
        <p:grpSpPr>
          <a:xfrm>
            <a:off x="1492064" y="2564539"/>
            <a:ext cx="4589382" cy="3805139"/>
            <a:chOff x="2451882" y="2564539"/>
            <a:chExt cx="4589382" cy="3805139"/>
          </a:xfrm>
        </p:grpSpPr>
        <p:sp>
          <p:nvSpPr>
            <p:cNvPr id="3" name="Oval 2"/>
            <p:cNvSpPr/>
            <p:nvPr/>
          </p:nvSpPr>
          <p:spPr bwMode="auto">
            <a:xfrm>
              <a:off x="2451882" y="2564539"/>
              <a:ext cx="1137639" cy="535360"/>
            </a:xfrm>
            <a:prstGeom prst="ellipse">
              <a:avLst/>
            </a:prstGeom>
            <a:noFill/>
            <a:ln w="28575" cap="flat" cmpd="sng" algn="ctr">
              <a:solidFill>
                <a:srgbClr val="9C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sp>
          <p:nvSpPr>
            <p:cNvPr id="9" name="Oval 8"/>
            <p:cNvSpPr/>
            <p:nvPr/>
          </p:nvSpPr>
          <p:spPr bwMode="auto">
            <a:xfrm>
              <a:off x="5903625" y="5817007"/>
              <a:ext cx="1137639" cy="535360"/>
            </a:xfrm>
            <a:prstGeom prst="ellipse">
              <a:avLst/>
            </a:prstGeom>
            <a:noFill/>
            <a:ln w="28575" cap="flat" cmpd="sng" algn="ctr">
              <a:solidFill>
                <a:srgbClr val="9C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sp>
          <p:nvSpPr>
            <p:cNvPr id="10" name="Oval 9"/>
            <p:cNvSpPr/>
            <p:nvPr/>
          </p:nvSpPr>
          <p:spPr bwMode="auto">
            <a:xfrm>
              <a:off x="2470257" y="5834318"/>
              <a:ext cx="1137639" cy="535360"/>
            </a:xfrm>
            <a:prstGeom prst="ellipse">
              <a:avLst/>
            </a:prstGeom>
            <a:noFill/>
            <a:ln w="28575" cap="flat" cmpd="sng" algn="ctr">
              <a:solidFill>
                <a:srgbClr val="9C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grpSp>
      <p:sp>
        <p:nvSpPr>
          <p:cNvPr id="661506" name="Rectangle 2"/>
          <p:cNvSpPr>
            <a:spLocks noGrp="1" noChangeArrowheads="1"/>
          </p:cNvSpPr>
          <p:nvPr>
            <p:ph type="title"/>
          </p:nvPr>
        </p:nvSpPr>
        <p:spPr>
          <a:xfrm>
            <a:off x="7391400" y="609600"/>
            <a:ext cx="1447800" cy="3505200"/>
          </a:xfrm>
        </p:spPr>
        <p:txBody>
          <a:bodyPr/>
          <a:lstStyle/>
          <a:p>
            <a:r>
              <a:rPr lang="en-US" sz="2800" dirty="0" smtClean="0">
                <a:solidFill>
                  <a:srgbClr val="00007E"/>
                </a:solidFill>
              </a:rPr>
              <a:t>Event </a:t>
            </a:r>
            <a:r>
              <a:rPr lang="en-US" sz="2800" dirty="0">
                <a:solidFill>
                  <a:srgbClr val="00007E"/>
                </a:solidFill>
              </a:rPr>
              <a:t>NW5 @ 277.50 </a:t>
            </a:r>
            <a:r>
              <a:rPr lang="en-US" sz="2800" dirty="0" smtClean="0">
                <a:solidFill>
                  <a:srgbClr val="00007E"/>
                </a:solidFill>
              </a:rPr>
              <a:t>days</a:t>
            </a:r>
            <a:br>
              <a:rPr lang="en-US" sz="2800" dirty="0" smtClean="0">
                <a:solidFill>
                  <a:srgbClr val="00007E"/>
                </a:solidFill>
              </a:rPr>
            </a:br>
            <a:r>
              <a:rPr lang="en-US" sz="2800" dirty="0">
                <a:solidFill>
                  <a:srgbClr val="00007E"/>
                </a:solidFill>
              </a:rPr>
              <a:t/>
            </a:r>
            <a:br>
              <a:rPr lang="en-US" sz="2800" dirty="0">
                <a:solidFill>
                  <a:srgbClr val="00007E"/>
                </a:solidFill>
              </a:rPr>
            </a:br>
            <a:r>
              <a:rPr lang="en-US" sz="2800" dirty="0" smtClean="0">
                <a:solidFill>
                  <a:srgbClr val="00007E"/>
                </a:solidFill>
              </a:rPr>
              <a:t>N. Polar </a:t>
            </a:r>
            <a:r>
              <a:rPr lang="en-US" sz="2800" dirty="0" err="1" smtClean="0">
                <a:solidFill>
                  <a:srgbClr val="00007E"/>
                </a:solidFill>
              </a:rPr>
              <a:t>proj</a:t>
            </a:r>
            <a:r>
              <a:rPr lang="en-US" sz="2800" dirty="0" smtClean="0">
                <a:solidFill>
                  <a:srgbClr val="00007E"/>
                </a:solidFill>
              </a:rPr>
              <a:t>.</a:t>
            </a:r>
            <a:endParaRPr lang="en-US" sz="2800" dirty="0">
              <a:solidFill>
                <a:srgbClr val="FFB1E4"/>
              </a:solidFill>
            </a:endParaRPr>
          </a:p>
        </p:txBody>
      </p:sp>
      <p:sp>
        <p:nvSpPr>
          <p:cNvPr id="11" name="Oval 10"/>
          <p:cNvSpPr/>
          <p:nvPr/>
        </p:nvSpPr>
        <p:spPr bwMode="auto">
          <a:xfrm>
            <a:off x="1981200" y="5791200"/>
            <a:ext cx="609600" cy="609600"/>
          </a:xfrm>
          <a:prstGeom prst="ellipse">
            <a:avLst/>
          </a:prstGeom>
          <a:noFill/>
          <a:ln w="19050" cap="flat" cmpd="sng" algn="ctr">
            <a:solidFill>
              <a:srgbClr val="00009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rgbClr val="FFB1E4"/>
              </a:solidFill>
              <a:effectLst/>
              <a:latin typeface="Times" charset="0"/>
              <a:ea typeface="ＭＳ Ｐゴシック" charset="0"/>
            </a:endParaRPr>
          </a:p>
        </p:txBody>
      </p:sp>
      <p:sp>
        <p:nvSpPr>
          <p:cNvPr id="12" name="TextBox 11"/>
          <p:cNvSpPr txBox="1"/>
          <p:nvPr/>
        </p:nvSpPr>
        <p:spPr>
          <a:xfrm>
            <a:off x="1773803" y="6172200"/>
            <a:ext cx="363701" cy="338554"/>
          </a:xfrm>
          <a:prstGeom prst="rect">
            <a:avLst/>
          </a:prstGeom>
          <a:noFill/>
          <a:ln>
            <a:solidFill>
              <a:srgbClr val="000090"/>
            </a:solidFill>
          </a:ln>
        </p:spPr>
        <p:txBody>
          <a:bodyPr wrap="none" rtlCol="0">
            <a:spAutoFit/>
          </a:bodyPr>
          <a:lstStyle/>
          <a:p>
            <a:r>
              <a:rPr lang="en-US" sz="1600" dirty="0" smtClean="0">
                <a:latin typeface="Wingdings"/>
                <a:ea typeface="Wingdings"/>
                <a:cs typeface="Wingdings"/>
                <a:sym typeface="Wingdings"/>
              </a:rPr>
              <a:t></a:t>
            </a:r>
            <a:endParaRPr lang="en-US" sz="1600" dirty="0"/>
          </a:p>
        </p:txBody>
      </p:sp>
      <p:sp>
        <p:nvSpPr>
          <p:cNvPr id="13" name="TextBox 12"/>
          <p:cNvSpPr txBox="1"/>
          <p:nvPr/>
        </p:nvSpPr>
        <p:spPr>
          <a:xfrm>
            <a:off x="2474948" y="5727248"/>
            <a:ext cx="363701" cy="338554"/>
          </a:xfrm>
          <a:prstGeom prst="rect">
            <a:avLst/>
          </a:prstGeom>
          <a:noFill/>
          <a:ln>
            <a:solidFill>
              <a:srgbClr val="000090"/>
            </a:solidFill>
          </a:ln>
        </p:spPr>
        <p:txBody>
          <a:bodyPr wrap="none" rtlCol="0">
            <a:spAutoFit/>
          </a:bodyPr>
          <a:lstStyle/>
          <a:p>
            <a:r>
              <a:rPr lang="en-US" sz="1600" dirty="0" smtClean="0">
                <a:latin typeface="Wingdings"/>
                <a:ea typeface="Wingdings"/>
                <a:cs typeface="Wingdings"/>
                <a:sym typeface="Wingdings"/>
              </a:rPr>
              <a:t></a:t>
            </a:r>
            <a:endParaRPr lang="en-US" sz="1600" dirty="0"/>
          </a:p>
        </p:txBody>
      </p:sp>
    </p:spTree>
    <p:extLst>
      <p:ext uri="{BB962C8B-B14F-4D97-AF65-F5344CB8AC3E}">
        <p14:creationId xmlns:p14="http://schemas.microsoft.com/office/powerpoint/2010/main" val="240063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stron-Gage.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538" t="687" r="1538" b="-10"/>
          <a:stretch/>
        </p:blipFill>
        <p:spPr>
          <a:xfrm rot="21540000">
            <a:off x="533400" y="1524000"/>
            <a:ext cx="7772400" cy="5181600"/>
          </a:xfrm>
        </p:spPr>
      </p:pic>
      <p:sp>
        <p:nvSpPr>
          <p:cNvPr id="18434" name="TextBox 4"/>
          <p:cNvSpPr txBox="1">
            <a:spLocks noChangeArrowheads="1"/>
          </p:cNvSpPr>
          <p:nvPr/>
        </p:nvSpPr>
        <p:spPr bwMode="auto">
          <a:xfrm>
            <a:off x="914400" y="609600"/>
            <a:ext cx="723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dirty="0"/>
              <a:t>Universal Atmospheric Power Spectrum</a:t>
            </a:r>
          </a:p>
          <a:p>
            <a:r>
              <a:rPr lang="en-US" dirty="0"/>
              <a:t>                          </a:t>
            </a:r>
            <a:r>
              <a:rPr lang="en-US" sz="2000" dirty="0"/>
              <a:t> (Gage and </a:t>
            </a:r>
            <a:r>
              <a:rPr lang="en-US" sz="2000" dirty="0" err="1"/>
              <a:t>Nastrom</a:t>
            </a:r>
            <a:r>
              <a:rPr lang="en-US" sz="2000" dirty="0"/>
              <a:t> </a:t>
            </a:r>
            <a:r>
              <a:rPr lang="en-US" sz="2000" i="1" dirty="0"/>
              <a:t>JAS</a:t>
            </a:r>
            <a:r>
              <a:rPr lang="en-US" sz="2000" dirty="0"/>
              <a:t> 1986)</a:t>
            </a:r>
          </a:p>
        </p:txBody>
      </p:sp>
      <p:grpSp>
        <p:nvGrpSpPr>
          <p:cNvPr id="7" name="Group 6"/>
          <p:cNvGrpSpPr/>
          <p:nvPr/>
        </p:nvGrpSpPr>
        <p:grpSpPr>
          <a:xfrm>
            <a:off x="2590800" y="2209800"/>
            <a:ext cx="4875326" cy="2838510"/>
            <a:chOff x="2590800" y="2209800"/>
            <a:chExt cx="4875326" cy="2838510"/>
          </a:xfrm>
        </p:grpSpPr>
        <p:sp>
          <p:nvSpPr>
            <p:cNvPr id="88068" name="TextBox 6"/>
            <p:cNvSpPr txBox="1">
              <a:spLocks noChangeArrowheads="1"/>
            </p:cNvSpPr>
            <p:nvPr/>
          </p:nvSpPr>
          <p:spPr bwMode="auto">
            <a:xfrm>
              <a:off x="2590800" y="4648200"/>
              <a:ext cx="989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b="1" dirty="0" smtClean="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700 km</a:t>
              </a:r>
            </a:p>
          </p:txBody>
        </p:sp>
        <p:grpSp>
          <p:nvGrpSpPr>
            <p:cNvPr id="5" name="Group 4"/>
            <p:cNvGrpSpPr/>
            <p:nvPr/>
          </p:nvGrpSpPr>
          <p:grpSpPr>
            <a:xfrm>
              <a:off x="3124200" y="2209800"/>
              <a:ext cx="4341926" cy="2438400"/>
              <a:chOff x="3124200" y="2209800"/>
              <a:chExt cx="4341926" cy="2438400"/>
            </a:xfrm>
          </p:grpSpPr>
          <p:cxnSp>
            <p:nvCxnSpPr>
              <p:cNvPr id="6" name="Straight Connector 5"/>
              <p:cNvCxnSpPr/>
              <p:nvPr/>
            </p:nvCxnSpPr>
            <p:spPr bwMode="auto">
              <a:xfrm>
                <a:off x="3124200" y="2819400"/>
                <a:ext cx="0" cy="1828800"/>
              </a:xfrm>
              <a:prstGeom prst="line">
                <a:avLst/>
              </a:prstGeom>
              <a:solidFill>
                <a:schemeClr val="accent1"/>
              </a:solidFill>
              <a:ln w="2857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6248400" y="4191000"/>
                <a:ext cx="1217726" cy="400110"/>
              </a:xfrm>
              <a:prstGeom prst="rect">
                <a:avLst/>
              </a:prstGeom>
              <a:noFill/>
            </p:spPr>
            <p:txBody>
              <a:bodyPr wrap="none">
                <a:spAutoFit/>
              </a:bodyPr>
              <a:lstStyle/>
              <a:p>
                <a:pPr>
                  <a:defRPr/>
                </a:pPr>
                <a:r>
                  <a:rPr lang="en-US" sz="2000" b="1" dirty="0">
                    <a:ln w="12700">
                      <a:solidFill>
                        <a:schemeClr val="tx2">
                          <a:satMod val="155000"/>
                        </a:schemeClr>
                      </a:solidFill>
                      <a:prstDash val="solid"/>
                    </a:ln>
                    <a:solidFill>
                      <a:srgbClr val="00D700"/>
                    </a:solidFill>
                    <a:effectLst>
                      <a:outerShdw blurRad="41275" dist="20320" dir="1800000" algn="tl" rotWithShape="0">
                        <a:srgbClr val="000000">
                          <a:alpha val="40000"/>
                        </a:srgbClr>
                      </a:outerShdw>
                    </a:effectLst>
                  </a:rPr>
                  <a:t>-5/3 slope</a:t>
                </a:r>
              </a:p>
            </p:txBody>
          </p:sp>
          <p:sp>
            <p:nvSpPr>
              <p:cNvPr id="3" name="Rectangle 2"/>
              <p:cNvSpPr/>
              <p:nvPr/>
            </p:nvSpPr>
            <p:spPr>
              <a:xfrm>
                <a:off x="4495800" y="2209800"/>
                <a:ext cx="1018227" cy="400110"/>
              </a:xfrm>
              <a:prstGeom prst="rect">
                <a:avLst/>
              </a:prstGeom>
            </p:spPr>
            <p:txBody>
              <a:bodyPr wrap="none">
                <a:spAutoFit/>
              </a:bodyPr>
              <a:lstStyle/>
              <a:p>
                <a:pPr>
                  <a:defRPr/>
                </a:pPr>
                <a:r>
                  <a:rPr lang="en-US"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-3 slope</a:t>
                </a:r>
              </a:p>
            </p:txBody>
          </p:sp>
        </p:gr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rgbClr val="FFFFFF"/>
            </a:gs>
          </a:gsLst>
          <a:lin ang="10560000" scaled="0"/>
          <a:tileRect/>
        </a:gradFill>
        <a:effectLst/>
      </p:bgPr>
    </p:bg>
    <p:spTree>
      <p:nvGrpSpPr>
        <p:cNvPr id="1" name=""/>
        <p:cNvGrpSpPr/>
        <p:nvPr/>
      </p:nvGrpSpPr>
      <p:grpSpPr>
        <a:xfrm>
          <a:off x="0" y="0"/>
          <a:ext cx="0" cy="0"/>
          <a:chOff x="0" y="0"/>
          <a:chExt cx="0" cy="0"/>
        </a:xfrm>
      </p:grpSpPr>
      <p:pic>
        <p:nvPicPr>
          <p:cNvPr id="4" name="Content Placeholder 3" descr="CEU_spectrum copy.pdf"/>
          <p:cNvPicPr>
            <a:picLocks noGrp="1" noChangeAspect="1"/>
          </p:cNvPicPr>
          <p:nvPr>
            <p:ph idx="1"/>
          </p:nvPr>
        </p:nvPicPr>
        <p:blipFill rotWithShape="1">
          <a:blip r:embed="rId3">
            <a:extLst>
              <a:ext uri="{28A0092B-C50C-407E-A947-70E740481C1C}">
                <a14:useLocalDpi xmlns:a14="http://schemas.microsoft.com/office/drawing/2010/main" val="0"/>
              </a:ext>
            </a:extLst>
          </a:blip>
          <a:srcRect t="7255" b="-3040"/>
          <a:stretch/>
        </p:blipFill>
        <p:spPr>
          <a:xfrm>
            <a:off x="533400" y="1371600"/>
            <a:ext cx="6477000" cy="5232400"/>
          </a:xfrm>
        </p:spPr>
      </p:pic>
      <p:sp>
        <p:nvSpPr>
          <p:cNvPr id="19459" name="TextBox 4"/>
          <p:cNvSpPr txBox="1">
            <a:spLocks noChangeArrowheads="1"/>
          </p:cNvSpPr>
          <p:nvPr/>
        </p:nvSpPr>
        <p:spPr bwMode="auto">
          <a:xfrm>
            <a:off x="1752600" y="381000"/>
            <a:ext cx="6186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200" b="1" dirty="0"/>
              <a:t>CAM Aqua-planet power spectra</a:t>
            </a:r>
          </a:p>
        </p:txBody>
      </p:sp>
      <p:sp>
        <p:nvSpPr>
          <p:cNvPr id="19460" name="TextBox 20"/>
          <p:cNvSpPr txBox="1">
            <a:spLocks noChangeArrowheads="1"/>
          </p:cNvSpPr>
          <p:nvPr/>
        </p:nvSpPr>
        <p:spPr bwMode="auto">
          <a:xfrm>
            <a:off x="179827" y="838200"/>
            <a:ext cx="89746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smtClean="0"/>
              <a:t>(courtesy of Williamson NCAR, using results from </a:t>
            </a:r>
            <a:r>
              <a:rPr lang="en-US" sz="2000" dirty="0" err="1" smtClean="0"/>
              <a:t>Abiodun</a:t>
            </a:r>
            <a:r>
              <a:rPr lang="en-US" sz="2000" dirty="0" smtClean="0"/>
              <a:t> </a:t>
            </a:r>
            <a:r>
              <a:rPr lang="en-US" sz="2000" dirty="0"/>
              <a:t>et el. </a:t>
            </a:r>
            <a:r>
              <a:rPr lang="en-US" sz="2000" i="1" dirty="0"/>
              <a:t>Climate </a:t>
            </a:r>
            <a:r>
              <a:rPr lang="en-US" sz="2000" i="1" dirty="0" err="1"/>
              <a:t>Dyn</a:t>
            </a:r>
            <a:r>
              <a:rPr lang="en-US" sz="2000" dirty="0"/>
              <a:t>. 2008</a:t>
            </a:r>
            <a:r>
              <a:rPr lang="en-US" sz="2000" dirty="0" smtClean="0"/>
              <a:t>)</a:t>
            </a:r>
            <a:endParaRPr lang="en-US" sz="2000" dirty="0"/>
          </a:p>
        </p:txBody>
      </p:sp>
      <p:grpSp>
        <p:nvGrpSpPr>
          <p:cNvPr id="19461" name="Group 2"/>
          <p:cNvGrpSpPr>
            <a:grpSpLocks/>
          </p:cNvGrpSpPr>
          <p:nvPr/>
        </p:nvGrpSpPr>
        <p:grpSpPr bwMode="auto">
          <a:xfrm>
            <a:off x="3810000" y="3048000"/>
            <a:ext cx="2116138" cy="2305050"/>
            <a:chOff x="3810000" y="3048000"/>
            <a:chExt cx="2115533" cy="2305110"/>
          </a:xfrm>
        </p:grpSpPr>
        <p:cxnSp>
          <p:nvCxnSpPr>
            <p:cNvPr id="9" name="Straight Connector 8"/>
            <p:cNvCxnSpPr/>
            <p:nvPr/>
          </p:nvCxnSpPr>
          <p:spPr bwMode="auto">
            <a:xfrm>
              <a:off x="4647960" y="3048000"/>
              <a:ext cx="0" cy="1828848"/>
            </a:xfrm>
            <a:prstGeom prst="line">
              <a:avLst/>
            </a:prstGeom>
            <a:solidFill>
              <a:schemeClr val="accent1"/>
            </a:solidFill>
            <a:ln w="1905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468" name="TextBox 1"/>
            <p:cNvSpPr txBox="1">
              <a:spLocks noChangeArrowheads="1"/>
            </p:cNvSpPr>
            <p:nvPr/>
          </p:nvSpPr>
          <p:spPr bwMode="auto">
            <a:xfrm>
              <a:off x="3810000" y="4953000"/>
              <a:ext cx="2115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solidFill>
                    <a:srgbClr val="800000"/>
                  </a:solidFill>
                </a:rPr>
                <a:t>N ≈ 50  </a:t>
              </a:r>
              <a:r>
                <a:rPr lang="en-US" sz="2000" dirty="0">
                  <a:solidFill>
                    <a:srgbClr val="800000"/>
                  </a:solidFill>
                  <a:sym typeface="Wingdings" charset="0"/>
                </a:rPr>
                <a:t> 800 km</a:t>
              </a:r>
              <a:r>
                <a:rPr lang="en-US" sz="2000" dirty="0">
                  <a:solidFill>
                    <a:srgbClr val="800000"/>
                  </a:solidFill>
                </a:rPr>
                <a:t> </a:t>
              </a:r>
            </a:p>
          </p:txBody>
        </p:sp>
      </p:grpSp>
      <p:sp>
        <p:nvSpPr>
          <p:cNvPr id="7" name="Rectangle 6"/>
          <p:cNvSpPr/>
          <p:nvPr/>
        </p:nvSpPr>
        <p:spPr bwMode="auto">
          <a:xfrm>
            <a:off x="6629400" y="1295400"/>
            <a:ext cx="381000" cy="5257800"/>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sz="3600">
              <a:solidFill>
                <a:srgbClr val="FFB1E4"/>
              </a:solidFill>
            </a:endParaRPr>
          </a:p>
        </p:txBody>
      </p:sp>
      <p:sp>
        <p:nvSpPr>
          <p:cNvPr id="89091" name="TextBox 5"/>
          <p:cNvSpPr txBox="1">
            <a:spLocks noChangeArrowheads="1"/>
          </p:cNvSpPr>
          <p:nvPr/>
        </p:nvSpPr>
        <p:spPr bwMode="auto">
          <a:xfrm>
            <a:off x="6781800" y="3048000"/>
            <a:ext cx="2133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200" b="1"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2</a:t>
            </a:r>
            <a:r>
              <a:rPr lang="en-US" sz="2200" b="1"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latin typeface="Symbol" charset="0"/>
                <a:cs typeface="Symbol" charset="0"/>
              </a:rPr>
              <a:t>p</a:t>
            </a:r>
            <a:r>
              <a:rPr lang="en-US" sz="2200" b="1"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R</a:t>
            </a:r>
            <a:r>
              <a:rPr lang="en-US" sz="2200" b="1" baseline="-25000"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o</a:t>
            </a:r>
            <a:r>
              <a:rPr lang="en-US" sz="2200" b="1"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 / </a:t>
            </a:r>
            <a:r>
              <a:rPr lang="en-US" sz="2200" b="1" dirty="0" err="1"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n</a:t>
            </a:r>
            <a:r>
              <a:rPr lang="en-US" sz="2200" b="1" baseline="-25000" dirty="0" err="1"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nyq</a:t>
            </a:r>
            <a:endParaRPr lang="en-US" sz="2200" b="1"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endParaRPr>
          </a:p>
          <a:p>
            <a:pPr>
              <a:defRPr/>
            </a:pPr>
            <a:r>
              <a:rPr lang="en-US" sz="2200" b="1"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     ≈  550 km</a:t>
            </a:r>
          </a:p>
          <a:p>
            <a:pPr>
              <a:defRPr/>
            </a:pPr>
            <a:endParaRPr lang="en-US" sz="1000" dirty="0" smtClean="0"/>
          </a:p>
        </p:txBody>
      </p:sp>
      <p:sp>
        <p:nvSpPr>
          <p:cNvPr id="89093" name="TextBox 19"/>
          <p:cNvSpPr txBox="1">
            <a:spLocks noChangeArrowheads="1"/>
          </p:cNvSpPr>
          <p:nvPr/>
        </p:nvSpPr>
        <p:spPr bwMode="auto">
          <a:xfrm>
            <a:off x="6629400" y="1600200"/>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b="1" dirty="0"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CAM-EULAG (CEU) result is in red. Cutoff n ~ 70 is </a:t>
            </a:r>
            <a:r>
              <a:rPr lang="en-US" b="1" dirty="0" err="1" smtClean="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Nyquist</a:t>
            </a:r>
            <a:r>
              <a:rPr lang="en-US" dirty="0" smtClean="0">
                <a:solidFill>
                  <a:srgbClr val="F70002"/>
                </a:solidFill>
              </a:rPr>
              <a:t>: </a:t>
            </a:r>
          </a:p>
        </p:txBody>
      </p:sp>
      <p:sp>
        <p:nvSpPr>
          <p:cNvPr id="6" name="TextBox 5"/>
          <p:cNvSpPr txBox="1"/>
          <p:nvPr/>
        </p:nvSpPr>
        <p:spPr>
          <a:xfrm>
            <a:off x="6705600" y="5181600"/>
            <a:ext cx="2286000" cy="769441"/>
          </a:xfrm>
          <a:prstGeom prst="rect">
            <a:avLst/>
          </a:prstGeom>
          <a:noFill/>
        </p:spPr>
        <p:txBody>
          <a:bodyPr>
            <a:spAutoFit/>
          </a:bodyPr>
          <a:lstStyle/>
          <a:p>
            <a:pPr>
              <a:defRPr/>
            </a:pPr>
            <a:r>
              <a:rPr lang="en-US" sz="2200" b="1" dirty="0">
                <a:ln w="12700">
                  <a:solidFill>
                    <a:schemeClr val="tx2">
                      <a:satMod val="155000"/>
                    </a:schemeClr>
                  </a:solidFill>
                  <a:prstDash val="solid"/>
                </a:ln>
                <a:solidFill>
                  <a:srgbClr val="00D700"/>
                </a:solidFill>
                <a:effectLst>
                  <a:outerShdw blurRad="41275" dist="20320" dir="1800000" algn="tl" rotWithShape="0">
                    <a:srgbClr val="000000">
                      <a:alpha val="40000"/>
                    </a:srgbClr>
                  </a:outerShdw>
                </a:effectLst>
              </a:rPr>
              <a:t>CAM-FV match is to n ~ 25 </a:t>
            </a:r>
          </a:p>
        </p:txBody>
      </p:sp>
      <p:grpSp>
        <p:nvGrpSpPr>
          <p:cNvPr id="3" name="Group 2"/>
          <p:cNvGrpSpPr/>
          <p:nvPr/>
        </p:nvGrpSpPr>
        <p:grpSpPr>
          <a:xfrm>
            <a:off x="4953000" y="3352800"/>
            <a:ext cx="3886200" cy="1717596"/>
            <a:chOff x="4953000" y="3352800"/>
            <a:chExt cx="3886200" cy="1717596"/>
          </a:xfrm>
        </p:grpSpPr>
        <p:sp>
          <p:nvSpPr>
            <p:cNvPr id="5" name="TextBox 4"/>
            <p:cNvSpPr txBox="1"/>
            <p:nvPr/>
          </p:nvSpPr>
          <p:spPr>
            <a:xfrm>
              <a:off x="6705600" y="3962400"/>
              <a:ext cx="2133600" cy="1107996"/>
            </a:xfrm>
            <a:prstGeom prst="rect">
              <a:avLst/>
            </a:prstGeom>
            <a:noFill/>
          </p:spPr>
          <p:txBody>
            <a:bodyPr>
              <a:spAutoFit/>
            </a:bodyPr>
            <a:lstStyle/>
            <a:p>
              <a:pPr>
                <a:defRPr/>
              </a:pPr>
              <a:r>
                <a:rPr lang="en-US" sz="22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CAM-EUL and </a:t>
              </a:r>
              <a:r>
                <a:rPr lang="en-US" sz="2200" b="1" dirty="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rPr>
                <a:t>CEU</a:t>
              </a:r>
              <a:r>
                <a:rPr lang="en-US" sz="2200" dirty="0">
                  <a:solidFill>
                    <a:srgbClr val="0000FF"/>
                  </a:solidFill>
                </a:rPr>
                <a:t> </a:t>
              </a:r>
              <a:r>
                <a:rPr lang="en-US" sz="22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match well to n ~ 40</a:t>
              </a:r>
            </a:p>
          </p:txBody>
        </p:sp>
        <p:sp>
          <p:nvSpPr>
            <p:cNvPr id="2" name="TextBox 1"/>
            <p:cNvSpPr txBox="1"/>
            <p:nvPr/>
          </p:nvSpPr>
          <p:spPr>
            <a:xfrm>
              <a:off x="4953000" y="3352800"/>
              <a:ext cx="1018227" cy="400110"/>
            </a:xfrm>
            <a:prstGeom prst="rect">
              <a:avLst/>
            </a:prstGeom>
            <a:noFill/>
          </p:spPr>
          <p:txBody>
            <a:bodyPr wrap="none" rtlCol="0">
              <a:spAutoFit/>
            </a:bodyPr>
            <a:lstStyle/>
            <a:p>
              <a:r>
                <a:rPr lang="en-US"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-3 </a:t>
              </a:r>
              <a:r>
                <a:rPr lang="en-US" sz="20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slope</a:t>
              </a:r>
              <a:endParaRPr lang="en-US"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2209800" cy="609600"/>
          </a:xfrm>
        </p:spPr>
        <p:txBody>
          <a:bodyPr/>
          <a:lstStyle/>
          <a:p>
            <a:pPr algn="l">
              <a:defRPr/>
            </a:pPr>
            <a:r>
              <a:rPr lang="en-US" sz="3600" dirty="0" smtClean="0"/>
              <a:t>Examples</a:t>
            </a:r>
            <a:endParaRPr lang="en-US" sz="3600" dirty="0"/>
          </a:p>
        </p:txBody>
      </p:sp>
      <p:sp>
        <p:nvSpPr>
          <p:cNvPr id="21506" name="TextBox 3"/>
          <p:cNvSpPr txBox="1">
            <a:spLocks noChangeArrowheads="1"/>
          </p:cNvSpPr>
          <p:nvPr/>
        </p:nvSpPr>
        <p:spPr bwMode="auto">
          <a:xfrm>
            <a:off x="4876800" y="457200"/>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solidFill>
                  <a:schemeClr val="accent3">
                    <a:lumMod val="75000"/>
                  </a:schemeClr>
                </a:solidFill>
              </a:rPr>
              <a:t>H</a:t>
            </a:r>
            <a:r>
              <a:rPr lang="en-US" b="1" dirty="0" smtClean="0">
                <a:solidFill>
                  <a:schemeClr val="accent3">
                    <a:lumMod val="75000"/>
                  </a:schemeClr>
                </a:solidFill>
              </a:rPr>
              <a:t>omogeneity?  Isotropy?</a:t>
            </a:r>
            <a:endParaRPr lang="en-US" b="1" dirty="0">
              <a:solidFill>
                <a:schemeClr val="accent3">
                  <a:lumMod val="75000"/>
                </a:schemeClr>
              </a:solidFill>
            </a:endParaRPr>
          </a:p>
        </p:txBody>
      </p:sp>
      <p:pic>
        <p:nvPicPr>
          <p:cNvPr id="21507" name="Picture 4" descr="turb f1 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67056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5257800" y="3962400"/>
            <a:ext cx="3429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t>Breaking </a:t>
            </a:r>
            <a:r>
              <a:rPr lang="en-US" b="1" dirty="0" smtClean="0"/>
              <a:t>Gravity Waves @ 155 min depicted </a:t>
            </a:r>
            <a:r>
              <a:rPr lang="en-US" b="1" dirty="0"/>
              <a:t>by potential temperature.</a:t>
            </a:r>
          </a:p>
        </p:txBody>
      </p:sp>
      <p:sp>
        <p:nvSpPr>
          <p:cNvPr id="21509" name="TextBox 6"/>
          <p:cNvSpPr txBox="1">
            <a:spLocks noChangeArrowheads="1"/>
          </p:cNvSpPr>
          <p:nvPr/>
        </p:nvSpPr>
        <p:spPr bwMode="auto">
          <a:xfrm>
            <a:off x="762000" y="5638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smtClean="0"/>
              <a:t>(</a:t>
            </a:r>
            <a:r>
              <a:rPr lang="en-US" sz="2000" dirty="0" err="1" smtClean="0"/>
              <a:t>Smolarkiewicz</a:t>
            </a:r>
            <a:r>
              <a:rPr lang="en-US" sz="2000" dirty="0" smtClean="0"/>
              <a:t> </a:t>
            </a:r>
            <a:r>
              <a:rPr lang="en-US" sz="2000" dirty="0"/>
              <a:t>and </a:t>
            </a:r>
            <a:r>
              <a:rPr lang="en-US" sz="2000" dirty="0" err="1" smtClean="0"/>
              <a:t>Prusa</a:t>
            </a:r>
            <a:r>
              <a:rPr lang="en-US" sz="2000" dirty="0" smtClean="0"/>
              <a:t>, Chapter 8 </a:t>
            </a:r>
            <a:r>
              <a:rPr lang="en-US" sz="2000" u="sng" dirty="0"/>
              <a:t>Turbulent Flow Computation</a:t>
            </a:r>
            <a:r>
              <a:rPr lang="en-US" sz="2000" dirty="0"/>
              <a:t>, Kluwer </a:t>
            </a:r>
            <a:r>
              <a:rPr lang="en-US" sz="2000" dirty="0" smtClean="0"/>
              <a:t>Academic Publishers, 2002)</a:t>
            </a:r>
            <a:endParaRPr lang="en-US" sz="2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n-US" sz="3200" b="1" dirty="0" smtClean="0"/>
              <a:t>Reverse cascade forcing of &lt; </a:t>
            </a:r>
            <a:r>
              <a:rPr lang="en-US" sz="3200" b="1" i="1" dirty="0" smtClean="0"/>
              <a:t>u</a:t>
            </a:r>
            <a:r>
              <a:rPr lang="en-US" sz="3200" b="1" dirty="0" smtClean="0"/>
              <a:t> &gt;</a:t>
            </a:r>
            <a:endParaRPr lang="en-US" sz="3200" b="1" dirty="0"/>
          </a:p>
        </p:txBody>
      </p:sp>
      <p:pic>
        <p:nvPicPr>
          <p:cNvPr id="4" name="Content Placeholder 3" descr="zonal winds.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2560" t="8284" r="33659" b="51065"/>
          <a:stretch/>
        </p:blipFill>
        <p:spPr>
          <a:xfrm>
            <a:off x="990600" y="1371599"/>
            <a:ext cx="4572000" cy="4495801"/>
          </a:xfrm>
        </p:spPr>
      </p:pic>
      <p:grpSp>
        <p:nvGrpSpPr>
          <p:cNvPr id="13" name="Group 12"/>
          <p:cNvGrpSpPr/>
          <p:nvPr/>
        </p:nvGrpSpPr>
        <p:grpSpPr>
          <a:xfrm>
            <a:off x="685800" y="2743200"/>
            <a:ext cx="4385304" cy="3524310"/>
            <a:chOff x="685800" y="2743200"/>
            <a:chExt cx="4385304" cy="3524310"/>
          </a:xfrm>
        </p:grpSpPr>
        <p:sp>
          <p:nvSpPr>
            <p:cNvPr id="5" name="TextBox 4"/>
            <p:cNvSpPr txBox="1"/>
            <p:nvPr/>
          </p:nvSpPr>
          <p:spPr>
            <a:xfrm>
              <a:off x="2971800" y="5867400"/>
              <a:ext cx="1236302" cy="400110"/>
            </a:xfrm>
            <a:prstGeom prst="rect">
              <a:avLst/>
            </a:prstGeom>
            <a:noFill/>
          </p:spPr>
          <p:txBody>
            <a:bodyPr wrap="none" rtlCol="0">
              <a:spAutoFit/>
            </a:bodyPr>
            <a:lstStyle/>
            <a:p>
              <a:r>
                <a:rPr lang="en-US" sz="2000" dirty="0" smtClean="0"/>
                <a:t>&lt; </a:t>
              </a:r>
              <a:r>
                <a:rPr lang="en-US" sz="2000" i="1" dirty="0" smtClean="0"/>
                <a:t>u</a:t>
              </a:r>
              <a:r>
                <a:rPr lang="en-US" sz="2000" dirty="0" smtClean="0"/>
                <a:t> &gt; ms</a:t>
              </a:r>
              <a:r>
                <a:rPr lang="en-US" sz="2000" baseline="30000" dirty="0" smtClean="0"/>
                <a:t>-1</a:t>
              </a:r>
              <a:endParaRPr lang="en-US" sz="2000" dirty="0"/>
            </a:p>
          </p:txBody>
        </p:sp>
        <p:sp>
          <p:nvSpPr>
            <p:cNvPr id="6" name="TextBox 5"/>
            <p:cNvSpPr txBox="1"/>
            <p:nvPr/>
          </p:nvSpPr>
          <p:spPr>
            <a:xfrm rot="16200000">
              <a:off x="474972" y="3421726"/>
              <a:ext cx="821766" cy="400110"/>
            </a:xfrm>
            <a:prstGeom prst="rect">
              <a:avLst/>
            </a:prstGeom>
            <a:noFill/>
          </p:spPr>
          <p:txBody>
            <a:bodyPr wrap="none" rtlCol="0">
              <a:spAutoFit/>
            </a:bodyPr>
            <a:lstStyle/>
            <a:p>
              <a:r>
                <a:rPr lang="en-US" sz="2000" i="1" dirty="0" smtClean="0"/>
                <a:t>z  </a:t>
              </a:r>
              <a:r>
                <a:rPr lang="en-US" sz="2000" dirty="0" smtClean="0"/>
                <a:t> km</a:t>
              </a:r>
              <a:endParaRPr lang="en-US" sz="2000" dirty="0"/>
            </a:p>
          </p:txBody>
        </p:sp>
        <p:sp>
          <p:nvSpPr>
            <p:cNvPr id="7" name="TextBox 6"/>
            <p:cNvSpPr txBox="1"/>
            <p:nvPr/>
          </p:nvSpPr>
          <p:spPr>
            <a:xfrm>
              <a:off x="2438400" y="3733800"/>
              <a:ext cx="1032504" cy="400110"/>
            </a:xfrm>
            <a:prstGeom prst="rect">
              <a:avLst/>
            </a:prstGeom>
            <a:noFill/>
          </p:spPr>
          <p:txBody>
            <a:bodyPr wrap="none" rtlCol="0">
              <a:spAutoFit/>
            </a:bodyPr>
            <a:lstStyle/>
            <a:p>
              <a:r>
                <a:rPr lang="en-US" sz="2000" dirty="0" smtClean="0"/>
                <a:t>125 min</a:t>
              </a:r>
              <a:endParaRPr lang="en-US" sz="2000" dirty="0"/>
            </a:p>
          </p:txBody>
        </p:sp>
        <p:sp>
          <p:nvSpPr>
            <p:cNvPr id="8" name="Rectangle 7"/>
            <p:cNvSpPr/>
            <p:nvPr/>
          </p:nvSpPr>
          <p:spPr>
            <a:xfrm>
              <a:off x="4038600" y="2743200"/>
              <a:ext cx="1032504" cy="400110"/>
            </a:xfrm>
            <a:prstGeom prst="rect">
              <a:avLst/>
            </a:prstGeom>
          </p:spPr>
          <p:txBody>
            <a:bodyPr wrap="none">
              <a:spAutoFit/>
            </a:bodyPr>
            <a:lstStyle/>
            <a:p>
              <a:r>
                <a:rPr lang="en-US" sz="2000" dirty="0"/>
                <a:t>150 min</a:t>
              </a:r>
            </a:p>
          </p:txBody>
        </p:sp>
        <p:cxnSp>
          <p:nvCxnSpPr>
            <p:cNvPr id="10" name="Straight Connector 9"/>
            <p:cNvCxnSpPr/>
            <p:nvPr/>
          </p:nvCxnSpPr>
          <p:spPr bwMode="auto">
            <a:xfrm>
              <a:off x="1905000" y="2895600"/>
              <a:ext cx="685800" cy="838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2" name="TextBox 11"/>
          <p:cNvSpPr txBox="1"/>
          <p:nvPr/>
        </p:nvSpPr>
        <p:spPr>
          <a:xfrm>
            <a:off x="5562600" y="1371600"/>
            <a:ext cx="3048000" cy="1138773"/>
          </a:xfrm>
          <a:prstGeom prst="rect">
            <a:avLst/>
          </a:prstGeom>
          <a:noFill/>
        </p:spPr>
        <p:txBody>
          <a:bodyPr wrap="square" rtlCol="0">
            <a:spAutoFit/>
          </a:bodyPr>
          <a:lstStyle/>
          <a:p>
            <a:r>
              <a:rPr lang="en-US" sz="2000" dirty="0" smtClean="0"/>
              <a:t>Initial domain averaged zonal wind is -25 ms</a:t>
            </a:r>
            <a:r>
              <a:rPr lang="en-US" sz="2000" baseline="30000" dirty="0" smtClean="0"/>
              <a:t>-1</a:t>
            </a:r>
            <a:endParaRPr lang="en-US" sz="2000" dirty="0" smtClean="0"/>
          </a:p>
          <a:p>
            <a:endParaRPr lang="en-US" sz="800" dirty="0"/>
          </a:p>
          <a:p>
            <a:r>
              <a:rPr lang="en-US" sz="2000" dirty="0" smtClean="0"/>
              <a:t>Profiles shown every 5 min.</a:t>
            </a:r>
          </a:p>
        </p:txBody>
      </p:sp>
      <p:sp>
        <p:nvSpPr>
          <p:cNvPr id="14" name="TextBox 13"/>
          <p:cNvSpPr txBox="1"/>
          <p:nvPr/>
        </p:nvSpPr>
        <p:spPr>
          <a:xfrm>
            <a:off x="5562600" y="2667000"/>
            <a:ext cx="2971800" cy="1631216"/>
          </a:xfrm>
          <a:prstGeom prst="rect">
            <a:avLst/>
          </a:prstGeom>
          <a:noFill/>
        </p:spPr>
        <p:txBody>
          <a:bodyPr wrap="square" rtlCol="0">
            <a:spAutoFit/>
          </a:bodyPr>
          <a:lstStyle/>
          <a:p>
            <a:r>
              <a:rPr lang="en-US" sz="2000" dirty="0" smtClean="0"/>
              <a:t>OBS: </a:t>
            </a:r>
            <a:r>
              <a:rPr lang="en-US" sz="2000" dirty="0" err="1" smtClean="0"/>
              <a:t>meridional</a:t>
            </a:r>
            <a:r>
              <a:rPr lang="en-US" sz="2000" dirty="0" smtClean="0"/>
              <a:t> flow near </a:t>
            </a:r>
            <a:r>
              <a:rPr lang="en-US" sz="2000" dirty="0" err="1" smtClean="0"/>
              <a:t>mesopause</a:t>
            </a:r>
            <a:r>
              <a:rPr lang="en-US" sz="2000" dirty="0" smtClean="0"/>
              <a:t> is opposite of what is expected from rad. </a:t>
            </a:r>
            <a:r>
              <a:rPr lang="en-US" sz="2000" dirty="0"/>
              <a:t>c</a:t>
            </a:r>
            <a:r>
              <a:rPr lang="en-US" sz="2000" dirty="0" smtClean="0"/>
              <a:t>ooling </a:t>
            </a:r>
            <a:r>
              <a:rPr lang="en-US" sz="2000" dirty="0" smtClean="0">
                <a:sym typeface="Wingdings"/>
              </a:rPr>
              <a:t> requires forcing of 10-20 ms</a:t>
            </a:r>
            <a:r>
              <a:rPr lang="en-US" sz="2000" baseline="30000" dirty="0" smtClean="0">
                <a:sym typeface="Wingdings"/>
              </a:rPr>
              <a:t>-1</a:t>
            </a:r>
            <a:r>
              <a:rPr lang="en-US" sz="2000" dirty="0" smtClean="0">
                <a:sym typeface="Wingdings"/>
              </a:rPr>
              <a:t>/day</a:t>
            </a:r>
            <a:endParaRPr lang="en-US" sz="2000" dirty="0"/>
          </a:p>
        </p:txBody>
      </p:sp>
      <p:sp>
        <p:nvSpPr>
          <p:cNvPr id="15" name="TextBox 14"/>
          <p:cNvSpPr txBox="1"/>
          <p:nvPr/>
        </p:nvSpPr>
        <p:spPr>
          <a:xfrm>
            <a:off x="5638800" y="4495800"/>
            <a:ext cx="2971800" cy="1631216"/>
          </a:xfrm>
          <a:prstGeom prst="rect">
            <a:avLst/>
          </a:prstGeom>
          <a:noFill/>
        </p:spPr>
        <p:txBody>
          <a:bodyPr wrap="square" rtlCol="0">
            <a:spAutoFit/>
          </a:bodyPr>
          <a:lstStyle/>
          <a:p>
            <a:r>
              <a:rPr lang="en-US" sz="2000" dirty="0" smtClean="0"/>
              <a:t>Model results for EP flux divergence </a:t>
            </a:r>
            <a:r>
              <a:rPr lang="en-US" sz="2000" dirty="0" smtClean="0">
                <a:sym typeface="Wingdings"/>
              </a:rPr>
              <a:t> ~ 2 cm s</a:t>
            </a:r>
            <a:r>
              <a:rPr lang="en-US" sz="2000" baseline="30000" dirty="0" smtClean="0">
                <a:sym typeface="Wingdings"/>
              </a:rPr>
              <a:t>-2</a:t>
            </a:r>
            <a:r>
              <a:rPr lang="en-US" sz="2000" dirty="0" smtClean="0">
                <a:sym typeface="Wingdings"/>
              </a:rPr>
              <a:t> over 1 </a:t>
            </a:r>
            <a:r>
              <a:rPr lang="en-US" sz="2000" dirty="0" err="1" smtClean="0">
                <a:sym typeface="Wingdings"/>
              </a:rPr>
              <a:t>hr</a:t>
            </a:r>
            <a:r>
              <a:rPr lang="en-US" sz="2000" dirty="0" smtClean="0">
                <a:sym typeface="Wingdings"/>
              </a:rPr>
              <a:t> duration of maximum </a:t>
            </a:r>
            <a:r>
              <a:rPr lang="en-US" sz="2000" dirty="0" err="1" smtClean="0">
                <a:sym typeface="Wingdings"/>
              </a:rPr>
              <a:t>wavebreaking</a:t>
            </a:r>
            <a:r>
              <a:rPr lang="en-US" sz="2000" dirty="0" smtClean="0">
                <a:sym typeface="Wingdings"/>
              </a:rPr>
              <a:t>: </a:t>
            </a:r>
            <a:r>
              <a:rPr lang="en-US" sz="2000" dirty="0" smtClean="0"/>
              <a:t>APPEARS SUFFICIENT! </a:t>
            </a:r>
            <a:endParaRPr lang="en-US" sz="2000" dirty="0"/>
          </a:p>
        </p:txBody>
      </p:sp>
    </p:spTree>
    <p:extLst>
      <p:ext uri="{BB962C8B-B14F-4D97-AF65-F5344CB8AC3E}">
        <p14:creationId xmlns:p14="http://schemas.microsoft.com/office/powerpoint/2010/main" val="943007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GW spectra T3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53340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81000"/>
            <a:ext cx="7772400" cy="838200"/>
          </a:xfrm>
        </p:spPr>
        <p:txBody>
          <a:bodyPr/>
          <a:lstStyle/>
          <a:p>
            <a:pPr>
              <a:defRPr/>
            </a:pPr>
            <a:r>
              <a:rPr lang="en-US" sz="3200" b="1" dirty="0" smtClean="0">
                <a:sym typeface="Wingdings"/>
              </a:rPr>
              <a:t> </a:t>
            </a:r>
            <a:r>
              <a:rPr lang="en-US" sz="3200" b="1" dirty="0" smtClean="0"/>
              <a:t>Multiple scale interaction</a:t>
            </a:r>
            <a:r>
              <a:rPr lang="en-US" sz="3200" b="1" dirty="0"/>
              <a:t> </a:t>
            </a:r>
            <a:r>
              <a:rPr lang="en-US" sz="3200" b="1" dirty="0" smtClean="0"/>
              <a:t>can be upscale as well as downscale</a:t>
            </a:r>
            <a:endParaRPr lang="en-US" sz="3200" b="1" dirty="0">
              <a:ln w="12700">
                <a:solidFill>
                  <a:schemeClr val="tx2">
                    <a:satMod val="155000"/>
                  </a:schemeClr>
                </a:solidFill>
                <a:prstDash val="solid"/>
              </a:ln>
              <a:solidFill>
                <a:srgbClr val="F70002"/>
              </a:solidFill>
              <a:effectLst>
                <a:outerShdw blurRad="41275" dist="20320" dir="1800000" algn="tl" rotWithShape="0">
                  <a:srgbClr val="000000">
                    <a:alpha val="40000"/>
                  </a:srgbClr>
                </a:outerShdw>
              </a:effectLst>
            </a:endParaRPr>
          </a:p>
        </p:txBody>
      </p:sp>
      <p:sp>
        <p:nvSpPr>
          <p:cNvPr id="22531" name="TextBox 4"/>
          <p:cNvSpPr txBox="1">
            <a:spLocks noChangeArrowheads="1"/>
          </p:cNvSpPr>
          <p:nvPr/>
        </p:nvSpPr>
        <p:spPr bwMode="auto">
          <a:xfrm>
            <a:off x="5943600" y="1524000"/>
            <a:ext cx="3048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Power Spectra of breaking gravity waves in upper atmosphere:</a:t>
            </a:r>
          </a:p>
          <a:p>
            <a:endParaRPr lang="en-US" sz="1000" dirty="0"/>
          </a:p>
          <a:p>
            <a:r>
              <a:rPr lang="en-US" dirty="0"/>
              <a:t>left side: </a:t>
            </a:r>
            <a:r>
              <a:rPr lang="en-US" dirty="0" err="1"/>
              <a:t>ln</a:t>
            </a:r>
            <a:r>
              <a:rPr lang="en-US" dirty="0"/>
              <a:t>(k) = -4 </a:t>
            </a:r>
            <a:r>
              <a:rPr lang="en-US" dirty="0">
                <a:sym typeface="Wingdings" charset="0"/>
              </a:rPr>
              <a:t>           </a:t>
            </a:r>
          </a:p>
          <a:p>
            <a:r>
              <a:rPr lang="en-US" dirty="0">
                <a:sym typeface="Wingdings" charset="0"/>
              </a:rPr>
              <a:t>    340 km (n ~ 115)</a:t>
            </a:r>
            <a:endParaRPr lang="en-US" dirty="0"/>
          </a:p>
          <a:p>
            <a:endParaRPr lang="en-US" sz="1000" dirty="0"/>
          </a:p>
          <a:p>
            <a:r>
              <a:rPr lang="en-US" dirty="0"/>
              <a:t>right side: </a:t>
            </a:r>
            <a:r>
              <a:rPr lang="en-US" dirty="0" err="1"/>
              <a:t>ln</a:t>
            </a:r>
            <a:r>
              <a:rPr lang="en-US" dirty="0"/>
              <a:t>(k) = 2.1 is </a:t>
            </a:r>
            <a:r>
              <a:rPr lang="en-US" dirty="0" err="1"/>
              <a:t>Nyquist</a:t>
            </a:r>
            <a:r>
              <a:rPr lang="en-US" dirty="0"/>
              <a:t> wavenumber </a:t>
            </a:r>
          </a:p>
          <a:p>
            <a:r>
              <a:rPr lang="en-US" dirty="0">
                <a:sym typeface="Wingdings" charset="0"/>
              </a:rPr>
              <a:t>     </a:t>
            </a:r>
            <a:r>
              <a:rPr lang="en-US" i="1" dirty="0" err="1">
                <a:sym typeface="Wingdings" charset="0"/>
              </a:rPr>
              <a:t>λ</a:t>
            </a:r>
            <a:r>
              <a:rPr lang="en-US" i="1" baseline="-25000" dirty="0" err="1">
                <a:sym typeface="Wingdings" charset="0"/>
              </a:rPr>
              <a:t>nyq</a:t>
            </a:r>
            <a:r>
              <a:rPr lang="en-US" dirty="0">
                <a:sym typeface="Wingdings" charset="0"/>
              </a:rPr>
              <a:t> = 760 m</a:t>
            </a:r>
            <a:endParaRPr lang="en-US" dirty="0"/>
          </a:p>
          <a:p>
            <a:endParaRPr lang="en-US" sz="1000" dirty="0"/>
          </a:p>
          <a:p>
            <a:r>
              <a:rPr lang="en-US" sz="2000" dirty="0"/>
              <a:t>(</a:t>
            </a:r>
            <a:r>
              <a:rPr lang="en-US" sz="2000" dirty="0" err="1"/>
              <a:t>Prusa</a:t>
            </a:r>
            <a:r>
              <a:rPr lang="en-US" sz="2000" dirty="0"/>
              <a:t> et al. </a:t>
            </a:r>
            <a:r>
              <a:rPr lang="en-US" sz="2000" i="1" dirty="0"/>
              <a:t>Int. J. Math. </a:t>
            </a:r>
            <a:r>
              <a:rPr lang="en-US" sz="2000" i="1" dirty="0" err="1"/>
              <a:t>Comput</a:t>
            </a:r>
            <a:r>
              <a:rPr lang="en-US" sz="2000" i="1" dirty="0"/>
              <a:t>. Sci</a:t>
            </a:r>
            <a:r>
              <a:rPr lang="en-US" sz="2000" dirty="0"/>
              <a:t>. 2001)</a:t>
            </a:r>
          </a:p>
        </p:txBody>
      </p:sp>
      <p:grpSp>
        <p:nvGrpSpPr>
          <p:cNvPr id="3" name="Group 2"/>
          <p:cNvGrpSpPr/>
          <p:nvPr/>
        </p:nvGrpSpPr>
        <p:grpSpPr>
          <a:xfrm>
            <a:off x="2667000" y="1676400"/>
            <a:ext cx="1408113" cy="4057650"/>
            <a:chOff x="2667000" y="1676400"/>
            <a:chExt cx="1408113" cy="4057650"/>
          </a:xfrm>
        </p:grpSpPr>
        <p:cxnSp>
          <p:nvCxnSpPr>
            <p:cNvPr id="6" name="Straight Connector 5"/>
            <p:cNvCxnSpPr/>
            <p:nvPr/>
          </p:nvCxnSpPr>
          <p:spPr bwMode="auto">
            <a:xfrm>
              <a:off x="3505200" y="1676400"/>
              <a:ext cx="0" cy="2286000"/>
            </a:xfrm>
            <a:prstGeom prst="line">
              <a:avLst/>
            </a:prstGeom>
            <a:solidFill>
              <a:schemeClr val="accent1"/>
            </a:solidFill>
            <a:ln w="2857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533" name="TextBox 6"/>
            <p:cNvSpPr txBox="1">
              <a:spLocks noChangeArrowheads="1"/>
            </p:cNvSpPr>
            <p:nvPr/>
          </p:nvSpPr>
          <p:spPr bwMode="auto">
            <a:xfrm>
              <a:off x="2667000" y="5334000"/>
              <a:ext cx="1408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i="1">
                  <a:solidFill>
                    <a:srgbClr val="800000"/>
                  </a:solidFill>
                  <a:sym typeface="Wingdings" charset="0"/>
                </a:rPr>
                <a:t>λ</a:t>
              </a:r>
              <a:r>
                <a:rPr lang="en-US" sz="2000" i="1" baseline="-25000">
                  <a:solidFill>
                    <a:srgbClr val="800000"/>
                  </a:solidFill>
                  <a:sym typeface="Wingdings" charset="0"/>
                </a:rPr>
                <a:t>x </a:t>
              </a:r>
              <a:r>
                <a:rPr lang="en-US" sz="2000" i="1">
                  <a:solidFill>
                    <a:srgbClr val="800000"/>
                  </a:solidFill>
                  <a:sym typeface="Wingdings" charset="0"/>
                </a:rPr>
                <a:t> ~ </a:t>
              </a:r>
              <a:r>
                <a:rPr lang="en-US" sz="2000">
                  <a:solidFill>
                    <a:srgbClr val="800000"/>
                  </a:solidFill>
                  <a:sym typeface="Wingdings" charset="0"/>
                </a:rPr>
                <a:t>17 km</a:t>
              </a:r>
              <a:r>
                <a:rPr lang="en-US" sz="2000">
                  <a:solidFill>
                    <a:srgbClr val="800000"/>
                  </a:solidFill>
                </a:rPr>
                <a:t> </a:t>
              </a:r>
            </a:p>
          </p:txBody>
        </p:sp>
        <p:cxnSp>
          <p:nvCxnSpPr>
            <p:cNvPr id="9" name="Straight Connector 8"/>
            <p:cNvCxnSpPr/>
            <p:nvPr/>
          </p:nvCxnSpPr>
          <p:spPr bwMode="auto">
            <a:xfrm>
              <a:off x="3505200" y="4419600"/>
              <a:ext cx="0" cy="914400"/>
            </a:xfrm>
            <a:prstGeom prst="line">
              <a:avLst/>
            </a:prstGeom>
            <a:solidFill>
              <a:schemeClr val="accent1"/>
            </a:solidFill>
            <a:ln w="2857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4" name="Group 3"/>
          <p:cNvGrpSpPr/>
          <p:nvPr/>
        </p:nvGrpSpPr>
        <p:grpSpPr>
          <a:xfrm>
            <a:off x="1371600" y="3581400"/>
            <a:ext cx="1752600" cy="1088886"/>
            <a:chOff x="1371600" y="3581400"/>
            <a:chExt cx="1752600" cy="1088886"/>
          </a:xfrm>
        </p:grpSpPr>
        <p:cxnSp>
          <p:nvCxnSpPr>
            <p:cNvPr id="18" name="Straight Connector 17"/>
            <p:cNvCxnSpPr/>
            <p:nvPr/>
          </p:nvCxnSpPr>
          <p:spPr bwMode="auto">
            <a:xfrm>
              <a:off x="1371600" y="3581400"/>
              <a:ext cx="1752600" cy="914400"/>
            </a:xfrm>
            <a:prstGeom prst="line">
              <a:avLst/>
            </a:prstGeom>
            <a:solidFill>
              <a:schemeClr val="accent1"/>
            </a:solidFill>
            <a:ln w="19050" cap="flat" cmpd="sng" algn="ctr">
              <a:solidFill>
                <a:srgbClr val="00D7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TextBox 28"/>
            <p:cNvSpPr txBox="1"/>
            <p:nvPr/>
          </p:nvSpPr>
          <p:spPr>
            <a:xfrm>
              <a:off x="1676400" y="3962400"/>
              <a:ext cx="1269072" cy="707886"/>
            </a:xfrm>
            <a:prstGeom prst="rect">
              <a:avLst/>
            </a:prstGeom>
            <a:noFill/>
          </p:spPr>
          <p:txBody>
            <a:bodyPr wrap="none">
              <a:spAutoFit/>
            </a:bodyPr>
            <a:lstStyle/>
            <a:p>
              <a:pPr>
                <a:defRPr/>
              </a:pPr>
              <a:r>
                <a:rPr lang="en-US" sz="2000" b="1" dirty="0">
                  <a:ln w="12700">
                    <a:solidFill>
                      <a:schemeClr val="tx2">
                        <a:satMod val="155000"/>
                      </a:schemeClr>
                    </a:solidFill>
                    <a:prstDash val="solid"/>
                  </a:ln>
                  <a:solidFill>
                    <a:srgbClr val="00D700"/>
                  </a:solidFill>
                  <a:effectLst>
                    <a:outerShdw blurRad="41275" dist="20320" dir="1800000" algn="tl" rotWithShape="0">
                      <a:srgbClr val="000000">
                        <a:alpha val="40000"/>
                      </a:srgbClr>
                    </a:outerShdw>
                  </a:effectLst>
                </a:rPr>
                <a:t>-5/3</a:t>
              </a:r>
            </a:p>
            <a:p>
              <a:pPr>
                <a:defRPr/>
              </a:pPr>
              <a:r>
                <a:rPr lang="en-US" sz="2000" dirty="0"/>
                <a:t>upscale </a:t>
              </a:r>
              <a:r>
                <a:rPr lang="en-US" sz="2000" dirty="0">
                  <a:sym typeface="Wingdings"/>
                </a:rPr>
                <a:t></a:t>
              </a:r>
              <a:endParaRPr lang="en-US" sz="2000" dirty="0"/>
            </a:p>
          </p:txBody>
        </p:sp>
      </p:grpSp>
      <p:grpSp>
        <p:nvGrpSpPr>
          <p:cNvPr id="7" name="Group 6"/>
          <p:cNvGrpSpPr/>
          <p:nvPr/>
        </p:nvGrpSpPr>
        <p:grpSpPr>
          <a:xfrm>
            <a:off x="3124200" y="1676400"/>
            <a:ext cx="2426615" cy="2667000"/>
            <a:chOff x="3124200" y="1676400"/>
            <a:chExt cx="2426615" cy="2667000"/>
          </a:xfrm>
        </p:grpSpPr>
        <p:cxnSp>
          <p:nvCxnSpPr>
            <p:cNvPr id="14" name="Straight Connector 13"/>
            <p:cNvCxnSpPr/>
            <p:nvPr/>
          </p:nvCxnSpPr>
          <p:spPr bwMode="auto">
            <a:xfrm>
              <a:off x="3124200" y="1828800"/>
              <a:ext cx="1676400" cy="1524000"/>
            </a:xfrm>
            <a:prstGeom prst="line">
              <a:avLst/>
            </a:prstGeom>
            <a:solidFill>
              <a:schemeClr val="accent1"/>
            </a:solidFill>
            <a:ln w="1905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a:off x="4876800" y="4038600"/>
              <a:ext cx="609600" cy="304800"/>
            </a:xfrm>
            <a:prstGeom prst="line">
              <a:avLst/>
            </a:prstGeom>
            <a:solidFill>
              <a:schemeClr val="accent1"/>
            </a:solidFill>
            <a:ln w="19050" cap="flat" cmpd="sng" algn="ctr">
              <a:solidFill>
                <a:srgbClr val="00D7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Rectangle 29"/>
            <p:cNvSpPr/>
            <p:nvPr/>
          </p:nvSpPr>
          <p:spPr>
            <a:xfrm>
              <a:off x="4953000" y="3733800"/>
              <a:ext cx="597815" cy="400110"/>
            </a:xfrm>
            <a:prstGeom prst="rect">
              <a:avLst/>
            </a:prstGeom>
          </p:spPr>
          <p:txBody>
            <a:bodyPr wrap="none">
              <a:spAutoFit/>
            </a:bodyPr>
            <a:lstStyle/>
            <a:p>
              <a:pPr>
                <a:defRPr/>
              </a:pPr>
              <a:r>
                <a:rPr lang="en-US" sz="2000" b="1" dirty="0">
                  <a:ln w="12700">
                    <a:solidFill>
                      <a:schemeClr val="tx2">
                        <a:satMod val="155000"/>
                      </a:schemeClr>
                    </a:solidFill>
                    <a:prstDash val="solid"/>
                  </a:ln>
                  <a:solidFill>
                    <a:srgbClr val="00D700"/>
                  </a:solidFill>
                  <a:effectLst>
                    <a:outerShdw blurRad="41275" dist="20320" dir="1800000" algn="tl" rotWithShape="0">
                      <a:srgbClr val="000000">
                        <a:alpha val="40000"/>
                      </a:srgbClr>
                    </a:outerShdw>
                  </a:effectLst>
                </a:rPr>
                <a:t>-5/3</a:t>
              </a:r>
            </a:p>
          </p:txBody>
        </p:sp>
        <p:sp>
          <p:nvSpPr>
            <p:cNvPr id="31" name="TextBox 30"/>
            <p:cNvSpPr txBox="1"/>
            <p:nvPr/>
          </p:nvSpPr>
          <p:spPr>
            <a:xfrm>
              <a:off x="3733800" y="1676400"/>
              <a:ext cx="1582535" cy="707886"/>
            </a:xfrm>
            <a:prstGeom prst="rect">
              <a:avLst/>
            </a:prstGeom>
            <a:noFill/>
            <a:ln>
              <a:noFill/>
            </a:ln>
          </p:spPr>
          <p:txBody>
            <a:bodyPr wrap="none">
              <a:spAutoFit/>
            </a:bodyPr>
            <a:lstStyle/>
            <a:p>
              <a:pPr>
                <a:defRPr/>
              </a:pPr>
              <a:r>
                <a:rPr lang="en-US" sz="2000" dirty="0">
                  <a:sym typeface="Wingdings"/>
                </a:rPr>
                <a:t> </a:t>
              </a:r>
              <a:r>
                <a:rPr lang="en-US" sz="2000" dirty="0"/>
                <a:t>downscale</a:t>
              </a:r>
            </a:p>
            <a:p>
              <a:pPr>
                <a:defRPr/>
              </a:pPr>
              <a:r>
                <a:rPr lang="en-US" sz="2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-3</a:t>
              </a:r>
              <a:endParaRPr lang="en-US" sz="2000" dirty="0"/>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amma/>
                <a:shade val="46275"/>
                <a:invGamma/>
              </a:schemeClr>
            </a:gs>
            <a:gs pos="5000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body" idx="1"/>
          </p:nvPr>
        </p:nvSpPr>
        <p:spPr>
          <a:xfrm>
            <a:off x="990600" y="457200"/>
            <a:ext cx="7239000" cy="457200"/>
          </a:xfrm>
        </p:spPr>
        <p:txBody>
          <a:bodyPr/>
          <a:lstStyle/>
          <a:p>
            <a:pPr>
              <a:lnSpc>
                <a:spcPct val="90000"/>
              </a:lnSpc>
              <a:buFontTx/>
              <a:buNone/>
            </a:pPr>
            <a:r>
              <a:rPr lang="en-US" sz="2800" dirty="0">
                <a:solidFill>
                  <a:srgbClr val="3A0000"/>
                </a:solidFill>
                <a:effectLst>
                  <a:outerShdw blurRad="38100" dist="38100" dir="2700000" algn="tl">
                    <a:srgbClr val="000000"/>
                  </a:outerShdw>
                </a:effectLst>
                <a:latin typeface="Palatino" charset="0"/>
              </a:rPr>
              <a:t>Linear </a:t>
            </a:r>
            <a:r>
              <a:rPr lang="en-US" sz="2800" dirty="0" smtClean="0">
                <a:solidFill>
                  <a:srgbClr val="3A0000"/>
                </a:solidFill>
                <a:effectLst>
                  <a:outerShdw blurRad="38100" dist="38100" dir="2700000" algn="tl">
                    <a:srgbClr val="000000"/>
                  </a:outerShdw>
                </a:effectLst>
                <a:latin typeface="Palatino" charset="0"/>
              </a:rPr>
              <a:t>Modal Analyses: </a:t>
            </a:r>
            <a:endParaRPr lang="en-US" sz="2400" dirty="0"/>
          </a:p>
        </p:txBody>
      </p:sp>
      <p:sp>
        <p:nvSpPr>
          <p:cNvPr id="668677" name="Rectangle 5"/>
          <p:cNvSpPr>
            <a:spLocks noChangeArrowheads="1"/>
          </p:cNvSpPr>
          <p:nvPr/>
        </p:nvSpPr>
        <p:spPr bwMode="auto">
          <a:xfrm>
            <a:off x="762000" y="990600"/>
            <a:ext cx="77724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dirty="0"/>
              <a:t>• </a:t>
            </a:r>
            <a:r>
              <a:rPr lang="en-US" dirty="0"/>
              <a:t> Davies et al, </a:t>
            </a:r>
            <a:r>
              <a:rPr lang="en-US" i="1" dirty="0"/>
              <a:t>QJRMS</a:t>
            </a:r>
            <a:r>
              <a:rPr lang="en-US" dirty="0"/>
              <a:t> 2003 – 2D normal mode </a:t>
            </a:r>
            <a:r>
              <a:rPr lang="en-US" i="1" dirty="0"/>
              <a:t>f</a:t>
            </a:r>
            <a:r>
              <a:rPr lang="en-US" dirty="0"/>
              <a:t>-plane, isothermal analysis used to rigorously examine sound-</a:t>
            </a:r>
          </a:p>
          <a:p>
            <a:r>
              <a:rPr lang="en-US" dirty="0"/>
              <a:t>proof systems:</a:t>
            </a:r>
          </a:p>
        </p:txBody>
      </p:sp>
      <p:sp>
        <p:nvSpPr>
          <p:cNvPr id="668688" name="Rectangle 16"/>
          <p:cNvSpPr>
            <a:spLocks noChangeArrowheads="1"/>
          </p:cNvSpPr>
          <p:nvPr/>
        </p:nvSpPr>
        <p:spPr bwMode="auto">
          <a:xfrm>
            <a:off x="685800" y="2286000"/>
            <a:ext cx="745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2000"/>
          </a:p>
        </p:txBody>
      </p:sp>
      <p:sp>
        <p:nvSpPr>
          <p:cNvPr id="668690" name="Rectangle 18"/>
          <p:cNvSpPr>
            <a:spLocks noChangeArrowheads="1"/>
          </p:cNvSpPr>
          <p:nvPr/>
        </p:nvSpPr>
        <p:spPr bwMode="auto">
          <a:xfrm>
            <a:off x="609600" y="3124200"/>
            <a:ext cx="4038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solidFill>
                  <a:srgbClr val="3A0000"/>
                </a:solidFill>
              </a:rPr>
              <a:t>(ii) </a:t>
            </a:r>
            <a:r>
              <a:rPr lang="en-US" sz="2000" dirty="0" err="1">
                <a:solidFill>
                  <a:srgbClr val="3A0000"/>
                </a:solidFill>
              </a:rPr>
              <a:t>Anelastic</a:t>
            </a:r>
            <a:r>
              <a:rPr lang="en-US" sz="2000" dirty="0">
                <a:solidFill>
                  <a:srgbClr val="3A0000"/>
                </a:solidFill>
              </a:rPr>
              <a:t> not good for amplitudes and height scales of external plane-</a:t>
            </a:r>
            <a:r>
              <a:rPr lang="en-US" sz="2000" dirty="0" err="1">
                <a:solidFill>
                  <a:srgbClr val="3A0000"/>
                </a:solidFill>
              </a:rPr>
              <a:t>tary</a:t>
            </a:r>
            <a:r>
              <a:rPr lang="en-US" sz="2000" dirty="0">
                <a:solidFill>
                  <a:srgbClr val="3A0000"/>
                </a:solidFill>
              </a:rPr>
              <a:t> modes, nor for finite amplitude </a:t>
            </a:r>
          </a:p>
          <a:p>
            <a:r>
              <a:rPr lang="en-US" sz="2000" dirty="0">
                <a:solidFill>
                  <a:srgbClr val="3A0000"/>
                </a:solidFill>
              </a:rPr>
              <a:t>Lamb (acoustic) waves</a:t>
            </a:r>
            <a:endParaRPr lang="en-US" sz="2000" dirty="0"/>
          </a:p>
        </p:txBody>
      </p:sp>
      <p:sp>
        <p:nvSpPr>
          <p:cNvPr id="668691" name="Rectangle 19"/>
          <p:cNvSpPr>
            <a:spLocks noChangeArrowheads="1"/>
          </p:cNvSpPr>
          <p:nvPr/>
        </p:nvSpPr>
        <p:spPr bwMode="auto">
          <a:xfrm>
            <a:off x="609600" y="4572000"/>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solidFill>
                  <a:srgbClr val="3A0000"/>
                </a:solidFill>
              </a:rPr>
              <a:t>(iii) </a:t>
            </a:r>
            <a:r>
              <a:rPr lang="en-US" sz="2000" dirty="0" err="1">
                <a:solidFill>
                  <a:srgbClr val="3A0000"/>
                </a:solidFill>
              </a:rPr>
              <a:t>Anelastic</a:t>
            </a:r>
            <a:r>
              <a:rPr lang="en-US" sz="2000" dirty="0">
                <a:solidFill>
                  <a:srgbClr val="3A0000"/>
                </a:solidFill>
              </a:rPr>
              <a:t> introduces </a:t>
            </a:r>
            <a:r>
              <a:rPr lang="en-US" sz="2000" dirty="0" smtClean="0">
                <a:solidFill>
                  <a:srgbClr val="3A0000"/>
                </a:solidFill>
              </a:rPr>
              <a:t>phase </a:t>
            </a:r>
            <a:r>
              <a:rPr lang="en-US" sz="2000" dirty="0">
                <a:solidFill>
                  <a:srgbClr val="3A0000"/>
                </a:solidFill>
              </a:rPr>
              <a:t>error for deep wave modes</a:t>
            </a:r>
            <a:r>
              <a:rPr lang="en-US" sz="2000" dirty="0"/>
              <a:t>  </a:t>
            </a:r>
          </a:p>
        </p:txBody>
      </p:sp>
      <p:pic>
        <p:nvPicPr>
          <p:cNvPr id="668698" name="Picture 26" descr="Davies et 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057400"/>
            <a:ext cx="3681413" cy="30480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68699" name="Rectangle 27"/>
          <p:cNvSpPr>
            <a:spLocks noChangeArrowheads="1"/>
          </p:cNvSpPr>
          <p:nvPr/>
        </p:nvSpPr>
        <p:spPr bwMode="auto">
          <a:xfrm>
            <a:off x="762000" y="54102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5399" dir="2700000" algn="ctr" rotWithShape="0">
                    <a:schemeClr val="bg1">
                      <a:alpha val="74998"/>
                    </a:schemeClr>
                  </a:outerShdw>
                </a:effectLst>
              </a14:hiddenEffects>
            </a:ext>
          </a:extLst>
        </p:spPr>
        <p:txBody>
          <a:bodyPr>
            <a:spAutoFit/>
          </a:bodyPr>
          <a:lstStyle/>
          <a:p>
            <a:r>
              <a:rPr lang="en-US" dirty="0"/>
              <a:t>•   Arakawa and </a:t>
            </a:r>
            <a:r>
              <a:rPr lang="en-US" dirty="0" err="1"/>
              <a:t>Konor</a:t>
            </a:r>
            <a:r>
              <a:rPr lang="en-US" dirty="0"/>
              <a:t> (</a:t>
            </a:r>
            <a:r>
              <a:rPr lang="en-US" i="1" dirty="0"/>
              <a:t>MWR</a:t>
            </a:r>
            <a:r>
              <a:rPr lang="en-US" dirty="0"/>
              <a:t> 2009) – analysis of Davies et al. extended to </a:t>
            </a:r>
            <a:r>
              <a:rPr lang="en-US" dirty="0">
                <a:sym typeface="Symbol" charset="0"/>
              </a:rPr>
              <a:t>-plane with similar conclusions.</a:t>
            </a:r>
            <a:endParaRPr lang="en-US" dirty="0"/>
          </a:p>
        </p:txBody>
      </p:sp>
      <p:sp>
        <p:nvSpPr>
          <p:cNvPr id="668700" name="Rectangle 28"/>
          <p:cNvSpPr>
            <a:spLocks noChangeArrowheads="1"/>
          </p:cNvSpPr>
          <p:nvPr/>
        </p:nvSpPr>
        <p:spPr bwMode="auto">
          <a:xfrm>
            <a:off x="685800" y="2332038"/>
            <a:ext cx="36319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smtClean="0"/>
              <a:t>(</a:t>
            </a:r>
            <a:r>
              <a:rPr lang="en-US" sz="2000" dirty="0" err="1" smtClean="0"/>
              <a:t>i</a:t>
            </a:r>
            <a:r>
              <a:rPr lang="en-US" sz="2000" dirty="0" smtClean="0"/>
              <a:t>) </a:t>
            </a:r>
            <a:r>
              <a:rPr lang="ja-JP" altLang="en-US" sz="2000" dirty="0" smtClean="0">
                <a:latin typeface="Arial"/>
              </a:rPr>
              <a:t>“</a:t>
            </a:r>
            <a:r>
              <a:rPr lang="en-US" sz="2000" dirty="0"/>
              <a:t>merit for small-scale motions</a:t>
            </a:r>
          </a:p>
          <a:p>
            <a:r>
              <a:rPr lang="en-US" sz="2000" dirty="0" smtClean="0"/>
              <a:t>is </a:t>
            </a:r>
            <a:r>
              <a:rPr lang="en-US" sz="2000" dirty="0"/>
              <a:t>well recognized</a:t>
            </a:r>
            <a:r>
              <a:rPr lang="ja-JP" altLang="en-US" sz="2000" dirty="0">
                <a:latin typeface="Arial"/>
              </a:rPr>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DBFB"/>
            </a:gs>
            <a:gs pos="100000">
              <a:srgbClr val="CCF6FF"/>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457200"/>
            <a:ext cx="3886200" cy="609600"/>
          </a:xfrm>
        </p:spPr>
        <p:txBody>
          <a:bodyPr/>
          <a:lstStyle/>
          <a:p>
            <a:pPr algn="r">
              <a:defRPr/>
            </a:pPr>
            <a:r>
              <a:rPr lang="en-US" sz="3200" b="1" dirty="0">
                <a:solidFill>
                  <a:schemeClr val="accent4">
                    <a:lumMod val="50000"/>
                    <a:lumOff val="50000"/>
                  </a:schemeClr>
                </a:solidFill>
              </a:rPr>
              <a:t>l</a:t>
            </a:r>
            <a:r>
              <a:rPr lang="en-US" sz="3200" b="1" dirty="0" smtClean="0">
                <a:solidFill>
                  <a:schemeClr val="accent4">
                    <a:lumMod val="50000"/>
                    <a:lumOff val="50000"/>
                  </a:schemeClr>
                </a:solidFill>
              </a:rPr>
              <a:t>ess obvious, cont.</a:t>
            </a:r>
            <a:endParaRPr lang="en-US" sz="3200" b="1" dirty="0">
              <a:solidFill>
                <a:schemeClr val="accent4">
                  <a:lumMod val="50000"/>
                  <a:lumOff val="50000"/>
                </a:schemeClr>
              </a:solidFill>
            </a:endParaRPr>
          </a:p>
        </p:txBody>
      </p:sp>
      <p:sp>
        <p:nvSpPr>
          <p:cNvPr id="8" name="TextBox 6"/>
          <p:cNvSpPr txBox="1">
            <a:spLocks noChangeArrowheads="1"/>
          </p:cNvSpPr>
          <p:nvPr/>
        </p:nvSpPr>
        <p:spPr bwMode="auto">
          <a:xfrm>
            <a:off x="533400" y="4572000"/>
            <a:ext cx="8077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Wingdings" charset="0"/>
                <a:cs typeface="Wingdings" charset="0"/>
                <a:sym typeface="Wingdings" charset="0"/>
              </a:rPr>
              <a:t></a:t>
            </a:r>
            <a:r>
              <a:rPr lang="en-US" sz="800" dirty="0" smtClean="0">
                <a:latin typeface="Wingdings" charset="0"/>
                <a:cs typeface="Wingdings" charset="0"/>
                <a:sym typeface="Wingdings" charset="0"/>
              </a:rPr>
              <a:t> </a:t>
            </a:r>
            <a:r>
              <a:rPr lang="en-US" b="1" dirty="0" smtClean="0">
                <a:ln w="12700">
                  <a:solidFill>
                    <a:schemeClr val="tx2">
                      <a:satMod val="155000"/>
                    </a:schemeClr>
                  </a:solidFill>
                  <a:prstDash val="solid"/>
                </a:ln>
                <a:solidFill>
                  <a:srgbClr val="FFAECA"/>
                </a:solidFill>
                <a:effectLst>
                  <a:outerShdw blurRad="41275" dist="20320" dir="1800000" algn="tl" rotWithShape="0">
                    <a:srgbClr val="000000">
                      <a:alpha val="40000"/>
                    </a:srgbClr>
                  </a:outerShdw>
                </a:effectLst>
              </a:rPr>
              <a:t>high</a:t>
            </a:r>
            <a:r>
              <a:rPr lang="en-US" b="1" dirty="0">
                <a:ln w="12700">
                  <a:solidFill>
                    <a:schemeClr val="tx2">
                      <a:satMod val="155000"/>
                    </a:schemeClr>
                  </a:solidFill>
                  <a:prstDash val="solid"/>
                </a:ln>
                <a:solidFill>
                  <a:srgbClr val="FFAECA"/>
                </a:solidFill>
                <a:effectLst>
                  <a:outerShdw blurRad="41275" dist="20320" dir="1800000" algn="tl" rotWithShape="0">
                    <a:srgbClr val="000000">
                      <a:alpha val="40000"/>
                    </a:srgbClr>
                  </a:outerShdw>
                </a:effectLst>
              </a:rPr>
              <a:t>-resolution models </a:t>
            </a:r>
            <a:r>
              <a:rPr lang="en-US" sz="2200" dirty="0" smtClean="0"/>
              <a:t>have </a:t>
            </a:r>
            <a:r>
              <a:rPr lang="en-US" sz="2200" b="1" dirty="0" smtClean="0"/>
              <a:t>nonlinear</a:t>
            </a:r>
            <a:r>
              <a:rPr lang="en-US" sz="2200" dirty="0" smtClean="0"/>
              <a:t> leading order dissipation terms that are consistent with turbulent flow </a:t>
            </a:r>
            <a:r>
              <a:rPr lang="en-US" dirty="0" smtClean="0"/>
              <a:t>(</a:t>
            </a:r>
            <a:r>
              <a:rPr lang="en-US" sz="2000" dirty="0" smtClean="0"/>
              <a:t>Rider</a:t>
            </a:r>
            <a:r>
              <a:rPr lang="en-US" sz="2000" i="1" dirty="0" smtClean="0"/>
              <a:t>, IJNMF </a:t>
            </a:r>
            <a:r>
              <a:rPr lang="en-US" sz="2000" dirty="0" smtClean="0"/>
              <a:t>2006</a:t>
            </a:r>
            <a:r>
              <a:rPr lang="en-US" dirty="0" smtClean="0"/>
              <a:t>)</a:t>
            </a:r>
          </a:p>
          <a:p>
            <a:endParaRPr lang="en-US" sz="800" dirty="0" smtClean="0"/>
          </a:p>
          <a:p>
            <a:r>
              <a:rPr lang="en-US" sz="2200" dirty="0"/>
              <a:t> </a:t>
            </a:r>
            <a:r>
              <a:rPr lang="en-US" sz="2200" dirty="0" smtClean="0"/>
              <a:t>   </a:t>
            </a:r>
            <a:r>
              <a:rPr lang="en-US" sz="2200" dirty="0" smtClean="0">
                <a:sym typeface="Wingdings"/>
              </a:rPr>
              <a:t> </a:t>
            </a:r>
            <a:r>
              <a:rPr lang="en-US" sz="2200" dirty="0" smtClean="0"/>
              <a:t>offer  </a:t>
            </a:r>
            <a:r>
              <a:rPr lang="en-US" sz="2200" dirty="0"/>
              <a:t>effective resolutions of </a:t>
            </a:r>
            <a:r>
              <a:rPr lang="en-US" sz="2200" dirty="0" smtClean="0"/>
              <a:t>3-5 </a:t>
            </a:r>
            <a:r>
              <a:rPr lang="en-US" sz="2200" i="1" dirty="0" err="1" smtClean="0">
                <a:latin typeface="Symbol" charset="0"/>
                <a:cs typeface="Symbol" charset="0"/>
              </a:rPr>
              <a:t>D</a:t>
            </a:r>
            <a:r>
              <a:rPr lang="en-US" sz="2200" i="1" dirty="0" err="1" smtClean="0"/>
              <a:t>x</a:t>
            </a:r>
            <a:r>
              <a:rPr lang="en-US" sz="2200" i="1" dirty="0" smtClean="0"/>
              <a:t>, </a:t>
            </a:r>
            <a:r>
              <a:rPr lang="en-US" sz="2200" dirty="0" smtClean="0"/>
              <a:t>vs. ~10 </a:t>
            </a:r>
            <a:r>
              <a:rPr lang="en-US" sz="2200" i="1" dirty="0" err="1" smtClean="0">
                <a:latin typeface="Symbol" charset="0"/>
                <a:cs typeface="Symbol" charset="0"/>
              </a:rPr>
              <a:t>D</a:t>
            </a:r>
            <a:r>
              <a:rPr lang="en-US" sz="2200" i="1" dirty="0" err="1" smtClean="0"/>
              <a:t>x</a:t>
            </a:r>
            <a:r>
              <a:rPr lang="en-US" sz="2200" dirty="0" smtClean="0"/>
              <a:t> commonly accepted criterion</a:t>
            </a:r>
            <a:endParaRPr lang="en-US" sz="2200" dirty="0"/>
          </a:p>
        </p:txBody>
      </p:sp>
      <p:sp>
        <p:nvSpPr>
          <p:cNvPr id="9" name="TextBox 7"/>
          <p:cNvSpPr txBox="1">
            <a:spLocks noChangeArrowheads="1"/>
          </p:cNvSpPr>
          <p:nvPr/>
        </p:nvSpPr>
        <p:spPr bwMode="auto">
          <a:xfrm>
            <a:off x="533400" y="1600200"/>
            <a:ext cx="8001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dirty="0">
                <a:latin typeface="Wingdings" charset="0"/>
                <a:cs typeface="Wingdings" charset="0"/>
                <a:sym typeface="Wingdings" charset="0"/>
              </a:rPr>
              <a:t></a:t>
            </a:r>
            <a:r>
              <a:rPr lang="en-US" sz="800" dirty="0">
                <a:latin typeface="Wingdings" charset="0"/>
                <a:cs typeface="Wingdings" charset="0"/>
                <a:sym typeface="Wingdings" charset="0"/>
              </a:rPr>
              <a:t> </a:t>
            </a:r>
            <a:r>
              <a:rPr lang="en-US" sz="2200" dirty="0" smtClean="0">
                <a:sym typeface="Wingdings" charset="0"/>
              </a:rPr>
              <a:t>Large Eddy Simulation </a:t>
            </a:r>
            <a:r>
              <a:rPr lang="en-US" sz="2200" dirty="0">
                <a:sym typeface="Wingdings" charset="0"/>
              </a:rPr>
              <a:t>(</a:t>
            </a:r>
            <a:r>
              <a:rPr lang="en-US" sz="2200" dirty="0" smtClean="0">
                <a:sym typeface="Wingdings" charset="0"/>
              </a:rPr>
              <a:t>LES): may be </a:t>
            </a:r>
            <a:r>
              <a:rPr lang="en-US" sz="2200" dirty="0" smtClean="0"/>
              <a:t>based </a:t>
            </a:r>
            <a:r>
              <a:rPr lang="en-US" sz="2200" dirty="0"/>
              <a:t>upon </a:t>
            </a:r>
            <a:r>
              <a:rPr lang="en-US" sz="2200" dirty="0" smtClean="0"/>
              <a:t>3D, isotropy</a:t>
            </a:r>
            <a:r>
              <a:rPr lang="en-US" sz="2200" dirty="0"/>
              <a:t>, </a:t>
            </a:r>
            <a:r>
              <a:rPr lang="en-US" sz="2200" dirty="0" smtClean="0"/>
              <a:t>homogeneity, etc.,; and as a result may generate dissipation terms that are not consistent with turbulence.</a:t>
            </a:r>
            <a:endParaRPr lang="en-US" sz="2200" dirty="0"/>
          </a:p>
        </p:txBody>
      </p:sp>
      <p:sp>
        <p:nvSpPr>
          <p:cNvPr id="3" name="TextBox 2"/>
          <p:cNvSpPr txBox="1"/>
          <p:nvPr/>
        </p:nvSpPr>
        <p:spPr>
          <a:xfrm>
            <a:off x="533400" y="2743200"/>
            <a:ext cx="7848600" cy="1446550"/>
          </a:xfrm>
          <a:prstGeom prst="rect">
            <a:avLst/>
          </a:prstGeom>
          <a:noFill/>
        </p:spPr>
        <p:txBody>
          <a:bodyPr wrap="square" rtlCol="0">
            <a:spAutoFit/>
          </a:bodyPr>
          <a:lstStyle/>
          <a:p>
            <a:pPr>
              <a:buFont typeface="Wingdings" charset="0"/>
              <a:buChar char=""/>
            </a:pPr>
            <a:r>
              <a:rPr lang="en-US" sz="2200" dirty="0" smtClean="0"/>
              <a:t>  </a:t>
            </a:r>
            <a:r>
              <a:rPr lang="en-US" sz="2200" dirty="0" err="1" smtClean="0"/>
              <a:t>hyperviscosity</a:t>
            </a:r>
            <a:r>
              <a:rPr lang="en-US" sz="2200" dirty="0" smtClean="0"/>
              <a:t>: may suppress intermittency (</a:t>
            </a:r>
            <a:r>
              <a:rPr lang="en-US" sz="2000" dirty="0" err="1" smtClean="0"/>
              <a:t>Novikov</a:t>
            </a:r>
            <a:r>
              <a:rPr lang="en-US" sz="2000" dirty="0"/>
              <a:t> </a:t>
            </a:r>
            <a:r>
              <a:rPr lang="en-US" sz="2000" dirty="0" smtClean="0"/>
              <a:t>– conjecture, </a:t>
            </a:r>
            <a:r>
              <a:rPr lang="en-US" sz="2000" i="1" dirty="0" smtClean="0"/>
              <a:t>Proceedings </a:t>
            </a:r>
            <a:r>
              <a:rPr lang="en-US" sz="2000" dirty="0" smtClean="0"/>
              <a:t>Monte </a:t>
            </a:r>
            <a:r>
              <a:rPr lang="en-US" sz="2000" dirty="0" err="1" smtClean="0"/>
              <a:t>Verita</a:t>
            </a:r>
            <a:r>
              <a:rPr lang="en-US" sz="2000" i="1" dirty="0" smtClean="0"/>
              <a:t>, </a:t>
            </a:r>
            <a:r>
              <a:rPr lang="en-US" sz="2000" dirty="0" smtClean="0"/>
              <a:t>1993</a:t>
            </a:r>
            <a:r>
              <a:rPr lang="en-US" sz="2200" dirty="0" smtClean="0"/>
              <a:t>), thus altering </a:t>
            </a:r>
            <a:r>
              <a:rPr lang="en-US" sz="2200" dirty="0" err="1" smtClean="0"/>
              <a:t>multiscale</a:t>
            </a:r>
            <a:r>
              <a:rPr lang="en-US" sz="2200" dirty="0" smtClean="0"/>
              <a:t> interactions; observed that resulting 2D cascades very sensitive to parameter settings</a:t>
            </a:r>
            <a:r>
              <a:rPr lang="en-US" sz="2200" dirty="0"/>
              <a:t> </a:t>
            </a:r>
            <a:r>
              <a:rPr lang="en-US" sz="2200" dirty="0" smtClean="0"/>
              <a:t>(</a:t>
            </a:r>
            <a:r>
              <a:rPr lang="en-US" sz="2000" dirty="0" err="1" smtClean="0"/>
              <a:t>Gkioulekas</a:t>
            </a:r>
            <a:r>
              <a:rPr lang="en-US" sz="2000" dirty="0" smtClean="0"/>
              <a:t> &amp; Tung </a:t>
            </a:r>
            <a:r>
              <a:rPr lang="en-US" sz="2000" i="1" dirty="0" smtClean="0"/>
              <a:t>J. Low Temp </a:t>
            </a:r>
            <a:r>
              <a:rPr lang="en-US" sz="2000" i="1" dirty="0" err="1" smtClean="0"/>
              <a:t>Phys</a:t>
            </a:r>
            <a:r>
              <a:rPr lang="en-US" sz="2000" i="1" dirty="0" smtClean="0"/>
              <a:t> </a:t>
            </a:r>
            <a:r>
              <a:rPr lang="en-US" sz="2000" dirty="0" smtClean="0"/>
              <a:t>2006</a:t>
            </a:r>
            <a:r>
              <a:rPr lang="en-US" sz="2200" dirty="0" smtClean="0"/>
              <a:t>)</a:t>
            </a:r>
          </a:p>
        </p:txBody>
      </p:sp>
      <p:sp>
        <p:nvSpPr>
          <p:cNvPr id="6" name="TextBox 5"/>
          <p:cNvSpPr txBox="1"/>
          <p:nvPr/>
        </p:nvSpPr>
        <p:spPr>
          <a:xfrm>
            <a:off x="762000" y="990600"/>
            <a:ext cx="3784059" cy="461665"/>
          </a:xfrm>
          <a:prstGeom prst="rect">
            <a:avLst/>
          </a:prstGeom>
          <a:noFill/>
        </p:spPr>
        <p:txBody>
          <a:bodyPr wrap="none" rtlCol="0">
            <a:spAutoFit/>
          </a:bodyPr>
          <a:lstStyle/>
          <a:p>
            <a:r>
              <a:rPr lang="en-US" dirty="0" smtClean="0"/>
              <a:t>TURBULENCE CLOSURE:</a:t>
            </a:r>
            <a:endParaRPr lang="en-US" dirty="0"/>
          </a:p>
        </p:txBody>
      </p:sp>
    </p:spTree>
    <p:extLst>
      <p:ext uri="{BB962C8B-B14F-4D97-AF65-F5344CB8AC3E}">
        <p14:creationId xmlns:p14="http://schemas.microsoft.com/office/powerpoint/2010/main" val="40866323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2FA">
                <a:gamma/>
                <a:shade val="46275"/>
                <a:invGamma/>
              </a:srgbClr>
            </a:gs>
            <a:gs pos="50000">
              <a:srgbClr val="FFE2FA"/>
            </a:gs>
            <a:gs pos="100000">
              <a:srgbClr val="FFE2FA">
                <a:gamma/>
                <a:shade val="46275"/>
                <a:invGamma/>
              </a:srgbClr>
            </a:gs>
          </a:gsLst>
          <a:lin ang="5400000" scaled="1"/>
        </a:gra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body" idx="1"/>
          </p:nvPr>
        </p:nvSpPr>
        <p:spPr>
          <a:xfrm>
            <a:off x="990600" y="457200"/>
            <a:ext cx="7239000" cy="457200"/>
          </a:xfrm>
        </p:spPr>
        <p:txBody>
          <a:bodyPr/>
          <a:lstStyle/>
          <a:p>
            <a:pPr>
              <a:buFontTx/>
              <a:buNone/>
            </a:pPr>
            <a:r>
              <a:rPr lang="en-US" sz="2800">
                <a:solidFill>
                  <a:srgbClr val="3A0000"/>
                </a:solidFill>
                <a:effectLst>
                  <a:outerShdw blurRad="38100" dist="38100" dir="2700000" algn="tl">
                    <a:srgbClr val="000000"/>
                  </a:outerShdw>
                </a:effectLst>
                <a:latin typeface="Palatino" charset="0"/>
              </a:rPr>
              <a:t>A Few Select Studies…</a:t>
            </a:r>
            <a:endParaRPr lang="en-US" sz="2400"/>
          </a:p>
        </p:txBody>
      </p:sp>
      <p:sp>
        <p:nvSpPr>
          <p:cNvPr id="668677" name="Rectangle 5"/>
          <p:cNvSpPr>
            <a:spLocks noChangeArrowheads="1"/>
          </p:cNvSpPr>
          <p:nvPr/>
        </p:nvSpPr>
        <p:spPr bwMode="auto">
          <a:xfrm>
            <a:off x="762000" y="990600"/>
            <a:ext cx="7772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dirty="0"/>
              <a:t>• </a:t>
            </a:r>
            <a:r>
              <a:rPr lang="en-US" dirty="0"/>
              <a:t> Davies et al, </a:t>
            </a:r>
            <a:r>
              <a:rPr lang="en-US" i="1" dirty="0"/>
              <a:t>QJRMS</a:t>
            </a:r>
            <a:r>
              <a:rPr lang="en-US" dirty="0"/>
              <a:t> 2003 – 2D normal mode </a:t>
            </a:r>
            <a:r>
              <a:rPr lang="en-US" i="1" dirty="0"/>
              <a:t>f</a:t>
            </a:r>
            <a:r>
              <a:rPr lang="en-US" dirty="0"/>
              <a:t>-plane analysis used to rigorously examine sound-proof systems:</a:t>
            </a:r>
          </a:p>
        </p:txBody>
      </p:sp>
      <p:grpSp>
        <p:nvGrpSpPr>
          <p:cNvPr id="668696" name="Group 24"/>
          <p:cNvGrpSpPr>
            <a:grpSpLocks/>
          </p:cNvGrpSpPr>
          <p:nvPr/>
        </p:nvGrpSpPr>
        <p:grpSpPr bwMode="auto">
          <a:xfrm>
            <a:off x="914400" y="1905000"/>
            <a:ext cx="7610475" cy="1463675"/>
            <a:chOff x="576" y="1200"/>
            <a:chExt cx="4794" cy="922"/>
          </a:xfrm>
        </p:grpSpPr>
        <p:sp>
          <p:nvSpPr>
            <p:cNvPr id="668688" name="Rectangle 16"/>
            <p:cNvSpPr>
              <a:spLocks noChangeArrowheads="1"/>
            </p:cNvSpPr>
            <p:nvPr/>
          </p:nvSpPr>
          <p:spPr bwMode="auto">
            <a:xfrm>
              <a:off x="672" y="1200"/>
              <a:ext cx="46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t>(</a:t>
              </a:r>
              <a:r>
                <a:rPr lang="en-US" sz="2000" dirty="0" err="1"/>
                <a:t>i</a:t>
              </a:r>
              <a:r>
                <a:rPr lang="en-US" sz="2000" dirty="0"/>
                <a:t>) </a:t>
              </a:r>
              <a:r>
                <a:rPr lang="en-US" sz="2000" dirty="0" err="1"/>
                <a:t>Anelastic</a:t>
              </a:r>
              <a:r>
                <a:rPr lang="en-US" sz="2000" dirty="0"/>
                <a:t> works well for all gravity wave frequencies</a:t>
              </a:r>
            </a:p>
          </p:txBody>
        </p:sp>
        <p:grpSp>
          <p:nvGrpSpPr>
            <p:cNvPr id="668695" name="Group 23"/>
            <p:cNvGrpSpPr>
              <a:grpSpLocks/>
            </p:cNvGrpSpPr>
            <p:nvPr/>
          </p:nvGrpSpPr>
          <p:grpSpPr bwMode="auto">
            <a:xfrm>
              <a:off x="576" y="1440"/>
              <a:ext cx="4709" cy="682"/>
              <a:chOff x="576" y="1440"/>
              <a:chExt cx="4709" cy="682"/>
            </a:xfrm>
          </p:grpSpPr>
          <p:sp>
            <p:nvSpPr>
              <p:cNvPr id="668690" name="Rectangle 18"/>
              <p:cNvSpPr>
                <a:spLocks noChangeArrowheads="1"/>
              </p:cNvSpPr>
              <p:nvPr/>
            </p:nvSpPr>
            <p:spPr bwMode="auto">
              <a:xfrm>
                <a:off x="624" y="1440"/>
                <a:ext cx="466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solidFill>
                      <a:srgbClr val="3A0000"/>
                    </a:solidFill>
                  </a:rPr>
                  <a:t>(ii) </a:t>
                </a:r>
                <a:r>
                  <a:rPr lang="en-US" sz="2000" dirty="0" err="1">
                    <a:solidFill>
                      <a:srgbClr val="3A0000"/>
                    </a:solidFill>
                    <a:effectLst>
                      <a:outerShdw blurRad="38100" dist="38100" dir="2700000" algn="tl">
                        <a:srgbClr val="000000"/>
                      </a:outerShdw>
                    </a:effectLst>
                  </a:rPr>
                  <a:t>Anelastic</a:t>
                </a:r>
                <a:r>
                  <a:rPr lang="en-US" sz="2000" dirty="0">
                    <a:solidFill>
                      <a:srgbClr val="3A0000"/>
                    </a:solidFill>
                    <a:effectLst>
                      <a:outerShdw blurRad="38100" dist="38100" dir="2700000" algn="tl">
                        <a:srgbClr val="000000"/>
                      </a:outerShdw>
                    </a:effectLst>
                  </a:rPr>
                  <a:t> not good for amplitudes and height scales of external planetary modes, nor for finite amplitude Lamb (acoustic) waves</a:t>
                </a:r>
                <a:endParaRPr lang="en-US" sz="2000" dirty="0"/>
              </a:p>
            </p:txBody>
          </p:sp>
          <p:sp>
            <p:nvSpPr>
              <p:cNvPr id="668691" name="Rectangle 19"/>
              <p:cNvSpPr>
                <a:spLocks noChangeArrowheads="1"/>
              </p:cNvSpPr>
              <p:nvPr/>
            </p:nvSpPr>
            <p:spPr bwMode="auto">
              <a:xfrm>
                <a:off x="576" y="1872"/>
                <a:ext cx="43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3A0000"/>
                    </a:solidFill>
                  </a:rPr>
                  <a:t>(iii) </a:t>
                </a:r>
                <a:r>
                  <a:rPr lang="en-US" sz="2000">
                    <a:solidFill>
                      <a:srgbClr val="3A0000"/>
                    </a:solidFill>
                    <a:effectLst>
                      <a:outerShdw blurRad="38100" dist="38100" dir="2700000" algn="tl">
                        <a:srgbClr val="000000"/>
                      </a:outerShdw>
                    </a:effectLst>
                  </a:rPr>
                  <a:t>Anelastic introduces phase error for deep wave modes</a:t>
                </a:r>
                <a:r>
                  <a:rPr lang="en-US" sz="2000"/>
                  <a:t>  </a:t>
                </a:r>
              </a:p>
            </p:txBody>
          </p:sp>
        </p:grpSp>
      </p:grpSp>
      <p:sp>
        <p:nvSpPr>
          <p:cNvPr id="668692" name="Rectangle 20"/>
          <p:cNvSpPr>
            <a:spLocks noChangeArrowheads="1"/>
          </p:cNvSpPr>
          <p:nvPr/>
        </p:nvSpPr>
        <p:spPr bwMode="auto">
          <a:xfrm>
            <a:off x="762000" y="3505200"/>
            <a:ext cx="773747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 </a:t>
            </a:r>
            <a:r>
              <a:rPr lang="en-US"/>
              <a:t> Klein et al., </a:t>
            </a:r>
            <a:r>
              <a:rPr lang="en-US" i="1"/>
              <a:t>JFM</a:t>
            </a:r>
            <a:r>
              <a:rPr lang="en-US"/>
              <a:t> 2010 – multiple parameter, singular perturbation analysis that examines multiscale interaction between planetary and gravity wave modes:</a:t>
            </a:r>
          </a:p>
        </p:txBody>
      </p:sp>
      <p:grpSp>
        <p:nvGrpSpPr>
          <p:cNvPr id="668697" name="Group 25"/>
          <p:cNvGrpSpPr>
            <a:grpSpLocks/>
          </p:cNvGrpSpPr>
          <p:nvPr/>
        </p:nvGrpSpPr>
        <p:grpSpPr bwMode="auto">
          <a:xfrm>
            <a:off x="914400" y="4724400"/>
            <a:ext cx="7389813" cy="1387475"/>
            <a:chOff x="576" y="2976"/>
            <a:chExt cx="4655" cy="874"/>
          </a:xfrm>
        </p:grpSpPr>
        <p:sp>
          <p:nvSpPr>
            <p:cNvPr id="668693" name="Rectangle 21"/>
            <p:cNvSpPr>
              <a:spLocks noChangeArrowheads="1"/>
            </p:cNvSpPr>
            <p:nvPr/>
          </p:nvSpPr>
          <p:spPr bwMode="auto">
            <a:xfrm>
              <a:off x="624" y="2976"/>
              <a:ext cx="460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t>(</a:t>
              </a:r>
              <a:r>
                <a:rPr lang="en-US" sz="2000" dirty="0" err="1"/>
                <a:t>i</a:t>
              </a:r>
              <a:r>
                <a:rPr lang="en-US" sz="2000" dirty="0"/>
                <a:t>) The </a:t>
              </a:r>
              <a:r>
                <a:rPr lang="en-US" sz="2000" dirty="0" err="1"/>
                <a:t>anelastic</a:t>
              </a:r>
              <a:r>
                <a:rPr lang="en-US" sz="2000" dirty="0"/>
                <a:t> </a:t>
              </a:r>
              <a:r>
                <a:rPr lang="en-US" sz="2000" dirty="0" err="1"/>
                <a:t>sytem</a:t>
              </a:r>
              <a:r>
                <a:rPr lang="en-US" sz="2000" dirty="0"/>
                <a:t> </a:t>
              </a:r>
              <a:r>
                <a:rPr lang="ja-JP" altLang="en-US" sz="2000" dirty="0">
                  <a:latin typeface="Arial"/>
                </a:rPr>
                <a:t>“</a:t>
              </a:r>
              <a:r>
                <a:rPr lang="en-US" sz="2000" i="1" dirty="0">
                  <a:effectLst>
                    <a:outerShdw blurRad="38100" dist="38100" dir="2700000" algn="tl">
                      <a:srgbClr val="FFFFFF"/>
                    </a:outerShdw>
                  </a:effectLst>
                </a:rPr>
                <a:t>gets it right</a:t>
              </a:r>
              <a:r>
                <a:rPr lang="ja-JP" altLang="en-US" sz="2000" dirty="0">
                  <a:latin typeface="Arial"/>
                </a:rPr>
                <a:t>”</a:t>
              </a:r>
              <a:r>
                <a:rPr lang="en-US" sz="2000" dirty="0"/>
                <a:t>, with differences from elastic systems being asymptotically small, of order ~ O( M</a:t>
              </a:r>
              <a:r>
                <a:rPr lang="en-US" sz="2000" baseline="30000" dirty="0"/>
                <a:t>2/3 </a:t>
              </a:r>
              <a:r>
                <a:rPr lang="en-US" sz="2000" dirty="0"/>
                <a:t>) </a:t>
              </a:r>
              <a:endParaRPr lang="en-US" dirty="0"/>
            </a:p>
          </p:txBody>
        </p:sp>
        <p:sp>
          <p:nvSpPr>
            <p:cNvPr id="668694" name="Rectangle 22"/>
            <p:cNvSpPr>
              <a:spLocks noChangeArrowheads="1"/>
            </p:cNvSpPr>
            <p:nvPr/>
          </p:nvSpPr>
          <p:spPr bwMode="auto">
            <a:xfrm>
              <a:off x="576" y="3408"/>
              <a:ext cx="46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(ii) This translates into stratification increases of ~ 10% over a pressure scale height</a:t>
              </a: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86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86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8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9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2FA">
                <a:gamma/>
                <a:shade val="46275"/>
                <a:invGamma/>
              </a:srgbClr>
            </a:gs>
            <a:gs pos="100000">
              <a:srgbClr val="FFE2FA"/>
            </a:gs>
          </a:gsLst>
          <a:lin ang="5400000" scaled="1"/>
        </a:gradFill>
        <a:effectLst/>
      </p:bgPr>
    </p:bg>
    <p:spTree>
      <p:nvGrpSpPr>
        <p:cNvPr id="1" name=""/>
        <p:cNvGrpSpPr/>
        <p:nvPr/>
      </p:nvGrpSpPr>
      <p:grpSpPr>
        <a:xfrm>
          <a:off x="0" y="0"/>
          <a:ext cx="0" cy="0"/>
          <a:chOff x="0" y="0"/>
          <a:chExt cx="0" cy="0"/>
        </a:xfrm>
      </p:grpSpPr>
      <p:sp>
        <p:nvSpPr>
          <p:cNvPr id="671746" name="Rectangle 2"/>
          <p:cNvSpPr>
            <a:spLocks noGrp="1" noChangeArrowheads="1"/>
          </p:cNvSpPr>
          <p:nvPr>
            <p:ph type="body" idx="1"/>
          </p:nvPr>
        </p:nvSpPr>
        <p:spPr>
          <a:xfrm>
            <a:off x="4343400" y="457200"/>
            <a:ext cx="3886200" cy="838200"/>
          </a:xfrm>
        </p:spPr>
        <p:txBody>
          <a:bodyPr/>
          <a:lstStyle/>
          <a:p>
            <a:pPr algn="r">
              <a:buFontTx/>
              <a:buNone/>
            </a:pPr>
            <a:r>
              <a:rPr lang="en-US" sz="2800">
                <a:solidFill>
                  <a:srgbClr val="AEAEAE"/>
                </a:solidFill>
              </a:rPr>
              <a:t>Select studies, concluded</a:t>
            </a:r>
            <a:endParaRPr lang="en-US" sz="2800">
              <a:solidFill>
                <a:schemeClr val="bg2"/>
              </a:solidFill>
            </a:endParaRPr>
          </a:p>
        </p:txBody>
      </p:sp>
      <p:sp>
        <p:nvSpPr>
          <p:cNvPr id="671757" name="Rectangle 13"/>
          <p:cNvSpPr>
            <a:spLocks noChangeArrowheads="1"/>
          </p:cNvSpPr>
          <p:nvPr/>
        </p:nvSpPr>
        <p:spPr bwMode="auto">
          <a:xfrm>
            <a:off x="685800" y="1447800"/>
            <a:ext cx="784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HS simulations  (Smolarkiewicz et. al., </a:t>
            </a:r>
            <a:r>
              <a:rPr lang="en-US" i="1"/>
              <a:t>JAS</a:t>
            </a:r>
            <a:r>
              <a:rPr lang="en-US"/>
              <a:t> 2001):</a:t>
            </a:r>
          </a:p>
          <a:p>
            <a:r>
              <a:rPr lang="en-US" sz="2000"/>
              <a:t>zonally averaged fields compare well to those of Held and Suarez (1994)</a:t>
            </a:r>
            <a:endParaRPr lang="en-US"/>
          </a:p>
        </p:txBody>
      </p:sp>
      <p:sp>
        <p:nvSpPr>
          <p:cNvPr id="671758" name="Rectangle 14"/>
          <p:cNvSpPr>
            <a:spLocks noChangeArrowheads="1"/>
          </p:cNvSpPr>
          <p:nvPr/>
        </p:nvSpPr>
        <p:spPr bwMode="auto">
          <a:xfrm>
            <a:off x="788988" y="468313"/>
            <a:ext cx="27543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3A0000"/>
                </a:solidFill>
                <a:effectLst>
                  <a:outerShdw blurRad="38100" dist="38100" dir="2700000" algn="tl">
                    <a:srgbClr val="000000"/>
                  </a:outerShdw>
                </a:effectLst>
                <a:latin typeface="Palatino" charset="0"/>
              </a:rPr>
              <a:t>Numerical Results </a:t>
            </a:r>
          </a:p>
          <a:p>
            <a:r>
              <a:rPr lang="en-US">
                <a:solidFill>
                  <a:srgbClr val="3A0000"/>
                </a:solidFill>
                <a:effectLst>
                  <a:outerShdw blurRad="38100" dist="38100" dir="2700000" algn="tl">
                    <a:srgbClr val="000000"/>
                  </a:outerShdw>
                </a:effectLst>
                <a:latin typeface="Palatino" charset="0"/>
              </a:rPr>
              <a:t>from EULAG…</a:t>
            </a:r>
          </a:p>
        </p:txBody>
      </p:sp>
      <p:grpSp>
        <p:nvGrpSpPr>
          <p:cNvPr id="671763" name="Group 19"/>
          <p:cNvGrpSpPr>
            <a:grpSpLocks/>
          </p:cNvGrpSpPr>
          <p:nvPr/>
        </p:nvGrpSpPr>
        <p:grpSpPr bwMode="auto">
          <a:xfrm>
            <a:off x="685800" y="2286000"/>
            <a:ext cx="3657600" cy="2911475"/>
            <a:chOff x="432" y="1440"/>
            <a:chExt cx="2304" cy="1834"/>
          </a:xfrm>
        </p:grpSpPr>
        <p:sp>
          <p:nvSpPr>
            <p:cNvPr id="671759" name="Rectangle 15"/>
            <p:cNvSpPr>
              <a:spLocks noChangeArrowheads="1"/>
            </p:cNvSpPr>
            <p:nvPr/>
          </p:nvSpPr>
          <p:spPr bwMode="auto">
            <a:xfrm>
              <a:off x="432" y="1440"/>
              <a:ext cx="230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  Aqua-planet simulations – EULAG is coupled to CAM physics (Abiodun et. al., </a:t>
              </a:r>
              <a:r>
                <a:rPr lang="en-US" i="1"/>
                <a:t>Clim. Dyn.</a:t>
              </a:r>
              <a:r>
                <a:rPr lang="en-US"/>
                <a:t> 2008a,b):  </a:t>
              </a:r>
            </a:p>
          </p:txBody>
        </p:sp>
        <p:sp>
          <p:nvSpPr>
            <p:cNvPr id="671760" name="Rectangle 16"/>
            <p:cNvSpPr>
              <a:spLocks noChangeArrowheads="1"/>
            </p:cNvSpPr>
            <p:nvPr/>
          </p:nvSpPr>
          <p:spPr bwMode="auto">
            <a:xfrm>
              <a:off x="432" y="2448"/>
              <a:ext cx="2250"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(i) Zonally averaged fields compare favorably to those in Neale and Hoskins (Atm. Sci. Lett. 2000a,b)</a:t>
              </a:r>
            </a:p>
          </p:txBody>
        </p:sp>
      </p:grpSp>
      <p:grpSp>
        <p:nvGrpSpPr>
          <p:cNvPr id="671762" name="Group 18"/>
          <p:cNvGrpSpPr>
            <a:grpSpLocks/>
          </p:cNvGrpSpPr>
          <p:nvPr/>
        </p:nvGrpSpPr>
        <p:grpSpPr bwMode="auto">
          <a:xfrm>
            <a:off x="669925" y="2362200"/>
            <a:ext cx="7788275" cy="3838575"/>
            <a:chOff x="422" y="1488"/>
            <a:chExt cx="4906" cy="2418"/>
          </a:xfrm>
        </p:grpSpPr>
        <p:pic>
          <p:nvPicPr>
            <p:cNvPr id="671756" name="Picture 12" descr="KE_spec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1488"/>
              <a:ext cx="2496" cy="2352"/>
            </a:xfrm>
            <a:prstGeom prst="rect">
              <a:avLst/>
            </a:prstGeom>
            <a:noFill/>
            <a:extLst>
              <a:ext uri="{909E8E84-426E-40dd-AFC4-6F175D3DCCD1}">
                <a14:hiddenFill xmlns:a14="http://schemas.microsoft.com/office/drawing/2010/main">
                  <a:solidFill>
                    <a:srgbClr val="FFFFFF"/>
                  </a:solidFill>
                </a14:hiddenFill>
              </a:ext>
            </a:extLst>
          </p:spPr>
        </p:pic>
        <p:sp>
          <p:nvSpPr>
            <p:cNvPr id="671761" name="Rectangle 17"/>
            <p:cNvSpPr>
              <a:spLocks noChangeArrowheads="1"/>
            </p:cNvSpPr>
            <p:nvPr/>
          </p:nvSpPr>
          <p:spPr bwMode="auto">
            <a:xfrm>
              <a:off x="422" y="3272"/>
              <a:ext cx="2122"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(ii) Good comparisons with standard CAM dycores in </a:t>
              </a:r>
            </a:p>
            <a:p>
              <a:r>
                <a:rPr lang="en-US" sz="2000"/>
                <a:t>baroclinic modes </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17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1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2D2D2">
                <a:gamma/>
                <a:shade val="46275"/>
                <a:invGamma/>
              </a:srgbClr>
            </a:gs>
            <a:gs pos="50000">
              <a:srgbClr val="D2D2D2"/>
            </a:gs>
            <a:gs pos="100000">
              <a:srgbClr val="D2D2D2">
                <a:gamma/>
                <a:shade val="46275"/>
                <a:invGamma/>
              </a:srgbClr>
            </a:gs>
          </a:gsLst>
          <a:lin ang="5400000" scaled="1"/>
        </a:gradFill>
        <a:effectLst/>
      </p:bgPr>
    </p:bg>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a:xfrm>
            <a:off x="6781800" y="609600"/>
            <a:ext cx="1752600" cy="762000"/>
          </a:xfrm>
        </p:spPr>
        <p:txBody>
          <a:bodyPr/>
          <a:lstStyle/>
          <a:p>
            <a:r>
              <a:rPr lang="en-US" sz="2400">
                <a:solidFill>
                  <a:srgbClr val="C1C1C1"/>
                </a:solidFill>
              </a:rPr>
              <a:t>JW test 2</a:t>
            </a:r>
            <a:endParaRPr lang="en-US" sz="2400">
              <a:solidFill>
                <a:schemeClr val="bg2"/>
              </a:solidFill>
            </a:endParaRPr>
          </a:p>
        </p:txBody>
      </p:sp>
      <p:sp>
        <p:nvSpPr>
          <p:cNvPr id="623625" name="Text Box 9"/>
          <p:cNvSpPr txBox="1">
            <a:spLocks noChangeArrowheads="1"/>
          </p:cNvSpPr>
          <p:nvPr/>
        </p:nvSpPr>
        <p:spPr bwMode="auto">
          <a:xfrm>
            <a:off x="838200" y="1828800"/>
            <a:ext cx="7543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–&gt; A good match in linear regime will not occur unless the parameters controlling the waves for the balanced state match those of JW.</a:t>
            </a:r>
            <a:endParaRPr lang="en-US" sz="3200"/>
          </a:p>
        </p:txBody>
      </p:sp>
      <p:sp>
        <p:nvSpPr>
          <p:cNvPr id="623634" name="Rectangle 18"/>
          <p:cNvSpPr>
            <a:spLocks noChangeArrowheads="1"/>
          </p:cNvSpPr>
          <p:nvPr/>
        </p:nvSpPr>
        <p:spPr bwMode="auto">
          <a:xfrm>
            <a:off x="990600" y="685800"/>
            <a:ext cx="655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t>Balanced initialization for EULAG </a:t>
            </a:r>
          </a:p>
          <a:p>
            <a:r>
              <a:rPr lang="en-US" sz="3200"/>
              <a:t>is </a:t>
            </a:r>
            <a:r>
              <a:rPr lang="en-US" sz="3200" i="1">
                <a:effectLst>
                  <a:outerShdw blurRad="38100" dist="38100" dir="2700000" algn="tl">
                    <a:srgbClr val="FFFFFF"/>
                  </a:outerShdw>
                </a:effectLst>
              </a:rPr>
              <a:t>not given</a:t>
            </a:r>
            <a:r>
              <a:rPr lang="en-US" sz="3200"/>
              <a:t> by JW initialization</a:t>
            </a:r>
            <a:endParaRPr lang="en-US" sz="2800"/>
          </a:p>
        </p:txBody>
      </p:sp>
      <p:sp>
        <p:nvSpPr>
          <p:cNvPr id="623635" name="Rectangle 19"/>
          <p:cNvSpPr>
            <a:spLocks noChangeArrowheads="1"/>
          </p:cNvSpPr>
          <p:nvPr/>
        </p:nvSpPr>
        <p:spPr bwMode="auto">
          <a:xfrm>
            <a:off x="838200" y="3352800"/>
            <a:ext cx="7543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An elementary </a:t>
            </a:r>
            <a:r>
              <a:rPr lang="en-US" sz="2800" i="1">
                <a:effectLst>
                  <a:outerShdw blurRad="38100" dist="38100" dir="2700000" algn="tl">
                    <a:srgbClr val="FFFFFF"/>
                  </a:outerShdw>
                </a:effectLst>
              </a:rPr>
              <a:t>2-layer, geostrophic model</a:t>
            </a:r>
            <a:r>
              <a:rPr lang="en-US" sz="2800"/>
              <a:t> (Holton, 2004) – based upon the pioneering works of Charney (1947) and Eady (1949), demonstrates that linear wave properties are determined primar-ily by the </a:t>
            </a:r>
            <a:r>
              <a:rPr lang="en-US" sz="2800">
                <a:solidFill>
                  <a:srgbClr val="3A0000"/>
                </a:solidFill>
                <a:effectLst>
                  <a:outerShdw blurRad="38100" dist="38100" dir="2700000" algn="tl">
                    <a:srgbClr val="000000"/>
                  </a:outerShdw>
                </a:effectLst>
              </a:rPr>
              <a:t>mean</a:t>
            </a:r>
            <a:r>
              <a:rPr lang="en-US">
                <a:solidFill>
                  <a:srgbClr val="3A0000"/>
                </a:solidFill>
                <a:effectLst>
                  <a:outerShdw blurRad="38100" dist="38100" dir="2700000" algn="tl">
                    <a:srgbClr val="000000"/>
                  </a:outerShdw>
                </a:effectLst>
              </a:rPr>
              <a:t> </a:t>
            </a:r>
            <a:r>
              <a:rPr lang="en-US" sz="2800">
                <a:solidFill>
                  <a:srgbClr val="3A0000"/>
                </a:solidFill>
                <a:effectLst>
                  <a:outerShdw blurRad="38100" dist="38100" dir="2700000" algn="tl">
                    <a:srgbClr val="000000"/>
                  </a:outerShdw>
                </a:effectLst>
              </a:rPr>
              <a:t>wind</a:t>
            </a:r>
            <a:r>
              <a:rPr lang="en-US" sz="2800"/>
              <a:t> </a:t>
            </a:r>
            <a:r>
              <a:rPr lang="en-US" sz="2800">
                <a:solidFill>
                  <a:srgbClr val="3A0000"/>
                </a:solidFill>
                <a:effectLst>
                  <a:outerShdw blurRad="38100" dist="38100" dir="2700000" algn="tl">
                    <a:srgbClr val="000000"/>
                  </a:outerShdw>
                </a:effectLst>
              </a:rPr>
              <a:t>&lt;u</a:t>
            </a:r>
            <a:r>
              <a:rPr lang="en-US" sz="2800" baseline="-25000">
                <a:solidFill>
                  <a:srgbClr val="3A0000"/>
                </a:solidFill>
                <a:effectLst>
                  <a:outerShdw blurRad="38100" dist="38100" dir="2700000" algn="tl">
                    <a:srgbClr val="000000"/>
                  </a:outerShdw>
                </a:effectLst>
              </a:rPr>
              <a:t>e</a:t>
            </a:r>
            <a:r>
              <a:rPr lang="en-US" sz="2800">
                <a:solidFill>
                  <a:srgbClr val="3A0000"/>
                </a:solidFill>
                <a:effectLst>
                  <a:outerShdw blurRad="38100" dist="38100" dir="2700000" algn="tl">
                    <a:srgbClr val="000000"/>
                  </a:outerShdw>
                </a:effectLst>
              </a:rPr>
              <a:t>&gt;</a:t>
            </a:r>
            <a:r>
              <a:rPr lang="en-US" sz="2800"/>
              <a:t> and </a:t>
            </a:r>
            <a:r>
              <a:rPr lang="en-US" sz="2800">
                <a:solidFill>
                  <a:srgbClr val="3A0000"/>
                </a:solidFill>
                <a:effectLst>
                  <a:outerShdw blurRad="38100" dist="38100" dir="2700000" algn="tl">
                    <a:srgbClr val="000000"/>
                  </a:outerShdw>
                </a:effectLst>
              </a:rPr>
              <a:t>thermal wind</a:t>
            </a:r>
            <a:r>
              <a:rPr lang="en-US" sz="2800"/>
              <a:t> </a:t>
            </a:r>
            <a:r>
              <a:rPr lang="en-US" sz="2800">
                <a:solidFill>
                  <a:srgbClr val="3A0000"/>
                </a:solidFill>
                <a:effectLst>
                  <a:outerShdw blurRad="38100" dist="38100" dir="2700000" algn="tl">
                    <a:srgbClr val="000000"/>
                  </a:outerShdw>
                </a:effectLst>
              </a:rPr>
              <a:t>u</a:t>
            </a:r>
            <a:r>
              <a:rPr lang="en-US" sz="2800" baseline="-25000">
                <a:solidFill>
                  <a:srgbClr val="3A0000"/>
                </a:solidFill>
                <a:effectLst>
                  <a:outerShdw blurRad="38100" dist="38100" dir="2700000" algn="tl">
                    <a:srgbClr val="000000"/>
                  </a:outerShdw>
                </a:effectLst>
              </a:rPr>
              <a:t>T</a:t>
            </a:r>
            <a:r>
              <a:rPr lang="en-US" sz="2800"/>
              <a:t> </a:t>
            </a:r>
          </a:p>
          <a:p>
            <a:r>
              <a:rPr lang="en-US" sz="2800"/>
              <a:t>for representative values of </a:t>
            </a:r>
            <a:r>
              <a:rPr lang="en-US" sz="2800">
                <a:solidFill>
                  <a:srgbClr val="3A0000"/>
                </a:solidFill>
                <a:effectLst>
                  <a:outerShdw blurRad="38100" dist="38100" dir="2700000" algn="tl">
                    <a:srgbClr val="000000"/>
                  </a:outerShdw>
                </a:effectLst>
              </a:rPr>
              <a:t>static stability </a:t>
            </a:r>
            <a:r>
              <a:rPr lang="en-US" sz="2800">
                <a:solidFill>
                  <a:srgbClr val="3A0000"/>
                </a:solidFill>
                <a:effectLst>
                  <a:outerShdw blurRad="38100" dist="38100" dir="2700000" algn="tl">
                    <a:srgbClr val="000000"/>
                  </a:outerShdw>
                </a:effectLst>
                <a:sym typeface="Symbol" charset="0"/>
              </a:rPr>
              <a:t></a:t>
            </a:r>
            <a:r>
              <a:rPr lang="en-US" sz="2800"/>
              <a:t>.</a:t>
            </a:r>
          </a:p>
        </p:txBody>
      </p:sp>
    </p:spTree>
    <p:extLst>
      <p:ext uri="{BB962C8B-B14F-4D97-AF65-F5344CB8AC3E}">
        <p14:creationId xmlns:p14="http://schemas.microsoft.com/office/powerpoint/2010/main" val="35113971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2D2D2">
                <a:gamma/>
                <a:shade val="46275"/>
                <a:invGamma/>
              </a:srgbClr>
            </a:gs>
            <a:gs pos="50000">
              <a:srgbClr val="D2D2D2"/>
            </a:gs>
            <a:gs pos="100000">
              <a:srgbClr val="D2D2D2">
                <a:gamma/>
                <a:shade val="46275"/>
                <a:invGamma/>
              </a:srgbClr>
            </a:gs>
          </a:gsLst>
          <a:lin ang="5400000" scaled="1"/>
        </a:gradFill>
        <a:effectLst/>
      </p:bgPr>
    </p:bg>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6781800" y="609600"/>
            <a:ext cx="1752600" cy="762000"/>
          </a:xfrm>
        </p:spPr>
        <p:txBody>
          <a:bodyPr/>
          <a:lstStyle/>
          <a:p>
            <a:r>
              <a:rPr lang="en-US" sz="2400">
                <a:solidFill>
                  <a:srgbClr val="C1C1C1"/>
                </a:solidFill>
              </a:rPr>
              <a:t>JW test 3</a:t>
            </a:r>
            <a:endParaRPr lang="en-US" sz="2400">
              <a:solidFill>
                <a:schemeClr val="bg2"/>
              </a:solidFill>
            </a:endParaRPr>
          </a:p>
        </p:txBody>
      </p:sp>
      <p:sp>
        <p:nvSpPr>
          <p:cNvPr id="715780" name="Rectangle 4"/>
          <p:cNvSpPr>
            <a:spLocks noChangeArrowheads="1"/>
          </p:cNvSpPr>
          <p:nvPr/>
        </p:nvSpPr>
        <p:spPr bwMode="auto">
          <a:xfrm>
            <a:off x="990600" y="6858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3200"/>
              <a:t>Balance, cont.</a:t>
            </a:r>
            <a:endParaRPr lang="en-US" sz="2800"/>
          </a:p>
        </p:txBody>
      </p:sp>
      <p:sp>
        <p:nvSpPr>
          <p:cNvPr id="715782" name="Rectangle 6"/>
          <p:cNvSpPr>
            <a:spLocks noChangeArrowheads="1"/>
          </p:cNvSpPr>
          <p:nvPr/>
        </p:nvSpPr>
        <p:spPr bwMode="auto">
          <a:xfrm>
            <a:off x="838200" y="1371600"/>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The thermal wind effect is </a:t>
            </a:r>
            <a:r>
              <a:rPr lang="en-US" sz="2800">
                <a:effectLst>
                  <a:outerShdw blurRad="38100" dist="38100" dir="2700000" algn="tl">
                    <a:srgbClr val="FFFFFF"/>
                  </a:outerShdw>
                </a:effectLst>
              </a:rPr>
              <a:t>secondary</a:t>
            </a:r>
            <a:r>
              <a:rPr lang="en-US" sz="2800"/>
              <a:t> on </a:t>
            </a:r>
            <a:r>
              <a:rPr lang="en-US" sz="2800" i="1"/>
              <a:t>phase speeds</a:t>
            </a:r>
            <a:r>
              <a:rPr lang="en-US" sz="2800"/>
              <a:t>, but </a:t>
            </a:r>
            <a:r>
              <a:rPr lang="en-US" sz="2800">
                <a:effectLst>
                  <a:outerShdw blurRad="38100" dist="38100" dir="2700000" algn="tl">
                    <a:srgbClr val="FFFFFF"/>
                  </a:outerShdw>
                </a:effectLst>
              </a:rPr>
              <a:t>dominates</a:t>
            </a:r>
            <a:r>
              <a:rPr lang="en-US" sz="2800"/>
              <a:t> </a:t>
            </a:r>
            <a:r>
              <a:rPr lang="en-US" sz="2800" i="1"/>
              <a:t>disturbance growth rates</a:t>
            </a:r>
            <a:r>
              <a:rPr lang="en-US" sz="2800"/>
              <a:t>.</a:t>
            </a:r>
          </a:p>
        </p:txBody>
      </p:sp>
      <p:pic>
        <p:nvPicPr>
          <p:cNvPr id="715783" name="Picture 7" descr="Balanced W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819400"/>
            <a:ext cx="2439988" cy="3276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15784" name="Object 8"/>
          <p:cNvGraphicFramePr>
            <a:graphicFrameLocks noChangeAspect="1"/>
          </p:cNvGraphicFramePr>
          <p:nvPr/>
        </p:nvGraphicFramePr>
        <p:xfrm>
          <a:off x="1066800" y="2438400"/>
          <a:ext cx="1981200" cy="527050"/>
        </p:xfrm>
        <a:graphic>
          <a:graphicData uri="http://schemas.openxmlformats.org/presentationml/2006/ole">
            <mc:AlternateContent xmlns:mc="http://schemas.openxmlformats.org/markup-compatibility/2006">
              <mc:Choice xmlns:v="urn:schemas-microsoft-com:vml" Requires="v">
                <p:oleObj spid="_x0000_s116865" name="Equation" r:id="rId5" imgW="812800" imgH="215900" progId="Equation.3">
                  <p:embed/>
                </p:oleObj>
              </mc:Choice>
              <mc:Fallback>
                <p:oleObj name="Equation" r:id="rId5" imgW="812800" imgH="215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1981200"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5787" name="Object 11"/>
          <p:cNvGraphicFramePr>
            <a:graphicFrameLocks noChangeAspect="1"/>
          </p:cNvGraphicFramePr>
          <p:nvPr/>
        </p:nvGraphicFramePr>
        <p:xfrm>
          <a:off x="990600" y="4038600"/>
          <a:ext cx="4724400" cy="962025"/>
        </p:xfrm>
        <a:graphic>
          <a:graphicData uri="http://schemas.openxmlformats.org/presentationml/2006/ole">
            <mc:AlternateContent xmlns:mc="http://schemas.openxmlformats.org/markup-compatibility/2006">
              <mc:Choice xmlns:v="urn:schemas-microsoft-com:vml" Requires="v">
                <p:oleObj spid="_x0000_s116866" name="Equation" r:id="rId7" imgW="2057400" imgH="419100" progId="Equation.3">
                  <p:embed/>
                </p:oleObj>
              </mc:Choice>
              <mc:Fallback>
                <p:oleObj name="Equation" r:id="rId7" imgW="20574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038600"/>
                        <a:ext cx="4724400" cy="96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5788" name="Object 12"/>
          <p:cNvGraphicFramePr>
            <a:graphicFrameLocks noChangeAspect="1"/>
          </p:cNvGraphicFramePr>
          <p:nvPr/>
        </p:nvGraphicFramePr>
        <p:xfrm>
          <a:off x="1066800" y="3048000"/>
          <a:ext cx="3810000" cy="989013"/>
        </p:xfrm>
        <a:graphic>
          <a:graphicData uri="http://schemas.openxmlformats.org/presentationml/2006/ole">
            <mc:AlternateContent xmlns:mc="http://schemas.openxmlformats.org/markup-compatibility/2006">
              <mc:Choice xmlns:v="urn:schemas-microsoft-com:vml" Requires="v">
                <p:oleObj spid="_x0000_s116867" name="Equation" r:id="rId9" imgW="1612900" imgH="419100" progId="Equation.3">
                  <p:embed/>
                </p:oleObj>
              </mc:Choice>
              <mc:Fallback>
                <p:oleObj name="Equation" r:id="rId9" imgW="1612900" imgH="419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048000"/>
                        <a:ext cx="3810000" cy="98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5789" name="Object 13"/>
          <p:cNvGraphicFramePr>
            <a:graphicFrameLocks noChangeAspect="1"/>
          </p:cNvGraphicFramePr>
          <p:nvPr/>
        </p:nvGraphicFramePr>
        <p:xfrm>
          <a:off x="3962400" y="2514600"/>
          <a:ext cx="1371600" cy="396875"/>
        </p:xfrm>
        <a:graphic>
          <a:graphicData uri="http://schemas.openxmlformats.org/presentationml/2006/ole">
            <mc:AlternateContent xmlns:mc="http://schemas.openxmlformats.org/markup-compatibility/2006">
              <mc:Choice xmlns:v="urn:schemas-microsoft-com:vml" Requires="v">
                <p:oleObj spid="_x0000_s116868" name="Equation" r:id="rId11" imgW="571500" imgH="165100" progId="Equation.3">
                  <p:embed/>
                </p:oleObj>
              </mc:Choice>
              <mc:Fallback>
                <p:oleObj name="Equation" r:id="rId11" imgW="571500" imgH="165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2514600"/>
                        <a:ext cx="13716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5791" name="Rectangle 15"/>
          <p:cNvSpPr>
            <a:spLocks noChangeArrowheads="1"/>
          </p:cNvSpPr>
          <p:nvPr/>
        </p:nvSpPr>
        <p:spPr bwMode="auto">
          <a:xfrm>
            <a:off x="2895600" y="2514600"/>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where</a:t>
            </a:r>
          </a:p>
        </p:txBody>
      </p:sp>
      <p:sp>
        <p:nvSpPr>
          <p:cNvPr id="715792" name="Rectangle 16"/>
          <p:cNvSpPr>
            <a:spLocks noChangeArrowheads="1"/>
          </p:cNvSpPr>
          <p:nvPr/>
        </p:nvSpPr>
        <p:spPr bwMode="auto">
          <a:xfrm>
            <a:off x="990600" y="52578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800"/>
              <a:t>If </a:t>
            </a:r>
            <a:r>
              <a:rPr lang="en-US" sz="2800" i="1"/>
              <a:t>D</a:t>
            </a:r>
            <a:r>
              <a:rPr lang="en-US" sz="2800"/>
              <a:t> &lt; 0, then </a:t>
            </a:r>
            <a:r>
              <a:rPr lang="en-US" sz="2800" i="1"/>
              <a:t>D</a:t>
            </a:r>
            <a:r>
              <a:rPr lang="en-US" sz="2800" baseline="30000"/>
              <a:t>1/2 </a:t>
            </a:r>
            <a:r>
              <a:rPr lang="en-US" sz="2800"/>
              <a:t>= i</a:t>
            </a:r>
            <a:r>
              <a:rPr lang="en-US" sz="2800" i="1">
                <a:sym typeface="Symbol" charset="0"/>
              </a:rPr>
              <a:t></a:t>
            </a:r>
            <a:r>
              <a:rPr lang="en-US" sz="2800">
                <a:sym typeface="Symbol" charset="0"/>
              </a:rPr>
              <a:t> and </a:t>
            </a:r>
            <a:endParaRPr lang="en-US"/>
          </a:p>
        </p:txBody>
      </p:sp>
      <p:sp>
        <p:nvSpPr>
          <p:cNvPr id="715795" name="Rectangle 19"/>
          <p:cNvSpPr>
            <a:spLocks noChangeArrowheads="1"/>
          </p:cNvSpPr>
          <p:nvPr/>
        </p:nvSpPr>
        <p:spPr bwMode="auto">
          <a:xfrm>
            <a:off x="990600" y="5638800"/>
            <a:ext cx="431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i="1">
                <a:sym typeface="Symbol" charset="0"/>
              </a:rPr>
              <a:t> </a:t>
            </a:r>
            <a:r>
              <a:rPr lang="en-US" sz="2800"/>
              <a:t>= 1/(</a:t>
            </a:r>
            <a:r>
              <a:rPr lang="en-US" sz="2800" i="1"/>
              <a:t>k</a:t>
            </a:r>
            <a:r>
              <a:rPr lang="en-US" sz="2800"/>
              <a:t> </a:t>
            </a:r>
            <a:r>
              <a:rPr lang="en-US" sz="2800" i="1">
                <a:sym typeface="Symbol" charset="0"/>
              </a:rPr>
              <a:t></a:t>
            </a:r>
            <a:r>
              <a:rPr lang="en-US" sz="2800"/>
              <a:t>) is the growth rate </a:t>
            </a:r>
          </a:p>
        </p:txBody>
      </p:sp>
      <p:sp>
        <p:nvSpPr>
          <p:cNvPr id="715796" name="Line 20"/>
          <p:cNvSpPr>
            <a:spLocks noChangeShapeType="1"/>
          </p:cNvSpPr>
          <p:nvPr/>
        </p:nvSpPr>
        <p:spPr bwMode="auto">
          <a:xfrm>
            <a:off x="6324600" y="2895600"/>
            <a:ext cx="0" cy="297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5797" name="Line 21"/>
          <p:cNvSpPr>
            <a:spLocks noChangeShapeType="1"/>
          </p:cNvSpPr>
          <p:nvPr/>
        </p:nvSpPr>
        <p:spPr bwMode="auto">
          <a:xfrm>
            <a:off x="6324600" y="5867400"/>
            <a:ext cx="2209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5798" name="Rectangle 22"/>
          <p:cNvSpPr>
            <a:spLocks noChangeArrowheads="1"/>
          </p:cNvSpPr>
          <p:nvPr/>
        </p:nvSpPr>
        <p:spPr bwMode="auto">
          <a:xfrm>
            <a:off x="6858000" y="6019800"/>
            <a:ext cx="105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u</a:t>
            </a:r>
            <a:r>
              <a:rPr lang="en-US" sz="2000" baseline="-25000"/>
              <a:t>e</a:t>
            </a:r>
            <a:r>
              <a:rPr lang="en-US" sz="2000"/>
              <a:t> (ms</a:t>
            </a:r>
            <a:r>
              <a:rPr lang="en-US" sz="2000" baseline="30000"/>
              <a:t>-1</a:t>
            </a:r>
            <a:r>
              <a:rPr lang="en-US" sz="2000"/>
              <a:t>)</a:t>
            </a:r>
            <a:endParaRPr lang="en-US"/>
          </a:p>
        </p:txBody>
      </p:sp>
      <p:sp>
        <p:nvSpPr>
          <p:cNvPr id="715799" name="Rectangle 23"/>
          <p:cNvSpPr>
            <a:spLocks noChangeArrowheads="1"/>
          </p:cNvSpPr>
          <p:nvPr/>
        </p:nvSpPr>
        <p:spPr bwMode="auto">
          <a:xfrm rot="-5400000">
            <a:off x="5486400" y="3505200"/>
            <a:ext cx="854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z (km)</a:t>
            </a:r>
          </a:p>
        </p:txBody>
      </p:sp>
      <p:sp>
        <p:nvSpPr>
          <p:cNvPr id="715800" name="Rectangle 24"/>
          <p:cNvSpPr>
            <a:spLocks noChangeArrowheads="1"/>
          </p:cNvSpPr>
          <p:nvPr/>
        </p:nvSpPr>
        <p:spPr bwMode="auto">
          <a:xfrm>
            <a:off x="6477000" y="2514600"/>
            <a:ext cx="1841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Env. zonal wind</a:t>
            </a:r>
          </a:p>
        </p:txBody>
      </p:sp>
      <p:sp>
        <p:nvSpPr>
          <p:cNvPr id="715801" name="Rectangle 25"/>
          <p:cNvSpPr>
            <a:spLocks noChangeArrowheads="1"/>
          </p:cNvSpPr>
          <p:nvPr/>
        </p:nvSpPr>
        <p:spPr bwMode="auto">
          <a:xfrm>
            <a:off x="7391400" y="3200400"/>
            <a:ext cx="52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JW</a:t>
            </a:r>
          </a:p>
        </p:txBody>
      </p:sp>
      <p:sp>
        <p:nvSpPr>
          <p:cNvPr id="715802" name="Rectangle 26"/>
          <p:cNvSpPr>
            <a:spLocks noChangeArrowheads="1"/>
          </p:cNvSpPr>
          <p:nvPr/>
        </p:nvSpPr>
        <p:spPr bwMode="auto">
          <a:xfrm>
            <a:off x="6858000" y="3733800"/>
            <a:ext cx="1087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balanced</a:t>
            </a:r>
          </a:p>
        </p:txBody>
      </p:sp>
      <p:sp>
        <p:nvSpPr>
          <p:cNvPr id="715803" name="Rectangle 27"/>
          <p:cNvSpPr>
            <a:spLocks noChangeArrowheads="1"/>
          </p:cNvSpPr>
          <p:nvPr/>
        </p:nvSpPr>
        <p:spPr bwMode="auto">
          <a:xfrm>
            <a:off x="6705600" y="4267200"/>
            <a:ext cx="1347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balanced &amp;</a:t>
            </a:r>
          </a:p>
        </p:txBody>
      </p:sp>
      <p:sp>
        <p:nvSpPr>
          <p:cNvPr id="715804" name="Line 28"/>
          <p:cNvSpPr>
            <a:spLocks noChangeShapeType="1"/>
          </p:cNvSpPr>
          <p:nvPr/>
        </p:nvSpPr>
        <p:spPr bwMode="auto">
          <a:xfrm>
            <a:off x="7848600" y="34290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5805" name="Line 29"/>
          <p:cNvSpPr>
            <a:spLocks noChangeShapeType="1"/>
          </p:cNvSpPr>
          <p:nvPr/>
        </p:nvSpPr>
        <p:spPr bwMode="auto">
          <a:xfrm flipV="1">
            <a:off x="7924800" y="3962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5806" name="Rectangle 30"/>
          <p:cNvSpPr>
            <a:spLocks noChangeArrowheads="1"/>
          </p:cNvSpPr>
          <p:nvPr/>
        </p:nvSpPr>
        <p:spPr bwMode="auto">
          <a:xfrm>
            <a:off x="6858000" y="4495800"/>
            <a:ext cx="1044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matched</a:t>
            </a:r>
          </a:p>
        </p:txBody>
      </p:sp>
      <p:sp>
        <p:nvSpPr>
          <p:cNvPr id="715807" name="Line 31"/>
          <p:cNvSpPr>
            <a:spLocks noChangeShapeType="1"/>
          </p:cNvSpPr>
          <p:nvPr/>
        </p:nvSpPr>
        <p:spPr bwMode="auto">
          <a:xfrm>
            <a:off x="7924800" y="4648200"/>
            <a:ext cx="381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713731" name="Text Box 3"/>
          <p:cNvSpPr txBox="1">
            <a:spLocks noChangeArrowheads="1"/>
          </p:cNvSpPr>
          <p:nvPr/>
        </p:nvSpPr>
        <p:spPr bwMode="auto">
          <a:xfrm>
            <a:off x="762000" y="381000"/>
            <a:ext cx="792480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3200" dirty="0" err="1" smtClean="0"/>
              <a:t>Baroclinic</a:t>
            </a:r>
            <a:r>
              <a:rPr lang="en-US" sz="3200" dirty="0" smtClean="0"/>
              <a:t> Instability </a:t>
            </a:r>
            <a:r>
              <a:rPr lang="en-US" sz="3200" dirty="0"/>
              <a:t>Test: Linear and wave-breaking </a:t>
            </a:r>
            <a:r>
              <a:rPr lang="en-US" sz="3200" dirty="0" smtClean="0"/>
              <a:t>regimes </a:t>
            </a:r>
            <a:r>
              <a:rPr lang="en-US" sz="2000" dirty="0" smtClean="0"/>
              <a:t>(</a:t>
            </a:r>
            <a:r>
              <a:rPr lang="en-US" sz="2000" dirty="0" err="1"/>
              <a:t>Jablonowski</a:t>
            </a:r>
            <a:r>
              <a:rPr lang="en-US" sz="2000" dirty="0"/>
              <a:t> and Williamson, QJRMS 2006</a:t>
            </a:r>
            <a:r>
              <a:rPr lang="en-US" sz="2000" dirty="0" smtClean="0"/>
              <a:t>)</a:t>
            </a:r>
          </a:p>
        </p:txBody>
      </p:sp>
      <p:pic>
        <p:nvPicPr>
          <p:cNvPr id="713732" name="Picture 4" descr="vxy_NP_512_06d v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3711575" cy="3683000"/>
          </a:xfrm>
          <a:prstGeom prst="rect">
            <a:avLst/>
          </a:prstGeom>
          <a:noFill/>
          <a:extLst>
            <a:ext uri="{909E8E84-426E-40dd-AFC4-6F175D3DCCD1}">
              <a14:hiddenFill xmlns:a14="http://schemas.microsoft.com/office/drawing/2010/main">
                <a:solidFill>
                  <a:srgbClr val="FFFFFF"/>
                </a:solidFill>
              </a14:hiddenFill>
            </a:ext>
          </a:extLst>
        </p:spPr>
      </p:pic>
      <p:pic>
        <p:nvPicPr>
          <p:cNvPr id="713733" name="Picture 5" descr="vxy_NP_512_11d v_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3751263" cy="3659188"/>
          </a:xfrm>
          <a:prstGeom prst="rect">
            <a:avLst/>
          </a:prstGeom>
          <a:noFill/>
          <a:extLst>
            <a:ext uri="{909E8E84-426E-40dd-AFC4-6F175D3DCCD1}">
              <a14:hiddenFill xmlns:a14="http://schemas.microsoft.com/office/drawing/2010/main">
                <a:solidFill>
                  <a:srgbClr val="FFFFFF"/>
                </a:solidFill>
              </a14:hiddenFill>
            </a:ext>
          </a:extLst>
        </p:spPr>
      </p:pic>
      <p:sp>
        <p:nvSpPr>
          <p:cNvPr id="713734" name="Rectangle 6"/>
          <p:cNvSpPr>
            <a:spLocks noChangeArrowheads="1"/>
          </p:cNvSpPr>
          <p:nvPr/>
        </p:nvSpPr>
        <p:spPr bwMode="auto">
          <a:xfrm>
            <a:off x="1676400" y="1447800"/>
            <a:ext cx="5792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err="1">
                <a:solidFill>
                  <a:srgbClr val="3A0000"/>
                </a:solidFill>
                <a:effectLst>
                  <a:outerShdw blurRad="38100" dist="38100" dir="2700000" algn="tl">
                    <a:srgbClr val="000000"/>
                  </a:outerShdw>
                </a:effectLst>
              </a:rPr>
              <a:t>Meridional</a:t>
            </a:r>
            <a:r>
              <a:rPr lang="en-US" dirty="0">
                <a:solidFill>
                  <a:srgbClr val="3A0000"/>
                </a:solidFill>
                <a:effectLst>
                  <a:outerShdw blurRad="38100" dist="38100" dir="2700000" algn="tl">
                    <a:srgbClr val="000000"/>
                  </a:outerShdw>
                </a:effectLst>
              </a:rPr>
              <a:t> wind field </a:t>
            </a:r>
            <a:r>
              <a:rPr lang="en-US" dirty="0" smtClean="0">
                <a:solidFill>
                  <a:srgbClr val="3A0000"/>
                </a:solidFill>
                <a:effectLst>
                  <a:outerShdw blurRad="38100" dist="38100" dir="2700000" algn="tl">
                    <a:srgbClr val="000000"/>
                  </a:outerShdw>
                </a:effectLst>
              </a:rPr>
              <a:t>(global 0.7</a:t>
            </a:r>
            <a:r>
              <a:rPr lang="en-US" baseline="30000" dirty="0" smtClean="0">
                <a:solidFill>
                  <a:srgbClr val="3A0000"/>
                </a:solidFill>
                <a:effectLst>
                  <a:outerShdw blurRad="38100" dist="38100" dir="2700000" algn="tl">
                    <a:srgbClr val="000000"/>
                  </a:outerShdw>
                </a:effectLst>
              </a:rPr>
              <a:t>o</a:t>
            </a:r>
            <a:r>
              <a:rPr lang="en-US" dirty="0" smtClean="0">
                <a:solidFill>
                  <a:srgbClr val="3A0000"/>
                </a:solidFill>
                <a:effectLst>
                  <a:outerShdw blurRad="38100" dist="38100" dir="2700000" algn="tl">
                    <a:srgbClr val="000000"/>
                  </a:outerShdw>
                </a:effectLst>
              </a:rPr>
              <a:t> </a:t>
            </a:r>
            <a:r>
              <a:rPr lang="en-US" dirty="0">
                <a:solidFill>
                  <a:srgbClr val="3A0000"/>
                </a:solidFill>
                <a:effectLst>
                  <a:outerShdw blurRad="38100" dist="38100" dir="2700000" algn="tl">
                    <a:srgbClr val="000000"/>
                  </a:outerShdw>
                </a:effectLst>
              </a:rPr>
              <a:t>resolution</a:t>
            </a:r>
            <a:r>
              <a:rPr lang="en-US" dirty="0" smtClean="0">
                <a:solidFill>
                  <a:srgbClr val="3A0000"/>
                </a:solidFill>
                <a:effectLst>
                  <a:outerShdw blurRad="38100" dist="38100" dir="2700000" algn="tl">
                    <a:srgbClr val="000000"/>
                  </a:outerShdw>
                </a:effectLst>
              </a:rPr>
              <a:t>)</a:t>
            </a:r>
            <a:endParaRPr lang="en-US" dirty="0">
              <a:solidFill>
                <a:srgbClr val="3A0000"/>
              </a:solidFill>
              <a:effectLst>
                <a:outerShdw blurRad="38100" dist="38100" dir="2700000" algn="tl">
                  <a:srgbClr val="000000"/>
                </a:outerShdw>
              </a:effectLst>
            </a:endParaRPr>
          </a:p>
        </p:txBody>
      </p:sp>
      <p:sp>
        <p:nvSpPr>
          <p:cNvPr id="713735" name="Rectangle 7"/>
          <p:cNvSpPr>
            <a:spLocks noChangeArrowheads="1"/>
          </p:cNvSpPr>
          <p:nvPr/>
        </p:nvSpPr>
        <p:spPr bwMode="auto">
          <a:xfrm>
            <a:off x="990600" y="5791200"/>
            <a:ext cx="3286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(mx, mn, cnt)=(6, -6, 0.8) ms</a:t>
            </a:r>
            <a:r>
              <a:rPr lang="en-US" sz="2000" baseline="30000"/>
              <a:t>-1</a:t>
            </a:r>
            <a:endParaRPr lang="en-US"/>
          </a:p>
        </p:txBody>
      </p:sp>
      <p:sp>
        <p:nvSpPr>
          <p:cNvPr id="713736" name="Rectangle 8"/>
          <p:cNvSpPr>
            <a:spLocks noChangeArrowheads="1"/>
          </p:cNvSpPr>
          <p:nvPr/>
        </p:nvSpPr>
        <p:spPr bwMode="auto">
          <a:xfrm>
            <a:off x="4876800" y="5791200"/>
            <a:ext cx="3349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t>(mx, mn, cnt)=(40, -40, 3) ms</a:t>
            </a:r>
            <a:r>
              <a:rPr lang="en-US" sz="2000" baseline="30000"/>
              <a:t>-1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6934200" y="609600"/>
            <a:ext cx="1752600" cy="762000"/>
          </a:xfrm>
        </p:spPr>
        <p:txBody>
          <a:bodyPr/>
          <a:lstStyle/>
          <a:p>
            <a:r>
              <a:rPr lang="en-US" sz="2400" dirty="0">
                <a:solidFill>
                  <a:schemeClr val="bg2"/>
                </a:solidFill>
              </a:rPr>
              <a:t>JW </a:t>
            </a:r>
            <a:r>
              <a:rPr lang="en-US" sz="2400" dirty="0" smtClean="0">
                <a:solidFill>
                  <a:schemeClr val="bg2"/>
                </a:solidFill>
              </a:rPr>
              <a:t>test 5</a:t>
            </a:r>
            <a:endParaRPr lang="en-US" sz="2400" dirty="0"/>
          </a:p>
        </p:txBody>
      </p:sp>
      <p:pic>
        <p:nvPicPr>
          <p:cNvPr id="695299" name="Picture 3" descr="JW 6d compare 256 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400"/>
            <a:ext cx="5715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95300" name="Rectangle 4"/>
          <p:cNvSpPr>
            <a:spLocks noChangeArrowheads="1"/>
          </p:cNvSpPr>
          <p:nvPr/>
        </p:nvSpPr>
        <p:spPr bwMode="auto">
          <a:xfrm>
            <a:off x="762000" y="4114800"/>
            <a:ext cx="33686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ABOVE:</a:t>
            </a:r>
          </a:p>
          <a:p>
            <a:r>
              <a:rPr lang="en-US" sz="2000"/>
              <a:t>Color - JW results using CAM</a:t>
            </a:r>
          </a:p>
          <a:p>
            <a:r>
              <a:rPr lang="en-US" sz="2000"/>
              <a:t>     FV dycore</a:t>
            </a:r>
          </a:p>
          <a:p>
            <a:r>
              <a:rPr lang="en-US" sz="2000"/>
              <a:t>Blue dots/dashes - EULAG</a:t>
            </a:r>
            <a:endParaRPr lang="en-US"/>
          </a:p>
        </p:txBody>
      </p:sp>
      <p:grpSp>
        <p:nvGrpSpPr>
          <p:cNvPr id="695301" name="Group 5"/>
          <p:cNvGrpSpPr>
            <a:grpSpLocks/>
          </p:cNvGrpSpPr>
          <p:nvPr/>
        </p:nvGrpSpPr>
        <p:grpSpPr bwMode="auto">
          <a:xfrm>
            <a:off x="4419600" y="1752600"/>
            <a:ext cx="4267200" cy="4456113"/>
            <a:chOff x="2784" y="1104"/>
            <a:chExt cx="2688" cy="2807"/>
          </a:xfrm>
        </p:grpSpPr>
        <p:pic>
          <p:nvPicPr>
            <p:cNvPr id="695302" name="Picture 6" descr="Fig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2592"/>
              <a:ext cx="2544" cy="1319"/>
            </a:xfrm>
            <a:prstGeom prst="rect">
              <a:avLst/>
            </a:prstGeom>
            <a:noFill/>
            <a:extLst>
              <a:ext uri="{909E8E84-426E-40dd-AFC4-6F175D3DCCD1}">
                <a14:hiddenFill xmlns:a14="http://schemas.microsoft.com/office/drawing/2010/main">
                  <a:solidFill>
                    <a:srgbClr val="FFFFFF"/>
                  </a:solidFill>
                </a14:hiddenFill>
              </a:ext>
            </a:extLst>
          </p:spPr>
        </p:pic>
        <p:sp>
          <p:nvSpPr>
            <p:cNvPr id="695303" name="Rectangle 7"/>
            <p:cNvSpPr>
              <a:spLocks noChangeArrowheads="1"/>
            </p:cNvSpPr>
            <p:nvPr/>
          </p:nvSpPr>
          <p:spPr bwMode="auto">
            <a:xfrm>
              <a:off x="3984" y="1104"/>
              <a:ext cx="1488"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BELOW:</a:t>
              </a:r>
            </a:p>
            <a:p>
              <a:r>
                <a:rPr lang="en-US" sz="2000"/>
                <a:t>resolution effects for EULAG simulations</a:t>
              </a:r>
            </a:p>
            <a:p>
              <a:endParaRPr lang="en-US" sz="2000"/>
            </a:p>
            <a:p>
              <a:r>
                <a:rPr lang="en-US" sz="2000"/>
                <a:t>Red - 2.8</a:t>
              </a:r>
              <a:r>
                <a:rPr lang="en-US" sz="2000" baseline="30000"/>
                <a:t>o</a:t>
              </a:r>
              <a:r>
                <a:rPr lang="en-US" sz="2000"/>
                <a:t> resolution</a:t>
              </a:r>
            </a:p>
            <a:p>
              <a:r>
                <a:rPr lang="en-US" sz="2000"/>
                <a:t>Aqua - 1.4</a:t>
              </a:r>
              <a:r>
                <a:rPr lang="en-US" sz="2000" baseline="30000"/>
                <a:t>o</a:t>
              </a:r>
              <a:endParaRPr lang="en-US" sz="2000"/>
            </a:p>
            <a:p>
              <a:r>
                <a:rPr lang="en-US" sz="2000"/>
                <a:t>Dark Blue - 0.7</a:t>
              </a:r>
              <a:r>
                <a:rPr lang="en-US" sz="2000" baseline="30000"/>
                <a:t>o</a:t>
              </a:r>
              <a:endParaRPr lang="en-US"/>
            </a:p>
          </p:txBody>
        </p:sp>
      </p:grpSp>
      <p:sp>
        <p:nvSpPr>
          <p:cNvPr id="695304" name="Text Box 8"/>
          <p:cNvSpPr txBox="1">
            <a:spLocks noChangeArrowheads="1"/>
          </p:cNvSpPr>
          <p:nvPr/>
        </p:nvSpPr>
        <p:spPr bwMode="auto">
          <a:xfrm>
            <a:off x="838200" y="381000"/>
            <a:ext cx="5149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a:t>Surface Pressure Comparisons</a:t>
            </a:r>
          </a:p>
        </p:txBody>
      </p:sp>
      <p:sp>
        <p:nvSpPr>
          <p:cNvPr id="2" name="TextBox 1"/>
          <p:cNvSpPr txBox="1"/>
          <p:nvPr/>
        </p:nvSpPr>
        <p:spPr>
          <a:xfrm>
            <a:off x="1447800" y="5638800"/>
            <a:ext cx="1883649" cy="461665"/>
          </a:xfrm>
          <a:prstGeom prst="rect">
            <a:avLst/>
          </a:prstGeom>
          <a:noFill/>
          <a:ln w="12700" cmpd="sng">
            <a:solidFill>
              <a:srgbClr val="0000FF"/>
            </a:solidFill>
          </a:ln>
        </p:spPr>
        <p:txBody>
          <a:bodyPr wrap="none" rtlCol="0">
            <a:spAutoFit/>
          </a:bodyPr>
          <a:lstStyle/>
          <a:p>
            <a:r>
              <a:rPr lang="en-US" dirty="0" err="1" smtClean="0"/>
              <a:t>Δ</a:t>
            </a:r>
            <a:r>
              <a:rPr lang="en-US" i="1" dirty="0" err="1" smtClean="0"/>
              <a:t>c</a:t>
            </a:r>
            <a:r>
              <a:rPr lang="en-US" i="1" baseline="-25000" dirty="0" err="1" smtClean="0"/>
              <a:t>x</a:t>
            </a:r>
            <a:r>
              <a:rPr lang="en-US" dirty="0" smtClean="0"/>
              <a:t>/</a:t>
            </a:r>
            <a:r>
              <a:rPr lang="en-US" i="1" dirty="0" smtClean="0"/>
              <a:t>c</a:t>
            </a:r>
            <a:r>
              <a:rPr lang="en-US" i="1" baseline="-25000" dirty="0" smtClean="0"/>
              <a:t>x</a:t>
            </a:r>
            <a:r>
              <a:rPr lang="en-US" baseline="-25000" dirty="0" smtClean="0"/>
              <a:t> </a:t>
            </a:r>
            <a:r>
              <a:rPr lang="en-US" dirty="0" smtClean="0"/>
              <a:t>~ 0.3%</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D2D2"/>
        </a:solidFill>
        <a:effectLst/>
      </p:bgPr>
    </p:bg>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6858000" y="609600"/>
            <a:ext cx="1600200" cy="762000"/>
          </a:xfrm>
        </p:spPr>
        <p:txBody>
          <a:bodyPr/>
          <a:lstStyle/>
          <a:p>
            <a:pPr eaLnBrk="1" hangingPunct="1">
              <a:defRPr/>
            </a:pPr>
            <a:r>
              <a:rPr lang="en-US" sz="2400" dirty="0" smtClean="0">
                <a:solidFill>
                  <a:schemeClr val="bg2"/>
                </a:solidFill>
                <a:cs typeface="+mj-cs"/>
              </a:rPr>
              <a:t>JW test 6</a:t>
            </a:r>
          </a:p>
        </p:txBody>
      </p:sp>
      <p:pic>
        <p:nvPicPr>
          <p:cNvPr id="35843" name="Picture 7" descr="JW_16d_v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8" descr="pphys_k01_5mb_zero_BA_NPS_512_16d_xyfil_v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7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52" name="Rectangle 12"/>
          <p:cNvSpPr>
            <a:spLocks noChangeArrowheads="1"/>
          </p:cNvSpPr>
          <p:nvPr/>
        </p:nvSpPr>
        <p:spPr bwMode="auto">
          <a:xfrm>
            <a:off x="762000" y="1371600"/>
            <a:ext cx="34532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smtClean="0">
                <a:solidFill>
                  <a:srgbClr val="0000FF"/>
                </a:solidFill>
                <a:effectLst>
                  <a:outerShdw blurRad="38100" dist="38100" dir="2700000" algn="tl">
                    <a:srgbClr val="000000"/>
                  </a:outerShdw>
                </a:effectLst>
                <a:cs typeface="+mn-cs"/>
              </a:rPr>
              <a:t>      JW </a:t>
            </a:r>
            <a:r>
              <a:rPr lang="en-US" sz="2000" dirty="0">
                <a:solidFill>
                  <a:srgbClr val="0000FF"/>
                </a:solidFill>
                <a:effectLst>
                  <a:outerShdw blurRad="38100" dist="38100" dir="2700000" algn="tl">
                    <a:srgbClr val="000000"/>
                  </a:outerShdw>
                </a:effectLst>
                <a:cs typeface="+mn-cs"/>
              </a:rPr>
              <a:t>results using CAM</a:t>
            </a:r>
          </a:p>
          <a:p>
            <a:pPr>
              <a:defRPr/>
            </a:pPr>
            <a:r>
              <a:rPr lang="en-US" sz="2000" dirty="0" err="1">
                <a:solidFill>
                  <a:srgbClr val="0000FF"/>
                </a:solidFill>
                <a:effectLst>
                  <a:outerShdw blurRad="38100" dist="38100" dir="2700000" algn="tl">
                    <a:srgbClr val="000000"/>
                  </a:outerShdw>
                </a:effectLst>
                <a:cs typeface="+mn-cs"/>
              </a:rPr>
              <a:t>Eulerian</a:t>
            </a:r>
            <a:r>
              <a:rPr lang="en-US" sz="2000" dirty="0">
                <a:solidFill>
                  <a:srgbClr val="0000FF"/>
                </a:solidFill>
                <a:effectLst>
                  <a:outerShdw blurRad="38100" dist="38100" dir="2700000" algn="tl">
                    <a:srgbClr val="000000"/>
                  </a:outerShdw>
                </a:effectLst>
                <a:cs typeface="+mn-cs"/>
              </a:rPr>
              <a:t> spectral </a:t>
            </a:r>
            <a:r>
              <a:rPr lang="en-US" sz="2000" dirty="0" err="1" smtClean="0">
                <a:solidFill>
                  <a:srgbClr val="0000FF"/>
                </a:solidFill>
                <a:effectLst>
                  <a:outerShdw blurRad="38100" dist="38100" dir="2700000" algn="tl">
                    <a:srgbClr val="000000"/>
                  </a:outerShdw>
                </a:effectLst>
                <a:cs typeface="+mn-cs"/>
              </a:rPr>
              <a:t>dycore</a:t>
            </a:r>
            <a:r>
              <a:rPr lang="en-US" sz="2000" dirty="0" smtClean="0">
                <a:solidFill>
                  <a:srgbClr val="0000FF"/>
                </a:solidFill>
                <a:effectLst>
                  <a:outerShdw blurRad="38100" dist="38100" dir="2700000" algn="tl">
                    <a:srgbClr val="000000"/>
                  </a:outerShdw>
                </a:effectLst>
                <a:cs typeface="+mn-cs"/>
              </a:rPr>
              <a:t> (T172)</a:t>
            </a:r>
            <a:endParaRPr lang="en-US" sz="2000" dirty="0">
              <a:cs typeface="+mn-cs"/>
            </a:endParaRPr>
          </a:p>
        </p:txBody>
      </p:sp>
      <p:sp>
        <p:nvSpPr>
          <p:cNvPr id="624653" name="Rectangle 13"/>
          <p:cNvSpPr>
            <a:spLocks noChangeArrowheads="1"/>
          </p:cNvSpPr>
          <p:nvPr/>
        </p:nvSpPr>
        <p:spPr bwMode="auto">
          <a:xfrm>
            <a:off x="5410200" y="1371600"/>
            <a:ext cx="2819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a:solidFill>
                  <a:srgbClr val="0000FF"/>
                </a:solidFill>
                <a:effectLst>
                  <a:outerShdw blurRad="38100" dist="38100" dir="2700000" algn="tl">
                    <a:srgbClr val="000000"/>
                  </a:outerShdw>
                </a:effectLst>
                <a:cs typeface="+mn-cs"/>
              </a:rPr>
              <a:t>EULAG results using </a:t>
            </a:r>
          </a:p>
          <a:p>
            <a:pPr>
              <a:defRPr/>
            </a:pPr>
            <a:r>
              <a:rPr lang="en-US" sz="2000">
                <a:solidFill>
                  <a:srgbClr val="0000FF"/>
                </a:solidFill>
                <a:effectLst>
                  <a:outerShdw blurRad="38100" dist="38100" dir="2700000" algn="tl">
                    <a:srgbClr val="000000"/>
                  </a:outerShdw>
                </a:effectLst>
                <a:cs typeface="+mn-cs"/>
              </a:rPr>
              <a:t>Eulerian advection (0.7</a:t>
            </a:r>
            <a:r>
              <a:rPr lang="en-US" sz="2000" baseline="30000">
                <a:solidFill>
                  <a:srgbClr val="0000FF"/>
                </a:solidFill>
                <a:effectLst>
                  <a:outerShdw blurRad="38100" dist="38100" dir="2700000" algn="tl">
                    <a:srgbClr val="000000"/>
                  </a:outerShdw>
                </a:effectLst>
                <a:cs typeface="+mn-cs"/>
              </a:rPr>
              <a:t>o</a:t>
            </a:r>
            <a:r>
              <a:rPr lang="en-US" sz="2000">
                <a:solidFill>
                  <a:srgbClr val="0000FF"/>
                </a:solidFill>
                <a:effectLst>
                  <a:outerShdw blurRad="38100" dist="38100" dir="2700000" algn="tl">
                    <a:srgbClr val="000000"/>
                  </a:outerShdw>
                </a:effectLst>
                <a:cs typeface="+mn-cs"/>
              </a:rPr>
              <a:t>)</a:t>
            </a:r>
            <a:endParaRPr lang="en-US" sz="2000">
              <a:cs typeface="+mn-cs"/>
            </a:endParaRPr>
          </a:p>
        </p:txBody>
      </p:sp>
      <p:sp>
        <p:nvSpPr>
          <p:cNvPr id="624654" name="Oval 14"/>
          <p:cNvSpPr>
            <a:spLocks noChangeArrowheads="1"/>
          </p:cNvSpPr>
          <p:nvPr/>
        </p:nvSpPr>
        <p:spPr bwMode="auto">
          <a:xfrm>
            <a:off x="990600" y="2514600"/>
            <a:ext cx="3352800" cy="3352800"/>
          </a:xfrm>
          <a:prstGeom prst="ellipse">
            <a:avLst/>
          </a:prstGeom>
          <a:solidFill>
            <a:schemeClr val="bg1">
              <a:alpha val="36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655" name="Rectangle 15"/>
          <p:cNvSpPr>
            <a:spLocks noChangeArrowheads="1"/>
          </p:cNvSpPr>
          <p:nvPr/>
        </p:nvSpPr>
        <p:spPr bwMode="auto">
          <a:xfrm>
            <a:off x="1219200" y="381000"/>
            <a:ext cx="4352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cs typeface="+mn-cs"/>
              </a:rPr>
              <a:t>Surface Pressure:</a:t>
            </a:r>
          </a:p>
          <a:p>
            <a:pPr>
              <a:defRPr/>
            </a:pPr>
            <a:r>
              <a:rPr lang="en-US" sz="2800">
                <a:cs typeface="+mn-cs"/>
              </a:rPr>
              <a:t>High resolution grid: 16 days</a:t>
            </a:r>
            <a:endParaRPr lang="en-US">
              <a:cs typeface="+mn-cs"/>
            </a:endParaRPr>
          </a:p>
        </p:txBody>
      </p:sp>
      <p:sp>
        <p:nvSpPr>
          <p:cNvPr id="624656" name="Rectangle 16"/>
          <p:cNvSpPr>
            <a:spLocks noChangeArrowheads="1"/>
          </p:cNvSpPr>
          <p:nvPr/>
        </p:nvSpPr>
        <p:spPr bwMode="auto">
          <a:xfrm>
            <a:off x="4495800" y="2057400"/>
            <a:ext cx="76200" cy="411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657" name="Rectangle 17"/>
          <p:cNvSpPr>
            <a:spLocks noChangeArrowheads="1"/>
          </p:cNvSpPr>
          <p:nvPr/>
        </p:nvSpPr>
        <p:spPr bwMode="auto">
          <a:xfrm>
            <a:off x="381000" y="6172200"/>
            <a:ext cx="83058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51" name="Oval 2"/>
          <p:cNvSpPr>
            <a:spLocks noChangeArrowheads="1"/>
          </p:cNvSpPr>
          <p:nvPr/>
        </p:nvSpPr>
        <p:spPr bwMode="auto">
          <a:xfrm flipV="1">
            <a:off x="1911350" y="3394717"/>
            <a:ext cx="152400" cy="152400"/>
          </a:xfrm>
          <a:prstGeom prst="ellipse">
            <a:avLst/>
          </a:prstGeom>
          <a:solidFill>
            <a:srgbClr val="FF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2" name="Oval 14"/>
          <p:cNvSpPr>
            <a:spLocks noChangeArrowheads="1"/>
          </p:cNvSpPr>
          <p:nvPr/>
        </p:nvSpPr>
        <p:spPr bwMode="auto">
          <a:xfrm flipV="1">
            <a:off x="3090701" y="3385192"/>
            <a:ext cx="152400" cy="152400"/>
          </a:xfrm>
          <a:prstGeom prst="ellipse">
            <a:avLst/>
          </a:prstGeom>
          <a:solidFill>
            <a:srgbClr val="FF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3" name="Oval 15"/>
          <p:cNvSpPr>
            <a:spLocks noChangeArrowheads="1"/>
          </p:cNvSpPr>
          <p:nvPr/>
        </p:nvSpPr>
        <p:spPr bwMode="auto">
          <a:xfrm flipV="1">
            <a:off x="3349625" y="4459288"/>
            <a:ext cx="152400" cy="152400"/>
          </a:xfrm>
          <a:prstGeom prst="ellipse">
            <a:avLst/>
          </a:prstGeom>
          <a:solidFill>
            <a:srgbClr val="FF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4" name="Oval 16"/>
          <p:cNvSpPr>
            <a:spLocks noChangeArrowheads="1"/>
          </p:cNvSpPr>
          <p:nvPr/>
        </p:nvSpPr>
        <p:spPr bwMode="auto">
          <a:xfrm flipV="1">
            <a:off x="2391260" y="5082390"/>
            <a:ext cx="152400" cy="152400"/>
          </a:xfrm>
          <a:prstGeom prst="ellipse">
            <a:avLst/>
          </a:prstGeom>
          <a:solidFill>
            <a:srgbClr val="FF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5" name="Oval 17"/>
          <p:cNvSpPr>
            <a:spLocks noChangeArrowheads="1"/>
          </p:cNvSpPr>
          <p:nvPr/>
        </p:nvSpPr>
        <p:spPr bwMode="auto">
          <a:xfrm flipV="1">
            <a:off x="6634163" y="5021263"/>
            <a:ext cx="152400" cy="152400"/>
          </a:xfrm>
          <a:prstGeom prst="ellipse">
            <a:avLst/>
          </a:prstGeom>
          <a:solidFill>
            <a:srgbClr val="FF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6" name="Oval 19"/>
          <p:cNvSpPr>
            <a:spLocks noChangeArrowheads="1"/>
          </p:cNvSpPr>
          <p:nvPr/>
        </p:nvSpPr>
        <p:spPr bwMode="auto">
          <a:xfrm flipV="1">
            <a:off x="7475538" y="4083514"/>
            <a:ext cx="152400" cy="152400"/>
          </a:xfrm>
          <a:prstGeom prst="ellipse">
            <a:avLst/>
          </a:prstGeom>
          <a:solidFill>
            <a:srgbClr val="FF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7" name="Oval 20"/>
          <p:cNvSpPr>
            <a:spLocks noChangeArrowheads="1"/>
          </p:cNvSpPr>
          <p:nvPr/>
        </p:nvSpPr>
        <p:spPr bwMode="auto">
          <a:xfrm flipV="1">
            <a:off x="6948003" y="3205002"/>
            <a:ext cx="152400" cy="152400"/>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8" name="Oval 22"/>
          <p:cNvSpPr>
            <a:spLocks noChangeArrowheads="1"/>
          </p:cNvSpPr>
          <p:nvPr/>
        </p:nvSpPr>
        <p:spPr bwMode="auto">
          <a:xfrm flipV="1">
            <a:off x="6710040" y="3811267"/>
            <a:ext cx="230187" cy="219075"/>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59" name="Oval 25"/>
          <p:cNvSpPr>
            <a:spLocks noChangeArrowheads="1"/>
          </p:cNvSpPr>
          <p:nvPr/>
        </p:nvSpPr>
        <p:spPr bwMode="auto">
          <a:xfrm flipV="1">
            <a:off x="7450138" y="4716463"/>
            <a:ext cx="88900" cy="88900"/>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60" name="Oval 26"/>
          <p:cNvSpPr>
            <a:spLocks noChangeArrowheads="1"/>
          </p:cNvSpPr>
          <p:nvPr/>
        </p:nvSpPr>
        <p:spPr bwMode="auto">
          <a:xfrm flipV="1">
            <a:off x="6130925" y="4775200"/>
            <a:ext cx="88900" cy="88900"/>
          </a:xfrm>
          <a:prstGeom prst="ellipse">
            <a:avLst/>
          </a:prstGeom>
          <a:solidFill>
            <a:srgbClr val="FF6600">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61" name="Oval 27"/>
          <p:cNvSpPr>
            <a:spLocks noChangeArrowheads="1"/>
          </p:cNvSpPr>
          <p:nvPr/>
        </p:nvSpPr>
        <p:spPr bwMode="auto">
          <a:xfrm flipV="1">
            <a:off x="7018338" y="4186238"/>
            <a:ext cx="152400" cy="152400"/>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62" name="Oval 28"/>
          <p:cNvSpPr>
            <a:spLocks noChangeArrowheads="1"/>
          </p:cNvSpPr>
          <p:nvPr/>
        </p:nvSpPr>
        <p:spPr bwMode="auto">
          <a:xfrm flipV="1">
            <a:off x="6215063" y="3522663"/>
            <a:ext cx="152400" cy="152400"/>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63" name="Oval 29"/>
          <p:cNvSpPr>
            <a:spLocks noChangeArrowheads="1"/>
          </p:cNvSpPr>
          <p:nvPr/>
        </p:nvSpPr>
        <p:spPr bwMode="auto">
          <a:xfrm flipV="1">
            <a:off x="2686050" y="3822700"/>
            <a:ext cx="230188" cy="220663"/>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64" name="Oval 30"/>
          <p:cNvSpPr>
            <a:spLocks noChangeArrowheads="1"/>
          </p:cNvSpPr>
          <p:nvPr/>
        </p:nvSpPr>
        <p:spPr bwMode="auto">
          <a:xfrm flipV="1">
            <a:off x="2193925" y="3625850"/>
            <a:ext cx="152400" cy="152400"/>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65" name="Oval 31"/>
          <p:cNvSpPr>
            <a:spLocks noChangeArrowheads="1"/>
          </p:cNvSpPr>
          <p:nvPr/>
        </p:nvSpPr>
        <p:spPr bwMode="auto">
          <a:xfrm flipV="1">
            <a:off x="3013075" y="4171950"/>
            <a:ext cx="152400" cy="152400"/>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
        <p:nvSpPr>
          <p:cNvPr id="35866" name="Oval 32"/>
          <p:cNvSpPr>
            <a:spLocks noChangeArrowheads="1"/>
          </p:cNvSpPr>
          <p:nvPr/>
        </p:nvSpPr>
        <p:spPr bwMode="auto">
          <a:xfrm flipV="1">
            <a:off x="3057525" y="4876800"/>
            <a:ext cx="88900" cy="88900"/>
          </a:xfrm>
          <a:prstGeom prst="ellipse">
            <a:avLst/>
          </a:prstGeom>
          <a:solidFill>
            <a:srgbClr val="3366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3600">
              <a:solidFill>
                <a:srgbClr val="FFB1E4"/>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FFB1E4"/>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FFB1E4"/>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9032</TotalTime>
  <Words>5009</Words>
  <Application>Microsoft Macintosh PowerPoint</Application>
  <PresentationFormat>On-screen Show (4:3)</PresentationFormat>
  <Paragraphs>430</Paragraphs>
  <Slides>42</Slides>
  <Notes>39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Blank Presentation</vt:lpstr>
      <vt:lpstr>Equation</vt:lpstr>
      <vt:lpstr>Multi-scale Waves in Sound-Proof Global Simulations with EULAG</vt:lpstr>
      <vt:lpstr>EULAG Computational Model (see Prusa, Smolarkiewicz, and Wyszogrodzki,  J. Comp. Fluids 2008 for review) </vt:lpstr>
      <vt:lpstr>JW Baroclinic Instability Test (Jablonowski and Williamson, QJRMS 2006)</vt:lpstr>
      <vt:lpstr>PowerPoint Presentation</vt:lpstr>
      <vt:lpstr>JW test 2</vt:lpstr>
      <vt:lpstr>JW test 3</vt:lpstr>
      <vt:lpstr>PowerPoint Presentation</vt:lpstr>
      <vt:lpstr>JW test 5</vt:lpstr>
      <vt:lpstr>JW test 6</vt:lpstr>
      <vt:lpstr>PowerPoint Presentation</vt:lpstr>
      <vt:lpstr>PowerPoint Presentation</vt:lpstr>
      <vt:lpstr>Consistency with compressible modes (AK2009) </vt:lpstr>
      <vt:lpstr>PowerPoint Presentation</vt:lpstr>
      <vt:lpstr>Event NW5 @ 277.50 days  N. Polar proj.</vt:lpstr>
      <vt:lpstr>Vertical Wind Field @  15 km for 0.7o deg grid  N. Polar proj.</vt:lpstr>
      <vt:lpstr>NW5 – Vertical x NS cross section  meridional slice @ 18 deg. Long.</vt:lpstr>
      <vt:lpstr>NW5 animation:  meridional slice @ 18 deg. Long.</vt:lpstr>
      <vt:lpstr>NW5 event: Analysis</vt:lpstr>
      <vt:lpstr>WKB analysis: critical surface forms to the SW and blocks predicted wave propagation</vt:lpstr>
      <vt:lpstr>Consistency with compressible modes (AK2009) </vt:lpstr>
      <vt:lpstr>Remarks</vt:lpstr>
      <vt:lpstr>PowerPoint Presentation</vt:lpstr>
      <vt:lpstr>Why Baroclinic Motion?</vt:lpstr>
      <vt:lpstr>Why Study Baroclinic Dynamics?</vt:lpstr>
      <vt:lpstr>Baroclinic Dynamics</vt:lpstr>
      <vt:lpstr>ANELASTIC elementary scale analysis– continuity (AK2009):</vt:lpstr>
      <vt:lpstr>(ii) Thermobaric term:</vt:lpstr>
      <vt:lpstr>Baroclinic concerns…</vt:lpstr>
      <vt:lpstr>JW, concluded</vt:lpstr>
      <vt:lpstr>PowerPoint Presentation</vt:lpstr>
      <vt:lpstr>Held-Suarez flow</vt:lpstr>
      <vt:lpstr>HS, cont. 1</vt:lpstr>
      <vt:lpstr>Errors of anelastic arise in density (AK2009)</vt:lpstr>
      <vt:lpstr>Event NW5 @ 277.50 days  N. Polar proj.</vt:lpstr>
      <vt:lpstr>PowerPoint Presentation</vt:lpstr>
      <vt:lpstr>PowerPoint Presentation</vt:lpstr>
      <vt:lpstr>Examples</vt:lpstr>
      <vt:lpstr>Reverse cascade forcing of &lt; u &gt;</vt:lpstr>
      <vt:lpstr> Multiple scale interaction can be upscale as well as downscale</vt:lpstr>
      <vt:lpstr>less obvious, cont.</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Computation in  the 21st Century  Continuous Dynamic Grid Deformation</dc:title>
  <dc:creator>prusa</dc:creator>
  <cp:lastModifiedBy>jprusa</cp:lastModifiedBy>
  <cp:revision>358</cp:revision>
  <dcterms:created xsi:type="dcterms:W3CDTF">2004-11-15T23:15:29Z</dcterms:created>
  <dcterms:modified xsi:type="dcterms:W3CDTF">2012-06-27T06:49:27Z</dcterms:modified>
</cp:coreProperties>
</file>