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32E59-CFBA-4194-9E14-0EAF8D41BEAA}" type="datetimeFigureOut">
              <a:rPr lang="en-GB" smtClean="0"/>
              <a:t>04/07/2012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BE6F9-60DE-4841-B370-11DAA900DB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24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494E-2A15-47A0-995C-E321F549B726}" type="datetimeFigureOut">
              <a:rPr lang="en-GB" smtClean="0"/>
              <a:t>04/07/2012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7A01-13A5-4E0A-9B33-74E5C23E6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54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494E-2A15-47A0-995C-E321F549B726}" type="datetimeFigureOut">
              <a:rPr lang="en-GB" smtClean="0"/>
              <a:t>04/07/2012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7A01-13A5-4E0A-9B33-74E5C23E6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28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494E-2A15-47A0-995C-E321F549B726}" type="datetimeFigureOut">
              <a:rPr lang="en-GB" smtClean="0"/>
              <a:t>04/07/2012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7A01-13A5-4E0A-9B33-74E5C23E6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09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494E-2A15-47A0-995C-E321F549B726}" type="datetimeFigureOut">
              <a:rPr lang="en-GB" smtClean="0"/>
              <a:t>04/07/2012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7A01-13A5-4E0A-9B33-74E5C23E6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770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494E-2A15-47A0-995C-E321F549B726}" type="datetimeFigureOut">
              <a:rPr lang="en-GB" smtClean="0"/>
              <a:t>04/07/2012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7A01-13A5-4E0A-9B33-74E5C23E6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524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494E-2A15-47A0-995C-E321F549B726}" type="datetimeFigureOut">
              <a:rPr lang="en-GB" smtClean="0"/>
              <a:t>04/07/2012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7A01-13A5-4E0A-9B33-74E5C23E6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0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494E-2A15-47A0-995C-E321F549B726}" type="datetimeFigureOut">
              <a:rPr lang="en-GB" smtClean="0"/>
              <a:t>04/07/2012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7A01-13A5-4E0A-9B33-74E5C23E6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824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494E-2A15-47A0-995C-E321F549B726}" type="datetimeFigureOut">
              <a:rPr lang="en-GB" smtClean="0"/>
              <a:t>04/07/2012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7A01-13A5-4E0A-9B33-74E5C23E6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30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494E-2A15-47A0-995C-E321F549B726}" type="datetimeFigureOut">
              <a:rPr lang="en-GB" smtClean="0"/>
              <a:t>04/07/2012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7A01-13A5-4E0A-9B33-74E5C23E6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49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494E-2A15-47A0-995C-E321F549B726}" type="datetimeFigureOut">
              <a:rPr lang="en-GB" smtClean="0"/>
              <a:t>04/07/2012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7A01-13A5-4E0A-9B33-74E5C23E6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20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7494E-2A15-47A0-995C-E321F549B726}" type="datetimeFigureOut">
              <a:rPr lang="en-GB" smtClean="0"/>
              <a:t>04/07/2012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7A01-13A5-4E0A-9B33-74E5C23E6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89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7494E-2A15-47A0-995C-E321F549B726}" type="datetimeFigureOut">
              <a:rPr lang="en-GB" smtClean="0"/>
              <a:t>04/07/2012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57A01-13A5-4E0A-9B33-74E5C23E6B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42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1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Relationship Id="rId9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wm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2.wmv"/><Relationship Id="rId7" Type="http://schemas.microsoft.com/office/2007/relationships/hdphoto" Target="../media/hdphoto1.wdp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3.png"/><Relationship Id="rId4" Type="http://schemas.openxmlformats.org/officeDocument/2006/relationships/video" Target="../media/media2.wmv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52237"/>
            <a:ext cx="9156367" cy="6742315"/>
            <a:chOff x="0" y="52237"/>
            <a:chExt cx="9156367" cy="6742315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2237"/>
              <a:ext cx="9156367" cy="6742315"/>
              <a:chOff x="0" y="52237"/>
              <a:chExt cx="9156367" cy="674231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764704"/>
                <a:ext cx="9144000" cy="54726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0" y="692696"/>
                <a:ext cx="9135312" cy="0"/>
              </a:xfrm>
              <a:prstGeom prst="line">
                <a:avLst/>
              </a:prstGeom>
              <a:ln w="38100" cap="rnd" cmpd="thinThick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0" y="6794552"/>
                <a:ext cx="9156367" cy="0"/>
              </a:xfrm>
              <a:prstGeom prst="line">
                <a:avLst/>
              </a:prstGeom>
              <a:ln w="38100" cap="rnd" cmpd="thinThick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0" y="6309320"/>
                <a:ext cx="9135312" cy="0"/>
              </a:xfrm>
              <a:prstGeom prst="line">
                <a:avLst/>
              </a:prstGeom>
              <a:ln w="38100" cap="rnd" cmpd="thickThin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0" y="52237"/>
                <a:ext cx="9135312" cy="0"/>
              </a:xfrm>
              <a:prstGeom prst="line">
                <a:avLst/>
              </a:prstGeom>
              <a:ln w="38100" cap="rnd" cmpd="thickThin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25" descr="C:\Documents and Settings\Chathura Ranasinghe\Desktop\IOP poster\LU-mark-whit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8452" y="6431587"/>
              <a:ext cx="1090136" cy="25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23528" y="6364912"/>
              <a:ext cx="2945486" cy="3400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62464" tIns="31232" rIns="62464" bIns="31232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Department of Mechanical and Manufacturing Engineering</a:t>
              </a:r>
            </a:p>
            <a:p>
              <a:r>
                <a:rPr lang="en-US" sz="9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Loughborugh</a:t>
              </a:r>
              <a:r>
                <a:rPr lang="en-US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University</a:t>
              </a:r>
              <a:endParaRPr lang="en-GB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47164" y="1844824"/>
            <a:ext cx="7272808" cy="1540402"/>
          </a:xfrm>
          <a:prstGeom prst="rect">
            <a:avLst/>
          </a:prstGeom>
          <a:noFill/>
          <a:ln>
            <a:noFill/>
          </a:ln>
          <a:effectLst>
            <a:outerShdw blurRad="139700" dist="114300" dir="1620000" algn="tl" rotWithShape="0">
              <a:schemeClr val="bg1">
                <a:lumMod val="75000"/>
                <a:alpha val="87000"/>
              </a:schemeClr>
            </a:outerShdw>
          </a:effectLst>
        </p:spPr>
        <p:txBody>
          <a:bodyPr wrap="square" lIns="62464" tIns="31232" rIns="62464" bIns="31232" rtlCol="0">
            <a:spAutoFit/>
          </a:bodyPr>
          <a:lstStyle/>
          <a:p>
            <a:pPr algn="ctr"/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OF LES TECHNIQUE </a:t>
            </a:r>
          </a:p>
          <a:p>
            <a:pPr algn="ctr"/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CALCULATION OF </a:t>
            </a:r>
          </a:p>
          <a:p>
            <a:pPr algn="ctr"/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COMBUSTION ENGINE FLOWS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08304" y="134095"/>
            <a:ext cx="1776055" cy="461665"/>
          </a:xfrm>
          <a:prstGeom prst="rect">
            <a:avLst/>
          </a:prstGeom>
          <a:noFill/>
          <a:effectLst>
            <a:outerShdw blurRad="139700" dist="203200" dir="1200000" algn="tl" rotWithShape="0">
              <a:schemeClr val="bg1">
                <a:lumMod val="75000"/>
                <a:alpha val="82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chemeClr val="bg1"/>
                </a:solidFill>
              </a:rPr>
              <a:t>EULAG</a:t>
            </a:r>
            <a:r>
              <a:rPr lang="en-GB" sz="2400" b="1" dirty="0" smtClean="0">
                <a:solidFill>
                  <a:schemeClr val="bg1"/>
                </a:solidFill>
              </a:rPr>
              <a:t> 2012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94701" y="3717032"/>
            <a:ext cx="5177734" cy="117107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2464" tIns="31232" rIns="62464" bIns="31232" rtlCol="0">
            <a:spAutoFit/>
          </a:bodyPr>
          <a:lstStyle/>
          <a:p>
            <a:pPr algn="ctr"/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Ranasinghe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R.A.C.P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GB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Malalasekera</a:t>
            </a:r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W. </a:t>
            </a:r>
            <a:endParaRPr lang="en-GB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Clarke  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</a:p>
        </p:txBody>
      </p:sp>
    </p:spTree>
    <p:extLst>
      <p:ext uri="{BB962C8B-B14F-4D97-AF65-F5344CB8AC3E}">
        <p14:creationId xmlns:p14="http://schemas.microsoft.com/office/powerpoint/2010/main" val="24322300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52237"/>
            <a:ext cx="9156367" cy="6742315"/>
            <a:chOff x="0" y="52237"/>
            <a:chExt cx="9156367" cy="6742315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2237"/>
              <a:ext cx="9156367" cy="6742315"/>
              <a:chOff x="0" y="52237"/>
              <a:chExt cx="9156367" cy="674231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764704"/>
                <a:ext cx="9144000" cy="54726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0" y="692696"/>
                <a:ext cx="9135312" cy="0"/>
              </a:xfrm>
              <a:prstGeom prst="line">
                <a:avLst/>
              </a:prstGeom>
              <a:ln w="38100" cap="rnd" cmpd="thinThick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0" y="6794552"/>
                <a:ext cx="9156367" cy="0"/>
              </a:xfrm>
              <a:prstGeom prst="line">
                <a:avLst/>
              </a:prstGeom>
              <a:ln w="38100" cap="rnd" cmpd="thinThick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0" y="6309320"/>
                <a:ext cx="9135312" cy="0"/>
              </a:xfrm>
              <a:prstGeom prst="line">
                <a:avLst/>
              </a:prstGeom>
              <a:ln w="38100" cap="rnd" cmpd="thickThin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0" y="52237"/>
                <a:ext cx="9135312" cy="0"/>
              </a:xfrm>
              <a:prstGeom prst="line">
                <a:avLst/>
              </a:prstGeom>
              <a:ln w="38100" cap="rnd" cmpd="thickThin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25" descr="C:\Documents and Settings\Chathura Ranasinghe\Desktop\IOP poster\LU-mark-whit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8452" y="6431587"/>
              <a:ext cx="1090136" cy="25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23528" y="6364912"/>
              <a:ext cx="2945486" cy="3400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62464" tIns="31232" rIns="62464" bIns="31232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Department of Mechanical and Manufacturing Engineering</a:t>
              </a:r>
            </a:p>
            <a:p>
              <a:r>
                <a:rPr lang="en-US" sz="9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Loughborugh</a:t>
              </a:r>
              <a:r>
                <a:rPr lang="en-US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University</a:t>
              </a:r>
              <a:endParaRPr lang="en-GB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5536" y="151802"/>
            <a:ext cx="6646173" cy="458434"/>
          </a:xfrm>
          <a:prstGeom prst="rect">
            <a:avLst/>
          </a:prstGeom>
          <a:noFill/>
          <a:effectLst>
            <a:outerShdw blurRad="139700" dist="203200" dir="1440000" algn="ctr" rotWithShape="0">
              <a:schemeClr val="accent4">
                <a:lumMod val="60000"/>
                <a:lumOff val="40000"/>
                <a:alpha val="82000"/>
              </a:schemeClr>
            </a:outerShdw>
          </a:effectLst>
          <a:scene3d>
            <a:camera prst="orthographicFront"/>
            <a:lightRig rig="threePt" dir="t"/>
          </a:scene3d>
          <a:sp3d extrusionH="57150">
            <a:bevelT w="107950" h="196850" prst="angle"/>
            <a:bevelB w="107950" h="196850"/>
          </a:sp3d>
        </p:spPr>
        <p:txBody>
          <a:bodyPr wrap="square" lIns="88240" tIns="44120" rIns="88240" bIns="44120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LES FOR  IC ENGINE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SIMULATIONS</a:t>
            </a:r>
            <a:endParaRPr lang="en-GB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1052736"/>
            <a:ext cx="8388702" cy="4447218"/>
          </a:xfrm>
          <a:prstGeom prst="rect">
            <a:avLst/>
          </a:prstGeom>
          <a:noFill/>
        </p:spPr>
        <p:txBody>
          <a:bodyPr wrap="square" lIns="88240" tIns="44120" rIns="88240" bIns="44120">
            <a:spAutoFit/>
          </a:bodyPr>
          <a:lstStyle/>
          <a:p>
            <a:pPr marL="441198" indent="-441198" algn="just" defTabSz="2838963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GB" sz="2400" b="1" i="1" dirty="0" smtClean="0">
                <a:solidFill>
                  <a:srgbClr val="2A2D9A"/>
                </a:solidFill>
              </a:rPr>
              <a:t>LES resolves all the turbulent spectrum larger than the  grid scale ( filter scale) &amp; only the sub grid scale motion (</a:t>
            </a:r>
            <a:r>
              <a:rPr lang="en-GB" sz="2400" b="1" i="1" dirty="0" err="1" smtClean="0">
                <a:solidFill>
                  <a:srgbClr val="2A2D9A"/>
                </a:solidFill>
              </a:rPr>
              <a:t>SGS</a:t>
            </a:r>
            <a:r>
              <a:rPr lang="en-GB" sz="2400" b="1" i="1" dirty="0" smtClean="0">
                <a:solidFill>
                  <a:srgbClr val="2A2D9A"/>
                </a:solidFill>
              </a:rPr>
              <a:t>) is to be modelled</a:t>
            </a:r>
          </a:p>
          <a:p>
            <a:pPr marL="441198" indent="-441198" algn="just" defTabSz="2838963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GB" sz="2400" b="1" i="1" dirty="0" err="1" smtClean="0">
                <a:solidFill>
                  <a:srgbClr val="2A2D9A"/>
                </a:solidFill>
              </a:rPr>
              <a:t>SGS</a:t>
            </a:r>
            <a:r>
              <a:rPr lang="en-GB" sz="2400" b="1" i="1" dirty="0" smtClean="0">
                <a:solidFill>
                  <a:srgbClr val="2A2D9A"/>
                </a:solidFill>
              </a:rPr>
              <a:t> scales are isotropic and less sensitive to model parameters</a:t>
            </a:r>
          </a:p>
          <a:p>
            <a:pPr marL="441198" indent="-441198" algn="just" defTabSz="2838963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GB" sz="2400" b="1" i="1" dirty="0" smtClean="0">
                <a:solidFill>
                  <a:srgbClr val="2A2D9A"/>
                </a:solidFill>
              </a:rPr>
              <a:t>Hence LES provides an accurate  way to investigate unsteady effects associated with mixture formation, combustion &amp; cyclic variations in IC engines</a:t>
            </a:r>
          </a:p>
          <a:p>
            <a:pPr marL="441198" indent="-441198" algn="just" defTabSz="2838963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2400" b="1" i="1" dirty="0" smtClean="0">
                <a:solidFill>
                  <a:srgbClr val="2A2D9A"/>
                </a:solidFill>
              </a:rPr>
              <a:t>Present study aims to develop &amp; validate an LES code for  IC engine simulations</a:t>
            </a:r>
            <a:endParaRPr lang="en-US" sz="2400" b="1" i="1" dirty="0">
              <a:solidFill>
                <a:srgbClr val="2A2D9A"/>
              </a:solidFill>
            </a:endParaRPr>
          </a:p>
          <a:p>
            <a:pPr marL="441198" indent="-441198" algn="just" defTabSz="2838963">
              <a:spcBef>
                <a:spcPct val="20000"/>
              </a:spcBef>
              <a:buFont typeface="Wingdings" pitchFamily="2" charset="2"/>
              <a:buChar char="q"/>
              <a:defRPr/>
            </a:pPr>
            <a:endParaRPr lang="en-GB" sz="2400" b="1" i="1" dirty="0">
              <a:solidFill>
                <a:srgbClr val="2A2D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4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2405" y="52237"/>
            <a:ext cx="9156367" cy="6742315"/>
            <a:chOff x="0" y="52237"/>
            <a:chExt cx="9156367" cy="6742315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2237"/>
              <a:ext cx="9156367" cy="6742315"/>
              <a:chOff x="0" y="52237"/>
              <a:chExt cx="9156367" cy="674231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764704"/>
                <a:ext cx="9144000" cy="54726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0" y="692696"/>
                <a:ext cx="9135312" cy="0"/>
              </a:xfrm>
              <a:prstGeom prst="line">
                <a:avLst/>
              </a:prstGeom>
              <a:ln w="38100" cap="rnd" cmpd="thinThick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0" y="6794552"/>
                <a:ext cx="9156367" cy="0"/>
              </a:xfrm>
              <a:prstGeom prst="line">
                <a:avLst/>
              </a:prstGeom>
              <a:ln w="38100" cap="rnd" cmpd="thinThick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0" y="6309320"/>
                <a:ext cx="9135312" cy="0"/>
              </a:xfrm>
              <a:prstGeom prst="line">
                <a:avLst/>
              </a:prstGeom>
              <a:ln w="38100" cap="rnd" cmpd="thickThin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0" y="52237"/>
                <a:ext cx="9135312" cy="0"/>
              </a:xfrm>
              <a:prstGeom prst="line">
                <a:avLst/>
              </a:prstGeom>
              <a:ln w="38100" cap="rnd" cmpd="thickThin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25" descr="C:\Documents and Settings\Chathura Ranasinghe\Desktop\IOP poster\LU-mark-whit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8452" y="6431587"/>
              <a:ext cx="1090136" cy="25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23528" y="6364912"/>
              <a:ext cx="2945486" cy="3400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62464" tIns="31232" rIns="62464" bIns="31232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Department of Mechanical and Manufacturing Engineering</a:t>
              </a:r>
            </a:p>
            <a:p>
              <a:r>
                <a:rPr lang="en-US" sz="9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Loughborugh</a:t>
              </a:r>
              <a:r>
                <a:rPr lang="en-US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University</a:t>
              </a:r>
              <a:endParaRPr lang="en-GB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5536" y="162254"/>
            <a:ext cx="6837845" cy="458434"/>
          </a:xfrm>
          <a:prstGeom prst="rect">
            <a:avLst/>
          </a:prstGeom>
          <a:noFill/>
          <a:effectLst>
            <a:outerShdw blurRad="139700" dist="203200" dir="1440000" algn="ctr" rotWithShape="0">
              <a:schemeClr val="accent4">
                <a:lumMod val="60000"/>
                <a:lumOff val="40000"/>
                <a:alpha val="82000"/>
              </a:schemeClr>
            </a:outerShdw>
          </a:effectLst>
          <a:scene3d>
            <a:camera prst="orthographicFront"/>
            <a:lightRig rig="threePt" dir="t"/>
          </a:scene3d>
          <a:sp3d extrusionH="57150">
            <a:bevelT w="107950" h="196850" prst="angle"/>
            <a:bevelB w="107950" h="196850"/>
          </a:sp3d>
        </p:spPr>
        <p:txBody>
          <a:bodyPr wrap="square" lIns="88240" tIns="44120" rIns="88240" bIns="4412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COMPUTATIONAL APPROACH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5703" y="980728"/>
            <a:ext cx="8352928" cy="2083494"/>
          </a:xfrm>
          <a:prstGeom prst="rect">
            <a:avLst/>
          </a:prstGeom>
          <a:noFill/>
        </p:spPr>
        <p:txBody>
          <a:bodyPr wrap="square" lIns="88240" tIns="44120" rIns="88240" bIns="44120">
            <a:spAutoFit/>
          </a:bodyPr>
          <a:lstStyle/>
          <a:p>
            <a:pPr marL="441198" indent="-441198" algn="just" defTabSz="2838963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GB" sz="2400" b="1" i="1" dirty="0" smtClean="0">
                <a:solidFill>
                  <a:srgbClr val="2A2D9A"/>
                </a:solidFill>
              </a:rPr>
              <a:t>KIVA 4 </a:t>
            </a:r>
            <a:r>
              <a:rPr lang="en-GB" sz="2400" b="1" i="1" dirty="0" err="1" smtClean="0">
                <a:solidFill>
                  <a:srgbClr val="2A2D9A"/>
                </a:solidFill>
              </a:rPr>
              <a:t>RANS</a:t>
            </a:r>
            <a:r>
              <a:rPr lang="en-GB" sz="2400" b="1" i="1" dirty="0" smtClean="0">
                <a:solidFill>
                  <a:srgbClr val="2A2D9A"/>
                </a:solidFill>
              </a:rPr>
              <a:t> code was modified to incorporate LES capability</a:t>
            </a:r>
          </a:p>
          <a:p>
            <a:pPr marL="441198" indent="-441198" algn="just" defTabSz="2838963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GB" sz="2400" b="1" i="1" dirty="0" smtClean="0">
                <a:solidFill>
                  <a:srgbClr val="2A2D9A"/>
                </a:solidFill>
              </a:rPr>
              <a:t>It uses an arbitrary </a:t>
            </a:r>
            <a:r>
              <a:rPr lang="en-GB" sz="2400" b="1" i="1" dirty="0" err="1">
                <a:solidFill>
                  <a:srgbClr val="2A2D9A"/>
                </a:solidFill>
              </a:rPr>
              <a:t>L</a:t>
            </a:r>
            <a:r>
              <a:rPr lang="en-GB" sz="2400" b="1" i="1" dirty="0" err="1" smtClean="0">
                <a:solidFill>
                  <a:srgbClr val="2A2D9A"/>
                </a:solidFill>
              </a:rPr>
              <a:t>agrangian</a:t>
            </a:r>
            <a:r>
              <a:rPr lang="en-GB" sz="2400" b="1" i="1" dirty="0" smtClean="0">
                <a:solidFill>
                  <a:srgbClr val="2A2D9A"/>
                </a:solidFill>
              </a:rPr>
              <a:t> </a:t>
            </a:r>
            <a:r>
              <a:rPr lang="en-GB" sz="2400" b="1" i="1" dirty="0" err="1">
                <a:solidFill>
                  <a:srgbClr val="2A2D9A"/>
                </a:solidFill>
              </a:rPr>
              <a:t>E</a:t>
            </a:r>
            <a:r>
              <a:rPr lang="en-GB" sz="2400" b="1" i="1" dirty="0" err="1" smtClean="0">
                <a:solidFill>
                  <a:srgbClr val="2A2D9A"/>
                </a:solidFill>
              </a:rPr>
              <a:t>ularian</a:t>
            </a:r>
            <a:r>
              <a:rPr lang="en-GB" sz="2400" b="1" i="1" dirty="0" smtClean="0">
                <a:solidFill>
                  <a:srgbClr val="2A2D9A"/>
                </a:solidFill>
              </a:rPr>
              <a:t> approach to solve governing equations in unstructured hexahedron grids with moving boundaries</a:t>
            </a:r>
          </a:p>
          <a:p>
            <a:pPr marL="441198" indent="-441198" algn="just" defTabSz="2838963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GB" sz="2400" b="1" i="1" dirty="0" err="1" smtClean="0">
                <a:solidFill>
                  <a:srgbClr val="2A2D9A"/>
                </a:solidFill>
              </a:rPr>
              <a:t>SGS</a:t>
            </a:r>
            <a:r>
              <a:rPr lang="en-GB" sz="2400" b="1" i="1" dirty="0" smtClean="0">
                <a:solidFill>
                  <a:srgbClr val="2A2D9A"/>
                </a:solidFill>
              </a:rPr>
              <a:t> viscosity was modelled using </a:t>
            </a:r>
            <a:r>
              <a:rPr lang="en-GB" sz="2400" b="1" i="1" dirty="0" err="1" smtClean="0">
                <a:solidFill>
                  <a:srgbClr val="2A2D9A"/>
                </a:solidFill>
              </a:rPr>
              <a:t>SGS</a:t>
            </a:r>
            <a:r>
              <a:rPr lang="en-GB" sz="2400" b="1" i="1" dirty="0" smtClean="0">
                <a:solidFill>
                  <a:srgbClr val="2A2D9A"/>
                </a:solidFill>
              </a:rPr>
              <a:t> kinetic energy</a:t>
            </a:r>
            <a:endParaRPr lang="en-GB" sz="2400" b="1" i="1" dirty="0">
              <a:solidFill>
                <a:srgbClr val="2A2D9A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681421" y="3127852"/>
            <a:ext cx="7128792" cy="1106016"/>
            <a:chOff x="990155" y="12436014"/>
            <a:chExt cx="7128792" cy="11060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294015" y="13141920"/>
                  <a:ext cx="230425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GB" sz="2000" b="1" smtClean="0">
                            <a:solidFill>
                              <a:srgbClr val="2A2D9A"/>
                            </a:solidFill>
                            <a:latin typeface="Cambria Math"/>
                          </a:rPr>
                          <m:t>𝝆</m:t>
                        </m:r>
                        <m:r>
                          <a:rPr lang="en-GB" sz="2000" b="1" i="0" smtClean="0">
                            <a:solidFill>
                              <a:srgbClr val="2A2D9A"/>
                            </a:solidFill>
                            <a:latin typeface="Cambria Math"/>
                          </a:rPr>
                          <m:t>      </m:t>
                        </m:r>
                        <m:r>
                          <a:rPr lang="en-GB" sz="2000" b="1">
                            <a:solidFill>
                              <a:srgbClr val="2A2D9A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sz="2000" b="1" i="1" smtClean="0">
                            <a:solidFill>
                              <a:srgbClr val="2A2D9A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sz="2000" b="1" i="1">
                            <a:solidFill>
                              <a:srgbClr val="2A2D9A"/>
                            </a:solidFill>
                            <a:latin typeface="Cambria Math"/>
                          </a:rPr>
                          <m:t>𝒅𝒆𝒏𝒔𝒊𝒕𝒚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94015" y="13141920"/>
                  <a:ext cx="2304256" cy="40011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t="-7692" b="-2769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990155" y="12664818"/>
                  <a:ext cx="2880319" cy="558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GB" sz="2000" b="1" i="1">
                              <a:solidFill>
                                <a:srgbClr val="2A2D9A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1">
                              <a:solidFill>
                                <a:srgbClr val="2A2D9A"/>
                              </a:solidFill>
                              <a:latin typeface="Cambria Math"/>
                            </a:rPr>
                            <m:t>𝝁</m:t>
                          </m:r>
                        </m:e>
                        <m:sub>
                          <m:r>
                            <a:rPr lang="en-GB" sz="2000" b="1">
                              <a:solidFill>
                                <a:srgbClr val="2A2D9A"/>
                              </a:solidFill>
                              <a:latin typeface="Cambria Math"/>
                            </a:rPr>
                            <m:t>𝒔𝒈𝒔</m:t>
                          </m:r>
                        </m:sub>
                      </m:sSub>
                      <m:r>
                        <a:rPr lang="en-GB" sz="2000" b="1">
                          <a:solidFill>
                            <a:srgbClr val="2A2D9A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000" b="1" i="1">
                              <a:solidFill>
                                <a:srgbClr val="2A2D9A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1">
                              <a:solidFill>
                                <a:srgbClr val="2A2D9A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GB" sz="2000" b="1">
                              <a:solidFill>
                                <a:srgbClr val="2A2D9A"/>
                              </a:solidFill>
                              <a:latin typeface="Cambria Math"/>
                            </a:rPr>
                            <m:t>𝝂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GB" sz="2000" b="1" i="1">
                              <a:solidFill>
                                <a:srgbClr val="2A2D9A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000" b="1">
                              <a:solidFill>
                                <a:srgbClr val="2A2D9A"/>
                              </a:solidFill>
                              <a:latin typeface="Cambria Math"/>
                            </a:rPr>
                            <m:t>𝝆</m:t>
                          </m:r>
                        </m:e>
                      </m:acc>
                      <m:sSubSup>
                        <m:sSubSupPr>
                          <m:ctrlPr>
                            <a:rPr lang="en-GB" sz="2000" b="1" i="1">
                              <a:solidFill>
                                <a:srgbClr val="2A2D9A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GB" sz="2000" b="1">
                              <a:solidFill>
                                <a:srgbClr val="2A2D9A"/>
                              </a:solidFill>
                              <a:latin typeface="Cambria Math"/>
                            </a:rPr>
                            <m:t>𝒌</m:t>
                          </m:r>
                        </m:e>
                        <m:sub>
                          <m:r>
                            <a:rPr lang="en-GB" sz="2000" b="1">
                              <a:solidFill>
                                <a:srgbClr val="2A2D9A"/>
                              </a:solidFill>
                              <a:latin typeface="Cambria Math"/>
                            </a:rPr>
                            <m:t>𝒔𝒈𝒔</m:t>
                          </m:r>
                        </m:sub>
                        <m:sup>
                          <m:f>
                            <m:fPr>
                              <m:type m:val="skw"/>
                              <m:ctrlPr>
                                <a:rPr lang="en-GB" sz="2000" b="1" i="1">
                                  <a:solidFill>
                                    <a:srgbClr val="2A2D9A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000" b="1">
                                  <a:solidFill>
                                    <a:srgbClr val="2A2D9A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000" b="1">
                                  <a:solidFill>
                                    <a:srgbClr val="2A2D9A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sup>
                      </m:sSubSup>
                      <m:acc>
                        <m:accPr>
                          <m:chr m:val="̅"/>
                          <m:ctrlPr>
                            <a:rPr lang="en-GB" sz="2000" b="1" i="1">
                              <a:solidFill>
                                <a:srgbClr val="2A2D9A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000" b="1">
                              <a:solidFill>
                                <a:srgbClr val="2A2D9A"/>
                              </a:solidFill>
                              <a:latin typeface="Cambria Math"/>
                            </a:rPr>
                            <m:t>∆</m:t>
                          </m:r>
                        </m:e>
                      </m:acc>
                    </m:oMath>
                  </a14:m>
                  <a:r>
                    <a:rPr lang="en-GB" sz="2000" b="1" dirty="0">
                      <a:solidFill>
                        <a:srgbClr val="2A2D9A"/>
                      </a:solidFill>
                    </a:rPr>
                    <a:t>     </a:t>
                  </a: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155" y="12664818"/>
                  <a:ext cx="2880319" cy="558551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b="-1098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4305438" y="12436014"/>
                  <a:ext cx="3813509" cy="429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000" b="1" i="1" dirty="0" smtClean="0">
                                <a:solidFill>
                                  <a:srgbClr val="2A2D9A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000" b="1" dirty="0">
                                <a:solidFill>
                                  <a:srgbClr val="2A2D9A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  <m:sub>
                            <m:r>
                              <a:rPr lang="en-GB" sz="2000" b="1" dirty="0">
                                <a:solidFill>
                                  <a:srgbClr val="2A2D9A"/>
                                </a:solidFill>
                                <a:latin typeface="Cambria Math"/>
                              </a:rPr>
                              <m:t>𝒔𝒈𝒔</m:t>
                            </m:r>
                          </m:sub>
                        </m:sSub>
                        <m:r>
                          <a:rPr lang="en-GB" sz="2000" b="1" dirty="0">
                            <a:solidFill>
                              <a:srgbClr val="2A2D9A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sz="2000" b="1" i="0" dirty="0" smtClean="0">
                            <a:solidFill>
                              <a:srgbClr val="2A2D9A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sz="2000" b="1" dirty="0">
                            <a:solidFill>
                              <a:srgbClr val="2A2D9A"/>
                            </a:solidFill>
                            <a:latin typeface="Cambria Math"/>
                          </a:rPr>
                          <m:t>𝑺𝑮𝑺</m:t>
                        </m:r>
                        <m:r>
                          <a:rPr lang="en-GB" sz="2000" b="1" dirty="0">
                            <a:solidFill>
                              <a:srgbClr val="2A2D9A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sz="2000" b="1" dirty="0">
                            <a:solidFill>
                              <a:srgbClr val="2A2D9A"/>
                            </a:solidFill>
                            <a:latin typeface="Cambria Math"/>
                          </a:rPr>
                          <m:t>𝒌𝒊𝒏𝒆𝒕𝒊𝒄</m:t>
                        </m:r>
                        <m:r>
                          <a:rPr lang="en-GB" sz="2000" b="1" dirty="0">
                            <a:solidFill>
                              <a:srgbClr val="2A2D9A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sz="2000" b="1" dirty="0">
                            <a:solidFill>
                              <a:srgbClr val="2A2D9A"/>
                            </a:solidFill>
                            <a:latin typeface="Cambria Math"/>
                          </a:rPr>
                          <m:t>𝒆𝒏𝒆𝒓𝒈𝒚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05438" y="12436014"/>
                  <a:ext cx="3813509" cy="429220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t="-5714" b="-20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268724" y="12801615"/>
                  <a:ext cx="2856270" cy="4008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GB" sz="2000" b="1" i="1" smtClean="0">
                                <a:solidFill>
                                  <a:srgbClr val="2A2D9A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sz="2000" b="1">
                                <a:solidFill>
                                  <a:srgbClr val="2A2D9A"/>
                                </a:solidFill>
                                <a:latin typeface="Cambria Math"/>
                              </a:rPr>
                              <m:t>∆ </m:t>
                            </m:r>
                          </m:e>
                        </m:acc>
                        <m:r>
                          <a:rPr lang="en-GB" sz="2000" b="1" i="0" smtClean="0">
                            <a:solidFill>
                              <a:srgbClr val="2A2D9A"/>
                            </a:solidFill>
                            <a:latin typeface="Cambria Math"/>
                          </a:rPr>
                          <m:t>      </m:t>
                        </m:r>
                        <m:r>
                          <a:rPr lang="en-GB" sz="2000" b="1">
                            <a:solidFill>
                              <a:srgbClr val="2A2D9A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sz="2000" b="1" i="0" smtClean="0">
                            <a:solidFill>
                              <a:srgbClr val="2A2D9A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sz="2000" b="1">
                            <a:solidFill>
                              <a:srgbClr val="2A2D9A"/>
                            </a:solidFill>
                            <a:latin typeface="Cambria Math"/>
                          </a:rPr>
                          <m:t>𝒇𝒊𝒍𝒕𝒆𝒓</m:t>
                        </m:r>
                        <m:r>
                          <a:rPr lang="en-GB" sz="2000" b="1">
                            <a:solidFill>
                              <a:srgbClr val="2A2D9A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GB" sz="2000" b="1">
                            <a:solidFill>
                              <a:srgbClr val="2A2D9A"/>
                            </a:solidFill>
                            <a:latin typeface="Cambria Math"/>
                          </a:rPr>
                          <m:t>𝒘𝒊𝒅𝒕𝒉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8724" y="12801615"/>
                  <a:ext cx="2856270" cy="400815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t="-7576" b="-2575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Rectangle 1"/>
          <p:cNvSpPr/>
          <p:nvPr/>
        </p:nvSpPr>
        <p:spPr>
          <a:xfrm>
            <a:off x="423739" y="4437112"/>
            <a:ext cx="81110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1198" indent="-441198" algn="just" defTabSz="2838963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GB" sz="2400" b="1" i="1" dirty="0">
                <a:solidFill>
                  <a:srgbClr val="2A2D9A"/>
                </a:solidFill>
              </a:rPr>
              <a:t>Filter width is taken to be the cubic root of the computational cell volume</a:t>
            </a:r>
          </a:p>
        </p:txBody>
      </p:sp>
    </p:spTree>
    <p:extLst>
      <p:ext uri="{BB962C8B-B14F-4D97-AF65-F5344CB8AC3E}">
        <p14:creationId xmlns:p14="http://schemas.microsoft.com/office/powerpoint/2010/main" val="400556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52237"/>
            <a:ext cx="9156367" cy="6742315"/>
            <a:chOff x="0" y="52237"/>
            <a:chExt cx="9156367" cy="6742315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2237"/>
              <a:ext cx="9156367" cy="6742315"/>
              <a:chOff x="0" y="52237"/>
              <a:chExt cx="9156367" cy="674231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764704"/>
                <a:ext cx="9144000" cy="54726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0" y="692696"/>
                <a:ext cx="9135312" cy="0"/>
              </a:xfrm>
              <a:prstGeom prst="line">
                <a:avLst/>
              </a:prstGeom>
              <a:ln w="38100" cap="rnd" cmpd="thinThick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0" y="6794552"/>
                <a:ext cx="9156367" cy="0"/>
              </a:xfrm>
              <a:prstGeom prst="line">
                <a:avLst/>
              </a:prstGeom>
              <a:ln w="38100" cap="rnd" cmpd="thinThick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0" y="6309320"/>
                <a:ext cx="9135312" cy="0"/>
              </a:xfrm>
              <a:prstGeom prst="line">
                <a:avLst/>
              </a:prstGeom>
              <a:ln w="38100" cap="rnd" cmpd="thickThin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0" y="52237"/>
                <a:ext cx="9135312" cy="0"/>
              </a:xfrm>
              <a:prstGeom prst="line">
                <a:avLst/>
              </a:prstGeom>
              <a:ln w="38100" cap="rnd" cmpd="thickThin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25" descr="C:\Documents and Settings\Chathura Ranasinghe\Desktop\IOP poster\LU-mark-whit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8452" y="6431587"/>
              <a:ext cx="1090136" cy="25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23528" y="6364912"/>
              <a:ext cx="2945486" cy="3400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62464" tIns="31232" rIns="62464" bIns="31232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Department of Mechanical and Manufacturing Engineering</a:t>
              </a:r>
            </a:p>
            <a:p>
              <a:r>
                <a:rPr lang="en-US" sz="9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Loughborugh</a:t>
              </a:r>
              <a:r>
                <a:rPr lang="en-US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University</a:t>
              </a:r>
              <a:endParaRPr lang="en-GB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5536" y="162254"/>
            <a:ext cx="6837845" cy="458434"/>
          </a:xfrm>
          <a:prstGeom prst="rect">
            <a:avLst/>
          </a:prstGeom>
          <a:noFill/>
          <a:effectLst>
            <a:outerShdw blurRad="139700" dist="203200" dir="1440000" algn="ctr" rotWithShape="0">
              <a:schemeClr val="accent4">
                <a:lumMod val="60000"/>
                <a:lumOff val="40000"/>
                <a:alpha val="82000"/>
              </a:schemeClr>
            </a:outerShdw>
          </a:effectLst>
          <a:scene3d>
            <a:camera prst="orthographicFront"/>
            <a:lightRig rig="threePt" dir="t"/>
          </a:scene3d>
          <a:sp3d extrusionH="57150">
            <a:bevelT w="107950" h="196850" prst="angle"/>
            <a:bevelB w="107950" h="196850"/>
          </a:sp3d>
        </p:spPr>
        <p:txBody>
          <a:bodyPr wrap="square" lIns="88240" tIns="44120" rIns="88240" bIns="4412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COMPUTATIONAL APPROACH</a:t>
            </a:r>
            <a:endParaRPr lang="en-GB" sz="24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5703" y="980728"/>
                <a:ext cx="8352928" cy="5159144"/>
              </a:xfrm>
              <a:prstGeom prst="rect">
                <a:avLst/>
              </a:prstGeom>
              <a:noFill/>
            </p:spPr>
            <p:txBody>
              <a:bodyPr wrap="square" lIns="88240" tIns="44120" rIns="88240" bIns="44120">
                <a:spAutoFit/>
              </a:bodyPr>
              <a:lstStyle/>
              <a:p>
                <a:pPr marL="441198" indent="-441198" algn="just" defTabSz="2838963">
                  <a:spcBef>
                    <a:spcPct val="20000"/>
                  </a:spcBef>
                  <a:buFont typeface="Wingdings" pitchFamily="2" charset="2"/>
                  <a:buChar char="q"/>
                  <a:defRPr/>
                </a:pPr>
                <a:r>
                  <a:rPr lang="en-GB" sz="2400" b="1" i="1" dirty="0" smtClean="0">
                    <a:solidFill>
                      <a:srgbClr val="2A2D9A"/>
                    </a:solidFill>
                  </a:rPr>
                  <a:t>The following transport equation is solved </a:t>
                </a:r>
                <a:r>
                  <a:rPr lang="en-GB" sz="2400" b="1" i="1" dirty="0">
                    <a:solidFill>
                      <a:srgbClr val="2A2D9A"/>
                    </a:solidFill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rgbClr val="2A2D9A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b="1" i="1">
                            <a:solidFill>
                              <a:srgbClr val="2A2D9A"/>
                            </a:solidFill>
                            <a:latin typeface="Cambria Math"/>
                          </a:rPr>
                          <m:t>𝒌</m:t>
                        </m:r>
                      </m:e>
                      <m:sub>
                        <m:r>
                          <a:rPr lang="en-GB" sz="2400" b="1" i="1">
                            <a:solidFill>
                              <a:srgbClr val="2A2D9A"/>
                            </a:solidFill>
                            <a:latin typeface="Cambria Math"/>
                          </a:rPr>
                          <m:t>𝒔𝒈𝒔</m:t>
                        </m:r>
                      </m:sub>
                    </m:sSub>
                  </m:oMath>
                </a14:m>
                <a:r>
                  <a:rPr lang="en-GB" sz="2400" b="1" i="1" dirty="0">
                    <a:solidFill>
                      <a:srgbClr val="2A2D9A"/>
                    </a:solidFill>
                  </a:rPr>
                  <a:t> </a:t>
                </a:r>
              </a:p>
              <a:p>
                <a:pPr algn="just" defTabSz="2838963">
                  <a:spcBef>
                    <a:spcPct val="20000"/>
                  </a:spcBef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>
                              <a:solidFill>
                                <a:srgbClr val="2A2D9A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1" i="1">
                              <a:solidFill>
                                <a:srgbClr val="2A2D9A"/>
                              </a:solidFill>
                              <a:latin typeface="Cambria Math"/>
                            </a:rPr>
                            <m:t>𝝏</m:t>
                          </m:r>
                        </m:num>
                        <m:den>
                          <m:r>
                            <a:rPr lang="en-GB" sz="2400" b="1" i="1">
                              <a:solidFill>
                                <a:srgbClr val="2A2D9A"/>
                              </a:solidFill>
                              <a:latin typeface="Cambria Math"/>
                            </a:rPr>
                            <m:t>𝝏</m:t>
                          </m:r>
                          <m:r>
                            <a:rPr lang="en-GB" sz="2400" b="1" i="1">
                              <a:solidFill>
                                <a:srgbClr val="2A2D9A"/>
                              </a:solidFill>
                              <a:latin typeface="Cambria Math"/>
                            </a:rPr>
                            <m:t>𝒕</m:t>
                          </m:r>
                        </m:den>
                      </m:f>
                      <m:d>
                        <m:dPr>
                          <m:ctrlPr>
                            <a:rPr lang="en-GB" sz="2400" b="1" i="1">
                              <a:solidFill>
                                <a:srgbClr val="2A2D9A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GB" sz="2400" b="1" i="1">
                                  <a:solidFill>
                                    <a:srgbClr val="2A2D9A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400" b="1" i="1">
                                  <a:solidFill>
                                    <a:srgbClr val="2A2D9A"/>
                                  </a:solidFill>
                                  <a:latin typeface="Cambria Math"/>
                                </a:rPr>
                                <m:t>𝝆</m:t>
                              </m:r>
                            </m:e>
                          </m:acc>
                          <m:sSub>
                            <m:sSubPr>
                              <m:ctrlPr>
                                <a:rPr lang="en-GB" sz="2400" b="1" i="1">
                                  <a:solidFill>
                                    <a:srgbClr val="2A2D9A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1" i="1">
                                  <a:solidFill>
                                    <a:srgbClr val="2A2D9A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GB" sz="2400" b="1" i="1">
                                  <a:solidFill>
                                    <a:srgbClr val="2A2D9A"/>
                                  </a:solidFill>
                                  <a:latin typeface="Cambria Math"/>
                                </a:rPr>
                                <m:t>𝒔𝒈𝒔</m:t>
                              </m:r>
                            </m:sub>
                          </m:sSub>
                        </m:e>
                      </m:d>
                      <m:r>
                        <a:rPr lang="en-GB" sz="2400" b="1" i="1">
                          <a:solidFill>
                            <a:srgbClr val="2A2D9A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2A2D9A"/>
                          </a:solidFill>
                          <a:latin typeface="Cambria Math"/>
                        </a:rPr>
                        <m:t>𝜵</m:t>
                      </m:r>
                      <m:r>
                        <a:rPr lang="en-GB" sz="2400" b="1" i="1">
                          <a:solidFill>
                            <a:srgbClr val="2A2D9A"/>
                          </a:solidFill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en-GB" sz="2400" b="1" i="1">
                              <a:solidFill>
                                <a:srgbClr val="2A2D9A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GB" sz="2400" b="1" i="1">
                                  <a:solidFill>
                                    <a:srgbClr val="2A2D9A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400" b="1" i="1">
                                  <a:solidFill>
                                    <a:srgbClr val="2A2D9A"/>
                                  </a:solidFill>
                                  <a:latin typeface="Cambria Math"/>
                                </a:rPr>
                                <m:t>𝝆</m:t>
                              </m:r>
                            </m:e>
                          </m:acc>
                          <m:sSub>
                            <m:sSubPr>
                              <m:ctrlPr>
                                <a:rPr lang="en-GB" sz="2400" b="1" i="1">
                                  <a:solidFill>
                                    <a:srgbClr val="2A2D9A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1" i="1">
                                  <a:solidFill>
                                    <a:srgbClr val="2A2D9A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GB" sz="2400" b="1" i="1">
                                  <a:solidFill>
                                    <a:srgbClr val="2A2D9A"/>
                                  </a:solidFill>
                                  <a:latin typeface="Cambria Math"/>
                                </a:rPr>
                                <m:t>𝒔𝒈𝒔</m:t>
                              </m:r>
                            </m:sub>
                          </m:sSub>
                          <m:acc>
                            <m:accPr>
                              <m:chr m:val="̃"/>
                              <m:ctrlPr>
                                <a:rPr lang="en-GB" sz="2400" b="1" i="1">
                                  <a:solidFill>
                                    <a:srgbClr val="2A2D9A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400" b="1" i="1">
                                  <a:solidFill>
                                    <a:srgbClr val="2A2D9A"/>
                                  </a:solidFill>
                                  <a:latin typeface="Cambria Math"/>
                                </a:rPr>
                                <m:t>𝑼</m:t>
                              </m:r>
                            </m:e>
                          </m:acc>
                        </m:e>
                      </m:d>
                      <m:r>
                        <a:rPr lang="en-GB" sz="2400" b="1" i="1">
                          <a:solidFill>
                            <a:srgbClr val="2A2D9A"/>
                          </a:solidFill>
                          <a:latin typeface="Cambria Math"/>
                        </a:rPr>
                        <m:t>=−</m:t>
                      </m:r>
                      <m:d>
                        <m:dPr>
                          <m:ctrlPr>
                            <a:rPr lang="en-GB" sz="2400" b="1" i="1">
                              <a:solidFill>
                                <a:srgbClr val="2A2D9A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b="1" i="1">
                              <a:solidFill>
                                <a:srgbClr val="2A2D9A"/>
                              </a:solidFill>
                              <a:latin typeface="Cambria Math"/>
                            </a:rPr>
                            <m:t>𝜵</m:t>
                          </m:r>
                          <m:r>
                            <a:rPr lang="en-GB" sz="2400" b="1" i="1">
                              <a:solidFill>
                                <a:srgbClr val="2A2D9A"/>
                              </a:solidFill>
                              <a:latin typeface="Cambria Math"/>
                            </a:rPr>
                            <m:t>⊗</m:t>
                          </m:r>
                          <m:acc>
                            <m:accPr>
                              <m:chr m:val="̃"/>
                              <m:ctrlPr>
                                <a:rPr lang="en-GB" sz="2400" b="1" i="1">
                                  <a:solidFill>
                                    <a:srgbClr val="2A2D9A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400" b="1" i="1">
                                  <a:solidFill>
                                    <a:srgbClr val="2A2D9A"/>
                                  </a:solidFill>
                                  <a:latin typeface="Cambria Math"/>
                                </a:rPr>
                                <m:t>𝑼</m:t>
                              </m:r>
                            </m:e>
                          </m:acc>
                        </m:e>
                      </m:d>
                      <m:r>
                        <a:rPr lang="en-GB" sz="2400" b="1" i="1">
                          <a:solidFill>
                            <a:srgbClr val="2A2D9A"/>
                          </a:solidFill>
                          <a:latin typeface="Cambria Math"/>
                        </a:rPr>
                        <m:t>:</m:t>
                      </m:r>
                      <m:sSub>
                        <m:sSubPr>
                          <m:ctrlPr>
                            <a:rPr lang="en-GB" sz="2400" b="1" i="1">
                              <a:solidFill>
                                <a:srgbClr val="2A2D9A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GB" sz="2400" b="1" i="1">
                                  <a:solidFill>
                                    <a:srgbClr val="2A2D9A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400" b="1" i="1">
                                  <a:solidFill>
                                    <a:srgbClr val="2A2D9A"/>
                                  </a:solidFill>
                                  <a:latin typeface="Cambria Math"/>
                                </a:rPr>
                                <m:t>𝝉</m:t>
                              </m:r>
                            </m:e>
                          </m:acc>
                        </m:e>
                        <m:sub>
                          <m:r>
                            <a:rPr lang="en-GB" sz="2400" b="1" i="1">
                              <a:solidFill>
                                <a:srgbClr val="2A2D9A"/>
                              </a:solidFill>
                              <a:latin typeface="Cambria Math"/>
                            </a:rPr>
                            <m:t>𝒔𝒈𝒔</m:t>
                          </m:r>
                        </m:sub>
                      </m:sSub>
                      <m:r>
                        <a:rPr lang="en-GB" sz="2400" b="1" i="1">
                          <a:solidFill>
                            <a:srgbClr val="2A2D9A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GB" sz="2400" b="1" i="1">
                              <a:solidFill>
                                <a:srgbClr val="2A2D9A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1" i="1">
                              <a:solidFill>
                                <a:srgbClr val="2A2D9A"/>
                              </a:solidFill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GB" sz="2400" b="1" i="1">
                              <a:solidFill>
                                <a:srgbClr val="2A2D9A"/>
                              </a:solidFill>
                              <a:latin typeface="Cambria Math"/>
                            </a:rPr>
                            <m:t>𝜺</m:t>
                          </m:r>
                        </m:sub>
                      </m:sSub>
                      <m:acc>
                        <m:accPr>
                          <m:chr m:val="̅"/>
                          <m:ctrlPr>
                            <a:rPr lang="en-GB" sz="2400" b="1" i="1">
                              <a:solidFill>
                                <a:srgbClr val="2A2D9A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400" b="1" i="1">
                              <a:solidFill>
                                <a:srgbClr val="2A2D9A"/>
                              </a:solidFill>
                              <a:latin typeface="Cambria Math"/>
                            </a:rPr>
                            <m:t>𝝆</m:t>
                          </m:r>
                        </m:e>
                      </m:acc>
                      <m:f>
                        <m:fPr>
                          <m:type m:val="skw"/>
                          <m:ctrlPr>
                            <a:rPr lang="en-GB" sz="2400" b="1" i="1">
                              <a:solidFill>
                                <a:srgbClr val="2A2D9A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GB" sz="2400" b="1" i="1">
                                  <a:solidFill>
                                    <a:srgbClr val="2A2D9A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GB" sz="2400" b="1" i="1">
                                  <a:solidFill>
                                    <a:srgbClr val="2A2D9A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GB" sz="2400" b="1" i="1">
                                  <a:solidFill>
                                    <a:srgbClr val="2A2D9A"/>
                                  </a:solidFill>
                                  <a:latin typeface="Cambria Math"/>
                                </a:rPr>
                                <m:t>𝒔𝒈𝒔</m:t>
                              </m:r>
                            </m:sub>
                            <m:sup>
                              <m:f>
                                <m:fPr>
                                  <m:type m:val="skw"/>
                                  <m:ctrlPr>
                                    <a:rPr lang="en-GB" sz="2400" b="1" i="1">
                                      <a:solidFill>
                                        <a:srgbClr val="2A2D9A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>
                                      <a:solidFill>
                                        <a:srgbClr val="2A2D9A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2400" b="1" i="1">
                                      <a:solidFill>
                                        <a:srgbClr val="2A2D9A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bSup>
                        </m:num>
                        <m:den>
                          <m:acc>
                            <m:accPr>
                              <m:chr m:val="̅"/>
                              <m:ctrlPr>
                                <a:rPr lang="en-GB" sz="2400" b="1" i="1">
                                  <a:solidFill>
                                    <a:srgbClr val="2A2D9A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400" b="1" i="1">
                                  <a:solidFill>
                                    <a:srgbClr val="2A2D9A"/>
                                  </a:solidFill>
                                  <a:latin typeface="Cambria Math"/>
                                </a:rPr>
                                <m:t>∆</m:t>
                              </m:r>
                            </m:e>
                          </m:acc>
                        </m:den>
                      </m:f>
                      <m:r>
                        <a:rPr lang="en-GB" sz="2400" b="1" i="1">
                          <a:solidFill>
                            <a:srgbClr val="2A2D9A"/>
                          </a:solidFill>
                          <a:latin typeface="Cambria Math"/>
                        </a:rPr>
                        <m:t>+</m:t>
                      </m:r>
                      <m:r>
                        <a:rPr lang="en-GB" sz="2400" b="1" i="1">
                          <a:solidFill>
                            <a:srgbClr val="2A2D9A"/>
                          </a:solidFill>
                          <a:latin typeface="Cambria Math"/>
                        </a:rPr>
                        <m:t>𝜵</m:t>
                      </m:r>
                      <m:r>
                        <a:rPr lang="en-GB" sz="2400" b="1" i="1">
                          <a:solidFill>
                            <a:srgbClr val="2A2D9A"/>
                          </a:solidFill>
                          <a:latin typeface="Cambria Math"/>
                        </a:rPr>
                        <m:t>.</m:t>
                      </m:r>
                      <m:d>
                        <m:dPr>
                          <m:ctrlPr>
                            <a:rPr lang="en-GB" sz="2400" b="1" i="1">
                              <a:solidFill>
                                <a:srgbClr val="2A2D9A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2400" b="1" i="1">
                                  <a:solidFill>
                                    <a:srgbClr val="2A2D9A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400" b="1" i="1">
                                      <a:solidFill>
                                        <a:srgbClr val="2A2D9A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>
                                      <a:solidFill>
                                        <a:srgbClr val="2A2D9A"/>
                                      </a:solidFill>
                                      <a:latin typeface="Cambria Math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GB" sz="2400" b="1" i="1">
                                      <a:solidFill>
                                        <a:srgbClr val="2A2D9A"/>
                                      </a:solidFill>
                                      <a:latin typeface="Cambria Math"/>
                                    </a:rPr>
                                    <m:t>𝒔𝒈𝒔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sz="2400" b="1" i="1">
                                      <a:solidFill>
                                        <a:srgbClr val="2A2D9A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b="1" i="1">
                                      <a:solidFill>
                                        <a:srgbClr val="2A2D9A"/>
                                      </a:solidFill>
                                      <a:latin typeface="Cambria Math"/>
                                    </a:rPr>
                                    <m:t>𝑺𝒄</m:t>
                                  </m:r>
                                </m:e>
                                <m:sub>
                                  <m:r>
                                    <a:rPr lang="en-GB" sz="2400" b="1" i="1">
                                      <a:solidFill>
                                        <a:srgbClr val="2A2D9A"/>
                                      </a:solidFill>
                                      <a:latin typeface="Cambria Math"/>
                                    </a:rPr>
                                    <m:t>𝒌</m:t>
                                  </m:r>
                                </m:sub>
                              </m:sSub>
                            </m:den>
                          </m:f>
                          <m:r>
                            <a:rPr lang="en-GB" sz="2400" b="1" i="1">
                              <a:solidFill>
                                <a:srgbClr val="2A2D9A"/>
                              </a:solidFill>
                              <a:latin typeface="Cambria Math"/>
                            </a:rPr>
                            <m:t>𝜵</m:t>
                          </m:r>
                          <m:sSub>
                            <m:sSubPr>
                              <m:ctrlPr>
                                <a:rPr lang="en-GB" sz="2400" b="1" i="1">
                                  <a:solidFill>
                                    <a:srgbClr val="2A2D9A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b="1" i="1">
                                  <a:solidFill>
                                    <a:srgbClr val="2A2D9A"/>
                                  </a:solidFill>
                                  <a:latin typeface="Cambria Math"/>
                                </a:rPr>
                                <m:t>𝒌</m:t>
                              </m:r>
                            </m:e>
                            <m:sub>
                              <m:r>
                                <a:rPr lang="en-GB" sz="2400" b="1" i="1">
                                  <a:solidFill>
                                    <a:srgbClr val="2A2D9A"/>
                                  </a:solidFill>
                                  <a:latin typeface="Cambria Math"/>
                                </a:rPr>
                                <m:t>𝒔𝒈𝒔</m:t>
                              </m:r>
                            </m:sub>
                          </m:sSub>
                        </m:e>
                      </m:d>
                      <m:r>
                        <a:rPr lang="en-GB" sz="2400" b="1" i="1">
                          <a:solidFill>
                            <a:srgbClr val="2A2D9A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2400" b="1" i="1">
                              <a:solidFill>
                                <a:srgbClr val="2A2D9A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GB" sz="2400" b="1" i="1">
                                  <a:solidFill>
                                    <a:srgbClr val="2A2D9A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̇"/>
                                  <m:ctrlPr>
                                    <a:rPr lang="en-GB" sz="2400" b="1" i="1">
                                      <a:solidFill>
                                        <a:srgbClr val="2A2D9A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sz="2400" b="1" i="1">
                                      <a:solidFill>
                                        <a:srgbClr val="2A2D9A"/>
                                      </a:solidFill>
                                      <a:latin typeface="Cambria Math"/>
                                    </a:rPr>
                                    <m:t>𝑾</m:t>
                                  </m:r>
                                </m:e>
                              </m:acc>
                            </m:e>
                          </m:acc>
                        </m:e>
                        <m:sup>
                          <m:r>
                            <a:rPr lang="en-GB" sz="2400" b="1" i="1">
                              <a:solidFill>
                                <a:srgbClr val="2A2D9A"/>
                              </a:solidFill>
                              <a:latin typeface="Cambria Math"/>
                            </a:rPr>
                            <m:t>𝒔𝒑𝒂𝒓𝒚</m:t>
                          </m:r>
                        </m:sup>
                      </m:sSup>
                    </m:oMath>
                  </m:oMathPara>
                </a14:m>
                <a:endParaRPr lang="en-GB" sz="2400" b="1" i="1" dirty="0" smtClean="0">
                  <a:solidFill>
                    <a:srgbClr val="2A2D9A"/>
                  </a:solidFill>
                </a:endParaRPr>
              </a:p>
              <a:p>
                <a:pPr algn="just" defTabSz="2838963">
                  <a:spcBef>
                    <a:spcPct val="20000"/>
                  </a:spcBef>
                  <a:defRPr/>
                </a:pPr>
                <a:endParaRPr lang="en-GB" sz="2400" b="1" i="1" dirty="0" smtClean="0">
                  <a:solidFill>
                    <a:srgbClr val="2A2D9A"/>
                  </a:solidFill>
                </a:endParaRPr>
              </a:p>
              <a:p>
                <a:pPr algn="just" defTabSz="2838963">
                  <a:spcBef>
                    <a:spcPct val="20000"/>
                  </a:spcBef>
                  <a:defRPr/>
                </a:pPr>
                <a:endParaRPr lang="en-GB" sz="2400" b="1" i="1" dirty="0">
                  <a:solidFill>
                    <a:srgbClr val="2A2D9A"/>
                  </a:solidFill>
                </a:endParaRPr>
              </a:p>
              <a:p>
                <a:pPr marL="441198" indent="-441198" algn="just" defTabSz="2838963">
                  <a:spcBef>
                    <a:spcPct val="20000"/>
                  </a:spcBef>
                  <a:buFont typeface="Wingdings" pitchFamily="2" charset="2"/>
                  <a:buChar char="q"/>
                  <a:defRPr/>
                </a:pPr>
                <a:r>
                  <a:rPr lang="en-GB" sz="2400" b="1" i="1" dirty="0" smtClean="0">
                    <a:solidFill>
                      <a:srgbClr val="2A2D9A"/>
                    </a:solidFill>
                  </a:rPr>
                  <a:t>No-slip boundary conditions were imposed on solid walls</a:t>
                </a:r>
              </a:p>
              <a:p>
                <a:pPr marL="441198" indent="-441198" algn="just" defTabSz="2838963">
                  <a:spcBef>
                    <a:spcPct val="20000"/>
                  </a:spcBef>
                  <a:buFont typeface="Wingdings" pitchFamily="2" charset="2"/>
                  <a:buChar char="q"/>
                  <a:defRPr/>
                </a:pPr>
                <a:r>
                  <a:rPr lang="en-GB" sz="2400" b="1" i="1" dirty="0" smtClean="0">
                    <a:solidFill>
                      <a:srgbClr val="2A2D9A"/>
                    </a:solidFill>
                  </a:rPr>
                  <a:t>Piston motion was modelled by removing and addition of cell layers to minimise the deformation of cells, so that the commutation error is minimum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03" y="980728"/>
                <a:ext cx="8352928" cy="5159144"/>
              </a:xfrm>
              <a:prstGeom prst="rect">
                <a:avLst/>
              </a:prstGeom>
              <a:blipFill rotWithShape="1">
                <a:blip r:embed="rId4"/>
                <a:stretch>
                  <a:fillRect l="-1167" t="-827" r="-1969" b="-17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330278" y="3791868"/>
                <a:ext cx="6463778" cy="429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1" smtClean="0">
                        <a:solidFill>
                          <a:srgbClr val="2A2D9A"/>
                        </a:solidFill>
                        <a:latin typeface="Cambria Math"/>
                      </a:rPr>
                      <m:t>𝑼</m:t>
                    </m:r>
                    <m:r>
                      <a:rPr lang="en-GB" sz="2000" b="1" i="1">
                        <a:solidFill>
                          <a:srgbClr val="2A2D9A"/>
                        </a:solidFill>
                        <a:latin typeface="Cambria Math"/>
                      </a:rPr>
                      <m:t>−</m:t>
                    </m:r>
                    <m:r>
                      <a:rPr lang="en-GB" sz="2000" b="1" i="1">
                        <a:solidFill>
                          <a:srgbClr val="2A2D9A"/>
                        </a:solidFill>
                        <a:latin typeface="Cambria Math"/>
                      </a:rPr>
                      <m:t>𝒗𝒆𝒍𝒐𝒄𝒊𝒕𝒚</m:t>
                    </m:r>
                    <m:r>
                      <a:rPr lang="en-GB" sz="2000" b="1" i="1">
                        <a:solidFill>
                          <a:srgbClr val="2A2D9A"/>
                        </a:solidFill>
                        <a:latin typeface="Cambria Math"/>
                      </a:rPr>
                      <m:t> </m:t>
                    </m:r>
                    <m:r>
                      <a:rPr lang="en-GB" sz="2000" b="1" i="1">
                        <a:solidFill>
                          <a:srgbClr val="2A2D9A"/>
                        </a:solidFill>
                        <a:latin typeface="Cambria Math"/>
                      </a:rPr>
                      <m:t>𝒗𝒆𝒄𝒕𝒐𝒓</m:t>
                    </m:r>
                  </m:oMath>
                </a14:m>
                <a:r>
                  <a:rPr lang="en-GB" sz="20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>
                            <a:solidFill>
                              <a:srgbClr val="2A2D9A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sz="2000" b="1" i="1">
                                <a:solidFill>
                                  <a:srgbClr val="2A2D9A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sz="2000" b="1">
                                <a:solidFill>
                                  <a:srgbClr val="2A2D9A"/>
                                </a:solidFill>
                                <a:latin typeface="Cambria Math"/>
                              </a:rPr>
                              <m:t>𝝉</m:t>
                            </m:r>
                          </m:e>
                        </m:acc>
                      </m:e>
                      <m:sub>
                        <m:r>
                          <a:rPr lang="en-GB" sz="2000" b="1">
                            <a:solidFill>
                              <a:srgbClr val="2A2D9A"/>
                            </a:solidFill>
                            <a:latin typeface="Cambria Math"/>
                          </a:rPr>
                          <m:t>𝒔𝒈𝒔</m:t>
                        </m:r>
                      </m:sub>
                    </m:sSub>
                    <m:r>
                      <a:rPr lang="en-GB" sz="2000" b="1" i="1">
                        <a:solidFill>
                          <a:srgbClr val="2A2D9A"/>
                        </a:solidFill>
                        <a:latin typeface="Cambria Math"/>
                      </a:rPr>
                      <m:t>−</m:t>
                    </m:r>
                    <m:r>
                      <a:rPr lang="en-GB" sz="2000" b="1" i="1" smtClean="0">
                        <a:solidFill>
                          <a:srgbClr val="2A2D9A"/>
                        </a:solidFill>
                        <a:latin typeface="Cambria Math"/>
                      </a:rPr>
                      <m:t>𝑺𝑮𝑺</m:t>
                    </m:r>
                    <m:r>
                      <a:rPr lang="en-GB" sz="2000" b="1" i="1">
                        <a:solidFill>
                          <a:srgbClr val="2A2D9A"/>
                        </a:solidFill>
                        <a:latin typeface="Cambria Math"/>
                      </a:rPr>
                      <m:t> </m:t>
                    </m:r>
                    <m:r>
                      <a:rPr lang="en-GB" sz="2000" b="1" i="1">
                        <a:solidFill>
                          <a:srgbClr val="2A2D9A"/>
                        </a:solidFill>
                        <a:latin typeface="Cambria Math"/>
                      </a:rPr>
                      <m:t>𝒔𝒕𝒓𝒆𝒔𝒔</m:t>
                    </m:r>
                    <m:r>
                      <a:rPr lang="en-GB" sz="2000" b="1" i="1">
                        <a:solidFill>
                          <a:srgbClr val="2A2D9A"/>
                        </a:solidFill>
                        <a:latin typeface="Cambria Math"/>
                      </a:rPr>
                      <m:t> </m:t>
                    </m:r>
                    <m:r>
                      <a:rPr lang="en-GB" sz="2000" b="1" i="1">
                        <a:solidFill>
                          <a:srgbClr val="2A2D9A"/>
                        </a:solidFill>
                        <a:latin typeface="Cambria Math"/>
                      </a:rPr>
                      <m:t>𝒕𝒆𝒏𝒔𝒐𝒓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278" y="3791868"/>
                <a:ext cx="6463778" cy="429220"/>
              </a:xfrm>
              <a:prstGeom prst="rect">
                <a:avLst/>
              </a:prstGeom>
              <a:blipFill rotWithShape="1">
                <a:blip r:embed="rId5"/>
                <a:stretch>
                  <a:fillRect t="-5714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33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52237"/>
            <a:ext cx="9156367" cy="6742315"/>
            <a:chOff x="0" y="52237"/>
            <a:chExt cx="9156367" cy="6742315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2237"/>
              <a:ext cx="9156367" cy="6742315"/>
              <a:chOff x="0" y="52237"/>
              <a:chExt cx="9156367" cy="674231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764704"/>
                <a:ext cx="9144000" cy="54726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0" y="692696"/>
                <a:ext cx="9135312" cy="0"/>
              </a:xfrm>
              <a:prstGeom prst="line">
                <a:avLst/>
              </a:prstGeom>
              <a:ln w="38100" cap="rnd" cmpd="thinThick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0" y="6794552"/>
                <a:ext cx="9156367" cy="0"/>
              </a:xfrm>
              <a:prstGeom prst="line">
                <a:avLst/>
              </a:prstGeom>
              <a:ln w="38100" cap="rnd" cmpd="thinThick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0" y="6309320"/>
                <a:ext cx="9135312" cy="0"/>
              </a:xfrm>
              <a:prstGeom prst="line">
                <a:avLst/>
              </a:prstGeom>
              <a:ln w="38100" cap="rnd" cmpd="thickThin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0" y="52237"/>
                <a:ext cx="9135312" cy="0"/>
              </a:xfrm>
              <a:prstGeom prst="line">
                <a:avLst/>
              </a:prstGeom>
              <a:ln w="38100" cap="rnd" cmpd="thickThin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25" descr="C:\Documents and Settings\Chathura Ranasinghe\Desktop\IOP poster\LU-mark-whit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8452" y="6431587"/>
              <a:ext cx="1090136" cy="25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23528" y="6364912"/>
              <a:ext cx="2945486" cy="3400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62464" tIns="31232" rIns="62464" bIns="31232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Department of Mechanical and Manufacturing Engineering</a:t>
              </a:r>
            </a:p>
            <a:p>
              <a:r>
                <a:rPr lang="en-US" sz="9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Loughborugh</a:t>
              </a:r>
              <a:r>
                <a:rPr lang="en-US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University</a:t>
              </a:r>
              <a:endParaRPr lang="en-GB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5536" y="162254"/>
            <a:ext cx="6837845" cy="458434"/>
          </a:xfrm>
          <a:prstGeom prst="rect">
            <a:avLst/>
          </a:prstGeom>
          <a:noFill/>
          <a:effectLst>
            <a:outerShdw blurRad="139700" dist="203200" dir="1440000" algn="ctr" rotWithShape="0">
              <a:schemeClr val="accent4">
                <a:lumMod val="60000"/>
                <a:lumOff val="40000"/>
                <a:alpha val="82000"/>
              </a:schemeClr>
            </a:outerShdw>
          </a:effectLst>
          <a:scene3d>
            <a:camera prst="orthographicFront"/>
            <a:lightRig rig="threePt" dir="t"/>
          </a:scene3d>
          <a:sp3d extrusionH="57150">
            <a:bevelT w="107950" h="196850" prst="angle"/>
            <a:bevelB w="107950" h="196850"/>
          </a:sp3d>
        </p:spPr>
        <p:txBody>
          <a:bodyPr wrap="square" lIns="88240" tIns="44120" rIns="88240" bIns="44120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VALIDATION OF KIVA4:LES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2796" y="961737"/>
            <a:ext cx="6768752" cy="458434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extrusionH="57150">
            <a:bevelT w="107950" h="196850" prst="angle"/>
            <a:bevelB w="107950" h="196850"/>
          </a:sp3d>
        </p:spPr>
        <p:txBody>
          <a:bodyPr wrap="square" lIns="88240" tIns="44120" rIns="88240" bIns="44120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400" b="1" dirty="0">
                <a:solidFill>
                  <a:srgbClr val="2A2D9A"/>
                </a:solidFill>
              </a:rPr>
              <a:t>FLOW OVER A BACKWARD FACING STEP</a:t>
            </a:r>
            <a:endParaRPr lang="en-GB" sz="2400" b="1" dirty="0">
              <a:solidFill>
                <a:srgbClr val="2A2D9A"/>
              </a:solidFill>
            </a:endParaRPr>
          </a:p>
        </p:txBody>
      </p:sp>
      <p:pic>
        <p:nvPicPr>
          <p:cNvPr id="21" name="Picture 8" descr="C:\Documents and Settings\Chathura\Desktop\expo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008" y="1402244"/>
            <a:ext cx="4320000" cy="80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725573" y="1486150"/>
            <a:ext cx="4325975" cy="1511197"/>
            <a:chOff x="14776117" y="3235404"/>
            <a:chExt cx="4325975" cy="1511197"/>
          </a:xfrm>
        </p:grpSpPr>
        <p:pic>
          <p:nvPicPr>
            <p:cNvPr id="23" name="Picture 7" descr="C:\CHATHURA\RESEARCH\REPORTS\Posters\EULAG\back step\c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82092" y="3766129"/>
              <a:ext cx="4320000" cy="449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8" descr="C:\CHATHURA\RESEARCH\REPORTS\Posters\EULAG\back step\a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82092" y="4296714"/>
              <a:ext cx="4320000" cy="449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9" descr="C:\CHATHURA\RESEARCH\REPORTS\Posters\EULAG\back step\0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76117" y="3235404"/>
              <a:ext cx="4320000" cy="449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138517" y="2155927"/>
            <a:ext cx="5159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 smtClean="0">
                <a:solidFill>
                  <a:srgbClr val="2A2D9A"/>
                </a:solidFill>
              </a:rPr>
              <a:t>Computational mesh &amp; instantaneous U velocity</a:t>
            </a:r>
          </a:p>
          <a:p>
            <a:r>
              <a:rPr lang="en-GB" sz="1600" b="1" i="1" dirty="0">
                <a:solidFill>
                  <a:srgbClr val="2A2D9A"/>
                </a:solidFill>
              </a:rPr>
              <a:t>c</a:t>
            </a:r>
            <a:r>
              <a:rPr lang="en-GB" sz="1600" b="1" i="1" dirty="0" smtClean="0">
                <a:solidFill>
                  <a:srgbClr val="2A2D9A"/>
                </a:solidFill>
              </a:rPr>
              <a:t>ontour snaps at three instances</a:t>
            </a:r>
            <a:endParaRPr lang="en-GB" sz="1600" b="1" i="1" dirty="0">
              <a:solidFill>
                <a:srgbClr val="2A2D9A"/>
              </a:solidFill>
            </a:endParaRPr>
          </a:p>
        </p:txBody>
      </p:sp>
      <p:pic>
        <p:nvPicPr>
          <p:cNvPr id="27" name="Picture 3" descr="C:\CHATHURA\RESEARCH\KIVA4-LES\Backward_facing_step\digitized_velocity_graphs _Moin\4-19-exp_comparison\u vs y exp set_thick_line_3.wm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00" t="10427" r="10882" b="969"/>
          <a:stretch/>
        </p:blipFill>
        <p:spPr bwMode="auto">
          <a:xfrm>
            <a:off x="102254" y="2827800"/>
            <a:ext cx="4320000" cy="28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CHATHURA\RESEARCH\KIVA4-LES\Backward_facing_step\digitized_velocity_graphs _Moin\10-12.5-15-17.5-19-DNS\thick line_18.wmf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3" t="10426" r="11111" b="1225"/>
          <a:stretch/>
        </p:blipFill>
        <p:spPr bwMode="auto">
          <a:xfrm>
            <a:off x="4692971" y="3068960"/>
            <a:ext cx="4320000" cy="280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927842" y="5864365"/>
            <a:ext cx="46127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 dirty="0">
                <a:solidFill>
                  <a:srgbClr val="2A2D9A"/>
                </a:solidFill>
              </a:rPr>
              <a:t>Symbols show </a:t>
            </a:r>
            <a:r>
              <a:rPr lang="en-GB" sz="1200" b="1" i="1" dirty="0" smtClean="0">
                <a:solidFill>
                  <a:srgbClr val="2A2D9A"/>
                </a:solidFill>
              </a:rPr>
              <a:t>measured </a:t>
            </a:r>
            <a:r>
              <a:rPr lang="en-GB" sz="1200" b="1" i="1" dirty="0">
                <a:solidFill>
                  <a:srgbClr val="2A2D9A"/>
                </a:solidFill>
              </a:rPr>
              <a:t>values &amp; lines show simulated results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8517" y="5517232"/>
            <a:ext cx="4554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>
                <a:solidFill>
                  <a:srgbClr val="2A2D9A"/>
                </a:solidFill>
              </a:rPr>
              <a:t>ER =1.2</a:t>
            </a:r>
            <a:r>
              <a:rPr lang="en-GB" sz="2000" b="1" i="1" dirty="0" smtClean="0">
                <a:solidFill>
                  <a:srgbClr val="2A2D9A"/>
                </a:solidFill>
              </a:rPr>
              <a:t>, </a:t>
            </a:r>
            <a:r>
              <a:rPr lang="en-GB" sz="2000" b="1" i="1" dirty="0">
                <a:solidFill>
                  <a:srgbClr val="2A2D9A"/>
                </a:solidFill>
              </a:rPr>
              <a:t>Re= </a:t>
            </a:r>
            <a:r>
              <a:rPr lang="en-GB" sz="2000" b="1" i="1" dirty="0" smtClean="0">
                <a:solidFill>
                  <a:srgbClr val="2A2D9A"/>
                </a:solidFill>
              </a:rPr>
              <a:t>5100 </a:t>
            </a:r>
            <a:r>
              <a:rPr lang="en-GB" sz="2000" b="1" i="1" dirty="0">
                <a:solidFill>
                  <a:srgbClr val="2A2D9A"/>
                </a:solidFill>
              </a:rPr>
              <a:t>&amp; averaged over </a:t>
            </a:r>
            <a:r>
              <a:rPr lang="en-GB" sz="2000" b="1" i="1" dirty="0" smtClean="0">
                <a:solidFill>
                  <a:srgbClr val="2A2D9A"/>
                </a:solidFill>
              </a:rPr>
              <a:t>5 </a:t>
            </a:r>
            <a:r>
              <a:rPr lang="en-GB" sz="2000" b="1" i="1" dirty="0">
                <a:solidFill>
                  <a:srgbClr val="2A2D9A"/>
                </a:solidFill>
              </a:rPr>
              <a:t>flow through times</a:t>
            </a:r>
          </a:p>
        </p:txBody>
      </p:sp>
    </p:spTree>
    <p:extLst>
      <p:ext uri="{BB962C8B-B14F-4D97-AF65-F5344CB8AC3E}">
        <p14:creationId xmlns:p14="http://schemas.microsoft.com/office/powerpoint/2010/main" val="118025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52237"/>
            <a:ext cx="9156367" cy="6742315"/>
            <a:chOff x="0" y="52237"/>
            <a:chExt cx="9156367" cy="6742315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2237"/>
              <a:ext cx="9156367" cy="6742315"/>
              <a:chOff x="0" y="52237"/>
              <a:chExt cx="9156367" cy="674231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764704"/>
                <a:ext cx="9144000" cy="54726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0" y="692696"/>
                <a:ext cx="9135312" cy="0"/>
              </a:xfrm>
              <a:prstGeom prst="line">
                <a:avLst/>
              </a:prstGeom>
              <a:ln w="38100" cap="rnd" cmpd="thinThick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0" y="6794552"/>
                <a:ext cx="9156367" cy="0"/>
              </a:xfrm>
              <a:prstGeom prst="line">
                <a:avLst/>
              </a:prstGeom>
              <a:ln w="38100" cap="rnd" cmpd="thinThick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0" y="6309320"/>
                <a:ext cx="9135312" cy="0"/>
              </a:xfrm>
              <a:prstGeom prst="line">
                <a:avLst/>
              </a:prstGeom>
              <a:ln w="38100" cap="rnd" cmpd="thickThin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0" y="52237"/>
                <a:ext cx="9135312" cy="0"/>
              </a:xfrm>
              <a:prstGeom prst="line">
                <a:avLst/>
              </a:prstGeom>
              <a:ln w="38100" cap="rnd" cmpd="thickThin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25" descr="C:\Documents and Settings\Chathura Ranasinghe\Desktop\IOP poster\LU-mark-whit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8452" y="6431587"/>
              <a:ext cx="1090136" cy="25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23528" y="6364912"/>
              <a:ext cx="2945486" cy="3400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62464" tIns="31232" rIns="62464" bIns="31232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Department of Mechanical and Manufacturing Engineering</a:t>
              </a:r>
            </a:p>
            <a:p>
              <a:r>
                <a:rPr lang="en-US" sz="9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Loughborugh</a:t>
              </a:r>
              <a:r>
                <a:rPr lang="en-US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University</a:t>
              </a:r>
              <a:endParaRPr lang="en-GB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95536" y="162254"/>
            <a:ext cx="6837845" cy="458434"/>
          </a:xfrm>
          <a:prstGeom prst="rect">
            <a:avLst/>
          </a:prstGeom>
          <a:noFill/>
          <a:effectLst>
            <a:outerShdw blurRad="139700" dist="203200" dir="1440000" algn="ctr" rotWithShape="0">
              <a:schemeClr val="accent4">
                <a:lumMod val="60000"/>
                <a:lumOff val="40000"/>
                <a:alpha val="82000"/>
              </a:schemeClr>
            </a:outerShdw>
          </a:effectLst>
          <a:scene3d>
            <a:camera prst="orthographicFront"/>
            <a:lightRig rig="threePt" dir="t"/>
          </a:scene3d>
          <a:sp3d extrusionH="57150">
            <a:bevelT w="107950" h="196850" prst="angle"/>
            <a:bevelB w="107950" h="196850"/>
          </a:sp3d>
        </p:spPr>
        <p:txBody>
          <a:bodyPr wrap="square" lIns="88240" tIns="44120" rIns="88240" bIns="44120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VALIDATION OF KIVA4:LES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517" y="774633"/>
            <a:ext cx="6892710" cy="458434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extrusionH="57150">
            <a:bevelT w="107950" h="196850" prst="angle"/>
            <a:bevelB w="107950" h="196850"/>
          </a:sp3d>
        </p:spPr>
        <p:txBody>
          <a:bodyPr wrap="square" lIns="88240" tIns="44120" rIns="88240" bIns="44120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2A2D9A"/>
                </a:solidFill>
              </a:rPr>
              <a:t>FLOW IN AN AXISYMMETRIC ENGINE</a:t>
            </a:r>
            <a:endParaRPr lang="en-GB" sz="2400" b="1" baseline="30000" dirty="0">
              <a:solidFill>
                <a:srgbClr val="2A2D9A"/>
              </a:solidFill>
            </a:endParaRPr>
          </a:p>
        </p:txBody>
      </p:sp>
      <p:pic>
        <p:nvPicPr>
          <p:cNvPr id="31" name="Picture 11" descr="C:\Documents and Settings\Chathura\Desktop\export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2904" y="1341008"/>
            <a:ext cx="2305641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C:\Documents and Settings\Chathura\Desktop\export.wm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0" t="10426" r="9158" b="347"/>
          <a:stretch/>
        </p:blipFill>
        <p:spPr bwMode="auto">
          <a:xfrm>
            <a:off x="3584872" y="1556792"/>
            <a:ext cx="5040000" cy="317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584872" y="5013176"/>
            <a:ext cx="5406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 smtClean="0">
                <a:solidFill>
                  <a:srgbClr val="2A2D9A"/>
                </a:solidFill>
              </a:rPr>
              <a:t>RPM= 200 &amp; averaged </a:t>
            </a:r>
            <a:r>
              <a:rPr lang="en-GB" sz="2400" b="1" i="1" dirty="0">
                <a:solidFill>
                  <a:srgbClr val="2A2D9A"/>
                </a:solidFill>
              </a:rPr>
              <a:t>over </a:t>
            </a:r>
            <a:r>
              <a:rPr lang="en-GB" sz="2400" b="1" i="1" dirty="0" smtClean="0">
                <a:solidFill>
                  <a:srgbClr val="2A2D9A"/>
                </a:solidFill>
              </a:rPr>
              <a:t>5 cycles</a:t>
            </a:r>
          </a:p>
          <a:p>
            <a:r>
              <a:rPr lang="en-GB" sz="2400" b="1" i="1" dirty="0" smtClean="0">
                <a:solidFill>
                  <a:srgbClr val="2A2D9A"/>
                </a:solidFill>
              </a:rPr>
              <a:t>Crank position = 36 </a:t>
            </a:r>
            <a:r>
              <a:rPr lang="en-GB" sz="2400" b="1" i="1" dirty="0" err="1" smtClean="0">
                <a:solidFill>
                  <a:srgbClr val="2A2D9A"/>
                </a:solidFill>
              </a:rPr>
              <a:t>ATDC</a:t>
            </a:r>
            <a:endParaRPr lang="en-GB" sz="2400" b="1" i="1" dirty="0">
              <a:solidFill>
                <a:srgbClr val="2A2D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8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52237"/>
            <a:ext cx="9156367" cy="6742315"/>
            <a:chOff x="0" y="52237"/>
            <a:chExt cx="9156367" cy="6742315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2237"/>
              <a:ext cx="9156367" cy="6742315"/>
              <a:chOff x="0" y="52237"/>
              <a:chExt cx="9156367" cy="674231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764704"/>
                <a:ext cx="9144000" cy="54726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0" y="692696"/>
                <a:ext cx="9135312" cy="0"/>
              </a:xfrm>
              <a:prstGeom prst="line">
                <a:avLst/>
              </a:prstGeom>
              <a:ln w="38100" cap="rnd" cmpd="thinThick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0" y="6794552"/>
                <a:ext cx="9156367" cy="0"/>
              </a:xfrm>
              <a:prstGeom prst="line">
                <a:avLst/>
              </a:prstGeom>
              <a:ln w="38100" cap="rnd" cmpd="thinThick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0" y="6309320"/>
                <a:ext cx="9135312" cy="0"/>
              </a:xfrm>
              <a:prstGeom prst="line">
                <a:avLst/>
              </a:prstGeom>
              <a:ln w="38100" cap="rnd" cmpd="thickThin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0" y="52237"/>
                <a:ext cx="9135312" cy="0"/>
              </a:xfrm>
              <a:prstGeom prst="line">
                <a:avLst/>
              </a:prstGeom>
              <a:ln w="38100" cap="rnd" cmpd="thickThin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25" descr="C:\Documents and Settings\Chathura Ranasinghe\Desktop\IOP poster\LU-mark-white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8452" y="6431587"/>
              <a:ext cx="1090136" cy="25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23528" y="6364912"/>
              <a:ext cx="2945486" cy="3400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62464" tIns="31232" rIns="62464" bIns="31232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Department of Mechanical and Manufacturing Engineering</a:t>
              </a:r>
            </a:p>
            <a:p>
              <a:r>
                <a:rPr lang="en-US" sz="9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Loughborugh</a:t>
              </a:r>
              <a:r>
                <a:rPr lang="en-US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University</a:t>
              </a:r>
              <a:endParaRPr lang="en-GB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79512" y="116632"/>
            <a:ext cx="5808199" cy="458434"/>
          </a:xfrm>
          <a:prstGeom prst="rect">
            <a:avLst/>
          </a:prstGeom>
          <a:noFill/>
          <a:effectLst>
            <a:outerShdw blurRad="139700" dist="203200" dir="1440000" algn="ctr" rotWithShape="0">
              <a:schemeClr val="accent4">
                <a:lumMod val="60000"/>
                <a:lumOff val="40000"/>
                <a:alpha val="82000"/>
              </a:schemeClr>
            </a:outerShdw>
          </a:effectLst>
          <a:scene3d>
            <a:camera prst="orthographicFront"/>
            <a:lightRig rig="threePt" dir="t"/>
          </a:scene3d>
          <a:sp3d extrusionH="57150">
            <a:bevelT w="107950" h="196850" prst="angle"/>
            <a:bevelB w="107950" h="196850"/>
          </a:sp3d>
        </p:spPr>
        <p:txBody>
          <a:bodyPr wrap="square" lIns="88240" tIns="44120" rIns="88240" bIns="4412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APPLICATION TO SI ENGINE FLOWS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7A01-13A5-4E0A-9B33-74E5C23E6BFA}" type="slidenum">
              <a:rPr lang="en-GB" smtClean="0"/>
              <a:t>7</a:t>
            </a:fld>
            <a:endParaRPr lang="en-GB"/>
          </a:p>
        </p:txBody>
      </p:sp>
      <p:pic>
        <p:nvPicPr>
          <p:cNvPr id="16" name="Picture 2" descr="C:\CHATHURA\RESEARCH\REPORTS\Posters\EULAG\e6_mesh\export2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869978"/>
            <a:ext cx="2736000" cy="526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852396"/>
              </p:ext>
            </p:extLst>
          </p:nvPr>
        </p:nvGraphicFramePr>
        <p:xfrm>
          <a:off x="4067944" y="1041598"/>
          <a:ext cx="4104456" cy="224289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52228"/>
                <a:gridCol w="2052228"/>
              </a:tblGrid>
              <a:tr h="362603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tx1"/>
                          </a:solidFill>
                        </a:rPr>
                        <a:t>RICARDO E6 ENGINE</a:t>
                      </a:r>
                      <a:endParaRPr lang="en-GB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olSlant"/>
                      <a:lightRig rig="flood" dir="t"/>
                    </a:cell3D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2000" dirty="0"/>
                    </a:p>
                  </a:txBody>
                  <a:tcPr/>
                </a:tc>
              </a:tr>
              <a:tr h="362603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BORE</a:t>
                      </a:r>
                      <a:endParaRPr lang="en-GB" sz="16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 smtClean="0"/>
                        <a:t>  7.62 cm</a:t>
                      </a:r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2603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STROKE</a:t>
                      </a:r>
                      <a:endParaRPr lang="en-GB" sz="16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 smtClean="0"/>
                        <a:t>11.11 cm</a:t>
                      </a:r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2603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RPM</a:t>
                      </a:r>
                      <a:endParaRPr lang="en-GB" sz="16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 smtClean="0"/>
                        <a:t>1800</a:t>
                      </a:r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2603"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NO.</a:t>
                      </a:r>
                      <a:r>
                        <a:rPr lang="en-GB" sz="1600" b="1" baseline="0" dirty="0" smtClean="0"/>
                        <a:t> OF CELLS</a:t>
                      </a:r>
                      <a:endParaRPr lang="en-GB" sz="1600" b="1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 smtClean="0"/>
                        <a:t>0.8M</a:t>
                      </a:r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2603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960986" y="3241012"/>
            <a:ext cx="3803035" cy="458434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extrusionH="57150">
            <a:bevelT w="107950" h="196850" prst="angle"/>
            <a:bevelB w="107950" h="196850"/>
          </a:sp3d>
        </p:spPr>
        <p:txBody>
          <a:bodyPr wrap="square" lIns="88240" tIns="44120" rIns="88240" bIns="44120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400" b="1" i="1" dirty="0" err="1">
                <a:solidFill>
                  <a:srgbClr val="2A2D9A"/>
                </a:solidFill>
              </a:rPr>
              <a:t>RANS</a:t>
            </a:r>
            <a:r>
              <a:rPr lang="en-US" sz="2400" b="1" i="1" dirty="0"/>
              <a:t> </a:t>
            </a:r>
            <a:r>
              <a:rPr lang="en-US" sz="2400" b="1" i="1" dirty="0" smtClean="0">
                <a:solidFill>
                  <a:srgbClr val="2A2D9A"/>
                </a:solidFill>
              </a:rPr>
              <a:t>RESULTS</a:t>
            </a:r>
            <a:endParaRPr lang="en-GB" sz="2400" b="1" i="1" dirty="0">
              <a:solidFill>
                <a:srgbClr val="2A2D9A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26695" y="3241013"/>
            <a:ext cx="3097807" cy="458434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 extrusionH="57150">
            <a:bevelT w="107950" h="196850" prst="angle"/>
            <a:bevelB w="107950" h="196850"/>
          </a:sp3d>
        </p:spPr>
        <p:txBody>
          <a:bodyPr wrap="square" lIns="88240" tIns="44120" rIns="88240" bIns="44120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400" b="1" i="1" dirty="0">
                <a:solidFill>
                  <a:srgbClr val="2A2D9A"/>
                </a:solidFill>
              </a:rPr>
              <a:t>LES </a:t>
            </a:r>
            <a:r>
              <a:rPr lang="en-US" sz="2400" b="1" i="1" dirty="0" smtClean="0">
                <a:solidFill>
                  <a:srgbClr val="2A2D9A"/>
                </a:solidFill>
              </a:rPr>
              <a:t>PREDICTIONS</a:t>
            </a:r>
            <a:endParaRPr lang="en-GB" sz="2400" b="1" i="1" dirty="0">
              <a:solidFill>
                <a:srgbClr val="2A2D9A"/>
              </a:solidFill>
            </a:endParaRPr>
          </a:p>
        </p:txBody>
      </p:sp>
      <p:pic>
        <p:nvPicPr>
          <p:cNvPr id="6" name="intake_ran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63888" y="3748500"/>
            <a:ext cx="1440000" cy="1918816"/>
          </a:xfrm>
          <a:prstGeom prst="rect">
            <a:avLst/>
          </a:prstGeom>
        </p:spPr>
      </p:pic>
      <p:pic>
        <p:nvPicPr>
          <p:cNvPr id="7" name="intake_les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764021" y="3719978"/>
            <a:ext cx="1440000" cy="191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7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2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 fullScrn="1">
              <p:cMediaNode vol="80000">
                <p:cTn id="28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52237"/>
            <a:ext cx="9156367" cy="6742315"/>
            <a:chOff x="0" y="52237"/>
            <a:chExt cx="9156367" cy="6742315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52237"/>
              <a:ext cx="9156367" cy="6742315"/>
              <a:chOff x="0" y="52237"/>
              <a:chExt cx="9156367" cy="674231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764704"/>
                <a:ext cx="9144000" cy="54726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0" y="692696"/>
                <a:ext cx="9135312" cy="0"/>
              </a:xfrm>
              <a:prstGeom prst="line">
                <a:avLst/>
              </a:prstGeom>
              <a:ln w="38100" cap="rnd" cmpd="thinThick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0" y="6794552"/>
                <a:ext cx="9156367" cy="0"/>
              </a:xfrm>
              <a:prstGeom prst="line">
                <a:avLst/>
              </a:prstGeom>
              <a:ln w="38100" cap="rnd" cmpd="thinThick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0" y="6309320"/>
                <a:ext cx="9135312" cy="0"/>
              </a:xfrm>
              <a:prstGeom prst="line">
                <a:avLst/>
              </a:prstGeom>
              <a:ln w="38100" cap="rnd" cmpd="thickThin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0" y="52237"/>
                <a:ext cx="9135312" cy="0"/>
              </a:xfrm>
              <a:prstGeom prst="line">
                <a:avLst/>
              </a:prstGeom>
              <a:ln w="38100" cap="rnd" cmpd="thickThin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25" descr="C:\Documents and Settings\Chathura Ranasinghe\Desktop\IOP poster\LU-mark-whit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8452" y="6431587"/>
              <a:ext cx="1090136" cy="252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23528" y="6364912"/>
              <a:ext cx="2945486" cy="34007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62464" tIns="31232" rIns="62464" bIns="31232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Department of Mechanical and Manufacturing Engineering</a:t>
              </a:r>
            </a:p>
            <a:p>
              <a:r>
                <a:rPr lang="en-US" sz="9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Loughborugh</a:t>
              </a:r>
              <a:r>
                <a:rPr lang="en-US" sz="9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University</a:t>
              </a:r>
              <a:endParaRPr lang="en-GB" sz="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79512" y="1529938"/>
            <a:ext cx="8184008" cy="3339222"/>
          </a:xfrm>
          <a:prstGeom prst="rect">
            <a:avLst/>
          </a:prstGeom>
          <a:noFill/>
        </p:spPr>
        <p:txBody>
          <a:bodyPr wrap="square" lIns="88240" tIns="44120" rIns="88240" bIns="44120">
            <a:spAutoFit/>
          </a:bodyPr>
          <a:lstStyle/>
          <a:p>
            <a:pPr marL="441198" indent="-441198" algn="just" defTabSz="2838963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GB" sz="2400" b="1" dirty="0" smtClean="0">
                <a:solidFill>
                  <a:srgbClr val="2A2D9A"/>
                </a:solidFill>
              </a:rPr>
              <a:t>KIVA4:LES is only 2</a:t>
            </a:r>
            <a:r>
              <a:rPr lang="en-GB" sz="2400" b="1" baseline="30000" dirty="0" smtClean="0">
                <a:solidFill>
                  <a:srgbClr val="2A2D9A"/>
                </a:solidFill>
              </a:rPr>
              <a:t>nd</a:t>
            </a:r>
            <a:r>
              <a:rPr lang="en-GB" sz="2400" b="1" dirty="0" smtClean="0">
                <a:solidFill>
                  <a:srgbClr val="2A2D9A"/>
                </a:solidFill>
              </a:rPr>
              <a:t> order accurate but predictions are in good agreement with experimental measurements</a:t>
            </a:r>
          </a:p>
          <a:p>
            <a:pPr algn="just" defTabSz="2838963">
              <a:spcBef>
                <a:spcPct val="20000"/>
              </a:spcBef>
              <a:defRPr/>
            </a:pPr>
            <a:endParaRPr lang="en-GB" sz="2400" b="1" dirty="0" smtClean="0">
              <a:solidFill>
                <a:srgbClr val="2A2D9A"/>
              </a:solidFill>
            </a:endParaRPr>
          </a:p>
          <a:p>
            <a:pPr marL="441198" indent="-441198" algn="just" defTabSz="2838963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GB" sz="2400" b="1" dirty="0" smtClean="0">
                <a:solidFill>
                  <a:srgbClr val="2A2D9A"/>
                </a:solidFill>
              </a:rPr>
              <a:t>Present LES formulation has been able to resolve most of the energy containing large scale motion</a:t>
            </a:r>
          </a:p>
          <a:p>
            <a:pPr algn="just" defTabSz="2838963">
              <a:spcBef>
                <a:spcPct val="20000"/>
              </a:spcBef>
              <a:defRPr/>
            </a:pPr>
            <a:endParaRPr lang="en-GB" sz="2400" b="1" dirty="0" smtClean="0">
              <a:solidFill>
                <a:srgbClr val="2A2D9A"/>
              </a:solidFill>
            </a:endParaRPr>
          </a:p>
          <a:p>
            <a:pPr marL="441198" indent="-441198" algn="just" defTabSz="2838963"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GB" sz="2400" b="1" dirty="0" smtClean="0">
                <a:solidFill>
                  <a:srgbClr val="2A2D9A"/>
                </a:solidFill>
              </a:rPr>
              <a:t>Accuracy of the predictions are quite satisfactory compared to the relative low mesh densities used</a:t>
            </a:r>
            <a:endParaRPr lang="en-GB" sz="2400" b="1" dirty="0">
              <a:solidFill>
                <a:srgbClr val="2A2D9A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9512" y="116632"/>
            <a:ext cx="5808199" cy="458434"/>
          </a:xfrm>
          <a:prstGeom prst="rect">
            <a:avLst/>
          </a:prstGeom>
          <a:noFill/>
          <a:effectLst>
            <a:outerShdw blurRad="139700" dist="203200" dir="1440000" algn="ctr" rotWithShape="0">
              <a:schemeClr val="accent4">
                <a:lumMod val="60000"/>
                <a:lumOff val="40000"/>
                <a:alpha val="82000"/>
              </a:schemeClr>
            </a:outerShdw>
          </a:effectLst>
          <a:scene3d>
            <a:camera prst="orthographicFront"/>
            <a:lightRig rig="threePt" dir="t"/>
          </a:scene3d>
          <a:sp3d extrusionH="57150">
            <a:bevelT w="107950" h="196850" prst="angle"/>
            <a:bevelB w="107950" h="196850"/>
          </a:sp3d>
        </p:spPr>
        <p:txBody>
          <a:bodyPr wrap="square" lIns="88240" tIns="44120" rIns="88240" bIns="44120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CONCLUDING REMARKS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5373216"/>
            <a:ext cx="6270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very much for your </a:t>
            </a:r>
            <a:r>
              <a:rPr lang="en-GB" sz="2400" b="1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cooperation </a:t>
            </a:r>
            <a:r>
              <a:rPr lang="en-GB" sz="2400" b="1" i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57A01-13A5-4E0A-9B33-74E5C23E6BF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89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536</Words>
  <Application>Microsoft Office PowerPoint</Application>
  <PresentationFormat>On-screen Show (4:3)</PresentationFormat>
  <Paragraphs>76</Paragraphs>
  <Slides>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16</cp:revision>
  <dcterms:created xsi:type="dcterms:W3CDTF">2012-06-25T22:37:32Z</dcterms:created>
  <dcterms:modified xsi:type="dcterms:W3CDTF">2012-07-04T13:32:27Z</dcterms:modified>
</cp:coreProperties>
</file>