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374" r:id="rId2"/>
    <p:sldId id="592" r:id="rId3"/>
    <p:sldId id="553" r:id="rId4"/>
    <p:sldId id="718" r:id="rId5"/>
    <p:sldId id="705" r:id="rId6"/>
    <p:sldId id="706" r:id="rId7"/>
    <p:sldId id="707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22" r:id="rId16"/>
    <p:sldId id="723" r:id="rId17"/>
    <p:sldId id="724" r:id="rId18"/>
    <p:sldId id="727" r:id="rId19"/>
    <p:sldId id="728" r:id="rId20"/>
    <p:sldId id="726" r:id="rId21"/>
    <p:sldId id="742" r:id="rId22"/>
    <p:sldId id="750" r:id="rId23"/>
    <p:sldId id="748" r:id="rId24"/>
    <p:sldId id="721" r:id="rId25"/>
    <p:sldId id="732" r:id="rId26"/>
    <p:sldId id="733" r:id="rId27"/>
    <p:sldId id="734" r:id="rId28"/>
    <p:sldId id="736" r:id="rId29"/>
    <p:sldId id="731" r:id="rId30"/>
    <p:sldId id="737" r:id="rId31"/>
    <p:sldId id="738" r:id="rId32"/>
    <p:sldId id="743" r:id="rId33"/>
    <p:sldId id="745" r:id="rId34"/>
    <p:sldId id="746" r:id="rId35"/>
    <p:sldId id="744" r:id="rId36"/>
    <p:sldId id="739" r:id="rId37"/>
    <p:sldId id="741" r:id="rId38"/>
    <p:sldId id="509" r:id="rId39"/>
    <p:sldId id="730" r:id="rId40"/>
    <p:sldId id="644" r:id="rId41"/>
    <p:sldId id="643" r:id="rId42"/>
    <p:sldId id="735" r:id="rId43"/>
    <p:sldId id="708" r:id="rId44"/>
    <p:sldId id="751" r:id="rId45"/>
    <p:sldId id="752" r:id="rId46"/>
  </p:sldIdLst>
  <p:sldSz cx="9144000" cy="6858000" type="screen4x3"/>
  <p:notesSz cx="6718300" cy="9867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0000"/>
    <a:srgbClr val="00FF00"/>
    <a:srgbClr val="3366FF"/>
    <a:srgbClr val="FF0066"/>
    <a:srgbClr val="FFFF00"/>
    <a:srgbClr val="114FFB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2" autoAdjust="0"/>
    <p:restoredTop sz="88551" autoAdjust="0"/>
  </p:normalViewPr>
  <p:slideViewPr>
    <p:cSldViewPr>
      <p:cViewPr>
        <p:scale>
          <a:sx n="75" d="100"/>
          <a:sy n="75" d="100"/>
        </p:scale>
        <p:origin x="-930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190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190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10890FE2-3D1D-4EBA-AEC8-E4C547368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1900" y="0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69938"/>
            <a:ext cx="4926013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694238"/>
            <a:ext cx="4926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1900" y="9388475"/>
            <a:ext cx="2925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1D13269-C831-41AE-9856-371532B632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66763"/>
            <a:ext cx="4927600" cy="3697287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766" y="4694107"/>
            <a:ext cx="4926753" cy="4463397"/>
          </a:xfrm>
        </p:spPr>
        <p:txBody>
          <a:bodyPr/>
          <a:lstStyle/>
          <a:p>
            <a:r>
              <a:rPr lang="en-GB"/>
              <a:t>And using an initial or reference state that is close to the truth may actually never provide the correct solution</a:t>
            </a:r>
          </a:p>
          <a:p>
            <a:r>
              <a:rPr lang="en-GB"/>
              <a:t>Because it does not satisfy the equations since it is/contains already the nonlinear response of some forcing far</a:t>
            </a:r>
          </a:p>
          <a:p>
            <a:r>
              <a:rPr lang="en-GB"/>
              <a:t>downstream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66763"/>
            <a:ext cx="4927600" cy="3697287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766" y="4694107"/>
            <a:ext cx="4926753" cy="4463397"/>
          </a:xfrm>
        </p:spPr>
        <p:txBody>
          <a:bodyPr/>
          <a:lstStyle/>
          <a:p>
            <a:r>
              <a:rPr lang="en-GB" dirty="0"/>
              <a:t>Possibly investigate the Fourier representation of the heavy side function, example that single point can transfer </a:t>
            </a:r>
          </a:p>
          <a:p>
            <a:r>
              <a:rPr lang="en-GB" dirty="0"/>
              <a:t>Energy to all scales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Based on the idea that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D13269-C831-41AE-9856-371532B63229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304800"/>
            <a:ext cx="21097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304800"/>
            <a:ext cx="617696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066800"/>
            <a:ext cx="41433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433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304800"/>
            <a:ext cx="84391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066800"/>
            <a:ext cx="8439150" cy="502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12996" name="Rectangle 4"/>
          <p:cNvSpPr>
            <a:spLocks noChangeArrowheads="1"/>
          </p:cNvSpPr>
          <p:nvPr/>
        </p:nvSpPr>
        <p:spPr bwMode="auto">
          <a:xfrm>
            <a:off x="6948488" y="6203950"/>
            <a:ext cx="14335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>
                <a:solidFill>
                  <a:srgbClr val="114FFB"/>
                </a:solidFill>
                <a:latin typeface="Arial Black" pitchFamily="34" charset="0"/>
              </a:rPr>
              <a:t>ECMWF</a:t>
            </a:r>
          </a:p>
        </p:txBody>
      </p:sp>
      <p:sp>
        <p:nvSpPr>
          <p:cNvPr id="212997" name="AutoShape 5"/>
          <p:cNvSpPr>
            <a:spLocks noChangeArrowheads="1"/>
          </p:cNvSpPr>
          <p:nvPr/>
        </p:nvSpPr>
        <p:spPr bwMode="auto">
          <a:xfrm>
            <a:off x="301625" y="6348413"/>
            <a:ext cx="6604000" cy="228600"/>
          </a:xfrm>
          <a:prstGeom prst="parallelogram">
            <a:avLst>
              <a:gd name="adj" fmla="val 56039"/>
            </a:avLst>
          </a:prstGeom>
          <a:solidFill>
            <a:srgbClr val="618FF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820738" y="6327775"/>
            <a:ext cx="2823336" cy="27443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GB" sz="1200" b="1" dirty="0" smtClean="0">
                <a:solidFill>
                  <a:srgbClr val="FFFFFF"/>
                </a:solidFill>
                <a:latin typeface="Arial" charset="0"/>
              </a:rPr>
              <a:t>3</a:t>
            </a:r>
            <a:r>
              <a:rPr lang="en-GB" sz="1200" b="1" baseline="30000" dirty="0" smtClean="0">
                <a:solidFill>
                  <a:srgbClr val="FFFFFF"/>
                </a:solidFill>
                <a:latin typeface="Arial" charset="0"/>
              </a:rPr>
              <a:t>rd</a:t>
            </a:r>
            <a:r>
              <a:rPr lang="en-GB" sz="1200" b="1" dirty="0" smtClean="0">
                <a:solidFill>
                  <a:srgbClr val="FFFFFF"/>
                </a:solidFill>
                <a:latin typeface="Arial" charset="0"/>
              </a:rPr>
              <a:t> EULAG Workshop 2012 Slide </a:t>
            </a:r>
            <a:fld id="{AB39D532-5267-4074-9EDD-77D7711F20FB}" type="slidenum">
              <a:rPr lang="en-GB" sz="1200" b="1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GB" sz="1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151" name="Picture 7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75650" y="6257925"/>
            <a:ext cx="534988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defRPr sz="2800">
          <a:solidFill>
            <a:srgbClr val="114FFB"/>
          </a:solidFill>
          <a:latin typeface="Arial Black" pitchFamily="34" charset="0"/>
        </a:defRPr>
      </a:lvl9pPr>
    </p:titleStyle>
    <p:bodyStyle>
      <a:lvl1pPr marL="290513" indent="-290513" algn="l" defTabSz="762000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chemeClr val="hlink"/>
        </a:buClr>
        <a:buSzPct val="100000"/>
        <a:buFont typeface="Wingdings" pitchFamily="2" charset="2"/>
        <a:buChar char="t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85750" algn="l" defTabSz="762000" rtl="0" eaLnBrk="0" fontAlgn="base" hangingPunct="0">
        <a:lnSpc>
          <a:spcPts val="3000"/>
        </a:lnSpc>
        <a:spcBef>
          <a:spcPct val="0"/>
        </a:spcBef>
        <a:spcAft>
          <a:spcPts val="1000"/>
        </a:spcAft>
        <a:buClr>
          <a:schemeClr val="tx1"/>
        </a:buClr>
        <a:buSzPct val="100000"/>
        <a:buFont typeface="Wingdings" pitchFamily="2" charset="2"/>
        <a:buChar char="t"/>
        <a:defRPr sz="2200" b="1">
          <a:solidFill>
            <a:srgbClr val="114FFB"/>
          </a:solidFill>
          <a:latin typeface="+mn-lt"/>
        </a:defRPr>
      </a:lvl2pPr>
      <a:lvl3pPr marL="1300163" indent="-3429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è"/>
        <a:defRPr sz="2200">
          <a:solidFill>
            <a:srgbClr val="114FFB"/>
          </a:solidFill>
          <a:latin typeface="+mn-lt"/>
        </a:defRPr>
      </a:lvl3pPr>
      <a:lvl4pPr marL="17192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4pPr>
      <a:lvl5pPr marL="2138363" indent="-228600" algn="l" defTabSz="762000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5pPr>
      <a:lvl6pPr marL="25955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6pPr>
      <a:lvl7pPr marL="30527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7pPr>
      <a:lvl8pPr marL="35099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8pPr>
      <a:lvl9pPr marL="3967163" indent="-228600" algn="l" defTabSz="762000" rtl="0" fontAlgn="base">
        <a:lnSpc>
          <a:spcPts val="2600"/>
        </a:lnSpc>
        <a:spcBef>
          <a:spcPct val="0"/>
        </a:spcBef>
        <a:spcAft>
          <a:spcPts val="800"/>
        </a:spcAft>
        <a:buClr>
          <a:schemeClr val="bg2"/>
        </a:buClr>
        <a:buSzPct val="100000"/>
        <a:buFont typeface="Wingdings" pitchFamily="2" charset="2"/>
        <a:buChar char="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628800"/>
            <a:ext cx="8558212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The direct modeling of </a:t>
            </a:r>
            <a:r>
              <a:rPr lang="en-US" dirty="0" err="1" smtClean="0"/>
              <a:t>subgrid</a:t>
            </a:r>
            <a:r>
              <a:rPr lang="en-US" dirty="0" smtClean="0"/>
              <a:t>-scale stresses and its relevance for medium range weather prediction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79388" y="188913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1400" dirty="0" smtClean="0">
                <a:solidFill>
                  <a:schemeClr val="accent1"/>
                </a:solidFill>
                <a:latin typeface="Comic Sans MS" pitchFamily="66" charset="0"/>
              </a:rPr>
              <a:t>Loughborough 2012</a:t>
            </a:r>
            <a:endParaRPr lang="en-GB" sz="1400" i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419872" y="2852936"/>
            <a:ext cx="2376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u="sng" dirty="0"/>
              <a:t>Nils </a:t>
            </a:r>
            <a:r>
              <a:rPr lang="en-GB" b="1" u="sng" dirty="0" smtClean="0"/>
              <a:t>Peter Wedi*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78904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*European Centre for Medium-range Weather Forecasts, wedi@ecmwf.int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de-aliasing: </a:t>
            </a:r>
            <a:r>
              <a:rPr lang="en-GB" dirty="0" err="1" smtClean="0"/>
              <a:t>vorticity</a:t>
            </a:r>
            <a:r>
              <a:rPr lang="en-GB" dirty="0" smtClean="0"/>
              <a:t> noise</a:t>
            </a:r>
            <a:endParaRPr lang="en-GB" dirty="0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74357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De-aliasing: </a:t>
            </a:r>
            <a:r>
              <a:rPr lang="en-GB" dirty="0" err="1" smtClean="0"/>
              <a:t>vorticity</a:t>
            </a:r>
            <a:r>
              <a:rPr lang="en-GB" dirty="0" smtClean="0"/>
              <a:t> noise</a:t>
            </a:r>
            <a:endParaRPr lang="en-GB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6578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Kinetic Energy Spectra – 100 </a:t>
            </a:r>
            <a:r>
              <a:rPr lang="en-GB" dirty="0" err="1" smtClean="0"/>
              <a:t>hPa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6958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Kinetic Energy Spectra – 100 </a:t>
            </a:r>
            <a:r>
              <a:rPr lang="en-GB" dirty="0" err="1" smtClean="0"/>
              <a:t>hPa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2" y="1176337"/>
            <a:ext cx="4676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Four</a:t>
            </a:r>
            <a:r>
              <a:rPr lang="en-GB" dirty="0" smtClean="0"/>
              <a:t> reasons for horizontal diffusion:</a:t>
            </a:r>
          </a:p>
          <a:p>
            <a:pPr lvl="1"/>
            <a:r>
              <a:rPr lang="en-GB" dirty="0" smtClean="0"/>
              <a:t>“Sponge” for vertically propagating gravity waves</a:t>
            </a:r>
          </a:p>
          <a:p>
            <a:pPr lvl="1"/>
            <a:r>
              <a:rPr lang="en-GB" dirty="0" smtClean="0"/>
              <a:t>Dampen the accumulation of KE and </a:t>
            </a:r>
            <a:r>
              <a:rPr lang="en-GB" dirty="0" err="1" smtClean="0"/>
              <a:t>enstrophy</a:t>
            </a:r>
            <a:r>
              <a:rPr lang="en-GB" dirty="0" smtClean="0"/>
              <a:t> at the smallest resolved scales</a:t>
            </a:r>
          </a:p>
          <a:p>
            <a:pPr lvl="1"/>
            <a:r>
              <a:rPr lang="en-GB" dirty="0" smtClean="0"/>
              <a:t>Represent unresolved </a:t>
            </a:r>
            <a:r>
              <a:rPr lang="en-GB" dirty="0" err="1" smtClean="0"/>
              <a:t>subgrid</a:t>
            </a:r>
            <a:r>
              <a:rPr lang="en-GB" dirty="0" smtClean="0"/>
              <a:t>-scale mixing</a:t>
            </a:r>
          </a:p>
          <a:p>
            <a:pPr lvl="1"/>
            <a:r>
              <a:rPr lang="en-GB" dirty="0" smtClean="0"/>
              <a:t>Make tangent-linear and non-linear evolution more similar (relevant for </a:t>
            </a:r>
            <a:r>
              <a:rPr lang="en-GB" dirty="0" err="1" smtClean="0"/>
              <a:t>variational</a:t>
            </a:r>
            <a:r>
              <a:rPr lang="en-GB" dirty="0" smtClean="0"/>
              <a:t> data-assimilation)</a:t>
            </a:r>
          </a:p>
          <a:p>
            <a:r>
              <a:rPr lang="en-GB" dirty="0" smtClean="0"/>
              <a:t>Given the removal of aliasing, horizontal diffusion can now be reduced or alternative schemes applied to represent unresolved </a:t>
            </a:r>
            <a:r>
              <a:rPr lang="en-GB" dirty="0" err="1" smtClean="0"/>
              <a:t>subgrid</a:t>
            </a:r>
            <a:r>
              <a:rPr lang="en-GB" dirty="0" smtClean="0"/>
              <a:t>-scale mixing</a:t>
            </a:r>
          </a:p>
          <a:p>
            <a:pPr lvl="1"/>
            <a:r>
              <a:rPr lang="en-GB" dirty="0" smtClean="0"/>
              <a:t>=&gt; Non-linear horizontal diffusion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Satellite picture of N. Atlantic</a:t>
            </a:r>
          </a:p>
        </p:txBody>
      </p:sp>
      <p:pic>
        <p:nvPicPr>
          <p:cNvPr id="549891" name="Picture 3" descr="METEOSAT_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00175"/>
            <a:ext cx="6942138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9892" name="Rectangle 4"/>
          <p:cNvSpPr>
            <a:spLocks noChangeArrowheads="1"/>
          </p:cNvSpPr>
          <p:nvPr/>
        </p:nvSpPr>
        <p:spPr bwMode="auto">
          <a:xfrm>
            <a:off x="7162800" y="1476375"/>
            <a:ext cx="1981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Large-Scale: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Frontal systems on scale of N.Atlantic.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Cellular convection S. of Iceland.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2d vortex shedding S. of Greenland.</a:t>
            </a:r>
          </a:p>
        </p:txBody>
      </p:sp>
      <p:sp>
        <p:nvSpPr>
          <p:cNvPr id="549893" name="Rectangle 5"/>
          <p:cNvSpPr>
            <a:spLocks noChangeArrowheads="1"/>
          </p:cNvSpPr>
          <p:nvPr/>
        </p:nvSpPr>
        <p:spPr bwMode="auto">
          <a:xfrm>
            <a:off x="3276600" y="3381375"/>
            <a:ext cx="304800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Enlarged picture over U.K.</a:t>
            </a:r>
          </a:p>
        </p:txBody>
      </p:sp>
      <p:pic>
        <p:nvPicPr>
          <p:cNvPr id="550915" name="Picture 3" descr="AVHRR_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27113"/>
            <a:ext cx="517525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5638800" y="1285875"/>
            <a:ext cx="2851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More detail …</a:t>
            </a:r>
          </a:p>
          <a:p>
            <a:r>
              <a:rPr lang="en-US">
                <a:latin typeface="Times New Roman" pitchFamily="18" charset="0"/>
              </a:rPr>
              <a:t>Gravity-wave train running SW-NE over UK.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47688" y="1285875"/>
            <a:ext cx="4981575" cy="4705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Balloon measurements of static stability</a:t>
            </a:r>
          </a:p>
        </p:txBody>
      </p:sp>
      <p:graphicFrame>
        <p:nvGraphicFramePr>
          <p:cNvPr id="551940" name="Object 4"/>
          <p:cNvGraphicFramePr>
            <a:graphicFrameLocks noChangeAspect="1"/>
          </p:cNvGraphicFramePr>
          <p:nvPr/>
        </p:nvGraphicFramePr>
        <p:xfrm>
          <a:off x="5191125" y="1624013"/>
          <a:ext cx="1984375" cy="892175"/>
        </p:xfrm>
        <a:graphic>
          <a:graphicData uri="http://schemas.openxmlformats.org/presentationml/2006/ole">
            <p:oleObj spid="_x0000_s139266" name="Equation" r:id="rId4" imgW="990360" imgH="444240" progId="Equation.3">
              <p:embed/>
            </p:oleObj>
          </a:graphicData>
        </a:graphic>
      </p:graphicFrame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5076056" y="2708920"/>
            <a:ext cx="35671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latin typeface="Times New Roman" pitchFamily="18" charset="0"/>
              </a:rPr>
              <a:t>Static stability S</a:t>
            </a:r>
          </a:p>
          <a:p>
            <a:r>
              <a:rPr lang="en-GB" sz="2400" dirty="0">
                <a:latin typeface="Times New Roman" pitchFamily="18" charset="0"/>
              </a:rPr>
              <a:t>Brunt-</a:t>
            </a:r>
            <a:r>
              <a:rPr lang="en-GB" sz="2400" dirty="0" err="1">
                <a:latin typeface="Times New Roman" pitchFamily="18" charset="0"/>
              </a:rPr>
              <a:t>V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äisällä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frequency N</a:t>
            </a:r>
          </a:p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Potential temperature </a:t>
            </a:r>
            <a:r>
              <a:rPr lang="en-GB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</a:t>
            </a:r>
            <a:endParaRPr lang="en-GB" sz="2400" dirty="0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1524000"/>
            <a:ext cx="8007351" cy="4637088"/>
            <a:chOff x="288" y="1200"/>
            <a:chExt cx="5044" cy="2921"/>
          </a:xfrm>
        </p:grpSpPr>
        <p:pic>
          <p:nvPicPr>
            <p:cNvPr id="551939" name="Picture 3" descr="ROKSP020"/>
            <p:cNvPicPr>
              <a:picLocks noChangeAspect="1" noChangeArrowheads="1"/>
            </p:cNvPicPr>
            <p:nvPr/>
          </p:nvPicPr>
          <p:blipFill>
            <a:blip r:embed="rId5" cstate="print"/>
            <a:srcRect t="3996"/>
            <a:stretch>
              <a:fillRect/>
            </a:stretch>
          </p:blipFill>
          <p:spPr bwMode="auto">
            <a:xfrm>
              <a:off x="288" y="1200"/>
              <a:ext cx="2931" cy="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1942" name="Line 6"/>
            <p:cNvSpPr>
              <a:spLocks noChangeShapeType="1"/>
            </p:cNvSpPr>
            <p:nvPr/>
          </p:nvSpPr>
          <p:spPr bwMode="auto">
            <a:xfrm flipV="1">
              <a:off x="1680" y="2688"/>
              <a:ext cx="0" cy="11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1943" name="Text Box 7"/>
            <p:cNvSpPr txBox="1">
              <a:spLocks noChangeArrowheads="1"/>
            </p:cNvSpPr>
            <p:nvPr/>
          </p:nvSpPr>
          <p:spPr bwMode="auto">
            <a:xfrm>
              <a:off x="3200" y="2990"/>
              <a:ext cx="213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latin typeface="Times New Roman" pitchFamily="18" charset="0"/>
                </a:rPr>
                <a:t>Idealized reference or </a:t>
              </a:r>
              <a:endParaRPr lang="en-GB" dirty="0" smtClean="0">
                <a:latin typeface="Times New Roman" pitchFamily="18" charset="0"/>
              </a:endParaRPr>
            </a:p>
            <a:p>
              <a:r>
                <a:rPr lang="en-GB" dirty="0" smtClean="0">
                  <a:latin typeface="Times New Roman" pitchFamily="18" charset="0"/>
                </a:rPr>
                <a:t>initial state often assumed</a:t>
              </a:r>
            </a:p>
            <a:p>
              <a:r>
                <a:rPr lang="en-GB" dirty="0" smtClean="0"/>
                <a:t>in idealized simulations</a:t>
              </a:r>
              <a:endParaRPr lang="en-GB" dirty="0">
                <a:latin typeface="Times New Roman" pitchFamily="18" charset="0"/>
              </a:endParaRPr>
            </a:p>
          </p:txBody>
        </p:sp>
        <p:sp>
          <p:nvSpPr>
            <p:cNvPr id="551944" name="Line 8"/>
            <p:cNvSpPr>
              <a:spLocks noChangeShapeType="1"/>
            </p:cNvSpPr>
            <p:nvPr/>
          </p:nvSpPr>
          <p:spPr bwMode="auto">
            <a:xfrm flipH="1">
              <a:off x="1776" y="3262"/>
              <a:ext cx="147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15975"/>
          </a:xfrm>
        </p:spPr>
        <p:txBody>
          <a:bodyPr/>
          <a:lstStyle/>
          <a:p>
            <a:r>
              <a:rPr lang="en-GB"/>
              <a:t>Scales of atmospheric phenomena</a:t>
            </a:r>
          </a:p>
        </p:txBody>
      </p:sp>
      <p:pic>
        <p:nvPicPr>
          <p:cNvPr id="558083" name="Picture 3" descr="mso745F8"/>
          <p:cNvPicPr>
            <a:picLocks noChangeAspect="1" noChangeArrowheads="1"/>
          </p:cNvPicPr>
          <p:nvPr/>
        </p:nvPicPr>
        <p:blipFill>
          <a:blip r:embed="rId2" cstate="print"/>
          <a:srcRect l="1891" b="7750"/>
          <a:stretch>
            <a:fillRect/>
          </a:stretch>
        </p:blipFill>
        <p:spPr bwMode="auto">
          <a:xfrm>
            <a:off x="374650" y="1268413"/>
            <a:ext cx="5214938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4" name="Rectangle 4"/>
          <p:cNvSpPr>
            <a:spLocks noChangeArrowheads="1"/>
          </p:cNvSpPr>
          <p:nvPr/>
        </p:nvSpPr>
        <p:spPr bwMode="auto">
          <a:xfrm>
            <a:off x="5562600" y="1905000"/>
            <a:ext cx="3352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Practical </a:t>
            </a:r>
            <a:r>
              <a:rPr lang="en-GB" i="1" dirty="0"/>
              <a:t>averaging</a:t>
            </a:r>
            <a:r>
              <a:rPr lang="en-GB" dirty="0"/>
              <a:t> scales do not </a:t>
            </a:r>
            <a:r>
              <a:rPr lang="en-GB" dirty="0" smtClean="0"/>
              <a:t>necessarily correspond </a:t>
            </a:r>
            <a:r>
              <a:rPr lang="en-GB" dirty="0"/>
              <a:t>to a physical scale separation.</a:t>
            </a:r>
          </a:p>
          <a:p>
            <a:pPr>
              <a:spcBef>
                <a:spcPct val="50000"/>
              </a:spcBef>
            </a:pPr>
            <a:r>
              <a:rPr lang="en-GB" dirty="0"/>
              <a:t>If equations are averaged, there may be strong interactions between resolved and unresolved scales.</a:t>
            </a:r>
          </a:p>
        </p:txBody>
      </p:sp>
      <p:sp>
        <p:nvSpPr>
          <p:cNvPr id="558085" name="Line 5"/>
          <p:cNvSpPr>
            <a:spLocks noChangeShapeType="1"/>
          </p:cNvSpPr>
          <p:nvPr/>
        </p:nvSpPr>
        <p:spPr bwMode="auto">
          <a:xfrm flipV="1">
            <a:off x="3851920" y="3861048"/>
            <a:ext cx="14288" cy="174148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58086" name="Line 6"/>
          <p:cNvSpPr>
            <a:spLocks noChangeShapeType="1"/>
          </p:cNvSpPr>
          <p:nvPr/>
        </p:nvSpPr>
        <p:spPr bwMode="auto">
          <a:xfrm flipH="1">
            <a:off x="1117600" y="3787775"/>
            <a:ext cx="2757488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“Averaged” equations</a:t>
            </a:r>
            <a:endParaRPr lang="en-GB" dirty="0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100" dirty="0"/>
              <a:t>The equations </a:t>
            </a:r>
            <a:r>
              <a:rPr lang="en-GB" sz="2100" dirty="0" smtClean="0"/>
              <a:t>as used </a:t>
            </a:r>
            <a:r>
              <a:rPr lang="en-GB" sz="2100" dirty="0"/>
              <a:t>in an operational NWP model represent the evolution of a </a:t>
            </a:r>
            <a:r>
              <a:rPr lang="en-GB" sz="2100" dirty="0">
                <a:solidFill>
                  <a:srgbClr val="FF0000"/>
                </a:solidFill>
              </a:rPr>
              <a:t>space-time average</a:t>
            </a:r>
            <a:r>
              <a:rPr lang="en-GB" sz="2100" dirty="0"/>
              <a:t> of the true solution</a:t>
            </a:r>
            <a:r>
              <a:rPr lang="en-GB" sz="21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GB" sz="2100" dirty="0" smtClean="0"/>
              <a:t>The </a:t>
            </a:r>
            <a:r>
              <a:rPr lang="en-GB" sz="2100" i="1" dirty="0" smtClean="0">
                <a:solidFill>
                  <a:srgbClr val="0000FF"/>
                </a:solidFill>
              </a:rPr>
              <a:t>sub-grid</a:t>
            </a:r>
            <a:r>
              <a:rPr lang="en-GB" sz="2100" dirty="0" smtClean="0">
                <a:solidFill>
                  <a:srgbClr val="0000FF"/>
                </a:solidFill>
              </a:rPr>
              <a:t> model </a:t>
            </a:r>
            <a:r>
              <a:rPr lang="en-GB" sz="2100" dirty="0" smtClean="0"/>
              <a:t>represents the effect of the </a:t>
            </a:r>
            <a:r>
              <a:rPr lang="en-GB" sz="2100" dirty="0" smtClean="0">
                <a:solidFill>
                  <a:srgbClr val="FF0000"/>
                </a:solidFill>
              </a:rPr>
              <a:t>unresolved scales</a:t>
            </a:r>
            <a:r>
              <a:rPr lang="en-GB" sz="2100" dirty="0" smtClean="0"/>
              <a:t> on the averaged flow expressed in terms of the </a:t>
            </a:r>
            <a:r>
              <a:rPr lang="en-GB" sz="2100" dirty="0" smtClean="0">
                <a:solidFill>
                  <a:srgbClr val="FF0000"/>
                </a:solidFill>
              </a:rPr>
              <a:t>resolved flow variables </a:t>
            </a:r>
            <a:r>
              <a:rPr lang="en-GB" sz="2100" dirty="0" smtClean="0"/>
              <a:t>which represent an averaged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GB" dirty="0" smtClean="0"/>
              <a:t>The spectral transform method: de-aliasing of spectral computations on the linear grid</a:t>
            </a:r>
          </a:p>
          <a:p>
            <a:pPr>
              <a:defRPr/>
            </a:pPr>
            <a:r>
              <a:rPr lang="en-GB" dirty="0" smtClean="0"/>
              <a:t>The role of horizontal diffusion</a:t>
            </a:r>
          </a:p>
          <a:p>
            <a:pPr>
              <a:defRPr/>
            </a:pPr>
            <a:r>
              <a:rPr lang="en-GB" dirty="0" smtClean="0"/>
              <a:t>Non-linear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034" name="Picture 2" descr="slide1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l="3146" t="9991" r="12845" b="17876"/>
          <a:stretch>
            <a:fillRect/>
          </a:stretch>
        </p:blipFill>
        <p:spPr bwMode="auto">
          <a:xfrm>
            <a:off x="0" y="1719263"/>
            <a:ext cx="5610225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60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(Aircraft) observed </a:t>
            </a:r>
            <a:r>
              <a:rPr lang="en-US" dirty="0"/>
              <a:t>spectra of motions in </a:t>
            </a:r>
            <a:r>
              <a:rPr lang="en-US" dirty="0" smtClean="0"/>
              <a:t>the upper troposphere</a:t>
            </a:r>
            <a:endParaRPr lang="en-US" dirty="0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5638800" y="1340768"/>
            <a:ext cx="33528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Spectral slope near 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30000" dirty="0">
                <a:solidFill>
                  <a:srgbClr val="FF0000"/>
                </a:solidFill>
              </a:rPr>
              <a:t>-3</a:t>
            </a:r>
            <a:r>
              <a:rPr lang="en-GB" dirty="0"/>
              <a:t> for wavelengths </a:t>
            </a:r>
            <a:r>
              <a:rPr lang="en-GB" dirty="0">
                <a:solidFill>
                  <a:srgbClr val="FF0000"/>
                </a:solidFill>
              </a:rPr>
              <a:t>&gt;500km</a:t>
            </a:r>
            <a:r>
              <a:rPr lang="en-GB" dirty="0"/>
              <a:t>. Near 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baseline="30000" dirty="0">
                <a:solidFill>
                  <a:srgbClr val="FF0000"/>
                </a:solidFill>
              </a:rPr>
              <a:t>-5/3</a:t>
            </a:r>
            <a:r>
              <a:rPr lang="en-GB" dirty="0"/>
              <a:t> for shorter wavelengths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118316"/>
            <a:ext cx="3563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“It is remarkable that no scientific consensus yet ... whether the energy cascade through the </a:t>
            </a:r>
            <a:r>
              <a:rPr lang="en-GB" dirty="0" err="1" smtClean="0">
                <a:solidFill>
                  <a:srgbClr val="FF0000"/>
                </a:solidFill>
              </a:rPr>
              <a:t>mesoscale</a:t>
            </a:r>
            <a:r>
              <a:rPr lang="en-GB" dirty="0" smtClean="0">
                <a:solidFill>
                  <a:srgbClr val="FF0000"/>
                </a:solidFill>
              </a:rPr>
              <a:t> range is upscale or downscale. “ </a:t>
            </a:r>
          </a:p>
          <a:p>
            <a:r>
              <a:rPr lang="en-GB" i="1" dirty="0" smtClean="0">
                <a:solidFill>
                  <a:schemeClr val="accent1"/>
                </a:solidFill>
              </a:rPr>
              <a:t>(</a:t>
            </a:r>
            <a:r>
              <a:rPr lang="en-GB" i="1" dirty="0" err="1" smtClean="0">
                <a:solidFill>
                  <a:schemeClr val="accent1"/>
                </a:solidFill>
              </a:rPr>
              <a:t>Vallgren</a:t>
            </a:r>
            <a:r>
              <a:rPr lang="en-GB" i="1" dirty="0" smtClean="0">
                <a:solidFill>
                  <a:schemeClr val="accent1"/>
                </a:solidFill>
              </a:rPr>
              <a:t> et al., 2012)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2D </a:t>
            </a:r>
            <a:r>
              <a:rPr lang="en-GB" dirty="0" err="1" smtClean="0"/>
              <a:t>vs</a:t>
            </a:r>
            <a:r>
              <a:rPr lang="en-GB" dirty="0" smtClean="0"/>
              <a:t> 3D turbulence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 far horizontal correlations are simply neglected and only the vertical correlations of </a:t>
            </a:r>
            <a:r>
              <a:rPr lang="en-GB" dirty="0" err="1" smtClean="0"/>
              <a:t>subgrid</a:t>
            </a:r>
            <a:r>
              <a:rPr lang="en-GB" dirty="0" smtClean="0"/>
              <a:t>-scale fluctuations are parameterized.</a:t>
            </a:r>
          </a:p>
          <a:p>
            <a:r>
              <a:rPr lang="en-GB" dirty="0" smtClean="0"/>
              <a:t>based on scale arguments </a:t>
            </a:r>
            <a:r>
              <a:rPr lang="en-GB" dirty="0" smtClean="0">
                <a:solidFill>
                  <a:srgbClr val="FF0000"/>
                </a:solidFill>
              </a:rPr>
              <a:t>accelerations</a:t>
            </a:r>
            <a:r>
              <a:rPr lang="en-GB" dirty="0" smtClean="0">
                <a:solidFill>
                  <a:srgbClr val="0000FF"/>
                </a:solidFill>
              </a:rPr>
              <a:t> of the larger scale flow caused by </a:t>
            </a:r>
            <a:r>
              <a:rPr lang="en-GB" dirty="0" smtClean="0">
                <a:solidFill>
                  <a:srgbClr val="FF0000"/>
                </a:solidFill>
              </a:rPr>
              <a:t>eddy motions </a:t>
            </a:r>
            <a:r>
              <a:rPr lang="en-GB" dirty="0" smtClean="0">
                <a:solidFill>
                  <a:srgbClr val="0000FF"/>
                </a:solidFill>
              </a:rPr>
              <a:t>…  </a:t>
            </a:r>
          </a:p>
          <a:p>
            <a:pPr lvl="1"/>
            <a:r>
              <a:rPr lang="en-GB" dirty="0" smtClean="0"/>
              <a:t>… in </a:t>
            </a:r>
            <a:r>
              <a:rPr lang="en-GB" dirty="0" smtClean="0">
                <a:solidFill>
                  <a:srgbClr val="FF0000"/>
                </a:solidFill>
              </a:rPr>
              <a:t>2D</a:t>
            </a:r>
            <a:r>
              <a:rPr lang="en-GB" dirty="0" smtClean="0"/>
              <a:t> turbulence </a:t>
            </a:r>
            <a:r>
              <a:rPr lang="en-GB" i="1" dirty="0" smtClean="0">
                <a:solidFill>
                  <a:srgbClr val="FF0000"/>
                </a:solidFill>
              </a:rPr>
              <a:t>decrease</a:t>
            </a:r>
            <a:r>
              <a:rPr lang="en-GB" dirty="0" smtClean="0"/>
              <a:t> as the scale of motion </a:t>
            </a:r>
            <a:r>
              <a:rPr lang="en-GB" i="1" dirty="0" smtClean="0"/>
              <a:t>decreases </a:t>
            </a:r>
            <a:r>
              <a:rPr lang="en-GB" dirty="0" smtClean="0"/>
              <a:t>(i.e. as the model resolution </a:t>
            </a:r>
            <a:r>
              <a:rPr lang="en-GB" i="1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 in </a:t>
            </a:r>
            <a:r>
              <a:rPr lang="en-GB" dirty="0" smtClean="0">
                <a:solidFill>
                  <a:srgbClr val="FF0000"/>
                </a:solidFill>
              </a:rPr>
              <a:t>3D</a:t>
            </a:r>
            <a:r>
              <a:rPr lang="en-GB" dirty="0" smtClean="0"/>
              <a:t> turbulence </a:t>
            </a:r>
            <a:r>
              <a:rPr lang="en-GB" i="1" dirty="0" smtClean="0">
                <a:solidFill>
                  <a:srgbClr val="FF0000"/>
                </a:solidFill>
              </a:rPr>
              <a:t>increase</a:t>
            </a:r>
            <a:r>
              <a:rPr lang="en-GB" dirty="0" smtClean="0"/>
              <a:t> as the scale of motion decreases (i.e. as the model resolution </a:t>
            </a:r>
            <a:r>
              <a:rPr lang="en-GB" i="1" dirty="0" smtClean="0">
                <a:solidFill>
                  <a:srgbClr val="FF0000"/>
                </a:solidFill>
              </a:rPr>
              <a:t>increases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So as long as the resolved flow regime behaves like 2D turbulence the neglect of horizontal eddy fluxes in NWP is okay …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5805264"/>
            <a:ext cx="239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chemeClr val="accent1"/>
                </a:solidFill>
              </a:rPr>
              <a:t>(</a:t>
            </a:r>
            <a:r>
              <a:rPr lang="en-GB" i="1" dirty="0" err="1" smtClean="0">
                <a:solidFill>
                  <a:schemeClr val="accent1"/>
                </a:solidFill>
              </a:rPr>
              <a:t>Tennekes</a:t>
            </a:r>
            <a:r>
              <a:rPr lang="en-GB" i="1" dirty="0" smtClean="0">
                <a:solidFill>
                  <a:schemeClr val="accent1"/>
                </a:solidFill>
              </a:rPr>
              <a:t> , 1978)</a:t>
            </a:r>
            <a:endParaRPr lang="en-GB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324528" cy="533400"/>
          </a:xfrm>
        </p:spPr>
        <p:txBody>
          <a:bodyPr/>
          <a:lstStyle/>
          <a:p>
            <a:r>
              <a:rPr lang="en-GB" dirty="0" smtClean="0"/>
              <a:t>rotational/divergent energy of T3999 10 day </a:t>
            </a:r>
            <a:r>
              <a:rPr lang="en-GB" dirty="0" err="1" smtClean="0"/>
              <a:t>fc</a:t>
            </a:r>
            <a:endParaRPr lang="en-US" dirty="0"/>
          </a:p>
        </p:txBody>
      </p:sp>
      <p:pic>
        <p:nvPicPr>
          <p:cNvPr id="3" name="Picture 2" descr="test_T3999_L91_240_level_500_fp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667250" cy="4667250"/>
          </a:xfrm>
          <a:prstGeom prst="rect">
            <a:avLst/>
          </a:prstGeom>
        </p:spPr>
      </p:pic>
      <p:pic>
        <p:nvPicPr>
          <p:cNvPr id="4" name="Picture 3" descr="test_T3999_L91_240_level_200_fp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1254" y="1052736"/>
            <a:ext cx="4667250" cy="466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472514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200hPa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72514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500hPa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372200" y="1484784"/>
            <a:ext cx="0" cy="3744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_T3999_L49_240h_3999.1279.compare.con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282030"/>
            <a:ext cx="4667250" cy="466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Kinetic Energy of T3999 10 day </a:t>
            </a:r>
            <a:r>
              <a:rPr lang="en-GB" dirty="0" err="1" smtClean="0"/>
              <a:t>fc</a:t>
            </a:r>
            <a:r>
              <a:rPr lang="en-GB" dirty="0" smtClean="0"/>
              <a:t>  </a:t>
            </a:r>
            <a:endParaRPr lang="en-US" dirty="0"/>
          </a:p>
        </p:txBody>
      </p:sp>
      <p:pic>
        <p:nvPicPr>
          <p:cNvPr id="4" name="Picture 3" descr="test_T3999_L64_240h_3999.1279.compare.con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1282030"/>
            <a:ext cx="4667250" cy="4667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8691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500hPa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8691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200hPa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2492896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T1279 10 day </a:t>
            </a:r>
            <a:r>
              <a:rPr lang="en-GB" dirty="0" err="1" smtClean="0">
                <a:solidFill>
                  <a:srgbClr val="FF0000"/>
                </a:solidFill>
              </a:rPr>
              <a:t>fc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stCxn id="9" idx="2"/>
          </p:cNvCxnSpPr>
          <p:nvPr/>
        </p:nvCxnSpPr>
        <p:spPr bwMode="auto">
          <a:xfrm flipH="1">
            <a:off x="3203848" y="2954561"/>
            <a:ext cx="96518" cy="1338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203848" y="2996952"/>
            <a:ext cx="4464496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516216" y="1700808"/>
            <a:ext cx="0" cy="3744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447328"/>
            <a:ext cx="8439150" cy="533400"/>
          </a:xfrm>
        </p:spPr>
        <p:txBody>
          <a:bodyPr/>
          <a:lstStyle/>
          <a:p>
            <a:r>
              <a:rPr lang="en-GB" dirty="0" smtClean="0"/>
              <a:t>Attempt to apply LES techniques to global </a:t>
            </a:r>
            <a:r>
              <a:rPr lang="en-GB" dirty="0" smtClean="0"/>
              <a:t>NWP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412776"/>
            <a:ext cx="8439150" cy="4755232"/>
          </a:xfrm>
        </p:spPr>
        <p:txBody>
          <a:bodyPr/>
          <a:lstStyle/>
          <a:p>
            <a:r>
              <a:rPr lang="en-GB" dirty="0" smtClean="0"/>
              <a:t>Take into account horizontal and vertical non-linear interactions of scales that are still represented on the grid.</a:t>
            </a:r>
          </a:p>
          <a:p>
            <a:r>
              <a:rPr lang="en-GB" dirty="0" smtClean="0"/>
              <a:t>Utilize similarity of spectral slope over a wide range of </a:t>
            </a:r>
            <a:r>
              <a:rPr lang="en-GB" dirty="0" err="1" smtClean="0"/>
              <a:t>wavenumbers</a:t>
            </a:r>
            <a:r>
              <a:rPr lang="en-GB" dirty="0" smtClean="0"/>
              <a:t> while assuming self-similar behaviour of nonlinear interactions at the smallest resolved scales and at the largest unresolved (</a:t>
            </a:r>
            <a:r>
              <a:rPr lang="en-GB" dirty="0" err="1" smtClean="0"/>
              <a:t>subgrid</a:t>
            </a:r>
            <a:r>
              <a:rPr lang="en-GB" dirty="0" smtClean="0"/>
              <a:t>) scales.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parts to the SGS stress tensor</a:t>
            </a:r>
            <a:endParaRPr lang="en-GB" dirty="0"/>
          </a:p>
        </p:txBody>
      </p:sp>
      <p:pic>
        <p:nvPicPr>
          <p:cNvPr id="4" name="Content Placeholder 3" descr="eq.1.eq.tex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7111" b="-7357"/>
          <a:stretch>
            <a:fillRect/>
          </a:stretch>
        </p:blipFill>
        <p:spPr>
          <a:xfrm>
            <a:off x="1619672" y="3501008"/>
            <a:ext cx="5307310" cy="194421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rot="10800000">
            <a:off x="3563888" y="3068960"/>
            <a:ext cx="108012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 flipH="1" flipV="1">
            <a:off x="6336196" y="3176972"/>
            <a:ext cx="576064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300192" y="2492896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truly </a:t>
            </a:r>
            <a:r>
              <a:rPr lang="en-GB" dirty="0" err="1" smtClean="0"/>
              <a:t>subgrid</a:t>
            </a:r>
            <a:r>
              <a:rPr lang="en-GB" dirty="0" smtClean="0"/>
              <a:t>-scale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48880"/>
            <a:ext cx="5750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result of non-linear interactions of scales</a:t>
            </a:r>
          </a:p>
          <a:p>
            <a:r>
              <a:rPr lang="en-GB" dirty="0" smtClean="0"/>
              <a:t>actually represented on the numerical grid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836712"/>
            <a:ext cx="4054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>
                <a:solidFill>
                  <a:srgbClr val="00B0F0"/>
                </a:solidFill>
              </a:rPr>
              <a:t>Domaradzki</a:t>
            </a:r>
            <a:r>
              <a:rPr lang="en-GB" i="1" dirty="0" smtClean="0">
                <a:solidFill>
                  <a:srgbClr val="00B0F0"/>
                </a:solidFill>
              </a:rPr>
              <a:t> and Adams (2002)</a:t>
            </a:r>
            <a:endParaRPr lang="en-GB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9150" cy="533400"/>
          </a:xfrm>
        </p:spPr>
        <p:txBody>
          <a:bodyPr/>
          <a:lstStyle/>
          <a:p>
            <a:r>
              <a:rPr lang="en-GB" dirty="0" smtClean="0"/>
              <a:t>Truly </a:t>
            </a:r>
            <a:r>
              <a:rPr lang="en-GB" dirty="0" err="1" smtClean="0"/>
              <a:t>subgrid</a:t>
            </a:r>
            <a:r>
              <a:rPr lang="en-GB" dirty="0" smtClean="0"/>
              <a:t>-scale</a:t>
            </a:r>
            <a:endParaRPr lang="en-GB" dirty="0"/>
          </a:p>
        </p:txBody>
      </p:sp>
      <p:pic>
        <p:nvPicPr>
          <p:cNvPr id="4" name="Picture 3" descr="eq.19.eq.tex.gif"/>
          <p:cNvPicPr>
            <a:picLocks noChangeAspect="1"/>
          </p:cNvPicPr>
          <p:nvPr/>
        </p:nvPicPr>
        <p:blipFill>
          <a:blip r:embed="rId2" cstate="print"/>
          <a:srcRect r="36213" b="-5549"/>
          <a:stretch>
            <a:fillRect/>
          </a:stretch>
        </p:blipFill>
        <p:spPr>
          <a:xfrm>
            <a:off x="1043608" y="1844824"/>
            <a:ext cx="5832648" cy="1008112"/>
          </a:xfrm>
          <a:prstGeom prst="rect">
            <a:avLst/>
          </a:prstGeom>
        </p:spPr>
      </p:pic>
      <p:pic>
        <p:nvPicPr>
          <p:cNvPr id="5" name="Picture 4" descr="eq.20.eq.tex.gif"/>
          <p:cNvPicPr>
            <a:picLocks noChangeAspect="1"/>
          </p:cNvPicPr>
          <p:nvPr/>
        </p:nvPicPr>
        <p:blipFill>
          <a:blip r:embed="rId3" cstate="print"/>
          <a:srcRect r="20464" b="-23478"/>
          <a:stretch>
            <a:fillRect/>
          </a:stretch>
        </p:blipFill>
        <p:spPr>
          <a:xfrm>
            <a:off x="827584" y="3284984"/>
            <a:ext cx="7272808" cy="1008112"/>
          </a:xfrm>
          <a:prstGeom prst="rect">
            <a:avLst/>
          </a:prstGeom>
        </p:spPr>
      </p:pic>
      <p:pic>
        <p:nvPicPr>
          <p:cNvPr id="6" name="Picture 5" descr="eq.21.eq.tex.gif"/>
          <p:cNvPicPr>
            <a:picLocks noChangeAspect="1"/>
          </p:cNvPicPr>
          <p:nvPr/>
        </p:nvPicPr>
        <p:blipFill>
          <a:blip r:embed="rId4" cstate="print"/>
          <a:srcRect r="44876" b="-8477"/>
          <a:stretch>
            <a:fillRect/>
          </a:stretch>
        </p:blipFill>
        <p:spPr>
          <a:xfrm>
            <a:off x="1619672" y="4509120"/>
            <a:ext cx="5040560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692696"/>
            <a:ext cx="507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== Model with spectral viscosity in IFS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24744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B0F0"/>
                </a:solidFill>
              </a:rPr>
              <a:t>e.g. Gelb and Gleeson (2001)</a:t>
            </a:r>
            <a:endParaRPr lang="en-GB" i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04664"/>
            <a:ext cx="2683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EULAG == </a:t>
            </a:r>
          </a:p>
          <a:p>
            <a:r>
              <a:rPr lang="en-GB" dirty="0" smtClean="0"/>
              <a:t>ILES of MPDATA 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SGS Stress tensor - similarity model</a:t>
            </a:r>
            <a:endParaRPr lang="en-GB" dirty="0"/>
          </a:p>
        </p:txBody>
      </p:sp>
      <p:pic>
        <p:nvPicPr>
          <p:cNvPr id="4" name="Picture 3" descr="eq.14.eq.tex.gif"/>
          <p:cNvPicPr>
            <a:picLocks noChangeAspect="1"/>
          </p:cNvPicPr>
          <p:nvPr/>
        </p:nvPicPr>
        <p:blipFill>
          <a:blip r:embed="rId2" cstate="print"/>
          <a:srcRect r="35426" b="-203"/>
          <a:stretch>
            <a:fillRect/>
          </a:stretch>
        </p:blipFill>
        <p:spPr>
          <a:xfrm>
            <a:off x="1744546" y="3861048"/>
            <a:ext cx="5904656" cy="864096"/>
          </a:xfrm>
          <a:prstGeom prst="rect">
            <a:avLst/>
          </a:prstGeom>
        </p:spPr>
      </p:pic>
      <p:pic>
        <p:nvPicPr>
          <p:cNvPr id="7" name="Picture 6" descr="eq.15.eq.tex.gif"/>
          <p:cNvPicPr>
            <a:picLocks noChangeAspect="1"/>
          </p:cNvPicPr>
          <p:nvPr/>
        </p:nvPicPr>
        <p:blipFill>
          <a:blip r:embed="rId3" cstate="print"/>
          <a:srcRect r="14951" b="-8397"/>
          <a:stretch>
            <a:fillRect/>
          </a:stretch>
        </p:blipFill>
        <p:spPr>
          <a:xfrm>
            <a:off x="971600" y="5229200"/>
            <a:ext cx="7776864" cy="792088"/>
          </a:xfrm>
          <a:prstGeom prst="rect">
            <a:avLst/>
          </a:prstGeom>
        </p:spPr>
      </p:pic>
      <p:pic>
        <p:nvPicPr>
          <p:cNvPr id="8" name="Picture 7" descr="eq.12.eq.tex.gif"/>
          <p:cNvPicPr>
            <a:picLocks noChangeAspect="1"/>
          </p:cNvPicPr>
          <p:nvPr/>
        </p:nvPicPr>
        <p:blipFill>
          <a:blip r:embed="rId4" cstate="print"/>
          <a:srcRect r="35426" b="-8461"/>
          <a:stretch>
            <a:fillRect/>
          </a:stretch>
        </p:blipFill>
        <p:spPr>
          <a:xfrm>
            <a:off x="1744546" y="2492896"/>
            <a:ext cx="5904656" cy="936104"/>
          </a:xfrm>
          <a:prstGeom prst="rect">
            <a:avLst/>
          </a:prstGeom>
        </p:spPr>
      </p:pic>
      <p:pic>
        <p:nvPicPr>
          <p:cNvPr id="9" name="Picture 8" descr="eq.13.eq.tex.gif"/>
          <p:cNvPicPr>
            <a:picLocks noChangeAspect="1"/>
          </p:cNvPicPr>
          <p:nvPr/>
        </p:nvPicPr>
        <p:blipFill>
          <a:blip r:embed="rId5" cstate="print"/>
          <a:srcRect r="15739" b="2167"/>
          <a:stretch>
            <a:fillRect/>
          </a:stretch>
        </p:blipFill>
        <p:spPr>
          <a:xfrm>
            <a:off x="611560" y="1484784"/>
            <a:ext cx="7704856" cy="72008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179512" y="5373216"/>
            <a:ext cx="504056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Curved Right Arrow 10"/>
          <p:cNvSpPr/>
          <p:nvPr/>
        </p:nvSpPr>
        <p:spPr bwMode="auto">
          <a:xfrm>
            <a:off x="880450" y="2996952"/>
            <a:ext cx="731520" cy="121615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522" y="3356992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De-convolution operation to recover the “true” velocity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13" name="Picture 12" descr="eq.0.eq.tex.gif"/>
          <p:cNvPicPr>
            <a:picLocks noChangeAspect="1"/>
          </p:cNvPicPr>
          <p:nvPr/>
        </p:nvPicPr>
        <p:blipFill>
          <a:blip r:embed="rId6" cstate="print"/>
          <a:srcRect r="57476" b="-11740"/>
          <a:stretch>
            <a:fillRect/>
          </a:stretch>
        </p:blipFill>
        <p:spPr>
          <a:xfrm>
            <a:off x="2051720" y="836712"/>
            <a:ext cx="3888432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Gaussian filter</a:t>
            </a:r>
            <a:endParaRPr lang="en-GB" dirty="0"/>
          </a:p>
        </p:txBody>
      </p:sp>
      <p:pic>
        <p:nvPicPr>
          <p:cNvPr id="3" name="Picture 2" descr="eq.16.eq.tex.gif"/>
          <p:cNvPicPr>
            <a:picLocks noChangeAspect="1"/>
          </p:cNvPicPr>
          <p:nvPr/>
        </p:nvPicPr>
        <p:blipFill>
          <a:blip r:embed="rId2" cstate="print"/>
          <a:srcRect r="37001" b="-32918"/>
          <a:stretch>
            <a:fillRect/>
          </a:stretch>
        </p:blipFill>
        <p:spPr>
          <a:xfrm>
            <a:off x="1043608" y="1412776"/>
            <a:ext cx="5760640" cy="1296144"/>
          </a:xfrm>
          <a:prstGeom prst="rect">
            <a:avLst/>
          </a:prstGeom>
        </p:spPr>
      </p:pic>
      <p:pic>
        <p:nvPicPr>
          <p:cNvPr id="4" name="Picture 3" descr="eq.18.eq.tex.gif"/>
          <p:cNvPicPr>
            <a:picLocks noChangeAspect="1"/>
          </p:cNvPicPr>
          <p:nvPr/>
        </p:nvPicPr>
        <p:blipFill>
          <a:blip r:embed="rId3" cstate="print"/>
          <a:srcRect r="73676" b="-5839"/>
          <a:stretch>
            <a:fillRect/>
          </a:stretch>
        </p:blipFill>
        <p:spPr>
          <a:xfrm>
            <a:off x="4788024" y="3068960"/>
            <a:ext cx="2304256" cy="504056"/>
          </a:xfrm>
          <a:prstGeom prst="rect">
            <a:avLst/>
          </a:prstGeom>
        </p:spPr>
      </p:pic>
      <p:pic>
        <p:nvPicPr>
          <p:cNvPr id="5" name="Picture 4" descr="eq.17.eq.tex.gif"/>
          <p:cNvPicPr>
            <a:picLocks noChangeAspect="1"/>
          </p:cNvPicPr>
          <p:nvPr/>
        </p:nvPicPr>
        <p:blipFill>
          <a:blip r:embed="rId4" cstate="print"/>
          <a:srcRect r="73676" b="-5839"/>
          <a:stretch>
            <a:fillRect/>
          </a:stretch>
        </p:blipFill>
        <p:spPr>
          <a:xfrm>
            <a:off x="2123728" y="3068960"/>
            <a:ext cx="2304256" cy="504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06896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e.g.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4077072"/>
            <a:ext cx="652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Has the same shape in physical and in wave space !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88640"/>
            <a:ext cx="8439150" cy="533400"/>
          </a:xfrm>
        </p:spPr>
        <p:txBody>
          <a:bodyPr/>
          <a:lstStyle/>
          <a:p>
            <a:r>
              <a:rPr lang="en-GB" dirty="0" smtClean="0"/>
              <a:t>SGS Stress tensor - similarity model</a:t>
            </a:r>
            <a:endParaRPr lang="en-GB" dirty="0"/>
          </a:p>
        </p:txBody>
      </p:sp>
      <p:pic>
        <p:nvPicPr>
          <p:cNvPr id="5" name="Picture 4" descr="eq.5.eq.tex.gif"/>
          <p:cNvPicPr>
            <a:picLocks noChangeAspect="1"/>
          </p:cNvPicPr>
          <p:nvPr/>
        </p:nvPicPr>
        <p:blipFill>
          <a:blip r:embed="rId3" cstate="print"/>
          <a:srcRect r="63775" b="-11650"/>
          <a:stretch>
            <a:fillRect/>
          </a:stretch>
        </p:blipFill>
        <p:spPr>
          <a:xfrm>
            <a:off x="467544" y="4437112"/>
            <a:ext cx="3312368" cy="1368152"/>
          </a:xfrm>
          <a:prstGeom prst="rect">
            <a:avLst/>
          </a:prstGeom>
        </p:spPr>
      </p:pic>
      <p:pic>
        <p:nvPicPr>
          <p:cNvPr id="6" name="Picture 5" descr="eq.6.eq.tex.gif"/>
          <p:cNvPicPr>
            <a:picLocks noChangeAspect="1"/>
          </p:cNvPicPr>
          <p:nvPr/>
        </p:nvPicPr>
        <p:blipFill>
          <a:blip r:embed="rId4" cstate="print"/>
          <a:srcRect r="45194" b="-17424"/>
          <a:stretch>
            <a:fillRect/>
          </a:stretch>
        </p:blipFill>
        <p:spPr>
          <a:xfrm>
            <a:off x="4572000" y="5301208"/>
            <a:ext cx="3426586" cy="744897"/>
          </a:xfrm>
          <a:prstGeom prst="rect">
            <a:avLst/>
          </a:prstGeom>
        </p:spPr>
      </p:pic>
      <p:pic>
        <p:nvPicPr>
          <p:cNvPr id="7" name="Picture 6" descr="eq.7.eq.tex.gif"/>
          <p:cNvPicPr>
            <a:picLocks noChangeAspect="1"/>
          </p:cNvPicPr>
          <p:nvPr/>
        </p:nvPicPr>
        <p:blipFill>
          <a:blip r:embed="rId5" cstate="print"/>
          <a:srcRect r="34638" b="-8461"/>
          <a:stretch>
            <a:fillRect/>
          </a:stretch>
        </p:blipFill>
        <p:spPr>
          <a:xfrm>
            <a:off x="4572000" y="4581128"/>
            <a:ext cx="4392875" cy="688039"/>
          </a:xfrm>
          <a:prstGeom prst="rect">
            <a:avLst/>
          </a:prstGeom>
        </p:spPr>
      </p:pic>
      <p:pic>
        <p:nvPicPr>
          <p:cNvPr id="8" name="Picture 7" descr="eq.3.eq.tex.gif"/>
          <p:cNvPicPr>
            <a:picLocks noChangeAspect="1"/>
          </p:cNvPicPr>
          <p:nvPr/>
        </p:nvPicPr>
        <p:blipFill>
          <a:blip r:embed="rId6" cstate="print"/>
          <a:srcRect r="58263" b="-2018"/>
          <a:stretch>
            <a:fillRect/>
          </a:stretch>
        </p:blipFill>
        <p:spPr>
          <a:xfrm>
            <a:off x="2267744" y="2132856"/>
            <a:ext cx="3816424" cy="576064"/>
          </a:xfrm>
          <a:prstGeom prst="rect">
            <a:avLst/>
          </a:prstGeom>
        </p:spPr>
      </p:pic>
      <p:pic>
        <p:nvPicPr>
          <p:cNvPr id="9" name="Picture 8" descr="eq.4.eq.tex.gif"/>
          <p:cNvPicPr>
            <a:picLocks noChangeAspect="1"/>
          </p:cNvPicPr>
          <p:nvPr/>
        </p:nvPicPr>
        <p:blipFill>
          <a:blip r:embed="rId7" cstate="print"/>
          <a:srcRect r="33463" b="7679"/>
          <a:stretch>
            <a:fillRect/>
          </a:stretch>
        </p:blipFill>
        <p:spPr>
          <a:xfrm>
            <a:off x="1547664" y="3356992"/>
            <a:ext cx="6084168" cy="792088"/>
          </a:xfrm>
          <a:prstGeom prst="rect">
            <a:avLst/>
          </a:prstGeom>
        </p:spPr>
      </p:pic>
      <p:pic>
        <p:nvPicPr>
          <p:cNvPr id="10" name="Picture 9" descr="eq.2.eq.tex.gif"/>
          <p:cNvPicPr>
            <a:picLocks noChangeAspect="1"/>
          </p:cNvPicPr>
          <p:nvPr/>
        </p:nvPicPr>
        <p:blipFill>
          <a:blip r:embed="rId8" cstate="print"/>
          <a:srcRect r="68601" b="-6104"/>
          <a:stretch>
            <a:fillRect/>
          </a:stretch>
        </p:blipFill>
        <p:spPr>
          <a:xfrm>
            <a:off x="2555776" y="1484784"/>
            <a:ext cx="2808312" cy="5760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rot="10800000" flipV="1">
            <a:off x="4283968" y="1844824"/>
            <a:ext cx="2232248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588224" y="1628800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Secondary filter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 flipV="1">
            <a:off x="5724128" y="1844824"/>
            <a:ext cx="792088" cy="288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3528" y="2852936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Minimize error norm (Lilly 1991)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9512" y="4149080"/>
            <a:ext cx="3888432" cy="1872208"/>
          </a:xfrm>
          <a:prstGeom prst="rect">
            <a:avLst/>
          </a:prstGeom>
          <a:solidFill>
            <a:schemeClr val="accent1"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Based on the idea of similar behaviour between the smallest (well) resolved scales and the actual </a:t>
            </a:r>
            <a:r>
              <a:rPr lang="en-GB" dirty="0" err="1" smtClean="0"/>
              <a:t>subgrid</a:t>
            </a:r>
            <a:r>
              <a:rPr lang="en-GB" dirty="0" smtClean="0"/>
              <a:t> scales</a:t>
            </a:r>
            <a:endParaRPr lang="en-GB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1331640" y="148478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15888"/>
            <a:ext cx="8820150" cy="720725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FF"/>
                </a:solidFill>
              </a:rPr>
              <a:t>Schematic description of the </a:t>
            </a:r>
            <a:r>
              <a:rPr lang="en-GB" sz="2400" smtClean="0">
                <a:solidFill>
                  <a:srgbClr val="FF0000"/>
                </a:solidFill>
              </a:rPr>
              <a:t>spectral transform method</a:t>
            </a:r>
            <a:r>
              <a:rPr lang="en-GB" sz="2400" smtClean="0">
                <a:solidFill>
                  <a:srgbClr val="0000FF"/>
                </a:solidFill>
              </a:rPr>
              <a:t> in the ECMWF IFS model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27313" y="1052513"/>
            <a:ext cx="3235325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       </a:t>
            </a:r>
            <a:r>
              <a:rPr lang="en-GB" sz="2000" b="1">
                <a:solidFill>
                  <a:srgbClr val="0000FF"/>
                </a:solidFill>
              </a:rPr>
              <a:t>Grid-point space</a:t>
            </a:r>
          </a:p>
          <a:p>
            <a:pPr eaLnBrk="1" hangingPunct="1"/>
            <a:r>
              <a:rPr lang="en-GB" sz="2000"/>
              <a:t>   -semi-Lagrangian advection</a:t>
            </a:r>
          </a:p>
          <a:p>
            <a:pPr eaLnBrk="1" hangingPunct="1"/>
            <a:r>
              <a:rPr lang="en-GB" sz="2000"/>
              <a:t>   -physical parametrizations</a:t>
            </a:r>
          </a:p>
          <a:p>
            <a:pPr eaLnBrk="1" hangingPunct="1"/>
            <a:r>
              <a:rPr lang="en-GB" sz="2000"/>
              <a:t>   -products of terms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3082925"/>
            <a:ext cx="15668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008000"/>
                </a:solidFill>
              </a:rPr>
              <a:t>Fourier space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700338" y="4292600"/>
            <a:ext cx="3384550" cy="1381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      </a:t>
            </a:r>
            <a:r>
              <a:rPr lang="en-GB" sz="2000" b="1">
                <a:solidFill>
                  <a:srgbClr val="FF0000"/>
                </a:solidFill>
              </a:rPr>
              <a:t>Spectral space</a:t>
            </a:r>
          </a:p>
          <a:p>
            <a:pPr eaLnBrk="1" hangingPunct="1"/>
            <a:r>
              <a:rPr lang="en-GB" sz="2000">
                <a:solidFill>
                  <a:schemeClr val="accent2"/>
                </a:solidFill>
              </a:rPr>
              <a:t>   </a:t>
            </a:r>
            <a:r>
              <a:rPr lang="en-GB" sz="2000"/>
              <a:t>-horizontal gradients</a:t>
            </a:r>
          </a:p>
          <a:p>
            <a:pPr eaLnBrk="1" hangingPunct="1"/>
            <a:r>
              <a:rPr lang="en-GB" sz="2000"/>
              <a:t>   -semi-implicit calculations </a:t>
            </a:r>
          </a:p>
          <a:p>
            <a:pPr eaLnBrk="1" hangingPunct="1"/>
            <a:r>
              <a:rPr lang="en-GB" sz="2000"/>
              <a:t>   -horizontal diffusion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187450" y="2060575"/>
            <a:ext cx="631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FFT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263650" y="4054475"/>
            <a:ext cx="504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LT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02438" y="2128838"/>
            <a:ext cx="14414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Inverse FFT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818313" y="4030663"/>
            <a:ext cx="13144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/>
              <a:t>Inverse LT</a:t>
            </a: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690688" y="4624388"/>
            <a:ext cx="936625" cy="604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6156325" y="4632325"/>
            <a:ext cx="1146175" cy="596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7715250" y="2535238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 flipV="1">
            <a:off x="6011863" y="1341438"/>
            <a:ext cx="1157287" cy="687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476375" y="2535238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1554163" y="1412875"/>
            <a:ext cx="917575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1476375" y="3529013"/>
            <a:ext cx="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710363" y="3054350"/>
            <a:ext cx="15668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>
                <a:solidFill>
                  <a:srgbClr val="008000"/>
                </a:solidFill>
              </a:rPr>
              <a:t>Fourier space</a:t>
            </a: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7715250" y="3460750"/>
            <a:ext cx="0" cy="544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187450" y="5734050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/>
              <a:t>FFT: Fast Fourier Transform</a:t>
            </a:r>
            <a:r>
              <a:rPr lang="en-GB"/>
              <a:t>,  </a:t>
            </a:r>
            <a:r>
              <a:rPr lang="en-GB" sz="2000"/>
              <a:t>LT: Legendre Transform</a:t>
            </a:r>
          </a:p>
        </p:txBody>
      </p:sp>
      <p:sp>
        <p:nvSpPr>
          <p:cNvPr id="19476" name="Text Box 21"/>
          <p:cNvSpPr txBox="1">
            <a:spLocks noChangeArrowheads="1"/>
          </p:cNvSpPr>
          <p:nvPr/>
        </p:nvSpPr>
        <p:spPr bwMode="auto">
          <a:xfrm>
            <a:off x="3132138" y="2420938"/>
            <a:ext cx="238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No grid-staggering of </a:t>
            </a:r>
          </a:p>
          <a:p>
            <a:pPr eaLnBrk="1" hangingPunct="1"/>
            <a:r>
              <a:rPr lang="en-GB" sz="1800">
                <a:solidFill>
                  <a:srgbClr val="000000"/>
                </a:solidFill>
                <a:latin typeface="Arial" pitchFamily="34" charset="0"/>
              </a:rPr>
              <a:t>prognostic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88640"/>
            <a:ext cx="8763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76256" y="260648"/>
            <a:ext cx="72008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C</a:t>
            </a:r>
            <a:r>
              <a:rPr lang="en-GB" sz="3200" i="1" baseline="-25000" dirty="0" smtClean="0"/>
              <a:t>L</a:t>
            </a:r>
            <a:endParaRPr lang="en-GB" sz="3200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396335"/>
            <a:ext cx="571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T511 simulation with 6,8 </a:t>
            </a:r>
            <a:r>
              <a:rPr lang="en-GB" dirty="0" err="1" smtClean="0"/>
              <a:t>dx</a:t>
            </a:r>
            <a:r>
              <a:rPr lang="en-GB" dirty="0" smtClean="0"/>
              <a:t> filters ~ </a:t>
            </a:r>
            <a:r>
              <a:rPr lang="en-GB" dirty="0" smtClean="0">
                <a:solidFill>
                  <a:srgbClr val="0000FF"/>
                </a:solidFill>
              </a:rPr>
              <a:t>240km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886777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76256" y="260648"/>
            <a:ext cx="72008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C</a:t>
            </a:r>
            <a:r>
              <a:rPr lang="en-GB" sz="3200" i="1" baseline="-25000" dirty="0" smtClean="0"/>
              <a:t>L</a:t>
            </a:r>
            <a:endParaRPr lang="en-GB" sz="3200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3241446" y="6396335"/>
            <a:ext cx="5723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T159 simulation with 6,8 </a:t>
            </a:r>
            <a:r>
              <a:rPr lang="en-GB" dirty="0" err="1" smtClean="0"/>
              <a:t>dx</a:t>
            </a:r>
            <a:r>
              <a:rPr lang="en-GB" dirty="0" smtClean="0"/>
              <a:t> filters ~</a:t>
            </a:r>
            <a:r>
              <a:rPr lang="en-GB" dirty="0" smtClean="0">
                <a:solidFill>
                  <a:srgbClr val="0000FF"/>
                </a:solidFill>
              </a:rPr>
              <a:t>750km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64" y="214461"/>
            <a:ext cx="8686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87824" y="6396335"/>
            <a:ext cx="5865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T511 simulation with 19,25 </a:t>
            </a:r>
            <a:r>
              <a:rPr lang="en-GB" dirty="0" err="1" smtClean="0"/>
              <a:t>dx</a:t>
            </a:r>
            <a:r>
              <a:rPr lang="en-GB" dirty="0" smtClean="0"/>
              <a:t> filters ~</a:t>
            </a:r>
            <a:r>
              <a:rPr lang="en-GB" dirty="0" smtClean="0">
                <a:solidFill>
                  <a:srgbClr val="0000FF"/>
                </a:solidFill>
              </a:rPr>
              <a:t>750km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260648"/>
            <a:ext cx="72008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3200" i="1" dirty="0" smtClean="0"/>
              <a:t>C</a:t>
            </a:r>
            <a:r>
              <a:rPr lang="en-GB" sz="3200" i="1" baseline="-25000" dirty="0" smtClean="0"/>
              <a:t>L</a:t>
            </a:r>
            <a:endParaRPr lang="en-GB" sz="3200" i="1" baseline="-25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physics tendency ∆u   </a:t>
            </a:r>
            <a:endParaRPr lang="en-GB" dirty="0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0113"/>
            <a:ext cx="888682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6216" y="332656"/>
            <a:ext cx="219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T511 simulation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stress ∆u</a:t>
            </a:r>
            <a:endParaRPr lang="en-GB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81063"/>
            <a:ext cx="89154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16216" y="332656"/>
            <a:ext cx="2196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T511 simulation</a:t>
            </a:r>
            <a:endParaRPr lang="en-GB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Spectra T1279</a:t>
            </a:r>
            <a:endParaRPr lang="en-GB" dirty="0"/>
          </a:p>
        </p:txBody>
      </p:sp>
      <p:pic>
        <p:nvPicPr>
          <p:cNvPr id="3" name="Picture 2" descr="test_T1279_L91_240_level_500_fp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066006"/>
            <a:ext cx="4667250" cy="4667250"/>
          </a:xfrm>
          <a:prstGeom prst="rect">
            <a:avLst/>
          </a:prstGeom>
        </p:spPr>
      </p:pic>
      <p:pic>
        <p:nvPicPr>
          <p:cNvPr id="4" name="Picture 3" descr="test_T1279_L91_240_level_500_fpa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50" y="1052736"/>
            <a:ext cx="4667250" cy="4667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422" y="4767535"/>
            <a:ext cx="2136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Hyper diffusion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725144"/>
            <a:ext cx="32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Non-linear stress, 6,8 </a:t>
            </a:r>
            <a:r>
              <a:rPr lang="en-GB" dirty="0" err="1" smtClean="0"/>
              <a:t>dx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5805264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But no change in the spectra ...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SGS Stress tensor – similarity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turbulent stress clearly not “random” and complimentary to physical parameterizations</a:t>
            </a:r>
          </a:p>
          <a:p>
            <a:r>
              <a:rPr lang="en-GB" dirty="0" smtClean="0"/>
              <a:t>Similarity constant appears to be a property of the flow, quite independent of the model resolution while it’s value is influenced by the chosen physical length-scale of the flow.</a:t>
            </a:r>
          </a:p>
          <a:p>
            <a:r>
              <a:rPr lang="en-GB" dirty="0" smtClean="0"/>
              <a:t>Similarity constant naturally defines (dynamically consistent) </a:t>
            </a:r>
            <a:r>
              <a:rPr lang="en-GB" i="1" dirty="0" smtClean="0">
                <a:solidFill>
                  <a:srgbClr val="0000FF"/>
                </a:solidFill>
              </a:rPr>
              <a:t>backscatter</a:t>
            </a:r>
            <a:r>
              <a:rPr lang="en-GB" dirty="0" smtClean="0"/>
              <a:t> (positive and negative C_L) that may be used in generating EPS perturbations.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De-aliasing improved mass conservation by 50 %, improved energy spectra and removed unphysical noise “seen” (and compensated in part) by the physical </a:t>
            </a:r>
            <a:r>
              <a:rPr lang="en-GB" dirty="0" err="1" smtClean="0"/>
              <a:t>parametrizations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Potential for weaker and/or alternative schemes for horizontal (hyper-)diffusion</a:t>
            </a:r>
          </a:p>
          <a:p>
            <a:r>
              <a:rPr lang="en-GB" dirty="0" smtClean="0"/>
              <a:t>Potential for the use of a dynamic similarity model to compute non-linear velocity correlations, in particular in the context of ensemble prediction systems</a:t>
            </a:r>
          </a:p>
          <a:p>
            <a:r>
              <a:rPr lang="en-GB" dirty="0" smtClean="0"/>
              <a:t>More work required to assess the impact of different filter choices on the resulting kinetic </a:t>
            </a:r>
            <a:r>
              <a:rPr lang="en-GB" smtClean="0"/>
              <a:t>energy spectra</a:t>
            </a:r>
            <a:endParaRPr lang="en-GB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Additional slides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39150" cy="533400"/>
          </a:xfrm>
        </p:spPr>
        <p:txBody>
          <a:bodyPr/>
          <a:lstStyle/>
          <a:p>
            <a:r>
              <a:rPr lang="en-GB" dirty="0" smtClean="0"/>
              <a:t>The final additional contributions to the IFS equations</a:t>
            </a:r>
            <a:endParaRPr lang="en-GB" dirty="0"/>
          </a:p>
        </p:txBody>
      </p:sp>
      <p:pic>
        <p:nvPicPr>
          <p:cNvPr id="3" name="Picture 2" descr="eq.11.eq.tex.gif"/>
          <p:cNvPicPr>
            <a:picLocks noChangeAspect="1"/>
          </p:cNvPicPr>
          <p:nvPr/>
        </p:nvPicPr>
        <p:blipFill>
          <a:blip r:embed="rId2" cstate="print"/>
          <a:srcRect r="1963" b="-5591"/>
          <a:stretch>
            <a:fillRect/>
          </a:stretch>
        </p:blipFill>
        <p:spPr>
          <a:xfrm>
            <a:off x="0" y="1700808"/>
            <a:ext cx="8964488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6477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0000FF"/>
                </a:solidFill>
              </a:rPr>
              <a:t>The Gaussian grid</a:t>
            </a:r>
          </a:p>
        </p:txBody>
      </p:sp>
      <p:pic>
        <p:nvPicPr>
          <p:cNvPr id="24579" name="Picture 3" descr="full_g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630239"/>
            <a:ext cx="4234815" cy="436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reduced_g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966" y="620688"/>
            <a:ext cx="4265219" cy="428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1520" y="4221088"/>
            <a:ext cx="1419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Full grid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860032" y="4221088"/>
            <a:ext cx="2087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Reduced grid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51520" y="4941168"/>
            <a:ext cx="8585200" cy="711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Reduction in the number of Fourier points at high latitudes is possible because the </a:t>
            </a:r>
          </a:p>
          <a:p>
            <a:r>
              <a:rPr lang="en-US" sz="2000" dirty="0"/>
              <a:t>associated Legendre polynomials are very small near the poles for large </a:t>
            </a:r>
            <a:r>
              <a:rPr lang="en-US" sz="2000" i="1" dirty="0"/>
              <a:t>m</a:t>
            </a:r>
            <a:r>
              <a:rPr lang="en-US" sz="2000" dirty="0"/>
              <a:t>.</a:t>
            </a:r>
            <a:endParaRPr lang="en-US" sz="2000" dirty="0">
              <a:solidFill>
                <a:schemeClr val="accent2"/>
              </a:solidFill>
              <a:sym typeface="WP Greek Century" pitchFamily="2" charset="2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003800" y="188913"/>
            <a:ext cx="4016375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About 30% reduction in number of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spectral transform</a:t>
            </a:r>
          </a:p>
        </p:txBody>
      </p:sp>
      <p:pic>
        <p:nvPicPr>
          <p:cNvPr id="22531" name="Picture 2" descr="eq.4.eq.tex.gif"/>
          <p:cNvPicPr>
            <a:picLocks noChangeAspect="1"/>
          </p:cNvPicPr>
          <p:nvPr/>
        </p:nvPicPr>
        <p:blipFill>
          <a:blip r:embed="rId2" cstate="print"/>
          <a:srcRect r="59052" b="-8179"/>
          <a:stretch>
            <a:fillRect/>
          </a:stretch>
        </p:blipFill>
        <p:spPr bwMode="auto">
          <a:xfrm>
            <a:off x="6372200" y="5373216"/>
            <a:ext cx="21113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eq.3.eq.tex.gif"/>
          <p:cNvPicPr>
            <a:picLocks noChangeAspect="1"/>
          </p:cNvPicPr>
          <p:nvPr/>
        </p:nvPicPr>
        <p:blipFill>
          <a:blip r:embed="rId3" cstate="print"/>
          <a:srcRect r="46451" b="-6606"/>
          <a:stretch>
            <a:fillRect/>
          </a:stretch>
        </p:blipFill>
        <p:spPr bwMode="auto">
          <a:xfrm>
            <a:off x="107950" y="4581525"/>
            <a:ext cx="4895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eq.2.eq.tex.gif"/>
          <p:cNvPicPr>
            <a:picLocks noChangeAspect="1"/>
          </p:cNvPicPr>
          <p:nvPr/>
        </p:nvPicPr>
        <p:blipFill>
          <a:blip r:embed="rId4" cstate="print"/>
          <a:srcRect r="37001" b="-4736"/>
          <a:stretch>
            <a:fillRect/>
          </a:stretch>
        </p:blipFill>
        <p:spPr bwMode="auto">
          <a:xfrm>
            <a:off x="179388" y="3357563"/>
            <a:ext cx="57610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eq.1.eq.tex.gif"/>
          <p:cNvPicPr>
            <a:picLocks noChangeAspect="1"/>
          </p:cNvPicPr>
          <p:nvPr/>
        </p:nvPicPr>
        <p:blipFill>
          <a:blip r:embed="rId5" cstate="print"/>
          <a:srcRect r="37788" b="-9700"/>
          <a:stretch>
            <a:fillRect/>
          </a:stretch>
        </p:blipFill>
        <p:spPr bwMode="auto">
          <a:xfrm>
            <a:off x="179388" y="1628775"/>
            <a:ext cx="56880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179388" y="1052513"/>
            <a:ext cx="244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Fourier transform:</a:t>
            </a:r>
          </a:p>
        </p:txBody>
      </p:sp>
      <p:sp>
        <p:nvSpPr>
          <p:cNvPr id="22536" name="TextBox 9"/>
          <p:cNvSpPr txBox="1">
            <a:spLocks noChangeArrowheads="1"/>
          </p:cNvSpPr>
          <p:nvPr/>
        </p:nvSpPr>
        <p:spPr bwMode="auto">
          <a:xfrm>
            <a:off x="250825" y="2924175"/>
            <a:ext cx="2703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Legendre transform:</a:t>
            </a:r>
          </a:p>
        </p:txBody>
      </p:sp>
      <p:sp>
        <p:nvSpPr>
          <p:cNvPr id="22537" name="Curved Right Arrow 14"/>
          <p:cNvSpPr>
            <a:spLocks noChangeAspect="1"/>
          </p:cNvSpPr>
          <p:nvPr/>
        </p:nvSpPr>
        <p:spPr bwMode="auto">
          <a:xfrm>
            <a:off x="107950" y="4297363"/>
            <a:ext cx="387350" cy="644525"/>
          </a:xfrm>
          <a:prstGeom prst="curvedRightArrow">
            <a:avLst>
              <a:gd name="adj1" fmla="val 25021"/>
              <a:gd name="adj2" fmla="val 5004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Text Box 5"/>
          <p:cNvSpPr txBox="1">
            <a:spLocks noChangeArrowheads="1"/>
          </p:cNvSpPr>
          <p:nvPr/>
        </p:nvSpPr>
        <p:spPr bwMode="auto">
          <a:xfrm>
            <a:off x="5940425" y="1268413"/>
            <a:ext cx="2794000" cy="17235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/>
            <a:r>
              <a:rPr lang="en-GB" sz="1800" b="1" dirty="0">
                <a:solidFill>
                  <a:srgbClr val="0000FF"/>
                </a:solidFill>
                <a:latin typeface="Times" pitchFamily="18" charset="0"/>
              </a:rPr>
              <a:t>FFT (fast Fourier transform)</a:t>
            </a:r>
          </a:p>
          <a:p>
            <a:pPr defTabSz="762000"/>
            <a:r>
              <a:rPr lang="en-GB" sz="1800" dirty="0">
                <a:latin typeface="Times" pitchFamily="18" charset="0"/>
              </a:rPr>
              <a:t>using</a:t>
            </a:r>
          </a:p>
          <a:p>
            <a:pPr defTabSz="762000"/>
            <a:r>
              <a:rPr lang="en-GB" sz="1800" dirty="0">
                <a:latin typeface="Times" pitchFamily="18" charset="0"/>
              </a:rPr>
              <a:t>N</a:t>
            </a:r>
            <a:r>
              <a:rPr lang="en-GB" sz="1800" baseline="-25000" dirty="0">
                <a:latin typeface="Times" pitchFamily="18" charset="0"/>
              </a:rPr>
              <a:t>F</a:t>
            </a:r>
            <a:r>
              <a:rPr lang="en-GB" sz="1800" dirty="0">
                <a:latin typeface="Times" pitchFamily="18" charset="0"/>
              </a:rPr>
              <a:t> </a:t>
            </a:r>
            <a:r>
              <a:rPr lang="en-GB" sz="1800" dirty="0">
                <a:latin typeface="Times" pitchFamily="18" charset="0"/>
                <a:sym typeface="Symbol" pitchFamily="18" charset="2"/>
              </a:rPr>
              <a:t> 2N+1</a:t>
            </a:r>
          </a:p>
          <a:p>
            <a:pPr defTabSz="762000"/>
            <a:r>
              <a:rPr lang="en-GB" sz="1800" dirty="0">
                <a:latin typeface="Times" pitchFamily="18" charset="0"/>
                <a:sym typeface="Symbol" pitchFamily="18" charset="2"/>
              </a:rPr>
              <a:t>points (linear grid)</a:t>
            </a:r>
          </a:p>
          <a:p>
            <a:pPr defTabSz="762000"/>
            <a:r>
              <a:rPr lang="en-GB" sz="1600" dirty="0">
                <a:latin typeface="Times" pitchFamily="18" charset="0"/>
                <a:sym typeface="Symbol" pitchFamily="18" charset="2"/>
              </a:rPr>
              <a:t>(3N+1 if quadratic grid</a:t>
            </a:r>
            <a:r>
              <a:rPr lang="en-GB" sz="1600" dirty="0" smtClean="0">
                <a:latin typeface="Times" pitchFamily="18" charset="0"/>
                <a:sym typeface="Symbol" pitchFamily="18" charset="2"/>
              </a:rPr>
              <a:t>)</a:t>
            </a:r>
            <a:endParaRPr lang="en-GB" sz="1600" dirty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5937250" y="3860800"/>
            <a:ext cx="3243196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800" b="1" dirty="0">
                <a:solidFill>
                  <a:srgbClr val="0000FF"/>
                </a:solidFill>
                <a:latin typeface="Times" pitchFamily="18" charset="0"/>
              </a:rPr>
              <a:t>Legendre transform</a:t>
            </a:r>
          </a:p>
          <a:p>
            <a:pPr defTabSz="762000"/>
            <a:r>
              <a:rPr lang="en-GB" sz="1800" dirty="0">
                <a:latin typeface="Times" pitchFamily="18" charset="0"/>
              </a:rPr>
              <a:t>by </a:t>
            </a:r>
            <a:r>
              <a:rPr lang="en-GB" sz="1800" dirty="0">
                <a:solidFill>
                  <a:srgbClr val="FF0000"/>
                </a:solidFill>
                <a:latin typeface="Times" pitchFamily="18" charset="0"/>
              </a:rPr>
              <a:t>Gaussian </a:t>
            </a:r>
            <a:r>
              <a:rPr lang="en-GB" sz="1800" dirty="0" err="1">
                <a:solidFill>
                  <a:srgbClr val="FF0000"/>
                </a:solidFill>
                <a:latin typeface="Times" pitchFamily="18" charset="0"/>
              </a:rPr>
              <a:t>quadrature</a:t>
            </a:r>
            <a:endParaRPr lang="en-GB" sz="1800" dirty="0">
              <a:solidFill>
                <a:srgbClr val="FF0000"/>
              </a:solidFill>
              <a:latin typeface="Times" pitchFamily="18" charset="0"/>
            </a:endParaRPr>
          </a:p>
          <a:p>
            <a:pPr defTabSz="762000"/>
            <a:r>
              <a:rPr lang="en-GB" sz="1800" dirty="0">
                <a:latin typeface="Times" pitchFamily="18" charset="0"/>
              </a:rPr>
              <a:t>using N</a:t>
            </a:r>
            <a:r>
              <a:rPr lang="en-GB" sz="1800" baseline="-25000" dirty="0">
                <a:latin typeface="Times" pitchFamily="18" charset="0"/>
              </a:rPr>
              <a:t>L</a:t>
            </a:r>
            <a:r>
              <a:rPr lang="en-GB" sz="1800" dirty="0">
                <a:latin typeface="Times" pitchFamily="18" charset="0"/>
              </a:rPr>
              <a:t> </a:t>
            </a:r>
            <a:r>
              <a:rPr lang="en-GB" sz="1800" dirty="0">
                <a:latin typeface="Times" pitchFamily="18" charset="0"/>
                <a:sym typeface="Symbol" pitchFamily="18" charset="2"/>
              </a:rPr>
              <a:t> (2N+1)/2</a:t>
            </a:r>
          </a:p>
          <a:p>
            <a:pPr defTabSz="762000"/>
            <a:r>
              <a:rPr lang="en-GB" sz="1800" dirty="0">
                <a:latin typeface="Times" pitchFamily="18" charset="0"/>
                <a:sym typeface="Symbol" pitchFamily="18" charset="2"/>
              </a:rPr>
              <a:t>“Gaussian” latitudes (linear grid)</a:t>
            </a:r>
          </a:p>
          <a:p>
            <a:pPr defTabSz="762000"/>
            <a:r>
              <a:rPr lang="en-GB" sz="1600" dirty="0">
                <a:latin typeface="Times" pitchFamily="18" charset="0"/>
                <a:sym typeface="Symbol" pitchFamily="18" charset="2"/>
              </a:rPr>
              <a:t>((3N+1)/2 if quadratic grid</a:t>
            </a:r>
            <a:r>
              <a:rPr lang="en-GB" sz="1600" dirty="0" smtClean="0">
                <a:latin typeface="Times" pitchFamily="18" charset="0"/>
                <a:sym typeface="Symbol" pitchFamily="18" charset="2"/>
              </a:rPr>
              <a:t>)</a:t>
            </a:r>
            <a:endParaRPr lang="en-GB" sz="1600" dirty="0">
              <a:latin typeface="Times" pitchFamily="18" charset="0"/>
              <a:sym typeface="Symbol" pitchFamily="18" charset="2"/>
            </a:endParaRPr>
          </a:p>
        </p:txBody>
      </p:sp>
      <p:cxnSp>
        <p:nvCxnSpPr>
          <p:cNvPr id="22540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4500563" y="4365625"/>
            <a:ext cx="143986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Inverse spectral transform</a:t>
            </a:r>
          </a:p>
        </p:txBody>
      </p:sp>
      <p:pic>
        <p:nvPicPr>
          <p:cNvPr id="1028" name="Picture 6" descr="eq.0.eq.tex.gif"/>
          <p:cNvPicPr>
            <a:picLocks noChangeAspect="1"/>
          </p:cNvPicPr>
          <p:nvPr/>
        </p:nvPicPr>
        <p:blipFill>
          <a:blip r:embed="rId3" cstate="print"/>
          <a:srcRect r="29913" b="-7185"/>
          <a:stretch>
            <a:fillRect/>
          </a:stretch>
        </p:blipFill>
        <p:spPr bwMode="auto">
          <a:xfrm>
            <a:off x="971550" y="1412875"/>
            <a:ext cx="640873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068513" y="3213100"/>
          <a:ext cx="4040187" cy="800100"/>
        </p:xfrm>
        <a:graphic>
          <a:graphicData uri="http://schemas.openxmlformats.org/presentationml/2006/ole">
            <p:oleObj spid="_x0000_s52226" name="Equation" r:id="rId4" imgW="2323800" imgH="457200" progId="">
              <p:embed/>
            </p:oleObj>
          </a:graphicData>
        </a:graphic>
      </p:graphicFrame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6538913" y="3140075"/>
            <a:ext cx="1935162" cy="593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600">
                <a:latin typeface="Times" pitchFamily="18" charset="0"/>
              </a:rPr>
              <a:t>Triangular truncation</a:t>
            </a:r>
          </a:p>
          <a:p>
            <a:pPr defTabSz="762000"/>
            <a:r>
              <a:rPr lang="en-GB" sz="1600">
                <a:latin typeface="Times" pitchFamily="18" charset="0"/>
              </a:rPr>
              <a:t>(isotropic)</a:t>
            </a:r>
          </a:p>
        </p:txBody>
      </p:sp>
      <p:sp>
        <p:nvSpPr>
          <p:cNvPr id="1030" name="Line 11"/>
          <p:cNvSpPr>
            <a:spLocks noChangeShapeType="1"/>
          </p:cNvSpPr>
          <p:nvPr/>
        </p:nvSpPr>
        <p:spPr bwMode="auto">
          <a:xfrm>
            <a:off x="3738563" y="2997200"/>
            <a:ext cx="2849562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4175125" y="3006725"/>
            <a:ext cx="11113" cy="12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3748088" y="2997200"/>
            <a:ext cx="31750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3419475" y="4437063"/>
            <a:ext cx="1863725" cy="3492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600">
                <a:latin typeface="Times" pitchFamily="18" charset="0"/>
              </a:rPr>
              <a:t>Spherical harmonics</a:t>
            </a:r>
          </a:p>
        </p:txBody>
      </p:sp>
      <p:cxnSp>
        <p:nvCxnSpPr>
          <p:cNvPr id="1034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4859338" y="3789363"/>
            <a:ext cx="57626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048375" y="4005263"/>
            <a:ext cx="3095625" cy="1951037"/>
            <a:chOff x="3742" y="2836"/>
            <a:chExt cx="1950" cy="1229"/>
          </a:xfrm>
        </p:grpSpPr>
        <p:sp>
          <p:nvSpPr>
            <p:cNvPr id="1038" name="Line 35"/>
            <p:cNvSpPr>
              <a:spLocks noChangeShapeType="1"/>
            </p:cNvSpPr>
            <p:nvPr/>
          </p:nvSpPr>
          <p:spPr bwMode="auto">
            <a:xfrm flipV="1">
              <a:off x="3742" y="3872"/>
              <a:ext cx="1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" name="Group 38"/>
            <p:cNvGrpSpPr>
              <a:grpSpLocks/>
            </p:cNvGrpSpPr>
            <p:nvPr/>
          </p:nvGrpSpPr>
          <p:grpSpPr bwMode="auto">
            <a:xfrm>
              <a:off x="3742" y="2836"/>
              <a:ext cx="1950" cy="1229"/>
              <a:chOff x="3742" y="2836"/>
              <a:chExt cx="1950" cy="1229"/>
            </a:xfrm>
          </p:grpSpPr>
          <p:sp>
            <p:nvSpPr>
              <p:cNvPr id="1040" name="Text Box 24"/>
              <p:cNvSpPr txBox="1">
                <a:spLocks noChangeArrowheads="1"/>
              </p:cNvSpPr>
              <p:nvPr/>
            </p:nvSpPr>
            <p:spPr bwMode="auto">
              <a:xfrm>
                <a:off x="3969" y="2836"/>
                <a:ext cx="14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 Triangular truncation:</a:t>
                </a:r>
              </a:p>
            </p:txBody>
          </p:sp>
          <p:grpSp>
            <p:nvGrpSpPr>
              <p:cNvPr id="4" name="Group 37"/>
              <p:cNvGrpSpPr>
                <a:grpSpLocks/>
              </p:cNvGrpSpPr>
              <p:nvPr/>
            </p:nvGrpSpPr>
            <p:grpSpPr bwMode="auto">
              <a:xfrm>
                <a:off x="3742" y="2972"/>
                <a:ext cx="1950" cy="1093"/>
                <a:chOff x="3742" y="2972"/>
                <a:chExt cx="1950" cy="1093"/>
              </a:xfrm>
            </p:grpSpPr>
            <p:sp>
              <p:nvSpPr>
                <p:cNvPr id="104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64" y="3763"/>
                  <a:ext cx="2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m</a:t>
                  </a:r>
                </a:p>
              </p:txBody>
            </p:sp>
            <p:sp>
              <p:nvSpPr>
                <p:cNvPr id="1043" name="Line 25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4901" y="3131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4" name="Line 26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4292" y="3131"/>
                  <a:ext cx="0" cy="86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5" name="Freeform 27"/>
                <p:cNvSpPr>
                  <a:spLocks/>
                </p:cNvSpPr>
                <p:nvPr/>
              </p:nvSpPr>
              <p:spPr bwMode="auto">
                <a:xfrm>
                  <a:off x="3990" y="3256"/>
                  <a:ext cx="1212" cy="1"/>
                </a:xfrm>
                <a:custGeom>
                  <a:avLst/>
                  <a:gdLst>
                    <a:gd name="T0" fmla="*/ 0 w 1212"/>
                    <a:gd name="T1" fmla="*/ 0 h 1"/>
                    <a:gd name="T2" fmla="*/ 1212 w 1212"/>
                    <a:gd name="T3" fmla="*/ 0 h 1"/>
                    <a:gd name="T4" fmla="*/ 0 60000 65536"/>
                    <a:gd name="T5" fmla="*/ 0 60000 65536"/>
                    <a:gd name="T6" fmla="*/ 0 w 1212"/>
                    <a:gd name="T7" fmla="*/ 0 h 1"/>
                    <a:gd name="T8" fmla="*/ 1212 w 1212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12" h="1">
                      <a:moveTo>
                        <a:pt x="0" y="0"/>
                      </a:moveTo>
                      <a:lnTo>
                        <a:pt x="1212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6" name="Line 28"/>
                <p:cNvSpPr>
                  <a:spLocks noChangeShapeType="1"/>
                </p:cNvSpPr>
                <p:nvPr/>
              </p:nvSpPr>
              <p:spPr bwMode="auto">
                <a:xfrm>
                  <a:off x="4604" y="3158"/>
                  <a:ext cx="0" cy="6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4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13" y="2972"/>
                  <a:ext cx="18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n</a:t>
                  </a:r>
                </a:p>
              </p:txBody>
            </p:sp>
            <p:sp>
              <p:nvSpPr>
                <p:cNvPr id="104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837" y="3059"/>
                  <a:ext cx="220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800"/>
                    <a:t>N</a:t>
                  </a:r>
                </a:p>
              </p:txBody>
            </p:sp>
            <p:sp>
              <p:nvSpPr>
                <p:cNvPr id="1049" name="Line 31"/>
                <p:cNvSpPr>
                  <a:spLocks noChangeShapeType="1"/>
                </p:cNvSpPr>
                <p:nvPr/>
              </p:nvSpPr>
              <p:spPr bwMode="auto">
                <a:xfrm>
                  <a:off x="3990" y="3257"/>
                  <a:ext cx="0" cy="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32"/>
                <p:cNvSpPr>
                  <a:spLocks noChangeShapeType="1"/>
                </p:cNvSpPr>
                <p:nvPr/>
              </p:nvSpPr>
              <p:spPr bwMode="auto">
                <a:xfrm>
                  <a:off x="5193" y="3261"/>
                  <a:ext cx="0" cy="6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42" y="3827"/>
                  <a:ext cx="53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800"/>
                    <a:t>m = -N</a:t>
                  </a:r>
                </a:p>
              </p:txBody>
            </p:sp>
            <p:sp>
              <p:nvSpPr>
                <p:cNvPr id="105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935" y="3834"/>
                  <a:ext cx="48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GB" sz="1800"/>
                    <a:t>m = N</a:t>
                  </a:r>
                  <a:endParaRPr lang="en-GB"/>
                </a:p>
              </p:txBody>
            </p:sp>
            <p:sp>
              <p:nvSpPr>
                <p:cNvPr id="1053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604" y="3158"/>
                  <a:ext cx="0" cy="6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036" name="Text Box 18"/>
          <p:cNvSpPr txBox="1">
            <a:spLocks noChangeArrowheads="1"/>
          </p:cNvSpPr>
          <p:nvPr/>
        </p:nvSpPr>
        <p:spPr bwMode="auto">
          <a:xfrm>
            <a:off x="5004048" y="908050"/>
            <a:ext cx="4019550" cy="339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/>
            <a:r>
              <a:rPr lang="en-GB" sz="1600" dirty="0">
                <a:latin typeface="Times" pitchFamily="18" charset="0"/>
              </a:rPr>
              <a:t>(normalized) associated Legendre polynomials</a:t>
            </a:r>
          </a:p>
        </p:txBody>
      </p:sp>
      <p:cxnSp>
        <p:nvCxnSpPr>
          <p:cNvPr id="1037" name="Straight Arrow Connector 35"/>
          <p:cNvCxnSpPr>
            <a:cxnSpLocks noChangeShapeType="1"/>
          </p:cNvCxnSpPr>
          <p:nvPr/>
        </p:nvCxnSpPr>
        <p:spPr bwMode="auto">
          <a:xfrm rot="5400000">
            <a:off x="5760244" y="1304132"/>
            <a:ext cx="431800" cy="3603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Heat</a:t>
            </a:r>
            <a:endParaRPr lang="en-GB" dirty="0"/>
          </a:p>
        </p:txBody>
      </p:sp>
      <p:pic>
        <p:nvPicPr>
          <p:cNvPr id="3" name="Picture 2" descr="eq.9.eq.tex.gif"/>
          <p:cNvPicPr>
            <a:picLocks noChangeAspect="1"/>
          </p:cNvPicPr>
          <p:nvPr/>
        </p:nvPicPr>
        <p:blipFill>
          <a:blip r:embed="rId2" cstate="print"/>
          <a:srcRect r="62201" b="-16527"/>
          <a:stretch>
            <a:fillRect/>
          </a:stretch>
        </p:blipFill>
        <p:spPr>
          <a:xfrm>
            <a:off x="2483768" y="3284984"/>
            <a:ext cx="3456384" cy="792088"/>
          </a:xfrm>
          <a:prstGeom prst="rect">
            <a:avLst/>
          </a:prstGeom>
        </p:spPr>
      </p:pic>
      <p:pic>
        <p:nvPicPr>
          <p:cNvPr id="4" name="Picture 3" descr="eq.8.eq.tex.gif"/>
          <p:cNvPicPr>
            <a:picLocks noChangeAspect="1"/>
          </p:cNvPicPr>
          <p:nvPr/>
        </p:nvPicPr>
        <p:blipFill>
          <a:blip r:embed="rId3" cstate="print"/>
          <a:srcRect r="63776" b="-2689"/>
          <a:stretch>
            <a:fillRect/>
          </a:stretch>
        </p:blipFill>
        <p:spPr>
          <a:xfrm>
            <a:off x="2483768" y="4365104"/>
            <a:ext cx="3312368" cy="1152128"/>
          </a:xfrm>
          <a:prstGeom prst="rect">
            <a:avLst/>
          </a:prstGeom>
        </p:spPr>
      </p:pic>
      <p:pic>
        <p:nvPicPr>
          <p:cNvPr id="5" name="Picture 4" descr="eq.10.eq.tex.gif"/>
          <p:cNvPicPr>
            <a:picLocks noChangeAspect="1"/>
          </p:cNvPicPr>
          <p:nvPr/>
        </p:nvPicPr>
        <p:blipFill>
          <a:blip r:embed="rId4" cstate="print"/>
          <a:srcRect r="72282" b="-5839"/>
          <a:stretch>
            <a:fillRect/>
          </a:stretch>
        </p:blipFill>
        <p:spPr>
          <a:xfrm>
            <a:off x="2915816" y="2492896"/>
            <a:ext cx="2471192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304800"/>
            <a:ext cx="2851423" cy="533400"/>
          </a:xfrm>
        </p:spPr>
        <p:txBody>
          <a:bodyPr/>
          <a:lstStyle/>
          <a:p>
            <a:r>
              <a:rPr lang="en-GB" dirty="0" smtClean="0"/>
              <a:t>Temperature</a:t>
            </a:r>
            <a:br>
              <a:rPr lang="en-GB" dirty="0" smtClean="0"/>
            </a:br>
            <a:r>
              <a:rPr lang="en-GB" dirty="0" smtClean="0"/>
              <a:t>(Control)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5324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st_T3999_L49_240h_3999.compare.1279.ctrl.analy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750" y="1282030"/>
            <a:ext cx="4667250" cy="466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Kinetic Energy of T3999 10 day </a:t>
            </a:r>
            <a:r>
              <a:rPr lang="en-GB" dirty="0" err="1" smtClean="0"/>
              <a:t>fc</a:t>
            </a:r>
            <a:endParaRPr lang="en-US" dirty="0"/>
          </a:p>
        </p:txBody>
      </p:sp>
      <p:pic>
        <p:nvPicPr>
          <p:cNvPr id="3" name="Picture 2" descr="test_T3999_L64_240h_3999.compare.1279.ctrl.analys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1282030"/>
            <a:ext cx="4667250" cy="4667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48691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500hPa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0188" y="486916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200hPa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275856" y="3068960"/>
            <a:ext cx="288032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267744" y="2564904"/>
            <a:ext cx="205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T1279 analysis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3563888" y="3068960"/>
            <a:ext cx="3960441" cy="12241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516216" y="1700808"/>
            <a:ext cx="0" cy="374441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variance</a:t>
            </a:r>
            <a:endParaRPr lang="en-US" dirty="0"/>
          </a:p>
        </p:txBody>
      </p:sp>
      <p:pic>
        <p:nvPicPr>
          <p:cNvPr id="5" name="Picture 4" descr="test_T3999_L64_240h_3999.1279.compare.conv_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993998"/>
            <a:ext cx="4667250" cy="4667250"/>
          </a:xfrm>
          <a:prstGeom prst="rect">
            <a:avLst/>
          </a:prstGeom>
        </p:spPr>
      </p:pic>
      <p:pic>
        <p:nvPicPr>
          <p:cNvPr id="6" name="Picture 5" descr="test_T3999_L49_240h_3999.1279.compare.conv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980728"/>
            <a:ext cx="4667250" cy="4667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465313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500hPa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458112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200hPa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4" y="836712"/>
            <a:ext cx="8791575" cy="5029200"/>
          </a:xfrm>
        </p:spPr>
        <p:txBody>
          <a:bodyPr/>
          <a:lstStyle/>
          <a:p>
            <a:r>
              <a:rPr lang="en-GB" dirty="0" smtClean="0"/>
              <a:t>Aliasing of quadratic terms on the linear grid (2N+1 </a:t>
            </a:r>
            <a:r>
              <a:rPr lang="en-GB" dirty="0" err="1" smtClean="0"/>
              <a:t>gridpoints</a:t>
            </a:r>
            <a:r>
              <a:rPr lang="en-GB" dirty="0" smtClean="0"/>
              <a:t> per N waves), where the product of two variables transformed to spectral space cannot be accurately represented with the available number of waves (as quadratic terms would need a 3N+1 ratio).</a:t>
            </a:r>
          </a:p>
          <a:p>
            <a:r>
              <a:rPr lang="en-GB" dirty="0" smtClean="0"/>
              <a:t>Absent outside the tropics in E-W direction due to the design of the reduced grid (obeying a 3N+1 ratio) but present throughout (and all resolutions) in N-S direction.</a:t>
            </a:r>
          </a:p>
          <a:p>
            <a:r>
              <a:rPr lang="en-GB" dirty="0" smtClean="0"/>
              <a:t>By subtracting the difference between a specially filtered and the unfiltered pressure gradient term at every time-step the stationary noise patterns can be removed at a </a:t>
            </a:r>
            <a:r>
              <a:rPr lang="en-GB" dirty="0" smtClean="0">
                <a:solidFill>
                  <a:srgbClr val="FF0000"/>
                </a:solidFill>
              </a:rPr>
              <a:t>cost of approx. 5% at T1279</a:t>
            </a:r>
            <a:r>
              <a:rPr lang="en-GB" dirty="0" smtClean="0"/>
              <a:t> (2 extra transforms).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</a:t>
            </a:r>
            <a:endParaRPr lang="en-GB" dirty="0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20" y="120739"/>
            <a:ext cx="5628323" cy="604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836712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E-W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12776"/>
            <a:ext cx="24897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500hPa adiabatic </a:t>
            </a:r>
          </a:p>
          <a:p>
            <a:r>
              <a:rPr lang="en-GB" dirty="0" err="1" smtClean="0"/>
              <a:t>zonal</a:t>
            </a:r>
            <a:r>
              <a:rPr lang="en-GB" dirty="0" smtClean="0"/>
              <a:t> wind </a:t>
            </a:r>
          </a:p>
          <a:p>
            <a:r>
              <a:rPr lang="en-GB" dirty="0" smtClean="0"/>
              <a:t>tendencies (T159)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</a:t>
            </a:r>
            <a:endParaRPr lang="en-GB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0312" y="332656"/>
            <a:ext cx="5592128" cy="586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N-S</a:t>
            </a:r>
            <a:endParaRPr lang="en-GB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248" y="1052736"/>
            <a:ext cx="61722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500hPa adiabatic </a:t>
            </a:r>
          </a:p>
          <a:p>
            <a:r>
              <a:rPr lang="en-GB" dirty="0" err="1" smtClean="0"/>
              <a:t>meridional</a:t>
            </a:r>
            <a:r>
              <a:rPr lang="en-GB" dirty="0" smtClean="0"/>
              <a:t> wind </a:t>
            </a:r>
          </a:p>
          <a:p>
            <a:r>
              <a:rPr lang="en-GB" dirty="0" smtClean="0"/>
              <a:t>tendencies (T159)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De-aliasing</a:t>
            </a:r>
            <a:endParaRPr lang="en-GB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17810"/>
            <a:ext cx="60579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fo_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nfo_conte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fo_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fo_cont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fo_cont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121604</TotalTime>
  <Words>1299</Words>
  <Application>Microsoft Office PowerPoint</Application>
  <PresentationFormat>On-screen Show (4:3)</PresentationFormat>
  <Paragraphs>186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Info_content</vt:lpstr>
      <vt:lpstr>Equation</vt:lpstr>
      <vt:lpstr>The direct modeling of subgrid-scale stresses and its relevance for medium range weather prediction</vt:lpstr>
      <vt:lpstr>Outline</vt:lpstr>
      <vt:lpstr>Schematic description of the spectral transform method in the ECMWF IFS model</vt:lpstr>
      <vt:lpstr>The Gaussian grid</vt:lpstr>
      <vt:lpstr>De-aliasing</vt:lpstr>
      <vt:lpstr>De-aliasing</vt:lpstr>
      <vt:lpstr>De-aliasing</vt:lpstr>
      <vt:lpstr>De-aliasing</vt:lpstr>
      <vt:lpstr>De-aliasing</vt:lpstr>
      <vt:lpstr>de-aliasing: vorticity noise</vt:lpstr>
      <vt:lpstr>De-aliasing: vorticity noise</vt:lpstr>
      <vt:lpstr>Kinetic Energy Spectra – 100 hPa </vt:lpstr>
      <vt:lpstr>Kinetic Energy Spectra – 100 hPa </vt:lpstr>
      <vt:lpstr>Horizontal Diffusion</vt:lpstr>
      <vt:lpstr>Satellite picture of N. Atlantic</vt:lpstr>
      <vt:lpstr>Enlarged picture over U.K.</vt:lpstr>
      <vt:lpstr>Balloon measurements of static stability</vt:lpstr>
      <vt:lpstr>Scales of atmospheric phenomena</vt:lpstr>
      <vt:lpstr>“Averaged” equations</vt:lpstr>
      <vt:lpstr>(Aircraft) observed spectra of motions in the upper troposphere</vt:lpstr>
      <vt:lpstr>2D vs 3D turbulence</vt:lpstr>
      <vt:lpstr>rotational/divergent energy of T3999 10 day fc</vt:lpstr>
      <vt:lpstr>Kinetic Energy of T3999 10 day fc  </vt:lpstr>
      <vt:lpstr>Attempt to apply LES techniques to global NWP</vt:lpstr>
      <vt:lpstr>Two parts to the SGS stress tensor</vt:lpstr>
      <vt:lpstr>Truly subgrid-scale</vt:lpstr>
      <vt:lpstr>SGS Stress tensor - similarity model</vt:lpstr>
      <vt:lpstr>The Gaussian filter</vt:lpstr>
      <vt:lpstr>SGS Stress tensor - similarity model</vt:lpstr>
      <vt:lpstr>Slide 30</vt:lpstr>
      <vt:lpstr>Slide 31</vt:lpstr>
      <vt:lpstr>Slide 32</vt:lpstr>
      <vt:lpstr>Total physics tendency ∆u   </vt:lpstr>
      <vt:lpstr>New stress ∆u</vt:lpstr>
      <vt:lpstr>Spectra T1279</vt:lpstr>
      <vt:lpstr>SGS Stress tensor – similarity model</vt:lpstr>
      <vt:lpstr>Summary</vt:lpstr>
      <vt:lpstr>Additional slides</vt:lpstr>
      <vt:lpstr>The final additional contributions to the IFS equations</vt:lpstr>
      <vt:lpstr>Direct spectral transform</vt:lpstr>
      <vt:lpstr>Inverse spectral transform</vt:lpstr>
      <vt:lpstr>Heat</vt:lpstr>
      <vt:lpstr>Temperature (Control)</vt:lpstr>
      <vt:lpstr>Kinetic Energy of T3999 10 day fc</vt:lpstr>
      <vt:lpstr>Temperature variance</vt:lpstr>
    </vt:vector>
  </TitlesOfParts>
  <Company>ECMWF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Numerics of Parameterization</dc:title>
  <dc:creator>_Wedi</dc:creator>
  <cp:lastModifiedBy> </cp:lastModifiedBy>
  <cp:revision>1699</cp:revision>
  <cp:lastPrinted>2000-05-08T11:52:03Z</cp:lastPrinted>
  <dcterms:created xsi:type="dcterms:W3CDTF">2000-05-02T15:54:16Z</dcterms:created>
  <dcterms:modified xsi:type="dcterms:W3CDTF">2012-06-27T14:17:24Z</dcterms:modified>
</cp:coreProperties>
</file>