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9.xml" ContentType="application/vnd.openxmlformats-officedocument.presentationml.notesSlide+xml"/>
  <Override PartName="/ppt/embeddings/oleObject2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3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25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6.bin" ContentType="application/vnd.openxmlformats-officedocument.oleObject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12" y="-1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CC5EC-33AD-D14F-84CF-573573339653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D9302-7BB8-2741-BEA7-5B91AB83F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5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BDDB11-6807-0B43-8759-1FA2546F81B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1ABD9-6A78-684E-9F4C-2F25ABBDD71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67FAF4-C338-D644-8E8C-1A9EDE33125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65213" y="674558"/>
            <a:ext cx="4679950" cy="3452423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2805EC-3624-5D46-A1E3-D56389BEE5C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980EAF-1B1E-734C-9FCE-3EC3851681C2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A21524-BC92-664E-8FBE-EF457404E1D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980EAF-1B1E-734C-9FCE-3EC3851681C2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6A116E-AB58-274F-AC68-179F9961FB87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505EC1-FBD1-0F45-BDF2-E32F6BE809A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A53116-6AA4-7248-87FB-F51700337F73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05C831-83AE-424A-A4D6-61B822BCA4B5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9"/>
            <a:ext cx="4603750" cy="3452812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6B284-2EFF-3441-9404-B570B1037BF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EFF184-2022-324D-B399-AD5D0EAA715C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9"/>
            <a:ext cx="4603750" cy="3452812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C815A7-112F-084D-9EBD-6C862F71F862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13236C-2B19-094A-8B1A-2B9A63144DA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88BBA4-9B7D-4E42-B90E-B42B49ED0D4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9FCC02-EF97-8F49-9D98-77480EF1C55D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9FCC02-EF97-8F49-9D98-77480EF1C55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7C59AB-0DDF-B24D-96AC-DCF0D6AE4B9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C5C534-13F0-5C46-99D4-DD8A8E7501D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9EBDA3-8750-FE49-B259-77D5FA9B8313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2B9087-5461-294C-8055-6E43E01FE8E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BF2F9B-1CCE-614F-9378-182F43427D2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BF2F9B-1CCE-614F-9378-182F43427D2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3097CF-98F0-184C-8F00-75AD7FBCB945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3097CF-98F0-184C-8F00-75AD7FBCB94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67FAF4-C338-D644-8E8C-1A9EDE331251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65213" y="674558"/>
            <a:ext cx="4679950" cy="3452423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40" tIns="44970" rIns="89940" bIns="44970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4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3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7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8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7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9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2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9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2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55A6-46A6-AA41-8E0F-64973F28477D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73860-808E-C94A-9A04-9DF27DAE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1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4.png"/><Relationship Id="rId5" Type="http://schemas.openxmlformats.org/officeDocument/2006/relationships/oleObject" Target="../embeddings/oleObject23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4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7.emf"/><Relationship Id="rId21" Type="http://schemas.openxmlformats.org/officeDocument/2006/relationships/oleObject" Target="../embeddings/oleObject8.bin"/><Relationship Id="rId22" Type="http://schemas.openxmlformats.org/officeDocument/2006/relationships/oleObject" Target="../embeddings/oleObject9.bin"/><Relationship Id="rId23" Type="http://schemas.openxmlformats.org/officeDocument/2006/relationships/oleObject" Target="../embeddings/oleObject10.bin"/><Relationship Id="rId24" Type="http://schemas.openxmlformats.org/officeDocument/2006/relationships/oleObject" Target="../embeddings/oleObject11.bin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8.emf"/><Relationship Id="rId27" Type="http://schemas.openxmlformats.org/officeDocument/2006/relationships/image" Target="../media/image11.png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3.e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4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5.emf"/><Relationship Id="rId16" Type="http://schemas.openxmlformats.org/officeDocument/2006/relationships/oleObject" Target="../embeddings/oleObject5.bin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6.e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2" Type="http://schemas.microsoft.com/office/2007/relationships/media" Target="../media/media1.avi"/><Relationship Id="rId3" Type="http://schemas.openxmlformats.org/officeDocument/2006/relationships/video" Target="../media/media1.avi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avi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3.xml"/><Relationship Id="rId6" Type="http://schemas.openxmlformats.org/officeDocument/2006/relationships/oleObject" Target="../embeddings/oleObject25.bin"/><Relationship Id="rId7" Type="http://schemas.openxmlformats.org/officeDocument/2006/relationships/image" Target="../media/image50.emf"/><Relationship Id="rId8" Type="http://schemas.openxmlformats.org/officeDocument/2006/relationships/image" Target="../media/image51.png"/><Relationship Id="rId1" Type="http://schemas.openxmlformats.org/officeDocument/2006/relationships/vmlDrawing" Target="../drawings/vmlDrawing9.vml"/><Relationship Id="rId2" Type="http://schemas.microsoft.com/office/2007/relationships/media" Target="../media/media3.avi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52.png"/><Relationship Id="rId6" Type="http://schemas.openxmlformats.org/officeDocument/2006/relationships/image" Target="../media/image1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avi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6.xml"/><Relationship Id="rId6" Type="http://schemas.openxmlformats.org/officeDocument/2006/relationships/oleObject" Target="../embeddings/oleObject26.bin"/><Relationship Id="rId7" Type="http://schemas.openxmlformats.org/officeDocument/2006/relationships/image" Target="../media/image53.emf"/><Relationship Id="rId8" Type="http://schemas.openxmlformats.org/officeDocument/2006/relationships/image" Target="../media/image54.png"/><Relationship Id="rId1" Type="http://schemas.openxmlformats.org/officeDocument/2006/relationships/vmlDrawing" Target="../drawings/vmlDrawing10.vml"/><Relationship Id="rId2" Type="http://schemas.microsoft.com/office/2007/relationships/media" Target="../media/media4.avi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7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microsoft.com/office/2007/relationships/media" Target="../media/media2.avi"/><Relationship Id="rId3" Type="http://schemas.openxmlformats.org/officeDocument/2006/relationships/video" Target="../media/media2.avi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14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gi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23.emf"/><Relationship Id="rId7" Type="http://schemas.openxmlformats.org/officeDocument/2006/relationships/image" Target="../media/image26.gi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7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943600" y="6400800"/>
            <a:ext cx="2309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bg1"/>
                </a:solidFill>
                <a:cs typeface="+mn-cs"/>
              </a:rPr>
              <a:t>Photo © H. Bluestein</a:t>
            </a:r>
            <a:endParaRPr lang="en-US" sz="1800"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33712" y="2773362"/>
            <a:ext cx="3290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Richard </a:t>
            </a:r>
            <a:r>
              <a:rPr lang="en-US" sz="3200" dirty="0" err="1">
                <a:solidFill>
                  <a:srgbClr val="FF0000"/>
                </a:solidFill>
              </a:rPr>
              <a:t>Rotunno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8200" y="36576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National Center for Atmospheric </a:t>
            </a:r>
            <a:r>
              <a:rPr lang="en-US" sz="2800" dirty="0" smtClean="0">
                <a:solidFill>
                  <a:srgbClr val="FF0000"/>
                </a:solidFill>
              </a:rPr>
              <a:t>Research, </a:t>
            </a:r>
            <a:r>
              <a:rPr lang="en-US" sz="2800" dirty="0">
                <a:solidFill>
                  <a:srgbClr val="FF0000"/>
                </a:solidFill>
              </a:rPr>
              <a:t>USA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41300" y="1219200"/>
            <a:ext cx="9372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Helvetica"/>
                <a:cs typeface="Helvetica"/>
              </a:rPr>
              <a:t>Mesoscale</a:t>
            </a:r>
            <a:r>
              <a:rPr lang="en-US" sz="4400" dirty="0" smtClean="0">
                <a:solidFill>
                  <a:srgbClr val="FF0000"/>
                </a:solidFill>
                <a:latin typeface="Helvetica"/>
                <a:cs typeface="Helvetica"/>
              </a:rPr>
              <a:t> Convective Systems: Theory</a:t>
            </a:r>
            <a:endParaRPr lang="en-US" sz="4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345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IMG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4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76200"/>
            <a:ext cx="57150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Early System Evolution</a:t>
            </a: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4" descr="cpe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96000" cy="48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874703"/>
              </p:ext>
            </p:extLst>
          </p:nvPr>
        </p:nvGraphicFramePr>
        <p:xfrm>
          <a:off x="3733800" y="6019800"/>
          <a:ext cx="1866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5" imgW="533400" imgH="177800" progId="Equation.DSMT4">
                  <p:embed/>
                </p:oleObj>
              </mc:Choice>
              <mc:Fallback>
                <p:oleObj name="Equation" r:id="rId5" imgW="5334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800" y="6019800"/>
                        <a:ext cx="1866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92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G0020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05338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99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52600" y="152400"/>
            <a:ext cx="57150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3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Mature System</a:t>
            </a: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2" descr="cpev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96000" cy="48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935560"/>
              </p:ext>
            </p:extLst>
          </p:nvPr>
        </p:nvGraphicFramePr>
        <p:xfrm>
          <a:off x="3789363" y="6003925"/>
          <a:ext cx="14208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5" imgW="520700" imgH="177800" progId="Equation.DSMT4">
                  <p:embed/>
                </p:oleObj>
              </mc:Choice>
              <mc:Fallback>
                <p:oleObj name="Equation" r:id="rId5" imgW="520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9363" y="6003925"/>
                        <a:ext cx="142081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733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ouze2b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62100"/>
            <a:ext cx="85915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43400" y="5715000"/>
            <a:ext cx="403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</a:rPr>
              <a:t>Houze</a:t>
            </a:r>
            <a:r>
              <a:rPr lang="en-US" sz="1600" dirty="0">
                <a:solidFill>
                  <a:srgbClr val="000000"/>
                </a:solidFill>
              </a:rPr>
              <a:t> et al.  </a:t>
            </a:r>
            <a:r>
              <a:rPr lang="en-US" sz="1600" dirty="0" smtClean="0">
                <a:solidFill>
                  <a:srgbClr val="000000"/>
                </a:solidFill>
              </a:rPr>
              <a:t>(1989 Bull Am Met </a:t>
            </a:r>
            <a:r>
              <a:rPr lang="en-US" sz="1600" dirty="0" err="1" smtClean="0">
                <a:solidFill>
                  <a:srgbClr val="000000"/>
                </a:solidFill>
              </a:rPr>
              <a:t>Soc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52600" y="152400"/>
            <a:ext cx="57150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3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Mature System</a:t>
            </a: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2" descr="cpev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96000" cy="48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566356"/>
              </p:ext>
            </p:extLst>
          </p:nvPr>
        </p:nvGraphicFramePr>
        <p:xfrm>
          <a:off x="3789363" y="6003925"/>
          <a:ext cx="14208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5" imgW="520700" imgH="177800" progId="Equation.DSMT4">
                  <p:embed/>
                </p:oleObj>
              </mc:Choice>
              <mc:Fallback>
                <p:oleObj name="Equation" r:id="rId5" imgW="520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9363" y="6003925"/>
                        <a:ext cx="142081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88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lw3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505200"/>
            <a:ext cx="327183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mlw3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28600"/>
            <a:ext cx="327183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mlw3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3271838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2dh2vte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152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35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ij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"/>
            <a:ext cx="4808537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52400" y="2819400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Strength of Rear-Inflow Jet </a:t>
            </a:r>
            <a:r>
              <a:rPr lang="en-US" dirty="0" smtClean="0">
                <a:solidFill>
                  <a:srgbClr val="000000"/>
                </a:solidFill>
              </a:rPr>
              <a:t>~ </a:t>
            </a:r>
            <a:r>
              <a:rPr lang="en-US" dirty="0">
                <a:solidFill>
                  <a:srgbClr val="000000"/>
                </a:solidFill>
              </a:rPr>
              <a:t>CAPE</a:t>
            </a:r>
          </a:p>
        </p:txBody>
      </p:sp>
    </p:spTree>
    <p:extLst>
      <p:ext uri="{BB962C8B-B14F-4D97-AF65-F5344CB8AC3E}">
        <p14:creationId xmlns:p14="http://schemas.microsoft.com/office/powerpoint/2010/main" val="25408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enar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28600"/>
            <a:ext cx="38115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scenar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3811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60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mex_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2762"/>
            <a:ext cx="8382000" cy="6105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6295" y="6519446"/>
            <a:ext cx="3355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Davis et al (2004 </a:t>
            </a:r>
            <a:r>
              <a:rPr lang="en-US" i="1" dirty="0" smtClean="0"/>
              <a:t>Bull Am Met </a:t>
            </a:r>
            <a:r>
              <a:rPr lang="en-US" i="1" dirty="0" err="1" smtClean="0"/>
              <a:t>Soc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152400"/>
            <a:ext cx="429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Radar Data from BAMEX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074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 descr="ocellc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93"/>
          <a:stretch/>
        </p:blipFill>
        <p:spPr bwMode="auto">
          <a:xfrm>
            <a:off x="0" y="762000"/>
            <a:ext cx="9144000" cy="28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Ordinary Cell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Review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010234"/>
              </p:ext>
            </p:extLst>
          </p:nvPr>
        </p:nvGraphicFramePr>
        <p:xfrm>
          <a:off x="152400" y="4752964"/>
          <a:ext cx="2438400" cy="352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7" imgW="1409700" imgH="203200" progId="Equation.3">
                  <p:embed/>
                </p:oleObj>
              </mc:Choice>
              <mc:Fallback>
                <p:oleObj name="Equation" r:id="rId7" imgW="1409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752964"/>
                        <a:ext cx="2438400" cy="3524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105399"/>
            <a:ext cx="2438400" cy="1590261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586980"/>
              </p:ext>
            </p:extLst>
          </p:nvPr>
        </p:nvGraphicFramePr>
        <p:xfrm>
          <a:off x="152400" y="3733800"/>
          <a:ext cx="228441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10" imgW="1320800" imgH="203200" progId="Equation.DSMT4">
                  <p:embed/>
                </p:oleObj>
              </mc:Choice>
              <mc:Fallback>
                <p:oleObj name="Equation" r:id="rId10" imgW="13208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733800"/>
                        <a:ext cx="2284413" cy="352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133600" y="4038600"/>
            <a:ext cx="2514600" cy="838200"/>
            <a:chOff x="1905000" y="4495800"/>
            <a:chExt cx="5492750" cy="2209800"/>
          </a:xfrm>
        </p:grpSpPr>
        <p:sp>
          <p:nvSpPr>
            <p:cNvPr id="19" name="Oval 18"/>
            <p:cNvSpPr/>
            <p:nvPr/>
          </p:nvSpPr>
          <p:spPr>
            <a:xfrm>
              <a:off x="2895600" y="4495800"/>
              <a:ext cx="3505200" cy="22098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05000" y="4643438"/>
              <a:ext cx="2063750" cy="1906587"/>
              <a:chOff x="1905000" y="4643438"/>
              <a:chExt cx="2063750" cy="1906587"/>
            </a:xfrm>
          </p:grpSpPr>
          <p:graphicFrame>
            <p:nvGraphicFramePr>
              <p:cNvPr id="35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7351374"/>
                  </p:ext>
                </p:extLst>
              </p:nvPr>
            </p:nvGraphicFramePr>
            <p:xfrm>
              <a:off x="3854450" y="5635625"/>
              <a:ext cx="114300" cy="165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4" name="Equation" r:id="rId12" imgW="114300" imgH="165100" progId="Equation.DSMT4">
                      <p:embed/>
                    </p:oleObj>
                  </mc:Choice>
                  <mc:Fallback>
                    <p:oleObj name="Equation" r:id="rId12" imgW="114300" imgH="1651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854450" y="5635625"/>
                            <a:ext cx="114300" cy="165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2622550" y="5370513"/>
                <a:ext cx="533400" cy="4572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11"/>
              <p:cNvSpPr>
                <a:spLocks noChangeArrowheads="1"/>
              </p:cNvSpPr>
              <p:nvPr/>
            </p:nvSpPr>
            <p:spPr bwMode="auto">
              <a:xfrm>
                <a:off x="1981200" y="4721225"/>
                <a:ext cx="1828800" cy="17526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12"/>
              <p:cNvSpPr>
                <a:spLocks noChangeArrowheads="1"/>
              </p:cNvSpPr>
              <p:nvPr/>
            </p:nvSpPr>
            <p:spPr bwMode="auto">
              <a:xfrm>
                <a:off x="2362200" y="5029200"/>
                <a:ext cx="1066800" cy="11430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AutoShape 13"/>
              <p:cNvSpPr>
                <a:spLocks noChangeArrowheads="1"/>
              </p:cNvSpPr>
              <p:nvPr/>
            </p:nvSpPr>
            <p:spPr bwMode="auto">
              <a:xfrm>
                <a:off x="2743200" y="6096000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AutoShape 14"/>
              <p:cNvSpPr>
                <a:spLocks noChangeArrowheads="1"/>
              </p:cNvSpPr>
              <p:nvPr/>
            </p:nvSpPr>
            <p:spPr bwMode="auto">
              <a:xfrm rot="10749770">
                <a:off x="2743200" y="4953000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AutoShape 15"/>
              <p:cNvSpPr>
                <a:spLocks noChangeArrowheads="1"/>
              </p:cNvSpPr>
              <p:nvPr/>
            </p:nvSpPr>
            <p:spPr bwMode="auto">
              <a:xfrm rot="16889794">
                <a:off x="3276600" y="5559425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2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30732"/>
                  </p:ext>
                </p:extLst>
              </p:nvPr>
            </p:nvGraphicFramePr>
            <p:xfrm>
              <a:off x="2667000" y="5446713"/>
              <a:ext cx="457200" cy="261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5" name="Equation" r:id="rId14" imgW="355688" imgH="203420" progId="Equation.DSMT4">
                      <p:embed/>
                    </p:oleObj>
                  </mc:Choice>
                  <mc:Fallback>
                    <p:oleObj name="Equation" r:id="rId14" imgW="355688" imgH="2034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7000" y="5446713"/>
                            <a:ext cx="457200" cy="2619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3" name="AutoShape 20"/>
              <p:cNvSpPr>
                <a:spLocks noChangeArrowheads="1"/>
              </p:cNvSpPr>
              <p:nvPr/>
            </p:nvSpPr>
            <p:spPr bwMode="auto">
              <a:xfrm>
                <a:off x="2743200" y="6397625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AutoShape 21"/>
              <p:cNvSpPr>
                <a:spLocks noChangeArrowheads="1"/>
              </p:cNvSpPr>
              <p:nvPr/>
            </p:nvSpPr>
            <p:spPr bwMode="auto">
              <a:xfrm rot="10749770">
                <a:off x="2817813" y="4643438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AutoShape 22"/>
              <p:cNvSpPr>
                <a:spLocks noChangeArrowheads="1"/>
              </p:cNvSpPr>
              <p:nvPr/>
            </p:nvSpPr>
            <p:spPr bwMode="auto">
              <a:xfrm rot="16761551">
                <a:off x="3695700" y="5535371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23"/>
              <p:cNvSpPr>
                <a:spLocks noChangeArrowheads="1"/>
              </p:cNvSpPr>
              <p:nvPr/>
            </p:nvSpPr>
            <p:spPr bwMode="auto">
              <a:xfrm rot="6226041">
                <a:off x="2209800" y="5407025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AutoShape 24"/>
              <p:cNvSpPr>
                <a:spLocks noChangeArrowheads="1"/>
              </p:cNvSpPr>
              <p:nvPr/>
            </p:nvSpPr>
            <p:spPr bwMode="auto">
              <a:xfrm rot="5694486">
                <a:off x="1866900" y="5368925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8413366"/>
                </p:ext>
              </p:extLst>
            </p:nvPr>
          </p:nvGraphicFramePr>
          <p:xfrm>
            <a:off x="7283450" y="5640387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" name="Equation" r:id="rId16" imgW="114300" imgH="165100" progId="Equation.DSMT4">
                    <p:embed/>
                  </p:oleObj>
                </mc:Choice>
                <mc:Fallback>
                  <p:oleObj name="Equation" r:id="rId16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283450" y="5640387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Oval 2"/>
            <p:cNvSpPr>
              <a:spLocks noChangeArrowheads="1"/>
            </p:cNvSpPr>
            <p:nvPr/>
          </p:nvSpPr>
          <p:spPr bwMode="auto">
            <a:xfrm>
              <a:off x="6051550" y="5375275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5410200" y="4725987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5791200" y="5033962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13"/>
            <p:cNvSpPr>
              <a:spLocks noChangeArrowheads="1"/>
            </p:cNvSpPr>
            <p:nvPr/>
          </p:nvSpPr>
          <p:spPr bwMode="auto">
            <a:xfrm flipH="1">
              <a:off x="6172200" y="6100762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 rot="10850230" flipH="1">
              <a:off x="6172200" y="4957762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5"/>
            <p:cNvSpPr>
              <a:spLocks noChangeArrowheads="1"/>
            </p:cNvSpPr>
            <p:nvPr/>
          </p:nvSpPr>
          <p:spPr bwMode="auto">
            <a:xfrm rot="6420000">
              <a:off x="6705600" y="5564187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 flipH="1">
              <a:off x="6172200" y="6402387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 rot="10850230" flipH="1">
              <a:off x="6246813" y="4648200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 rot="6840000" flipV="1">
              <a:off x="7111262" y="5694322"/>
              <a:ext cx="237904" cy="133056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3"/>
            <p:cNvSpPr>
              <a:spLocks noChangeArrowheads="1"/>
            </p:cNvSpPr>
            <p:nvPr/>
          </p:nvSpPr>
          <p:spPr bwMode="auto">
            <a:xfrm rot="17280000">
              <a:off x="5638800" y="5411787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 rot="16500000">
              <a:off x="5305572" y="5454507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3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1517901"/>
                </p:ext>
              </p:extLst>
            </p:nvPr>
          </p:nvGraphicFramePr>
          <p:xfrm>
            <a:off x="6078538" y="5486400"/>
            <a:ext cx="474662" cy="246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" name="Equation" r:id="rId17" imgW="368300" imgH="190500" progId="Equation.DSMT4">
                    <p:embed/>
                  </p:oleObj>
                </mc:Choice>
                <mc:Fallback>
                  <p:oleObj name="Equation" r:id="rId17" imgW="3683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8538" y="5486400"/>
                          <a:ext cx="474662" cy="246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5069741"/>
                </p:ext>
              </p:extLst>
            </p:nvPr>
          </p:nvGraphicFramePr>
          <p:xfrm>
            <a:off x="4152899" y="5299364"/>
            <a:ext cx="952500" cy="380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Equation" r:id="rId19" imgW="381000" imgH="152400" progId="Equation.DSMT4">
                    <p:embed/>
                  </p:oleObj>
                </mc:Choice>
                <mc:Fallback>
                  <p:oleObj name="Equation" r:id="rId19" imgW="3810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152899" y="5299364"/>
                          <a:ext cx="952500" cy="3809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3962400" y="5334000"/>
            <a:ext cx="2590800" cy="914400"/>
            <a:chOff x="1914672" y="4495800"/>
            <a:chExt cx="5406878" cy="2209800"/>
          </a:xfrm>
        </p:grpSpPr>
        <p:sp>
          <p:nvSpPr>
            <p:cNvPr id="48" name="Oval 47"/>
            <p:cNvSpPr/>
            <p:nvPr/>
          </p:nvSpPr>
          <p:spPr>
            <a:xfrm>
              <a:off x="2895600" y="4495800"/>
              <a:ext cx="3505200" cy="22098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257800" y="4572000"/>
              <a:ext cx="2063750" cy="1906587"/>
              <a:chOff x="1905000" y="4643438"/>
              <a:chExt cx="2063750" cy="1906587"/>
            </a:xfrm>
          </p:grpSpPr>
          <p:graphicFrame>
            <p:nvGraphicFramePr>
              <p:cNvPr id="50" name="Object 4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2449617"/>
                  </p:ext>
                </p:extLst>
              </p:nvPr>
            </p:nvGraphicFramePr>
            <p:xfrm>
              <a:off x="3854450" y="5635625"/>
              <a:ext cx="114300" cy="165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9" name="Equation" r:id="rId21" imgW="114300" imgH="165100" progId="Equation.DSMT4">
                      <p:embed/>
                    </p:oleObj>
                  </mc:Choice>
                  <mc:Fallback>
                    <p:oleObj name="Equation" r:id="rId21" imgW="114300" imgH="1651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854450" y="5635625"/>
                            <a:ext cx="114300" cy="165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" name="Oval 2"/>
              <p:cNvSpPr>
                <a:spLocks noChangeArrowheads="1"/>
              </p:cNvSpPr>
              <p:nvPr/>
            </p:nvSpPr>
            <p:spPr bwMode="auto">
              <a:xfrm>
                <a:off x="2622550" y="5370513"/>
                <a:ext cx="533400" cy="4572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11"/>
              <p:cNvSpPr>
                <a:spLocks noChangeArrowheads="1"/>
              </p:cNvSpPr>
              <p:nvPr/>
            </p:nvSpPr>
            <p:spPr bwMode="auto">
              <a:xfrm>
                <a:off x="1981200" y="4721225"/>
                <a:ext cx="1828800" cy="17526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12"/>
              <p:cNvSpPr>
                <a:spLocks noChangeArrowheads="1"/>
              </p:cNvSpPr>
              <p:nvPr/>
            </p:nvSpPr>
            <p:spPr bwMode="auto">
              <a:xfrm>
                <a:off x="2362200" y="5029200"/>
                <a:ext cx="1066800" cy="11430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utoShape 13"/>
              <p:cNvSpPr>
                <a:spLocks noChangeArrowheads="1"/>
              </p:cNvSpPr>
              <p:nvPr/>
            </p:nvSpPr>
            <p:spPr bwMode="auto">
              <a:xfrm>
                <a:off x="2743200" y="6096000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utoShape 14"/>
              <p:cNvSpPr>
                <a:spLocks noChangeArrowheads="1"/>
              </p:cNvSpPr>
              <p:nvPr/>
            </p:nvSpPr>
            <p:spPr bwMode="auto">
              <a:xfrm rot="10749770">
                <a:off x="2743200" y="4953000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AutoShape 15"/>
              <p:cNvSpPr>
                <a:spLocks noChangeArrowheads="1"/>
              </p:cNvSpPr>
              <p:nvPr/>
            </p:nvSpPr>
            <p:spPr bwMode="auto">
              <a:xfrm rot="16889794">
                <a:off x="3276600" y="5559425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7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0082096"/>
                  </p:ext>
                </p:extLst>
              </p:nvPr>
            </p:nvGraphicFramePr>
            <p:xfrm>
              <a:off x="2667000" y="5486400"/>
              <a:ext cx="457200" cy="261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0" name="Equation" r:id="rId22" imgW="355688" imgH="203420" progId="Equation.DSMT4">
                      <p:embed/>
                    </p:oleObj>
                  </mc:Choice>
                  <mc:Fallback>
                    <p:oleObj name="Equation" r:id="rId22" imgW="355688" imgH="2034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7000" y="5486400"/>
                            <a:ext cx="457200" cy="2619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20"/>
              <p:cNvSpPr>
                <a:spLocks noChangeArrowheads="1"/>
              </p:cNvSpPr>
              <p:nvPr/>
            </p:nvSpPr>
            <p:spPr bwMode="auto">
              <a:xfrm>
                <a:off x="2743200" y="6397625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21"/>
              <p:cNvSpPr>
                <a:spLocks noChangeArrowheads="1"/>
              </p:cNvSpPr>
              <p:nvPr/>
            </p:nvSpPr>
            <p:spPr bwMode="auto">
              <a:xfrm rot="10749770">
                <a:off x="2817813" y="4643438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AutoShape 22"/>
              <p:cNvSpPr>
                <a:spLocks noChangeArrowheads="1"/>
              </p:cNvSpPr>
              <p:nvPr/>
            </p:nvSpPr>
            <p:spPr bwMode="auto">
              <a:xfrm rot="16761551">
                <a:off x="3695700" y="5535371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23"/>
              <p:cNvSpPr>
                <a:spLocks noChangeArrowheads="1"/>
              </p:cNvSpPr>
              <p:nvPr/>
            </p:nvSpPr>
            <p:spPr bwMode="auto">
              <a:xfrm rot="6226041">
                <a:off x="2209800" y="5407025"/>
                <a:ext cx="304800" cy="152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utoShape 24"/>
              <p:cNvSpPr>
                <a:spLocks noChangeArrowheads="1"/>
              </p:cNvSpPr>
              <p:nvPr/>
            </p:nvSpPr>
            <p:spPr bwMode="auto">
              <a:xfrm rot="5694486">
                <a:off x="1866900" y="5368925"/>
                <a:ext cx="228600" cy="15240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4537691"/>
                </p:ext>
              </p:extLst>
            </p:nvPr>
          </p:nvGraphicFramePr>
          <p:xfrm>
            <a:off x="3854450" y="5635625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1" name="Equation" r:id="rId23" imgW="114300" imgH="165100" progId="Equation.DSMT4">
                    <p:embed/>
                  </p:oleObj>
                </mc:Choice>
                <mc:Fallback>
                  <p:oleObj name="Equation" r:id="rId23" imgW="1143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854450" y="5635625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Oval 2"/>
            <p:cNvSpPr>
              <a:spLocks noChangeArrowheads="1"/>
            </p:cNvSpPr>
            <p:nvPr/>
          </p:nvSpPr>
          <p:spPr bwMode="auto">
            <a:xfrm>
              <a:off x="2622550" y="5370513"/>
              <a:ext cx="533400" cy="457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11"/>
            <p:cNvSpPr>
              <a:spLocks noChangeArrowheads="1"/>
            </p:cNvSpPr>
            <p:nvPr/>
          </p:nvSpPr>
          <p:spPr bwMode="auto">
            <a:xfrm>
              <a:off x="1981200" y="4721225"/>
              <a:ext cx="1828800" cy="1752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12"/>
            <p:cNvSpPr>
              <a:spLocks noChangeArrowheads="1"/>
            </p:cNvSpPr>
            <p:nvPr/>
          </p:nvSpPr>
          <p:spPr bwMode="auto">
            <a:xfrm>
              <a:off x="2362200" y="5029200"/>
              <a:ext cx="1066800" cy="1143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13"/>
            <p:cNvSpPr>
              <a:spLocks noChangeArrowheads="1"/>
            </p:cNvSpPr>
            <p:nvPr/>
          </p:nvSpPr>
          <p:spPr bwMode="auto">
            <a:xfrm flipH="1">
              <a:off x="2743200" y="6096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utoShape 14"/>
            <p:cNvSpPr>
              <a:spLocks noChangeArrowheads="1"/>
            </p:cNvSpPr>
            <p:nvPr/>
          </p:nvSpPr>
          <p:spPr bwMode="auto">
            <a:xfrm rot="10850230" flipH="1">
              <a:off x="2743200" y="4953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15"/>
            <p:cNvSpPr>
              <a:spLocks noChangeArrowheads="1"/>
            </p:cNvSpPr>
            <p:nvPr/>
          </p:nvSpPr>
          <p:spPr bwMode="auto">
            <a:xfrm rot="6420000">
              <a:off x="3276600" y="55594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AutoShape 20"/>
            <p:cNvSpPr>
              <a:spLocks noChangeArrowheads="1"/>
            </p:cNvSpPr>
            <p:nvPr/>
          </p:nvSpPr>
          <p:spPr bwMode="auto">
            <a:xfrm flipH="1">
              <a:off x="2743200" y="639762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21"/>
            <p:cNvSpPr>
              <a:spLocks noChangeArrowheads="1"/>
            </p:cNvSpPr>
            <p:nvPr/>
          </p:nvSpPr>
          <p:spPr bwMode="auto">
            <a:xfrm rot="10850230" flipH="1">
              <a:off x="2817813" y="4643438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22"/>
            <p:cNvSpPr>
              <a:spLocks noChangeArrowheads="1"/>
            </p:cNvSpPr>
            <p:nvPr/>
          </p:nvSpPr>
          <p:spPr bwMode="auto">
            <a:xfrm rot="6840000" flipV="1">
              <a:off x="3682262" y="5689560"/>
              <a:ext cx="237904" cy="133056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23"/>
            <p:cNvSpPr>
              <a:spLocks noChangeArrowheads="1"/>
            </p:cNvSpPr>
            <p:nvPr/>
          </p:nvSpPr>
          <p:spPr bwMode="auto">
            <a:xfrm rot="17280000">
              <a:off x="2209800" y="5407025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AutoShape 24"/>
            <p:cNvSpPr>
              <a:spLocks noChangeArrowheads="1"/>
            </p:cNvSpPr>
            <p:nvPr/>
          </p:nvSpPr>
          <p:spPr bwMode="auto">
            <a:xfrm rot="16500000">
              <a:off x="1876572" y="5449745"/>
              <a:ext cx="228600" cy="1524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5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2780466"/>
                </p:ext>
              </p:extLst>
            </p:nvPr>
          </p:nvGraphicFramePr>
          <p:xfrm>
            <a:off x="2649538" y="5481638"/>
            <a:ext cx="474662" cy="246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" name="Equation" r:id="rId24" imgW="368300" imgH="190500" progId="Equation.DSMT4">
                    <p:embed/>
                  </p:oleObj>
                </mc:Choice>
                <mc:Fallback>
                  <p:oleObj name="Equation" r:id="rId24" imgW="368300" imgH="190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9538" y="5481638"/>
                          <a:ext cx="474662" cy="246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1390153"/>
                </p:ext>
              </p:extLst>
            </p:nvPr>
          </p:nvGraphicFramePr>
          <p:xfrm>
            <a:off x="4152900" y="5318124"/>
            <a:ext cx="952500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name="Equation" r:id="rId25" imgW="381000" imgH="165100" progId="Equation.DSMT4">
                    <p:embed/>
                  </p:oleObj>
                </mc:Choice>
                <mc:Fallback>
                  <p:oleObj name="Equation" r:id="rId25" imgW="3810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152900" y="5318124"/>
                          <a:ext cx="952500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cpsprd3m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604000" y="449580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0" y="152400"/>
            <a:ext cx="429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Radar Data from BAMEX</a:t>
            </a:r>
            <a:endParaRPr lang="en-US" sz="2800" dirty="0"/>
          </a:p>
        </p:txBody>
      </p:sp>
      <p:pic>
        <p:nvPicPr>
          <p:cNvPr id="3" name="Picture 2" descr="banex_5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"/>
          <a:stretch/>
        </p:blipFill>
        <p:spPr>
          <a:xfrm>
            <a:off x="1447800" y="609600"/>
            <a:ext cx="6554045" cy="590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6295" y="6519446"/>
            <a:ext cx="3355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Davis et al (2004 </a:t>
            </a:r>
            <a:r>
              <a:rPr lang="en-US" i="1" dirty="0" smtClean="0"/>
              <a:t>Bull Am Met </a:t>
            </a:r>
            <a:r>
              <a:rPr lang="en-US" i="1" dirty="0" err="1" smtClean="0"/>
              <a:t>Soc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owfuj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582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69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qlfuj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806450"/>
            <a:ext cx="83058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1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343400" y="5715000"/>
            <a:ext cx="403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</a:rPr>
              <a:t>Houze</a:t>
            </a:r>
            <a:r>
              <a:rPr lang="en-US" sz="1600" dirty="0">
                <a:solidFill>
                  <a:srgbClr val="000000"/>
                </a:solidFill>
              </a:rPr>
              <a:t> et al.  </a:t>
            </a:r>
            <a:r>
              <a:rPr lang="en-US" sz="1600" dirty="0" smtClean="0">
                <a:solidFill>
                  <a:srgbClr val="000000"/>
                </a:solidFill>
              </a:rPr>
              <a:t>(1989 Bull Am Met </a:t>
            </a:r>
            <a:r>
              <a:rPr lang="en-US" sz="1600" dirty="0" err="1" smtClean="0">
                <a:solidFill>
                  <a:srgbClr val="000000"/>
                </a:solidFill>
              </a:rPr>
              <a:t>Soc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0483" name="Picture 3" descr="houze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143000"/>
            <a:ext cx="7843837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200400" y="152400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</a:rPr>
              <a:t>Squall Lines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447800" y="7239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Symmetric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638800" y="7239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Asymmetric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8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7150956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79550"/>
            <a:ext cx="39401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7mcp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4788"/>
            <a:ext cx="45720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00400" y="152400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</a:rPr>
              <a:t>Squall Lines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800" y="7239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Symmetric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38800" y="7239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Asymmetric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3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3367866"/>
              </p:ext>
            </p:extLst>
          </p:nvPr>
        </p:nvGraphicFramePr>
        <p:xfrm>
          <a:off x="2667000" y="152400"/>
          <a:ext cx="39116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6" imgW="1435100" imgH="241300" progId="Equation.DSMT4">
                  <p:embed/>
                </p:oleObj>
              </mc:Choice>
              <mc:Fallback>
                <p:oleObj name="Equation" r:id="rId6" imgW="1435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0" y="152400"/>
                        <a:ext cx="3911600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20000" y="381000"/>
            <a:ext cx="14097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  <a:cs typeface="Arial" charset="0"/>
              </a:rPr>
              <a:t>q</a:t>
            </a:r>
            <a:r>
              <a:rPr lang="en-US" sz="2000" baseline="-25000">
                <a:latin typeface="Arial" charset="0"/>
                <a:cs typeface="Arial" charset="0"/>
              </a:rPr>
              <a:t>r </a:t>
            </a:r>
            <a:r>
              <a:rPr lang="en-US" sz="2000">
                <a:latin typeface="Arial" charset="0"/>
                <a:cs typeface="Arial" charset="0"/>
              </a:rPr>
              <a:t>(color)</a:t>
            </a:r>
          </a:p>
          <a:p>
            <a:endParaRPr lang="en-US" sz="2000" baseline="-25000">
              <a:latin typeface="Arial" charset="0"/>
              <a:cs typeface="Arial" charset="0"/>
            </a:endParaRPr>
          </a:p>
          <a:p>
            <a:r>
              <a:rPr lang="en-US" sz="2000">
                <a:latin typeface="Arial" charset="0"/>
                <a:cs typeface="Arial" charset="0"/>
              </a:rPr>
              <a:t>w(contour)</a:t>
            </a:r>
            <a:endParaRPr lang="en-US" sz="2000" baseline="-25000">
              <a:latin typeface="Arial" charset="0"/>
              <a:cs typeface="Arial" charset="0"/>
            </a:endParaRPr>
          </a:p>
          <a:p>
            <a:r>
              <a:rPr lang="en-US" sz="2000" baseline="-25000">
                <a:latin typeface="Arial" charset="0"/>
                <a:cs typeface="Arial" charset="0"/>
              </a:rPr>
              <a:t>@</a:t>
            </a:r>
            <a:r>
              <a:rPr lang="en-US" sz="2000">
                <a:latin typeface="Arial" charset="0"/>
                <a:cs typeface="Arial" charset="0"/>
              </a:rPr>
              <a:t> </a:t>
            </a:r>
            <a:r>
              <a:rPr lang="en-US" sz="2000" baseline="-25000">
                <a:latin typeface="Arial" charset="0"/>
                <a:cs typeface="Arial" charset="0"/>
              </a:rPr>
              <a:t>z=2km </a:t>
            </a:r>
          </a:p>
        </p:txBody>
      </p:sp>
      <p:pic>
        <p:nvPicPr>
          <p:cNvPr id="3" name="48hi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9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lev3d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505200" y="8382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Mature </a:t>
            </a:r>
            <a:r>
              <a:rPr lang="en-US" dirty="0" smtClean="0">
                <a:solidFill>
                  <a:srgbClr val="000000"/>
                </a:solidFill>
              </a:rPr>
              <a:t>Phase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590800" y="3048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Line</a:t>
            </a:r>
            <a:r>
              <a:rPr lang="en-US" dirty="0" smtClean="0">
                <a:solidFill>
                  <a:srgbClr val="000000"/>
                </a:solidFill>
              </a:rPr>
              <a:t>-End Vortex Mechanism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lev3d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505200" y="8382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Mature </a:t>
            </a:r>
            <a:r>
              <a:rPr lang="en-US" dirty="0" smtClean="0">
                <a:solidFill>
                  <a:srgbClr val="000000"/>
                </a:solidFill>
              </a:rPr>
              <a:t>Phase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590800" y="3048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Line</a:t>
            </a:r>
            <a:r>
              <a:rPr lang="en-US" dirty="0" smtClean="0">
                <a:solidFill>
                  <a:srgbClr val="000000"/>
                </a:solidFill>
              </a:rPr>
              <a:t>-End Vortex Mechanism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pshr2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695"/>
          <a:stretch/>
        </p:blipFill>
        <p:spPr>
          <a:xfrm>
            <a:off x="4572000" y="2362200"/>
            <a:ext cx="3136900" cy="3124200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flipH="1" flipV="1">
            <a:off x="7924800" y="48768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flipH="1" flipV="1">
            <a:off x="8229600" y="46482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flipH="1" flipV="1">
            <a:off x="8534400" y="44196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flipH="1" flipV="1">
            <a:off x="8763000" y="4191000"/>
            <a:ext cx="228600" cy="228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324" y="1762780"/>
            <a:ext cx="64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3D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1838980"/>
            <a:ext cx="64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447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269842"/>
              </p:ext>
            </p:extLst>
          </p:nvPr>
        </p:nvGraphicFramePr>
        <p:xfrm>
          <a:off x="2217738" y="169863"/>
          <a:ext cx="481012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6" imgW="1765300" imgH="228600" progId="Equation.3">
                  <p:embed/>
                </p:oleObj>
              </mc:Choice>
              <mc:Fallback>
                <p:oleObj name="Equation" r:id="rId6" imgW="1765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17738" y="169863"/>
                        <a:ext cx="4810125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20000" y="381000"/>
            <a:ext cx="14097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  <a:cs typeface="Arial" charset="0"/>
              </a:rPr>
              <a:t>q</a:t>
            </a:r>
            <a:r>
              <a:rPr lang="en-US" sz="2000" baseline="-25000">
                <a:latin typeface="Arial" charset="0"/>
                <a:cs typeface="Arial" charset="0"/>
              </a:rPr>
              <a:t>r </a:t>
            </a:r>
            <a:r>
              <a:rPr lang="en-US" sz="2000">
                <a:latin typeface="Arial" charset="0"/>
                <a:cs typeface="Arial" charset="0"/>
              </a:rPr>
              <a:t>(color)</a:t>
            </a:r>
          </a:p>
          <a:p>
            <a:endParaRPr lang="en-US" sz="2000" baseline="-25000">
              <a:latin typeface="Arial" charset="0"/>
              <a:cs typeface="Arial" charset="0"/>
            </a:endParaRPr>
          </a:p>
          <a:p>
            <a:r>
              <a:rPr lang="en-US" sz="2000">
                <a:latin typeface="Arial" charset="0"/>
                <a:cs typeface="Arial" charset="0"/>
              </a:rPr>
              <a:t>w(contour)</a:t>
            </a:r>
            <a:endParaRPr lang="en-US" sz="2000" baseline="-25000">
              <a:latin typeface="Arial" charset="0"/>
              <a:cs typeface="Arial" charset="0"/>
            </a:endParaRPr>
          </a:p>
          <a:p>
            <a:r>
              <a:rPr lang="en-US" sz="2000" baseline="-25000">
                <a:latin typeface="Arial" charset="0"/>
                <a:cs typeface="Arial" charset="0"/>
              </a:rPr>
              <a:t>@</a:t>
            </a:r>
            <a:r>
              <a:rPr lang="en-US" sz="2000">
                <a:latin typeface="Arial" charset="0"/>
                <a:cs typeface="Arial" charset="0"/>
              </a:rPr>
              <a:t> </a:t>
            </a:r>
            <a:r>
              <a:rPr lang="en-US" sz="2000" baseline="-25000">
                <a:latin typeface="Arial" charset="0"/>
                <a:cs typeface="Arial" charset="0"/>
              </a:rPr>
              <a:t>z=2km </a:t>
            </a:r>
          </a:p>
        </p:txBody>
      </p:sp>
      <p:pic>
        <p:nvPicPr>
          <p:cNvPr id="2" name="53hi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7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oriolf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81000"/>
            <a:ext cx="447040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horzeq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429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85800" y="4572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00"/>
                </a:solidFill>
              </a:rPr>
              <a:t>Coriolis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Effect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5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ultce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050"/>
            <a:ext cx="9144000" cy="71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600200" y="547688"/>
            <a:ext cx="5915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Lower Level Wind Shear: Multi-Cells</a:t>
            </a:r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152400" y="39624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52400" y="43434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152400" y="4648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826" name="AutoShape 10"/>
          <p:cNvSpPr>
            <a:spLocks noChangeArrowheads="1"/>
          </p:cNvSpPr>
          <p:nvPr/>
        </p:nvSpPr>
        <p:spPr bwMode="auto">
          <a:xfrm>
            <a:off x="152400" y="4953000"/>
            <a:ext cx="228600" cy="228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76200" y="35814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bg1"/>
                </a:solidFill>
                <a:cs typeface="+mn-cs"/>
              </a:rPr>
              <a:t>Wind Shear</a:t>
            </a:r>
          </a:p>
        </p:txBody>
      </p:sp>
    </p:spTree>
    <p:extLst>
      <p:ext uri="{BB962C8B-B14F-4D97-AF65-F5344CB8AC3E}">
        <p14:creationId xmlns:p14="http://schemas.microsoft.com/office/powerpoint/2010/main" val="125280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53hi2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48HI2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00400" y="152400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</a:rPr>
              <a:t>Squall Lines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7239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Symmetric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8800" y="7239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Asymmetric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685800" y="228600"/>
            <a:ext cx="7924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u="sng" dirty="0" smtClean="0">
                <a:solidFill>
                  <a:srgbClr val="000000"/>
                </a:solidFill>
              </a:rPr>
              <a:t>Summary </a:t>
            </a:r>
            <a:r>
              <a:rPr lang="en-US" sz="3200" u="sng" dirty="0" err="1" smtClean="0">
                <a:solidFill>
                  <a:srgbClr val="000000"/>
                </a:solidFill>
              </a:rPr>
              <a:t>Mesoscale</a:t>
            </a:r>
            <a:r>
              <a:rPr lang="en-US" sz="3200" u="sng" dirty="0" smtClean="0">
                <a:solidFill>
                  <a:srgbClr val="000000"/>
                </a:solidFill>
              </a:rPr>
              <a:t> Convective Systems</a:t>
            </a:r>
            <a:endParaRPr lang="en-US" sz="3200" u="sng" dirty="0">
              <a:solidFill>
                <a:srgbClr val="000000"/>
              </a:solidFill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62000" y="990600"/>
            <a:ext cx="7924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The wide </a:t>
            </a:r>
            <a:r>
              <a:rPr lang="en-US" sz="2800" dirty="0">
                <a:solidFill>
                  <a:srgbClr val="000000"/>
                </a:solidFill>
              </a:rPr>
              <a:t>spectrum of </a:t>
            </a:r>
            <a:r>
              <a:rPr lang="en-US" sz="2800" dirty="0" smtClean="0">
                <a:solidFill>
                  <a:srgbClr val="000000"/>
                </a:solidFill>
              </a:rPr>
              <a:t>MCSs can </a:t>
            </a:r>
            <a:r>
              <a:rPr lang="en-US" sz="2800" dirty="0">
                <a:solidFill>
                  <a:srgbClr val="000000"/>
                </a:solidFill>
              </a:rPr>
              <a:t>largely be explained </a:t>
            </a:r>
            <a:r>
              <a:rPr lang="en-US" sz="2800" dirty="0" smtClean="0">
                <a:solidFill>
                  <a:srgbClr val="000000"/>
                </a:solidFill>
              </a:rPr>
              <a:t>by just </a:t>
            </a:r>
            <a:r>
              <a:rPr lang="en-US" sz="2800" dirty="0">
                <a:solidFill>
                  <a:srgbClr val="000000"/>
                </a:solidFill>
              </a:rPr>
              <a:t>two environmental </a:t>
            </a:r>
            <a:r>
              <a:rPr lang="en-US" sz="2800" dirty="0" smtClean="0">
                <a:solidFill>
                  <a:srgbClr val="000000"/>
                </a:solidFill>
              </a:rPr>
              <a:t>parameters: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2057400"/>
            <a:ext cx="6012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Buoyancy  </a:t>
            </a:r>
            <a:r>
              <a:rPr lang="en-US" sz="2800" dirty="0" smtClean="0">
                <a:solidFill>
                  <a:srgbClr val="FF0000"/>
                </a:solidFill>
              </a:rPr>
              <a:t>and  </a:t>
            </a:r>
            <a:r>
              <a:rPr lang="en-US" sz="2800" dirty="0">
                <a:solidFill>
                  <a:srgbClr val="FF0000"/>
                </a:solidFill>
              </a:rPr>
              <a:t>Vertical Wind Shear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2667000"/>
            <a:ext cx="71628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Ordinary Cells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3333CC"/>
                </a:solidFill>
              </a:rPr>
              <a:t>Occur in weak shear &amp; have a 30-60 min life cycle.</a:t>
            </a:r>
            <a:endParaRPr lang="en-US" dirty="0">
              <a:solidFill>
                <a:srgbClr val="3333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Multicells</a:t>
            </a:r>
            <a:r>
              <a:rPr lang="en-US" dirty="0" smtClean="0">
                <a:solidFill>
                  <a:srgbClr val="000000"/>
                </a:solidFill>
              </a:rPr>
              <a:t> (MCSs)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chemeClr val="accent2"/>
                </a:solidFill>
              </a:rPr>
              <a:t>Long</a:t>
            </a:r>
            <a:r>
              <a:rPr lang="en-US" dirty="0">
                <a:solidFill>
                  <a:schemeClr val="accent2"/>
                </a:solidFill>
              </a:rPr>
              <a:t>-lived group of ordinary </a:t>
            </a:r>
            <a:r>
              <a:rPr lang="en-US" dirty="0" smtClean="0">
                <a:solidFill>
                  <a:schemeClr val="accent2"/>
                </a:solidFill>
              </a:rPr>
              <a:t>cells organized by the vertical wind shear to produce </a:t>
            </a:r>
            <a:r>
              <a:rPr lang="en-US" dirty="0" err="1" smtClean="0">
                <a:solidFill>
                  <a:schemeClr val="accent2"/>
                </a:solidFill>
              </a:rPr>
              <a:t>mesoscale</a:t>
            </a:r>
            <a:r>
              <a:rPr lang="en-US" dirty="0" smtClean="0">
                <a:solidFill>
                  <a:schemeClr val="accent2"/>
                </a:solidFill>
              </a:rPr>
              <a:t> convective systems.</a:t>
            </a:r>
            <a:endParaRPr lang="en-US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Tomorrow: 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Supercells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quasi-steady, rotating, propagate </a:t>
            </a:r>
            <a:r>
              <a:rPr lang="en-US" dirty="0" smtClean="0">
                <a:solidFill>
                  <a:schemeClr val="accent2"/>
                </a:solidFill>
              </a:rPr>
              <a:t>to the right </a:t>
            </a:r>
            <a:r>
              <a:rPr lang="en-US" dirty="0">
                <a:solidFill>
                  <a:schemeClr val="accent2"/>
                </a:solidFill>
              </a:rPr>
              <a:t>or left of the vertical wind shear 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6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7mcp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81000"/>
            <a:ext cx="9296400" cy="76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2700" y="0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Squall Lines</a:t>
            </a:r>
          </a:p>
        </p:txBody>
      </p:sp>
    </p:spTree>
    <p:extLst>
      <p:ext uri="{BB962C8B-B14F-4D97-AF65-F5344CB8AC3E}">
        <p14:creationId xmlns:p14="http://schemas.microsoft.com/office/powerpoint/2010/main" val="16786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pshr2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800" y="0"/>
            <a:ext cx="93218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pshr2m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7800" y="0"/>
            <a:ext cx="9321800" cy="699135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0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Rotunno, </a:t>
            </a:r>
            <a:r>
              <a:rPr lang="en-US" sz="2000" dirty="0" err="1" smtClean="0">
                <a:solidFill>
                  <a:srgbClr val="FFFFFF"/>
                </a:solidFill>
              </a:rPr>
              <a:t>Klemp</a:t>
            </a:r>
            <a:r>
              <a:rPr lang="en-US" sz="2000" dirty="0" smtClean="0">
                <a:solidFill>
                  <a:srgbClr val="FFFFFF"/>
                </a:solidFill>
              </a:rPr>
              <a:t> &amp; Weisman (1988 </a:t>
            </a:r>
            <a:r>
              <a:rPr lang="en-US" sz="2000" i="1" dirty="0" smtClean="0">
                <a:solidFill>
                  <a:srgbClr val="FFFFFF"/>
                </a:solidFill>
              </a:rPr>
              <a:t>J </a:t>
            </a:r>
            <a:r>
              <a:rPr lang="en-US" sz="2000" i="1" dirty="0" err="1" smtClean="0">
                <a:solidFill>
                  <a:srgbClr val="FFFFFF"/>
                </a:solidFill>
              </a:rPr>
              <a:t>Atmos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Sci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686046"/>
              </p:ext>
            </p:extLst>
          </p:nvPr>
        </p:nvGraphicFramePr>
        <p:xfrm>
          <a:off x="5918200" y="5829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7" imgW="127000" imgH="190500" progId="Equation.3">
                  <p:embed/>
                </p:oleObj>
              </mc:Choice>
              <mc:Fallback>
                <p:oleObj name="Equation" r:id="rId7" imgW="127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18200" y="5829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047251"/>
              </p:ext>
            </p:extLst>
          </p:nvPr>
        </p:nvGraphicFramePr>
        <p:xfrm>
          <a:off x="3200400" y="3810000"/>
          <a:ext cx="3147291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9" imgW="1473200" imgH="279400" progId="Equation.DSMT4">
                  <p:embed/>
                </p:oleObj>
              </mc:Choice>
              <mc:Fallback>
                <p:oleObj name="Equation" r:id="rId9" imgW="14732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0400" y="3810000"/>
                        <a:ext cx="3147291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771064"/>
              </p:ext>
            </p:extLst>
          </p:nvPr>
        </p:nvGraphicFramePr>
        <p:xfrm>
          <a:off x="228600" y="2743200"/>
          <a:ext cx="762000" cy="48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11" imgW="279400" imgH="177800" progId="Equation.DSMT4">
                  <p:embed/>
                </p:oleObj>
              </mc:Choice>
              <mc:Fallback>
                <p:oleObj name="Equation" r:id="rId11" imgW="2794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8600" y="2743200"/>
                        <a:ext cx="762000" cy="484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53216"/>
              </p:ext>
            </p:extLst>
          </p:nvPr>
        </p:nvGraphicFramePr>
        <p:xfrm>
          <a:off x="3810000" y="1905000"/>
          <a:ext cx="1866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13" imgW="533400" imgH="177800" progId="Equation.3">
                  <p:embed/>
                </p:oleObj>
              </mc:Choice>
              <mc:Fallback>
                <p:oleObj name="Equation" r:id="rId13" imgW="533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810000" y="1905000"/>
                        <a:ext cx="1866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" y="1981200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</a:t>
            </a:r>
            <a:r>
              <a:rPr lang="en-US" sz="2400" dirty="0" smtClean="0">
                <a:solidFill>
                  <a:srgbClr val="FFFFFF"/>
                </a:solidFill>
              </a:rPr>
              <a:t>nvironmental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“shear”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3276600"/>
            <a:ext cx="2819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old pool “strength”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1371600"/>
            <a:ext cx="269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“optimal” condition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ar_optim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519" y="2438400"/>
            <a:ext cx="5359482" cy="4140200"/>
          </a:xfrm>
          <a:prstGeom prst="rect">
            <a:avLst/>
          </a:prstGeom>
        </p:spPr>
      </p:pic>
      <p:pic>
        <p:nvPicPr>
          <p:cNvPr id="3" name="Picture 2" descr="noshe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-681705"/>
            <a:ext cx="5321300" cy="4110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524000"/>
            <a:ext cx="19030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Cold Pool</a:t>
            </a:r>
          </a:p>
          <a:p>
            <a:r>
              <a:rPr lang="en-US" sz="2800" dirty="0" smtClean="0"/>
              <a:t>/ No Shear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4267200"/>
            <a:ext cx="2679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Cold Pool</a:t>
            </a:r>
          </a:p>
          <a:p>
            <a:r>
              <a:rPr lang="en-US" sz="2800" dirty="0"/>
              <a:t>/</a:t>
            </a:r>
            <a:r>
              <a:rPr lang="en-US" sz="2800" dirty="0" smtClean="0"/>
              <a:t> Optimal Shear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6494046"/>
            <a:ext cx="3731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Bryan and </a:t>
            </a:r>
            <a:r>
              <a:rPr lang="en-US" dirty="0" err="1" smtClean="0"/>
              <a:t>Rotunno</a:t>
            </a:r>
            <a:r>
              <a:rPr lang="en-US" dirty="0" smtClean="0"/>
              <a:t> (2014 </a:t>
            </a:r>
            <a:r>
              <a:rPr lang="en-US" i="1" dirty="0" smtClean="0"/>
              <a:t>J </a:t>
            </a:r>
            <a:r>
              <a:rPr lang="en-US" i="1" dirty="0" err="1" smtClean="0"/>
              <a:t>Atmos</a:t>
            </a:r>
            <a:r>
              <a:rPr lang="en-US" i="1" dirty="0" smtClean="0"/>
              <a:t> </a:t>
            </a:r>
            <a:r>
              <a:rPr lang="en-US" i="1" dirty="0" err="1" smtClean="0"/>
              <a:t>Sci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653476"/>
              </p:ext>
            </p:extLst>
          </p:nvPr>
        </p:nvGraphicFramePr>
        <p:xfrm>
          <a:off x="1066800" y="2514600"/>
          <a:ext cx="135096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6" imgW="495300" imgH="177800" progId="Equation.3">
                  <p:embed/>
                </p:oleObj>
              </mc:Choice>
              <mc:Fallback>
                <p:oleObj name="Equation" r:id="rId6" imgW="495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2514600"/>
                        <a:ext cx="1350963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879421"/>
              </p:ext>
            </p:extLst>
          </p:nvPr>
        </p:nvGraphicFramePr>
        <p:xfrm>
          <a:off x="914400" y="5410200"/>
          <a:ext cx="142081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8" imgW="520700" imgH="165100" progId="Equation.3">
                  <p:embed/>
                </p:oleObj>
              </mc:Choice>
              <mc:Fallback>
                <p:oleObj name="Equation" r:id="rId8" imgW="520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4400" y="5410200"/>
                        <a:ext cx="1420813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076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ear_warm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38400"/>
            <a:ext cx="5334000" cy="4120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6506746"/>
            <a:ext cx="2008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(Courtesy G. Bryan)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002278"/>
              </p:ext>
            </p:extLst>
          </p:nvPr>
        </p:nvGraphicFramePr>
        <p:xfrm>
          <a:off x="1427163" y="1828800"/>
          <a:ext cx="1420812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5" imgW="520700" imgH="165100" progId="Equation.DSMT4">
                  <p:embed/>
                </p:oleObj>
              </mc:Choice>
              <mc:Fallback>
                <p:oleObj name="Equation" r:id="rId5" imgW="520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7163" y="1828800"/>
                        <a:ext cx="1420812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shear_w_cold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-685800"/>
            <a:ext cx="5270500" cy="4071460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545641"/>
              </p:ext>
            </p:extLst>
          </p:nvPr>
        </p:nvGraphicFramePr>
        <p:xfrm>
          <a:off x="1503363" y="4630738"/>
          <a:ext cx="1420812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8" imgW="520700" imgH="177800" progId="Equation.DSMT4">
                  <p:embed/>
                </p:oleObj>
              </mc:Choice>
              <mc:Fallback>
                <p:oleObj name="Equation" r:id="rId8" imgW="520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03363" y="4630738"/>
                        <a:ext cx="1420812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726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76200"/>
            <a:ext cx="5715000" cy="1143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Early System Evolution</a:t>
            </a:r>
            <a:endParaRPr lang="en-US" sz="3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3" name="Picture 3" descr="cpe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096000" cy="48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259536"/>
              </p:ext>
            </p:extLst>
          </p:nvPr>
        </p:nvGraphicFramePr>
        <p:xfrm>
          <a:off x="3941763" y="6096000"/>
          <a:ext cx="16637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5" imgW="609600" imgH="165100" progId="Equation.3">
                  <p:embed/>
                </p:oleObj>
              </mc:Choice>
              <mc:Fallback>
                <p:oleObj name="Equation" r:id="rId5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41763" y="6096000"/>
                        <a:ext cx="1663700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181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320</Words>
  <Application>Microsoft Macintosh PowerPoint</Application>
  <PresentationFormat>On-screen Show (4:3)</PresentationFormat>
  <Paragraphs>90</Paragraphs>
  <Slides>31</Slides>
  <Notes>27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System Evolution</vt:lpstr>
      <vt:lpstr>PowerPoint Presentation</vt:lpstr>
      <vt:lpstr>Early System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NCAR/MMM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NCAR MMM</dc:creator>
  <cp:lastModifiedBy>NCAR MMM</cp:lastModifiedBy>
  <cp:revision>8</cp:revision>
  <dcterms:created xsi:type="dcterms:W3CDTF">2016-10-13T19:12:23Z</dcterms:created>
  <dcterms:modified xsi:type="dcterms:W3CDTF">2016-10-13T21:23:30Z</dcterms:modified>
</cp:coreProperties>
</file>