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5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6.xml" ContentType="application/vnd.openxmlformats-officedocument.presentationml.notesSlide+xml"/>
  <Override PartName="/ppt/embeddings/oleObject15.bin" ContentType="application/vnd.openxmlformats-officedocument.oleObject"/>
  <Override PartName="/ppt/notesSlides/notesSlide7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8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9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10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11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embeddings/oleObject125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notesSlides/notesSlide14.xml" ContentType="application/vnd.openxmlformats-officedocument.presentationml.notesSlide+xml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embeddings/oleObject136.bin" ContentType="application/vnd.openxmlformats-officedocument.oleObject"/>
  <Override PartName="/ppt/embeddings/oleObject137.bin" ContentType="application/vnd.openxmlformats-officedocument.oleObject"/>
  <Override PartName="/ppt/notesSlides/notesSlide15.xml" ContentType="application/vnd.openxmlformats-officedocument.presentationml.notesSlide+xml"/>
  <Override PartName="/ppt/embeddings/oleObject138.bin" ContentType="application/vnd.openxmlformats-officedocument.oleObject"/>
  <Override PartName="/ppt/embeddings/oleObject139.bin" ContentType="application/vnd.openxmlformats-officedocument.oleObject"/>
  <Override PartName="/ppt/embeddings/oleObject140.bin" ContentType="application/vnd.openxmlformats-officedocument.oleObject"/>
  <Override PartName="/ppt/embeddings/oleObject141.bin" ContentType="application/vnd.openxmlformats-officedocument.oleObject"/>
  <Override PartName="/ppt/embeddings/oleObject142.bin" ContentType="application/vnd.openxmlformats-officedocument.oleObject"/>
  <Override PartName="/ppt/embeddings/oleObject143.bin" ContentType="application/vnd.openxmlformats-officedocument.oleObject"/>
  <Override PartName="/ppt/embeddings/oleObject144.bin" ContentType="application/vnd.openxmlformats-officedocument.oleObject"/>
  <Override PartName="/ppt/embeddings/oleObject145.bin" ContentType="application/vnd.openxmlformats-officedocument.oleObject"/>
  <Override PartName="/ppt/embeddings/oleObject146.bin" ContentType="application/vnd.openxmlformats-officedocument.oleObject"/>
  <Override PartName="/ppt/notesSlides/notesSlide16.xml" ContentType="application/vnd.openxmlformats-officedocument.presentationml.notesSlide+xml"/>
  <Override PartName="/ppt/embeddings/oleObject147.bin" ContentType="application/vnd.openxmlformats-officedocument.oleObject"/>
  <Override PartName="/ppt/embeddings/oleObject148.bin" ContentType="application/vnd.openxmlformats-officedocument.oleObject"/>
  <Override PartName="/ppt/embeddings/oleObject149.bin" ContentType="application/vnd.openxmlformats-officedocument.oleObject"/>
  <Override PartName="/ppt/embeddings/oleObject150.bin" ContentType="application/vnd.openxmlformats-officedocument.oleObject"/>
  <Override PartName="/ppt/embeddings/oleObject151.bin" ContentType="application/vnd.openxmlformats-officedocument.oleObject"/>
  <Override PartName="/ppt/embeddings/oleObject152.bin" ContentType="application/vnd.openxmlformats-officedocument.oleObject"/>
  <Override PartName="/ppt/embeddings/oleObject153.bin" ContentType="application/vnd.openxmlformats-officedocument.oleObject"/>
  <Override PartName="/ppt/embeddings/oleObject154.bin" ContentType="application/vnd.openxmlformats-officedocument.oleObject"/>
  <Override PartName="/ppt/embeddings/oleObject155.bin" ContentType="application/vnd.openxmlformats-officedocument.oleObject"/>
  <Override PartName="/ppt/notesSlides/notesSlide17.xml" ContentType="application/vnd.openxmlformats-officedocument.presentationml.notesSlide+xml"/>
  <Override PartName="/ppt/embeddings/oleObject156.bin" ContentType="application/vnd.openxmlformats-officedocument.oleObject"/>
  <Override PartName="/ppt/embeddings/oleObject157.bin" ContentType="application/vnd.openxmlformats-officedocument.oleObject"/>
  <Override PartName="/ppt/embeddings/oleObject158.bin" ContentType="application/vnd.openxmlformats-officedocument.oleObject"/>
  <Override PartName="/ppt/notesSlides/notesSlide18.xml" ContentType="application/vnd.openxmlformats-officedocument.presentationml.notesSlide+xml"/>
  <Override PartName="/ppt/embeddings/oleObject159.bin" ContentType="application/vnd.openxmlformats-officedocument.oleObject"/>
  <Override PartName="/ppt/embeddings/oleObject160.bin" ContentType="application/vnd.openxmlformats-officedocument.oleObject"/>
  <Override PartName="/ppt/embeddings/oleObject161.bin" ContentType="application/vnd.openxmlformats-officedocument.oleObject"/>
  <Override PartName="/ppt/notesSlides/notesSlide19.xml" ContentType="application/vnd.openxmlformats-officedocument.presentationml.notesSlide+xml"/>
  <Override PartName="/ppt/embeddings/oleObject162.bin" ContentType="application/vnd.openxmlformats-officedocument.oleObject"/>
  <Override PartName="/ppt/embeddings/oleObject163.bin" ContentType="application/vnd.openxmlformats-officedocument.oleObject"/>
  <Override PartName="/ppt/embeddings/oleObject164.bin" ContentType="application/vnd.openxmlformats-officedocument.oleObject"/>
  <Override PartName="/ppt/embeddings/oleObject165.bin" ContentType="application/vnd.openxmlformats-officedocument.oleObject"/>
  <Override PartName="/ppt/embeddings/oleObject166.bin" ContentType="application/vnd.openxmlformats-officedocument.oleObject"/>
  <Override PartName="/ppt/embeddings/oleObject167.bin" ContentType="application/vnd.openxmlformats-officedocument.oleObject"/>
  <Override PartName="/ppt/embeddings/oleObject168.bin" ContentType="application/vnd.openxmlformats-officedocument.oleObject"/>
  <Override PartName="/ppt/notesSlides/notesSlide20.xml" ContentType="application/vnd.openxmlformats-officedocument.presentationml.notesSlide+xml"/>
  <Override PartName="/ppt/embeddings/oleObject169.bin" ContentType="application/vnd.openxmlformats-officedocument.oleObject"/>
  <Override PartName="/ppt/embeddings/oleObject170.bin" ContentType="application/vnd.openxmlformats-officedocument.oleObject"/>
  <Override PartName="/ppt/embeddings/oleObject171.bin" ContentType="application/vnd.openxmlformats-officedocument.oleObject"/>
  <Override PartName="/ppt/embeddings/oleObject172.bin" ContentType="application/vnd.openxmlformats-officedocument.oleObject"/>
  <Override PartName="/ppt/embeddings/oleObject173.bin" ContentType="application/vnd.openxmlformats-officedocument.oleObject"/>
  <Override PartName="/ppt/embeddings/oleObject174.bin" ContentType="application/vnd.openxmlformats-officedocument.oleObject"/>
  <Override PartName="/ppt/embeddings/oleObject175.bin" ContentType="application/vnd.openxmlformats-officedocument.oleObject"/>
  <Override PartName="/ppt/embeddings/oleObject176.bin" ContentType="application/vnd.openxmlformats-officedocument.oleObject"/>
  <Override PartName="/ppt/embeddings/oleObject177.bin" ContentType="application/vnd.openxmlformats-officedocument.oleObject"/>
  <Override PartName="/ppt/notesSlides/notesSlide21.xml" ContentType="application/vnd.openxmlformats-officedocument.presentationml.notesSlide+xml"/>
  <Override PartName="/ppt/embeddings/oleObject178.bin" ContentType="application/vnd.openxmlformats-officedocument.oleObject"/>
  <Override PartName="/ppt/embeddings/oleObject179.bin" ContentType="application/vnd.openxmlformats-officedocument.oleObject"/>
  <Override PartName="/ppt/embeddings/oleObject180.bin" ContentType="application/vnd.openxmlformats-officedocument.oleObject"/>
  <Override PartName="/ppt/embeddings/oleObject181.bin" ContentType="application/vnd.openxmlformats-officedocument.oleObject"/>
  <Override PartName="/ppt/embeddings/oleObject182.bin" ContentType="application/vnd.openxmlformats-officedocument.oleObject"/>
  <Override PartName="/ppt/embeddings/oleObject183.bin" ContentType="application/vnd.openxmlformats-officedocument.oleObject"/>
  <Override PartName="/ppt/embeddings/oleObject184.bin" ContentType="application/vnd.openxmlformats-officedocument.oleObject"/>
  <Override PartName="/ppt/embeddings/oleObject185.bin" ContentType="application/vnd.openxmlformats-officedocument.oleObject"/>
  <Override PartName="/ppt/embeddings/oleObject186.bin" ContentType="application/vnd.openxmlformats-officedocument.oleObject"/>
  <Override PartName="/ppt/notesSlides/notesSlide22.xml" ContentType="application/vnd.openxmlformats-officedocument.presentationml.notesSlide+xml"/>
  <Override PartName="/ppt/embeddings/oleObject187.bin" ContentType="application/vnd.openxmlformats-officedocument.oleObject"/>
  <Override PartName="/ppt/embeddings/oleObject188.bin" ContentType="application/vnd.openxmlformats-officedocument.oleObject"/>
  <Override PartName="/ppt/embeddings/oleObject189.bin" ContentType="application/vnd.openxmlformats-officedocument.oleObject"/>
  <Override PartName="/ppt/embeddings/oleObject190.bin" ContentType="application/vnd.openxmlformats-officedocument.oleObject"/>
  <Override PartName="/ppt/embeddings/oleObject191.bin" ContentType="application/vnd.openxmlformats-officedocument.oleObject"/>
  <Override PartName="/ppt/embeddings/oleObject192.bin" ContentType="application/vnd.openxmlformats-officedocument.oleObject"/>
  <Override PartName="/ppt/embeddings/oleObject193.bin" ContentType="application/vnd.openxmlformats-officedocument.oleObject"/>
  <Override PartName="/ppt/embeddings/oleObject194.bin" ContentType="application/vnd.openxmlformats-officedocument.oleObject"/>
  <Override PartName="/ppt/embeddings/oleObject195.bin" ContentType="application/vnd.openxmlformats-officedocument.oleObject"/>
  <Override PartName="/ppt/embeddings/oleObject196.bin" ContentType="application/vnd.openxmlformats-officedocument.oleObject"/>
  <Override PartName="/ppt/notesSlides/notesSlide23.xml" ContentType="application/vnd.openxmlformats-officedocument.presentationml.notesSlide+xml"/>
  <Override PartName="/ppt/embeddings/oleObject197.bin" ContentType="application/vnd.openxmlformats-officedocument.oleObject"/>
  <Override PartName="/ppt/notesSlides/notesSlide24.xml" ContentType="application/vnd.openxmlformats-officedocument.presentationml.notesSlide+xml"/>
  <Override PartName="/ppt/embeddings/oleObject198.bin" ContentType="application/vnd.openxmlformats-officedocument.oleObject"/>
  <Override PartName="/ppt/embeddings/oleObject199.bin" ContentType="application/vnd.openxmlformats-officedocument.oleObject"/>
  <Override PartName="/ppt/embeddings/oleObject200.bin" ContentType="application/vnd.openxmlformats-officedocument.oleObject"/>
  <Override PartName="/ppt/embeddings/oleObject201.bin" ContentType="application/vnd.openxmlformats-officedocument.oleObject"/>
  <Override PartName="/ppt/embeddings/oleObject202.bin" ContentType="application/vnd.openxmlformats-officedocument.oleObject"/>
  <Override PartName="/ppt/embeddings/oleObject203.bin" ContentType="application/vnd.openxmlformats-officedocument.oleObject"/>
  <Override PartName="/ppt/embeddings/oleObject204.bin" ContentType="application/vnd.openxmlformats-officedocument.oleObject"/>
  <Override PartName="/ppt/embeddings/oleObject205.bin" ContentType="application/vnd.openxmlformats-officedocument.oleObject"/>
  <Override PartName="/ppt/embeddings/oleObject206.bin" ContentType="application/vnd.openxmlformats-officedocument.oleObject"/>
  <Override PartName="/ppt/embeddings/oleObject207.bin" ContentType="application/vnd.openxmlformats-officedocument.oleObject"/>
  <Override PartName="/ppt/embeddings/oleObject208.bin" ContentType="application/vnd.openxmlformats-officedocument.oleObject"/>
  <Override PartName="/ppt/embeddings/oleObject209.bin" ContentType="application/vnd.openxmlformats-officedocument.oleObject"/>
  <Override PartName="/ppt/notesSlides/notesSlide25.xml" ContentType="application/vnd.openxmlformats-officedocument.presentationml.notesSlide+xml"/>
  <Override PartName="/ppt/embeddings/oleObject210.bin" ContentType="application/vnd.openxmlformats-officedocument.oleObject"/>
  <Override PartName="/ppt/embeddings/oleObject211.bin" ContentType="application/vnd.openxmlformats-officedocument.oleObject"/>
  <Override PartName="/ppt/embeddings/oleObject212.bin" ContentType="application/vnd.openxmlformats-officedocument.oleObject"/>
  <Override PartName="/ppt/embeddings/oleObject213.bin" ContentType="application/vnd.openxmlformats-officedocument.oleObject"/>
  <Override PartName="/ppt/embeddings/oleObject214.bin" ContentType="application/vnd.openxmlformats-officedocument.oleObject"/>
  <Override PartName="/ppt/embeddings/oleObject215.bin" ContentType="application/vnd.openxmlformats-officedocument.oleObject"/>
  <Override PartName="/ppt/embeddings/oleObject216.bin" ContentType="application/vnd.openxmlformats-officedocument.oleObject"/>
  <Override PartName="/ppt/embeddings/oleObject217.bin" ContentType="application/vnd.openxmlformats-officedocument.oleObject"/>
  <Override PartName="/ppt/embeddings/oleObject218.bin" ContentType="application/vnd.openxmlformats-officedocument.oleObject"/>
  <Override PartName="/ppt/embeddings/oleObject219.bin" ContentType="application/vnd.openxmlformats-officedocument.oleObject"/>
  <Override PartName="/ppt/embeddings/oleObject220.bin" ContentType="application/vnd.openxmlformats-officedocument.oleObject"/>
  <Override PartName="/ppt/embeddings/oleObject22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12" y="-1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wmf"/><Relationship Id="rId12" Type="http://schemas.openxmlformats.org/officeDocument/2006/relationships/image" Target="../media/image37.wmf"/><Relationship Id="rId13" Type="http://schemas.openxmlformats.org/officeDocument/2006/relationships/image" Target="../media/image38.wmf"/><Relationship Id="rId14" Type="http://schemas.openxmlformats.org/officeDocument/2006/relationships/image" Target="../media/image39.wmf"/><Relationship Id="rId15" Type="http://schemas.openxmlformats.org/officeDocument/2006/relationships/image" Target="../media/image40.wmf"/><Relationship Id="rId16" Type="http://schemas.openxmlformats.org/officeDocument/2006/relationships/image" Target="../media/image41.wmf"/><Relationship Id="rId17" Type="http://schemas.openxmlformats.org/officeDocument/2006/relationships/image" Target="../media/image42.wmf"/><Relationship Id="rId18" Type="http://schemas.openxmlformats.org/officeDocument/2006/relationships/image" Target="../media/image43.wmf"/><Relationship Id="rId1" Type="http://schemas.openxmlformats.org/officeDocument/2006/relationships/image" Target="../media/image26.wmf"/><Relationship Id="rId2" Type="http://schemas.openxmlformats.org/officeDocument/2006/relationships/image" Target="../media/image27.wmf"/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5" Type="http://schemas.openxmlformats.org/officeDocument/2006/relationships/image" Target="../media/image30.wmf"/><Relationship Id="rId6" Type="http://schemas.openxmlformats.org/officeDocument/2006/relationships/image" Target="../media/image31.wmf"/><Relationship Id="rId7" Type="http://schemas.openxmlformats.org/officeDocument/2006/relationships/image" Target="../media/image32.wmf"/><Relationship Id="rId8" Type="http://schemas.openxmlformats.org/officeDocument/2006/relationships/image" Target="../media/image33.wmf"/><Relationship Id="rId9" Type="http://schemas.openxmlformats.org/officeDocument/2006/relationships/image" Target="../media/image34.wmf"/><Relationship Id="rId10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wmf"/><Relationship Id="rId12" Type="http://schemas.openxmlformats.org/officeDocument/2006/relationships/image" Target="../media/image37.wmf"/><Relationship Id="rId13" Type="http://schemas.openxmlformats.org/officeDocument/2006/relationships/image" Target="../media/image38.wmf"/><Relationship Id="rId14" Type="http://schemas.openxmlformats.org/officeDocument/2006/relationships/image" Target="../media/image39.wmf"/><Relationship Id="rId15" Type="http://schemas.openxmlformats.org/officeDocument/2006/relationships/image" Target="../media/image40.wmf"/><Relationship Id="rId16" Type="http://schemas.openxmlformats.org/officeDocument/2006/relationships/image" Target="../media/image41.wmf"/><Relationship Id="rId17" Type="http://schemas.openxmlformats.org/officeDocument/2006/relationships/image" Target="../media/image42.wmf"/><Relationship Id="rId18" Type="http://schemas.openxmlformats.org/officeDocument/2006/relationships/image" Target="../media/image43.wmf"/><Relationship Id="rId1" Type="http://schemas.openxmlformats.org/officeDocument/2006/relationships/image" Target="../media/image26.wmf"/><Relationship Id="rId2" Type="http://schemas.openxmlformats.org/officeDocument/2006/relationships/image" Target="../media/image27.wmf"/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5" Type="http://schemas.openxmlformats.org/officeDocument/2006/relationships/image" Target="../media/image30.wmf"/><Relationship Id="rId6" Type="http://schemas.openxmlformats.org/officeDocument/2006/relationships/image" Target="../media/image31.wmf"/><Relationship Id="rId7" Type="http://schemas.openxmlformats.org/officeDocument/2006/relationships/image" Target="../media/image32.wmf"/><Relationship Id="rId8" Type="http://schemas.openxmlformats.org/officeDocument/2006/relationships/image" Target="../media/image33.wmf"/><Relationship Id="rId9" Type="http://schemas.openxmlformats.org/officeDocument/2006/relationships/image" Target="../media/image34.wmf"/><Relationship Id="rId10" Type="http://schemas.openxmlformats.org/officeDocument/2006/relationships/image" Target="../media/image35.wmf"/></Relationships>
</file>

<file path=ppt/drawings/_rels/vmlDrawing1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wmf"/><Relationship Id="rId12" Type="http://schemas.openxmlformats.org/officeDocument/2006/relationships/image" Target="../media/image37.wmf"/><Relationship Id="rId13" Type="http://schemas.openxmlformats.org/officeDocument/2006/relationships/image" Target="../media/image38.wmf"/><Relationship Id="rId14" Type="http://schemas.openxmlformats.org/officeDocument/2006/relationships/image" Target="../media/image39.wmf"/><Relationship Id="rId15" Type="http://schemas.openxmlformats.org/officeDocument/2006/relationships/image" Target="../media/image45.wmf"/><Relationship Id="rId16" Type="http://schemas.openxmlformats.org/officeDocument/2006/relationships/image" Target="../media/image46.wmf"/><Relationship Id="rId1" Type="http://schemas.openxmlformats.org/officeDocument/2006/relationships/image" Target="../media/image26.wmf"/><Relationship Id="rId2" Type="http://schemas.openxmlformats.org/officeDocument/2006/relationships/image" Target="../media/image27.wmf"/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5" Type="http://schemas.openxmlformats.org/officeDocument/2006/relationships/image" Target="../media/image30.wmf"/><Relationship Id="rId6" Type="http://schemas.openxmlformats.org/officeDocument/2006/relationships/image" Target="../media/image31.wmf"/><Relationship Id="rId7" Type="http://schemas.openxmlformats.org/officeDocument/2006/relationships/image" Target="../media/image32.wmf"/><Relationship Id="rId8" Type="http://schemas.openxmlformats.org/officeDocument/2006/relationships/image" Target="../media/image33.wmf"/><Relationship Id="rId9" Type="http://schemas.openxmlformats.org/officeDocument/2006/relationships/image" Target="../media/image34.wmf"/><Relationship Id="rId10" Type="http://schemas.openxmlformats.org/officeDocument/2006/relationships/image" Target="../media/image3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Relationship Id="rId2" Type="http://schemas.openxmlformats.org/officeDocument/2006/relationships/image" Target="../media/image48.emf"/><Relationship Id="rId3" Type="http://schemas.openxmlformats.org/officeDocument/2006/relationships/image" Target="../media/image49.wmf"/></Relationships>
</file>

<file path=ppt/drawings/_rels/vmlDrawing1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wmf"/><Relationship Id="rId12" Type="http://schemas.openxmlformats.org/officeDocument/2006/relationships/image" Target="../media/image37.wmf"/><Relationship Id="rId13" Type="http://schemas.openxmlformats.org/officeDocument/2006/relationships/image" Target="../media/image38.wmf"/><Relationship Id="rId14" Type="http://schemas.openxmlformats.org/officeDocument/2006/relationships/image" Target="../media/image39.wmf"/><Relationship Id="rId1" Type="http://schemas.openxmlformats.org/officeDocument/2006/relationships/image" Target="../media/image26.wmf"/><Relationship Id="rId2" Type="http://schemas.openxmlformats.org/officeDocument/2006/relationships/image" Target="../media/image27.wmf"/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5" Type="http://schemas.openxmlformats.org/officeDocument/2006/relationships/image" Target="../media/image30.wmf"/><Relationship Id="rId6" Type="http://schemas.openxmlformats.org/officeDocument/2006/relationships/image" Target="../media/image31.wmf"/><Relationship Id="rId7" Type="http://schemas.openxmlformats.org/officeDocument/2006/relationships/image" Target="../media/image32.wmf"/><Relationship Id="rId8" Type="http://schemas.openxmlformats.org/officeDocument/2006/relationships/image" Target="../media/image33.wmf"/><Relationship Id="rId9" Type="http://schemas.openxmlformats.org/officeDocument/2006/relationships/image" Target="../media/image34.wmf"/><Relationship Id="rId10" Type="http://schemas.openxmlformats.org/officeDocument/2006/relationships/image" Target="../media/image3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Relationship Id="rId2" Type="http://schemas.openxmlformats.org/officeDocument/2006/relationships/image" Target="../media/image48.emf"/><Relationship Id="rId3" Type="http://schemas.openxmlformats.org/officeDocument/2006/relationships/image" Target="../media/image51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image" Target="../media/image61.emf"/><Relationship Id="rId2" Type="http://schemas.openxmlformats.org/officeDocument/2006/relationships/image" Target="../media/image62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61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8" Type="http://schemas.openxmlformats.org/officeDocument/2006/relationships/image" Target="../media/image72.emf"/><Relationship Id="rId9" Type="http://schemas.openxmlformats.org/officeDocument/2006/relationships/image" Target="../media/image73.emf"/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1.emf"/><Relationship Id="rId5" Type="http://schemas.openxmlformats.org/officeDocument/2006/relationships/image" Target="../media/image75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8" Type="http://schemas.openxmlformats.org/officeDocument/2006/relationships/image" Target="../media/image76.emf"/><Relationship Id="rId9" Type="http://schemas.openxmlformats.org/officeDocument/2006/relationships/image" Target="../media/image73.emf"/><Relationship Id="rId1" Type="http://schemas.openxmlformats.org/officeDocument/2006/relationships/image" Target="../media/image74.emf"/><Relationship Id="rId2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9.emf"/><Relationship Id="rId7" Type="http://schemas.openxmlformats.org/officeDocument/2006/relationships/image" Target="../media/image15.emf"/><Relationship Id="rId1" Type="http://schemas.openxmlformats.org/officeDocument/2006/relationships/image" Target="../media/image12.emf"/><Relationship Id="rId2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87.emf"/><Relationship Id="rId1" Type="http://schemas.openxmlformats.org/officeDocument/2006/relationships/image" Target="../media/image83.emf"/><Relationship Id="rId2" Type="http://schemas.openxmlformats.org/officeDocument/2006/relationships/image" Target="../media/image84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8" Type="http://schemas.openxmlformats.org/officeDocument/2006/relationships/image" Target="../media/image82.emf"/><Relationship Id="rId1" Type="http://schemas.openxmlformats.org/officeDocument/2006/relationships/image" Target="../media/image85.emf"/><Relationship Id="rId2" Type="http://schemas.openxmlformats.org/officeDocument/2006/relationships/image" Target="../media/image83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88.emf"/><Relationship Id="rId7" Type="http://schemas.openxmlformats.org/officeDocument/2006/relationships/image" Target="../media/image90.emf"/><Relationship Id="rId8" Type="http://schemas.openxmlformats.org/officeDocument/2006/relationships/image" Target="../media/image82.emf"/><Relationship Id="rId1" Type="http://schemas.openxmlformats.org/officeDocument/2006/relationships/image" Target="../media/image85.emf"/><Relationship Id="rId2" Type="http://schemas.openxmlformats.org/officeDocument/2006/relationships/image" Target="../media/image83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6.emf"/><Relationship Id="rId5" Type="http://schemas.openxmlformats.org/officeDocument/2006/relationships/image" Target="../media/image88.emf"/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88.emf"/><Relationship Id="rId6" Type="http://schemas.openxmlformats.org/officeDocument/2006/relationships/image" Target="../media/image90.emf"/><Relationship Id="rId7" Type="http://schemas.openxmlformats.org/officeDocument/2006/relationships/image" Target="../media/image89.emf"/><Relationship Id="rId1" Type="http://schemas.openxmlformats.org/officeDocument/2006/relationships/image" Target="../media/image83.emf"/><Relationship Id="rId2" Type="http://schemas.openxmlformats.org/officeDocument/2006/relationships/image" Target="../media/image86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9.emf"/><Relationship Id="rId6" Type="http://schemas.openxmlformats.org/officeDocument/2006/relationships/image" Target="../media/image92.emf"/><Relationship Id="rId7" Type="http://schemas.openxmlformats.org/officeDocument/2006/relationships/image" Target="../media/image83.emf"/><Relationship Id="rId8" Type="http://schemas.openxmlformats.org/officeDocument/2006/relationships/image" Target="../media/image86.emf"/><Relationship Id="rId9" Type="http://schemas.openxmlformats.org/officeDocument/2006/relationships/image" Target="../media/image88.emf"/><Relationship Id="rId10" Type="http://schemas.openxmlformats.org/officeDocument/2006/relationships/image" Target="../media/image89.emf"/><Relationship Id="rId11" Type="http://schemas.openxmlformats.org/officeDocument/2006/relationships/image" Target="../media/image12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9.emf"/><Relationship Id="rId1" Type="http://schemas.openxmlformats.org/officeDocument/2006/relationships/image" Target="../media/image20.emf"/><Relationship Id="rId2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image" Target="../media/image20.emf"/><Relationship Id="rId2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9.emf"/><Relationship Id="rId1" Type="http://schemas.openxmlformats.org/officeDocument/2006/relationships/image" Target="../media/image20.emf"/><Relationship Id="rId2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9.emf"/><Relationship Id="rId1" Type="http://schemas.openxmlformats.org/officeDocument/2006/relationships/image" Target="../media/image20.emf"/><Relationship Id="rId2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wmf"/><Relationship Id="rId12" Type="http://schemas.openxmlformats.org/officeDocument/2006/relationships/image" Target="../media/image37.wmf"/><Relationship Id="rId13" Type="http://schemas.openxmlformats.org/officeDocument/2006/relationships/image" Target="../media/image38.wmf"/><Relationship Id="rId14" Type="http://schemas.openxmlformats.org/officeDocument/2006/relationships/image" Target="../media/image39.wmf"/><Relationship Id="rId15" Type="http://schemas.openxmlformats.org/officeDocument/2006/relationships/image" Target="../media/image40.wmf"/><Relationship Id="rId16" Type="http://schemas.openxmlformats.org/officeDocument/2006/relationships/image" Target="../media/image41.wmf"/><Relationship Id="rId17" Type="http://schemas.openxmlformats.org/officeDocument/2006/relationships/image" Target="../media/image42.wmf"/><Relationship Id="rId18" Type="http://schemas.openxmlformats.org/officeDocument/2006/relationships/image" Target="../media/image43.wmf"/><Relationship Id="rId1" Type="http://schemas.openxmlformats.org/officeDocument/2006/relationships/image" Target="../media/image26.wmf"/><Relationship Id="rId2" Type="http://schemas.openxmlformats.org/officeDocument/2006/relationships/image" Target="../media/image27.wmf"/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5" Type="http://schemas.openxmlformats.org/officeDocument/2006/relationships/image" Target="../media/image30.wmf"/><Relationship Id="rId6" Type="http://schemas.openxmlformats.org/officeDocument/2006/relationships/image" Target="../media/image31.wmf"/><Relationship Id="rId7" Type="http://schemas.openxmlformats.org/officeDocument/2006/relationships/image" Target="../media/image32.wmf"/><Relationship Id="rId8" Type="http://schemas.openxmlformats.org/officeDocument/2006/relationships/image" Target="../media/image33.wmf"/><Relationship Id="rId9" Type="http://schemas.openxmlformats.org/officeDocument/2006/relationships/image" Target="../media/image34.wmf"/><Relationship Id="rId10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2DCEA-7BAB-7A41-9D7B-0D131F45F927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B0EE6-048A-D744-8165-8FE7DD1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2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53848-1833-6E40-BCE7-2A7203D3C811}" type="slidenum">
              <a:rPr lang="en-US"/>
              <a:pPr/>
              <a:t>1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679038-13FD-A04B-AECF-BC76897638F3}" type="slidenum">
              <a:rPr lang="en-US"/>
              <a:pPr/>
              <a:t>11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679038-13FD-A04B-AECF-BC76897638F3}" type="slidenum">
              <a:rPr lang="en-US"/>
              <a:pPr/>
              <a:t>12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1292CC-B08C-F244-9EBA-D4F4E6AB011B}" type="slidenum">
              <a:rPr lang="en-US"/>
              <a:pPr/>
              <a:t>20</a:t>
            </a:fld>
            <a:endParaRPr lang="en-US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71C87-413B-F842-898A-7786AA829921}" type="slidenum">
              <a:rPr lang="en-US"/>
              <a:pPr/>
              <a:t>21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71C87-413B-F842-898A-7786AA829921}" type="slidenum">
              <a:rPr lang="en-US"/>
              <a:pPr/>
              <a:t>22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71C87-413B-F842-898A-7786AA829921}" type="slidenum">
              <a:rPr lang="en-US"/>
              <a:pPr/>
              <a:t>23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71C87-413B-F842-898A-7786AA829921}" type="slidenum">
              <a:rPr lang="en-US"/>
              <a:pPr/>
              <a:t>24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71C87-413B-F842-898A-7786AA829921}" type="slidenum">
              <a:rPr lang="en-US"/>
              <a:pPr/>
              <a:t>25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71C87-413B-F842-898A-7786AA829921}" type="slidenum">
              <a:rPr lang="en-US"/>
              <a:pPr/>
              <a:t>26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71C87-413B-F842-898A-7786AA829921}" type="slidenum">
              <a:rPr lang="en-US"/>
              <a:pPr/>
              <a:t>27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B6B284-2EFF-3441-9404-B570B1037BF7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71C87-413B-F842-898A-7786AA829921}" type="slidenum">
              <a:rPr lang="en-US"/>
              <a:pPr/>
              <a:t>28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71C87-413B-F842-898A-7786AA829921}" type="slidenum">
              <a:rPr lang="en-US"/>
              <a:pPr/>
              <a:t>29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71C87-413B-F842-898A-7786AA829921}" type="slidenum">
              <a:rPr lang="en-US"/>
              <a:pPr/>
              <a:t>30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5A956F-F822-B345-89F8-B2ED32B27A60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054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71C87-413B-F842-898A-7786AA829921}" type="slidenum">
              <a:rPr lang="en-US"/>
              <a:pPr/>
              <a:t>32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1BD19C-44C4-264F-A794-7F921441F24D}" type="slidenum">
              <a:rPr lang="en-US"/>
              <a:pPr/>
              <a:t>33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4587E1-A01B-4444-9E30-0B4BD7E51C1E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3B81E4-E620-3547-8363-FBC3437E0FE9}" type="slidenum">
              <a:rPr lang="en-US"/>
              <a:pPr/>
              <a:t>4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3B81E4-E620-3547-8363-FBC3437E0FE9}" type="slidenum">
              <a:rPr lang="en-US"/>
              <a:pPr/>
              <a:t>5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FE4BBB-4BB8-D84A-9CB0-9B58B65F0A9D}" type="slidenum">
              <a:rPr lang="en-US"/>
              <a:pPr/>
              <a:t>6</a:t>
            </a:fld>
            <a:endParaRPr lang="en-US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679038-13FD-A04B-AECF-BC76897638F3}" type="slidenum">
              <a:rPr lang="en-US"/>
              <a:pPr/>
              <a:t>7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679038-13FD-A04B-AECF-BC76897638F3}" type="slidenum">
              <a:rPr lang="en-US"/>
              <a:pPr/>
              <a:t>8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679038-13FD-A04B-AECF-BC76897638F3}" type="slidenum">
              <a:rPr lang="en-US"/>
              <a:pPr/>
              <a:t>10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51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8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0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EAAF5585-2571-5E45-B8EF-539A6B89D5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3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66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1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9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1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1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9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4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E8434-87A3-EA4D-BE49-37A56F5F3925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66A41-2288-A74F-8099-AF99006D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7.bin"/><Relationship Id="rId12" Type="http://schemas.openxmlformats.org/officeDocument/2006/relationships/image" Target="../media/image1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24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26.bin"/><Relationship Id="rId10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1.bin"/><Relationship Id="rId12" Type="http://schemas.openxmlformats.org/officeDocument/2006/relationships/image" Target="../media/image1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28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30.bin"/><Relationship Id="rId10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5.bin"/><Relationship Id="rId12" Type="http://schemas.openxmlformats.org/officeDocument/2006/relationships/image" Target="../media/image19.emf"/><Relationship Id="rId13" Type="http://schemas.openxmlformats.org/officeDocument/2006/relationships/image" Target="../media/image25.jp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32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44.bin"/><Relationship Id="rId21" Type="http://schemas.openxmlformats.org/officeDocument/2006/relationships/image" Target="../media/image34.wmf"/><Relationship Id="rId22" Type="http://schemas.openxmlformats.org/officeDocument/2006/relationships/oleObject" Target="../embeddings/oleObject45.bin"/><Relationship Id="rId23" Type="http://schemas.openxmlformats.org/officeDocument/2006/relationships/image" Target="../media/image35.wmf"/><Relationship Id="rId24" Type="http://schemas.openxmlformats.org/officeDocument/2006/relationships/oleObject" Target="../embeddings/oleObject46.bin"/><Relationship Id="rId25" Type="http://schemas.openxmlformats.org/officeDocument/2006/relationships/image" Target="../media/image36.wmf"/><Relationship Id="rId26" Type="http://schemas.openxmlformats.org/officeDocument/2006/relationships/oleObject" Target="../embeddings/oleObject47.bin"/><Relationship Id="rId27" Type="http://schemas.openxmlformats.org/officeDocument/2006/relationships/image" Target="../media/image37.wmf"/><Relationship Id="rId28" Type="http://schemas.openxmlformats.org/officeDocument/2006/relationships/oleObject" Target="../embeddings/oleObject48.bin"/><Relationship Id="rId29" Type="http://schemas.openxmlformats.org/officeDocument/2006/relationships/image" Target="../media/image38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4" Type="http://schemas.openxmlformats.org/officeDocument/2006/relationships/oleObject" Target="../embeddings/oleObject36.bin"/><Relationship Id="rId5" Type="http://schemas.openxmlformats.org/officeDocument/2006/relationships/image" Target="../media/image26.wmf"/><Relationship Id="rId30" Type="http://schemas.openxmlformats.org/officeDocument/2006/relationships/oleObject" Target="../embeddings/oleObject49.bin"/><Relationship Id="rId31" Type="http://schemas.openxmlformats.org/officeDocument/2006/relationships/image" Target="../media/image39.wmf"/><Relationship Id="rId32" Type="http://schemas.openxmlformats.org/officeDocument/2006/relationships/oleObject" Target="../embeddings/oleObject50.bin"/><Relationship Id="rId9" Type="http://schemas.openxmlformats.org/officeDocument/2006/relationships/image" Target="../media/image28.wmf"/><Relationship Id="rId6" Type="http://schemas.openxmlformats.org/officeDocument/2006/relationships/oleObject" Target="../embeddings/oleObject37.bin"/><Relationship Id="rId7" Type="http://schemas.openxmlformats.org/officeDocument/2006/relationships/image" Target="../media/image27.wmf"/><Relationship Id="rId8" Type="http://schemas.openxmlformats.org/officeDocument/2006/relationships/oleObject" Target="../embeddings/oleObject38.bin"/><Relationship Id="rId33" Type="http://schemas.openxmlformats.org/officeDocument/2006/relationships/image" Target="../media/image40.wmf"/><Relationship Id="rId34" Type="http://schemas.openxmlformats.org/officeDocument/2006/relationships/oleObject" Target="../embeddings/oleObject51.bin"/><Relationship Id="rId35" Type="http://schemas.openxmlformats.org/officeDocument/2006/relationships/image" Target="../media/image41.wmf"/><Relationship Id="rId36" Type="http://schemas.openxmlformats.org/officeDocument/2006/relationships/oleObject" Target="../embeddings/oleObject52.bin"/><Relationship Id="rId10" Type="http://schemas.openxmlformats.org/officeDocument/2006/relationships/oleObject" Target="../embeddings/oleObject39.bin"/><Relationship Id="rId11" Type="http://schemas.openxmlformats.org/officeDocument/2006/relationships/image" Target="../media/image29.wmf"/><Relationship Id="rId12" Type="http://schemas.openxmlformats.org/officeDocument/2006/relationships/oleObject" Target="../embeddings/oleObject40.bin"/><Relationship Id="rId13" Type="http://schemas.openxmlformats.org/officeDocument/2006/relationships/image" Target="../media/image30.wmf"/><Relationship Id="rId14" Type="http://schemas.openxmlformats.org/officeDocument/2006/relationships/oleObject" Target="../embeddings/oleObject41.bin"/><Relationship Id="rId15" Type="http://schemas.openxmlformats.org/officeDocument/2006/relationships/image" Target="../media/image31.wmf"/><Relationship Id="rId16" Type="http://schemas.openxmlformats.org/officeDocument/2006/relationships/oleObject" Target="../embeddings/oleObject42.bin"/><Relationship Id="rId17" Type="http://schemas.openxmlformats.org/officeDocument/2006/relationships/image" Target="../media/image32.wmf"/><Relationship Id="rId18" Type="http://schemas.openxmlformats.org/officeDocument/2006/relationships/oleObject" Target="../embeddings/oleObject43.bin"/><Relationship Id="rId19" Type="http://schemas.openxmlformats.org/officeDocument/2006/relationships/image" Target="../media/image33.wmf"/><Relationship Id="rId37" Type="http://schemas.openxmlformats.org/officeDocument/2006/relationships/image" Target="../media/image42.wmf"/><Relationship Id="rId38" Type="http://schemas.openxmlformats.org/officeDocument/2006/relationships/oleObject" Target="../embeddings/oleObject53.bin"/><Relationship Id="rId39" Type="http://schemas.openxmlformats.org/officeDocument/2006/relationships/image" Target="../media/image43.wmf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62.bin"/><Relationship Id="rId21" Type="http://schemas.openxmlformats.org/officeDocument/2006/relationships/image" Target="../media/image34.wmf"/><Relationship Id="rId22" Type="http://schemas.openxmlformats.org/officeDocument/2006/relationships/oleObject" Target="../embeddings/oleObject63.bin"/><Relationship Id="rId23" Type="http://schemas.openxmlformats.org/officeDocument/2006/relationships/image" Target="../media/image35.wmf"/><Relationship Id="rId24" Type="http://schemas.openxmlformats.org/officeDocument/2006/relationships/oleObject" Target="../embeddings/oleObject64.bin"/><Relationship Id="rId25" Type="http://schemas.openxmlformats.org/officeDocument/2006/relationships/image" Target="../media/image36.wmf"/><Relationship Id="rId26" Type="http://schemas.openxmlformats.org/officeDocument/2006/relationships/oleObject" Target="../embeddings/oleObject65.bin"/><Relationship Id="rId27" Type="http://schemas.openxmlformats.org/officeDocument/2006/relationships/image" Target="../media/image37.wmf"/><Relationship Id="rId28" Type="http://schemas.openxmlformats.org/officeDocument/2006/relationships/oleObject" Target="../embeddings/oleObject66.bin"/><Relationship Id="rId29" Type="http://schemas.openxmlformats.org/officeDocument/2006/relationships/image" Target="../media/image38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4" Type="http://schemas.openxmlformats.org/officeDocument/2006/relationships/oleObject" Target="../embeddings/oleObject54.bin"/><Relationship Id="rId5" Type="http://schemas.openxmlformats.org/officeDocument/2006/relationships/image" Target="../media/image26.wmf"/><Relationship Id="rId30" Type="http://schemas.openxmlformats.org/officeDocument/2006/relationships/oleObject" Target="../embeddings/oleObject67.bin"/><Relationship Id="rId31" Type="http://schemas.openxmlformats.org/officeDocument/2006/relationships/image" Target="../media/image39.wmf"/><Relationship Id="rId32" Type="http://schemas.openxmlformats.org/officeDocument/2006/relationships/oleObject" Target="../embeddings/oleObject68.bin"/><Relationship Id="rId9" Type="http://schemas.openxmlformats.org/officeDocument/2006/relationships/image" Target="../media/image28.wmf"/><Relationship Id="rId6" Type="http://schemas.openxmlformats.org/officeDocument/2006/relationships/oleObject" Target="../embeddings/oleObject55.bin"/><Relationship Id="rId7" Type="http://schemas.openxmlformats.org/officeDocument/2006/relationships/image" Target="../media/image27.wmf"/><Relationship Id="rId8" Type="http://schemas.openxmlformats.org/officeDocument/2006/relationships/oleObject" Target="../embeddings/oleObject56.bin"/><Relationship Id="rId33" Type="http://schemas.openxmlformats.org/officeDocument/2006/relationships/image" Target="../media/image40.wmf"/><Relationship Id="rId34" Type="http://schemas.openxmlformats.org/officeDocument/2006/relationships/oleObject" Target="../embeddings/oleObject69.bin"/><Relationship Id="rId35" Type="http://schemas.openxmlformats.org/officeDocument/2006/relationships/image" Target="../media/image41.wmf"/><Relationship Id="rId36" Type="http://schemas.openxmlformats.org/officeDocument/2006/relationships/oleObject" Target="../embeddings/oleObject70.bin"/><Relationship Id="rId10" Type="http://schemas.openxmlformats.org/officeDocument/2006/relationships/oleObject" Target="../embeddings/oleObject57.bin"/><Relationship Id="rId11" Type="http://schemas.openxmlformats.org/officeDocument/2006/relationships/image" Target="../media/image29.wmf"/><Relationship Id="rId12" Type="http://schemas.openxmlformats.org/officeDocument/2006/relationships/oleObject" Target="../embeddings/oleObject58.bin"/><Relationship Id="rId13" Type="http://schemas.openxmlformats.org/officeDocument/2006/relationships/image" Target="../media/image30.wmf"/><Relationship Id="rId14" Type="http://schemas.openxmlformats.org/officeDocument/2006/relationships/oleObject" Target="../embeddings/oleObject59.bin"/><Relationship Id="rId15" Type="http://schemas.openxmlformats.org/officeDocument/2006/relationships/image" Target="../media/image31.wmf"/><Relationship Id="rId16" Type="http://schemas.openxmlformats.org/officeDocument/2006/relationships/oleObject" Target="../embeddings/oleObject60.bin"/><Relationship Id="rId17" Type="http://schemas.openxmlformats.org/officeDocument/2006/relationships/image" Target="../media/image32.wmf"/><Relationship Id="rId18" Type="http://schemas.openxmlformats.org/officeDocument/2006/relationships/oleObject" Target="../embeddings/oleObject61.bin"/><Relationship Id="rId19" Type="http://schemas.openxmlformats.org/officeDocument/2006/relationships/image" Target="../media/image33.wmf"/><Relationship Id="rId37" Type="http://schemas.openxmlformats.org/officeDocument/2006/relationships/image" Target="../media/image42.wmf"/><Relationship Id="rId38" Type="http://schemas.openxmlformats.org/officeDocument/2006/relationships/oleObject" Target="../embeddings/oleObject71.bin"/><Relationship Id="rId39" Type="http://schemas.openxmlformats.org/officeDocument/2006/relationships/image" Target="../media/image43.wmf"/></Relationships>
</file>

<file path=ppt/slides/_rels/slide15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80.bin"/><Relationship Id="rId21" Type="http://schemas.openxmlformats.org/officeDocument/2006/relationships/image" Target="../media/image34.wmf"/><Relationship Id="rId22" Type="http://schemas.openxmlformats.org/officeDocument/2006/relationships/oleObject" Target="../embeddings/oleObject81.bin"/><Relationship Id="rId23" Type="http://schemas.openxmlformats.org/officeDocument/2006/relationships/image" Target="../media/image35.wmf"/><Relationship Id="rId24" Type="http://schemas.openxmlformats.org/officeDocument/2006/relationships/oleObject" Target="../embeddings/oleObject82.bin"/><Relationship Id="rId25" Type="http://schemas.openxmlformats.org/officeDocument/2006/relationships/image" Target="../media/image36.wmf"/><Relationship Id="rId26" Type="http://schemas.openxmlformats.org/officeDocument/2006/relationships/oleObject" Target="../embeddings/oleObject83.bin"/><Relationship Id="rId27" Type="http://schemas.openxmlformats.org/officeDocument/2006/relationships/image" Target="../media/image37.wmf"/><Relationship Id="rId28" Type="http://schemas.openxmlformats.org/officeDocument/2006/relationships/oleObject" Target="../embeddings/oleObject84.bin"/><Relationship Id="rId29" Type="http://schemas.openxmlformats.org/officeDocument/2006/relationships/image" Target="../media/image38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4" Type="http://schemas.openxmlformats.org/officeDocument/2006/relationships/oleObject" Target="../embeddings/oleObject72.bin"/><Relationship Id="rId5" Type="http://schemas.openxmlformats.org/officeDocument/2006/relationships/image" Target="../media/image26.wmf"/><Relationship Id="rId30" Type="http://schemas.openxmlformats.org/officeDocument/2006/relationships/oleObject" Target="../embeddings/oleObject85.bin"/><Relationship Id="rId31" Type="http://schemas.openxmlformats.org/officeDocument/2006/relationships/image" Target="../media/image39.wmf"/><Relationship Id="rId32" Type="http://schemas.openxmlformats.org/officeDocument/2006/relationships/oleObject" Target="../embeddings/oleObject86.bin"/><Relationship Id="rId9" Type="http://schemas.openxmlformats.org/officeDocument/2006/relationships/image" Target="../media/image28.wmf"/><Relationship Id="rId6" Type="http://schemas.openxmlformats.org/officeDocument/2006/relationships/oleObject" Target="../embeddings/oleObject73.bin"/><Relationship Id="rId7" Type="http://schemas.openxmlformats.org/officeDocument/2006/relationships/image" Target="../media/image27.wmf"/><Relationship Id="rId8" Type="http://schemas.openxmlformats.org/officeDocument/2006/relationships/oleObject" Target="../embeddings/oleObject74.bin"/><Relationship Id="rId33" Type="http://schemas.openxmlformats.org/officeDocument/2006/relationships/image" Target="../media/image40.wmf"/><Relationship Id="rId34" Type="http://schemas.openxmlformats.org/officeDocument/2006/relationships/oleObject" Target="../embeddings/oleObject87.bin"/><Relationship Id="rId35" Type="http://schemas.openxmlformats.org/officeDocument/2006/relationships/image" Target="../media/image41.wmf"/><Relationship Id="rId36" Type="http://schemas.openxmlformats.org/officeDocument/2006/relationships/oleObject" Target="../embeddings/oleObject88.bin"/><Relationship Id="rId10" Type="http://schemas.openxmlformats.org/officeDocument/2006/relationships/oleObject" Target="../embeddings/oleObject75.bin"/><Relationship Id="rId11" Type="http://schemas.openxmlformats.org/officeDocument/2006/relationships/image" Target="../media/image29.wmf"/><Relationship Id="rId12" Type="http://schemas.openxmlformats.org/officeDocument/2006/relationships/oleObject" Target="../embeddings/oleObject76.bin"/><Relationship Id="rId13" Type="http://schemas.openxmlformats.org/officeDocument/2006/relationships/image" Target="../media/image30.wmf"/><Relationship Id="rId14" Type="http://schemas.openxmlformats.org/officeDocument/2006/relationships/oleObject" Target="../embeddings/oleObject77.bin"/><Relationship Id="rId15" Type="http://schemas.openxmlformats.org/officeDocument/2006/relationships/image" Target="../media/image31.wmf"/><Relationship Id="rId16" Type="http://schemas.openxmlformats.org/officeDocument/2006/relationships/oleObject" Target="../embeddings/oleObject78.bin"/><Relationship Id="rId17" Type="http://schemas.openxmlformats.org/officeDocument/2006/relationships/image" Target="../media/image32.wmf"/><Relationship Id="rId18" Type="http://schemas.openxmlformats.org/officeDocument/2006/relationships/oleObject" Target="../embeddings/oleObject79.bin"/><Relationship Id="rId19" Type="http://schemas.openxmlformats.org/officeDocument/2006/relationships/image" Target="../media/image33.wmf"/><Relationship Id="rId37" Type="http://schemas.openxmlformats.org/officeDocument/2006/relationships/image" Target="../media/image42.wmf"/><Relationship Id="rId38" Type="http://schemas.openxmlformats.org/officeDocument/2006/relationships/oleObject" Target="../embeddings/oleObject89.bin"/><Relationship Id="rId39" Type="http://schemas.openxmlformats.org/officeDocument/2006/relationships/image" Target="../media/image43.wmf"/></Relationships>
</file>

<file path=ppt/slides/_rels/slide16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98.bin"/><Relationship Id="rId21" Type="http://schemas.openxmlformats.org/officeDocument/2006/relationships/image" Target="../media/image34.wmf"/><Relationship Id="rId22" Type="http://schemas.openxmlformats.org/officeDocument/2006/relationships/oleObject" Target="../embeddings/oleObject99.bin"/><Relationship Id="rId23" Type="http://schemas.openxmlformats.org/officeDocument/2006/relationships/image" Target="../media/image35.wmf"/><Relationship Id="rId24" Type="http://schemas.openxmlformats.org/officeDocument/2006/relationships/oleObject" Target="../embeddings/oleObject100.bin"/><Relationship Id="rId25" Type="http://schemas.openxmlformats.org/officeDocument/2006/relationships/image" Target="../media/image36.wmf"/><Relationship Id="rId26" Type="http://schemas.openxmlformats.org/officeDocument/2006/relationships/oleObject" Target="../embeddings/oleObject101.bin"/><Relationship Id="rId27" Type="http://schemas.openxmlformats.org/officeDocument/2006/relationships/image" Target="../media/image37.wmf"/><Relationship Id="rId28" Type="http://schemas.openxmlformats.org/officeDocument/2006/relationships/oleObject" Target="../embeddings/oleObject102.bin"/><Relationship Id="rId29" Type="http://schemas.openxmlformats.org/officeDocument/2006/relationships/image" Target="../media/image38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4" Type="http://schemas.openxmlformats.org/officeDocument/2006/relationships/oleObject" Target="../embeddings/oleObject90.bin"/><Relationship Id="rId5" Type="http://schemas.openxmlformats.org/officeDocument/2006/relationships/image" Target="../media/image26.wmf"/><Relationship Id="rId30" Type="http://schemas.openxmlformats.org/officeDocument/2006/relationships/oleObject" Target="../embeddings/oleObject103.bin"/><Relationship Id="rId31" Type="http://schemas.openxmlformats.org/officeDocument/2006/relationships/image" Target="../media/image39.wmf"/><Relationship Id="rId32" Type="http://schemas.openxmlformats.org/officeDocument/2006/relationships/oleObject" Target="../embeddings/oleObject104.bin"/><Relationship Id="rId9" Type="http://schemas.openxmlformats.org/officeDocument/2006/relationships/image" Target="../media/image28.wmf"/><Relationship Id="rId6" Type="http://schemas.openxmlformats.org/officeDocument/2006/relationships/oleObject" Target="../embeddings/oleObject91.bin"/><Relationship Id="rId7" Type="http://schemas.openxmlformats.org/officeDocument/2006/relationships/image" Target="../media/image27.wmf"/><Relationship Id="rId8" Type="http://schemas.openxmlformats.org/officeDocument/2006/relationships/oleObject" Target="../embeddings/oleObject92.bin"/><Relationship Id="rId33" Type="http://schemas.openxmlformats.org/officeDocument/2006/relationships/image" Target="../media/image45.wmf"/><Relationship Id="rId34" Type="http://schemas.openxmlformats.org/officeDocument/2006/relationships/oleObject" Target="../embeddings/oleObject105.bin"/><Relationship Id="rId35" Type="http://schemas.openxmlformats.org/officeDocument/2006/relationships/image" Target="../media/image46.wmf"/><Relationship Id="rId10" Type="http://schemas.openxmlformats.org/officeDocument/2006/relationships/oleObject" Target="../embeddings/oleObject93.bin"/><Relationship Id="rId11" Type="http://schemas.openxmlformats.org/officeDocument/2006/relationships/image" Target="../media/image29.wmf"/><Relationship Id="rId12" Type="http://schemas.openxmlformats.org/officeDocument/2006/relationships/oleObject" Target="../embeddings/oleObject94.bin"/><Relationship Id="rId13" Type="http://schemas.openxmlformats.org/officeDocument/2006/relationships/image" Target="../media/image30.wmf"/><Relationship Id="rId14" Type="http://schemas.openxmlformats.org/officeDocument/2006/relationships/oleObject" Target="../embeddings/oleObject95.bin"/><Relationship Id="rId15" Type="http://schemas.openxmlformats.org/officeDocument/2006/relationships/image" Target="../media/image31.wmf"/><Relationship Id="rId16" Type="http://schemas.openxmlformats.org/officeDocument/2006/relationships/oleObject" Target="../embeddings/oleObject96.bin"/><Relationship Id="rId17" Type="http://schemas.openxmlformats.org/officeDocument/2006/relationships/image" Target="../media/image32.wmf"/><Relationship Id="rId18" Type="http://schemas.openxmlformats.org/officeDocument/2006/relationships/oleObject" Target="../embeddings/oleObject97.bin"/><Relationship Id="rId19" Type="http://schemas.openxmlformats.org/officeDocument/2006/relationships/image" Target="../media/image3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oleObject" Target="../embeddings/oleObject106.bin"/><Relationship Id="rId5" Type="http://schemas.openxmlformats.org/officeDocument/2006/relationships/image" Target="../media/image47.wmf"/><Relationship Id="rId6" Type="http://schemas.openxmlformats.org/officeDocument/2006/relationships/oleObject" Target="../embeddings/oleObject107.bin"/><Relationship Id="rId7" Type="http://schemas.openxmlformats.org/officeDocument/2006/relationships/image" Target="../media/image48.emf"/><Relationship Id="rId8" Type="http://schemas.openxmlformats.org/officeDocument/2006/relationships/oleObject" Target="../embeddings/oleObject108.bin"/><Relationship Id="rId9" Type="http://schemas.openxmlformats.org/officeDocument/2006/relationships/image" Target="../media/image49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wmf"/><Relationship Id="rId20" Type="http://schemas.openxmlformats.org/officeDocument/2006/relationships/oleObject" Target="../embeddings/oleObject117.bin"/><Relationship Id="rId21" Type="http://schemas.openxmlformats.org/officeDocument/2006/relationships/image" Target="../media/image34.wmf"/><Relationship Id="rId22" Type="http://schemas.openxmlformats.org/officeDocument/2006/relationships/oleObject" Target="../embeddings/oleObject118.bin"/><Relationship Id="rId23" Type="http://schemas.openxmlformats.org/officeDocument/2006/relationships/image" Target="../media/image35.wmf"/><Relationship Id="rId24" Type="http://schemas.openxmlformats.org/officeDocument/2006/relationships/oleObject" Target="../embeddings/oleObject119.bin"/><Relationship Id="rId25" Type="http://schemas.openxmlformats.org/officeDocument/2006/relationships/image" Target="../media/image36.wmf"/><Relationship Id="rId26" Type="http://schemas.openxmlformats.org/officeDocument/2006/relationships/oleObject" Target="../embeddings/oleObject120.bin"/><Relationship Id="rId27" Type="http://schemas.openxmlformats.org/officeDocument/2006/relationships/image" Target="../media/image37.wmf"/><Relationship Id="rId28" Type="http://schemas.openxmlformats.org/officeDocument/2006/relationships/oleObject" Target="../embeddings/oleObject121.bin"/><Relationship Id="rId29" Type="http://schemas.openxmlformats.org/officeDocument/2006/relationships/image" Target="../media/image38.wmf"/><Relationship Id="rId30" Type="http://schemas.openxmlformats.org/officeDocument/2006/relationships/oleObject" Target="../embeddings/oleObject122.bin"/><Relationship Id="rId31" Type="http://schemas.openxmlformats.org/officeDocument/2006/relationships/image" Target="../media/image39.wmf"/><Relationship Id="rId10" Type="http://schemas.openxmlformats.org/officeDocument/2006/relationships/oleObject" Target="../embeddings/oleObject112.bin"/><Relationship Id="rId11" Type="http://schemas.openxmlformats.org/officeDocument/2006/relationships/image" Target="../media/image29.wmf"/><Relationship Id="rId12" Type="http://schemas.openxmlformats.org/officeDocument/2006/relationships/oleObject" Target="../embeddings/oleObject113.bin"/><Relationship Id="rId13" Type="http://schemas.openxmlformats.org/officeDocument/2006/relationships/image" Target="../media/image30.wmf"/><Relationship Id="rId14" Type="http://schemas.openxmlformats.org/officeDocument/2006/relationships/oleObject" Target="../embeddings/oleObject114.bin"/><Relationship Id="rId15" Type="http://schemas.openxmlformats.org/officeDocument/2006/relationships/image" Target="../media/image31.wmf"/><Relationship Id="rId16" Type="http://schemas.openxmlformats.org/officeDocument/2006/relationships/oleObject" Target="../embeddings/oleObject115.bin"/><Relationship Id="rId17" Type="http://schemas.openxmlformats.org/officeDocument/2006/relationships/image" Target="../media/image32.wmf"/><Relationship Id="rId18" Type="http://schemas.openxmlformats.org/officeDocument/2006/relationships/oleObject" Target="../embeddings/oleObject116.bin"/><Relationship Id="rId19" Type="http://schemas.openxmlformats.org/officeDocument/2006/relationships/image" Target="../media/image33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4" Type="http://schemas.openxmlformats.org/officeDocument/2006/relationships/oleObject" Target="../embeddings/oleObject109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110.bin"/><Relationship Id="rId7" Type="http://schemas.openxmlformats.org/officeDocument/2006/relationships/image" Target="../media/image27.wmf"/><Relationship Id="rId8" Type="http://schemas.openxmlformats.org/officeDocument/2006/relationships/oleObject" Target="../embeddings/oleObject11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oleObject" Target="../embeddings/oleObject123.bin"/><Relationship Id="rId5" Type="http://schemas.openxmlformats.org/officeDocument/2006/relationships/image" Target="../media/image47.wmf"/><Relationship Id="rId6" Type="http://schemas.openxmlformats.org/officeDocument/2006/relationships/oleObject" Target="../embeddings/oleObject124.bin"/><Relationship Id="rId7" Type="http://schemas.openxmlformats.org/officeDocument/2006/relationships/image" Target="../media/image48.emf"/><Relationship Id="rId8" Type="http://schemas.openxmlformats.org/officeDocument/2006/relationships/oleObject" Target="../embeddings/oleObject125.bin"/><Relationship Id="rId9" Type="http://schemas.openxmlformats.org/officeDocument/2006/relationships/image" Target="../media/image51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emf"/><Relationship Id="rId12" Type="http://schemas.openxmlformats.org/officeDocument/2006/relationships/oleObject" Target="../embeddings/oleObject130.bin"/><Relationship Id="rId13" Type="http://schemas.openxmlformats.org/officeDocument/2006/relationships/image" Target="../media/image57.emf"/><Relationship Id="rId14" Type="http://schemas.openxmlformats.org/officeDocument/2006/relationships/oleObject" Target="../embeddings/oleObject131.bin"/><Relationship Id="rId15" Type="http://schemas.openxmlformats.org/officeDocument/2006/relationships/image" Target="../media/image58.emf"/><Relationship Id="rId16" Type="http://schemas.openxmlformats.org/officeDocument/2006/relationships/image" Target="../media/image60.jpeg"/><Relationship Id="rId17" Type="http://schemas.openxmlformats.org/officeDocument/2006/relationships/oleObject" Target="../embeddings/oleObject132.bin"/><Relationship Id="rId18" Type="http://schemas.openxmlformats.org/officeDocument/2006/relationships/image" Target="../media/image59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26.bin"/><Relationship Id="rId5" Type="http://schemas.openxmlformats.org/officeDocument/2006/relationships/image" Target="../media/image53.emf"/><Relationship Id="rId6" Type="http://schemas.openxmlformats.org/officeDocument/2006/relationships/oleObject" Target="../embeddings/oleObject127.bin"/><Relationship Id="rId7" Type="http://schemas.openxmlformats.org/officeDocument/2006/relationships/image" Target="../media/image54.emf"/><Relationship Id="rId8" Type="http://schemas.openxmlformats.org/officeDocument/2006/relationships/oleObject" Target="../embeddings/oleObject128.bin"/><Relationship Id="rId9" Type="http://schemas.openxmlformats.org/officeDocument/2006/relationships/image" Target="../media/image55.emf"/><Relationship Id="rId10" Type="http://schemas.openxmlformats.org/officeDocument/2006/relationships/oleObject" Target="../embeddings/oleObject129.bin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emf"/><Relationship Id="rId12" Type="http://schemas.openxmlformats.org/officeDocument/2006/relationships/oleObject" Target="../embeddings/oleObject137.bin"/><Relationship Id="rId13" Type="http://schemas.openxmlformats.org/officeDocument/2006/relationships/image" Target="../media/image65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33.bin"/><Relationship Id="rId5" Type="http://schemas.openxmlformats.org/officeDocument/2006/relationships/image" Target="../media/image61.emf"/><Relationship Id="rId6" Type="http://schemas.openxmlformats.org/officeDocument/2006/relationships/oleObject" Target="../embeddings/oleObject134.bin"/><Relationship Id="rId7" Type="http://schemas.openxmlformats.org/officeDocument/2006/relationships/image" Target="../media/image62.emf"/><Relationship Id="rId8" Type="http://schemas.openxmlformats.org/officeDocument/2006/relationships/oleObject" Target="../embeddings/oleObject135.bin"/><Relationship Id="rId9" Type="http://schemas.openxmlformats.org/officeDocument/2006/relationships/image" Target="../media/image63.emf"/><Relationship Id="rId10" Type="http://schemas.openxmlformats.org/officeDocument/2006/relationships/oleObject" Target="../embeddings/oleObject136.bin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emf"/><Relationship Id="rId20" Type="http://schemas.openxmlformats.org/officeDocument/2006/relationships/oleObject" Target="../embeddings/oleObject146.bin"/><Relationship Id="rId21" Type="http://schemas.openxmlformats.org/officeDocument/2006/relationships/image" Target="../media/image73.emf"/><Relationship Id="rId10" Type="http://schemas.openxmlformats.org/officeDocument/2006/relationships/oleObject" Target="../embeddings/oleObject141.bin"/><Relationship Id="rId11" Type="http://schemas.openxmlformats.org/officeDocument/2006/relationships/image" Target="../media/image69.emf"/><Relationship Id="rId12" Type="http://schemas.openxmlformats.org/officeDocument/2006/relationships/oleObject" Target="../embeddings/oleObject142.bin"/><Relationship Id="rId13" Type="http://schemas.openxmlformats.org/officeDocument/2006/relationships/image" Target="../media/image61.emf"/><Relationship Id="rId14" Type="http://schemas.openxmlformats.org/officeDocument/2006/relationships/oleObject" Target="../embeddings/oleObject143.bin"/><Relationship Id="rId15" Type="http://schemas.openxmlformats.org/officeDocument/2006/relationships/image" Target="../media/image70.emf"/><Relationship Id="rId16" Type="http://schemas.openxmlformats.org/officeDocument/2006/relationships/oleObject" Target="../embeddings/oleObject144.bin"/><Relationship Id="rId17" Type="http://schemas.openxmlformats.org/officeDocument/2006/relationships/image" Target="../media/image71.emf"/><Relationship Id="rId18" Type="http://schemas.openxmlformats.org/officeDocument/2006/relationships/oleObject" Target="../embeddings/oleObject145.bin"/><Relationship Id="rId19" Type="http://schemas.openxmlformats.org/officeDocument/2006/relationships/image" Target="../media/image72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38.bin"/><Relationship Id="rId5" Type="http://schemas.openxmlformats.org/officeDocument/2006/relationships/image" Target="../media/image66.emf"/><Relationship Id="rId6" Type="http://schemas.openxmlformats.org/officeDocument/2006/relationships/oleObject" Target="../embeddings/oleObject139.bin"/><Relationship Id="rId7" Type="http://schemas.openxmlformats.org/officeDocument/2006/relationships/image" Target="../media/image67.emf"/><Relationship Id="rId8" Type="http://schemas.openxmlformats.org/officeDocument/2006/relationships/oleObject" Target="../embeddings/oleObject140.bin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emf"/><Relationship Id="rId20" Type="http://schemas.openxmlformats.org/officeDocument/2006/relationships/oleObject" Target="../embeddings/oleObject155.bin"/><Relationship Id="rId21" Type="http://schemas.openxmlformats.org/officeDocument/2006/relationships/image" Target="../media/image73.emf"/><Relationship Id="rId10" Type="http://schemas.openxmlformats.org/officeDocument/2006/relationships/oleObject" Target="../embeddings/oleObject150.bin"/><Relationship Id="rId11" Type="http://schemas.openxmlformats.org/officeDocument/2006/relationships/image" Target="../media/image61.emf"/><Relationship Id="rId12" Type="http://schemas.openxmlformats.org/officeDocument/2006/relationships/oleObject" Target="../embeddings/oleObject151.bin"/><Relationship Id="rId13" Type="http://schemas.openxmlformats.org/officeDocument/2006/relationships/image" Target="../media/image75.emf"/><Relationship Id="rId14" Type="http://schemas.openxmlformats.org/officeDocument/2006/relationships/oleObject" Target="../embeddings/oleObject152.bin"/><Relationship Id="rId15" Type="http://schemas.openxmlformats.org/officeDocument/2006/relationships/image" Target="../media/image71.emf"/><Relationship Id="rId16" Type="http://schemas.openxmlformats.org/officeDocument/2006/relationships/oleObject" Target="../embeddings/oleObject153.bin"/><Relationship Id="rId17" Type="http://schemas.openxmlformats.org/officeDocument/2006/relationships/image" Target="../media/image72.emf"/><Relationship Id="rId18" Type="http://schemas.openxmlformats.org/officeDocument/2006/relationships/oleObject" Target="../embeddings/oleObject154.bin"/><Relationship Id="rId19" Type="http://schemas.openxmlformats.org/officeDocument/2006/relationships/image" Target="../media/image76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47.bin"/><Relationship Id="rId5" Type="http://schemas.openxmlformats.org/officeDocument/2006/relationships/image" Target="../media/image74.emf"/><Relationship Id="rId6" Type="http://schemas.openxmlformats.org/officeDocument/2006/relationships/oleObject" Target="../embeddings/oleObject148.bin"/><Relationship Id="rId7" Type="http://schemas.openxmlformats.org/officeDocument/2006/relationships/image" Target="../media/image67.emf"/><Relationship Id="rId8" Type="http://schemas.openxmlformats.org/officeDocument/2006/relationships/oleObject" Target="../embeddings/oleObject14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56.bin"/><Relationship Id="rId5" Type="http://schemas.openxmlformats.org/officeDocument/2006/relationships/image" Target="../media/image77.emf"/><Relationship Id="rId6" Type="http://schemas.openxmlformats.org/officeDocument/2006/relationships/oleObject" Target="../embeddings/oleObject157.bin"/><Relationship Id="rId7" Type="http://schemas.openxmlformats.org/officeDocument/2006/relationships/image" Target="../media/image78.emf"/><Relationship Id="rId8" Type="http://schemas.openxmlformats.org/officeDocument/2006/relationships/image" Target="../media/image80.jpeg"/><Relationship Id="rId9" Type="http://schemas.openxmlformats.org/officeDocument/2006/relationships/oleObject" Target="../embeddings/oleObject158.bin"/><Relationship Id="rId10" Type="http://schemas.openxmlformats.org/officeDocument/2006/relationships/image" Target="../media/image79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80.jpeg"/><Relationship Id="rId5" Type="http://schemas.openxmlformats.org/officeDocument/2006/relationships/oleObject" Target="../embeddings/oleObject159.bin"/><Relationship Id="rId6" Type="http://schemas.openxmlformats.org/officeDocument/2006/relationships/image" Target="../media/image81.emf"/><Relationship Id="rId7" Type="http://schemas.openxmlformats.org/officeDocument/2006/relationships/oleObject" Target="../embeddings/oleObject160.bin"/><Relationship Id="rId8" Type="http://schemas.openxmlformats.org/officeDocument/2006/relationships/image" Target="../media/image82.emf"/><Relationship Id="rId9" Type="http://schemas.openxmlformats.org/officeDocument/2006/relationships/oleObject" Target="../embeddings/oleObject161.bin"/><Relationship Id="rId10" Type="http://schemas.openxmlformats.org/officeDocument/2006/relationships/image" Target="../media/image83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5.bin"/><Relationship Id="rId12" Type="http://schemas.openxmlformats.org/officeDocument/2006/relationships/image" Target="../media/image86.emf"/><Relationship Id="rId13" Type="http://schemas.openxmlformats.org/officeDocument/2006/relationships/oleObject" Target="../embeddings/oleObject166.bin"/><Relationship Id="rId14" Type="http://schemas.openxmlformats.org/officeDocument/2006/relationships/image" Target="../media/image67.emf"/><Relationship Id="rId15" Type="http://schemas.openxmlformats.org/officeDocument/2006/relationships/oleObject" Target="../embeddings/oleObject167.bin"/><Relationship Id="rId16" Type="http://schemas.openxmlformats.org/officeDocument/2006/relationships/image" Target="../media/image68.emf"/><Relationship Id="rId17" Type="http://schemas.openxmlformats.org/officeDocument/2006/relationships/oleObject" Target="../embeddings/oleObject168.bin"/><Relationship Id="rId18" Type="http://schemas.openxmlformats.org/officeDocument/2006/relationships/image" Target="../media/image87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80.jpeg"/><Relationship Id="rId5" Type="http://schemas.openxmlformats.org/officeDocument/2006/relationships/oleObject" Target="../embeddings/oleObject162.bin"/><Relationship Id="rId6" Type="http://schemas.openxmlformats.org/officeDocument/2006/relationships/image" Target="../media/image83.emf"/><Relationship Id="rId7" Type="http://schemas.openxmlformats.org/officeDocument/2006/relationships/oleObject" Target="../embeddings/oleObject163.bin"/><Relationship Id="rId8" Type="http://schemas.openxmlformats.org/officeDocument/2006/relationships/image" Target="../media/image84.emf"/><Relationship Id="rId9" Type="http://schemas.openxmlformats.org/officeDocument/2006/relationships/oleObject" Target="../embeddings/oleObject164.bin"/><Relationship Id="rId10" Type="http://schemas.openxmlformats.org/officeDocument/2006/relationships/image" Target="../media/image85.emf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71.bin"/><Relationship Id="rId20" Type="http://schemas.openxmlformats.org/officeDocument/2006/relationships/oleObject" Target="../embeddings/oleObject177.bin"/><Relationship Id="rId21" Type="http://schemas.openxmlformats.org/officeDocument/2006/relationships/image" Target="../media/image82.emf"/><Relationship Id="rId10" Type="http://schemas.openxmlformats.org/officeDocument/2006/relationships/image" Target="../media/image86.emf"/><Relationship Id="rId11" Type="http://schemas.openxmlformats.org/officeDocument/2006/relationships/oleObject" Target="../embeddings/oleObject172.bin"/><Relationship Id="rId12" Type="http://schemas.openxmlformats.org/officeDocument/2006/relationships/image" Target="../media/image67.emf"/><Relationship Id="rId13" Type="http://schemas.openxmlformats.org/officeDocument/2006/relationships/oleObject" Target="../embeddings/oleObject173.bin"/><Relationship Id="rId14" Type="http://schemas.openxmlformats.org/officeDocument/2006/relationships/image" Target="../media/image68.emf"/><Relationship Id="rId15" Type="http://schemas.openxmlformats.org/officeDocument/2006/relationships/oleObject" Target="../embeddings/oleObject174.bin"/><Relationship Id="rId16" Type="http://schemas.openxmlformats.org/officeDocument/2006/relationships/oleObject" Target="../embeddings/oleObject175.bin"/><Relationship Id="rId17" Type="http://schemas.openxmlformats.org/officeDocument/2006/relationships/image" Target="../media/image88.emf"/><Relationship Id="rId18" Type="http://schemas.openxmlformats.org/officeDocument/2006/relationships/oleObject" Target="../embeddings/oleObject176.bin"/><Relationship Id="rId19" Type="http://schemas.openxmlformats.org/officeDocument/2006/relationships/image" Target="../media/image89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80.jpeg"/><Relationship Id="rId5" Type="http://schemas.openxmlformats.org/officeDocument/2006/relationships/oleObject" Target="../embeddings/oleObject169.bin"/><Relationship Id="rId6" Type="http://schemas.openxmlformats.org/officeDocument/2006/relationships/image" Target="../media/image85.emf"/><Relationship Id="rId7" Type="http://schemas.openxmlformats.org/officeDocument/2006/relationships/oleObject" Target="../embeddings/oleObject170.bin"/><Relationship Id="rId8" Type="http://schemas.openxmlformats.org/officeDocument/2006/relationships/image" Target="../media/image83.emf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80.bin"/><Relationship Id="rId20" Type="http://schemas.openxmlformats.org/officeDocument/2006/relationships/oleObject" Target="../embeddings/oleObject186.bin"/><Relationship Id="rId21" Type="http://schemas.openxmlformats.org/officeDocument/2006/relationships/image" Target="../media/image82.emf"/><Relationship Id="rId10" Type="http://schemas.openxmlformats.org/officeDocument/2006/relationships/image" Target="../media/image86.emf"/><Relationship Id="rId11" Type="http://schemas.openxmlformats.org/officeDocument/2006/relationships/oleObject" Target="../embeddings/oleObject181.bin"/><Relationship Id="rId12" Type="http://schemas.openxmlformats.org/officeDocument/2006/relationships/image" Target="../media/image67.emf"/><Relationship Id="rId13" Type="http://schemas.openxmlformats.org/officeDocument/2006/relationships/oleObject" Target="../embeddings/oleObject182.bin"/><Relationship Id="rId14" Type="http://schemas.openxmlformats.org/officeDocument/2006/relationships/image" Target="../media/image68.emf"/><Relationship Id="rId15" Type="http://schemas.openxmlformats.org/officeDocument/2006/relationships/oleObject" Target="../embeddings/oleObject183.bin"/><Relationship Id="rId16" Type="http://schemas.openxmlformats.org/officeDocument/2006/relationships/oleObject" Target="../embeddings/oleObject184.bin"/><Relationship Id="rId17" Type="http://schemas.openxmlformats.org/officeDocument/2006/relationships/image" Target="../media/image88.emf"/><Relationship Id="rId18" Type="http://schemas.openxmlformats.org/officeDocument/2006/relationships/oleObject" Target="../embeddings/oleObject185.bin"/><Relationship Id="rId19" Type="http://schemas.openxmlformats.org/officeDocument/2006/relationships/image" Target="../media/image90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80.jpeg"/><Relationship Id="rId5" Type="http://schemas.openxmlformats.org/officeDocument/2006/relationships/oleObject" Target="../embeddings/oleObject178.bin"/><Relationship Id="rId6" Type="http://schemas.openxmlformats.org/officeDocument/2006/relationships/image" Target="../media/image85.emf"/><Relationship Id="rId7" Type="http://schemas.openxmlformats.org/officeDocument/2006/relationships/oleObject" Target="../embeddings/oleObject179.bin"/><Relationship Id="rId8" Type="http://schemas.openxmlformats.org/officeDocument/2006/relationships/image" Target="../media/image8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0.bin"/><Relationship Id="rId12" Type="http://schemas.openxmlformats.org/officeDocument/2006/relationships/image" Target="../media/image86.emf"/><Relationship Id="rId13" Type="http://schemas.openxmlformats.org/officeDocument/2006/relationships/oleObject" Target="../embeddings/oleObject191.bin"/><Relationship Id="rId14" Type="http://schemas.openxmlformats.org/officeDocument/2006/relationships/oleObject" Target="../embeddings/oleObject192.bin"/><Relationship Id="rId15" Type="http://schemas.openxmlformats.org/officeDocument/2006/relationships/image" Target="../media/image88.emf"/><Relationship Id="rId16" Type="http://schemas.openxmlformats.org/officeDocument/2006/relationships/oleObject" Target="../embeddings/oleObject193.bin"/><Relationship Id="rId17" Type="http://schemas.openxmlformats.org/officeDocument/2006/relationships/oleObject" Target="../embeddings/oleObject194.bin"/><Relationship Id="rId18" Type="http://schemas.openxmlformats.org/officeDocument/2006/relationships/oleObject" Target="../embeddings/oleObject195.bin"/><Relationship Id="rId19" Type="http://schemas.openxmlformats.org/officeDocument/2006/relationships/oleObject" Target="../embeddings/oleObject196.bin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80.jpeg"/><Relationship Id="rId5" Type="http://schemas.openxmlformats.org/officeDocument/2006/relationships/oleObject" Target="../embeddings/oleObject187.bin"/><Relationship Id="rId6" Type="http://schemas.openxmlformats.org/officeDocument/2006/relationships/image" Target="../media/image67.emf"/><Relationship Id="rId7" Type="http://schemas.openxmlformats.org/officeDocument/2006/relationships/oleObject" Target="../embeddings/oleObject188.bin"/><Relationship Id="rId8" Type="http://schemas.openxmlformats.org/officeDocument/2006/relationships/image" Target="../media/image68.emf"/><Relationship Id="rId9" Type="http://schemas.openxmlformats.org/officeDocument/2006/relationships/oleObject" Target="../embeddings/oleObject189.bin"/><Relationship Id="rId10" Type="http://schemas.openxmlformats.org/officeDocument/2006/relationships/image" Target="../media/image8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avi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3.xml"/><Relationship Id="rId6" Type="http://schemas.openxmlformats.org/officeDocument/2006/relationships/image" Target="../media/image91.png"/><Relationship Id="rId7" Type="http://schemas.openxmlformats.org/officeDocument/2006/relationships/oleObject" Target="../embeddings/oleObject197.bin"/><Relationship Id="rId8" Type="http://schemas.openxmlformats.org/officeDocument/2006/relationships/image" Target="../media/image82.emf"/><Relationship Id="rId1" Type="http://schemas.openxmlformats.org/officeDocument/2006/relationships/vmlDrawing" Target="../drawings/vmlDrawing26.vml"/><Relationship Id="rId2" Type="http://schemas.microsoft.com/office/2007/relationships/media" Target="../media/media2.avi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emf"/><Relationship Id="rId20" Type="http://schemas.openxmlformats.org/officeDocument/2006/relationships/oleObject" Target="../embeddings/oleObject208.bin"/><Relationship Id="rId21" Type="http://schemas.openxmlformats.org/officeDocument/2006/relationships/oleObject" Target="../embeddings/oleObject209.bin"/><Relationship Id="rId22" Type="http://schemas.openxmlformats.org/officeDocument/2006/relationships/image" Target="../media/image89.emf"/><Relationship Id="rId10" Type="http://schemas.openxmlformats.org/officeDocument/2006/relationships/oleObject" Target="../embeddings/oleObject201.bin"/><Relationship Id="rId11" Type="http://schemas.openxmlformats.org/officeDocument/2006/relationships/image" Target="../media/image68.emf"/><Relationship Id="rId12" Type="http://schemas.openxmlformats.org/officeDocument/2006/relationships/oleObject" Target="../embeddings/oleObject202.bin"/><Relationship Id="rId13" Type="http://schemas.openxmlformats.org/officeDocument/2006/relationships/oleObject" Target="../embeddings/oleObject203.bin"/><Relationship Id="rId14" Type="http://schemas.openxmlformats.org/officeDocument/2006/relationships/image" Target="../media/image88.emf"/><Relationship Id="rId15" Type="http://schemas.openxmlformats.org/officeDocument/2006/relationships/oleObject" Target="../embeddings/oleObject204.bin"/><Relationship Id="rId16" Type="http://schemas.openxmlformats.org/officeDocument/2006/relationships/image" Target="../media/image90.emf"/><Relationship Id="rId17" Type="http://schemas.openxmlformats.org/officeDocument/2006/relationships/oleObject" Target="../embeddings/oleObject205.bin"/><Relationship Id="rId18" Type="http://schemas.openxmlformats.org/officeDocument/2006/relationships/oleObject" Target="../embeddings/oleObject206.bin"/><Relationship Id="rId19" Type="http://schemas.openxmlformats.org/officeDocument/2006/relationships/oleObject" Target="../embeddings/oleObject207.bin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98.bin"/><Relationship Id="rId5" Type="http://schemas.openxmlformats.org/officeDocument/2006/relationships/image" Target="../media/image83.emf"/><Relationship Id="rId6" Type="http://schemas.openxmlformats.org/officeDocument/2006/relationships/oleObject" Target="../embeddings/oleObject199.bin"/><Relationship Id="rId7" Type="http://schemas.openxmlformats.org/officeDocument/2006/relationships/image" Target="../media/image86.emf"/><Relationship Id="rId8" Type="http://schemas.openxmlformats.org/officeDocument/2006/relationships/oleObject" Target="../embeddings/oleObject200.bin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emf"/><Relationship Id="rId20" Type="http://schemas.openxmlformats.org/officeDocument/2006/relationships/oleObject" Target="../embeddings/oleObject218.bin"/><Relationship Id="rId21" Type="http://schemas.openxmlformats.org/officeDocument/2006/relationships/oleObject" Target="../embeddings/oleObject219.bin"/><Relationship Id="rId22" Type="http://schemas.openxmlformats.org/officeDocument/2006/relationships/image" Target="../media/image88.emf"/><Relationship Id="rId23" Type="http://schemas.openxmlformats.org/officeDocument/2006/relationships/oleObject" Target="../embeddings/oleObject220.bin"/><Relationship Id="rId24" Type="http://schemas.openxmlformats.org/officeDocument/2006/relationships/image" Target="../media/image89.emf"/><Relationship Id="rId25" Type="http://schemas.openxmlformats.org/officeDocument/2006/relationships/oleObject" Target="../embeddings/oleObject221.bin"/><Relationship Id="rId26" Type="http://schemas.openxmlformats.org/officeDocument/2006/relationships/image" Target="../media/image12.emf"/><Relationship Id="rId27" Type="http://schemas.openxmlformats.org/officeDocument/2006/relationships/image" Target="../media/image23.png"/><Relationship Id="rId10" Type="http://schemas.openxmlformats.org/officeDocument/2006/relationships/oleObject" Target="../embeddings/oleObject213.bin"/><Relationship Id="rId11" Type="http://schemas.openxmlformats.org/officeDocument/2006/relationships/image" Target="../media/image14.emf"/><Relationship Id="rId12" Type="http://schemas.openxmlformats.org/officeDocument/2006/relationships/oleObject" Target="../embeddings/oleObject214.bin"/><Relationship Id="rId13" Type="http://schemas.openxmlformats.org/officeDocument/2006/relationships/image" Target="../media/image9.emf"/><Relationship Id="rId14" Type="http://schemas.openxmlformats.org/officeDocument/2006/relationships/oleObject" Target="../embeddings/oleObject215.bin"/><Relationship Id="rId15" Type="http://schemas.openxmlformats.org/officeDocument/2006/relationships/image" Target="../media/image92.emf"/><Relationship Id="rId16" Type="http://schemas.openxmlformats.org/officeDocument/2006/relationships/oleObject" Target="../embeddings/oleObject216.bin"/><Relationship Id="rId17" Type="http://schemas.openxmlformats.org/officeDocument/2006/relationships/image" Target="../media/image83.emf"/><Relationship Id="rId18" Type="http://schemas.openxmlformats.org/officeDocument/2006/relationships/oleObject" Target="../embeddings/oleObject217.bin"/><Relationship Id="rId19" Type="http://schemas.openxmlformats.org/officeDocument/2006/relationships/image" Target="../media/image86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210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211.bin"/><Relationship Id="rId7" Type="http://schemas.openxmlformats.org/officeDocument/2006/relationships/image" Target="../media/image6.emf"/><Relationship Id="rId8" Type="http://schemas.openxmlformats.org/officeDocument/2006/relationships/oleObject" Target="../embeddings/oleObject212.bin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8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9.emf"/><Relationship Id="rId16" Type="http://schemas.openxmlformats.org/officeDocument/2006/relationships/image" Target="../media/image11.jpeg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emf"/><Relationship Id="rId10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emf"/><Relationship Id="rId12" Type="http://schemas.openxmlformats.org/officeDocument/2006/relationships/oleObject" Target="../embeddings/oleObject12.bin"/><Relationship Id="rId13" Type="http://schemas.openxmlformats.org/officeDocument/2006/relationships/image" Target="../media/image14.emf"/><Relationship Id="rId14" Type="http://schemas.openxmlformats.org/officeDocument/2006/relationships/oleObject" Target="../embeddings/oleObject13.bin"/><Relationship Id="rId15" Type="http://schemas.openxmlformats.org/officeDocument/2006/relationships/image" Target="../media/image9.emf"/><Relationship Id="rId16" Type="http://schemas.openxmlformats.org/officeDocument/2006/relationships/oleObject" Target="../embeddings/oleObject14.bin"/><Relationship Id="rId17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5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6.emf"/><Relationship Id="rId10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2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18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.bin"/><Relationship Id="rId12" Type="http://schemas.openxmlformats.org/officeDocument/2006/relationships/image" Target="../media/image1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04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109912" y="2286000"/>
            <a:ext cx="32908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Richard </a:t>
            </a:r>
            <a:r>
              <a:rPr lang="en-US" sz="3200" dirty="0" err="1">
                <a:solidFill>
                  <a:srgbClr val="FF0000"/>
                </a:solidFill>
              </a:rPr>
              <a:t>Rotunno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914400" y="327660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National Center for Atmospheric </a:t>
            </a:r>
            <a:r>
              <a:rPr lang="en-US" sz="2800" dirty="0" smtClean="0">
                <a:solidFill>
                  <a:srgbClr val="FF0000"/>
                </a:solidFill>
              </a:rPr>
              <a:t>Research, </a:t>
            </a:r>
            <a:r>
              <a:rPr lang="en-US" sz="2800" dirty="0">
                <a:solidFill>
                  <a:srgbClr val="FF0000"/>
                </a:solidFill>
              </a:rPr>
              <a:t>USA 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371600" y="1143000"/>
            <a:ext cx="6477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FF0000"/>
                </a:solidFill>
                <a:latin typeface="Helvetica"/>
                <a:cs typeface="Helvetica"/>
              </a:rPr>
              <a:t>Ordinary Cells: Theory</a:t>
            </a:r>
            <a:endParaRPr lang="en-US" sz="4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17671" y="6400800"/>
            <a:ext cx="2317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 by Alice </a:t>
            </a:r>
            <a:r>
              <a:rPr lang="en-US" dirty="0" err="1" smtClean="0">
                <a:solidFill>
                  <a:schemeClr val="bg1"/>
                </a:solidFill>
              </a:rPr>
              <a:t>Rotunno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9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2" name="Picture 2" descr="stabil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809625"/>
            <a:ext cx="5584825" cy="4600575"/>
          </a:xfrm>
          <a:prstGeom prst="rect">
            <a:avLst/>
          </a:prstGeom>
          <a:noFill/>
        </p:spPr>
      </p:pic>
      <p:sp>
        <p:nvSpPr>
          <p:cNvPr id="552963" name="Text Box 3"/>
          <p:cNvSpPr txBox="1">
            <a:spLocks noChangeArrowheads="1"/>
          </p:cNvSpPr>
          <p:nvPr/>
        </p:nvSpPr>
        <p:spPr bwMode="auto">
          <a:xfrm>
            <a:off x="1143000" y="228600"/>
            <a:ext cx="6781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</a:rPr>
              <a:t>Air Parcel Behavior in a </a:t>
            </a:r>
            <a:r>
              <a:rPr lang="en-US" sz="2400" u="sng" dirty="0" smtClean="0">
                <a:solidFill>
                  <a:srgbClr val="FF0066"/>
                </a:solidFill>
              </a:rPr>
              <a:t>Dry</a:t>
            </a:r>
            <a:r>
              <a:rPr lang="en-US" sz="2400" dirty="0" smtClean="0">
                <a:solidFill>
                  <a:srgbClr val="FF0066"/>
                </a:solidFill>
              </a:rPr>
              <a:t>, Stable </a:t>
            </a:r>
            <a:r>
              <a:rPr lang="en-US" sz="2400" dirty="0">
                <a:solidFill>
                  <a:srgbClr val="FF0066"/>
                </a:solidFill>
              </a:rPr>
              <a:t>Atmosphere</a:t>
            </a:r>
          </a:p>
        </p:txBody>
      </p:sp>
      <p:sp>
        <p:nvSpPr>
          <p:cNvPr id="552964" name="AutoShape 4"/>
          <p:cNvSpPr>
            <a:spLocks noChangeArrowheads="1"/>
          </p:cNvSpPr>
          <p:nvPr/>
        </p:nvSpPr>
        <p:spPr bwMode="auto">
          <a:xfrm flipH="1" flipV="1">
            <a:off x="3721100" y="1447800"/>
            <a:ext cx="762000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2222500" y="1079500"/>
            <a:ext cx="4724400" cy="3733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6" name="Line 6"/>
          <p:cNvSpPr>
            <a:spLocks noChangeShapeType="1"/>
          </p:cNvSpPr>
          <p:nvPr/>
        </p:nvSpPr>
        <p:spPr bwMode="auto">
          <a:xfrm>
            <a:off x="2590800" y="1600200"/>
            <a:ext cx="1981200" cy="1371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7" name="Line 7"/>
          <p:cNvSpPr>
            <a:spLocks noChangeShapeType="1"/>
          </p:cNvSpPr>
          <p:nvPr/>
        </p:nvSpPr>
        <p:spPr bwMode="auto">
          <a:xfrm>
            <a:off x="3733800" y="1524000"/>
            <a:ext cx="1828800" cy="297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454160"/>
              </p:ext>
            </p:extLst>
          </p:nvPr>
        </p:nvGraphicFramePr>
        <p:xfrm>
          <a:off x="5257800" y="3124200"/>
          <a:ext cx="178117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124200"/>
                        <a:ext cx="1781175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0" name="Oval 10"/>
          <p:cNvSpPr>
            <a:spLocks noChangeArrowheads="1"/>
          </p:cNvSpPr>
          <p:nvPr/>
        </p:nvSpPr>
        <p:spPr bwMode="auto">
          <a:xfrm>
            <a:off x="4343400" y="2743200"/>
            <a:ext cx="457200" cy="381000"/>
          </a:xfrm>
          <a:prstGeom prst="ellipse">
            <a:avLst/>
          </a:prstGeom>
          <a:solidFill>
            <a:srgbClr val="66FF99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829580"/>
              </p:ext>
            </p:extLst>
          </p:nvPr>
        </p:nvGraphicFramePr>
        <p:xfrm>
          <a:off x="2362200" y="3124200"/>
          <a:ext cx="1938338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7" imgW="469800" imgH="241200" progId="Equation.3">
                  <p:embed/>
                </p:oleObj>
              </mc:Choice>
              <mc:Fallback>
                <p:oleObj name="Equation" r:id="rId7" imgW="469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124200"/>
                        <a:ext cx="1938338" cy="99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7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947272"/>
              </p:ext>
            </p:extLst>
          </p:nvPr>
        </p:nvGraphicFramePr>
        <p:xfrm>
          <a:off x="3103562" y="5715000"/>
          <a:ext cx="3297238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9" imgW="977900" imgH="203200" progId="Equation.DSMT4">
                  <p:embed/>
                </p:oleObj>
              </mc:Choice>
              <mc:Fallback>
                <p:oleObj name="Equation" r:id="rId9" imgW="9779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562" y="5715000"/>
                        <a:ext cx="3297238" cy="682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7" name="Line 17"/>
          <p:cNvSpPr>
            <a:spLocks noChangeShapeType="1"/>
          </p:cNvSpPr>
          <p:nvPr/>
        </p:nvSpPr>
        <p:spPr bwMode="auto">
          <a:xfrm>
            <a:off x="2362200" y="18288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78" name="Object 18"/>
          <p:cNvGraphicFramePr>
            <a:graphicFrameLocks noChangeAspect="1"/>
          </p:cNvGraphicFramePr>
          <p:nvPr/>
        </p:nvGraphicFramePr>
        <p:xfrm>
          <a:off x="2438400" y="2209800"/>
          <a:ext cx="471488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11" imgW="139680" imgH="177480" progId="Equation.DSMT4">
                  <p:embed/>
                </p:oleObj>
              </mc:Choice>
              <mc:Fallback>
                <p:oleObj name="Equation" r:id="rId11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209800"/>
                        <a:ext cx="471488" cy="598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9" name="Rectangle 19"/>
          <p:cNvSpPr>
            <a:spLocks noChangeArrowheads="1"/>
          </p:cNvSpPr>
          <p:nvPr/>
        </p:nvSpPr>
        <p:spPr bwMode="auto">
          <a:xfrm>
            <a:off x="3505200" y="4927600"/>
            <a:ext cx="2743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       Temperature</a:t>
            </a:r>
          </a:p>
        </p:txBody>
      </p:sp>
    </p:spTree>
    <p:extLst>
      <p:ext uri="{BB962C8B-B14F-4D97-AF65-F5344CB8AC3E}">
        <p14:creationId xmlns:p14="http://schemas.microsoft.com/office/powerpoint/2010/main" val="202479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36994E-6 L -0.19167 -0.17757 " pathEditMode="relative" ptsTypes="AA">
                                      <p:cBhvr>
                                        <p:cTn id="6" dur="3000" fill="hold"/>
                                        <p:tgtEl>
                                          <p:spTgt spid="552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2" name="Picture 2" descr="stabil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809625"/>
            <a:ext cx="5584825" cy="4600575"/>
          </a:xfrm>
          <a:prstGeom prst="rect">
            <a:avLst/>
          </a:prstGeom>
          <a:noFill/>
        </p:spPr>
      </p:pic>
      <p:sp>
        <p:nvSpPr>
          <p:cNvPr id="552963" name="Text Box 3"/>
          <p:cNvSpPr txBox="1">
            <a:spLocks noChangeArrowheads="1"/>
          </p:cNvSpPr>
          <p:nvPr/>
        </p:nvSpPr>
        <p:spPr bwMode="auto">
          <a:xfrm>
            <a:off x="838200" y="228600"/>
            <a:ext cx="76962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</a:rPr>
              <a:t>Air Parcel Behavior in </a:t>
            </a:r>
            <a:r>
              <a:rPr lang="en-US" sz="2400" dirty="0" smtClean="0">
                <a:solidFill>
                  <a:srgbClr val="FF0066"/>
                </a:solidFill>
              </a:rPr>
              <a:t>an </a:t>
            </a:r>
            <a:r>
              <a:rPr lang="en-US" sz="2400" u="sng" dirty="0" smtClean="0">
                <a:solidFill>
                  <a:srgbClr val="FF0066"/>
                </a:solidFill>
              </a:rPr>
              <a:t>Moist</a:t>
            </a:r>
            <a:r>
              <a:rPr lang="en-US" sz="2400" dirty="0" smtClean="0">
                <a:solidFill>
                  <a:srgbClr val="FF0066"/>
                </a:solidFill>
              </a:rPr>
              <a:t>, Unstable </a:t>
            </a:r>
            <a:r>
              <a:rPr lang="en-US" sz="2400" dirty="0">
                <a:solidFill>
                  <a:srgbClr val="FF0066"/>
                </a:solidFill>
              </a:rPr>
              <a:t>Atmosphere</a:t>
            </a:r>
          </a:p>
        </p:txBody>
      </p:sp>
      <p:sp>
        <p:nvSpPr>
          <p:cNvPr id="552964" name="AutoShape 4"/>
          <p:cNvSpPr>
            <a:spLocks noChangeArrowheads="1"/>
          </p:cNvSpPr>
          <p:nvPr/>
        </p:nvSpPr>
        <p:spPr bwMode="auto">
          <a:xfrm flipH="1" flipV="1">
            <a:off x="3721100" y="1447800"/>
            <a:ext cx="762000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2222500" y="1079500"/>
            <a:ext cx="4724400" cy="3733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7" name="Line 7"/>
          <p:cNvSpPr>
            <a:spLocks noChangeShapeType="1"/>
          </p:cNvSpPr>
          <p:nvPr/>
        </p:nvSpPr>
        <p:spPr bwMode="auto">
          <a:xfrm>
            <a:off x="3733800" y="1524000"/>
            <a:ext cx="1828800" cy="297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193701"/>
              </p:ext>
            </p:extLst>
          </p:nvPr>
        </p:nvGraphicFramePr>
        <p:xfrm>
          <a:off x="5257800" y="3124200"/>
          <a:ext cx="178117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124200"/>
                        <a:ext cx="1781175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073057"/>
              </p:ext>
            </p:extLst>
          </p:nvPr>
        </p:nvGraphicFramePr>
        <p:xfrm>
          <a:off x="2362200" y="3124200"/>
          <a:ext cx="1938338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7" imgW="469800" imgH="241200" progId="Equation.3">
                  <p:embed/>
                </p:oleObj>
              </mc:Choice>
              <mc:Fallback>
                <p:oleObj name="Equation" r:id="rId7" imgW="469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124200"/>
                        <a:ext cx="1938338" cy="99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7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998255"/>
              </p:ext>
            </p:extLst>
          </p:nvPr>
        </p:nvGraphicFramePr>
        <p:xfrm>
          <a:off x="3103562" y="5715000"/>
          <a:ext cx="3297238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9" imgW="977900" imgH="203200" progId="Equation.3">
                  <p:embed/>
                </p:oleObj>
              </mc:Choice>
              <mc:Fallback>
                <p:oleObj name="Equation" r:id="rId9" imgW="977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562" y="5715000"/>
                        <a:ext cx="3297238" cy="682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7" name="Line 17"/>
          <p:cNvSpPr>
            <a:spLocks noChangeShapeType="1"/>
          </p:cNvSpPr>
          <p:nvPr/>
        </p:nvSpPr>
        <p:spPr bwMode="auto">
          <a:xfrm>
            <a:off x="2362200" y="18288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78" name="Object 18"/>
          <p:cNvGraphicFramePr>
            <a:graphicFrameLocks noChangeAspect="1"/>
          </p:cNvGraphicFramePr>
          <p:nvPr/>
        </p:nvGraphicFramePr>
        <p:xfrm>
          <a:off x="2438400" y="2209800"/>
          <a:ext cx="471488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11" imgW="139680" imgH="177480" progId="Equation.DSMT4">
                  <p:embed/>
                </p:oleObj>
              </mc:Choice>
              <mc:Fallback>
                <p:oleObj name="Equation" r:id="rId11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209800"/>
                        <a:ext cx="471488" cy="598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9" name="Rectangle 19"/>
          <p:cNvSpPr>
            <a:spLocks noChangeArrowheads="1"/>
          </p:cNvSpPr>
          <p:nvPr/>
        </p:nvSpPr>
        <p:spPr bwMode="auto">
          <a:xfrm>
            <a:off x="3505200" y="4927600"/>
            <a:ext cx="2743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       Temperature</a:t>
            </a: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4572000" y="1447800"/>
            <a:ext cx="152400" cy="167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4572000" y="2895600"/>
            <a:ext cx="381000" cy="381000"/>
          </a:xfrm>
          <a:prstGeom prst="ellipse">
            <a:avLst/>
          </a:prstGeom>
          <a:solidFill>
            <a:srgbClr val="66FF99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0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2083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2" name="Picture 2" descr="stabil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809625"/>
            <a:ext cx="5584825" cy="4600575"/>
          </a:xfrm>
          <a:prstGeom prst="rect">
            <a:avLst/>
          </a:prstGeom>
          <a:noFill/>
        </p:spPr>
      </p:pic>
      <p:sp>
        <p:nvSpPr>
          <p:cNvPr id="552963" name="Text Box 3"/>
          <p:cNvSpPr txBox="1">
            <a:spLocks noChangeArrowheads="1"/>
          </p:cNvSpPr>
          <p:nvPr/>
        </p:nvSpPr>
        <p:spPr bwMode="auto">
          <a:xfrm>
            <a:off x="838200" y="228600"/>
            <a:ext cx="76962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</a:rPr>
              <a:t>Air Parcel Behavior in </a:t>
            </a:r>
            <a:r>
              <a:rPr lang="en-US" sz="2400" dirty="0" smtClean="0">
                <a:solidFill>
                  <a:srgbClr val="FF0066"/>
                </a:solidFill>
              </a:rPr>
              <a:t>an </a:t>
            </a:r>
            <a:r>
              <a:rPr lang="en-US" sz="2400" u="sng" dirty="0" smtClean="0">
                <a:solidFill>
                  <a:srgbClr val="FF0066"/>
                </a:solidFill>
              </a:rPr>
              <a:t>Moist</a:t>
            </a:r>
            <a:r>
              <a:rPr lang="en-US" sz="2400" dirty="0" smtClean="0">
                <a:solidFill>
                  <a:srgbClr val="FF0066"/>
                </a:solidFill>
              </a:rPr>
              <a:t>, Unstable </a:t>
            </a:r>
            <a:r>
              <a:rPr lang="en-US" sz="2400" dirty="0">
                <a:solidFill>
                  <a:srgbClr val="FF0066"/>
                </a:solidFill>
              </a:rPr>
              <a:t>Atmosphere</a:t>
            </a:r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>
            <a:off x="4419600" y="1295400"/>
            <a:ext cx="381000" cy="381000"/>
          </a:xfrm>
          <a:prstGeom prst="ellipse">
            <a:avLst/>
          </a:prstGeom>
          <a:solidFill>
            <a:srgbClr val="66FF99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4" name="AutoShape 4"/>
          <p:cNvSpPr>
            <a:spLocks noChangeArrowheads="1"/>
          </p:cNvSpPr>
          <p:nvPr/>
        </p:nvSpPr>
        <p:spPr bwMode="auto">
          <a:xfrm flipH="1" flipV="1">
            <a:off x="3721100" y="1447800"/>
            <a:ext cx="762000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2222500" y="1079500"/>
            <a:ext cx="4724400" cy="3733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7" name="Line 7"/>
          <p:cNvSpPr>
            <a:spLocks noChangeShapeType="1"/>
          </p:cNvSpPr>
          <p:nvPr/>
        </p:nvSpPr>
        <p:spPr bwMode="auto">
          <a:xfrm>
            <a:off x="3733800" y="1524000"/>
            <a:ext cx="1828800" cy="297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02625"/>
              </p:ext>
            </p:extLst>
          </p:nvPr>
        </p:nvGraphicFramePr>
        <p:xfrm>
          <a:off x="5257800" y="3124200"/>
          <a:ext cx="178117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124200"/>
                        <a:ext cx="1781175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439839"/>
              </p:ext>
            </p:extLst>
          </p:nvPr>
        </p:nvGraphicFramePr>
        <p:xfrm>
          <a:off x="2362200" y="3124200"/>
          <a:ext cx="1938338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7" imgW="469800" imgH="241200" progId="Equation.3">
                  <p:embed/>
                </p:oleObj>
              </mc:Choice>
              <mc:Fallback>
                <p:oleObj name="Equation" r:id="rId7" imgW="469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124200"/>
                        <a:ext cx="1938338" cy="99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7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97679"/>
              </p:ext>
            </p:extLst>
          </p:nvPr>
        </p:nvGraphicFramePr>
        <p:xfrm>
          <a:off x="3103562" y="5715000"/>
          <a:ext cx="3297238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9" imgW="977900" imgH="203200" progId="Equation.3">
                  <p:embed/>
                </p:oleObj>
              </mc:Choice>
              <mc:Fallback>
                <p:oleObj name="Equation" r:id="rId9" imgW="977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562" y="5715000"/>
                        <a:ext cx="3297238" cy="682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7" name="Line 17"/>
          <p:cNvSpPr>
            <a:spLocks noChangeShapeType="1"/>
          </p:cNvSpPr>
          <p:nvPr/>
        </p:nvSpPr>
        <p:spPr bwMode="auto">
          <a:xfrm>
            <a:off x="2362200" y="18288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78" name="Object 18"/>
          <p:cNvGraphicFramePr>
            <a:graphicFrameLocks noChangeAspect="1"/>
          </p:cNvGraphicFramePr>
          <p:nvPr/>
        </p:nvGraphicFramePr>
        <p:xfrm>
          <a:off x="2438400" y="2209800"/>
          <a:ext cx="471488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11" imgW="139680" imgH="177480" progId="Equation.DSMT4">
                  <p:embed/>
                </p:oleObj>
              </mc:Choice>
              <mc:Fallback>
                <p:oleObj name="Equation" r:id="rId11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209800"/>
                        <a:ext cx="471488" cy="598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9" name="Rectangle 19"/>
          <p:cNvSpPr>
            <a:spLocks noChangeArrowheads="1"/>
          </p:cNvSpPr>
          <p:nvPr/>
        </p:nvSpPr>
        <p:spPr bwMode="auto">
          <a:xfrm>
            <a:off x="3505200" y="4927600"/>
            <a:ext cx="2743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       Temperature</a:t>
            </a: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4572000" y="1447800"/>
            <a:ext cx="152400" cy="167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4381500" y="1333500"/>
            <a:ext cx="381000" cy="381000"/>
          </a:xfrm>
          <a:prstGeom prst="ellipse">
            <a:avLst/>
          </a:prstGeom>
          <a:solidFill>
            <a:srgbClr val="66FF99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 descr="images.jpg"/>
          <p:cNvPicPr>
            <a:picLocks noChangeAspect="1"/>
          </p:cNvPicPr>
          <p:nvPr/>
        </p:nvPicPr>
        <p:blipFill rotWithShape="1">
          <a:blip r:embed="rId1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7" r="50459"/>
          <a:stretch/>
        </p:blipFill>
        <p:spPr>
          <a:xfrm>
            <a:off x="4419600" y="1295400"/>
            <a:ext cx="366579" cy="3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5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0833 L 0.00503 0.83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4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2" name="Picture 4" descr="\\peepul\winusers\rotunno\Desktop\SSMM04\skew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646113"/>
            <a:ext cx="590867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493" name="Text Box 5"/>
          <p:cNvSpPr txBox="1">
            <a:spLocks noChangeArrowheads="1"/>
          </p:cNvSpPr>
          <p:nvPr/>
        </p:nvSpPr>
        <p:spPr bwMode="auto">
          <a:xfrm>
            <a:off x="1981200" y="4763"/>
            <a:ext cx="4141788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Skew T – Log P Diagram</a:t>
            </a:r>
          </a:p>
        </p:txBody>
      </p:sp>
      <p:graphicFrame>
        <p:nvGraphicFramePr>
          <p:cNvPr id="319494" name="Object 6"/>
          <p:cNvGraphicFramePr>
            <a:graphicFrameLocks noChangeAspect="1"/>
          </p:cNvGraphicFramePr>
          <p:nvPr/>
        </p:nvGraphicFramePr>
        <p:xfrm>
          <a:off x="381000" y="762000"/>
          <a:ext cx="10668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Equation" r:id="rId4" imgW="444240" imgH="203040" progId="Equation.3">
                  <p:embed/>
                </p:oleObj>
              </mc:Choice>
              <mc:Fallback>
                <p:oleObj name="Equation" r:id="rId4" imgW="444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762000"/>
                        <a:ext cx="10668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495" name="Object 7"/>
          <p:cNvGraphicFramePr>
            <a:graphicFrameLocks noChangeAspect="1"/>
          </p:cNvGraphicFramePr>
          <p:nvPr/>
        </p:nvGraphicFramePr>
        <p:xfrm>
          <a:off x="612775" y="2057400"/>
          <a:ext cx="8128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6" imgW="279360" imgH="177480" progId="Equation.3">
                  <p:embed/>
                </p:oleObj>
              </mc:Choice>
              <mc:Fallback>
                <p:oleObj name="Equation" r:id="rId6" imgW="279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2057400"/>
                        <a:ext cx="8128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496" name="Object 8"/>
          <p:cNvGraphicFramePr>
            <a:graphicFrameLocks noChangeAspect="1"/>
          </p:cNvGraphicFramePr>
          <p:nvPr/>
        </p:nvGraphicFramePr>
        <p:xfrm>
          <a:off x="612775" y="4206875"/>
          <a:ext cx="7762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8" imgW="266400" imgH="177480" progId="Equation.3">
                  <p:embed/>
                </p:oleObj>
              </mc:Choice>
              <mc:Fallback>
                <p:oleObj name="Equation" r:id="rId8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4206875"/>
                        <a:ext cx="776288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497" name="Object 9"/>
          <p:cNvGraphicFramePr>
            <a:graphicFrameLocks noChangeAspect="1"/>
          </p:cNvGraphicFramePr>
          <p:nvPr/>
        </p:nvGraphicFramePr>
        <p:xfrm>
          <a:off x="612775" y="5715000"/>
          <a:ext cx="96043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10" imgW="330120" imgH="177480" progId="Equation.3">
                  <p:embed/>
                </p:oleObj>
              </mc:Choice>
              <mc:Fallback>
                <p:oleObj name="Equation" r:id="rId10" imgW="330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5715000"/>
                        <a:ext cx="960438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498" name="Object 10"/>
          <p:cNvGraphicFramePr>
            <a:graphicFrameLocks noChangeAspect="1"/>
          </p:cNvGraphicFramePr>
          <p:nvPr/>
        </p:nvGraphicFramePr>
        <p:xfrm>
          <a:off x="7127875" y="6248400"/>
          <a:ext cx="100965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2" imgW="393480" imgH="228600" progId="Equation.3">
                  <p:embed/>
                </p:oleObj>
              </mc:Choice>
              <mc:Fallback>
                <p:oleObj name="Equation" r:id="rId12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6248400"/>
                        <a:ext cx="100965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499" name="Object 11"/>
          <p:cNvGraphicFramePr>
            <a:graphicFrameLocks noChangeAspect="1"/>
          </p:cNvGraphicFramePr>
          <p:nvPr/>
        </p:nvGraphicFramePr>
        <p:xfrm>
          <a:off x="3733800" y="6210300"/>
          <a:ext cx="3921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4" imgW="164880" imgH="203040" progId="Equation.3">
                  <p:embed/>
                </p:oleObj>
              </mc:Choice>
              <mc:Fallback>
                <p:oleObj name="Equation" r:id="rId14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6210300"/>
                        <a:ext cx="3921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500" name="Object 12"/>
          <p:cNvGraphicFramePr>
            <a:graphicFrameLocks noChangeAspect="1"/>
          </p:cNvGraphicFramePr>
          <p:nvPr/>
        </p:nvGraphicFramePr>
        <p:xfrm>
          <a:off x="5857875" y="6210300"/>
          <a:ext cx="5429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16" imgW="228600" imgH="203040" progId="Equation.3">
                  <p:embed/>
                </p:oleObj>
              </mc:Choice>
              <mc:Fallback>
                <p:oleObj name="Equation" r:id="rId16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75" y="6210300"/>
                        <a:ext cx="5429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501" name="Object 13"/>
          <p:cNvGraphicFramePr>
            <a:graphicFrameLocks noChangeAspect="1"/>
          </p:cNvGraphicFramePr>
          <p:nvPr/>
        </p:nvGraphicFramePr>
        <p:xfrm>
          <a:off x="1371600" y="6210300"/>
          <a:ext cx="81438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18" imgW="342720" imgH="203040" progId="Equation.3">
                  <p:embed/>
                </p:oleObj>
              </mc:Choice>
              <mc:Fallback>
                <p:oleObj name="Equation" r:id="rId18" imgW="3427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6210300"/>
                        <a:ext cx="81438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9505" name="Group 17"/>
          <p:cNvGrpSpPr>
            <a:grpSpLocks/>
          </p:cNvGrpSpPr>
          <p:nvPr/>
        </p:nvGrpSpPr>
        <p:grpSpPr bwMode="auto">
          <a:xfrm>
            <a:off x="5486400" y="4737100"/>
            <a:ext cx="3689350" cy="749300"/>
            <a:chOff x="3504" y="2984"/>
            <a:chExt cx="2324" cy="472"/>
          </a:xfrm>
        </p:grpSpPr>
        <p:sp>
          <p:nvSpPr>
            <p:cNvPr id="319503" name="Line 15"/>
            <p:cNvSpPr>
              <a:spLocks noChangeShapeType="1"/>
            </p:cNvSpPr>
            <p:nvPr/>
          </p:nvSpPr>
          <p:spPr bwMode="auto">
            <a:xfrm flipH="1">
              <a:off x="3504" y="3216"/>
              <a:ext cx="1344" cy="24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504" name="Text Box 16"/>
            <p:cNvSpPr txBox="1">
              <a:spLocks noChangeArrowheads="1"/>
            </p:cNvSpPr>
            <p:nvPr/>
          </p:nvSpPr>
          <p:spPr bwMode="auto">
            <a:xfrm>
              <a:off x="4886" y="2984"/>
              <a:ext cx="94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66"/>
                  </a:solidFill>
                </a:rPr>
                <a:t>Mixing </a:t>
              </a:r>
            </a:p>
            <a:p>
              <a:r>
                <a:rPr lang="en-US" sz="2000">
                  <a:solidFill>
                    <a:srgbClr val="FF0066"/>
                  </a:solidFill>
                </a:rPr>
                <a:t>Ratio (g/kg)</a:t>
              </a:r>
            </a:p>
          </p:txBody>
        </p:sp>
      </p:grpSp>
      <p:graphicFrame>
        <p:nvGraphicFramePr>
          <p:cNvPr id="319506" name="Object 18"/>
          <p:cNvGraphicFramePr>
            <a:graphicFrameLocks noChangeAspect="1"/>
          </p:cNvGraphicFramePr>
          <p:nvPr/>
        </p:nvGraphicFramePr>
        <p:xfrm>
          <a:off x="4191000" y="6172200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20" imgW="114120" imgH="177480" progId="Equation.3">
                  <p:embed/>
                </p:oleObj>
              </mc:Choice>
              <mc:Fallback>
                <p:oleObj name="Equation" r:id="rId20" imgW="114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6172200"/>
                        <a:ext cx="2444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507" name="Object 19"/>
          <p:cNvGraphicFramePr>
            <a:graphicFrameLocks noChangeAspect="1"/>
          </p:cNvGraphicFramePr>
          <p:nvPr/>
        </p:nvGraphicFramePr>
        <p:xfrm>
          <a:off x="4648200" y="6172200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22" imgW="114120" imgH="177480" progId="Equation.3">
                  <p:embed/>
                </p:oleObj>
              </mc:Choice>
              <mc:Fallback>
                <p:oleObj name="Equation" r:id="rId22" imgW="114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6172200"/>
                        <a:ext cx="2444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508" name="Object 20"/>
          <p:cNvGraphicFramePr>
            <a:graphicFrameLocks noChangeAspect="1"/>
          </p:cNvGraphicFramePr>
          <p:nvPr/>
        </p:nvGraphicFramePr>
        <p:xfrm>
          <a:off x="4960938" y="6184900"/>
          <a:ext cx="38100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24" imgW="177480" imgH="164880" progId="Equation.3">
                  <p:embed/>
                </p:oleObj>
              </mc:Choice>
              <mc:Fallback>
                <p:oleObj name="Equation" r:id="rId24" imgW="1774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0938" y="6184900"/>
                        <a:ext cx="381000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9517" name="Group 29"/>
          <p:cNvGrpSpPr>
            <a:grpSpLocks/>
          </p:cNvGrpSpPr>
          <p:nvPr/>
        </p:nvGrpSpPr>
        <p:grpSpPr bwMode="auto">
          <a:xfrm>
            <a:off x="5791200" y="3489325"/>
            <a:ext cx="3009900" cy="854075"/>
            <a:chOff x="3648" y="2198"/>
            <a:chExt cx="1896" cy="538"/>
          </a:xfrm>
        </p:grpSpPr>
        <p:sp>
          <p:nvSpPr>
            <p:cNvPr id="319509" name="Line 21"/>
            <p:cNvSpPr>
              <a:spLocks noChangeShapeType="1"/>
            </p:cNvSpPr>
            <p:nvPr/>
          </p:nvSpPr>
          <p:spPr bwMode="auto">
            <a:xfrm flipH="1">
              <a:off x="3648" y="2304"/>
              <a:ext cx="912" cy="43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510" name="Text Box 22"/>
            <p:cNvSpPr txBox="1">
              <a:spLocks noChangeArrowheads="1"/>
            </p:cNvSpPr>
            <p:nvPr/>
          </p:nvSpPr>
          <p:spPr bwMode="auto">
            <a:xfrm>
              <a:off x="4512" y="2198"/>
              <a:ext cx="10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66"/>
                  </a:solidFill>
                </a:rPr>
                <a:t>Dry Adiabats</a:t>
              </a:r>
            </a:p>
          </p:txBody>
        </p:sp>
      </p:grpSp>
      <p:graphicFrame>
        <p:nvGraphicFramePr>
          <p:cNvPr id="319511" name="Object 23"/>
          <p:cNvGraphicFramePr>
            <a:graphicFrameLocks noChangeAspect="1"/>
          </p:cNvGraphicFramePr>
          <p:nvPr/>
        </p:nvGraphicFramePr>
        <p:xfrm>
          <a:off x="1676400" y="19050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26" imgW="266400" imgH="177480" progId="Equation.3">
                  <p:embed/>
                </p:oleObj>
              </mc:Choice>
              <mc:Fallback>
                <p:oleObj name="Equation" r:id="rId26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9050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512" name="Object 24"/>
          <p:cNvGraphicFramePr>
            <a:graphicFrameLocks noChangeAspect="1"/>
          </p:cNvGraphicFramePr>
          <p:nvPr/>
        </p:nvGraphicFramePr>
        <p:xfrm>
          <a:off x="1905000" y="9144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28" imgW="266400" imgH="177480" progId="Equation.3">
                  <p:embed/>
                </p:oleObj>
              </mc:Choice>
              <mc:Fallback>
                <p:oleObj name="Equation" r:id="rId28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9144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513" name="Object 25"/>
          <p:cNvGraphicFramePr>
            <a:graphicFrameLocks noChangeAspect="1"/>
          </p:cNvGraphicFramePr>
          <p:nvPr/>
        </p:nvGraphicFramePr>
        <p:xfrm>
          <a:off x="2743200" y="8382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30" imgW="266400" imgH="177480" progId="Equation.3">
                  <p:embed/>
                </p:oleObj>
              </mc:Choice>
              <mc:Fallback>
                <p:oleObj name="Equation" r:id="rId30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8382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9516" name="Group 28"/>
          <p:cNvGrpSpPr>
            <a:grpSpLocks/>
          </p:cNvGrpSpPr>
          <p:nvPr/>
        </p:nvGrpSpPr>
        <p:grpSpPr bwMode="auto">
          <a:xfrm>
            <a:off x="4267200" y="1736725"/>
            <a:ext cx="4440238" cy="1616075"/>
            <a:chOff x="2688" y="1094"/>
            <a:chExt cx="2797" cy="1018"/>
          </a:xfrm>
        </p:grpSpPr>
        <p:sp>
          <p:nvSpPr>
            <p:cNvPr id="319514" name="Line 26"/>
            <p:cNvSpPr>
              <a:spLocks noChangeShapeType="1"/>
            </p:cNvSpPr>
            <p:nvPr/>
          </p:nvSpPr>
          <p:spPr bwMode="auto">
            <a:xfrm flipH="1">
              <a:off x="2688" y="1200"/>
              <a:ext cx="1680" cy="91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515" name="Rectangle 27"/>
            <p:cNvSpPr>
              <a:spLocks noChangeArrowheads="1"/>
            </p:cNvSpPr>
            <p:nvPr/>
          </p:nvSpPr>
          <p:spPr bwMode="auto">
            <a:xfrm>
              <a:off x="4320" y="1094"/>
              <a:ext cx="116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66"/>
                  </a:solidFill>
                </a:rPr>
                <a:t>Moist </a:t>
              </a:r>
              <a:r>
                <a:rPr lang="en-US" sz="2000" dirty="0" err="1">
                  <a:solidFill>
                    <a:srgbClr val="FF0066"/>
                  </a:solidFill>
                </a:rPr>
                <a:t>Adiabats</a:t>
              </a:r>
              <a:endParaRPr lang="en-US" sz="2000" dirty="0">
                <a:solidFill>
                  <a:srgbClr val="FF0066"/>
                </a:solidFill>
              </a:endParaRPr>
            </a:p>
          </p:txBody>
        </p:sp>
      </p:grpSp>
      <p:graphicFrame>
        <p:nvGraphicFramePr>
          <p:cNvPr id="319518" name="Object 30"/>
          <p:cNvGraphicFramePr>
            <a:graphicFrameLocks noChangeAspect="1"/>
          </p:cNvGraphicFramePr>
          <p:nvPr/>
        </p:nvGraphicFramePr>
        <p:xfrm>
          <a:off x="7569200" y="5861050"/>
          <a:ext cx="6096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32" imgW="317160" imgH="203040" progId="Equation.3">
                  <p:embed/>
                </p:oleObj>
              </mc:Choice>
              <mc:Fallback>
                <p:oleObj name="Equation" r:id="rId32" imgW="317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200" y="5861050"/>
                        <a:ext cx="6096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519" name="Object 31"/>
          <p:cNvGraphicFramePr>
            <a:graphicFrameLocks noChangeAspect="1"/>
          </p:cNvGraphicFramePr>
          <p:nvPr/>
        </p:nvGraphicFramePr>
        <p:xfrm>
          <a:off x="7040563" y="4241800"/>
          <a:ext cx="8286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34" imgW="431640" imgH="203040" progId="Equation.3">
                  <p:embed/>
                </p:oleObj>
              </mc:Choice>
              <mc:Fallback>
                <p:oleObj name="Equation" r:id="rId34" imgW="431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0563" y="4241800"/>
                        <a:ext cx="8286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520" name="Object 32"/>
          <p:cNvGraphicFramePr>
            <a:graphicFrameLocks noChangeAspect="1"/>
          </p:cNvGraphicFramePr>
          <p:nvPr/>
        </p:nvGraphicFramePr>
        <p:xfrm>
          <a:off x="6592888" y="2133600"/>
          <a:ext cx="95091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36" imgW="495000" imgH="203040" progId="Equation.3">
                  <p:embed/>
                </p:oleObj>
              </mc:Choice>
              <mc:Fallback>
                <p:oleObj name="Equation" r:id="rId36" imgW="495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2888" y="2133600"/>
                        <a:ext cx="950912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521" name="Object 33"/>
          <p:cNvGraphicFramePr>
            <a:graphicFrameLocks noChangeAspect="1"/>
          </p:cNvGraphicFramePr>
          <p:nvPr/>
        </p:nvGraphicFramePr>
        <p:xfrm>
          <a:off x="7556500" y="5372100"/>
          <a:ext cx="6096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38" imgW="317160" imgH="203040" progId="Equation.3">
                  <p:embed/>
                </p:oleObj>
              </mc:Choice>
              <mc:Fallback>
                <p:oleObj name="Equation" r:id="rId38" imgW="317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0" y="5372100"/>
                        <a:ext cx="6096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367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9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9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 descr="\\peepul\winusers\rotunno\Desktop\SSMM04\skew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646113"/>
            <a:ext cx="590867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19" name="Text Box 3"/>
          <p:cNvSpPr txBox="1">
            <a:spLocks noChangeArrowheads="1"/>
          </p:cNvSpPr>
          <p:nvPr/>
        </p:nvSpPr>
        <p:spPr bwMode="auto">
          <a:xfrm>
            <a:off x="1981200" y="4763"/>
            <a:ext cx="4141788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Skew T – Log P Diagram</a:t>
            </a:r>
          </a:p>
        </p:txBody>
      </p:sp>
      <p:graphicFrame>
        <p:nvGraphicFramePr>
          <p:cNvPr id="342020" name="Object 4"/>
          <p:cNvGraphicFramePr>
            <a:graphicFrameLocks noChangeAspect="1"/>
          </p:cNvGraphicFramePr>
          <p:nvPr/>
        </p:nvGraphicFramePr>
        <p:xfrm>
          <a:off x="381000" y="762000"/>
          <a:ext cx="10668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Equation" r:id="rId4" imgW="444240" imgH="203040" progId="Equation.3">
                  <p:embed/>
                </p:oleObj>
              </mc:Choice>
              <mc:Fallback>
                <p:oleObj name="Equation" r:id="rId4" imgW="444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762000"/>
                        <a:ext cx="10668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1" name="Object 5"/>
          <p:cNvGraphicFramePr>
            <a:graphicFrameLocks noChangeAspect="1"/>
          </p:cNvGraphicFramePr>
          <p:nvPr/>
        </p:nvGraphicFramePr>
        <p:xfrm>
          <a:off x="612775" y="2057400"/>
          <a:ext cx="8128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6" imgW="279360" imgH="177480" progId="Equation.3">
                  <p:embed/>
                </p:oleObj>
              </mc:Choice>
              <mc:Fallback>
                <p:oleObj name="Equation" r:id="rId6" imgW="279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2057400"/>
                        <a:ext cx="8128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2" name="Object 6"/>
          <p:cNvGraphicFramePr>
            <a:graphicFrameLocks noChangeAspect="1"/>
          </p:cNvGraphicFramePr>
          <p:nvPr/>
        </p:nvGraphicFramePr>
        <p:xfrm>
          <a:off x="612775" y="4206875"/>
          <a:ext cx="7762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8" imgW="266400" imgH="177480" progId="Equation.3">
                  <p:embed/>
                </p:oleObj>
              </mc:Choice>
              <mc:Fallback>
                <p:oleObj name="Equation" r:id="rId8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4206875"/>
                        <a:ext cx="776288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3" name="Object 7"/>
          <p:cNvGraphicFramePr>
            <a:graphicFrameLocks noChangeAspect="1"/>
          </p:cNvGraphicFramePr>
          <p:nvPr/>
        </p:nvGraphicFramePr>
        <p:xfrm>
          <a:off x="612775" y="5715000"/>
          <a:ext cx="96043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10" imgW="330120" imgH="177480" progId="Equation.3">
                  <p:embed/>
                </p:oleObj>
              </mc:Choice>
              <mc:Fallback>
                <p:oleObj name="Equation" r:id="rId10" imgW="330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5715000"/>
                        <a:ext cx="960438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4" name="Object 8"/>
          <p:cNvGraphicFramePr>
            <a:graphicFrameLocks noChangeAspect="1"/>
          </p:cNvGraphicFramePr>
          <p:nvPr/>
        </p:nvGraphicFramePr>
        <p:xfrm>
          <a:off x="7127875" y="6248400"/>
          <a:ext cx="100965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12" imgW="393480" imgH="228600" progId="Equation.3">
                  <p:embed/>
                </p:oleObj>
              </mc:Choice>
              <mc:Fallback>
                <p:oleObj name="Equation" r:id="rId12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6248400"/>
                        <a:ext cx="100965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5" name="Object 9"/>
          <p:cNvGraphicFramePr>
            <a:graphicFrameLocks noChangeAspect="1"/>
          </p:cNvGraphicFramePr>
          <p:nvPr/>
        </p:nvGraphicFramePr>
        <p:xfrm>
          <a:off x="3733800" y="6210300"/>
          <a:ext cx="3921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14" imgW="164880" imgH="203040" progId="Equation.3">
                  <p:embed/>
                </p:oleObj>
              </mc:Choice>
              <mc:Fallback>
                <p:oleObj name="Equation" r:id="rId14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6210300"/>
                        <a:ext cx="3921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6" name="Object 10"/>
          <p:cNvGraphicFramePr>
            <a:graphicFrameLocks noChangeAspect="1"/>
          </p:cNvGraphicFramePr>
          <p:nvPr/>
        </p:nvGraphicFramePr>
        <p:xfrm>
          <a:off x="5857875" y="6210300"/>
          <a:ext cx="5429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16" imgW="228600" imgH="203040" progId="Equation.3">
                  <p:embed/>
                </p:oleObj>
              </mc:Choice>
              <mc:Fallback>
                <p:oleObj name="Equation" r:id="rId16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75" y="6210300"/>
                        <a:ext cx="5429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7" name="Object 11"/>
          <p:cNvGraphicFramePr>
            <a:graphicFrameLocks noChangeAspect="1"/>
          </p:cNvGraphicFramePr>
          <p:nvPr/>
        </p:nvGraphicFramePr>
        <p:xfrm>
          <a:off x="1371600" y="6210300"/>
          <a:ext cx="81438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18" imgW="342720" imgH="203040" progId="Equation.3">
                  <p:embed/>
                </p:oleObj>
              </mc:Choice>
              <mc:Fallback>
                <p:oleObj name="Equation" r:id="rId18" imgW="3427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6210300"/>
                        <a:ext cx="81438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31" name="Object 15"/>
          <p:cNvGraphicFramePr>
            <a:graphicFrameLocks noChangeAspect="1"/>
          </p:cNvGraphicFramePr>
          <p:nvPr/>
        </p:nvGraphicFramePr>
        <p:xfrm>
          <a:off x="4191000" y="6172200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20" imgW="114120" imgH="177480" progId="Equation.3">
                  <p:embed/>
                </p:oleObj>
              </mc:Choice>
              <mc:Fallback>
                <p:oleObj name="Equation" r:id="rId20" imgW="114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6172200"/>
                        <a:ext cx="2444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32" name="Object 16"/>
          <p:cNvGraphicFramePr>
            <a:graphicFrameLocks noChangeAspect="1"/>
          </p:cNvGraphicFramePr>
          <p:nvPr/>
        </p:nvGraphicFramePr>
        <p:xfrm>
          <a:off x="4648200" y="6172200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22" imgW="114120" imgH="177480" progId="Equation.3">
                  <p:embed/>
                </p:oleObj>
              </mc:Choice>
              <mc:Fallback>
                <p:oleObj name="Equation" r:id="rId22" imgW="114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6172200"/>
                        <a:ext cx="2444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33" name="Object 17"/>
          <p:cNvGraphicFramePr>
            <a:graphicFrameLocks noChangeAspect="1"/>
          </p:cNvGraphicFramePr>
          <p:nvPr/>
        </p:nvGraphicFramePr>
        <p:xfrm>
          <a:off x="4960938" y="6184900"/>
          <a:ext cx="38100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24" imgW="177480" imgH="164880" progId="Equation.3">
                  <p:embed/>
                </p:oleObj>
              </mc:Choice>
              <mc:Fallback>
                <p:oleObj name="Equation" r:id="rId24" imgW="1774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0938" y="6184900"/>
                        <a:ext cx="381000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2034" name="Group 18"/>
          <p:cNvGrpSpPr>
            <a:grpSpLocks/>
          </p:cNvGrpSpPr>
          <p:nvPr/>
        </p:nvGrpSpPr>
        <p:grpSpPr bwMode="auto">
          <a:xfrm>
            <a:off x="5791200" y="3489325"/>
            <a:ext cx="3009900" cy="854075"/>
            <a:chOff x="3648" y="2198"/>
            <a:chExt cx="1896" cy="538"/>
          </a:xfrm>
        </p:grpSpPr>
        <p:sp>
          <p:nvSpPr>
            <p:cNvPr id="342035" name="Line 19"/>
            <p:cNvSpPr>
              <a:spLocks noChangeShapeType="1"/>
            </p:cNvSpPr>
            <p:nvPr/>
          </p:nvSpPr>
          <p:spPr bwMode="auto">
            <a:xfrm flipH="1">
              <a:off x="3648" y="2304"/>
              <a:ext cx="912" cy="43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036" name="Text Box 20"/>
            <p:cNvSpPr txBox="1">
              <a:spLocks noChangeArrowheads="1"/>
            </p:cNvSpPr>
            <p:nvPr/>
          </p:nvSpPr>
          <p:spPr bwMode="auto">
            <a:xfrm>
              <a:off x="4512" y="2198"/>
              <a:ext cx="10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66"/>
                  </a:solidFill>
                </a:rPr>
                <a:t>Dry Adiabats</a:t>
              </a:r>
            </a:p>
          </p:txBody>
        </p:sp>
      </p:grpSp>
      <p:graphicFrame>
        <p:nvGraphicFramePr>
          <p:cNvPr id="342037" name="Object 21"/>
          <p:cNvGraphicFramePr>
            <a:graphicFrameLocks noChangeAspect="1"/>
          </p:cNvGraphicFramePr>
          <p:nvPr/>
        </p:nvGraphicFramePr>
        <p:xfrm>
          <a:off x="1676400" y="19050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Equation" r:id="rId26" imgW="266400" imgH="177480" progId="Equation.3">
                  <p:embed/>
                </p:oleObj>
              </mc:Choice>
              <mc:Fallback>
                <p:oleObj name="Equation" r:id="rId26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9050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38" name="Object 22"/>
          <p:cNvGraphicFramePr>
            <a:graphicFrameLocks noChangeAspect="1"/>
          </p:cNvGraphicFramePr>
          <p:nvPr/>
        </p:nvGraphicFramePr>
        <p:xfrm>
          <a:off x="1905000" y="9144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quation" r:id="rId28" imgW="266400" imgH="177480" progId="Equation.3">
                  <p:embed/>
                </p:oleObj>
              </mc:Choice>
              <mc:Fallback>
                <p:oleObj name="Equation" r:id="rId28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9144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39" name="Object 23"/>
          <p:cNvGraphicFramePr>
            <a:graphicFrameLocks noChangeAspect="1"/>
          </p:cNvGraphicFramePr>
          <p:nvPr/>
        </p:nvGraphicFramePr>
        <p:xfrm>
          <a:off x="2743200" y="8382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30" imgW="266400" imgH="177480" progId="Equation.3">
                  <p:embed/>
                </p:oleObj>
              </mc:Choice>
              <mc:Fallback>
                <p:oleObj name="Equation" r:id="rId30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8382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43" name="Object 27"/>
          <p:cNvGraphicFramePr>
            <a:graphicFrameLocks noChangeAspect="1"/>
          </p:cNvGraphicFramePr>
          <p:nvPr/>
        </p:nvGraphicFramePr>
        <p:xfrm>
          <a:off x="7569200" y="5861050"/>
          <a:ext cx="6096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32" imgW="317160" imgH="203040" progId="Equation.3">
                  <p:embed/>
                </p:oleObj>
              </mc:Choice>
              <mc:Fallback>
                <p:oleObj name="Equation" r:id="rId32" imgW="317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200" y="5861050"/>
                        <a:ext cx="6096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44" name="Object 28"/>
          <p:cNvGraphicFramePr>
            <a:graphicFrameLocks noChangeAspect="1"/>
          </p:cNvGraphicFramePr>
          <p:nvPr/>
        </p:nvGraphicFramePr>
        <p:xfrm>
          <a:off x="7040563" y="4241800"/>
          <a:ext cx="8286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34" imgW="431640" imgH="203040" progId="Equation.3">
                  <p:embed/>
                </p:oleObj>
              </mc:Choice>
              <mc:Fallback>
                <p:oleObj name="Equation" r:id="rId34" imgW="431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0563" y="4241800"/>
                        <a:ext cx="8286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45" name="Object 29"/>
          <p:cNvGraphicFramePr>
            <a:graphicFrameLocks noChangeAspect="1"/>
          </p:cNvGraphicFramePr>
          <p:nvPr/>
        </p:nvGraphicFramePr>
        <p:xfrm>
          <a:off x="6592888" y="2133600"/>
          <a:ext cx="95091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36" imgW="495000" imgH="203040" progId="Equation.3">
                  <p:embed/>
                </p:oleObj>
              </mc:Choice>
              <mc:Fallback>
                <p:oleObj name="Equation" r:id="rId36" imgW="495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2888" y="2133600"/>
                        <a:ext cx="950912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46" name="Object 30"/>
          <p:cNvGraphicFramePr>
            <a:graphicFrameLocks noChangeAspect="1"/>
          </p:cNvGraphicFramePr>
          <p:nvPr/>
        </p:nvGraphicFramePr>
        <p:xfrm>
          <a:off x="7556500" y="5372100"/>
          <a:ext cx="6096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Equation" r:id="rId38" imgW="317160" imgH="203040" progId="Equation.3">
                  <p:embed/>
                </p:oleObj>
              </mc:Choice>
              <mc:Fallback>
                <p:oleObj name="Equation" r:id="rId38" imgW="317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0" y="5372100"/>
                        <a:ext cx="6096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2049" name="Oval 33"/>
          <p:cNvSpPr>
            <a:spLocks noChangeArrowheads="1"/>
          </p:cNvSpPr>
          <p:nvPr/>
        </p:nvSpPr>
        <p:spPr bwMode="auto">
          <a:xfrm>
            <a:off x="5029200" y="48006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1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C -0.00486 -0.00393 -0.01025 -0.01088 -0.01493 -0.01296 C -0.01719 -0.01736 -0.0191 -0.01829 -0.0224 -0.02014 C -0.02396 -0.02361 -0.029 -0.02754 -0.029 -0.02731 C -0.0323 -0.03379 -0.0382 -0.0375 -0.04306 -0.04166 C -0.04983 -0.04745 -0.0415 -0.04004 -0.04809 -0.04583 C -0.04896 -0.04653 -0.05052 -0.04791 -0.05052 -0.04768 C -0.0533 -0.05324 -0.0566 -0.05671 -0.06129 -0.05856 C -0.06268 -0.06366 -0.06632 -0.06528 -0.06962 -0.06805 C -0.07136 -0.06944 -0.07448 -0.07222 -0.07448 -0.07199 C -0.07795 -0.07916 -0.08334 -0.08102 -0.08837 -0.08495 C -0.09011 -0.09051 -0.08872 -0.08773 -0.09427 -0.09259 C -0.09601 -0.09398 -0.09914 -0.09676 -0.09914 -0.09653 C -0.10295 -0.10416 -0.1007 -0.10254 -0.10486 -0.10416 C -0.10851 -0.10717 -0.11042 -0.11041 -0.11407 -0.11342 C -0.11493 -0.11435 -0.11667 -0.11574 -0.11667 -0.11551 C -0.11858 -0.11991 -0.1217 -0.12407 -0.12483 -0.12616 C -0.12691 -0.13009 -0.12969 -0.13472 -0.13316 -0.13588 C -0.13525 -0.13958 -0.1382 -0.14421 -0.14132 -0.14537 C -0.14219 -0.14629 -0.14323 -0.14676 -0.14375 -0.14768 C -0.14462 -0.14861 -0.1448 -0.15 -0.14549 -0.15069 C -0.14983 -0.15532 -0.14653 -0.14815 -0.14879 -0.15393 " pathEditMode="relative" rAng="0" ptsTypes="fffffffffffffffffffffA">
                                      <p:cBhvr>
                                        <p:cTn id="11" dur="2000" fill="hold"/>
                                        <p:tgtEl>
                                          <p:spTgt spid="34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49" grpId="0" animBg="1"/>
      <p:bldP spid="34204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 descr="\\peepul\winusers\rotunno\Desktop\SSMM04\skew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646113"/>
            <a:ext cx="590867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19" name="Text Box 3"/>
          <p:cNvSpPr txBox="1">
            <a:spLocks noChangeArrowheads="1"/>
          </p:cNvSpPr>
          <p:nvPr/>
        </p:nvSpPr>
        <p:spPr bwMode="auto">
          <a:xfrm>
            <a:off x="1981200" y="4763"/>
            <a:ext cx="4141788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Skew T – Log P Diagram</a:t>
            </a:r>
          </a:p>
        </p:txBody>
      </p:sp>
      <p:graphicFrame>
        <p:nvGraphicFramePr>
          <p:cNvPr id="342020" name="Object 4"/>
          <p:cNvGraphicFramePr>
            <a:graphicFrameLocks noChangeAspect="1"/>
          </p:cNvGraphicFramePr>
          <p:nvPr/>
        </p:nvGraphicFramePr>
        <p:xfrm>
          <a:off x="381000" y="762000"/>
          <a:ext cx="10668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Equation" r:id="rId4" imgW="444240" imgH="203040" progId="Equation.3">
                  <p:embed/>
                </p:oleObj>
              </mc:Choice>
              <mc:Fallback>
                <p:oleObj name="Equation" r:id="rId4" imgW="444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762000"/>
                        <a:ext cx="10668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1" name="Object 5"/>
          <p:cNvGraphicFramePr>
            <a:graphicFrameLocks noChangeAspect="1"/>
          </p:cNvGraphicFramePr>
          <p:nvPr/>
        </p:nvGraphicFramePr>
        <p:xfrm>
          <a:off x="612775" y="2057400"/>
          <a:ext cx="8128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6" imgW="279360" imgH="177480" progId="Equation.3">
                  <p:embed/>
                </p:oleObj>
              </mc:Choice>
              <mc:Fallback>
                <p:oleObj name="Equation" r:id="rId6" imgW="279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2057400"/>
                        <a:ext cx="8128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2" name="Object 6"/>
          <p:cNvGraphicFramePr>
            <a:graphicFrameLocks noChangeAspect="1"/>
          </p:cNvGraphicFramePr>
          <p:nvPr/>
        </p:nvGraphicFramePr>
        <p:xfrm>
          <a:off x="612775" y="4206875"/>
          <a:ext cx="7762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8" imgW="266400" imgH="177480" progId="Equation.3">
                  <p:embed/>
                </p:oleObj>
              </mc:Choice>
              <mc:Fallback>
                <p:oleObj name="Equation" r:id="rId8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4206875"/>
                        <a:ext cx="776288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3" name="Object 7"/>
          <p:cNvGraphicFramePr>
            <a:graphicFrameLocks noChangeAspect="1"/>
          </p:cNvGraphicFramePr>
          <p:nvPr/>
        </p:nvGraphicFramePr>
        <p:xfrm>
          <a:off x="612775" y="5715000"/>
          <a:ext cx="96043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10" imgW="330120" imgH="177480" progId="Equation.3">
                  <p:embed/>
                </p:oleObj>
              </mc:Choice>
              <mc:Fallback>
                <p:oleObj name="Equation" r:id="rId10" imgW="330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5715000"/>
                        <a:ext cx="960438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4" name="Object 8"/>
          <p:cNvGraphicFramePr>
            <a:graphicFrameLocks noChangeAspect="1"/>
          </p:cNvGraphicFramePr>
          <p:nvPr/>
        </p:nvGraphicFramePr>
        <p:xfrm>
          <a:off x="7127875" y="6248400"/>
          <a:ext cx="100965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12" imgW="393480" imgH="228600" progId="Equation.3">
                  <p:embed/>
                </p:oleObj>
              </mc:Choice>
              <mc:Fallback>
                <p:oleObj name="Equation" r:id="rId12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6248400"/>
                        <a:ext cx="100965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5" name="Object 9"/>
          <p:cNvGraphicFramePr>
            <a:graphicFrameLocks noChangeAspect="1"/>
          </p:cNvGraphicFramePr>
          <p:nvPr/>
        </p:nvGraphicFramePr>
        <p:xfrm>
          <a:off x="3733800" y="6210300"/>
          <a:ext cx="3921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14" imgW="164880" imgH="203040" progId="Equation.3">
                  <p:embed/>
                </p:oleObj>
              </mc:Choice>
              <mc:Fallback>
                <p:oleObj name="Equation" r:id="rId14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6210300"/>
                        <a:ext cx="3921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6" name="Object 10"/>
          <p:cNvGraphicFramePr>
            <a:graphicFrameLocks noChangeAspect="1"/>
          </p:cNvGraphicFramePr>
          <p:nvPr/>
        </p:nvGraphicFramePr>
        <p:xfrm>
          <a:off x="5857875" y="6210300"/>
          <a:ext cx="5429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16" imgW="228600" imgH="203040" progId="Equation.3">
                  <p:embed/>
                </p:oleObj>
              </mc:Choice>
              <mc:Fallback>
                <p:oleObj name="Equation" r:id="rId16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75" y="6210300"/>
                        <a:ext cx="5429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7" name="Object 11"/>
          <p:cNvGraphicFramePr>
            <a:graphicFrameLocks noChangeAspect="1"/>
          </p:cNvGraphicFramePr>
          <p:nvPr/>
        </p:nvGraphicFramePr>
        <p:xfrm>
          <a:off x="1371600" y="6210300"/>
          <a:ext cx="81438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18" imgW="342720" imgH="203040" progId="Equation.3">
                  <p:embed/>
                </p:oleObj>
              </mc:Choice>
              <mc:Fallback>
                <p:oleObj name="Equation" r:id="rId18" imgW="3427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6210300"/>
                        <a:ext cx="81438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31" name="Object 15"/>
          <p:cNvGraphicFramePr>
            <a:graphicFrameLocks noChangeAspect="1"/>
          </p:cNvGraphicFramePr>
          <p:nvPr/>
        </p:nvGraphicFramePr>
        <p:xfrm>
          <a:off x="4191000" y="6172200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20" imgW="114120" imgH="177480" progId="Equation.3">
                  <p:embed/>
                </p:oleObj>
              </mc:Choice>
              <mc:Fallback>
                <p:oleObj name="Equation" r:id="rId20" imgW="114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6172200"/>
                        <a:ext cx="2444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32" name="Object 16"/>
          <p:cNvGraphicFramePr>
            <a:graphicFrameLocks noChangeAspect="1"/>
          </p:cNvGraphicFramePr>
          <p:nvPr/>
        </p:nvGraphicFramePr>
        <p:xfrm>
          <a:off x="4648200" y="6172200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22" imgW="114120" imgH="177480" progId="Equation.3">
                  <p:embed/>
                </p:oleObj>
              </mc:Choice>
              <mc:Fallback>
                <p:oleObj name="Equation" r:id="rId22" imgW="114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6172200"/>
                        <a:ext cx="2444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33" name="Object 17"/>
          <p:cNvGraphicFramePr>
            <a:graphicFrameLocks noChangeAspect="1"/>
          </p:cNvGraphicFramePr>
          <p:nvPr/>
        </p:nvGraphicFramePr>
        <p:xfrm>
          <a:off x="4960938" y="6184900"/>
          <a:ext cx="38100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24" imgW="177480" imgH="164880" progId="Equation.3">
                  <p:embed/>
                </p:oleObj>
              </mc:Choice>
              <mc:Fallback>
                <p:oleObj name="Equation" r:id="rId24" imgW="1774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0938" y="6184900"/>
                        <a:ext cx="381000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37" name="Object 21"/>
          <p:cNvGraphicFramePr>
            <a:graphicFrameLocks noChangeAspect="1"/>
          </p:cNvGraphicFramePr>
          <p:nvPr/>
        </p:nvGraphicFramePr>
        <p:xfrm>
          <a:off x="1676400" y="19050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26" imgW="266400" imgH="177480" progId="Equation.3">
                  <p:embed/>
                </p:oleObj>
              </mc:Choice>
              <mc:Fallback>
                <p:oleObj name="Equation" r:id="rId26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9050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38" name="Object 22"/>
          <p:cNvGraphicFramePr>
            <a:graphicFrameLocks noChangeAspect="1"/>
          </p:cNvGraphicFramePr>
          <p:nvPr/>
        </p:nvGraphicFramePr>
        <p:xfrm>
          <a:off x="1905000" y="9144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28" imgW="266400" imgH="177480" progId="Equation.3">
                  <p:embed/>
                </p:oleObj>
              </mc:Choice>
              <mc:Fallback>
                <p:oleObj name="Equation" r:id="rId28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9144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39" name="Object 23"/>
          <p:cNvGraphicFramePr>
            <a:graphicFrameLocks noChangeAspect="1"/>
          </p:cNvGraphicFramePr>
          <p:nvPr/>
        </p:nvGraphicFramePr>
        <p:xfrm>
          <a:off x="2743200" y="8382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Equation" r:id="rId30" imgW="266400" imgH="177480" progId="Equation.3">
                  <p:embed/>
                </p:oleObj>
              </mc:Choice>
              <mc:Fallback>
                <p:oleObj name="Equation" r:id="rId30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8382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43" name="Object 27"/>
          <p:cNvGraphicFramePr>
            <a:graphicFrameLocks noChangeAspect="1"/>
          </p:cNvGraphicFramePr>
          <p:nvPr/>
        </p:nvGraphicFramePr>
        <p:xfrm>
          <a:off x="7569200" y="5861050"/>
          <a:ext cx="6096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Equation" r:id="rId32" imgW="317160" imgH="203040" progId="Equation.3">
                  <p:embed/>
                </p:oleObj>
              </mc:Choice>
              <mc:Fallback>
                <p:oleObj name="Equation" r:id="rId32" imgW="317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200" y="5861050"/>
                        <a:ext cx="6096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44" name="Object 28"/>
          <p:cNvGraphicFramePr>
            <a:graphicFrameLocks noChangeAspect="1"/>
          </p:cNvGraphicFramePr>
          <p:nvPr/>
        </p:nvGraphicFramePr>
        <p:xfrm>
          <a:off x="7040563" y="4241800"/>
          <a:ext cx="8286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Equation" r:id="rId34" imgW="431640" imgH="203040" progId="Equation.3">
                  <p:embed/>
                </p:oleObj>
              </mc:Choice>
              <mc:Fallback>
                <p:oleObj name="Equation" r:id="rId34" imgW="431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0563" y="4241800"/>
                        <a:ext cx="8286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45" name="Object 29"/>
          <p:cNvGraphicFramePr>
            <a:graphicFrameLocks noChangeAspect="1"/>
          </p:cNvGraphicFramePr>
          <p:nvPr/>
        </p:nvGraphicFramePr>
        <p:xfrm>
          <a:off x="6592888" y="2133600"/>
          <a:ext cx="95091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Equation" r:id="rId36" imgW="495000" imgH="203040" progId="Equation.3">
                  <p:embed/>
                </p:oleObj>
              </mc:Choice>
              <mc:Fallback>
                <p:oleObj name="Equation" r:id="rId36" imgW="495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2888" y="2133600"/>
                        <a:ext cx="950912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46" name="Object 30"/>
          <p:cNvGraphicFramePr>
            <a:graphicFrameLocks noChangeAspect="1"/>
          </p:cNvGraphicFramePr>
          <p:nvPr/>
        </p:nvGraphicFramePr>
        <p:xfrm>
          <a:off x="7556500" y="5372100"/>
          <a:ext cx="6096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Equation" r:id="rId38" imgW="317160" imgH="203040" progId="Equation.3">
                  <p:embed/>
                </p:oleObj>
              </mc:Choice>
              <mc:Fallback>
                <p:oleObj name="Equation" r:id="rId38" imgW="317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0" y="5372100"/>
                        <a:ext cx="6096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2049" name="Oval 33"/>
          <p:cNvSpPr>
            <a:spLocks noChangeArrowheads="1"/>
          </p:cNvSpPr>
          <p:nvPr/>
        </p:nvSpPr>
        <p:spPr bwMode="auto">
          <a:xfrm>
            <a:off x="5029200" y="48006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858000" y="1736725"/>
            <a:ext cx="1849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66"/>
                </a:solidFill>
              </a:rPr>
              <a:t>Moist </a:t>
            </a:r>
            <a:r>
              <a:rPr lang="en-US" sz="2000" dirty="0" err="1">
                <a:solidFill>
                  <a:srgbClr val="FF0066"/>
                </a:solidFill>
              </a:rPr>
              <a:t>Adiabats</a:t>
            </a:r>
            <a:endParaRPr lang="en-US" sz="2000" dirty="0">
              <a:solidFill>
                <a:srgbClr val="FF0066"/>
              </a:solidFill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flipH="1">
            <a:off x="4267200" y="1905000"/>
            <a:ext cx="2667000" cy="1447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Oval 33"/>
          <p:cNvSpPr>
            <a:spLocks noChangeArrowheads="1"/>
          </p:cNvSpPr>
          <p:nvPr/>
        </p:nvSpPr>
        <p:spPr bwMode="auto">
          <a:xfrm>
            <a:off x="3657600" y="37338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1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C -0.00121 -0.00371 -0.00139 -0.00787 -0.00295 -0.01065 C -0.00434 -0.01297 -0.00677 -0.01759 -0.00677 -0.01736 C -0.00972 -0.0294 -0.01059 -0.04491 -0.01597 -0.05486 C -0.01701 -0.05857 -0.01823 -0.06621 -0.01961 -0.06875 C -0.021 -0.0713 -0.02343 -0.07593 -0.02343 -0.0757 C -0.02673 -0.08866 -0.02152 -0.06945 -0.02621 -0.08287 C -0.02847 -0.08889 -0.02882 -0.09491 -0.03194 -0.10047 C -0.03333 -0.10278 -0.03437 -0.10509 -0.03559 -0.10741 C -0.03628 -0.1088 -0.0375 -0.11088 -0.0375 -0.11065 C -0.03854 -0.11505 -0.04062 -0.11759 -0.04201 -0.1213 C -0.04548 -0.12986 -0.04791 -0.13935 -0.05416 -0.14491 C -0.05711 -0.15023 -0.06007 -0.15556 -0.0625 -0.16111 " pathEditMode="relative" rAng="0" ptsTypes="ffffffffffffA">
                                      <p:cBhvr>
                                        <p:cTn id="11" dur="2000" fill="hold"/>
                                        <p:tgtEl>
                                          <p:spTgt spid="34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49" grpId="0" animBg="1"/>
      <p:bldP spid="3420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\\peepul\winusers\rotunno\Desktop\SSMM04\skew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46113"/>
            <a:ext cx="590867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39" name="Text Box 3"/>
          <p:cNvSpPr txBox="1">
            <a:spLocks noChangeArrowheads="1"/>
          </p:cNvSpPr>
          <p:nvPr/>
        </p:nvSpPr>
        <p:spPr bwMode="auto">
          <a:xfrm>
            <a:off x="1600200" y="90488"/>
            <a:ext cx="4141788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Skew T – Log P Diagram</a:t>
            </a:r>
          </a:p>
        </p:txBody>
      </p:sp>
      <p:graphicFrame>
        <p:nvGraphicFramePr>
          <p:cNvPr id="321540" name="Object 4"/>
          <p:cNvGraphicFramePr>
            <a:graphicFrameLocks noChangeAspect="1"/>
          </p:cNvGraphicFramePr>
          <p:nvPr/>
        </p:nvGraphicFramePr>
        <p:xfrm>
          <a:off x="0" y="762000"/>
          <a:ext cx="10668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Equation" r:id="rId4" imgW="444240" imgH="203040" progId="Equation.3">
                  <p:embed/>
                </p:oleObj>
              </mc:Choice>
              <mc:Fallback>
                <p:oleObj name="Equation" r:id="rId4" imgW="444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10668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41" name="Object 5"/>
          <p:cNvGraphicFramePr>
            <a:graphicFrameLocks noChangeAspect="1"/>
          </p:cNvGraphicFramePr>
          <p:nvPr/>
        </p:nvGraphicFramePr>
        <p:xfrm>
          <a:off x="231775" y="2057400"/>
          <a:ext cx="8128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6" imgW="279360" imgH="177480" progId="Equation.3">
                  <p:embed/>
                </p:oleObj>
              </mc:Choice>
              <mc:Fallback>
                <p:oleObj name="Equation" r:id="rId6" imgW="279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2057400"/>
                        <a:ext cx="8128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42" name="Object 6"/>
          <p:cNvGraphicFramePr>
            <a:graphicFrameLocks noChangeAspect="1"/>
          </p:cNvGraphicFramePr>
          <p:nvPr/>
        </p:nvGraphicFramePr>
        <p:xfrm>
          <a:off x="231775" y="4206875"/>
          <a:ext cx="7762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8" imgW="266400" imgH="177480" progId="Equation.3">
                  <p:embed/>
                </p:oleObj>
              </mc:Choice>
              <mc:Fallback>
                <p:oleObj name="Equation" r:id="rId8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4206875"/>
                        <a:ext cx="776288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43" name="Object 7"/>
          <p:cNvGraphicFramePr>
            <a:graphicFrameLocks noChangeAspect="1"/>
          </p:cNvGraphicFramePr>
          <p:nvPr/>
        </p:nvGraphicFramePr>
        <p:xfrm>
          <a:off x="231775" y="5715000"/>
          <a:ext cx="96043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10" imgW="330120" imgH="177480" progId="Equation.3">
                  <p:embed/>
                </p:oleObj>
              </mc:Choice>
              <mc:Fallback>
                <p:oleObj name="Equation" r:id="rId10" imgW="330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5715000"/>
                        <a:ext cx="960438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44" name="Object 8"/>
          <p:cNvGraphicFramePr>
            <a:graphicFrameLocks noChangeAspect="1"/>
          </p:cNvGraphicFramePr>
          <p:nvPr/>
        </p:nvGraphicFramePr>
        <p:xfrm>
          <a:off x="6746875" y="6248400"/>
          <a:ext cx="100965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12" imgW="393480" imgH="228600" progId="Equation.3">
                  <p:embed/>
                </p:oleObj>
              </mc:Choice>
              <mc:Fallback>
                <p:oleObj name="Equation" r:id="rId12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75" y="6248400"/>
                        <a:ext cx="100965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45" name="Object 9"/>
          <p:cNvGraphicFramePr>
            <a:graphicFrameLocks noChangeAspect="1"/>
          </p:cNvGraphicFramePr>
          <p:nvPr/>
        </p:nvGraphicFramePr>
        <p:xfrm>
          <a:off x="3352800" y="6210300"/>
          <a:ext cx="3921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14" imgW="164880" imgH="203040" progId="Equation.3">
                  <p:embed/>
                </p:oleObj>
              </mc:Choice>
              <mc:Fallback>
                <p:oleObj name="Equation" r:id="rId14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6210300"/>
                        <a:ext cx="3921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46" name="Object 10"/>
          <p:cNvGraphicFramePr>
            <a:graphicFrameLocks noChangeAspect="1"/>
          </p:cNvGraphicFramePr>
          <p:nvPr/>
        </p:nvGraphicFramePr>
        <p:xfrm>
          <a:off x="5476875" y="6210300"/>
          <a:ext cx="5429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16" imgW="228600" imgH="203040" progId="Equation.3">
                  <p:embed/>
                </p:oleObj>
              </mc:Choice>
              <mc:Fallback>
                <p:oleObj name="Equation" r:id="rId16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75" y="6210300"/>
                        <a:ext cx="5429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47" name="Object 11"/>
          <p:cNvGraphicFramePr>
            <a:graphicFrameLocks noChangeAspect="1"/>
          </p:cNvGraphicFramePr>
          <p:nvPr/>
        </p:nvGraphicFramePr>
        <p:xfrm>
          <a:off x="990600" y="6210300"/>
          <a:ext cx="81438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18" imgW="342720" imgH="203040" progId="Equation.3">
                  <p:embed/>
                </p:oleObj>
              </mc:Choice>
              <mc:Fallback>
                <p:oleObj name="Equation" r:id="rId18" imgW="3427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6210300"/>
                        <a:ext cx="81438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51" name="Object 15"/>
          <p:cNvGraphicFramePr>
            <a:graphicFrameLocks noChangeAspect="1"/>
          </p:cNvGraphicFramePr>
          <p:nvPr/>
        </p:nvGraphicFramePr>
        <p:xfrm>
          <a:off x="3810000" y="6134100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20" imgW="114120" imgH="177480" progId="Equation.3">
                  <p:embed/>
                </p:oleObj>
              </mc:Choice>
              <mc:Fallback>
                <p:oleObj name="Equation" r:id="rId20" imgW="114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6134100"/>
                        <a:ext cx="2444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52" name="Object 16"/>
          <p:cNvGraphicFramePr>
            <a:graphicFrameLocks noChangeAspect="1"/>
          </p:cNvGraphicFramePr>
          <p:nvPr/>
        </p:nvGraphicFramePr>
        <p:xfrm>
          <a:off x="4267200" y="6134100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22" imgW="114120" imgH="177480" progId="Equation.3">
                  <p:embed/>
                </p:oleObj>
              </mc:Choice>
              <mc:Fallback>
                <p:oleObj name="Equation" r:id="rId22" imgW="114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6134100"/>
                        <a:ext cx="2444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53" name="Object 17"/>
          <p:cNvGraphicFramePr>
            <a:graphicFrameLocks noChangeAspect="1"/>
          </p:cNvGraphicFramePr>
          <p:nvPr/>
        </p:nvGraphicFramePr>
        <p:xfrm>
          <a:off x="4579938" y="6146800"/>
          <a:ext cx="38100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24" imgW="177480" imgH="164880" progId="Equation.3">
                  <p:embed/>
                </p:oleObj>
              </mc:Choice>
              <mc:Fallback>
                <p:oleObj name="Equation" r:id="rId24" imgW="1774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9938" y="6146800"/>
                        <a:ext cx="381000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57" name="Object 21"/>
          <p:cNvGraphicFramePr>
            <a:graphicFrameLocks noChangeAspect="1"/>
          </p:cNvGraphicFramePr>
          <p:nvPr/>
        </p:nvGraphicFramePr>
        <p:xfrm>
          <a:off x="1295400" y="19050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26" imgW="266400" imgH="177480" progId="Equation.3">
                  <p:embed/>
                </p:oleObj>
              </mc:Choice>
              <mc:Fallback>
                <p:oleObj name="Equation" r:id="rId26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050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58" name="Object 22"/>
          <p:cNvGraphicFramePr>
            <a:graphicFrameLocks noChangeAspect="1"/>
          </p:cNvGraphicFramePr>
          <p:nvPr/>
        </p:nvGraphicFramePr>
        <p:xfrm>
          <a:off x="1524000" y="9144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28" imgW="266400" imgH="177480" progId="Equation.3">
                  <p:embed/>
                </p:oleObj>
              </mc:Choice>
              <mc:Fallback>
                <p:oleObj name="Equation" r:id="rId28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9144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59" name="Object 23"/>
          <p:cNvGraphicFramePr>
            <a:graphicFrameLocks noChangeAspect="1"/>
          </p:cNvGraphicFramePr>
          <p:nvPr/>
        </p:nvGraphicFramePr>
        <p:xfrm>
          <a:off x="2362200" y="8382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30" imgW="266400" imgH="177480" progId="Equation.3">
                  <p:embed/>
                </p:oleObj>
              </mc:Choice>
              <mc:Fallback>
                <p:oleObj name="Equation" r:id="rId30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8382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1566" name="Freeform 30"/>
          <p:cNvSpPr>
            <a:spLocks/>
          </p:cNvSpPr>
          <p:nvPr/>
        </p:nvSpPr>
        <p:spPr bwMode="auto">
          <a:xfrm>
            <a:off x="3581400" y="1371600"/>
            <a:ext cx="1676400" cy="4724400"/>
          </a:xfrm>
          <a:custGeom>
            <a:avLst/>
            <a:gdLst>
              <a:gd name="T0" fmla="*/ 576 w 1056"/>
              <a:gd name="T1" fmla="*/ 0 h 2976"/>
              <a:gd name="T2" fmla="*/ 288 w 1056"/>
              <a:gd name="T3" fmla="*/ 384 h 2976"/>
              <a:gd name="T4" fmla="*/ 48 w 1056"/>
              <a:gd name="T5" fmla="*/ 720 h 2976"/>
              <a:gd name="T6" fmla="*/ 0 w 1056"/>
              <a:gd name="T7" fmla="*/ 1008 h 2976"/>
              <a:gd name="T8" fmla="*/ 96 w 1056"/>
              <a:gd name="T9" fmla="*/ 1248 h 2976"/>
              <a:gd name="T10" fmla="*/ 240 w 1056"/>
              <a:gd name="T11" fmla="*/ 1488 h 2976"/>
              <a:gd name="T12" fmla="*/ 576 w 1056"/>
              <a:gd name="T13" fmla="*/ 2400 h 2976"/>
              <a:gd name="T14" fmla="*/ 768 w 1056"/>
              <a:gd name="T15" fmla="*/ 2640 h 2976"/>
              <a:gd name="T16" fmla="*/ 816 w 1056"/>
              <a:gd name="T17" fmla="*/ 2784 h 2976"/>
              <a:gd name="T18" fmla="*/ 1056 w 1056"/>
              <a:gd name="T19" fmla="*/ 2976 h 2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56" h="2976">
                <a:moveTo>
                  <a:pt x="576" y="0"/>
                </a:moveTo>
                <a:lnTo>
                  <a:pt x="288" y="384"/>
                </a:lnTo>
                <a:lnTo>
                  <a:pt x="48" y="720"/>
                </a:lnTo>
                <a:lnTo>
                  <a:pt x="0" y="1008"/>
                </a:lnTo>
                <a:lnTo>
                  <a:pt x="96" y="1248"/>
                </a:lnTo>
                <a:lnTo>
                  <a:pt x="240" y="1488"/>
                </a:lnTo>
                <a:lnTo>
                  <a:pt x="576" y="2400"/>
                </a:lnTo>
                <a:lnTo>
                  <a:pt x="768" y="2640"/>
                </a:lnTo>
                <a:lnTo>
                  <a:pt x="816" y="2784"/>
                </a:lnTo>
                <a:lnTo>
                  <a:pt x="1056" y="2976"/>
                </a:lnTo>
              </a:path>
            </a:pathLst>
          </a:custGeom>
          <a:noFill/>
          <a:ln w="38100" cmpd="sng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567" name="Freeform 31"/>
          <p:cNvSpPr>
            <a:spLocks/>
          </p:cNvSpPr>
          <p:nvPr/>
        </p:nvSpPr>
        <p:spPr bwMode="auto">
          <a:xfrm>
            <a:off x="2590800" y="1295400"/>
            <a:ext cx="2133600" cy="4787900"/>
          </a:xfrm>
          <a:custGeom>
            <a:avLst/>
            <a:gdLst>
              <a:gd name="T0" fmla="*/ 448 w 1344"/>
              <a:gd name="T1" fmla="*/ 0 h 3016"/>
              <a:gd name="T2" fmla="*/ 344 w 1344"/>
              <a:gd name="T3" fmla="*/ 248 h 3016"/>
              <a:gd name="T4" fmla="*/ 304 w 1344"/>
              <a:gd name="T5" fmla="*/ 320 h 3016"/>
              <a:gd name="T6" fmla="*/ 264 w 1344"/>
              <a:gd name="T7" fmla="*/ 400 h 3016"/>
              <a:gd name="T8" fmla="*/ 144 w 1344"/>
              <a:gd name="T9" fmla="*/ 760 h 3016"/>
              <a:gd name="T10" fmla="*/ 0 w 1344"/>
              <a:gd name="T11" fmla="*/ 1000 h 3016"/>
              <a:gd name="T12" fmla="*/ 192 w 1344"/>
              <a:gd name="T13" fmla="*/ 1240 h 3016"/>
              <a:gd name="T14" fmla="*/ 144 w 1344"/>
              <a:gd name="T15" fmla="*/ 1480 h 3016"/>
              <a:gd name="T16" fmla="*/ 144 w 1344"/>
              <a:gd name="T17" fmla="*/ 1576 h 3016"/>
              <a:gd name="T18" fmla="*/ 288 w 1344"/>
              <a:gd name="T19" fmla="*/ 1768 h 3016"/>
              <a:gd name="T20" fmla="*/ 336 w 1344"/>
              <a:gd name="T21" fmla="*/ 1912 h 3016"/>
              <a:gd name="T22" fmla="*/ 336 w 1344"/>
              <a:gd name="T23" fmla="*/ 2056 h 3016"/>
              <a:gd name="T24" fmla="*/ 384 w 1344"/>
              <a:gd name="T25" fmla="*/ 2200 h 3016"/>
              <a:gd name="T26" fmla="*/ 576 w 1344"/>
              <a:gd name="T27" fmla="*/ 2344 h 3016"/>
              <a:gd name="T28" fmla="*/ 1344 w 1344"/>
              <a:gd name="T29" fmla="*/ 2776 h 3016"/>
              <a:gd name="T30" fmla="*/ 1344 w 1344"/>
              <a:gd name="T31" fmla="*/ 3016 h 3016"/>
              <a:gd name="T32" fmla="*/ 1344 w 1344"/>
              <a:gd name="T33" fmla="*/ 2920 h 3016"/>
              <a:gd name="T34" fmla="*/ 1344 w 1344"/>
              <a:gd name="T35" fmla="*/ 2968 h 3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44" h="3016">
                <a:moveTo>
                  <a:pt x="448" y="0"/>
                </a:moveTo>
                <a:cubicBezTo>
                  <a:pt x="434" y="95"/>
                  <a:pt x="396" y="169"/>
                  <a:pt x="344" y="248"/>
                </a:cubicBezTo>
                <a:cubicBezTo>
                  <a:pt x="328" y="272"/>
                  <a:pt x="318" y="296"/>
                  <a:pt x="304" y="320"/>
                </a:cubicBezTo>
                <a:cubicBezTo>
                  <a:pt x="288" y="348"/>
                  <a:pt x="264" y="367"/>
                  <a:pt x="264" y="400"/>
                </a:cubicBezTo>
                <a:lnTo>
                  <a:pt x="144" y="760"/>
                </a:lnTo>
                <a:lnTo>
                  <a:pt x="0" y="1000"/>
                </a:lnTo>
                <a:lnTo>
                  <a:pt x="192" y="1240"/>
                </a:lnTo>
                <a:lnTo>
                  <a:pt x="144" y="1480"/>
                </a:lnTo>
                <a:lnTo>
                  <a:pt x="144" y="1576"/>
                </a:lnTo>
                <a:lnTo>
                  <a:pt x="288" y="1768"/>
                </a:lnTo>
                <a:lnTo>
                  <a:pt x="336" y="1912"/>
                </a:lnTo>
                <a:lnTo>
                  <a:pt x="336" y="2056"/>
                </a:lnTo>
                <a:lnTo>
                  <a:pt x="384" y="2200"/>
                </a:lnTo>
                <a:lnTo>
                  <a:pt x="576" y="2344"/>
                </a:lnTo>
                <a:lnTo>
                  <a:pt x="1344" y="2776"/>
                </a:lnTo>
                <a:lnTo>
                  <a:pt x="1344" y="3016"/>
                </a:lnTo>
                <a:lnTo>
                  <a:pt x="1344" y="2920"/>
                </a:lnTo>
                <a:lnTo>
                  <a:pt x="1344" y="2968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1583" name="Group 47"/>
          <p:cNvGrpSpPr>
            <a:grpSpLocks/>
          </p:cNvGrpSpPr>
          <p:nvPr/>
        </p:nvGrpSpPr>
        <p:grpSpPr bwMode="auto">
          <a:xfrm>
            <a:off x="4724400" y="5867400"/>
            <a:ext cx="457200" cy="228600"/>
            <a:chOff x="2976" y="3696"/>
            <a:chExt cx="288" cy="144"/>
          </a:xfrm>
        </p:grpSpPr>
        <p:sp>
          <p:nvSpPr>
            <p:cNvPr id="321568" name="Line 32"/>
            <p:cNvSpPr>
              <a:spLocks noChangeShapeType="1"/>
            </p:cNvSpPr>
            <p:nvPr/>
          </p:nvSpPr>
          <p:spPr bwMode="auto">
            <a:xfrm flipV="1">
              <a:off x="2976" y="3696"/>
              <a:ext cx="48" cy="144"/>
            </a:xfrm>
            <a:prstGeom prst="line">
              <a:avLst/>
            </a:prstGeom>
            <a:noFill/>
            <a:ln w="38100" cmpd="sng">
              <a:solidFill>
                <a:srgbClr val="66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569" name="Line 33"/>
            <p:cNvSpPr>
              <a:spLocks noChangeShapeType="1"/>
            </p:cNvSpPr>
            <p:nvPr/>
          </p:nvSpPr>
          <p:spPr bwMode="auto">
            <a:xfrm flipH="1" flipV="1">
              <a:off x="3024" y="3696"/>
              <a:ext cx="240" cy="144"/>
            </a:xfrm>
            <a:prstGeom prst="line">
              <a:avLst/>
            </a:prstGeom>
            <a:noFill/>
            <a:ln w="38100" cmpd="sng">
              <a:solidFill>
                <a:srgbClr val="66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1573" name="Freeform 37"/>
          <p:cNvSpPr>
            <a:spLocks/>
          </p:cNvSpPr>
          <p:nvPr/>
        </p:nvSpPr>
        <p:spPr bwMode="auto">
          <a:xfrm>
            <a:off x="3759200" y="3429000"/>
            <a:ext cx="1041400" cy="2425700"/>
          </a:xfrm>
          <a:custGeom>
            <a:avLst/>
            <a:gdLst>
              <a:gd name="T0" fmla="*/ 656 w 656"/>
              <a:gd name="T1" fmla="*/ 1528 h 1528"/>
              <a:gd name="T2" fmla="*/ 640 w 656"/>
              <a:gd name="T3" fmla="*/ 1400 h 1528"/>
              <a:gd name="T4" fmla="*/ 528 w 656"/>
              <a:gd name="T5" fmla="*/ 960 h 1528"/>
              <a:gd name="T6" fmla="*/ 432 w 656"/>
              <a:gd name="T7" fmla="*/ 672 h 1528"/>
              <a:gd name="T8" fmla="*/ 288 w 656"/>
              <a:gd name="T9" fmla="*/ 384 h 1528"/>
              <a:gd name="T10" fmla="*/ 0 w 656"/>
              <a:gd name="T11" fmla="*/ 0 h 1528"/>
              <a:gd name="T12" fmla="*/ 0 w 656"/>
              <a:gd name="T13" fmla="*/ 48 h 1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6" h="1528">
                <a:moveTo>
                  <a:pt x="656" y="1528"/>
                </a:moveTo>
                <a:cubicBezTo>
                  <a:pt x="650" y="1484"/>
                  <a:pt x="640" y="1445"/>
                  <a:pt x="640" y="1400"/>
                </a:cubicBezTo>
                <a:lnTo>
                  <a:pt x="528" y="960"/>
                </a:lnTo>
                <a:lnTo>
                  <a:pt x="432" y="672"/>
                </a:lnTo>
                <a:lnTo>
                  <a:pt x="288" y="384"/>
                </a:lnTo>
                <a:lnTo>
                  <a:pt x="0" y="0"/>
                </a:lnTo>
                <a:lnTo>
                  <a:pt x="0" y="48"/>
                </a:lnTo>
              </a:path>
            </a:pathLst>
          </a:custGeom>
          <a:noFill/>
          <a:ln w="38100" cmpd="sng">
            <a:solidFill>
              <a:srgbClr val="66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576" name="Text Box 40"/>
          <p:cNvSpPr txBox="1">
            <a:spLocks noChangeArrowheads="1"/>
          </p:cNvSpPr>
          <p:nvPr/>
        </p:nvSpPr>
        <p:spPr bwMode="auto">
          <a:xfrm>
            <a:off x="7451725" y="26527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321582" name="Group 46"/>
          <p:cNvGrpSpPr>
            <a:grpSpLocks/>
          </p:cNvGrpSpPr>
          <p:nvPr/>
        </p:nvGrpSpPr>
        <p:grpSpPr bwMode="auto">
          <a:xfrm>
            <a:off x="4267200" y="1143000"/>
            <a:ext cx="4876800" cy="3276600"/>
            <a:chOff x="2688" y="720"/>
            <a:chExt cx="3072" cy="2064"/>
          </a:xfrm>
        </p:grpSpPr>
        <p:sp>
          <p:nvSpPr>
            <p:cNvPr id="321575" name="Line 39"/>
            <p:cNvSpPr>
              <a:spLocks noChangeShapeType="1"/>
            </p:cNvSpPr>
            <p:nvPr/>
          </p:nvSpPr>
          <p:spPr bwMode="auto">
            <a:xfrm flipH="1">
              <a:off x="2688" y="1392"/>
              <a:ext cx="1344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21577" name="Object 41"/>
            <p:cNvGraphicFramePr>
              <a:graphicFrameLocks noChangeAspect="1"/>
            </p:cNvGraphicFramePr>
            <p:nvPr/>
          </p:nvGraphicFramePr>
          <p:xfrm>
            <a:off x="3264" y="720"/>
            <a:ext cx="2496" cy="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3" name="Equation" r:id="rId32" imgW="1917360" imgH="495000" progId="Equation.3">
                    <p:embed/>
                  </p:oleObj>
                </mc:Choice>
                <mc:Fallback>
                  <p:oleObj name="Equation" r:id="rId32" imgW="1917360" imgH="49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720"/>
                          <a:ext cx="2496" cy="63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FF0066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1581" name="Group 45"/>
          <p:cNvGrpSpPr>
            <a:grpSpLocks/>
          </p:cNvGrpSpPr>
          <p:nvPr/>
        </p:nvGrpSpPr>
        <p:grpSpPr bwMode="auto">
          <a:xfrm>
            <a:off x="4876800" y="3108325"/>
            <a:ext cx="4278313" cy="2759075"/>
            <a:chOff x="3072" y="1958"/>
            <a:chExt cx="2695" cy="1738"/>
          </a:xfrm>
        </p:grpSpPr>
        <p:graphicFrame>
          <p:nvGraphicFramePr>
            <p:cNvPr id="321578" name="Object 42"/>
            <p:cNvGraphicFramePr>
              <a:graphicFrameLocks noChangeAspect="1"/>
            </p:cNvGraphicFramePr>
            <p:nvPr/>
          </p:nvGraphicFramePr>
          <p:xfrm>
            <a:off x="3360" y="2304"/>
            <a:ext cx="2400" cy="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4" name="Equation" r:id="rId34" imgW="1790640" imgH="495000" progId="Equation.3">
                    <p:embed/>
                  </p:oleObj>
                </mc:Choice>
                <mc:Fallback>
                  <p:oleObj name="Equation" r:id="rId34" imgW="1790640" imgH="49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0" y="2304"/>
                          <a:ext cx="2400" cy="65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FF0066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1579" name="Line 43"/>
            <p:cNvSpPr>
              <a:spLocks noChangeShapeType="1"/>
            </p:cNvSpPr>
            <p:nvPr/>
          </p:nvSpPr>
          <p:spPr bwMode="auto">
            <a:xfrm flipH="1">
              <a:off x="3072" y="2976"/>
              <a:ext cx="624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580" name="Text Box 44"/>
            <p:cNvSpPr txBox="1">
              <a:spLocks noChangeArrowheads="1"/>
            </p:cNvSpPr>
            <p:nvPr/>
          </p:nvSpPr>
          <p:spPr bwMode="auto">
            <a:xfrm>
              <a:off x="3792" y="1958"/>
              <a:ext cx="197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66"/>
                  </a:solidFill>
                </a:rPr>
                <a:t>Convective Inhibition(CIN)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188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1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1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1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66" grpId="0" animBg="1"/>
      <p:bldP spid="321567" grpId="0" animBg="1"/>
      <p:bldP spid="3215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DI001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163"/>
            <a:ext cx="4470400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52400" y="1476375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Helvetica"/>
                <a:cs typeface="Helvetica"/>
              </a:rPr>
              <a:t>Buoyancy &gt; 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7284" name="TextBox 3"/>
          <p:cNvSpPr txBox="1">
            <a:spLocks noChangeArrowheads="1"/>
          </p:cNvSpPr>
          <p:nvPr/>
        </p:nvSpPr>
        <p:spPr bwMode="auto">
          <a:xfrm>
            <a:off x="228600" y="3352800"/>
            <a:ext cx="2209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(Maximum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updrafts: 60-80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m/s)</a:t>
            </a: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008265"/>
              </p:ext>
            </p:extLst>
          </p:nvPr>
        </p:nvGraphicFramePr>
        <p:xfrm>
          <a:off x="4419600" y="3200400"/>
          <a:ext cx="6858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Equation" r:id="rId4" imgW="253800" imgH="241200" progId="Equation.3">
                  <p:embed/>
                </p:oleObj>
              </mc:Choice>
              <mc:Fallback>
                <p:oleObj name="Equation" r:id="rId4" imgW="25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200400"/>
                        <a:ext cx="685800" cy="650875"/>
                      </a:xfrm>
                      <a:prstGeom prst="rect">
                        <a:avLst/>
                      </a:prstGeom>
                      <a:solidFill>
                        <a:schemeClr val="bg1">
                          <a:alpha val="46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489936"/>
              </p:ext>
            </p:extLst>
          </p:nvPr>
        </p:nvGraphicFramePr>
        <p:xfrm>
          <a:off x="6324600" y="3200400"/>
          <a:ext cx="6889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6" imgW="254000" imgH="203200" progId="Equation.DSMT4">
                  <p:embed/>
                </p:oleObj>
              </mc:Choice>
              <mc:Fallback>
                <p:oleObj name="Equation" r:id="rId6" imgW="254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200400"/>
                        <a:ext cx="688975" cy="549275"/>
                      </a:xfrm>
                      <a:prstGeom prst="rect">
                        <a:avLst/>
                      </a:prstGeom>
                      <a:solidFill>
                        <a:schemeClr val="bg1">
                          <a:alpha val="5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65210"/>
              </p:ext>
            </p:extLst>
          </p:nvPr>
        </p:nvGraphicFramePr>
        <p:xfrm>
          <a:off x="4648200" y="6019800"/>
          <a:ext cx="16764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8" imgW="609480" imgH="241200" progId="Equation.3">
                  <p:embed/>
                </p:oleObj>
              </mc:Choice>
              <mc:Fallback>
                <p:oleObj name="Equation" r:id="rId8" imgW="609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6019800"/>
                        <a:ext cx="1676400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872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\\peepul\winusers\rotunno\Desktop\SSMM04\skew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590867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23" name="Text Box 3"/>
          <p:cNvSpPr txBox="1">
            <a:spLocks noChangeArrowheads="1"/>
          </p:cNvSpPr>
          <p:nvPr/>
        </p:nvSpPr>
        <p:spPr bwMode="auto">
          <a:xfrm>
            <a:off x="1600200" y="90488"/>
            <a:ext cx="4141788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Skew T – Log P Diagram</a:t>
            </a:r>
          </a:p>
        </p:txBody>
      </p:sp>
      <p:graphicFrame>
        <p:nvGraphicFramePr>
          <p:cNvPr id="337924" name="Object 4"/>
          <p:cNvGraphicFramePr>
            <a:graphicFrameLocks noChangeAspect="1"/>
          </p:cNvGraphicFramePr>
          <p:nvPr/>
        </p:nvGraphicFramePr>
        <p:xfrm>
          <a:off x="0" y="762000"/>
          <a:ext cx="10668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Equation" r:id="rId4" imgW="444240" imgH="203040" progId="Equation.3">
                  <p:embed/>
                </p:oleObj>
              </mc:Choice>
              <mc:Fallback>
                <p:oleObj name="Equation" r:id="rId4" imgW="444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10668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25" name="Object 5"/>
          <p:cNvGraphicFramePr>
            <a:graphicFrameLocks noChangeAspect="1"/>
          </p:cNvGraphicFramePr>
          <p:nvPr/>
        </p:nvGraphicFramePr>
        <p:xfrm>
          <a:off x="231775" y="2057400"/>
          <a:ext cx="8128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6" imgW="279360" imgH="177480" progId="Equation.3">
                  <p:embed/>
                </p:oleObj>
              </mc:Choice>
              <mc:Fallback>
                <p:oleObj name="Equation" r:id="rId6" imgW="279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2057400"/>
                        <a:ext cx="8128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26" name="Object 6"/>
          <p:cNvGraphicFramePr>
            <a:graphicFrameLocks noChangeAspect="1"/>
          </p:cNvGraphicFramePr>
          <p:nvPr/>
        </p:nvGraphicFramePr>
        <p:xfrm>
          <a:off x="231775" y="4206875"/>
          <a:ext cx="7762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8" imgW="266400" imgH="177480" progId="Equation.3">
                  <p:embed/>
                </p:oleObj>
              </mc:Choice>
              <mc:Fallback>
                <p:oleObj name="Equation" r:id="rId8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4206875"/>
                        <a:ext cx="776288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27" name="Object 7"/>
          <p:cNvGraphicFramePr>
            <a:graphicFrameLocks noChangeAspect="1"/>
          </p:cNvGraphicFramePr>
          <p:nvPr/>
        </p:nvGraphicFramePr>
        <p:xfrm>
          <a:off x="231775" y="5715000"/>
          <a:ext cx="96043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10" imgW="330120" imgH="177480" progId="Equation.3">
                  <p:embed/>
                </p:oleObj>
              </mc:Choice>
              <mc:Fallback>
                <p:oleObj name="Equation" r:id="rId10" imgW="330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5715000"/>
                        <a:ext cx="960438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28" name="Object 8"/>
          <p:cNvGraphicFramePr>
            <a:graphicFrameLocks noChangeAspect="1"/>
          </p:cNvGraphicFramePr>
          <p:nvPr/>
        </p:nvGraphicFramePr>
        <p:xfrm>
          <a:off x="6746875" y="6248400"/>
          <a:ext cx="100965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12" imgW="393480" imgH="228600" progId="Equation.3">
                  <p:embed/>
                </p:oleObj>
              </mc:Choice>
              <mc:Fallback>
                <p:oleObj name="Equation" r:id="rId12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75" y="6248400"/>
                        <a:ext cx="100965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29" name="Object 9"/>
          <p:cNvGraphicFramePr>
            <a:graphicFrameLocks noChangeAspect="1"/>
          </p:cNvGraphicFramePr>
          <p:nvPr/>
        </p:nvGraphicFramePr>
        <p:xfrm>
          <a:off x="3352800" y="6210300"/>
          <a:ext cx="3921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14" imgW="164880" imgH="203040" progId="Equation.3">
                  <p:embed/>
                </p:oleObj>
              </mc:Choice>
              <mc:Fallback>
                <p:oleObj name="Equation" r:id="rId14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6210300"/>
                        <a:ext cx="3921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30" name="Object 10"/>
          <p:cNvGraphicFramePr>
            <a:graphicFrameLocks noChangeAspect="1"/>
          </p:cNvGraphicFramePr>
          <p:nvPr/>
        </p:nvGraphicFramePr>
        <p:xfrm>
          <a:off x="5476875" y="6210300"/>
          <a:ext cx="5429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16" imgW="228600" imgH="203040" progId="Equation.3">
                  <p:embed/>
                </p:oleObj>
              </mc:Choice>
              <mc:Fallback>
                <p:oleObj name="Equation" r:id="rId16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75" y="6210300"/>
                        <a:ext cx="5429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31" name="Object 11"/>
          <p:cNvGraphicFramePr>
            <a:graphicFrameLocks noChangeAspect="1"/>
          </p:cNvGraphicFramePr>
          <p:nvPr/>
        </p:nvGraphicFramePr>
        <p:xfrm>
          <a:off x="990600" y="6210300"/>
          <a:ext cx="81438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Equation" r:id="rId18" imgW="342720" imgH="203040" progId="Equation.3">
                  <p:embed/>
                </p:oleObj>
              </mc:Choice>
              <mc:Fallback>
                <p:oleObj name="Equation" r:id="rId18" imgW="3427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6210300"/>
                        <a:ext cx="81438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32" name="Object 12"/>
          <p:cNvGraphicFramePr>
            <a:graphicFrameLocks noChangeAspect="1"/>
          </p:cNvGraphicFramePr>
          <p:nvPr/>
        </p:nvGraphicFramePr>
        <p:xfrm>
          <a:off x="3810000" y="6134100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Equation" r:id="rId20" imgW="114120" imgH="177480" progId="Equation.3">
                  <p:embed/>
                </p:oleObj>
              </mc:Choice>
              <mc:Fallback>
                <p:oleObj name="Equation" r:id="rId20" imgW="114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6134100"/>
                        <a:ext cx="2444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33" name="Object 13"/>
          <p:cNvGraphicFramePr>
            <a:graphicFrameLocks noChangeAspect="1"/>
          </p:cNvGraphicFramePr>
          <p:nvPr/>
        </p:nvGraphicFramePr>
        <p:xfrm>
          <a:off x="4267200" y="6134100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Equation" r:id="rId22" imgW="114120" imgH="177480" progId="Equation.3">
                  <p:embed/>
                </p:oleObj>
              </mc:Choice>
              <mc:Fallback>
                <p:oleObj name="Equation" r:id="rId22" imgW="114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6134100"/>
                        <a:ext cx="2444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34" name="Object 14"/>
          <p:cNvGraphicFramePr>
            <a:graphicFrameLocks noChangeAspect="1"/>
          </p:cNvGraphicFramePr>
          <p:nvPr/>
        </p:nvGraphicFramePr>
        <p:xfrm>
          <a:off x="4579938" y="6146800"/>
          <a:ext cx="38100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Equation" r:id="rId24" imgW="177480" imgH="164880" progId="Equation.3">
                  <p:embed/>
                </p:oleObj>
              </mc:Choice>
              <mc:Fallback>
                <p:oleObj name="Equation" r:id="rId24" imgW="1774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9938" y="6146800"/>
                        <a:ext cx="381000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35" name="Object 15"/>
          <p:cNvGraphicFramePr>
            <a:graphicFrameLocks noChangeAspect="1"/>
          </p:cNvGraphicFramePr>
          <p:nvPr/>
        </p:nvGraphicFramePr>
        <p:xfrm>
          <a:off x="1295400" y="19050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Equation" r:id="rId26" imgW="266400" imgH="177480" progId="Equation.3">
                  <p:embed/>
                </p:oleObj>
              </mc:Choice>
              <mc:Fallback>
                <p:oleObj name="Equation" r:id="rId26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050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36" name="Object 16"/>
          <p:cNvGraphicFramePr>
            <a:graphicFrameLocks noChangeAspect="1"/>
          </p:cNvGraphicFramePr>
          <p:nvPr/>
        </p:nvGraphicFramePr>
        <p:xfrm>
          <a:off x="1524000" y="9144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28" imgW="266400" imgH="177480" progId="Equation.3">
                  <p:embed/>
                </p:oleObj>
              </mc:Choice>
              <mc:Fallback>
                <p:oleObj name="Equation" r:id="rId28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9144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37" name="Object 17"/>
          <p:cNvGraphicFramePr>
            <a:graphicFrameLocks noChangeAspect="1"/>
          </p:cNvGraphicFramePr>
          <p:nvPr/>
        </p:nvGraphicFramePr>
        <p:xfrm>
          <a:off x="2362200" y="838200"/>
          <a:ext cx="514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30" imgW="266400" imgH="177480" progId="Equation.3">
                  <p:embed/>
                </p:oleObj>
              </mc:Choice>
              <mc:Fallback>
                <p:oleObj name="Equation" r:id="rId30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838200"/>
                        <a:ext cx="5143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38" name="Freeform 18"/>
          <p:cNvSpPr>
            <a:spLocks/>
          </p:cNvSpPr>
          <p:nvPr/>
        </p:nvSpPr>
        <p:spPr bwMode="auto">
          <a:xfrm>
            <a:off x="3581400" y="1371600"/>
            <a:ext cx="1676400" cy="4724400"/>
          </a:xfrm>
          <a:custGeom>
            <a:avLst/>
            <a:gdLst>
              <a:gd name="T0" fmla="*/ 576 w 1056"/>
              <a:gd name="T1" fmla="*/ 0 h 2976"/>
              <a:gd name="T2" fmla="*/ 288 w 1056"/>
              <a:gd name="T3" fmla="*/ 384 h 2976"/>
              <a:gd name="T4" fmla="*/ 48 w 1056"/>
              <a:gd name="T5" fmla="*/ 720 h 2976"/>
              <a:gd name="T6" fmla="*/ 0 w 1056"/>
              <a:gd name="T7" fmla="*/ 1008 h 2976"/>
              <a:gd name="T8" fmla="*/ 96 w 1056"/>
              <a:gd name="T9" fmla="*/ 1248 h 2976"/>
              <a:gd name="T10" fmla="*/ 240 w 1056"/>
              <a:gd name="T11" fmla="*/ 1488 h 2976"/>
              <a:gd name="T12" fmla="*/ 576 w 1056"/>
              <a:gd name="T13" fmla="*/ 2400 h 2976"/>
              <a:gd name="T14" fmla="*/ 768 w 1056"/>
              <a:gd name="T15" fmla="*/ 2640 h 2976"/>
              <a:gd name="T16" fmla="*/ 816 w 1056"/>
              <a:gd name="T17" fmla="*/ 2784 h 2976"/>
              <a:gd name="T18" fmla="*/ 1056 w 1056"/>
              <a:gd name="T19" fmla="*/ 2976 h 2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56" h="2976">
                <a:moveTo>
                  <a:pt x="576" y="0"/>
                </a:moveTo>
                <a:lnTo>
                  <a:pt x="288" y="384"/>
                </a:lnTo>
                <a:lnTo>
                  <a:pt x="48" y="720"/>
                </a:lnTo>
                <a:lnTo>
                  <a:pt x="0" y="1008"/>
                </a:lnTo>
                <a:lnTo>
                  <a:pt x="96" y="1248"/>
                </a:lnTo>
                <a:lnTo>
                  <a:pt x="240" y="1488"/>
                </a:lnTo>
                <a:lnTo>
                  <a:pt x="576" y="2400"/>
                </a:lnTo>
                <a:lnTo>
                  <a:pt x="768" y="2640"/>
                </a:lnTo>
                <a:lnTo>
                  <a:pt x="816" y="2784"/>
                </a:lnTo>
                <a:lnTo>
                  <a:pt x="1056" y="2976"/>
                </a:lnTo>
              </a:path>
            </a:pathLst>
          </a:custGeom>
          <a:noFill/>
          <a:ln w="38100" cmpd="sng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39" name="Freeform 19"/>
          <p:cNvSpPr>
            <a:spLocks/>
          </p:cNvSpPr>
          <p:nvPr/>
        </p:nvSpPr>
        <p:spPr bwMode="auto">
          <a:xfrm>
            <a:off x="2590800" y="1295400"/>
            <a:ext cx="2133600" cy="4787900"/>
          </a:xfrm>
          <a:custGeom>
            <a:avLst/>
            <a:gdLst>
              <a:gd name="T0" fmla="*/ 448 w 1344"/>
              <a:gd name="T1" fmla="*/ 0 h 3016"/>
              <a:gd name="T2" fmla="*/ 344 w 1344"/>
              <a:gd name="T3" fmla="*/ 248 h 3016"/>
              <a:gd name="T4" fmla="*/ 304 w 1344"/>
              <a:gd name="T5" fmla="*/ 320 h 3016"/>
              <a:gd name="T6" fmla="*/ 264 w 1344"/>
              <a:gd name="T7" fmla="*/ 400 h 3016"/>
              <a:gd name="T8" fmla="*/ 144 w 1344"/>
              <a:gd name="T9" fmla="*/ 760 h 3016"/>
              <a:gd name="T10" fmla="*/ 0 w 1344"/>
              <a:gd name="T11" fmla="*/ 1000 h 3016"/>
              <a:gd name="T12" fmla="*/ 192 w 1344"/>
              <a:gd name="T13" fmla="*/ 1240 h 3016"/>
              <a:gd name="T14" fmla="*/ 144 w 1344"/>
              <a:gd name="T15" fmla="*/ 1480 h 3016"/>
              <a:gd name="T16" fmla="*/ 144 w 1344"/>
              <a:gd name="T17" fmla="*/ 1576 h 3016"/>
              <a:gd name="T18" fmla="*/ 288 w 1344"/>
              <a:gd name="T19" fmla="*/ 1768 h 3016"/>
              <a:gd name="T20" fmla="*/ 336 w 1344"/>
              <a:gd name="T21" fmla="*/ 1912 h 3016"/>
              <a:gd name="T22" fmla="*/ 336 w 1344"/>
              <a:gd name="T23" fmla="*/ 2056 h 3016"/>
              <a:gd name="T24" fmla="*/ 384 w 1344"/>
              <a:gd name="T25" fmla="*/ 2200 h 3016"/>
              <a:gd name="T26" fmla="*/ 576 w 1344"/>
              <a:gd name="T27" fmla="*/ 2344 h 3016"/>
              <a:gd name="T28" fmla="*/ 1344 w 1344"/>
              <a:gd name="T29" fmla="*/ 2776 h 3016"/>
              <a:gd name="T30" fmla="*/ 1344 w 1344"/>
              <a:gd name="T31" fmla="*/ 3016 h 3016"/>
              <a:gd name="T32" fmla="*/ 1344 w 1344"/>
              <a:gd name="T33" fmla="*/ 2920 h 3016"/>
              <a:gd name="T34" fmla="*/ 1344 w 1344"/>
              <a:gd name="T35" fmla="*/ 2968 h 3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44" h="3016">
                <a:moveTo>
                  <a:pt x="448" y="0"/>
                </a:moveTo>
                <a:cubicBezTo>
                  <a:pt x="434" y="95"/>
                  <a:pt x="396" y="169"/>
                  <a:pt x="344" y="248"/>
                </a:cubicBezTo>
                <a:cubicBezTo>
                  <a:pt x="328" y="272"/>
                  <a:pt x="318" y="296"/>
                  <a:pt x="304" y="320"/>
                </a:cubicBezTo>
                <a:cubicBezTo>
                  <a:pt x="288" y="348"/>
                  <a:pt x="264" y="367"/>
                  <a:pt x="264" y="400"/>
                </a:cubicBezTo>
                <a:lnTo>
                  <a:pt x="144" y="760"/>
                </a:lnTo>
                <a:lnTo>
                  <a:pt x="0" y="1000"/>
                </a:lnTo>
                <a:lnTo>
                  <a:pt x="192" y="1240"/>
                </a:lnTo>
                <a:lnTo>
                  <a:pt x="144" y="1480"/>
                </a:lnTo>
                <a:lnTo>
                  <a:pt x="144" y="1576"/>
                </a:lnTo>
                <a:lnTo>
                  <a:pt x="288" y="1768"/>
                </a:lnTo>
                <a:lnTo>
                  <a:pt x="336" y="1912"/>
                </a:lnTo>
                <a:lnTo>
                  <a:pt x="336" y="2056"/>
                </a:lnTo>
                <a:lnTo>
                  <a:pt x="384" y="2200"/>
                </a:lnTo>
                <a:lnTo>
                  <a:pt x="576" y="2344"/>
                </a:lnTo>
                <a:lnTo>
                  <a:pt x="1344" y="2776"/>
                </a:lnTo>
                <a:lnTo>
                  <a:pt x="1344" y="3016"/>
                </a:lnTo>
                <a:lnTo>
                  <a:pt x="1344" y="2920"/>
                </a:lnTo>
                <a:lnTo>
                  <a:pt x="1344" y="2968"/>
                </a:lnTo>
              </a:path>
            </a:pathLst>
          </a:custGeom>
          <a:noFill/>
          <a:ln w="38100" cmpd="sng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7967" name="Group 47"/>
          <p:cNvGrpSpPr>
            <a:grpSpLocks/>
          </p:cNvGrpSpPr>
          <p:nvPr/>
        </p:nvGrpSpPr>
        <p:grpSpPr bwMode="auto">
          <a:xfrm>
            <a:off x="3505200" y="1431925"/>
            <a:ext cx="5181600" cy="3444875"/>
            <a:chOff x="2208" y="902"/>
            <a:chExt cx="3264" cy="2170"/>
          </a:xfrm>
        </p:grpSpPr>
        <p:sp>
          <p:nvSpPr>
            <p:cNvPr id="337956" name="Freeform 36"/>
            <p:cNvSpPr>
              <a:spLocks/>
            </p:cNvSpPr>
            <p:nvPr/>
          </p:nvSpPr>
          <p:spPr bwMode="auto">
            <a:xfrm>
              <a:off x="2208" y="2640"/>
              <a:ext cx="240" cy="432"/>
            </a:xfrm>
            <a:custGeom>
              <a:avLst/>
              <a:gdLst>
                <a:gd name="T0" fmla="*/ 0 w 240"/>
                <a:gd name="T1" fmla="*/ 0 h 432"/>
                <a:gd name="T2" fmla="*/ 96 w 240"/>
                <a:gd name="T3" fmla="*/ 144 h 432"/>
                <a:gd name="T4" fmla="*/ 144 w 240"/>
                <a:gd name="T5" fmla="*/ 240 h 432"/>
                <a:gd name="T6" fmla="*/ 240 w 240"/>
                <a:gd name="T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432">
                  <a:moveTo>
                    <a:pt x="0" y="0"/>
                  </a:moveTo>
                  <a:lnTo>
                    <a:pt x="96" y="144"/>
                  </a:lnTo>
                  <a:lnTo>
                    <a:pt x="144" y="240"/>
                  </a:lnTo>
                  <a:lnTo>
                    <a:pt x="240" y="432"/>
                  </a:lnTo>
                </a:path>
              </a:pathLst>
            </a:custGeom>
            <a:noFill/>
            <a:ln w="76200" cmpd="sng">
              <a:solidFill>
                <a:srgbClr val="66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7963" name="Group 43"/>
            <p:cNvGrpSpPr>
              <a:grpSpLocks/>
            </p:cNvGrpSpPr>
            <p:nvPr/>
          </p:nvGrpSpPr>
          <p:grpSpPr bwMode="auto">
            <a:xfrm>
              <a:off x="2448" y="902"/>
              <a:ext cx="3024" cy="2122"/>
              <a:chOff x="2448" y="902"/>
              <a:chExt cx="3024" cy="2122"/>
            </a:xfrm>
          </p:grpSpPr>
          <p:sp>
            <p:nvSpPr>
              <p:cNvPr id="337958" name="Line 38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1584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59" name="Text Box 39"/>
              <p:cNvSpPr txBox="1">
                <a:spLocks noChangeArrowheads="1"/>
              </p:cNvSpPr>
              <p:nvPr/>
            </p:nvSpPr>
            <p:spPr bwMode="auto">
              <a:xfrm>
                <a:off x="4032" y="902"/>
                <a:ext cx="1440" cy="65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Evaporate Rain into Parcel at p=600mb</a:t>
                </a:r>
              </a:p>
            </p:txBody>
          </p:sp>
        </p:grpSp>
      </p:grpSp>
      <p:grpSp>
        <p:nvGrpSpPr>
          <p:cNvPr id="337966" name="Group 46"/>
          <p:cNvGrpSpPr>
            <a:grpSpLocks/>
          </p:cNvGrpSpPr>
          <p:nvPr/>
        </p:nvGrpSpPr>
        <p:grpSpPr bwMode="auto">
          <a:xfrm>
            <a:off x="3200400" y="4191000"/>
            <a:ext cx="1143000" cy="685800"/>
            <a:chOff x="2016" y="2640"/>
            <a:chExt cx="720" cy="432"/>
          </a:xfrm>
        </p:grpSpPr>
        <p:sp>
          <p:nvSpPr>
            <p:cNvPr id="337953" name="Line 33"/>
            <p:cNvSpPr>
              <a:spLocks noChangeShapeType="1"/>
            </p:cNvSpPr>
            <p:nvPr/>
          </p:nvSpPr>
          <p:spPr bwMode="auto">
            <a:xfrm flipH="1">
              <a:off x="2016" y="2640"/>
              <a:ext cx="192" cy="432"/>
            </a:xfrm>
            <a:prstGeom prst="line">
              <a:avLst/>
            </a:prstGeom>
            <a:noFill/>
            <a:ln w="38100" cmpd="sng">
              <a:solidFill>
                <a:srgbClr val="66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54" name="Line 34"/>
            <p:cNvSpPr>
              <a:spLocks noChangeShapeType="1"/>
            </p:cNvSpPr>
            <p:nvPr/>
          </p:nvSpPr>
          <p:spPr bwMode="auto">
            <a:xfrm flipH="1" flipV="1">
              <a:off x="2208" y="2640"/>
              <a:ext cx="528" cy="384"/>
            </a:xfrm>
            <a:prstGeom prst="line">
              <a:avLst/>
            </a:prstGeom>
            <a:noFill/>
            <a:ln w="38100" cmpd="sng">
              <a:solidFill>
                <a:srgbClr val="66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7968" name="Group 48"/>
          <p:cNvGrpSpPr>
            <a:grpSpLocks/>
          </p:cNvGrpSpPr>
          <p:nvPr/>
        </p:nvGrpSpPr>
        <p:grpSpPr bwMode="auto">
          <a:xfrm>
            <a:off x="3873500" y="3276600"/>
            <a:ext cx="4660900" cy="2819400"/>
            <a:chOff x="2440" y="2064"/>
            <a:chExt cx="2936" cy="1776"/>
          </a:xfrm>
        </p:grpSpPr>
        <p:sp>
          <p:nvSpPr>
            <p:cNvPr id="337957" name="Freeform 37"/>
            <p:cNvSpPr>
              <a:spLocks/>
            </p:cNvSpPr>
            <p:nvPr/>
          </p:nvSpPr>
          <p:spPr bwMode="auto">
            <a:xfrm>
              <a:off x="2440" y="3056"/>
              <a:ext cx="296" cy="784"/>
            </a:xfrm>
            <a:custGeom>
              <a:avLst/>
              <a:gdLst>
                <a:gd name="T0" fmla="*/ 0 w 296"/>
                <a:gd name="T1" fmla="*/ 0 h 784"/>
                <a:gd name="T2" fmla="*/ 24 w 296"/>
                <a:gd name="T3" fmla="*/ 72 h 784"/>
                <a:gd name="T4" fmla="*/ 48 w 296"/>
                <a:gd name="T5" fmla="*/ 88 h 784"/>
                <a:gd name="T6" fmla="*/ 48 w 296"/>
                <a:gd name="T7" fmla="*/ 96 h 784"/>
                <a:gd name="T8" fmla="*/ 152 w 296"/>
                <a:gd name="T9" fmla="*/ 352 h 784"/>
                <a:gd name="T10" fmla="*/ 296 w 296"/>
                <a:gd name="T11" fmla="*/ 736 h 784"/>
                <a:gd name="T12" fmla="*/ 296 w 296"/>
                <a:gd name="T13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6" h="784">
                  <a:moveTo>
                    <a:pt x="0" y="0"/>
                  </a:moveTo>
                  <a:cubicBezTo>
                    <a:pt x="17" y="50"/>
                    <a:pt x="14" y="41"/>
                    <a:pt x="24" y="72"/>
                  </a:cubicBezTo>
                  <a:cubicBezTo>
                    <a:pt x="27" y="81"/>
                    <a:pt x="41" y="81"/>
                    <a:pt x="48" y="88"/>
                  </a:cubicBezTo>
                  <a:cubicBezTo>
                    <a:pt x="50" y="90"/>
                    <a:pt x="48" y="93"/>
                    <a:pt x="48" y="96"/>
                  </a:cubicBezTo>
                  <a:lnTo>
                    <a:pt x="152" y="352"/>
                  </a:lnTo>
                  <a:lnTo>
                    <a:pt x="296" y="736"/>
                  </a:lnTo>
                  <a:lnTo>
                    <a:pt x="296" y="784"/>
                  </a:lnTo>
                </a:path>
              </a:pathLst>
            </a:custGeom>
            <a:noFill/>
            <a:ln w="38100" cmpd="sng">
              <a:solidFill>
                <a:srgbClr val="66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7964" name="Group 44"/>
            <p:cNvGrpSpPr>
              <a:grpSpLocks/>
            </p:cNvGrpSpPr>
            <p:nvPr/>
          </p:nvGrpSpPr>
          <p:grpSpPr bwMode="auto">
            <a:xfrm>
              <a:off x="2640" y="2064"/>
              <a:ext cx="2736" cy="1392"/>
              <a:chOff x="2640" y="2064"/>
              <a:chExt cx="2736" cy="1392"/>
            </a:xfrm>
          </p:grpSpPr>
          <p:sp>
            <p:nvSpPr>
              <p:cNvPr id="337960" name="Text Box 40"/>
              <p:cNvSpPr txBox="1">
                <a:spLocks noChangeArrowheads="1"/>
              </p:cNvSpPr>
              <p:nvPr/>
            </p:nvSpPr>
            <p:spPr bwMode="auto">
              <a:xfrm>
                <a:off x="4176" y="2064"/>
                <a:ext cx="1200" cy="460"/>
              </a:xfrm>
              <a:prstGeom prst="rect">
                <a:avLst/>
              </a:prstGeom>
              <a:noFill/>
              <a:ln w="2857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Descent along Moist </a:t>
                </a:r>
                <a:r>
                  <a:rPr lang="en-US" sz="2000" dirty="0" err="1">
                    <a:solidFill>
                      <a:srgbClr val="000000"/>
                    </a:solidFill>
                  </a:rPr>
                  <a:t>Adiabat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7961" name="Line 41"/>
              <p:cNvSpPr>
                <a:spLocks noChangeShapeType="1"/>
              </p:cNvSpPr>
              <p:nvPr/>
            </p:nvSpPr>
            <p:spPr bwMode="auto">
              <a:xfrm flipH="1">
                <a:off x="2640" y="2544"/>
                <a:ext cx="1728" cy="9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7962" name="Text Box 42"/>
          <p:cNvSpPr txBox="1">
            <a:spLocks noChangeArrowheads="1"/>
          </p:cNvSpPr>
          <p:nvPr/>
        </p:nvSpPr>
        <p:spPr bwMode="auto">
          <a:xfrm>
            <a:off x="6172200" y="288925"/>
            <a:ext cx="2819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Cold Outflow Produced thru Evaporation…</a:t>
            </a:r>
          </a:p>
        </p:txBody>
      </p:sp>
    </p:spTree>
    <p:extLst>
      <p:ext uri="{BB962C8B-B14F-4D97-AF65-F5344CB8AC3E}">
        <p14:creationId xmlns:p14="http://schemas.microsoft.com/office/powerpoint/2010/main" val="381558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7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7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DI00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313613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5"/>
          <p:cNvSpPr txBox="1">
            <a:spLocks noChangeArrowheads="1"/>
          </p:cNvSpPr>
          <p:nvPr/>
        </p:nvSpPr>
        <p:spPr bwMode="auto">
          <a:xfrm>
            <a:off x="3505200" y="5334000"/>
            <a:ext cx="228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Helvetica"/>
                <a:cs typeface="Helvetica"/>
              </a:rPr>
              <a:t>Buoyancy &lt; 0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8308" name="TextBox 3"/>
          <p:cNvSpPr txBox="1">
            <a:spLocks noChangeArrowheads="1"/>
          </p:cNvSpPr>
          <p:nvPr/>
        </p:nvSpPr>
        <p:spPr bwMode="auto">
          <a:xfrm>
            <a:off x="1828800" y="5943600"/>
            <a:ext cx="586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(Maximum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downdrafts:  30-40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m/s)</a:t>
            </a: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670214"/>
              </p:ext>
            </p:extLst>
          </p:nvPr>
        </p:nvGraphicFramePr>
        <p:xfrm>
          <a:off x="4724400" y="3733800"/>
          <a:ext cx="6858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Equation" r:id="rId4" imgW="253800" imgH="241200" progId="Equation.3">
                  <p:embed/>
                </p:oleObj>
              </mc:Choice>
              <mc:Fallback>
                <p:oleObj name="Equation" r:id="rId4" imgW="25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733800"/>
                        <a:ext cx="685800" cy="650875"/>
                      </a:xfrm>
                      <a:prstGeom prst="rect">
                        <a:avLst/>
                      </a:prstGeom>
                      <a:solidFill>
                        <a:schemeClr val="bg1">
                          <a:alpha val="46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839774"/>
              </p:ext>
            </p:extLst>
          </p:nvPr>
        </p:nvGraphicFramePr>
        <p:xfrm>
          <a:off x="6629400" y="3733800"/>
          <a:ext cx="6889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6" imgW="254000" imgH="203200" progId="Equation.DSMT4">
                  <p:embed/>
                </p:oleObj>
              </mc:Choice>
              <mc:Fallback>
                <p:oleObj name="Equation" r:id="rId6" imgW="254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733800"/>
                        <a:ext cx="688975" cy="549275"/>
                      </a:xfrm>
                      <a:prstGeom prst="rect">
                        <a:avLst/>
                      </a:prstGeom>
                      <a:solidFill>
                        <a:schemeClr val="bg1">
                          <a:alpha val="5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985142"/>
              </p:ext>
            </p:extLst>
          </p:nvPr>
        </p:nvGraphicFramePr>
        <p:xfrm>
          <a:off x="5257800" y="4419600"/>
          <a:ext cx="17113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8" imgW="622300" imgH="266700" progId="Equation.DSMT4">
                  <p:embed/>
                </p:oleObj>
              </mc:Choice>
              <mc:Fallback>
                <p:oleObj name="Equation" r:id="rId8" imgW="6223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419600"/>
                        <a:ext cx="1711325" cy="733425"/>
                      </a:xfrm>
                      <a:prstGeom prst="rect">
                        <a:avLst/>
                      </a:prstGeom>
                      <a:solidFill>
                        <a:schemeClr val="bg1">
                          <a:alpha val="47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573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26" descr="ocellc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52292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71800" y="304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Ordinary Cell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Evolution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8759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ChangeArrowheads="1"/>
          </p:cNvSpPr>
          <p:nvPr/>
        </p:nvSpPr>
        <p:spPr bwMode="auto">
          <a:xfrm>
            <a:off x="838200" y="1371600"/>
            <a:ext cx="7680909" cy="28007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 smtClean="0">
                <a:solidFill>
                  <a:srgbClr val="FF0066"/>
                </a:solidFill>
              </a:rPr>
              <a:t>Buoyancy Produces </a:t>
            </a:r>
          </a:p>
          <a:p>
            <a:pPr>
              <a:spcBef>
                <a:spcPct val="50000"/>
              </a:spcBef>
            </a:pPr>
            <a:r>
              <a:rPr lang="en-US" sz="4400" dirty="0" smtClean="0">
                <a:solidFill>
                  <a:srgbClr val="FF0066"/>
                </a:solidFill>
              </a:rPr>
              <a:t>Vertical and Horizontal Motion</a:t>
            </a:r>
          </a:p>
          <a:p>
            <a:pPr>
              <a:spcBef>
                <a:spcPct val="50000"/>
              </a:spcBef>
            </a:pPr>
            <a:endParaRPr lang="en-US" sz="4400" dirty="0">
              <a:solidFill>
                <a:srgbClr val="FF0066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33600" y="76200"/>
            <a:ext cx="4607251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</a:rPr>
              <a:t>Basic Concept #4 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914400" y="76200"/>
            <a:ext cx="24955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Newtons 2</a:t>
            </a:r>
            <a:r>
              <a:rPr lang="en-US" sz="2400" baseline="30000">
                <a:solidFill>
                  <a:srgbClr val="FF0066"/>
                </a:solidFill>
              </a:rPr>
              <a:t>nd</a:t>
            </a:r>
            <a:r>
              <a:rPr lang="en-US" sz="2400">
                <a:solidFill>
                  <a:srgbClr val="FF0066"/>
                </a:solidFill>
              </a:rPr>
              <a:t> Law</a:t>
            </a:r>
          </a:p>
        </p:txBody>
      </p:sp>
      <p:graphicFrame>
        <p:nvGraphicFramePr>
          <p:cNvPr id="591879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296079745"/>
              </p:ext>
            </p:extLst>
          </p:nvPr>
        </p:nvGraphicFramePr>
        <p:xfrm>
          <a:off x="533400" y="609600"/>
          <a:ext cx="3111398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Equation" r:id="rId4" imgW="1016000" imgH="1193800" progId="Equation.DSMT4">
                  <p:embed/>
                </p:oleObj>
              </mc:Choice>
              <mc:Fallback>
                <p:oleObj name="Equation" r:id="rId4" imgW="1016000" imgH="119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9600"/>
                        <a:ext cx="3111398" cy="3657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1903" name="Group 31"/>
          <p:cNvGrpSpPr>
            <a:grpSpLocks/>
          </p:cNvGrpSpPr>
          <p:nvPr/>
        </p:nvGrpSpPr>
        <p:grpSpPr bwMode="auto">
          <a:xfrm>
            <a:off x="609600" y="3352800"/>
            <a:ext cx="6946900" cy="2690813"/>
            <a:chOff x="-240" y="1584"/>
            <a:chExt cx="4376" cy="1695"/>
          </a:xfrm>
        </p:grpSpPr>
        <p:grpSp>
          <p:nvGrpSpPr>
            <p:cNvPr id="591892" name="Group 20"/>
            <p:cNvGrpSpPr>
              <a:grpSpLocks/>
            </p:cNvGrpSpPr>
            <p:nvPr/>
          </p:nvGrpSpPr>
          <p:grpSpPr bwMode="auto">
            <a:xfrm>
              <a:off x="2400" y="1776"/>
              <a:ext cx="1488" cy="1056"/>
              <a:chOff x="2976" y="2496"/>
              <a:chExt cx="1152" cy="864"/>
            </a:xfrm>
          </p:grpSpPr>
          <p:sp>
            <p:nvSpPr>
              <p:cNvPr id="591885" name="Line 13"/>
              <p:cNvSpPr>
                <a:spLocks noChangeShapeType="1"/>
              </p:cNvSpPr>
              <p:nvPr/>
            </p:nvSpPr>
            <p:spPr bwMode="auto">
              <a:xfrm flipV="1">
                <a:off x="2976" y="2496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886" name="Line 14"/>
              <p:cNvSpPr>
                <a:spLocks noChangeShapeType="1"/>
              </p:cNvSpPr>
              <p:nvPr/>
            </p:nvSpPr>
            <p:spPr bwMode="auto">
              <a:xfrm>
                <a:off x="2976" y="3360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888" name="Line 16"/>
              <p:cNvSpPr>
                <a:spLocks noChangeShapeType="1"/>
              </p:cNvSpPr>
              <p:nvPr/>
            </p:nvSpPr>
            <p:spPr bwMode="auto">
              <a:xfrm flipV="1">
                <a:off x="2976" y="2976"/>
                <a:ext cx="72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aphicFrame>
          <p:nvGraphicFramePr>
            <p:cNvPr id="591893" name="Object 21"/>
            <p:cNvGraphicFramePr>
              <a:graphicFrameLocks noChangeAspect="1"/>
            </p:cNvGraphicFramePr>
            <p:nvPr/>
          </p:nvGraphicFramePr>
          <p:xfrm>
            <a:off x="3961" y="2736"/>
            <a:ext cx="175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6" name="Equation" r:id="rId6" imgW="126720" imgH="139680" progId="Equation.3">
                    <p:embed/>
                  </p:oleObj>
                </mc:Choice>
                <mc:Fallback>
                  <p:oleObj name="Equation" r:id="rId6" imgW="12672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1" y="2736"/>
                          <a:ext cx="175" cy="192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1896" name="Object 24"/>
            <p:cNvGraphicFramePr>
              <a:graphicFrameLocks noChangeAspect="1"/>
            </p:cNvGraphicFramePr>
            <p:nvPr/>
          </p:nvGraphicFramePr>
          <p:xfrm>
            <a:off x="3357" y="2112"/>
            <a:ext cx="203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7" name="Equation" r:id="rId8" imgW="139680" imgH="164880" progId="Equation.3">
                    <p:embed/>
                  </p:oleObj>
                </mc:Choice>
                <mc:Fallback>
                  <p:oleObj name="Equation" r:id="rId8" imgW="1396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7" y="2112"/>
                          <a:ext cx="203" cy="2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1897" name="Object 25"/>
            <p:cNvGraphicFramePr>
              <a:graphicFrameLocks noChangeAspect="1"/>
            </p:cNvGraphicFramePr>
            <p:nvPr/>
          </p:nvGraphicFramePr>
          <p:xfrm>
            <a:off x="2304" y="1584"/>
            <a:ext cx="184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8" name="Equation" r:id="rId10" imgW="126720" imgH="126720" progId="Equation.3">
                    <p:embed/>
                  </p:oleObj>
                </mc:Choice>
                <mc:Fallback>
                  <p:oleObj name="Equation" r:id="rId10" imgW="126720" imgH="126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4" y="1584"/>
                          <a:ext cx="184" cy="18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1899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3931101"/>
                </p:ext>
              </p:extLst>
            </p:nvPr>
          </p:nvGraphicFramePr>
          <p:xfrm>
            <a:off x="-240" y="3024"/>
            <a:ext cx="1547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9" name="Equation" r:id="rId12" imgW="1155700" imgH="190500" progId="Equation.DSMT4">
                    <p:embed/>
                  </p:oleObj>
                </mc:Choice>
                <mc:Fallback>
                  <p:oleObj name="Equation" r:id="rId12" imgW="1155700" imgH="190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40" y="3024"/>
                          <a:ext cx="1547" cy="25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9190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057127"/>
              </p:ext>
            </p:extLst>
          </p:nvPr>
        </p:nvGraphicFramePr>
        <p:xfrm>
          <a:off x="457200" y="4572000"/>
          <a:ext cx="338455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Equation" r:id="rId14" imgW="1587240" imgH="393480" progId="Equation.3">
                  <p:embed/>
                </p:oleObj>
              </mc:Choice>
              <mc:Fallback>
                <p:oleObj name="Equation" r:id="rId14" imgW="1587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572000"/>
                        <a:ext cx="3384550" cy="839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1908" name="Picture 36" descr="Newton_2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749800" y="76200"/>
            <a:ext cx="5232400" cy="2540000"/>
          </a:xfrm>
          <a:prstGeom prst="rect">
            <a:avLst/>
          </a:prstGeom>
          <a:noFill/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333891"/>
              </p:ext>
            </p:extLst>
          </p:nvPr>
        </p:nvGraphicFramePr>
        <p:xfrm>
          <a:off x="347663" y="6172200"/>
          <a:ext cx="938212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Equation" r:id="rId17" imgW="317500" imgH="165100" progId="Equation.3">
                  <p:embed/>
                </p:oleObj>
              </mc:Choice>
              <mc:Fallback>
                <p:oleObj name="Equation" r:id="rId17" imgW="3175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47663" y="6172200"/>
                        <a:ext cx="938212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16962" y="6096000"/>
            <a:ext cx="2545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ressure variable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294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914400" y="76200"/>
            <a:ext cx="24955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Newtons 2</a:t>
            </a:r>
            <a:r>
              <a:rPr lang="en-US" sz="2400" baseline="30000">
                <a:solidFill>
                  <a:srgbClr val="FF0066"/>
                </a:solidFill>
              </a:rPr>
              <a:t>nd</a:t>
            </a:r>
            <a:r>
              <a:rPr lang="en-US" sz="2400">
                <a:solidFill>
                  <a:srgbClr val="FF0066"/>
                </a:solidFill>
              </a:rPr>
              <a:t> Law</a:t>
            </a:r>
          </a:p>
        </p:txBody>
      </p:sp>
      <p:graphicFrame>
        <p:nvGraphicFramePr>
          <p:cNvPr id="591879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581734959"/>
              </p:ext>
            </p:extLst>
          </p:nvPr>
        </p:nvGraphicFramePr>
        <p:xfrm>
          <a:off x="609600" y="1600200"/>
          <a:ext cx="300355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Equation" r:id="rId4" imgW="990600" imgH="393700" progId="Equation.3">
                  <p:embed/>
                </p:oleObj>
              </mc:Choice>
              <mc:Fallback>
                <p:oleObj name="Equation" r:id="rId4" imgW="990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00200"/>
                        <a:ext cx="3003550" cy="1193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62000" y="838200"/>
            <a:ext cx="280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Vertical component</a:t>
            </a:r>
            <a:endParaRPr lang="en-US" sz="2400" dirty="0"/>
          </a:p>
        </p:txBody>
      </p:sp>
      <p:graphicFrame>
        <p:nvGraphicFramePr>
          <p:cNvPr id="22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88391126"/>
              </p:ext>
            </p:extLst>
          </p:nvPr>
        </p:nvGraphicFramePr>
        <p:xfrm>
          <a:off x="457200" y="4191000"/>
          <a:ext cx="508090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6" imgW="1905000" imgH="228600" progId="Equation.DSMT4">
                  <p:embed/>
                </p:oleObj>
              </mc:Choice>
              <mc:Fallback>
                <p:oleObj name="Equation" r:id="rId6" imgW="1905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91000"/>
                        <a:ext cx="5080902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086335"/>
              </p:ext>
            </p:extLst>
          </p:nvPr>
        </p:nvGraphicFramePr>
        <p:xfrm>
          <a:off x="438150" y="5029200"/>
          <a:ext cx="20002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8" imgW="889000" imgH="203200" progId="Equation.DSMT4">
                  <p:embed/>
                </p:oleObj>
              </mc:Choice>
              <mc:Fallback>
                <p:oleObj name="Equation" r:id="rId8" imgW="889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8150" y="5029200"/>
                        <a:ext cx="200025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148466105"/>
              </p:ext>
            </p:extLst>
          </p:nvPr>
        </p:nvGraphicFramePr>
        <p:xfrm>
          <a:off x="533400" y="5715000"/>
          <a:ext cx="311943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10" imgW="1104900" imgH="215900" progId="Equation.3">
                  <p:embed/>
                </p:oleObj>
              </mc:Choice>
              <mc:Fallback>
                <p:oleObj name="Equation" r:id="rId10" imgW="1104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715000"/>
                        <a:ext cx="3119437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525871"/>
              </p:ext>
            </p:extLst>
          </p:nvPr>
        </p:nvGraphicFramePr>
        <p:xfrm>
          <a:off x="381000" y="2971800"/>
          <a:ext cx="6213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12" imgW="2070100" imgH="304800" progId="Equation.DSMT4">
                  <p:embed/>
                </p:oleObj>
              </mc:Choice>
              <mc:Fallback>
                <p:oleObj name="Equation" r:id="rId12" imgW="20701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971800"/>
                        <a:ext cx="6213475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1219200" y="2971800"/>
            <a:ext cx="5334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01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914400" y="76200"/>
            <a:ext cx="24955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Newtons 2</a:t>
            </a:r>
            <a:r>
              <a:rPr lang="en-US" sz="2400" baseline="30000">
                <a:solidFill>
                  <a:srgbClr val="FF0066"/>
                </a:solidFill>
              </a:rPr>
              <a:t>nd</a:t>
            </a:r>
            <a:r>
              <a:rPr lang="en-US" sz="2400">
                <a:solidFill>
                  <a:srgbClr val="FF0066"/>
                </a:solidFill>
              </a:rPr>
              <a:t> Law</a:t>
            </a:r>
          </a:p>
        </p:txBody>
      </p:sp>
      <p:graphicFrame>
        <p:nvGraphicFramePr>
          <p:cNvPr id="591879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621748628"/>
              </p:ext>
            </p:extLst>
          </p:nvPr>
        </p:nvGraphicFramePr>
        <p:xfrm>
          <a:off x="5867400" y="4800600"/>
          <a:ext cx="1538287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" name="Equation" r:id="rId4" imgW="520700" imgH="393700" progId="Equation.DSMT4">
                  <p:embed/>
                </p:oleObj>
              </mc:Choice>
              <mc:Fallback>
                <p:oleObj name="Equation" r:id="rId4" imgW="5207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800600"/>
                        <a:ext cx="1538287" cy="1163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62000" y="838200"/>
            <a:ext cx="280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Vertical component</a:t>
            </a:r>
            <a:endParaRPr lang="en-US" sz="2400" dirty="0"/>
          </a:p>
        </p:txBody>
      </p:sp>
      <p:sp>
        <p:nvSpPr>
          <p:cNvPr id="21" name="Oval 20"/>
          <p:cNvSpPr/>
          <p:nvPr/>
        </p:nvSpPr>
        <p:spPr>
          <a:xfrm>
            <a:off x="4724400" y="1447800"/>
            <a:ext cx="3657600" cy="13716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159629" y="914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 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235829" y="2895600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 </a:t>
            </a:r>
            <a:endParaRPr lang="en-US" sz="2400" dirty="0"/>
          </a:p>
        </p:txBody>
      </p:sp>
      <p:grpSp>
        <p:nvGrpSpPr>
          <p:cNvPr id="30" name="Group 25"/>
          <p:cNvGrpSpPr>
            <a:grpSpLocks/>
          </p:cNvGrpSpPr>
          <p:nvPr/>
        </p:nvGrpSpPr>
        <p:grpSpPr bwMode="auto">
          <a:xfrm>
            <a:off x="7772400" y="3468687"/>
            <a:ext cx="914400" cy="950913"/>
            <a:chOff x="4512" y="3193"/>
            <a:chExt cx="743" cy="839"/>
          </a:xfrm>
        </p:grpSpPr>
        <p:sp>
          <p:nvSpPr>
            <p:cNvPr id="31" name="Line 26"/>
            <p:cNvSpPr>
              <a:spLocks noChangeShapeType="1"/>
            </p:cNvSpPr>
            <p:nvPr/>
          </p:nvSpPr>
          <p:spPr bwMode="auto">
            <a:xfrm>
              <a:off x="4656" y="38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 flipV="1">
              <a:off x="4656" y="336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3" name="Object 28"/>
            <p:cNvGraphicFramePr>
              <a:graphicFrameLocks noChangeAspect="1"/>
            </p:cNvGraphicFramePr>
            <p:nvPr/>
          </p:nvGraphicFramePr>
          <p:xfrm>
            <a:off x="5040" y="3796"/>
            <a:ext cx="215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4" name="Equation" r:id="rId6" imgW="127231" imgH="139915" progId="Equation.3">
                    <p:embed/>
                  </p:oleObj>
                </mc:Choice>
                <mc:Fallback>
                  <p:oleObj name="Equation" r:id="rId6" imgW="127231" imgH="13991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3796"/>
                          <a:ext cx="215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29"/>
            <p:cNvGraphicFramePr>
              <a:graphicFrameLocks noChangeAspect="1"/>
            </p:cNvGraphicFramePr>
            <p:nvPr/>
          </p:nvGraphicFramePr>
          <p:xfrm>
            <a:off x="4512" y="3193"/>
            <a:ext cx="215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5" name="Equation" r:id="rId8" imgW="127121" imgH="127121" progId="Equation.3">
                    <p:embed/>
                  </p:oleObj>
                </mc:Choice>
                <mc:Fallback>
                  <p:oleObj name="Equation" r:id="rId8" imgW="127121" imgH="12712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93"/>
                          <a:ext cx="215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5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547241797"/>
              </p:ext>
            </p:extLst>
          </p:nvPr>
        </p:nvGraphicFramePr>
        <p:xfrm>
          <a:off x="874713" y="3429000"/>
          <a:ext cx="3046412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10" imgW="1104900" imgH="215900" progId="Equation.3">
                  <p:embed/>
                </p:oleObj>
              </mc:Choice>
              <mc:Fallback>
                <p:oleObj name="Equation" r:id="rId10" imgW="1104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3429000"/>
                        <a:ext cx="3046412" cy="595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990600" y="3352800"/>
            <a:ext cx="7620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8200" y="5265003"/>
            <a:ext cx="3582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Large horizontal scale </a:t>
            </a:r>
            <a:r>
              <a:rPr lang="en-US" sz="2400" dirty="0" smtClean="0">
                <a:sym typeface="Wingdings"/>
              </a:rPr>
              <a:t></a:t>
            </a:r>
          </a:p>
          <a:p>
            <a:r>
              <a:rPr lang="en-US" sz="2400" dirty="0" smtClean="0">
                <a:sym typeface="Wingdings"/>
              </a:rPr>
              <a:t>Hydrostatic Balance </a:t>
            </a:r>
            <a:endParaRPr lang="en-US" sz="2400" dirty="0"/>
          </a:p>
        </p:txBody>
      </p:sp>
      <p:graphicFrame>
        <p:nvGraphicFramePr>
          <p:cNvPr id="25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136463584"/>
              </p:ext>
            </p:extLst>
          </p:nvPr>
        </p:nvGraphicFramePr>
        <p:xfrm>
          <a:off x="838200" y="1752600"/>
          <a:ext cx="300355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12" imgW="990600" imgH="393700" progId="Equation.3">
                  <p:embed/>
                </p:oleObj>
              </mc:Choice>
              <mc:Fallback>
                <p:oleObj name="Equation" r:id="rId12" imgW="990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52600"/>
                        <a:ext cx="3003550" cy="1193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085237"/>
              </p:ext>
            </p:extLst>
          </p:nvPr>
        </p:nvGraphicFramePr>
        <p:xfrm>
          <a:off x="1687513" y="4932341"/>
          <a:ext cx="1208087" cy="477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Equation" r:id="rId14" imgW="546100" imgH="215900" progId="Equation.DSMT4">
                  <p:embed/>
                </p:oleObj>
              </mc:Choice>
              <mc:Fallback>
                <p:oleObj name="Equation" r:id="rId14" imgW="5461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87513" y="4932341"/>
                        <a:ext cx="1208087" cy="477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Arrow Connector 35"/>
          <p:cNvCxnSpPr/>
          <p:nvPr/>
        </p:nvCxnSpPr>
        <p:spPr>
          <a:xfrm>
            <a:off x="4648200" y="914400"/>
            <a:ext cx="3657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534400" y="1371600"/>
            <a:ext cx="0" cy="1447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712102"/>
              </p:ext>
            </p:extLst>
          </p:nvPr>
        </p:nvGraphicFramePr>
        <p:xfrm>
          <a:off x="6324600" y="152400"/>
          <a:ext cx="304800" cy="566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Equation" r:id="rId16" imgW="88900" imgH="165100" progId="Equation.DSMT4">
                  <p:embed/>
                </p:oleObj>
              </mc:Choice>
              <mc:Fallback>
                <p:oleObj name="Equation" r:id="rId16" imgW="88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24600" y="152400"/>
                        <a:ext cx="304800" cy="566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714207"/>
              </p:ext>
            </p:extLst>
          </p:nvPr>
        </p:nvGraphicFramePr>
        <p:xfrm>
          <a:off x="8610600" y="1828800"/>
          <a:ext cx="4349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Equation" r:id="rId18" imgW="127000" imgH="177800" progId="Equation.3">
                  <p:embed/>
                </p:oleObj>
              </mc:Choice>
              <mc:Fallback>
                <p:oleObj name="Equation" r:id="rId18" imgW="1270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610600" y="1828800"/>
                        <a:ext cx="434975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Arrow 14"/>
          <p:cNvSpPr/>
          <p:nvPr/>
        </p:nvSpPr>
        <p:spPr>
          <a:xfrm>
            <a:off x="7162800" y="1066800"/>
            <a:ext cx="381000" cy="228600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5638800" y="3048000"/>
            <a:ext cx="381000" cy="228600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flipH="1">
            <a:off x="7239000" y="2971800"/>
            <a:ext cx="381000" cy="228600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 flipH="1">
            <a:off x="5562600" y="1143000"/>
            <a:ext cx="381000" cy="228600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532610"/>
              </p:ext>
            </p:extLst>
          </p:nvPr>
        </p:nvGraphicFramePr>
        <p:xfrm>
          <a:off x="989013" y="3984625"/>
          <a:ext cx="277177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Equation" r:id="rId20" imgW="1270000" imgH="469900" progId="Equation.3">
                  <p:embed/>
                </p:oleObj>
              </mc:Choice>
              <mc:Fallback>
                <p:oleObj name="Equation" r:id="rId20" imgW="1270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89013" y="3984625"/>
                        <a:ext cx="2771775" cy="102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 flipV="1">
            <a:off x="1295400" y="4114800"/>
            <a:ext cx="7620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25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914400" y="76200"/>
            <a:ext cx="24955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Newtons 2</a:t>
            </a:r>
            <a:r>
              <a:rPr lang="en-US" sz="2400" baseline="30000">
                <a:solidFill>
                  <a:srgbClr val="FF0066"/>
                </a:solidFill>
              </a:rPr>
              <a:t>nd</a:t>
            </a:r>
            <a:r>
              <a:rPr lang="en-US" sz="2400">
                <a:solidFill>
                  <a:srgbClr val="FF0066"/>
                </a:solidFill>
              </a:rPr>
              <a:t> Law</a:t>
            </a:r>
          </a:p>
        </p:txBody>
      </p:sp>
      <p:graphicFrame>
        <p:nvGraphicFramePr>
          <p:cNvPr id="591879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44933357"/>
              </p:ext>
            </p:extLst>
          </p:nvPr>
        </p:nvGraphicFramePr>
        <p:xfrm>
          <a:off x="5867400" y="4814888"/>
          <a:ext cx="1538288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Equation" r:id="rId4" imgW="533400" imgH="393700" progId="Equation.3">
                  <p:embed/>
                </p:oleObj>
              </mc:Choice>
              <mc:Fallback>
                <p:oleObj name="Equation" r:id="rId4" imgW="533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814888"/>
                        <a:ext cx="1538288" cy="1135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62000" y="838200"/>
            <a:ext cx="280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Vertical component</a:t>
            </a:r>
            <a:endParaRPr lang="en-US" sz="2400" dirty="0"/>
          </a:p>
        </p:txBody>
      </p:sp>
      <p:grpSp>
        <p:nvGrpSpPr>
          <p:cNvPr id="30" name="Group 25"/>
          <p:cNvGrpSpPr>
            <a:grpSpLocks/>
          </p:cNvGrpSpPr>
          <p:nvPr/>
        </p:nvGrpSpPr>
        <p:grpSpPr bwMode="auto">
          <a:xfrm>
            <a:off x="7772400" y="3392487"/>
            <a:ext cx="914400" cy="950913"/>
            <a:chOff x="4512" y="3193"/>
            <a:chExt cx="743" cy="839"/>
          </a:xfrm>
        </p:grpSpPr>
        <p:sp>
          <p:nvSpPr>
            <p:cNvPr id="31" name="Line 26"/>
            <p:cNvSpPr>
              <a:spLocks noChangeShapeType="1"/>
            </p:cNvSpPr>
            <p:nvPr/>
          </p:nvSpPr>
          <p:spPr bwMode="auto">
            <a:xfrm>
              <a:off x="4656" y="38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 flipV="1">
              <a:off x="4656" y="336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3" name="Object 28"/>
            <p:cNvGraphicFramePr>
              <a:graphicFrameLocks noChangeAspect="1"/>
            </p:cNvGraphicFramePr>
            <p:nvPr/>
          </p:nvGraphicFramePr>
          <p:xfrm>
            <a:off x="5040" y="3796"/>
            <a:ext cx="215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8" name="Equation" r:id="rId6" imgW="127231" imgH="139915" progId="Equation.3">
                    <p:embed/>
                  </p:oleObj>
                </mc:Choice>
                <mc:Fallback>
                  <p:oleObj name="Equation" r:id="rId6" imgW="127231" imgH="13991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3796"/>
                          <a:ext cx="215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29"/>
            <p:cNvGraphicFramePr>
              <a:graphicFrameLocks noChangeAspect="1"/>
            </p:cNvGraphicFramePr>
            <p:nvPr/>
          </p:nvGraphicFramePr>
          <p:xfrm>
            <a:off x="4512" y="3193"/>
            <a:ext cx="215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9" name="Equation" r:id="rId8" imgW="127121" imgH="127121" progId="Equation.3">
                    <p:embed/>
                  </p:oleObj>
                </mc:Choice>
                <mc:Fallback>
                  <p:oleObj name="Equation" r:id="rId8" imgW="127121" imgH="12712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93"/>
                          <a:ext cx="215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Box 23"/>
          <p:cNvSpPr txBox="1"/>
          <p:nvPr/>
        </p:nvSpPr>
        <p:spPr>
          <a:xfrm>
            <a:off x="914400" y="5417403"/>
            <a:ext cx="3565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Small horizontal scale </a:t>
            </a:r>
            <a:r>
              <a:rPr lang="en-US" sz="2400" dirty="0" smtClean="0">
                <a:sym typeface="Wingdings"/>
              </a:rPr>
              <a:t></a:t>
            </a:r>
          </a:p>
          <a:p>
            <a:r>
              <a:rPr lang="en-US" sz="2400" dirty="0" smtClean="0">
                <a:sym typeface="Wingdings"/>
              </a:rPr>
              <a:t>Parcel Limit </a:t>
            </a:r>
            <a:endParaRPr lang="en-US" sz="2400" dirty="0"/>
          </a:p>
        </p:txBody>
      </p:sp>
      <p:graphicFrame>
        <p:nvGraphicFramePr>
          <p:cNvPr id="25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25567028"/>
              </p:ext>
            </p:extLst>
          </p:nvPr>
        </p:nvGraphicFramePr>
        <p:xfrm>
          <a:off x="838200" y="1752600"/>
          <a:ext cx="300355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10" imgW="990600" imgH="393700" progId="Equation.3">
                  <p:embed/>
                </p:oleObj>
              </mc:Choice>
              <mc:Fallback>
                <p:oleObj name="Equation" r:id="rId10" imgW="990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52600"/>
                        <a:ext cx="3003550" cy="1193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/>
          <p:cNvSpPr/>
          <p:nvPr/>
        </p:nvSpPr>
        <p:spPr>
          <a:xfrm>
            <a:off x="6248400" y="1447800"/>
            <a:ext cx="990600" cy="13716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010725"/>
              </p:ext>
            </p:extLst>
          </p:nvPr>
        </p:nvGraphicFramePr>
        <p:xfrm>
          <a:off x="1066800" y="4992949"/>
          <a:ext cx="2667000" cy="56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12" imgW="1308100" imgH="279400" progId="Equation.DSMT4">
                  <p:embed/>
                </p:oleObj>
              </mc:Choice>
              <mc:Fallback>
                <p:oleObj name="Equation" r:id="rId12" imgW="13081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800" y="4992949"/>
                        <a:ext cx="2667000" cy="569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6248400" y="1066800"/>
            <a:ext cx="990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715000" y="1371600"/>
            <a:ext cx="0" cy="1447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434280"/>
              </p:ext>
            </p:extLst>
          </p:nvPr>
        </p:nvGraphicFramePr>
        <p:xfrm>
          <a:off x="6553200" y="361043"/>
          <a:ext cx="304800" cy="566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14" imgW="88900" imgH="165100" progId="Equation.DSMT4">
                  <p:embed/>
                </p:oleObj>
              </mc:Choice>
              <mc:Fallback>
                <p:oleObj name="Equation" r:id="rId14" imgW="88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53200" y="361043"/>
                        <a:ext cx="304800" cy="566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404574"/>
              </p:ext>
            </p:extLst>
          </p:nvPr>
        </p:nvGraphicFramePr>
        <p:xfrm>
          <a:off x="5116513" y="1731963"/>
          <a:ext cx="4349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Equation" r:id="rId16" imgW="127000" imgH="177800" progId="Equation.3">
                  <p:embed/>
                </p:oleObj>
              </mc:Choice>
              <mc:Fallback>
                <p:oleObj name="Equation" r:id="rId16" imgW="1270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116513" y="1731963"/>
                        <a:ext cx="434975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Up Arrow 11"/>
          <p:cNvSpPr/>
          <p:nvPr/>
        </p:nvSpPr>
        <p:spPr>
          <a:xfrm>
            <a:off x="6597650" y="1828800"/>
            <a:ext cx="304800" cy="533400"/>
          </a:xfrm>
          <a:prstGeom prst="upArrow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021409591"/>
              </p:ext>
            </p:extLst>
          </p:nvPr>
        </p:nvGraphicFramePr>
        <p:xfrm>
          <a:off x="838200" y="3429000"/>
          <a:ext cx="3119438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Equation" r:id="rId18" imgW="1130300" imgH="215900" progId="Equation.DSMT4">
                  <p:embed/>
                </p:oleObj>
              </mc:Choice>
              <mc:Fallback>
                <p:oleObj name="Equation" r:id="rId18" imgW="11303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429000"/>
                        <a:ext cx="3119438" cy="595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2057400" y="3276600"/>
            <a:ext cx="7620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700175"/>
              </p:ext>
            </p:extLst>
          </p:nvPr>
        </p:nvGraphicFramePr>
        <p:xfrm>
          <a:off x="989013" y="4038600"/>
          <a:ext cx="277177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Equation" r:id="rId20" imgW="1270000" imgH="469900" progId="Equation.3">
                  <p:embed/>
                </p:oleObj>
              </mc:Choice>
              <mc:Fallback>
                <p:oleObj name="Equation" r:id="rId20" imgW="1270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89013" y="4038600"/>
                        <a:ext cx="2771775" cy="102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/>
          <p:cNvCxnSpPr/>
          <p:nvPr/>
        </p:nvCxnSpPr>
        <p:spPr>
          <a:xfrm flipV="1">
            <a:off x="1981200" y="4038600"/>
            <a:ext cx="7620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76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4440013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dirty="0" err="1" smtClean="0">
                <a:solidFill>
                  <a:srgbClr val="FF0066"/>
                </a:solidFill>
              </a:rPr>
              <a:t>Vorticity</a:t>
            </a:r>
            <a:r>
              <a:rPr lang="en-US" sz="4400" dirty="0" smtClean="0">
                <a:solidFill>
                  <a:srgbClr val="FF0066"/>
                </a:solidFill>
              </a:rPr>
              <a:t> Thinking </a:t>
            </a:r>
            <a:endParaRPr lang="en-US" sz="4400" dirty="0">
              <a:solidFill>
                <a:srgbClr val="FF0066"/>
              </a:solidFill>
            </a:endParaRPr>
          </a:p>
        </p:txBody>
      </p:sp>
      <p:graphicFrame>
        <p:nvGraphicFramePr>
          <p:cNvPr id="59190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965835"/>
              </p:ext>
            </p:extLst>
          </p:nvPr>
        </p:nvGraphicFramePr>
        <p:xfrm>
          <a:off x="381000" y="1371600"/>
          <a:ext cx="399419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" name="Equation" r:id="rId4" imgW="1257300" imgH="215900" progId="Equation.DSMT4">
                  <p:embed/>
                </p:oleObj>
              </mc:Choice>
              <mc:Fallback>
                <p:oleObj name="Equation" r:id="rId4" imgW="12573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3994193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441669"/>
              </p:ext>
            </p:extLst>
          </p:nvPr>
        </p:nvGraphicFramePr>
        <p:xfrm>
          <a:off x="1600200" y="4495800"/>
          <a:ext cx="5523606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6" imgW="1358900" imgH="393700" progId="Equation.3">
                  <p:embed/>
                </p:oleObj>
              </mc:Choice>
              <mc:Fallback>
                <p:oleObj name="Equation" r:id="rId6" imgW="1358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0200" y="4495800"/>
                        <a:ext cx="5523606" cy="16002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61" descr="Helmholtz_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92133" y="152400"/>
            <a:ext cx="4343400" cy="2540000"/>
          </a:xfrm>
          <a:prstGeom prst="rect">
            <a:avLst/>
          </a:prstGeom>
          <a:noFill/>
        </p:spPr>
      </p:pic>
      <p:graphicFrame>
        <p:nvGraphicFramePr>
          <p:cNvPr id="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867011"/>
              </p:ext>
            </p:extLst>
          </p:nvPr>
        </p:nvGraphicFramePr>
        <p:xfrm>
          <a:off x="1905000" y="3124200"/>
          <a:ext cx="4991001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9" imgW="1663700" imgH="431800" progId="Equation.DSMT4">
                  <p:embed/>
                </p:oleObj>
              </mc:Choice>
              <mc:Fallback>
                <p:oleObj name="Equation" r:id="rId9" imgW="16637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124200"/>
                        <a:ext cx="4991001" cy="1295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97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4440013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dirty="0" err="1" smtClean="0">
                <a:solidFill>
                  <a:srgbClr val="FF0066"/>
                </a:solidFill>
              </a:rPr>
              <a:t>Vorticity</a:t>
            </a:r>
            <a:r>
              <a:rPr lang="en-US" sz="4400" dirty="0" smtClean="0">
                <a:solidFill>
                  <a:srgbClr val="FF0066"/>
                </a:solidFill>
              </a:rPr>
              <a:t> Thinking </a:t>
            </a:r>
            <a:endParaRPr lang="en-US" sz="4400" dirty="0">
              <a:solidFill>
                <a:srgbClr val="FF0066"/>
              </a:solidFill>
            </a:endParaRPr>
          </a:p>
        </p:txBody>
      </p:sp>
      <p:pic>
        <p:nvPicPr>
          <p:cNvPr id="18" name="Picture 61" descr="Helmholtz_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133" y="152400"/>
            <a:ext cx="4343400" cy="2540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1981200"/>
            <a:ext cx="5016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Restrict to two-dimensional motion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421222"/>
              </p:ext>
            </p:extLst>
          </p:nvPr>
        </p:nvGraphicFramePr>
        <p:xfrm>
          <a:off x="76200" y="2743200"/>
          <a:ext cx="4770438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" name="Equation" r:id="rId5" imgW="1790700" imgH="254000" progId="Equation.3">
                  <p:embed/>
                </p:oleObj>
              </mc:Choice>
              <mc:Fallback>
                <p:oleObj name="Equation" r:id="rId5" imgW="1790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2743200"/>
                        <a:ext cx="4770438" cy="677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004074"/>
              </p:ext>
            </p:extLst>
          </p:nvPr>
        </p:nvGraphicFramePr>
        <p:xfrm>
          <a:off x="3276600" y="4038600"/>
          <a:ext cx="22796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7" imgW="736600" imgH="393700" progId="Equation.3">
                  <p:embed/>
                </p:oleObj>
              </mc:Choice>
              <mc:Fallback>
                <p:oleObj name="Equation" r:id="rId7" imgW="736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76600" y="4038600"/>
                        <a:ext cx="2279650" cy="121920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509911"/>
              </p:ext>
            </p:extLst>
          </p:nvPr>
        </p:nvGraphicFramePr>
        <p:xfrm>
          <a:off x="5530850" y="57150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30850" y="57150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35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4440013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dirty="0" err="1" smtClean="0">
                <a:solidFill>
                  <a:srgbClr val="FF0066"/>
                </a:solidFill>
              </a:rPr>
              <a:t>Vorticity</a:t>
            </a:r>
            <a:r>
              <a:rPr lang="en-US" sz="4400" dirty="0" smtClean="0">
                <a:solidFill>
                  <a:srgbClr val="FF0066"/>
                </a:solidFill>
              </a:rPr>
              <a:t> Thinking </a:t>
            </a:r>
            <a:endParaRPr lang="en-US" sz="4400" dirty="0">
              <a:solidFill>
                <a:srgbClr val="FF0066"/>
              </a:solidFill>
            </a:endParaRPr>
          </a:p>
        </p:txBody>
      </p:sp>
      <p:pic>
        <p:nvPicPr>
          <p:cNvPr id="18" name="Picture 61" descr="Helmholtz_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133" y="0"/>
            <a:ext cx="4343400" cy="2540000"/>
          </a:xfrm>
          <a:prstGeom prst="rect">
            <a:avLst/>
          </a:prstGeom>
          <a:noFill/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435079"/>
              </p:ext>
            </p:extLst>
          </p:nvPr>
        </p:nvGraphicFramePr>
        <p:xfrm>
          <a:off x="3854450" y="5635625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9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4450" y="5635625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2622550" y="5370513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828800" y="3505200"/>
            <a:ext cx="5638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6200" y="1066800"/>
            <a:ext cx="4702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/>
              <a:t>Vorticity</a:t>
            </a:r>
            <a:r>
              <a:rPr lang="en-US" sz="3200" dirty="0"/>
              <a:t> Induces Velocity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8100" y="2667000"/>
            <a:ext cx="16001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ontinuity </a:t>
            </a:r>
            <a:r>
              <a:rPr lang="en-US" sz="2000" dirty="0" smtClean="0">
                <a:sym typeface="Wingdings"/>
              </a:rPr>
              <a:t></a:t>
            </a:r>
            <a:endParaRPr lang="en-US" sz="2000" dirty="0"/>
          </a:p>
        </p:txBody>
      </p:sp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805090"/>
              </p:ext>
            </p:extLst>
          </p:nvPr>
        </p:nvGraphicFramePr>
        <p:xfrm>
          <a:off x="1828800" y="2590800"/>
          <a:ext cx="6084888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7" imgW="2299096" imgH="228997" progId="Equation.DSMT4">
                  <p:embed/>
                </p:oleObj>
              </mc:Choice>
              <mc:Fallback>
                <p:oleObj name="Equation" r:id="rId7" imgW="2299096" imgH="22899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590800"/>
                        <a:ext cx="6084888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261624"/>
              </p:ext>
            </p:extLst>
          </p:nvPr>
        </p:nvGraphicFramePr>
        <p:xfrm>
          <a:off x="3352800" y="3321050"/>
          <a:ext cx="265747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Equation" r:id="rId9" imgW="1003300" imgH="241300" progId="Equation.DSMT4">
                  <p:embed/>
                </p:oleObj>
              </mc:Choice>
              <mc:Fallback>
                <p:oleObj name="Equation" r:id="rId9" imgW="10033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321050"/>
                        <a:ext cx="2657475" cy="6413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1981200" y="4721225"/>
            <a:ext cx="1828800" cy="1752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2362200" y="5029200"/>
            <a:ext cx="1066800" cy="1143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2743200" y="60960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 rot="10749770">
            <a:off x="2743200" y="49530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 rot="16889794">
            <a:off x="3276600" y="5559425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018614"/>
              </p:ext>
            </p:extLst>
          </p:nvPr>
        </p:nvGraphicFramePr>
        <p:xfrm>
          <a:off x="2667000" y="5446713"/>
          <a:ext cx="457200" cy="26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Equation" r:id="rId11" imgW="355688" imgH="203420" progId="Equation.DSMT4">
                  <p:embed/>
                </p:oleObj>
              </mc:Choice>
              <mc:Fallback>
                <p:oleObj name="Equation" r:id="rId11" imgW="355688" imgH="2034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446713"/>
                        <a:ext cx="457200" cy="261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AutoShape 20"/>
          <p:cNvSpPr>
            <a:spLocks noChangeArrowheads="1"/>
          </p:cNvSpPr>
          <p:nvPr/>
        </p:nvSpPr>
        <p:spPr bwMode="auto">
          <a:xfrm>
            <a:off x="2743200" y="6397625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21"/>
          <p:cNvSpPr>
            <a:spLocks noChangeArrowheads="1"/>
          </p:cNvSpPr>
          <p:nvPr/>
        </p:nvSpPr>
        <p:spPr bwMode="auto">
          <a:xfrm rot="10749770">
            <a:off x="2817813" y="4643438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22"/>
          <p:cNvSpPr>
            <a:spLocks noChangeArrowheads="1"/>
          </p:cNvSpPr>
          <p:nvPr/>
        </p:nvSpPr>
        <p:spPr bwMode="auto">
          <a:xfrm rot="16761551">
            <a:off x="3695700" y="5673725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 rot="6226041">
            <a:off x="2209800" y="5407025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24"/>
          <p:cNvSpPr>
            <a:spLocks noChangeArrowheads="1"/>
          </p:cNvSpPr>
          <p:nvPr/>
        </p:nvSpPr>
        <p:spPr bwMode="auto">
          <a:xfrm rot="5694486">
            <a:off x="1866900" y="5368925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" name="Group 25"/>
          <p:cNvGrpSpPr>
            <a:grpSpLocks/>
          </p:cNvGrpSpPr>
          <p:nvPr/>
        </p:nvGrpSpPr>
        <p:grpSpPr bwMode="auto">
          <a:xfrm>
            <a:off x="533400" y="5638800"/>
            <a:ext cx="914400" cy="950913"/>
            <a:chOff x="4512" y="3193"/>
            <a:chExt cx="743" cy="839"/>
          </a:xfrm>
        </p:grpSpPr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4656" y="38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 flipV="1">
              <a:off x="4656" y="336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6" name="Object 28"/>
            <p:cNvGraphicFramePr>
              <a:graphicFrameLocks noChangeAspect="1"/>
            </p:cNvGraphicFramePr>
            <p:nvPr/>
          </p:nvGraphicFramePr>
          <p:xfrm>
            <a:off x="5040" y="3796"/>
            <a:ext cx="215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3" name="Equation" r:id="rId13" imgW="127231" imgH="139915" progId="Equation.3">
                    <p:embed/>
                  </p:oleObj>
                </mc:Choice>
                <mc:Fallback>
                  <p:oleObj name="Equation" r:id="rId13" imgW="127231" imgH="13991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3796"/>
                          <a:ext cx="215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29"/>
            <p:cNvGraphicFramePr>
              <a:graphicFrameLocks noChangeAspect="1"/>
            </p:cNvGraphicFramePr>
            <p:nvPr/>
          </p:nvGraphicFramePr>
          <p:xfrm>
            <a:off x="4512" y="3193"/>
            <a:ext cx="215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4" name="Equation" r:id="rId15" imgW="127121" imgH="127121" progId="Equation.3">
                    <p:embed/>
                  </p:oleObj>
                </mc:Choice>
                <mc:Fallback>
                  <p:oleObj name="Equation" r:id="rId15" imgW="127121" imgH="12712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93"/>
                          <a:ext cx="215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09164"/>
              </p:ext>
            </p:extLst>
          </p:nvPr>
        </p:nvGraphicFramePr>
        <p:xfrm>
          <a:off x="1219200" y="1828800"/>
          <a:ext cx="2286000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Equation" r:id="rId17" imgW="863622" imgH="228898" progId="Equation.3">
                  <p:embed/>
                </p:oleObj>
              </mc:Choice>
              <mc:Fallback>
                <p:oleObj name="Equation" r:id="rId17" imgW="863622" imgH="22889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828800"/>
                        <a:ext cx="2286000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672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895600" y="4495800"/>
            <a:ext cx="3505200" cy="22098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4440013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dirty="0" err="1" smtClean="0">
                <a:solidFill>
                  <a:srgbClr val="FF0066"/>
                </a:solidFill>
              </a:rPr>
              <a:t>Vorticity</a:t>
            </a:r>
            <a:r>
              <a:rPr lang="en-US" sz="4400" dirty="0" smtClean="0">
                <a:solidFill>
                  <a:srgbClr val="FF0066"/>
                </a:solidFill>
              </a:rPr>
              <a:t> Thinking </a:t>
            </a:r>
            <a:endParaRPr lang="en-US" sz="4400" dirty="0">
              <a:solidFill>
                <a:srgbClr val="FF0066"/>
              </a:solidFill>
            </a:endParaRPr>
          </a:p>
        </p:txBody>
      </p:sp>
      <p:pic>
        <p:nvPicPr>
          <p:cNvPr id="18" name="Picture 61" descr="Helmholtz_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133" y="0"/>
            <a:ext cx="4343400" cy="2540000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828800" y="3505200"/>
            <a:ext cx="5638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510871"/>
              </p:ext>
            </p:extLst>
          </p:nvPr>
        </p:nvGraphicFramePr>
        <p:xfrm>
          <a:off x="5181600" y="3276600"/>
          <a:ext cx="265747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" name="Equation" r:id="rId5" imgW="1003300" imgH="241300" progId="Equation.DSMT4">
                  <p:embed/>
                </p:oleObj>
              </mc:Choice>
              <mc:Fallback>
                <p:oleObj name="Equation" r:id="rId5" imgW="10033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76600"/>
                        <a:ext cx="2657475" cy="641350"/>
                      </a:xfrm>
                      <a:prstGeom prst="rect">
                        <a:avLst/>
                      </a:prstGeom>
                      <a:noFill/>
                      <a:ln w="28575" cmpd="sng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905000" y="4643438"/>
            <a:ext cx="2063750" cy="1906587"/>
            <a:chOff x="1905000" y="4643438"/>
            <a:chExt cx="2063750" cy="1906587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8984041"/>
                </p:ext>
              </p:extLst>
            </p:nvPr>
          </p:nvGraphicFramePr>
          <p:xfrm>
            <a:off x="3854450" y="5635625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4" name="Equation" r:id="rId7" imgW="114300" imgH="165100" progId="Equation.DSMT4">
                    <p:embed/>
                  </p:oleObj>
                </mc:Choice>
                <mc:Fallback>
                  <p:oleObj name="Equation" r:id="rId7" imgW="1143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54450" y="5635625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2"/>
            <p:cNvSpPr>
              <a:spLocks noChangeArrowheads="1"/>
            </p:cNvSpPr>
            <p:nvPr/>
          </p:nvSpPr>
          <p:spPr bwMode="auto">
            <a:xfrm>
              <a:off x="2622550" y="5370513"/>
              <a:ext cx="5334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1981200" y="4721225"/>
              <a:ext cx="1828800" cy="1752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2362200" y="5029200"/>
              <a:ext cx="1066800" cy="1143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3"/>
            <p:cNvSpPr>
              <a:spLocks noChangeArrowheads="1"/>
            </p:cNvSpPr>
            <p:nvPr/>
          </p:nvSpPr>
          <p:spPr bwMode="auto">
            <a:xfrm>
              <a:off x="2743200" y="6096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 rot="10749770">
              <a:off x="2743200" y="4953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15"/>
            <p:cNvSpPr>
              <a:spLocks noChangeArrowheads="1"/>
            </p:cNvSpPr>
            <p:nvPr/>
          </p:nvSpPr>
          <p:spPr bwMode="auto">
            <a:xfrm rot="16889794">
              <a:off x="3276600" y="55594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7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9504881"/>
                </p:ext>
              </p:extLst>
            </p:nvPr>
          </p:nvGraphicFramePr>
          <p:xfrm>
            <a:off x="2667000" y="5446713"/>
            <a:ext cx="457200" cy="2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5" name="Equation" r:id="rId9" imgW="355688" imgH="203420" progId="Equation.DSMT4">
                    <p:embed/>
                  </p:oleObj>
                </mc:Choice>
                <mc:Fallback>
                  <p:oleObj name="Equation" r:id="rId9" imgW="355688" imgH="2034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7000" y="5446713"/>
                          <a:ext cx="457200" cy="261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AutoShape 20"/>
            <p:cNvSpPr>
              <a:spLocks noChangeArrowheads="1"/>
            </p:cNvSpPr>
            <p:nvPr/>
          </p:nvSpPr>
          <p:spPr bwMode="auto">
            <a:xfrm>
              <a:off x="2743200" y="639762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1"/>
            <p:cNvSpPr>
              <a:spLocks noChangeArrowheads="1"/>
            </p:cNvSpPr>
            <p:nvPr/>
          </p:nvSpPr>
          <p:spPr bwMode="auto">
            <a:xfrm rot="10749770">
              <a:off x="2817813" y="4643438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2"/>
            <p:cNvSpPr>
              <a:spLocks noChangeArrowheads="1"/>
            </p:cNvSpPr>
            <p:nvPr/>
          </p:nvSpPr>
          <p:spPr bwMode="auto">
            <a:xfrm rot="16761551">
              <a:off x="3695700" y="5535371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3"/>
            <p:cNvSpPr>
              <a:spLocks noChangeArrowheads="1"/>
            </p:cNvSpPr>
            <p:nvPr/>
          </p:nvSpPr>
          <p:spPr bwMode="auto">
            <a:xfrm rot="6226041">
              <a:off x="2209800" y="54070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4"/>
            <p:cNvSpPr>
              <a:spLocks noChangeArrowheads="1"/>
            </p:cNvSpPr>
            <p:nvPr/>
          </p:nvSpPr>
          <p:spPr bwMode="auto">
            <a:xfrm rot="5694486">
              <a:off x="1866900" y="536892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" name="Group 25"/>
          <p:cNvGrpSpPr>
            <a:grpSpLocks/>
          </p:cNvGrpSpPr>
          <p:nvPr/>
        </p:nvGrpSpPr>
        <p:grpSpPr bwMode="auto">
          <a:xfrm>
            <a:off x="533400" y="5638800"/>
            <a:ext cx="914400" cy="950913"/>
            <a:chOff x="4512" y="3193"/>
            <a:chExt cx="743" cy="839"/>
          </a:xfrm>
        </p:grpSpPr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4656" y="38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 flipV="1">
              <a:off x="4656" y="336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6" name="Object 28"/>
            <p:cNvGraphicFramePr>
              <a:graphicFrameLocks noChangeAspect="1"/>
            </p:cNvGraphicFramePr>
            <p:nvPr/>
          </p:nvGraphicFramePr>
          <p:xfrm>
            <a:off x="5040" y="3796"/>
            <a:ext cx="215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6" name="Equation" r:id="rId11" imgW="127231" imgH="139915" progId="Equation.3">
                    <p:embed/>
                  </p:oleObj>
                </mc:Choice>
                <mc:Fallback>
                  <p:oleObj name="Equation" r:id="rId11" imgW="127231" imgH="13991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3796"/>
                          <a:ext cx="215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29"/>
            <p:cNvGraphicFramePr>
              <a:graphicFrameLocks noChangeAspect="1"/>
            </p:cNvGraphicFramePr>
            <p:nvPr/>
          </p:nvGraphicFramePr>
          <p:xfrm>
            <a:off x="4512" y="3193"/>
            <a:ext cx="215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7" name="Equation" r:id="rId13" imgW="127121" imgH="127121" progId="Equation.3">
                    <p:embed/>
                  </p:oleObj>
                </mc:Choice>
                <mc:Fallback>
                  <p:oleObj name="Equation" r:id="rId13" imgW="127121" imgH="12712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93"/>
                          <a:ext cx="215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190311"/>
              </p:ext>
            </p:extLst>
          </p:nvPr>
        </p:nvGraphicFramePr>
        <p:xfrm>
          <a:off x="7283450" y="5640387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15" imgW="114300" imgH="165100" progId="Equation.DSMT4">
                  <p:embed/>
                </p:oleObj>
              </mc:Choice>
              <mc:Fallback>
                <p:oleObj name="Equation" r:id="rId1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83450" y="5640387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Oval 2"/>
          <p:cNvSpPr>
            <a:spLocks noChangeArrowheads="1"/>
          </p:cNvSpPr>
          <p:nvPr/>
        </p:nvSpPr>
        <p:spPr bwMode="auto">
          <a:xfrm>
            <a:off x="6051550" y="5375275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1"/>
          <p:cNvSpPr>
            <a:spLocks noChangeArrowheads="1"/>
          </p:cNvSpPr>
          <p:nvPr/>
        </p:nvSpPr>
        <p:spPr bwMode="auto">
          <a:xfrm>
            <a:off x="5410200" y="4725987"/>
            <a:ext cx="1828800" cy="1752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2"/>
          <p:cNvSpPr>
            <a:spLocks noChangeArrowheads="1"/>
          </p:cNvSpPr>
          <p:nvPr/>
        </p:nvSpPr>
        <p:spPr bwMode="auto">
          <a:xfrm>
            <a:off x="5791200" y="5033962"/>
            <a:ext cx="1066800" cy="1143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AutoShape 13"/>
          <p:cNvSpPr>
            <a:spLocks noChangeArrowheads="1"/>
          </p:cNvSpPr>
          <p:nvPr/>
        </p:nvSpPr>
        <p:spPr bwMode="auto">
          <a:xfrm flipH="1">
            <a:off x="6172200" y="6100762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 rot="10850230" flipH="1">
            <a:off x="6172200" y="4957762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AutoShape 15"/>
          <p:cNvSpPr>
            <a:spLocks noChangeArrowheads="1"/>
          </p:cNvSpPr>
          <p:nvPr/>
        </p:nvSpPr>
        <p:spPr bwMode="auto">
          <a:xfrm rot="6420000">
            <a:off x="6705600" y="5564187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20"/>
          <p:cNvSpPr>
            <a:spLocks noChangeArrowheads="1"/>
          </p:cNvSpPr>
          <p:nvPr/>
        </p:nvSpPr>
        <p:spPr bwMode="auto">
          <a:xfrm flipH="1">
            <a:off x="6172200" y="6402387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21"/>
          <p:cNvSpPr>
            <a:spLocks noChangeArrowheads="1"/>
          </p:cNvSpPr>
          <p:nvPr/>
        </p:nvSpPr>
        <p:spPr bwMode="auto">
          <a:xfrm rot="10850230" flipH="1">
            <a:off x="6246813" y="46482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22"/>
          <p:cNvSpPr>
            <a:spLocks noChangeArrowheads="1"/>
          </p:cNvSpPr>
          <p:nvPr/>
        </p:nvSpPr>
        <p:spPr bwMode="auto">
          <a:xfrm rot="6840000" flipV="1">
            <a:off x="7111262" y="5694322"/>
            <a:ext cx="237904" cy="133056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23"/>
          <p:cNvSpPr>
            <a:spLocks noChangeArrowheads="1"/>
          </p:cNvSpPr>
          <p:nvPr/>
        </p:nvSpPr>
        <p:spPr bwMode="auto">
          <a:xfrm rot="17280000">
            <a:off x="5638800" y="5411787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24"/>
          <p:cNvSpPr>
            <a:spLocks noChangeArrowheads="1"/>
          </p:cNvSpPr>
          <p:nvPr/>
        </p:nvSpPr>
        <p:spPr bwMode="auto">
          <a:xfrm rot="16500000">
            <a:off x="5305572" y="5454507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91015"/>
              </p:ext>
            </p:extLst>
          </p:nvPr>
        </p:nvGraphicFramePr>
        <p:xfrm>
          <a:off x="6078538" y="5486400"/>
          <a:ext cx="474662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16" imgW="368300" imgH="190500" progId="Equation.DSMT4">
                  <p:embed/>
                </p:oleObj>
              </mc:Choice>
              <mc:Fallback>
                <p:oleObj name="Equation" r:id="rId16" imgW="3683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8538" y="5486400"/>
                        <a:ext cx="474662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918669"/>
              </p:ext>
            </p:extLst>
          </p:nvPr>
        </p:nvGraphicFramePr>
        <p:xfrm>
          <a:off x="4152900" y="5334000"/>
          <a:ext cx="952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18" imgW="381000" imgH="152400" progId="Equation.DSMT4">
                  <p:embed/>
                </p:oleObj>
              </mc:Choice>
              <mc:Fallback>
                <p:oleObj name="Equation" r:id="rId18" imgW="3810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52900" y="5334000"/>
                        <a:ext cx="9525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1295400"/>
            <a:ext cx="4555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</a:rPr>
              <a:t>Buoyancy Produces Motion</a:t>
            </a: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605045"/>
              </p:ext>
            </p:extLst>
          </p:nvPr>
        </p:nvGraphicFramePr>
        <p:xfrm>
          <a:off x="1752600" y="2971800"/>
          <a:ext cx="22796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Equation" r:id="rId20" imgW="736600" imgH="393700" progId="Equation.DSMT4">
                  <p:embed/>
                </p:oleObj>
              </mc:Choice>
              <mc:Fallback>
                <p:oleObj name="Equation" r:id="rId20" imgW="7366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752600" y="2971800"/>
                        <a:ext cx="2279650" cy="121920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175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895600" y="4495800"/>
            <a:ext cx="3505200" cy="22098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4440013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dirty="0" err="1" smtClean="0">
                <a:solidFill>
                  <a:srgbClr val="FF0066"/>
                </a:solidFill>
              </a:rPr>
              <a:t>Vorticity</a:t>
            </a:r>
            <a:r>
              <a:rPr lang="en-US" sz="4400" dirty="0" smtClean="0">
                <a:solidFill>
                  <a:srgbClr val="FF0066"/>
                </a:solidFill>
              </a:rPr>
              <a:t> Thinking </a:t>
            </a:r>
            <a:endParaRPr lang="en-US" sz="4400" dirty="0">
              <a:solidFill>
                <a:srgbClr val="FF0066"/>
              </a:solidFill>
            </a:endParaRPr>
          </a:p>
        </p:txBody>
      </p:sp>
      <p:pic>
        <p:nvPicPr>
          <p:cNvPr id="18" name="Picture 61" descr="Helmholtz_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133" y="0"/>
            <a:ext cx="4343400" cy="2540000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828800" y="3505200"/>
            <a:ext cx="5638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168232"/>
              </p:ext>
            </p:extLst>
          </p:nvPr>
        </p:nvGraphicFramePr>
        <p:xfrm>
          <a:off x="5181600" y="3276600"/>
          <a:ext cx="265747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" name="Equation" r:id="rId5" imgW="1003300" imgH="241300" progId="Equation.DSMT4">
                  <p:embed/>
                </p:oleObj>
              </mc:Choice>
              <mc:Fallback>
                <p:oleObj name="Equation" r:id="rId5" imgW="10033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76600"/>
                        <a:ext cx="2657475" cy="641350"/>
                      </a:xfrm>
                      <a:prstGeom prst="rect">
                        <a:avLst/>
                      </a:prstGeom>
                      <a:noFill/>
                      <a:ln w="28575" cmpd="sng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257800" y="4572000"/>
            <a:ext cx="2063750" cy="1906587"/>
            <a:chOff x="1905000" y="4643438"/>
            <a:chExt cx="2063750" cy="1906587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616590"/>
                </p:ext>
              </p:extLst>
            </p:nvPr>
          </p:nvGraphicFramePr>
          <p:xfrm>
            <a:off x="3854450" y="5635625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78" name="Equation" r:id="rId7" imgW="114300" imgH="165100" progId="Equation.DSMT4">
                    <p:embed/>
                  </p:oleObj>
                </mc:Choice>
                <mc:Fallback>
                  <p:oleObj name="Equation" r:id="rId7" imgW="1143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54450" y="5635625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2"/>
            <p:cNvSpPr>
              <a:spLocks noChangeArrowheads="1"/>
            </p:cNvSpPr>
            <p:nvPr/>
          </p:nvSpPr>
          <p:spPr bwMode="auto">
            <a:xfrm>
              <a:off x="2622550" y="5370513"/>
              <a:ext cx="5334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1981200" y="4721225"/>
              <a:ext cx="1828800" cy="1752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2362200" y="5029200"/>
              <a:ext cx="1066800" cy="1143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3"/>
            <p:cNvSpPr>
              <a:spLocks noChangeArrowheads="1"/>
            </p:cNvSpPr>
            <p:nvPr/>
          </p:nvSpPr>
          <p:spPr bwMode="auto">
            <a:xfrm>
              <a:off x="2743200" y="6096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 rot="10749770">
              <a:off x="2743200" y="4953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15"/>
            <p:cNvSpPr>
              <a:spLocks noChangeArrowheads="1"/>
            </p:cNvSpPr>
            <p:nvPr/>
          </p:nvSpPr>
          <p:spPr bwMode="auto">
            <a:xfrm rot="16889794">
              <a:off x="3276600" y="55594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7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7196293"/>
                </p:ext>
              </p:extLst>
            </p:nvPr>
          </p:nvGraphicFramePr>
          <p:xfrm>
            <a:off x="2667000" y="5486400"/>
            <a:ext cx="457200" cy="2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79" name="Equation" r:id="rId9" imgW="355688" imgH="203420" progId="Equation.DSMT4">
                    <p:embed/>
                  </p:oleObj>
                </mc:Choice>
                <mc:Fallback>
                  <p:oleObj name="Equation" r:id="rId9" imgW="355688" imgH="2034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7000" y="5486400"/>
                          <a:ext cx="457200" cy="261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AutoShape 20"/>
            <p:cNvSpPr>
              <a:spLocks noChangeArrowheads="1"/>
            </p:cNvSpPr>
            <p:nvPr/>
          </p:nvSpPr>
          <p:spPr bwMode="auto">
            <a:xfrm>
              <a:off x="2743200" y="639762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1"/>
            <p:cNvSpPr>
              <a:spLocks noChangeArrowheads="1"/>
            </p:cNvSpPr>
            <p:nvPr/>
          </p:nvSpPr>
          <p:spPr bwMode="auto">
            <a:xfrm rot="10749770">
              <a:off x="2817813" y="4643438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2"/>
            <p:cNvSpPr>
              <a:spLocks noChangeArrowheads="1"/>
            </p:cNvSpPr>
            <p:nvPr/>
          </p:nvSpPr>
          <p:spPr bwMode="auto">
            <a:xfrm rot="16761551">
              <a:off x="3695700" y="5535371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3"/>
            <p:cNvSpPr>
              <a:spLocks noChangeArrowheads="1"/>
            </p:cNvSpPr>
            <p:nvPr/>
          </p:nvSpPr>
          <p:spPr bwMode="auto">
            <a:xfrm rot="6226041">
              <a:off x="2209800" y="54070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4"/>
            <p:cNvSpPr>
              <a:spLocks noChangeArrowheads="1"/>
            </p:cNvSpPr>
            <p:nvPr/>
          </p:nvSpPr>
          <p:spPr bwMode="auto">
            <a:xfrm rot="5694486">
              <a:off x="1866900" y="536892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" name="Group 25"/>
          <p:cNvGrpSpPr>
            <a:grpSpLocks/>
          </p:cNvGrpSpPr>
          <p:nvPr/>
        </p:nvGrpSpPr>
        <p:grpSpPr bwMode="auto">
          <a:xfrm>
            <a:off x="533400" y="5638800"/>
            <a:ext cx="914400" cy="950913"/>
            <a:chOff x="4512" y="3193"/>
            <a:chExt cx="743" cy="839"/>
          </a:xfrm>
        </p:grpSpPr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4656" y="38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 flipV="1">
              <a:off x="4656" y="336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6" name="Object 28"/>
            <p:cNvGraphicFramePr>
              <a:graphicFrameLocks noChangeAspect="1"/>
            </p:cNvGraphicFramePr>
            <p:nvPr/>
          </p:nvGraphicFramePr>
          <p:xfrm>
            <a:off x="5040" y="3796"/>
            <a:ext cx="215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80" name="Equation" r:id="rId11" imgW="127231" imgH="139915" progId="Equation.3">
                    <p:embed/>
                  </p:oleObj>
                </mc:Choice>
                <mc:Fallback>
                  <p:oleObj name="Equation" r:id="rId11" imgW="127231" imgH="13991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3796"/>
                          <a:ext cx="215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29"/>
            <p:cNvGraphicFramePr>
              <a:graphicFrameLocks noChangeAspect="1"/>
            </p:cNvGraphicFramePr>
            <p:nvPr/>
          </p:nvGraphicFramePr>
          <p:xfrm>
            <a:off x="4512" y="3193"/>
            <a:ext cx="215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81" name="Equation" r:id="rId13" imgW="127121" imgH="127121" progId="Equation.3">
                    <p:embed/>
                  </p:oleObj>
                </mc:Choice>
                <mc:Fallback>
                  <p:oleObj name="Equation" r:id="rId13" imgW="127121" imgH="12712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93"/>
                          <a:ext cx="215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111745"/>
              </p:ext>
            </p:extLst>
          </p:nvPr>
        </p:nvGraphicFramePr>
        <p:xfrm>
          <a:off x="3854450" y="5635625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Equation" r:id="rId15" imgW="114300" imgH="165100" progId="Equation.DSMT4">
                  <p:embed/>
                </p:oleObj>
              </mc:Choice>
              <mc:Fallback>
                <p:oleObj name="Equation" r:id="rId1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4450" y="5635625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Oval 2"/>
          <p:cNvSpPr>
            <a:spLocks noChangeArrowheads="1"/>
          </p:cNvSpPr>
          <p:nvPr/>
        </p:nvSpPr>
        <p:spPr bwMode="auto">
          <a:xfrm>
            <a:off x="2622550" y="5370513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1"/>
          <p:cNvSpPr>
            <a:spLocks noChangeArrowheads="1"/>
          </p:cNvSpPr>
          <p:nvPr/>
        </p:nvSpPr>
        <p:spPr bwMode="auto">
          <a:xfrm>
            <a:off x="1981200" y="4721225"/>
            <a:ext cx="1828800" cy="1752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2"/>
          <p:cNvSpPr>
            <a:spLocks noChangeArrowheads="1"/>
          </p:cNvSpPr>
          <p:nvPr/>
        </p:nvSpPr>
        <p:spPr bwMode="auto">
          <a:xfrm>
            <a:off x="2362200" y="5029200"/>
            <a:ext cx="1066800" cy="1143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AutoShape 13"/>
          <p:cNvSpPr>
            <a:spLocks noChangeArrowheads="1"/>
          </p:cNvSpPr>
          <p:nvPr/>
        </p:nvSpPr>
        <p:spPr bwMode="auto">
          <a:xfrm flipH="1">
            <a:off x="2743200" y="60960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 rot="10850230" flipH="1">
            <a:off x="2743200" y="49530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AutoShape 15"/>
          <p:cNvSpPr>
            <a:spLocks noChangeArrowheads="1"/>
          </p:cNvSpPr>
          <p:nvPr/>
        </p:nvSpPr>
        <p:spPr bwMode="auto">
          <a:xfrm rot="6420000">
            <a:off x="3276600" y="5559425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20"/>
          <p:cNvSpPr>
            <a:spLocks noChangeArrowheads="1"/>
          </p:cNvSpPr>
          <p:nvPr/>
        </p:nvSpPr>
        <p:spPr bwMode="auto">
          <a:xfrm flipH="1">
            <a:off x="2743200" y="6397625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21"/>
          <p:cNvSpPr>
            <a:spLocks noChangeArrowheads="1"/>
          </p:cNvSpPr>
          <p:nvPr/>
        </p:nvSpPr>
        <p:spPr bwMode="auto">
          <a:xfrm rot="10850230" flipH="1">
            <a:off x="2817813" y="4643438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22"/>
          <p:cNvSpPr>
            <a:spLocks noChangeArrowheads="1"/>
          </p:cNvSpPr>
          <p:nvPr/>
        </p:nvSpPr>
        <p:spPr bwMode="auto">
          <a:xfrm rot="6840000" flipV="1">
            <a:off x="3682262" y="5689560"/>
            <a:ext cx="237904" cy="133056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23"/>
          <p:cNvSpPr>
            <a:spLocks noChangeArrowheads="1"/>
          </p:cNvSpPr>
          <p:nvPr/>
        </p:nvSpPr>
        <p:spPr bwMode="auto">
          <a:xfrm rot="17280000">
            <a:off x="2209800" y="5407025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24"/>
          <p:cNvSpPr>
            <a:spLocks noChangeArrowheads="1"/>
          </p:cNvSpPr>
          <p:nvPr/>
        </p:nvSpPr>
        <p:spPr bwMode="auto">
          <a:xfrm rot="16500000">
            <a:off x="1876572" y="5449745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105707"/>
              </p:ext>
            </p:extLst>
          </p:nvPr>
        </p:nvGraphicFramePr>
        <p:xfrm>
          <a:off x="2649538" y="5481638"/>
          <a:ext cx="474662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Equation" r:id="rId16" imgW="368300" imgH="190500" progId="Equation.DSMT4">
                  <p:embed/>
                </p:oleObj>
              </mc:Choice>
              <mc:Fallback>
                <p:oleObj name="Equation" r:id="rId16" imgW="3683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5481638"/>
                        <a:ext cx="474662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447362"/>
              </p:ext>
            </p:extLst>
          </p:nvPr>
        </p:nvGraphicFramePr>
        <p:xfrm>
          <a:off x="4152900" y="5318125"/>
          <a:ext cx="9525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Equation" r:id="rId18" imgW="381000" imgH="165100" progId="Equation.3">
                  <p:embed/>
                </p:oleObj>
              </mc:Choice>
              <mc:Fallback>
                <p:oleObj name="Equation" r:id="rId18" imgW="381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52900" y="5318125"/>
                        <a:ext cx="95250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1295400"/>
            <a:ext cx="4555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</a:rPr>
              <a:t>Buoyancy Produces Motion</a:t>
            </a: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609743"/>
              </p:ext>
            </p:extLst>
          </p:nvPr>
        </p:nvGraphicFramePr>
        <p:xfrm>
          <a:off x="1752600" y="2971800"/>
          <a:ext cx="22796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Equation" r:id="rId20" imgW="736600" imgH="393700" progId="Equation.DSMT4">
                  <p:embed/>
                </p:oleObj>
              </mc:Choice>
              <mc:Fallback>
                <p:oleObj name="Equation" r:id="rId20" imgW="7366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752600" y="2971800"/>
                        <a:ext cx="2279650" cy="121920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64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2971800" y="304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Ordinary Cell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Evolution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" name="cellgro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084" y="762000"/>
            <a:ext cx="7545916" cy="565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5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val 96"/>
          <p:cNvSpPr/>
          <p:nvPr/>
        </p:nvSpPr>
        <p:spPr>
          <a:xfrm>
            <a:off x="4191000" y="5105400"/>
            <a:ext cx="990600" cy="13716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81606" y="2895600"/>
            <a:ext cx="2528607" cy="13716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4440013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dirty="0" err="1" smtClean="0">
                <a:solidFill>
                  <a:srgbClr val="FF0066"/>
                </a:solidFill>
              </a:rPr>
              <a:t>Vorticity</a:t>
            </a:r>
            <a:r>
              <a:rPr lang="en-US" sz="4400" dirty="0" smtClean="0">
                <a:solidFill>
                  <a:srgbClr val="FF0066"/>
                </a:solidFill>
              </a:rPr>
              <a:t> Thinking </a:t>
            </a:r>
            <a:endParaRPr lang="en-US" sz="4400" dirty="0">
              <a:solidFill>
                <a:srgbClr val="FF0066"/>
              </a:solidFill>
            </a:endParaRPr>
          </a:p>
        </p:txBody>
      </p:sp>
      <p:pic>
        <p:nvPicPr>
          <p:cNvPr id="18" name="Picture 61" descr="Helmholtz_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133" y="0"/>
            <a:ext cx="4343400" cy="2540000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828800" y="3505200"/>
            <a:ext cx="5638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" name="Group 25"/>
          <p:cNvGrpSpPr>
            <a:grpSpLocks/>
          </p:cNvGrpSpPr>
          <p:nvPr/>
        </p:nvGrpSpPr>
        <p:grpSpPr bwMode="auto">
          <a:xfrm>
            <a:off x="4495800" y="2971800"/>
            <a:ext cx="685800" cy="722313"/>
            <a:chOff x="4512" y="3193"/>
            <a:chExt cx="743" cy="839"/>
          </a:xfrm>
        </p:grpSpPr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4656" y="38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 flipV="1">
              <a:off x="4656" y="336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6" name="Object 28"/>
            <p:cNvGraphicFramePr>
              <a:graphicFrameLocks noChangeAspect="1"/>
            </p:cNvGraphicFramePr>
            <p:nvPr/>
          </p:nvGraphicFramePr>
          <p:xfrm>
            <a:off x="5040" y="3796"/>
            <a:ext cx="215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1" name="Equation" r:id="rId5" imgW="127231" imgH="139915" progId="Equation.3">
                    <p:embed/>
                  </p:oleObj>
                </mc:Choice>
                <mc:Fallback>
                  <p:oleObj name="Equation" r:id="rId5" imgW="127231" imgH="13991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3796"/>
                          <a:ext cx="215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29"/>
            <p:cNvGraphicFramePr>
              <a:graphicFrameLocks noChangeAspect="1"/>
            </p:cNvGraphicFramePr>
            <p:nvPr/>
          </p:nvGraphicFramePr>
          <p:xfrm>
            <a:off x="4512" y="3193"/>
            <a:ext cx="215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2" name="Equation" r:id="rId7" imgW="127121" imgH="127121" progId="Equation.3">
                    <p:embed/>
                  </p:oleObj>
                </mc:Choice>
                <mc:Fallback>
                  <p:oleObj name="Equation" r:id="rId7" imgW="127121" imgH="12712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93"/>
                          <a:ext cx="215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"/>
          <p:cNvGrpSpPr/>
          <p:nvPr/>
        </p:nvGrpSpPr>
        <p:grpSpPr>
          <a:xfrm>
            <a:off x="2667000" y="2987237"/>
            <a:ext cx="1488763" cy="1183399"/>
            <a:chOff x="1905000" y="4643438"/>
            <a:chExt cx="2063750" cy="1906587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9684086"/>
                </p:ext>
              </p:extLst>
            </p:nvPr>
          </p:nvGraphicFramePr>
          <p:xfrm>
            <a:off x="3854450" y="5635625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3" name="Equation" r:id="rId9" imgW="114300" imgH="165100" progId="Equation.DSMT4">
                    <p:embed/>
                  </p:oleObj>
                </mc:Choice>
                <mc:Fallback>
                  <p:oleObj name="Equation" r:id="rId9" imgW="1143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854450" y="5635625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2"/>
            <p:cNvSpPr>
              <a:spLocks noChangeArrowheads="1"/>
            </p:cNvSpPr>
            <p:nvPr/>
          </p:nvSpPr>
          <p:spPr bwMode="auto">
            <a:xfrm>
              <a:off x="2622550" y="5370513"/>
              <a:ext cx="5334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1981200" y="4721225"/>
              <a:ext cx="1828800" cy="1752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2362200" y="5029200"/>
              <a:ext cx="1066800" cy="1143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3"/>
            <p:cNvSpPr>
              <a:spLocks noChangeArrowheads="1"/>
            </p:cNvSpPr>
            <p:nvPr/>
          </p:nvSpPr>
          <p:spPr bwMode="auto">
            <a:xfrm>
              <a:off x="2743200" y="6096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 rot="10749770">
              <a:off x="2743200" y="4953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15"/>
            <p:cNvSpPr>
              <a:spLocks noChangeArrowheads="1"/>
            </p:cNvSpPr>
            <p:nvPr/>
          </p:nvSpPr>
          <p:spPr bwMode="auto">
            <a:xfrm rot="16889794">
              <a:off x="3276600" y="55594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7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2152739"/>
                </p:ext>
              </p:extLst>
            </p:nvPr>
          </p:nvGraphicFramePr>
          <p:xfrm>
            <a:off x="2667000" y="5446713"/>
            <a:ext cx="457200" cy="2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4" name="Equation" r:id="rId11" imgW="355688" imgH="203420" progId="Equation.DSMT4">
                    <p:embed/>
                  </p:oleObj>
                </mc:Choice>
                <mc:Fallback>
                  <p:oleObj name="Equation" r:id="rId11" imgW="355688" imgH="2034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7000" y="5446713"/>
                          <a:ext cx="457200" cy="261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AutoShape 20"/>
            <p:cNvSpPr>
              <a:spLocks noChangeArrowheads="1"/>
            </p:cNvSpPr>
            <p:nvPr/>
          </p:nvSpPr>
          <p:spPr bwMode="auto">
            <a:xfrm>
              <a:off x="2743200" y="639762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1"/>
            <p:cNvSpPr>
              <a:spLocks noChangeArrowheads="1"/>
            </p:cNvSpPr>
            <p:nvPr/>
          </p:nvSpPr>
          <p:spPr bwMode="auto">
            <a:xfrm rot="10749770">
              <a:off x="2817813" y="4643438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2"/>
            <p:cNvSpPr>
              <a:spLocks noChangeArrowheads="1"/>
            </p:cNvSpPr>
            <p:nvPr/>
          </p:nvSpPr>
          <p:spPr bwMode="auto">
            <a:xfrm rot="16761551">
              <a:off x="3695700" y="5535371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3"/>
            <p:cNvSpPr>
              <a:spLocks noChangeArrowheads="1"/>
            </p:cNvSpPr>
            <p:nvPr/>
          </p:nvSpPr>
          <p:spPr bwMode="auto">
            <a:xfrm rot="6226041">
              <a:off x="2209800" y="54070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4"/>
            <p:cNvSpPr>
              <a:spLocks noChangeArrowheads="1"/>
            </p:cNvSpPr>
            <p:nvPr/>
          </p:nvSpPr>
          <p:spPr bwMode="auto">
            <a:xfrm rot="5694486">
              <a:off x="1866900" y="536892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500710"/>
              </p:ext>
            </p:extLst>
          </p:nvPr>
        </p:nvGraphicFramePr>
        <p:xfrm>
          <a:off x="6546945" y="3606033"/>
          <a:ext cx="82455" cy="102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Equation" r:id="rId13" imgW="114300" imgH="165100" progId="Equation.DSMT4">
                  <p:embed/>
                </p:oleObj>
              </mc:Choice>
              <mc:Fallback>
                <p:oleObj name="Equation" r:id="rId1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46945" y="3606033"/>
                        <a:ext cx="82455" cy="102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Oval 2"/>
          <p:cNvSpPr>
            <a:spLocks noChangeArrowheads="1"/>
          </p:cNvSpPr>
          <p:nvPr/>
        </p:nvSpPr>
        <p:spPr bwMode="auto">
          <a:xfrm>
            <a:off x="5658268" y="3441481"/>
            <a:ext cx="384788" cy="28377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1"/>
          <p:cNvSpPr>
            <a:spLocks noChangeArrowheads="1"/>
          </p:cNvSpPr>
          <p:nvPr/>
        </p:nvSpPr>
        <p:spPr bwMode="auto">
          <a:xfrm>
            <a:off x="5195607" y="3038475"/>
            <a:ext cx="1319273" cy="108782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2"/>
          <p:cNvSpPr>
            <a:spLocks noChangeArrowheads="1"/>
          </p:cNvSpPr>
          <p:nvPr/>
        </p:nvSpPr>
        <p:spPr bwMode="auto">
          <a:xfrm>
            <a:off x="5470455" y="3229632"/>
            <a:ext cx="769576" cy="70944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AutoShape 13"/>
          <p:cNvSpPr>
            <a:spLocks noChangeArrowheads="1"/>
          </p:cNvSpPr>
          <p:nvPr/>
        </p:nvSpPr>
        <p:spPr bwMode="auto">
          <a:xfrm flipH="1">
            <a:off x="5745304" y="3891783"/>
            <a:ext cx="219879" cy="9459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 rot="10850230" flipH="1">
            <a:off x="5745304" y="3182335"/>
            <a:ext cx="219879" cy="9459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AutoShape 15"/>
          <p:cNvSpPr>
            <a:spLocks noChangeArrowheads="1"/>
          </p:cNvSpPr>
          <p:nvPr/>
        </p:nvSpPr>
        <p:spPr bwMode="auto">
          <a:xfrm rot="6420000">
            <a:off x="6145438" y="3551064"/>
            <a:ext cx="189186" cy="10993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20"/>
          <p:cNvSpPr>
            <a:spLocks noChangeArrowheads="1"/>
          </p:cNvSpPr>
          <p:nvPr/>
        </p:nvSpPr>
        <p:spPr bwMode="auto">
          <a:xfrm flipH="1">
            <a:off x="5745304" y="4078999"/>
            <a:ext cx="164909" cy="94593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21"/>
          <p:cNvSpPr>
            <a:spLocks noChangeArrowheads="1"/>
          </p:cNvSpPr>
          <p:nvPr/>
        </p:nvSpPr>
        <p:spPr bwMode="auto">
          <a:xfrm rot="10850230" flipH="1">
            <a:off x="5799129" y="2990193"/>
            <a:ext cx="164909" cy="94593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22"/>
          <p:cNvSpPr>
            <a:spLocks noChangeArrowheads="1"/>
          </p:cNvSpPr>
          <p:nvPr/>
        </p:nvSpPr>
        <p:spPr bwMode="auto">
          <a:xfrm rot="6840000" flipV="1">
            <a:off x="6434709" y="3632811"/>
            <a:ext cx="147665" cy="95985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23"/>
          <p:cNvSpPr>
            <a:spLocks noChangeArrowheads="1"/>
          </p:cNvSpPr>
          <p:nvPr/>
        </p:nvSpPr>
        <p:spPr bwMode="auto">
          <a:xfrm rot="17280000">
            <a:off x="5375862" y="3456470"/>
            <a:ext cx="189186" cy="10993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24"/>
          <p:cNvSpPr>
            <a:spLocks noChangeArrowheads="1"/>
          </p:cNvSpPr>
          <p:nvPr/>
        </p:nvSpPr>
        <p:spPr bwMode="auto">
          <a:xfrm rot="16500000">
            <a:off x="5131639" y="3482986"/>
            <a:ext cx="141890" cy="109939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956964"/>
              </p:ext>
            </p:extLst>
          </p:nvPr>
        </p:nvGraphicFramePr>
        <p:xfrm>
          <a:off x="5677737" y="3510455"/>
          <a:ext cx="342415" cy="1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Equation" r:id="rId14" imgW="368300" imgH="190500" progId="Equation.DSMT4">
                  <p:embed/>
                </p:oleObj>
              </mc:Choice>
              <mc:Fallback>
                <p:oleObj name="Equation" r:id="rId14" imgW="3683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7737" y="3510455"/>
                        <a:ext cx="342415" cy="1527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1295400"/>
            <a:ext cx="4090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Effect of horizontal scale</a:t>
            </a:r>
            <a:endParaRPr lang="en-US" sz="2800" dirty="0">
              <a:solidFill>
                <a:srgbClr val="000000"/>
              </a:solidFill>
            </a:endParaRPr>
          </a:p>
        </p:txBody>
      </p:sp>
      <p:graphicFrame>
        <p:nvGraphicFramePr>
          <p:cNvPr id="99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559510"/>
              </p:ext>
            </p:extLst>
          </p:nvPr>
        </p:nvGraphicFramePr>
        <p:xfrm>
          <a:off x="4911508" y="5833241"/>
          <a:ext cx="82455" cy="102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Equation" r:id="rId16" imgW="114300" imgH="165100" progId="Equation.DSMT4">
                  <p:embed/>
                </p:oleObj>
              </mc:Choice>
              <mc:Fallback>
                <p:oleObj name="Equation" r:id="rId1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11508" y="5833241"/>
                        <a:ext cx="82455" cy="102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Oval 2"/>
          <p:cNvSpPr>
            <a:spLocks noChangeArrowheads="1"/>
          </p:cNvSpPr>
          <p:nvPr/>
        </p:nvSpPr>
        <p:spPr bwMode="auto">
          <a:xfrm>
            <a:off x="4022831" y="5668689"/>
            <a:ext cx="384788" cy="28377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Oval 11"/>
          <p:cNvSpPr>
            <a:spLocks noChangeArrowheads="1"/>
          </p:cNvSpPr>
          <p:nvPr/>
        </p:nvSpPr>
        <p:spPr bwMode="auto">
          <a:xfrm>
            <a:off x="3560170" y="5265683"/>
            <a:ext cx="1319273" cy="108782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Oval 12"/>
          <p:cNvSpPr>
            <a:spLocks noChangeArrowheads="1"/>
          </p:cNvSpPr>
          <p:nvPr/>
        </p:nvSpPr>
        <p:spPr bwMode="auto">
          <a:xfrm>
            <a:off x="3835018" y="5456840"/>
            <a:ext cx="769576" cy="70944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AutoShape 13"/>
          <p:cNvSpPr>
            <a:spLocks noChangeArrowheads="1"/>
          </p:cNvSpPr>
          <p:nvPr/>
        </p:nvSpPr>
        <p:spPr bwMode="auto">
          <a:xfrm>
            <a:off x="4109867" y="6118991"/>
            <a:ext cx="219879" cy="9459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AutoShape 14"/>
          <p:cNvSpPr>
            <a:spLocks noChangeArrowheads="1"/>
          </p:cNvSpPr>
          <p:nvPr/>
        </p:nvSpPr>
        <p:spPr bwMode="auto">
          <a:xfrm rot="10749770">
            <a:off x="4109867" y="5409543"/>
            <a:ext cx="219879" cy="9459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AutoShape 20"/>
          <p:cNvSpPr>
            <a:spLocks noChangeArrowheads="1"/>
          </p:cNvSpPr>
          <p:nvPr/>
        </p:nvSpPr>
        <p:spPr bwMode="auto">
          <a:xfrm>
            <a:off x="4109867" y="6306207"/>
            <a:ext cx="164909" cy="94593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AutoShape 21"/>
          <p:cNvSpPr>
            <a:spLocks noChangeArrowheads="1"/>
          </p:cNvSpPr>
          <p:nvPr/>
        </p:nvSpPr>
        <p:spPr bwMode="auto">
          <a:xfrm rot="10749770">
            <a:off x="4163692" y="5217401"/>
            <a:ext cx="164909" cy="94593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AutoShape 23"/>
          <p:cNvSpPr>
            <a:spLocks noChangeArrowheads="1"/>
          </p:cNvSpPr>
          <p:nvPr/>
        </p:nvSpPr>
        <p:spPr bwMode="auto">
          <a:xfrm rot="6226041">
            <a:off x="3740425" y="5683678"/>
            <a:ext cx="189186" cy="10993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AutoShape 24"/>
          <p:cNvSpPr>
            <a:spLocks noChangeArrowheads="1"/>
          </p:cNvSpPr>
          <p:nvPr/>
        </p:nvSpPr>
        <p:spPr bwMode="auto">
          <a:xfrm rot="5694486">
            <a:off x="3489225" y="5660030"/>
            <a:ext cx="141890" cy="109939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66598"/>
              </p:ext>
            </p:extLst>
          </p:nvPr>
        </p:nvGraphicFramePr>
        <p:xfrm>
          <a:off x="5861145" y="5833241"/>
          <a:ext cx="82455" cy="102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Equation" r:id="rId17" imgW="114300" imgH="165100" progId="Equation.DSMT4">
                  <p:embed/>
                </p:oleObj>
              </mc:Choice>
              <mc:Fallback>
                <p:oleObj name="Equation" r:id="rId1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61145" y="5833241"/>
                        <a:ext cx="82455" cy="102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Oval 2"/>
          <p:cNvSpPr>
            <a:spLocks noChangeArrowheads="1"/>
          </p:cNvSpPr>
          <p:nvPr/>
        </p:nvSpPr>
        <p:spPr bwMode="auto">
          <a:xfrm>
            <a:off x="4972468" y="5668689"/>
            <a:ext cx="384788" cy="28377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6" name="Oval 11"/>
          <p:cNvSpPr>
            <a:spLocks noChangeArrowheads="1"/>
          </p:cNvSpPr>
          <p:nvPr/>
        </p:nvSpPr>
        <p:spPr bwMode="auto">
          <a:xfrm>
            <a:off x="4509807" y="5265683"/>
            <a:ext cx="1319273" cy="108782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Oval 12"/>
          <p:cNvSpPr>
            <a:spLocks noChangeArrowheads="1"/>
          </p:cNvSpPr>
          <p:nvPr/>
        </p:nvSpPr>
        <p:spPr bwMode="auto">
          <a:xfrm>
            <a:off x="4784655" y="5456840"/>
            <a:ext cx="769576" cy="70944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AutoShape 13"/>
          <p:cNvSpPr>
            <a:spLocks noChangeArrowheads="1"/>
          </p:cNvSpPr>
          <p:nvPr/>
        </p:nvSpPr>
        <p:spPr bwMode="auto">
          <a:xfrm flipH="1">
            <a:off x="5059504" y="6118991"/>
            <a:ext cx="219879" cy="9459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AutoShape 14"/>
          <p:cNvSpPr>
            <a:spLocks noChangeArrowheads="1"/>
          </p:cNvSpPr>
          <p:nvPr/>
        </p:nvSpPr>
        <p:spPr bwMode="auto">
          <a:xfrm rot="10850230" flipH="1">
            <a:off x="5059504" y="5409543"/>
            <a:ext cx="219879" cy="9459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AutoShape 15"/>
          <p:cNvSpPr>
            <a:spLocks noChangeArrowheads="1"/>
          </p:cNvSpPr>
          <p:nvPr/>
        </p:nvSpPr>
        <p:spPr bwMode="auto">
          <a:xfrm rot="6420000">
            <a:off x="5459638" y="5778272"/>
            <a:ext cx="189186" cy="10993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AutoShape 20"/>
          <p:cNvSpPr>
            <a:spLocks noChangeArrowheads="1"/>
          </p:cNvSpPr>
          <p:nvPr/>
        </p:nvSpPr>
        <p:spPr bwMode="auto">
          <a:xfrm flipH="1">
            <a:off x="5059504" y="6306207"/>
            <a:ext cx="164909" cy="94593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21"/>
          <p:cNvSpPr>
            <a:spLocks noChangeArrowheads="1"/>
          </p:cNvSpPr>
          <p:nvPr/>
        </p:nvSpPr>
        <p:spPr bwMode="auto">
          <a:xfrm rot="10850230" flipH="1">
            <a:off x="5113329" y="5217401"/>
            <a:ext cx="164909" cy="94593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AutoShape 22"/>
          <p:cNvSpPr>
            <a:spLocks noChangeArrowheads="1"/>
          </p:cNvSpPr>
          <p:nvPr/>
        </p:nvSpPr>
        <p:spPr bwMode="auto">
          <a:xfrm rot="6840000" flipV="1">
            <a:off x="5748909" y="5860019"/>
            <a:ext cx="147665" cy="95985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AutoShape 23"/>
          <p:cNvSpPr>
            <a:spLocks noChangeArrowheads="1"/>
          </p:cNvSpPr>
          <p:nvPr/>
        </p:nvSpPr>
        <p:spPr bwMode="auto">
          <a:xfrm rot="16200000">
            <a:off x="4476748" y="5714998"/>
            <a:ext cx="457200" cy="15240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180833"/>
              </p:ext>
            </p:extLst>
          </p:nvPr>
        </p:nvGraphicFramePr>
        <p:xfrm>
          <a:off x="4038600" y="5715000"/>
          <a:ext cx="329818" cy="162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Equation" r:id="rId18" imgW="355688" imgH="203420" progId="Equation.DSMT4">
                  <p:embed/>
                </p:oleObj>
              </mc:Choice>
              <mc:Fallback>
                <p:oleObj name="Equation" r:id="rId18" imgW="355688" imgH="2034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715000"/>
                        <a:ext cx="329818" cy="1625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255634"/>
              </p:ext>
            </p:extLst>
          </p:nvPr>
        </p:nvGraphicFramePr>
        <p:xfrm>
          <a:off x="5003800" y="5740072"/>
          <a:ext cx="342415" cy="1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Equation" r:id="rId19" imgW="368300" imgH="190500" progId="Equation.3">
                  <p:embed/>
                </p:oleObj>
              </mc:Choice>
              <mc:Fallback>
                <p:oleObj name="Equation" r:id="rId19" imgW="368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5740072"/>
                        <a:ext cx="342415" cy="1527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880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psprd3m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583" y="533399"/>
            <a:ext cx="7778749" cy="5834061"/>
          </a:xfrm>
          <a:prstGeom prst="rect">
            <a:avLst/>
          </a:prstGeom>
        </p:spPr>
      </p:pic>
      <p:sp>
        <p:nvSpPr>
          <p:cNvPr id="104453" name="Text Box 6"/>
          <p:cNvSpPr txBox="1">
            <a:spLocks noChangeArrowheads="1"/>
          </p:cNvSpPr>
          <p:nvPr/>
        </p:nvSpPr>
        <p:spPr bwMode="auto">
          <a:xfrm>
            <a:off x="3352800" y="76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Density 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Currents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997210"/>
              </p:ext>
            </p:extLst>
          </p:nvPr>
        </p:nvGraphicFramePr>
        <p:xfrm>
          <a:off x="1219200" y="685800"/>
          <a:ext cx="22796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" name="Equation" r:id="rId7" imgW="736600" imgH="393700" progId="Equation.DSMT4">
                  <p:embed/>
                </p:oleObj>
              </mc:Choice>
              <mc:Fallback>
                <p:oleObj name="Equation" r:id="rId7" imgW="7366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19200" y="685800"/>
                        <a:ext cx="2279650" cy="121920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344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val 79"/>
          <p:cNvSpPr/>
          <p:nvPr/>
        </p:nvSpPr>
        <p:spPr>
          <a:xfrm>
            <a:off x="2819400" y="3657600"/>
            <a:ext cx="3505200" cy="22098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19400" y="1295400"/>
            <a:ext cx="3505200" cy="22098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4440013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dirty="0" err="1" smtClean="0">
                <a:solidFill>
                  <a:srgbClr val="FF0066"/>
                </a:solidFill>
              </a:rPr>
              <a:t>Vorticity</a:t>
            </a:r>
            <a:r>
              <a:rPr lang="en-US" sz="4400" dirty="0" smtClean="0">
                <a:solidFill>
                  <a:srgbClr val="FF0066"/>
                </a:solidFill>
              </a:rPr>
              <a:t> Thinking </a:t>
            </a:r>
            <a:endParaRPr lang="en-US" sz="4400" dirty="0">
              <a:solidFill>
                <a:srgbClr val="FF006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81600" y="1371600"/>
            <a:ext cx="2063750" cy="1906587"/>
            <a:chOff x="1905000" y="4643438"/>
            <a:chExt cx="2063750" cy="1906587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8205252"/>
                </p:ext>
              </p:extLst>
            </p:nvPr>
          </p:nvGraphicFramePr>
          <p:xfrm>
            <a:off x="3854450" y="5635625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49" name="Equation" r:id="rId4" imgW="114300" imgH="165100" progId="Equation.DSMT4">
                    <p:embed/>
                  </p:oleObj>
                </mc:Choice>
                <mc:Fallback>
                  <p:oleObj name="Equation" r:id="rId4" imgW="1143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54450" y="5635625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2"/>
            <p:cNvSpPr>
              <a:spLocks noChangeArrowheads="1"/>
            </p:cNvSpPr>
            <p:nvPr/>
          </p:nvSpPr>
          <p:spPr bwMode="auto">
            <a:xfrm>
              <a:off x="2622550" y="5370513"/>
              <a:ext cx="5334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1981200" y="4721225"/>
              <a:ext cx="1828800" cy="1752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2362200" y="5029200"/>
              <a:ext cx="1066800" cy="1143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3"/>
            <p:cNvSpPr>
              <a:spLocks noChangeArrowheads="1"/>
            </p:cNvSpPr>
            <p:nvPr/>
          </p:nvSpPr>
          <p:spPr bwMode="auto">
            <a:xfrm>
              <a:off x="2743200" y="6096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 rot="10749770">
              <a:off x="2743200" y="4953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15"/>
            <p:cNvSpPr>
              <a:spLocks noChangeArrowheads="1"/>
            </p:cNvSpPr>
            <p:nvPr/>
          </p:nvSpPr>
          <p:spPr bwMode="auto">
            <a:xfrm rot="16889794">
              <a:off x="3276600" y="55594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7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8920373"/>
                </p:ext>
              </p:extLst>
            </p:nvPr>
          </p:nvGraphicFramePr>
          <p:xfrm>
            <a:off x="2667000" y="5486400"/>
            <a:ext cx="457200" cy="2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0" name="Equation" r:id="rId6" imgW="355688" imgH="203420" progId="Equation.DSMT4">
                    <p:embed/>
                  </p:oleObj>
                </mc:Choice>
                <mc:Fallback>
                  <p:oleObj name="Equation" r:id="rId6" imgW="355688" imgH="2034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7000" y="5486400"/>
                          <a:ext cx="457200" cy="261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AutoShape 20"/>
            <p:cNvSpPr>
              <a:spLocks noChangeArrowheads="1"/>
            </p:cNvSpPr>
            <p:nvPr/>
          </p:nvSpPr>
          <p:spPr bwMode="auto">
            <a:xfrm>
              <a:off x="2743200" y="639762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1"/>
            <p:cNvSpPr>
              <a:spLocks noChangeArrowheads="1"/>
            </p:cNvSpPr>
            <p:nvPr/>
          </p:nvSpPr>
          <p:spPr bwMode="auto">
            <a:xfrm rot="10749770">
              <a:off x="2817813" y="4643438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2"/>
            <p:cNvSpPr>
              <a:spLocks noChangeArrowheads="1"/>
            </p:cNvSpPr>
            <p:nvPr/>
          </p:nvSpPr>
          <p:spPr bwMode="auto">
            <a:xfrm rot="16761551">
              <a:off x="3695700" y="5535371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3"/>
            <p:cNvSpPr>
              <a:spLocks noChangeArrowheads="1"/>
            </p:cNvSpPr>
            <p:nvPr/>
          </p:nvSpPr>
          <p:spPr bwMode="auto">
            <a:xfrm rot="6226041">
              <a:off x="2209800" y="54070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4"/>
            <p:cNvSpPr>
              <a:spLocks noChangeArrowheads="1"/>
            </p:cNvSpPr>
            <p:nvPr/>
          </p:nvSpPr>
          <p:spPr bwMode="auto">
            <a:xfrm rot="5694486">
              <a:off x="1866900" y="536892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" name="Group 25"/>
          <p:cNvGrpSpPr>
            <a:grpSpLocks/>
          </p:cNvGrpSpPr>
          <p:nvPr/>
        </p:nvGrpSpPr>
        <p:grpSpPr bwMode="auto">
          <a:xfrm>
            <a:off x="8229600" y="2819400"/>
            <a:ext cx="914400" cy="950913"/>
            <a:chOff x="4512" y="3193"/>
            <a:chExt cx="743" cy="839"/>
          </a:xfrm>
        </p:grpSpPr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4656" y="38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 flipV="1">
              <a:off x="4656" y="336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6" name="Object 28"/>
            <p:cNvGraphicFramePr>
              <a:graphicFrameLocks noChangeAspect="1"/>
            </p:cNvGraphicFramePr>
            <p:nvPr/>
          </p:nvGraphicFramePr>
          <p:xfrm>
            <a:off x="5040" y="3796"/>
            <a:ext cx="215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1" name="Equation" r:id="rId8" imgW="127231" imgH="139915" progId="Equation.3">
                    <p:embed/>
                  </p:oleObj>
                </mc:Choice>
                <mc:Fallback>
                  <p:oleObj name="Equation" r:id="rId8" imgW="127231" imgH="13991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3796"/>
                          <a:ext cx="215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29"/>
            <p:cNvGraphicFramePr>
              <a:graphicFrameLocks noChangeAspect="1"/>
            </p:cNvGraphicFramePr>
            <p:nvPr/>
          </p:nvGraphicFramePr>
          <p:xfrm>
            <a:off x="4512" y="3193"/>
            <a:ext cx="215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2" name="Equation" r:id="rId10" imgW="127121" imgH="127121" progId="Equation.3">
                    <p:embed/>
                  </p:oleObj>
                </mc:Choice>
                <mc:Fallback>
                  <p:oleObj name="Equation" r:id="rId10" imgW="127121" imgH="12712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93"/>
                          <a:ext cx="215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145898"/>
              </p:ext>
            </p:extLst>
          </p:nvPr>
        </p:nvGraphicFramePr>
        <p:xfrm>
          <a:off x="3778250" y="2435225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Equation" r:id="rId12" imgW="114300" imgH="165100" progId="Equation.DSMT4">
                  <p:embed/>
                </p:oleObj>
              </mc:Choice>
              <mc:Fallback>
                <p:oleObj name="Equation" r:id="rId12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78250" y="2435225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Oval 2"/>
          <p:cNvSpPr>
            <a:spLocks noChangeArrowheads="1"/>
          </p:cNvSpPr>
          <p:nvPr/>
        </p:nvSpPr>
        <p:spPr bwMode="auto">
          <a:xfrm>
            <a:off x="2546350" y="2170113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1"/>
          <p:cNvSpPr>
            <a:spLocks noChangeArrowheads="1"/>
          </p:cNvSpPr>
          <p:nvPr/>
        </p:nvSpPr>
        <p:spPr bwMode="auto">
          <a:xfrm>
            <a:off x="1905000" y="1520825"/>
            <a:ext cx="1828800" cy="1752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2"/>
          <p:cNvSpPr>
            <a:spLocks noChangeArrowheads="1"/>
          </p:cNvSpPr>
          <p:nvPr/>
        </p:nvSpPr>
        <p:spPr bwMode="auto">
          <a:xfrm>
            <a:off x="2286000" y="1828800"/>
            <a:ext cx="1066800" cy="1143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AutoShape 13"/>
          <p:cNvSpPr>
            <a:spLocks noChangeArrowheads="1"/>
          </p:cNvSpPr>
          <p:nvPr/>
        </p:nvSpPr>
        <p:spPr bwMode="auto">
          <a:xfrm flipH="1">
            <a:off x="2667000" y="28956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 rot="10850230" flipH="1">
            <a:off x="2667000" y="17526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AutoShape 15"/>
          <p:cNvSpPr>
            <a:spLocks noChangeArrowheads="1"/>
          </p:cNvSpPr>
          <p:nvPr/>
        </p:nvSpPr>
        <p:spPr bwMode="auto">
          <a:xfrm rot="6420000">
            <a:off x="3200400" y="2359025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20"/>
          <p:cNvSpPr>
            <a:spLocks noChangeArrowheads="1"/>
          </p:cNvSpPr>
          <p:nvPr/>
        </p:nvSpPr>
        <p:spPr bwMode="auto">
          <a:xfrm flipH="1">
            <a:off x="2667000" y="3197225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21"/>
          <p:cNvSpPr>
            <a:spLocks noChangeArrowheads="1"/>
          </p:cNvSpPr>
          <p:nvPr/>
        </p:nvSpPr>
        <p:spPr bwMode="auto">
          <a:xfrm rot="10850230" flipH="1">
            <a:off x="2741613" y="1443038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22"/>
          <p:cNvSpPr>
            <a:spLocks noChangeArrowheads="1"/>
          </p:cNvSpPr>
          <p:nvPr/>
        </p:nvSpPr>
        <p:spPr bwMode="auto">
          <a:xfrm rot="6840000" flipV="1">
            <a:off x="3606062" y="2489160"/>
            <a:ext cx="237904" cy="133056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23"/>
          <p:cNvSpPr>
            <a:spLocks noChangeArrowheads="1"/>
          </p:cNvSpPr>
          <p:nvPr/>
        </p:nvSpPr>
        <p:spPr bwMode="auto">
          <a:xfrm rot="17280000">
            <a:off x="2133600" y="2206625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24"/>
          <p:cNvSpPr>
            <a:spLocks noChangeArrowheads="1"/>
          </p:cNvSpPr>
          <p:nvPr/>
        </p:nvSpPr>
        <p:spPr bwMode="auto">
          <a:xfrm rot="16500000">
            <a:off x="1800372" y="2249345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298547"/>
              </p:ext>
            </p:extLst>
          </p:nvPr>
        </p:nvGraphicFramePr>
        <p:xfrm>
          <a:off x="2573338" y="2281238"/>
          <a:ext cx="474662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Equation" r:id="rId13" imgW="368300" imgH="190500" progId="Equation.DSMT4">
                  <p:embed/>
                </p:oleObj>
              </mc:Choice>
              <mc:Fallback>
                <p:oleObj name="Equation" r:id="rId13" imgW="3683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3338" y="2281238"/>
                        <a:ext cx="474662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840130"/>
              </p:ext>
            </p:extLst>
          </p:nvPr>
        </p:nvGraphicFramePr>
        <p:xfrm>
          <a:off x="4076700" y="2117725"/>
          <a:ext cx="9525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Equation" r:id="rId15" imgW="381000" imgH="165100" progId="Equation.3">
                  <p:embed/>
                </p:oleObj>
              </mc:Choice>
              <mc:Fallback>
                <p:oleObj name="Equation" r:id="rId15" imgW="381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76700" y="2117725"/>
                        <a:ext cx="95250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609600" y="3581400"/>
            <a:ext cx="8229600" cy="0"/>
          </a:xfrm>
          <a:prstGeom prst="line">
            <a:avLst/>
          </a:prstGeom>
          <a:ln w="762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1828800" y="3805238"/>
            <a:ext cx="2063750" cy="1906587"/>
            <a:chOff x="1905000" y="4643438"/>
            <a:chExt cx="2063750" cy="1906587"/>
          </a:xfrm>
        </p:grpSpPr>
        <p:graphicFrame>
          <p:nvGraphicFramePr>
            <p:cNvPr id="54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7874802"/>
                </p:ext>
              </p:extLst>
            </p:nvPr>
          </p:nvGraphicFramePr>
          <p:xfrm>
            <a:off x="3854450" y="5635625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6" name="Equation" r:id="rId17" imgW="114300" imgH="165100" progId="Equation.DSMT4">
                    <p:embed/>
                  </p:oleObj>
                </mc:Choice>
                <mc:Fallback>
                  <p:oleObj name="Equation" r:id="rId17" imgW="1143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54450" y="5635625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2622550" y="5370513"/>
              <a:ext cx="5334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11"/>
            <p:cNvSpPr>
              <a:spLocks noChangeArrowheads="1"/>
            </p:cNvSpPr>
            <p:nvPr/>
          </p:nvSpPr>
          <p:spPr bwMode="auto">
            <a:xfrm>
              <a:off x="1981200" y="4721225"/>
              <a:ext cx="1828800" cy="1752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12"/>
            <p:cNvSpPr>
              <a:spLocks noChangeArrowheads="1"/>
            </p:cNvSpPr>
            <p:nvPr/>
          </p:nvSpPr>
          <p:spPr bwMode="auto">
            <a:xfrm>
              <a:off x="2362200" y="5029200"/>
              <a:ext cx="1066800" cy="1143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utoShape 13"/>
            <p:cNvSpPr>
              <a:spLocks noChangeArrowheads="1"/>
            </p:cNvSpPr>
            <p:nvPr/>
          </p:nvSpPr>
          <p:spPr bwMode="auto">
            <a:xfrm>
              <a:off x="2743200" y="6096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AutoShape 14"/>
            <p:cNvSpPr>
              <a:spLocks noChangeArrowheads="1"/>
            </p:cNvSpPr>
            <p:nvPr/>
          </p:nvSpPr>
          <p:spPr bwMode="auto">
            <a:xfrm rot="10749770">
              <a:off x="2743200" y="4953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AutoShape 15"/>
            <p:cNvSpPr>
              <a:spLocks noChangeArrowheads="1"/>
            </p:cNvSpPr>
            <p:nvPr/>
          </p:nvSpPr>
          <p:spPr bwMode="auto">
            <a:xfrm rot="16889794">
              <a:off x="3276600" y="55594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4088685"/>
                </p:ext>
              </p:extLst>
            </p:nvPr>
          </p:nvGraphicFramePr>
          <p:xfrm>
            <a:off x="2667000" y="5446713"/>
            <a:ext cx="457200" cy="2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7" name="Equation" r:id="rId18" imgW="355688" imgH="203420" progId="Equation.DSMT4">
                    <p:embed/>
                  </p:oleObj>
                </mc:Choice>
                <mc:Fallback>
                  <p:oleObj name="Equation" r:id="rId18" imgW="355688" imgH="2034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7000" y="5446713"/>
                          <a:ext cx="457200" cy="261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AutoShape 20"/>
            <p:cNvSpPr>
              <a:spLocks noChangeArrowheads="1"/>
            </p:cNvSpPr>
            <p:nvPr/>
          </p:nvSpPr>
          <p:spPr bwMode="auto">
            <a:xfrm>
              <a:off x="2743200" y="639762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AutoShape 21"/>
            <p:cNvSpPr>
              <a:spLocks noChangeArrowheads="1"/>
            </p:cNvSpPr>
            <p:nvPr/>
          </p:nvSpPr>
          <p:spPr bwMode="auto">
            <a:xfrm rot="10749770">
              <a:off x="2817813" y="4643438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AutoShape 22"/>
            <p:cNvSpPr>
              <a:spLocks noChangeArrowheads="1"/>
            </p:cNvSpPr>
            <p:nvPr/>
          </p:nvSpPr>
          <p:spPr bwMode="auto">
            <a:xfrm rot="16761551">
              <a:off x="3695700" y="5535371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AutoShape 23"/>
            <p:cNvSpPr>
              <a:spLocks noChangeArrowheads="1"/>
            </p:cNvSpPr>
            <p:nvPr/>
          </p:nvSpPr>
          <p:spPr bwMode="auto">
            <a:xfrm rot="6226041">
              <a:off x="2209800" y="54070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AutoShape 24"/>
            <p:cNvSpPr>
              <a:spLocks noChangeArrowheads="1"/>
            </p:cNvSpPr>
            <p:nvPr/>
          </p:nvSpPr>
          <p:spPr bwMode="auto">
            <a:xfrm rot="5694486">
              <a:off x="1866900" y="536892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544923"/>
              </p:ext>
            </p:extLst>
          </p:nvPr>
        </p:nvGraphicFramePr>
        <p:xfrm>
          <a:off x="7207250" y="4802187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Equation" r:id="rId19" imgW="114300" imgH="165100" progId="Equation.DSMT4">
                  <p:embed/>
                </p:oleObj>
              </mc:Choice>
              <mc:Fallback>
                <p:oleObj name="Equation" r:id="rId19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07250" y="4802187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Oval 2"/>
          <p:cNvSpPr>
            <a:spLocks noChangeArrowheads="1"/>
          </p:cNvSpPr>
          <p:nvPr/>
        </p:nvSpPr>
        <p:spPr bwMode="auto">
          <a:xfrm>
            <a:off x="5975350" y="4537075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Oval 11"/>
          <p:cNvSpPr>
            <a:spLocks noChangeArrowheads="1"/>
          </p:cNvSpPr>
          <p:nvPr/>
        </p:nvSpPr>
        <p:spPr bwMode="auto">
          <a:xfrm>
            <a:off x="5334000" y="3887787"/>
            <a:ext cx="1828800" cy="1752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Oval 12"/>
          <p:cNvSpPr>
            <a:spLocks noChangeArrowheads="1"/>
          </p:cNvSpPr>
          <p:nvPr/>
        </p:nvSpPr>
        <p:spPr bwMode="auto">
          <a:xfrm>
            <a:off x="5715000" y="4195762"/>
            <a:ext cx="1066800" cy="1143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AutoShape 13"/>
          <p:cNvSpPr>
            <a:spLocks noChangeArrowheads="1"/>
          </p:cNvSpPr>
          <p:nvPr/>
        </p:nvSpPr>
        <p:spPr bwMode="auto">
          <a:xfrm flipH="1">
            <a:off x="6096000" y="5262562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14"/>
          <p:cNvSpPr>
            <a:spLocks noChangeArrowheads="1"/>
          </p:cNvSpPr>
          <p:nvPr/>
        </p:nvSpPr>
        <p:spPr bwMode="auto">
          <a:xfrm rot="10850230" flipH="1">
            <a:off x="6096000" y="4119562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15"/>
          <p:cNvSpPr>
            <a:spLocks noChangeArrowheads="1"/>
          </p:cNvSpPr>
          <p:nvPr/>
        </p:nvSpPr>
        <p:spPr bwMode="auto">
          <a:xfrm rot="6420000">
            <a:off x="6629400" y="4725987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20"/>
          <p:cNvSpPr>
            <a:spLocks noChangeArrowheads="1"/>
          </p:cNvSpPr>
          <p:nvPr/>
        </p:nvSpPr>
        <p:spPr bwMode="auto">
          <a:xfrm flipH="1">
            <a:off x="6096000" y="5564187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21"/>
          <p:cNvSpPr>
            <a:spLocks noChangeArrowheads="1"/>
          </p:cNvSpPr>
          <p:nvPr/>
        </p:nvSpPr>
        <p:spPr bwMode="auto">
          <a:xfrm rot="10850230" flipH="1">
            <a:off x="6170613" y="38100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utoShape 22"/>
          <p:cNvSpPr>
            <a:spLocks noChangeArrowheads="1"/>
          </p:cNvSpPr>
          <p:nvPr/>
        </p:nvSpPr>
        <p:spPr bwMode="auto">
          <a:xfrm rot="6840000" flipV="1">
            <a:off x="7035062" y="4856122"/>
            <a:ext cx="237904" cy="133056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utoShape 23"/>
          <p:cNvSpPr>
            <a:spLocks noChangeArrowheads="1"/>
          </p:cNvSpPr>
          <p:nvPr/>
        </p:nvSpPr>
        <p:spPr bwMode="auto">
          <a:xfrm rot="17280000">
            <a:off x="5562600" y="4573587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AutoShape 24"/>
          <p:cNvSpPr>
            <a:spLocks noChangeArrowheads="1"/>
          </p:cNvSpPr>
          <p:nvPr/>
        </p:nvSpPr>
        <p:spPr bwMode="auto">
          <a:xfrm rot="16500000">
            <a:off x="5229372" y="4616307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075470"/>
              </p:ext>
            </p:extLst>
          </p:nvPr>
        </p:nvGraphicFramePr>
        <p:xfrm>
          <a:off x="6002338" y="4648200"/>
          <a:ext cx="474662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Equation" r:id="rId20" imgW="368300" imgH="190500" progId="Equation.DSMT4">
                  <p:embed/>
                </p:oleObj>
              </mc:Choice>
              <mc:Fallback>
                <p:oleObj name="Equation" r:id="rId20" imgW="3683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338" y="4648200"/>
                        <a:ext cx="474662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844779"/>
              </p:ext>
            </p:extLst>
          </p:nvPr>
        </p:nvGraphicFramePr>
        <p:xfrm>
          <a:off x="4076700" y="4495800"/>
          <a:ext cx="952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Equation" r:id="rId21" imgW="381000" imgH="152400" progId="Equation.3">
                  <p:embed/>
                </p:oleObj>
              </mc:Choice>
              <mc:Fallback>
                <p:oleObj name="Equation" r:id="rId21" imgW="3810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076700" y="4495800"/>
                        <a:ext cx="9525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6"/>
          <p:cNvSpPr txBox="1">
            <a:spLocks noChangeArrowheads="1"/>
          </p:cNvSpPr>
          <p:nvPr/>
        </p:nvSpPr>
        <p:spPr bwMode="auto">
          <a:xfrm>
            <a:off x="4800600" y="228600"/>
            <a:ext cx="3657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Density 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Currents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3200400"/>
            <a:ext cx="983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ground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3429000" y="6019800"/>
            <a:ext cx="2210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Image </a:t>
            </a:r>
            <a:r>
              <a:rPr lang="en-US" sz="2400" dirty="0" err="1">
                <a:solidFill>
                  <a:srgbClr val="000000"/>
                </a:solidFill>
              </a:rPr>
              <a:t>Vorticity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5334000"/>
          </a:xfrm>
          <a:solidFill>
            <a:srgbClr val="FFFFFF"/>
          </a:solidFill>
          <a:ln w="28575">
            <a:noFill/>
          </a:ln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Helvetica" charset="0"/>
              </a:rPr>
              <a:t>1 Buoyancy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 smtClean="0">
              <a:solidFill>
                <a:srgbClr val="000000"/>
              </a:solidFill>
              <a:latin typeface="Helvetica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000000"/>
              </a:solidFill>
              <a:latin typeface="Helvetica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Helvetica" charset="0"/>
              </a:rPr>
              <a:t>  2 Stability 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000000"/>
              </a:solidFill>
              <a:latin typeface="Helvetica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Helvetica" charset="0"/>
              </a:rPr>
              <a:t>     3 Latent Heating (Cooling)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000000"/>
              </a:solidFill>
              <a:latin typeface="Helvetica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Helvetica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000000"/>
              </a:solidFill>
              <a:latin typeface="Helvetica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Helvetica" charset="0"/>
              </a:rPr>
              <a:t>              4 </a:t>
            </a:r>
            <a:r>
              <a:rPr lang="en-US" dirty="0" err="1" smtClean="0">
                <a:solidFill>
                  <a:srgbClr val="000000"/>
                </a:solidFill>
                <a:latin typeface="Helvetica" charset="0"/>
              </a:rPr>
              <a:t>Vorticity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</a:rPr>
              <a:t> Thinking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FF0066"/>
              </a:solidFill>
              <a:latin typeface="Helvetica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 smtClean="0">
              <a:solidFill>
                <a:srgbClr val="FF0066"/>
              </a:solidFill>
              <a:latin typeface="Helvetica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en-US" dirty="0">
              <a:solidFill>
                <a:srgbClr val="FF0066"/>
              </a:solidFill>
              <a:latin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152400"/>
            <a:ext cx="471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Summary of Basic Concepts</a:t>
            </a:r>
            <a:endParaRPr lang="en-US" sz="2800" dirty="0"/>
          </a:p>
        </p:txBody>
      </p:sp>
      <p:graphicFrame>
        <p:nvGraphicFramePr>
          <p:cNvPr id="5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749609"/>
              </p:ext>
            </p:extLst>
          </p:nvPr>
        </p:nvGraphicFramePr>
        <p:xfrm>
          <a:off x="4038600" y="1066800"/>
          <a:ext cx="19812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3" name="CorelDRAW" r:id="rId4" imgW="4718520" imgH="3877200" progId="CorelDRAW.Graphic.10">
                  <p:embed/>
                </p:oleObj>
              </mc:Choice>
              <mc:Fallback>
                <p:oleObj name="CorelDRAW" r:id="rId4" imgW="4718520" imgH="387720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066800"/>
                        <a:ext cx="1981200" cy="17145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118649"/>
              </p:ext>
            </p:extLst>
          </p:nvPr>
        </p:nvGraphicFramePr>
        <p:xfrm>
          <a:off x="5015630" y="2217250"/>
          <a:ext cx="175550" cy="235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Equation" r:id="rId6" imgW="139680" imgH="177480" progId="Equation.3">
                  <p:embed/>
                </p:oleObj>
              </mc:Choice>
              <mc:Fallback>
                <p:oleObj name="Equation" r:id="rId6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630" y="2217250"/>
                        <a:ext cx="175550" cy="23532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Line 13"/>
          <p:cNvSpPr>
            <a:spLocks noChangeShapeType="1"/>
          </p:cNvSpPr>
          <p:nvPr/>
        </p:nvSpPr>
        <p:spPr bwMode="auto">
          <a:xfrm flipV="1">
            <a:off x="5110619" y="2127691"/>
            <a:ext cx="0" cy="1104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5110619" y="2443086"/>
            <a:ext cx="0" cy="1381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240123"/>
              </p:ext>
            </p:extLst>
          </p:nvPr>
        </p:nvGraphicFramePr>
        <p:xfrm>
          <a:off x="5293247" y="2063780"/>
          <a:ext cx="254204" cy="21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Equation" r:id="rId8" imgW="254000" imgH="203200" progId="Equation.DSMT4">
                  <p:embed/>
                </p:oleObj>
              </mc:Choice>
              <mc:Fallback>
                <p:oleObj name="Equation" r:id="rId8" imgW="254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3247" y="2063780"/>
                        <a:ext cx="254204" cy="21371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4902548" y="1728544"/>
            <a:ext cx="437734" cy="41436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2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055448"/>
              </p:ext>
            </p:extLst>
          </p:nvPr>
        </p:nvGraphicFramePr>
        <p:xfrm>
          <a:off x="4995841" y="1790217"/>
          <a:ext cx="266744" cy="241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Equation" r:id="rId10" imgW="266700" imgH="228600" progId="Equation.DSMT4">
                  <p:embed/>
                </p:oleObj>
              </mc:Choice>
              <mc:Fallback>
                <p:oleObj name="Equation" r:id="rId10" imgW="266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5841" y="1790217"/>
                        <a:ext cx="266744" cy="24132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303717"/>
              </p:ext>
            </p:extLst>
          </p:nvPr>
        </p:nvGraphicFramePr>
        <p:xfrm>
          <a:off x="4038600" y="1793261"/>
          <a:ext cx="186949" cy="232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Equation" r:id="rId12" imgW="139680" imgH="164880" progId="Equation.3">
                  <p:embed/>
                </p:oleObj>
              </mc:Choice>
              <mc:Fallback>
                <p:oleObj name="Equation" r:id="rId12" imgW="1396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793261"/>
                        <a:ext cx="186949" cy="23292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289926"/>
              </p:ext>
            </p:extLst>
          </p:nvPr>
        </p:nvGraphicFramePr>
        <p:xfrm>
          <a:off x="2863850" y="2971800"/>
          <a:ext cx="554831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Equation" r:id="rId14" imgW="2895600" imgH="203200" progId="Equation.DSMT4">
                  <p:embed/>
                </p:oleObj>
              </mc:Choice>
              <mc:Fallback>
                <p:oleObj name="Equation" r:id="rId14" imgW="28956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850" y="2971800"/>
                        <a:ext cx="5548313" cy="390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5257800" y="5638800"/>
            <a:ext cx="3581400" cy="1219200"/>
            <a:chOff x="1905000" y="4495800"/>
            <a:chExt cx="5492750" cy="2209800"/>
          </a:xfrm>
        </p:grpSpPr>
        <p:sp>
          <p:nvSpPr>
            <p:cNvPr id="87" name="Oval 86"/>
            <p:cNvSpPr/>
            <p:nvPr/>
          </p:nvSpPr>
          <p:spPr>
            <a:xfrm>
              <a:off x="2895600" y="4495800"/>
              <a:ext cx="3505200" cy="2209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905000" y="4643438"/>
              <a:ext cx="2063750" cy="1906587"/>
              <a:chOff x="1905000" y="4643438"/>
              <a:chExt cx="2063750" cy="1906587"/>
            </a:xfrm>
          </p:grpSpPr>
          <p:graphicFrame>
            <p:nvGraphicFramePr>
              <p:cNvPr id="61" name="Object 6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4374531"/>
                  </p:ext>
                </p:extLst>
              </p:nvPr>
            </p:nvGraphicFramePr>
            <p:xfrm>
              <a:off x="3854450" y="5635625"/>
              <a:ext cx="114300" cy="165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679" name="Equation" r:id="rId16" imgW="114300" imgH="165100" progId="Equation.DSMT4">
                      <p:embed/>
                    </p:oleObj>
                  </mc:Choice>
                  <mc:Fallback>
                    <p:oleObj name="Equation" r:id="rId16" imgW="114300" imgH="1651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3854450" y="5635625"/>
                            <a:ext cx="114300" cy="165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2" name="Oval 2"/>
              <p:cNvSpPr>
                <a:spLocks noChangeArrowheads="1"/>
              </p:cNvSpPr>
              <p:nvPr/>
            </p:nvSpPr>
            <p:spPr bwMode="auto">
              <a:xfrm>
                <a:off x="2622550" y="5370513"/>
                <a:ext cx="533400" cy="4572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11"/>
              <p:cNvSpPr>
                <a:spLocks noChangeArrowheads="1"/>
              </p:cNvSpPr>
              <p:nvPr/>
            </p:nvSpPr>
            <p:spPr bwMode="auto">
              <a:xfrm>
                <a:off x="1981200" y="4721225"/>
                <a:ext cx="1828800" cy="17526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12"/>
              <p:cNvSpPr>
                <a:spLocks noChangeArrowheads="1"/>
              </p:cNvSpPr>
              <p:nvPr/>
            </p:nvSpPr>
            <p:spPr bwMode="auto">
              <a:xfrm>
                <a:off x="2362200" y="5029200"/>
                <a:ext cx="1066800" cy="11430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AutoShape 13"/>
              <p:cNvSpPr>
                <a:spLocks noChangeArrowheads="1"/>
              </p:cNvSpPr>
              <p:nvPr/>
            </p:nvSpPr>
            <p:spPr bwMode="auto">
              <a:xfrm>
                <a:off x="2743200" y="6096000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AutoShape 14"/>
              <p:cNvSpPr>
                <a:spLocks noChangeArrowheads="1"/>
              </p:cNvSpPr>
              <p:nvPr/>
            </p:nvSpPr>
            <p:spPr bwMode="auto">
              <a:xfrm rot="10749770">
                <a:off x="2743200" y="4953000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AutoShape 15"/>
              <p:cNvSpPr>
                <a:spLocks noChangeArrowheads="1"/>
              </p:cNvSpPr>
              <p:nvPr/>
            </p:nvSpPr>
            <p:spPr bwMode="auto">
              <a:xfrm rot="16889794">
                <a:off x="3276600" y="5559425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68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5108749"/>
                  </p:ext>
                </p:extLst>
              </p:nvPr>
            </p:nvGraphicFramePr>
            <p:xfrm>
              <a:off x="2667000" y="5446713"/>
              <a:ext cx="457200" cy="2619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680" name="Equation" r:id="rId18" imgW="355688" imgH="203420" progId="Equation.DSMT4">
                      <p:embed/>
                    </p:oleObj>
                  </mc:Choice>
                  <mc:Fallback>
                    <p:oleObj name="Equation" r:id="rId18" imgW="355688" imgH="2034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7000" y="5446713"/>
                            <a:ext cx="457200" cy="2619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9" name="AutoShape 20"/>
              <p:cNvSpPr>
                <a:spLocks noChangeArrowheads="1"/>
              </p:cNvSpPr>
              <p:nvPr/>
            </p:nvSpPr>
            <p:spPr bwMode="auto">
              <a:xfrm>
                <a:off x="2743200" y="6397625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AutoShape 21"/>
              <p:cNvSpPr>
                <a:spLocks noChangeArrowheads="1"/>
              </p:cNvSpPr>
              <p:nvPr/>
            </p:nvSpPr>
            <p:spPr bwMode="auto">
              <a:xfrm rot="10749770">
                <a:off x="2817813" y="4643438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AutoShape 22"/>
              <p:cNvSpPr>
                <a:spLocks noChangeArrowheads="1"/>
              </p:cNvSpPr>
              <p:nvPr/>
            </p:nvSpPr>
            <p:spPr bwMode="auto">
              <a:xfrm rot="16761551">
                <a:off x="3695700" y="5535371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AutoShape 23"/>
              <p:cNvSpPr>
                <a:spLocks noChangeArrowheads="1"/>
              </p:cNvSpPr>
              <p:nvPr/>
            </p:nvSpPr>
            <p:spPr bwMode="auto">
              <a:xfrm rot="6226041">
                <a:off x="2209800" y="5407025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AutoShape 24"/>
              <p:cNvSpPr>
                <a:spLocks noChangeArrowheads="1"/>
              </p:cNvSpPr>
              <p:nvPr/>
            </p:nvSpPr>
            <p:spPr bwMode="auto">
              <a:xfrm rot="5694486">
                <a:off x="1866900" y="5368925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74" name="Object 7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5505855"/>
                </p:ext>
              </p:extLst>
            </p:nvPr>
          </p:nvGraphicFramePr>
          <p:xfrm>
            <a:off x="7283450" y="5640387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1" name="Equation" r:id="rId20" imgW="114300" imgH="165100" progId="Equation.DSMT4">
                    <p:embed/>
                  </p:oleObj>
                </mc:Choice>
                <mc:Fallback>
                  <p:oleObj name="Equation" r:id="rId20" imgW="1143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283450" y="5640387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5" name="Oval 2"/>
            <p:cNvSpPr>
              <a:spLocks noChangeArrowheads="1"/>
            </p:cNvSpPr>
            <p:nvPr/>
          </p:nvSpPr>
          <p:spPr bwMode="auto">
            <a:xfrm>
              <a:off x="6051550" y="5375275"/>
              <a:ext cx="5334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11"/>
            <p:cNvSpPr>
              <a:spLocks noChangeArrowheads="1"/>
            </p:cNvSpPr>
            <p:nvPr/>
          </p:nvSpPr>
          <p:spPr bwMode="auto">
            <a:xfrm>
              <a:off x="5410200" y="4725987"/>
              <a:ext cx="1828800" cy="1752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12"/>
            <p:cNvSpPr>
              <a:spLocks noChangeArrowheads="1"/>
            </p:cNvSpPr>
            <p:nvPr/>
          </p:nvSpPr>
          <p:spPr bwMode="auto">
            <a:xfrm>
              <a:off x="5791200" y="5033962"/>
              <a:ext cx="1066800" cy="1143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AutoShape 13"/>
            <p:cNvSpPr>
              <a:spLocks noChangeArrowheads="1"/>
            </p:cNvSpPr>
            <p:nvPr/>
          </p:nvSpPr>
          <p:spPr bwMode="auto">
            <a:xfrm flipH="1">
              <a:off x="6172200" y="6100762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AutoShape 14"/>
            <p:cNvSpPr>
              <a:spLocks noChangeArrowheads="1"/>
            </p:cNvSpPr>
            <p:nvPr/>
          </p:nvSpPr>
          <p:spPr bwMode="auto">
            <a:xfrm rot="10850230" flipH="1">
              <a:off x="6172200" y="4957762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AutoShape 15"/>
            <p:cNvSpPr>
              <a:spLocks noChangeArrowheads="1"/>
            </p:cNvSpPr>
            <p:nvPr/>
          </p:nvSpPr>
          <p:spPr bwMode="auto">
            <a:xfrm rot="6420000">
              <a:off x="6705600" y="5564187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AutoShape 20"/>
            <p:cNvSpPr>
              <a:spLocks noChangeArrowheads="1"/>
            </p:cNvSpPr>
            <p:nvPr/>
          </p:nvSpPr>
          <p:spPr bwMode="auto">
            <a:xfrm flipH="1">
              <a:off x="6172200" y="6402387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utoShape 21"/>
            <p:cNvSpPr>
              <a:spLocks noChangeArrowheads="1"/>
            </p:cNvSpPr>
            <p:nvPr/>
          </p:nvSpPr>
          <p:spPr bwMode="auto">
            <a:xfrm rot="10850230" flipH="1">
              <a:off x="6246813" y="4648200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AutoShape 22"/>
            <p:cNvSpPr>
              <a:spLocks noChangeArrowheads="1"/>
            </p:cNvSpPr>
            <p:nvPr/>
          </p:nvSpPr>
          <p:spPr bwMode="auto">
            <a:xfrm rot="6840000" flipV="1">
              <a:off x="7111262" y="5694322"/>
              <a:ext cx="237904" cy="133056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AutoShape 23"/>
            <p:cNvSpPr>
              <a:spLocks noChangeArrowheads="1"/>
            </p:cNvSpPr>
            <p:nvPr/>
          </p:nvSpPr>
          <p:spPr bwMode="auto">
            <a:xfrm rot="17280000">
              <a:off x="5638800" y="5411787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AutoShape 24"/>
            <p:cNvSpPr>
              <a:spLocks noChangeArrowheads="1"/>
            </p:cNvSpPr>
            <p:nvPr/>
          </p:nvSpPr>
          <p:spPr bwMode="auto">
            <a:xfrm rot="16500000">
              <a:off x="5305572" y="5454507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86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0325231"/>
                </p:ext>
              </p:extLst>
            </p:nvPr>
          </p:nvGraphicFramePr>
          <p:xfrm>
            <a:off x="6078538" y="5486400"/>
            <a:ext cx="474662" cy="246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2" name="Equation" r:id="rId21" imgW="368300" imgH="190500" progId="Equation.DSMT4">
                    <p:embed/>
                  </p:oleObj>
                </mc:Choice>
                <mc:Fallback>
                  <p:oleObj name="Equation" r:id="rId21" imgW="368300" imgH="190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78538" y="5486400"/>
                          <a:ext cx="474662" cy="246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" name="Object 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9987931"/>
                </p:ext>
              </p:extLst>
            </p:nvPr>
          </p:nvGraphicFramePr>
          <p:xfrm>
            <a:off x="4152900" y="5334000"/>
            <a:ext cx="9525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3" name="Equation" r:id="rId23" imgW="381000" imgH="152400" progId="Equation.DSMT4">
                    <p:embed/>
                  </p:oleObj>
                </mc:Choice>
                <mc:Fallback>
                  <p:oleObj name="Equation" r:id="rId23" imgW="3810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152900" y="5334000"/>
                          <a:ext cx="952500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968323"/>
              </p:ext>
            </p:extLst>
          </p:nvPr>
        </p:nvGraphicFramePr>
        <p:xfrm>
          <a:off x="6248400" y="1524000"/>
          <a:ext cx="2039937" cy="914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Equation" r:id="rId25" imgW="990600" imgH="444500" progId="Equation.3">
                  <p:embed/>
                </p:oleObj>
              </mc:Choice>
              <mc:Fallback>
                <p:oleObj name="Equation" r:id="rId25" imgW="990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524000"/>
                        <a:ext cx="2039937" cy="91472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" name="Picture 9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62200" y="4495800"/>
            <a:ext cx="2316480" cy="151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279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500" name="Text Box 4"/>
          <p:cNvSpPr txBox="1">
            <a:spLocks noChangeArrowheads="1"/>
          </p:cNvSpPr>
          <p:nvPr/>
        </p:nvSpPr>
        <p:spPr bwMode="auto">
          <a:xfrm>
            <a:off x="2133600" y="152400"/>
            <a:ext cx="4607251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</a:rPr>
              <a:t>Basic Concept #1 </a:t>
            </a:r>
            <a:endParaRPr lang="en-US" sz="4400" dirty="0">
              <a:solidFill>
                <a:srgbClr val="000000"/>
              </a:solidFill>
            </a:endParaRPr>
          </a:p>
        </p:txBody>
      </p:sp>
      <p:grpSp>
        <p:nvGrpSpPr>
          <p:cNvPr id="618523" name="Group 27"/>
          <p:cNvGrpSpPr>
            <a:grpSpLocks/>
          </p:cNvGrpSpPr>
          <p:nvPr/>
        </p:nvGrpSpPr>
        <p:grpSpPr bwMode="auto">
          <a:xfrm>
            <a:off x="0" y="1371600"/>
            <a:ext cx="9144000" cy="5486400"/>
            <a:chOff x="0" y="864"/>
            <a:chExt cx="5760" cy="3456"/>
          </a:xfrm>
        </p:grpSpPr>
        <p:sp>
          <p:nvSpPr>
            <p:cNvPr id="618501" name="Rectangle 5"/>
            <p:cNvSpPr>
              <a:spLocks noChangeArrowheads="1"/>
            </p:cNvSpPr>
            <p:nvPr/>
          </p:nvSpPr>
          <p:spPr bwMode="auto">
            <a:xfrm>
              <a:off x="912" y="864"/>
              <a:ext cx="1872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4400" dirty="0">
                  <a:solidFill>
                    <a:srgbClr val="FF0066"/>
                  </a:solidFill>
                  <a:latin typeface="Helvetica"/>
                  <a:cs typeface="Helvetica"/>
                </a:rPr>
                <a:t>Buoyancy</a:t>
              </a:r>
            </a:p>
          </p:txBody>
        </p:sp>
        <p:graphicFrame>
          <p:nvGraphicFramePr>
            <p:cNvPr id="618502" name="Object 6"/>
            <p:cNvGraphicFramePr>
              <a:graphicFrameLocks noChangeAspect="1"/>
            </p:cNvGraphicFramePr>
            <p:nvPr/>
          </p:nvGraphicFramePr>
          <p:xfrm>
            <a:off x="3496" y="2688"/>
            <a:ext cx="2238" cy="9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Equation" r:id="rId4" imgW="1054080" imgH="457200" progId="Equation.3">
                    <p:embed/>
                  </p:oleObj>
                </mc:Choice>
                <mc:Fallback>
                  <p:oleObj name="Equation" r:id="rId4" imgW="105408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6" y="2688"/>
                          <a:ext cx="2238" cy="97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FF0066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18515" name="Group 19"/>
            <p:cNvGrpSpPr>
              <a:grpSpLocks/>
            </p:cNvGrpSpPr>
            <p:nvPr/>
          </p:nvGrpSpPr>
          <p:grpSpPr bwMode="auto">
            <a:xfrm>
              <a:off x="0" y="1440"/>
              <a:ext cx="3476" cy="2856"/>
              <a:chOff x="0" y="768"/>
              <a:chExt cx="3476" cy="2856"/>
            </a:xfrm>
          </p:grpSpPr>
          <p:grpSp>
            <p:nvGrpSpPr>
              <p:cNvPr id="618505" name="Group 9"/>
              <p:cNvGrpSpPr>
                <a:grpSpLocks/>
              </p:cNvGrpSpPr>
              <p:nvPr/>
            </p:nvGrpSpPr>
            <p:grpSpPr bwMode="auto">
              <a:xfrm>
                <a:off x="0" y="768"/>
                <a:ext cx="3476" cy="2856"/>
                <a:chOff x="0" y="768"/>
                <a:chExt cx="3476" cy="2856"/>
              </a:xfrm>
            </p:grpSpPr>
            <p:grpSp>
              <p:nvGrpSpPr>
                <p:cNvPr id="618506" name="Group 10"/>
                <p:cNvGrpSpPr>
                  <a:grpSpLocks/>
                </p:cNvGrpSpPr>
                <p:nvPr/>
              </p:nvGrpSpPr>
              <p:grpSpPr bwMode="auto">
                <a:xfrm>
                  <a:off x="0" y="768"/>
                  <a:ext cx="3476" cy="2856"/>
                  <a:chOff x="0" y="768"/>
                  <a:chExt cx="3476" cy="2856"/>
                </a:xfrm>
              </p:grpSpPr>
              <p:graphicFrame>
                <p:nvGraphicFramePr>
                  <p:cNvPr id="618507" name="Object 11"/>
                  <p:cNvGraphicFramePr>
                    <a:graphicFrameLocks noChangeAspect="1"/>
                  </p:cNvGraphicFramePr>
                  <p:nvPr/>
                </p:nvGraphicFramePr>
                <p:xfrm>
                  <a:off x="0" y="768"/>
                  <a:ext cx="3476" cy="285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026" name="CorelDRAW" r:id="rId6" imgW="4718520" imgH="3877200" progId="CorelDRAW.Graphic.10">
                          <p:embed/>
                        </p:oleObj>
                      </mc:Choice>
                      <mc:Fallback>
                        <p:oleObj name="CorelDRAW" r:id="rId6" imgW="4718520" imgH="3877200" progId="CorelDRAW.Graphic.10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768"/>
                                <a:ext cx="3476" cy="285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2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618508" name="Object 12"/>
                  <p:cNvGraphicFramePr>
                    <a:graphicFrameLocks noChangeAspect="1"/>
                  </p:cNvGraphicFramePr>
                  <p:nvPr/>
                </p:nvGraphicFramePr>
                <p:xfrm>
                  <a:off x="1728" y="2680"/>
                  <a:ext cx="308" cy="39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027" name="Equation" r:id="rId8" imgW="139680" imgH="177480" progId="Equation.3">
                          <p:embed/>
                        </p:oleObj>
                      </mc:Choice>
                      <mc:Fallback>
                        <p:oleObj name="Equation" r:id="rId8" imgW="139680" imgH="17748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728" y="2680"/>
                                <a:ext cx="308" cy="392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2"/>
                              </a:solidFill>
                              <a:ln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18509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96" y="2520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8510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896" y="3048"/>
                    <a:ext cx="0" cy="24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aphicFrame>
              <p:nvGraphicFramePr>
                <p:cNvPr id="618511" name="Object 15"/>
                <p:cNvGraphicFramePr>
                  <a:graphicFrameLocks noChangeAspect="1"/>
                </p:cNvGraphicFramePr>
                <p:nvPr/>
              </p:nvGraphicFramePr>
              <p:xfrm>
                <a:off x="2208" y="2400"/>
                <a:ext cx="468" cy="40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28" name="Equation" r:id="rId10" imgW="266400" imgH="228600" progId="Equation.3">
                        <p:embed/>
                      </p:oleObj>
                    </mc:Choice>
                    <mc:Fallback>
                      <p:oleObj name="Equation" r:id="rId10" imgW="26640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8" y="2400"/>
                              <a:ext cx="468" cy="401"/>
                            </a:xfrm>
                            <a:prstGeom prst="rect">
                              <a:avLst/>
                            </a:prstGeom>
                            <a:solidFill>
                              <a:schemeClr val="bg2"/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18512" name="Oval 16"/>
                <p:cNvSpPr>
                  <a:spLocks noChangeArrowheads="1"/>
                </p:cNvSpPr>
                <p:nvPr/>
              </p:nvSpPr>
              <p:spPr bwMode="auto">
                <a:xfrm>
                  <a:off x="1528" y="1832"/>
                  <a:ext cx="768" cy="72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618513" name="Object 17"/>
                <p:cNvGraphicFramePr>
                  <a:graphicFrameLocks noChangeAspect="1"/>
                </p:cNvGraphicFramePr>
                <p:nvPr/>
              </p:nvGraphicFramePr>
              <p:xfrm>
                <a:off x="1671" y="1952"/>
                <a:ext cx="513" cy="42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29" name="Equation" r:id="rId12" imgW="291960" imgH="241200" progId="Equation.3">
                        <p:embed/>
                      </p:oleObj>
                    </mc:Choice>
                    <mc:Fallback>
                      <p:oleObj name="Equation" r:id="rId12" imgW="291960" imgH="2412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71" y="1952"/>
                              <a:ext cx="513" cy="424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folHlink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514" name="Object 18"/>
                <p:cNvGraphicFramePr>
                  <a:graphicFrameLocks noChangeAspect="1"/>
                </p:cNvGraphicFramePr>
                <p:nvPr/>
              </p:nvGraphicFramePr>
              <p:xfrm>
                <a:off x="0" y="1968"/>
                <a:ext cx="328" cy="3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0" name="Equation" r:id="rId14" imgW="139680" imgH="164880" progId="Equation.3">
                        <p:embed/>
                      </p:oleObj>
                    </mc:Choice>
                    <mc:Fallback>
                      <p:oleObj name="Equation" r:id="rId14" imgW="139680" imgH="1648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0" y="1968"/>
                              <a:ext cx="328" cy="388"/>
                            </a:xfrm>
                            <a:prstGeom prst="rect">
                              <a:avLst/>
                            </a:prstGeom>
                            <a:solidFill>
                              <a:schemeClr val="bg2"/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18504" name="Text Box 8"/>
              <p:cNvSpPr txBox="1">
                <a:spLocks noChangeArrowheads="1"/>
              </p:cNvSpPr>
              <p:nvPr/>
            </p:nvSpPr>
            <p:spPr bwMode="auto">
              <a:xfrm>
                <a:off x="624" y="2736"/>
                <a:ext cx="1086" cy="25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Displacement</a:t>
                </a:r>
              </a:p>
            </p:txBody>
          </p:sp>
        </p:grpSp>
        <p:pic>
          <p:nvPicPr>
            <p:cNvPr id="618516" name="Picture 20" descr="Archimedes_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632" y="864"/>
              <a:ext cx="2128" cy="16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grpSp>
          <p:nvGrpSpPr>
            <p:cNvPr id="618522" name="Group 26"/>
            <p:cNvGrpSpPr>
              <a:grpSpLocks/>
            </p:cNvGrpSpPr>
            <p:nvPr/>
          </p:nvGrpSpPr>
          <p:grpSpPr bwMode="auto">
            <a:xfrm>
              <a:off x="4501" y="3792"/>
              <a:ext cx="1259" cy="528"/>
              <a:chOff x="4501" y="3792"/>
              <a:chExt cx="1259" cy="528"/>
            </a:xfrm>
          </p:grpSpPr>
          <p:sp>
            <p:nvSpPr>
              <p:cNvPr id="618518" name="Text Box 22"/>
              <p:cNvSpPr txBox="1">
                <a:spLocks noChangeArrowheads="1"/>
              </p:cNvSpPr>
              <p:nvPr/>
            </p:nvSpPr>
            <p:spPr bwMode="auto">
              <a:xfrm>
                <a:off x="4501" y="3800"/>
                <a:ext cx="1259" cy="5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         = density</a:t>
                </a:r>
              </a:p>
              <a:p>
                <a:r>
                  <a:rPr lang="en-US"/>
                  <a:t>“env” = environment</a:t>
                </a:r>
              </a:p>
              <a:p>
                <a:r>
                  <a:rPr lang="en-US"/>
                  <a:t>“par” =  parcel</a:t>
                </a:r>
              </a:p>
            </p:txBody>
          </p:sp>
          <p:graphicFrame>
            <p:nvGraphicFramePr>
              <p:cNvPr id="618519" name="Object 23"/>
              <p:cNvGraphicFramePr>
                <a:graphicFrameLocks noChangeAspect="1"/>
              </p:cNvGraphicFramePr>
              <p:nvPr/>
            </p:nvGraphicFramePr>
            <p:xfrm>
              <a:off x="4608" y="3792"/>
              <a:ext cx="207" cy="2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1" name="Equation" r:id="rId17" imgW="152280" imgH="164880" progId="Equation.DSMT4">
                      <p:embed/>
                    </p:oleObj>
                  </mc:Choice>
                  <mc:Fallback>
                    <p:oleObj name="Equation" r:id="rId17" imgW="152280" imgH="1648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8" y="3792"/>
                            <a:ext cx="207" cy="224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80808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" name="TextBox 1"/>
          <p:cNvSpPr txBox="1"/>
          <p:nvPr/>
        </p:nvSpPr>
        <p:spPr>
          <a:xfrm>
            <a:off x="6553200" y="914400"/>
            <a:ext cx="180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Archimedes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407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85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26489"/>
              </p:ext>
            </p:extLst>
          </p:nvPr>
        </p:nvGraphicFramePr>
        <p:xfrm>
          <a:off x="5656263" y="4287838"/>
          <a:ext cx="3338512" cy="149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Equation" r:id="rId4" imgW="990600" imgH="444500" progId="Equation.DSMT4">
                  <p:embed/>
                </p:oleObj>
              </mc:Choice>
              <mc:Fallback>
                <p:oleObj name="Equation" r:id="rId4" imgW="9906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6263" y="4287838"/>
                        <a:ext cx="3338512" cy="1497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8515" name="Group 19"/>
          <p:cNvGrpSpPr>
            <a:grpSpLocks/>
          </p:cNvGrpSpPr>
          <p:nvPr/>
        </p:nvGrpSpPr>
        <p:grpSpPr bwMode="auto">
          <a:xfrm>
            <a:off x="0" y="2286000"/>
            <a:ext cx="5518150" cy="4533900"/>
            <a:chOff x="0" y="768"/>
            <a:chExt cx="3476" cy="2856"/>
          </a:xfrm>
        </p:grpSpPr>
        <p:grpSp>
          <p:nvGrpSpPr>
            <p:cNvPr id="618505" name="Group 9"/>
            <p:cNvGrpSpPr>
              <a:grpSpLocks/>
            </p:cNvGrpSpPr>
            <p:nvPr/>
          </p:nvGrpSpPr>
          <p:grpSpPr bwMode="auto">
            <a:xfrm>
              <a:off x="0" y="768"/>
              <a:ext cx="3476" cy="2856"/>
              <a:chOff x="0" y="768"/>
              <a:chExt cx="3476" cy="2856"/>
            </a:xfrm>
          </p:grpSpPr>
          <p:grpSp>
            <p:nvGrpSpPr>
              <p:cNvPr id="618506" name="Group 10"/>
              <p:cNvGrpSpPr>
                <a:grpSpLocks/>
              </p:cNvGrpSpPr>
              <p:nvPr/>
            </p:nvGrpSpPr>
            <p:grpSpPr bwMode="auto">
              <a:xfrm>
                <a:off x="0" y="768"/>
                <a:ext cx="3476" cy="2856"/>
                <a:chOff x="0" y="768"/>
                <a:chExt cx="3476" cy="2856"/>
              </a:xfrm>
            </p:grpSpPr>
            <p:graphicFrame>
              <p:nvGraphicFramePr>
                <p:cNvPr id="618507" name="Object 11"/>
                <p:cNvGraphicFramePr>
                  <a:graphicFrameLocks noChangeAspect="1"/>
                </p:cNvGraphicFramePr>
                <p:nvPr/>
              </p:nvGraphicFramePr>
              <p:xfrm>
                <a:off x="0" y="768"/>
                <a:ext cx="3476" cy="285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50" name="CorelDRAW" r:id="rId6" imgW="4718520" imgH="3877200" progId="CorelDRAW.Graphic.10">
                        <p:embed/>
                      </p:oleObj>
                    </mc:Choice>
                    <mc:Fallback>
                      <p:oleObj name="CorelDRAW" r:id="rId6" imgW="4718520" imgH="3877200" progId="CorelDRAW.Graphic.10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0" y="768"/>
                              <a:ext cx="3476" cy="2856"/>
                            </a:xfrm>
                            <a:prstGeom prst="rect">
                              <a:avLst/>
                            </a:prstGeom>
                            <a:solidFill>
                              <a:schemeClr val="bg2"/>
                            </a:solidFill>
                            <a:ln>
                              <a:noFill/>
                            </a:ln>
                            <a:effectLst/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508" name="Object 12"/>
                <p:cNvGraphicFramePr>
                  <a:graphicFrameLocks noChangeAspect="1"/>
                </p:cNvGraphicFramePr>
                <p:nvPr/>
              </p:nvGraphicFramePr>
              <p:xfrm>
                <a:off x="1728" y="2680"/>
                <a:ext cx="308" cy="39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51" name="Equation" r:id="rId8" imgW="139680" imgH="177480" progId="Equation.3">
                        <p:embed/>
                      </p:oleObj>
                    </mc:Choice>
                    <mc:Fallback>
                      <p:oleObj name="Equation" r:id="rId8" imgW="139680" imgH="1774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728" y="2680"/>
                              <a:ext cx="308" cy="392"/>
                            </a:xfrm>
                            <a:prstGeom prst="rect">
                              <a:avLst/>
                            </a:prstGeom>
                            <a:solidFill>
                              <a:schemeClr val="bg2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18509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1896" y="2520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8510" name="Line 14"/>
                <p:cNvSpPr>
                  <a:spLocks noChangeShapeType="1"/>
                </p:cNvSpPr>
                <p:nvPr/>
              </p:nvSpPr>
              <p:spPr bwMode="auto">
                <a:xfrm>
                  <a:off x="1896" y="3048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aphicFrame>
            <p:nvGraphicFramePr>
              <p:cNvPr id="618511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5295586"/>
                  </p:ext>
                </p:extLst>
              </p:nvPr>
            </p:nvGraphicFramePr>
            <p:xfrm>
              <a:off x="2219" y="2422"/>
              <a:ext cx="446" cy="3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2" name="Equation" r:id="rId10" imgW="254000" imgH="203200" progId="Equation.DSMT4">
                      <p:embed/>
                    </p:oleObj>
                  </mc:Choice>
                  <mc:Fallback>
                    <p:oleObj name="Equation" r:id="rId10" imgW="254000" imgH="2032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19" y="2422"/>
                            <a:ext cx="446" cy="356"/>
                          </a:xfrm>
                          <a:prstGeom prst="rect">
                            <a:avLst/>
                          </a:prstGeom>
                          <a:solidFill>
                            <a:schemeClr val="bg2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8512" name="Oval 16"/>
              <p:cNvSpPr>
                <a:spLocks noChangeArrowheads="1"/>
              </p:cNvSpPr>
              <p:nvPr/>
            </p:nvSpPr>
            <p:spPr bwMode="auto">
              <a:xfrm>
                <a:off x="1528" y="1832"/>
                <a:ext cx="768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18513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6444580"/>
                  </p:ext>
                </p:extLst>
              </p:nvPr>
            </p:nvGraphicFramePr>
            <p:xfrm>
              <a:off x="1693" y="1963"/>
              <a:ext cx="468" cy="4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3" name="Equation" r:id="rId12" imgW="266700" imgH="228600" progId="Equation.DSMT4">
                      <p:embed/>
                    </p:oleObj>
                  </mc:Choice>
                  <mc:Fallback>
                    <p:oleObj name="Equation" r:id="rId12" imgW="26670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3" y="1963"/>
                            <a:ext cx="468" cy="40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folHlink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18514" name="Object 18"/>
              <p:cNvGraphicFramePr>
                <a:graphicFrameLocks noChangeAspect="1"/>
              </p:cNvGraphicFramePr>
              <p:nvPr/>
            </p:nvGraphicFramePr>
            <p:xfrm>
              <a:off x="0" y="1968"/>
              <a:ext cx="328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4" name="Equation" r:id="rId14" imgW="139680" imgH="164880" progId="Equation.3">
                      <p:embed/>
                    </p:oleObj>
                  </mc:Choice>
                  <mc:Fallback>
                    <p:oleObj name="Equation" r:id="rId14" imgW="13968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1968"/>
                            <a:ext cx="328" cy="388"/>
                          </a:xfrm>
                          <a:prstGeom prst="rect">
                            <a:avLst/>
                          </a:prstGeom>
                          <a:solidFill>
                            <a:schemeClr val="bg2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18504" name="Text Box 8"/>
            <p:cNvSpPr txBox="1">
              <a:spLocks noChangeArrowheads="1"/>
            </p:cNvSpPr>
            <p:nvPr/>
          </p:nvSpPr>
          <p:spPr bwMode="auto">
            <a:xfrm>
              <a:off x="624" y="2736"/>
              <a:ext cx="1086" cy="25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Displacement</a:t>
              </a:r>
            </a:p>
          </p:txBody>
        </p:sp>
      </p:grpSp>
      <p:sp>
        <p:nvSpPr>
          <p:cNvPr id="618518" name="Text Box 22"/>
          <p:cNvSpPr txBox="1">
            <a:spLocks noChangeArrowheads="1"/>
          </p:cNvSpPr>
          <p:nvPr/>
        </p:nvSpPr>
        <p:spPr bwMode="auto">
          <a:xfrm>
            <a:off x="6172200" y="5950803"/>
            <a:ext cx="266133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  </a:t>
            </a:r>
            <a:r>
              <a:rPr lang="en-US" i="1" dirty="0" smtClean="0"/>
              <a:t>T</a:t>
            </a:r>
            <a:r>
              <a:rPr lang="en-US" dirty="0" smtClean="0"/>
              <a:t>     = temperature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i="1" dirty="0" smtClean="0"/>
              <a:t>p</a:t>
            </a:r>
            <a:r>
              <a:rPr lang="en-US" dirty="0" smtClean="0"/>
              <a:t>     = pressure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i="1" dirty="0" smtClean="0"/>
              <a:t>R</a:t>
            </a:r>
            <a:r>
              <a:rPr lang="en-US" i="1" baseline="-25000" dirty="0" smtClean="0"/>
              <a:t>d</a:t>
            </a:r>
            <a:r>
              <a:rPr lang="en-US" dirty="0" smtClean="0"/>
              <a:t>   = dry air gas constant</a:t>
            </a:r>
            <a:endParaRPr lang="en-US" dirty="0"/>
          </a:p>
        </p:txBody>
      </p:sp>
      <p:graphicFrame>
        <p:nvGraphicFramePr>
          <p:cNvPr id="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02061"/>
              </p:ext>
            </p:extLst>
          </p:nvPr>
        </p:nvGraphicFramePr>
        <p:xfrm>
          <a:off x="5791200" y="2438400"/>
          <a:ext cx="2971800" cy="1247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6" imgW="673100" imgH="431800" progId="Equation.3">
                  <p:embed/>
                </p:oleObj>
              </mc:Choice>
              <mc:Fallback>
                <p:oleObj name="Equation" r:id="rId16" imgW="673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438400"/>
                        <a:ext cx="2971800" cy="12476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324600" y="1600200"/>
            <a:ext cx="1905000" cy="457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Gas Law </a:t>
            </a:r>
            <a:r>
              <a:rPr lang="en-US" sz="2400" dirty="0">
                <a:sym typeface="Wingdings" charset="2"/>
              </a:rPr>
              <a:t></a:t>
            </a:r>
            <a:endParaRPr lang="en-US" sz="2400" dirty="0"/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152400" y="533400"/>
            <a:ext cx="86868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Helvetica"/>
                <a:cs typeface="Helvetica"/>
              </a:rPr>
              <a:t>    </a:t>
            </a:r>
            <a:r>
              <a:rPr lang="en-US" sz="3600" dirty="0" smtClean="0">
                <a:solidFill>
                  <a:srgbClr val="FF0066"/>
                </a:solidFill>
                <a:latin typeface="Helvetica"/>
                <a:cs typeface="Helvetica"/>
              </a:rPr>
              <a:t>Buoyancy in </a:t>
            </a:r>
            <a:r>
              <a:rPr lang="en-US" sz="3600" dirty="0">
                <a:solidFill>
                  <a:srgbClr val="FF0066"/>
                </a:solidFill>
                <a:latin typeface="Helvetica"/>
                <a:cs typeface="Helvetica"/>
              </a:rPr>
              <a:t>T</a:t>
            </a:r>
            <a:r>
              <a:rPr lang="en-US" sz="3600" dirty="0" smtClean="0">
                <a:solidFill>
                  <a:srgbClr val="FF0066"/>
                </a:solidFill>
                <a:latin typeface="Helvetica"/>
                <a:cs typeface="Helvetica"/>
              </a:rPr>
              <a:t>erms </a:t>
            </a:r>
            <a:r>
              <a:rPr lang="en-US" sz="3600" dirty="0">
                <a:solidFill>
                  <a:srgbClr val="FF0066"/>
                </a:solidFill>
                <a:latin typeface="Helvetica"/>
                <a:cs typeface="Helvetica"/>
              </a:rPr>
              <a:t>of T</a:t>
            </a:r>
            <a:r>
              <a:rPr lang="en-US" sz="3600" dirty="0" smtClean="0">
                <a:solidFill>
                  <a:srgbClr val="FF0066"/>
                </a:solidFill>
                <a:latin typeface="Helvetica"/>
                <a:cs typeface="Helvetica"/>
              </a:rPr>
              <a:t>emperature</a:t>
            </a:r>
            <a:endParaRPr lang="en-US" sz="3600" dirty="0">
              <a:solidFill>
                <a:srgbClr val="FF00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3401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6" name="Rectangle 8"/>
          <p:cNvSpPr>
            <a:spLocks noChangeArrowheads="1"/>
          </p:cNvSpPr>
          <p:nvPr/>
        </p:nvSpPr>
        <p:spPr bwMode="auto">
          <a:xfrm>
            <a:off x="2875125" y="1676400"/>
            <a:ext cx="31242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rgbClr val="FF0066"/>
                </a:solidFill>
                <a:latin typeface="Arial" charset="0"/>
              </a:rPr>
              <a:t>Stability</a:t>
            </a:r>
          </a:p>
        </p:txBody>
      </p:sp>
      <p:graphicFrame>
        <p:nvGraphicFramePr>
          <p:cNvPr id="58062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038867"/>
              </p:ext>
            </p:extLst>
          </p:nvPr>
        </p:nvGraphicFramePr>
        <p:xfrm>
          <a:off x="2438400" y="3276600"/>
          <a:ext cx="42926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Equation" r:id="rId4" imgW="1435100" imgH="660400" progId="Equation.3">
                  <p:embed/>
                </p:oleObj>
              </mc:Choice>
              <mc:Fallback>
                <p:oleObj name="Equation" r:id="rId4" imgW="14351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276600"/>
                        <a:ext cx="4292600" cy="198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133600" y="76200"/>
            <a:ext cx="4607251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</a:rPr>
              <a:t>Basic Concept #2 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2" name="Picture 2" descr="stabil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809625"/>
            <a:ext cx="5584825" cy="4600575"/>
          </a:xfrm>
          <a:prstGeom prst="rect">
            <a:avLst/>
          </a:prstGeom>
          <a:noFill/>
        </p:spPr>
      </p:pic>
      <p:sp>
        <p:nvSpPr>
          <p:cNvPr id="552963" name="Text Box 3"/>
          <p:cNvSpPr txBox="1">
            <a:spLocks noChangeArrowheads="1"/>
          </p:cNvSpPr>
          <p:nvPr/>
        </p:nvSpPr>
        <p:spPr bwMode="auto">
          <a:xfrm>
            <a:off x="1143000" y="228600"/>
            <a:ext cx="6781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</a:rPr>
              <a:t>Air Parcel Behavior in </a:t>
            </a:r>
            <a:r>
              <a:rPr lang="en-US" sz="2400" dirty="0" smtClean="0">
                <a:solidFill>
                  <a:srgbClr val="FF0066"/>
                </a:solidFill>
              </a:rPr>
              <a:t>a Stable </a:t>
            </a:r>
            <a:r>
              <a:rPr lang="en-US" sz="2400" dirty="0">
                <a:solidFill>
                  <a:srgbClr val="FF0066"/>
                </a:solidFill>
              </a:rPr>
              <a:t>Atmosphere</a:t>
            </a:r>
          </a:p>
        </p:txBody>
      </p:sp>
      <p:sp>
        <p:nvSpPr>
          <p:cNvPr id="552964" name="AutoShape 4"/>
          <p:cNvSpPr>
            <a:spLocks noChangeArrowheads="1"/>
          </p:cNvSpPr>
          <p:nvPr/>
        </p:nvSpPr>
        <p:spPr bwMode="auto">
          <a:xfrm flipH="1" flipV="1">
            <a:off x="3721100" y="1447800"/>
            <a:ext cx="762000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2222500" y="1079500"/>
            <a:ext cx="4724400" cy="3733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6" name="Line 6"/>
          <p:cNvSpPr>
            <a:spLocks noChangeShapeType="1"/>
          </p:cNvSpPr>
          <p:nvPr/>
        </p:nvSpPr>
        <p:spPr bwMode="auto">
          <a:xfrm>
            <a:off x="2590800" y="1600200"/>
            <a:ext cx="1981200" cy="1371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7" name="Line 7"/>
          <p:cNvSpPr>
            <a:spLocks noChangeShapeType="1"/>
          </p:cNvSpPr>
          <p:nvPr/>
        </p:nvSpPr>
        <p:spPr bwMode="auto">
          <a:xfrm>
            <a:off x="3733800" y="1524000"/>
            <a:ext cx="1828800" cy="297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70" name="Oval 10"/>
          <p:cNvSpPr>
            <a:spLocks noChangeArrowheads="1"/>
          </p:cNvSpPr>
          <p:nvPr/>
        </p:nvSpPr>
        <p:spPr bwMode="auto">
          <a:xfrm>
            <a:off x="4343400" y="2743200"/>
            <a:ext cx="457200" cy="381000"/>
          </a:xfrm>
          <a:prstGeom prst="ellipse">
            <a:avLst/>
          </a:prstGeom>
          <a:solidFill>
            <a:srgbClr val="66FF99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23251"/>
              </p:ext>
            </p:extLst>
          </p:nvPr>
        </p:nvGraphicFramePr>
        <p:xfrm>
          <a:off x="2362200" y="3124200"/>
          <a:ext cx="1938338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Equation" r:id="rId5" imgW="469800" imgH="241200" progId="Equation.3">
                  <p:embed/>
                </p:oleObj>
              </mc:Choice>
              <mc:Fallback>
                <p:oleObj name="Equation" r:id="rId5" imgW="469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124200"/>
                        <a:ext cx="1938338" cy="99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7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985416"/>
              </p:ext>
            </p:extLst>
          </p:nvPr>
        </p:nvGraphicFramePr>
        <p:xfrm>
          <a:off x="3103562" y="5715000"/>
          <a:ext cx="3297238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7" imgW="977900" imgH="203200" progId="Equation.DSMT4">
                  <p:embed/>
                </p:oleObj>
              </mc:Choice>
              <mc:Fallback>
                <p:oleObj name="Equation" r:id="rId7" imgW="9779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562" y="5715000"/>
                        <a:ext cx="3297238" cy="682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7" name="Line 17"/>
          <p:cNvSpPr>
            <a:spLocks noChangeShapeType="1"/>
          </p:cNvSpPr>
          <p:nvPr/>
        </p:nvSpPr>
        <p:spPr bwMode="auto">
          <a:xfrm>
            <a:off x="2362200" y="18288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78" name="Object 18"/>
          <p:cNvGraphicFramePr>
            <a:graphicFrameLocks noChangeAspect="1"/>
          </p:cNvGraphicFramePr>
          <p:nvPr/>
        </p:nvGraphicFramePr>
        <p:xfrm>
          <a:off x="2438400" y="2209800"/>
          <a:ext cx="471488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9" imgW="139680" imgH="177480" progId="Equation.3">
                  <p:embed/>
                </p:oleObj>
              </mc:Choice>
              <mc:Fallback>
                <p:oleObj name="Equation" r:id="rId9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209800"/>
                        <a:ext cx="471488" cy="598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9" name="Rectangle 19"/>
          <p:cNvSpPr>
            <a:spLocks noChangeArrowheads="1"/>
          </p:cNvSpPr>
          <p:nvPr/>
        </p:nvSpPr>
        <p:spPr bwMode="auto">
          <a:xfrm>
            <a:off x="3505200" y="4927600"/>
            <a:ext cx="2743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       Temperature</a:t>
            </a:r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466348"/>
              </p:ext>
            </p:extLst>
          </p:nvPr>
        </p:nvGraphicFramePr>
        <p:xfrm>
          <a:off x="5257800" y="2514600"/>
          <a:ext cx="178117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11" imgW="431640" imgH="228600" progId="Equation.DSMT4">
                  <p:embed/>
                </p:oleObj>
              </mc:Choice>
              <mc:Fallback>
                <p:oleObj name="Equation" r:id="rId11" imgW="431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514600"/>
                        <a:ext cx="1781175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36994E-6 L -0.19167 -0.17757 " pathEditMode="relative" ptsTypes="AA">
                                      <p:cBhvr>
                                        <p:cTn id="6" dur="3000" fill="hold"/>
                                        <p:tgtEl>
                                          <p:spTgt spid="552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2" name="Picture 2" descr="stabil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809625"/>
            <a:ext cx="5584825" cy="4600575"/>
          </a:xfrm>
          <a:prstGeom prst="rect">
            <a:avLst/>
          </a:prstGeom>
          <a:noFill/>
        </p:spPr>
      </p:pic>
      <p:sp>
        <p:nvSpPr>
          <p:cNvPr id="552963" name="Text Box 3"/>
          <p:cNvSpPr txBox="1">
            <a:spLocks noChangeArrowheads="1"/>
          </p:cNvSpPr>
          <p:nvPr/>
        </p:nvSpPr>
        <p:spPr bwMode="auto">
          <a:xfrm>
            <a:off x="1143000" y="228600"/>
            <a:ext cx="6781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</a:rPr>
              <a:t>Air Parcel Behavior in </a:t>
            </a:r>
            <a:r>
              <a:rPr lang="en-US" sz="2400" dirty="0" smtClean="0">
                <a:solidFill>
                  <a:srgbClr val="FF0066"/>
                </a:solidFill>
              </a:rPr>
              <a:t>a Stable </a:t>
            </a:r>
            <a:r>
              <a:rPr lang="en-US" sz="2400" dirty="0">
                <a:solidFill>
                  <a:srgbClr val="FF0066"/>
                </a:solidFill>
              </a:rPr>
              <a:t>Atmosphere</a:t>
            </a:r>
          </a:p>
        </p:txBody>
      </p:sp>
      <p:sp>
        <p:nvSpPr>
          <p:cNvPr id="552964" name="AutoShape 4"/>
          <p:cNvSpPr>
            <a:spLocks noChangeArrowheads="1"/>
          </p:cNvSpPr>
          <p:nvPr/>
        </p:nvSpPr>
        <p:spPr bwMode="auto">
          <a:xfrm flipH="1" flipV="1">
            <a:off x="3721100" y="1447800"/>
            <a:ext cx="762000" cy="609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2222500" y="1079500"/>
            <a:ext cx="4724400" cy="3733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6" name="Line 6"/>
          <p:cNvSpPr>
            <a:spLocks noChangeShapeType="1"/>
          </p:cNvSpPr>
          <p:nvPr/>
        </p:nvSpPr>
        <p:spPr bwMode="auto">
          <a:xfrm>
            <a:off x="2590800" y="1600200"/>
            <a:ext cx="1981200" cy="1371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7" name="Line 7"/>
          <p:cNvSpPr>
            <a:spLocks noChangeShapeType="1"/>
          </p:cNvSpPr>
          <p:nvPr/>
        </p:nvSpPr>
        <p:spPr bwMode="auto">
          <a:xfrm>
            <a:off x="2286000" y="1752600"/>
            <a:ext cx="41910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309982"/>
              </p:ext>
            </p:extLst>
          </p:nvPr>
        </p:nvGraphicFramePr>
        <p:xfrm>
          <a:off x="5257800" y="2514600"/>
          <a:ext cx="178117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514600"/>
                        <a:ext cx="1781175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0" name="Oval 10"/>
          <p:cNvSpPr>
            <a:spLocks noChangeArrowheads="1"/>
          </p:cNvSpPr>
          <p:nvPr/>
        </p:nvSpPr>
        <p:spPr bwMode="auto">
          <a:xfrm>
            <a:off x="4343400" y="2743200"/>
            <a:ext cx="457200" cy="381000"/>
          </a:xfrm>
          <a:prstGeom prst="ellipse">
            <a:avLst/>
          </a:prstGeom>
          <a:solidFill>
            <a:srgbClr val="66FF99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490304"/>
              </p:ext>
            </p:extLst>
          </p:nvPr>
        </p:nvGraphicFramePr>
        <p:xfrm>
          <a:off x="2362200" y="3124200"/>
          <a:ext cx="1938338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7" imgW="469800" imgH="241200" progId="Equation.3">
                  <p:embed/>
                </p:oleObj>
              </mc:Choice>
              <mc:Fallback>
                <p:oleObj name="Equation" r:id="rId7" imgW="469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124200"/>
                        <a:ext cx="1938338" cy="99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7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900828"/>
              </p:ext>
            </p:extLst>
          </p:nvPr>
        </p:nvGraphicFramePr>
        <p:xfrm>
          <a:off x="3103562" y="5715000"/>
          <a:ext cx="3297238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9" imgW="977900" imgH="203200" progId="Equation.3">
                  <p:embed/>
                </p:oleObj>
              </mc:Choice>
              <mc:Fallback>
                <p:oleObj name="Equation" r:id="rId9" imgW="977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562" y="5715000"/>
                        <a:ext cx="3297238" cy="682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7" name="Line 17"/>
          <p:cNvSpPr>
            <a:spLocks noChangeShapeType="1"/>
          </p:cNvSpPr>
          <p:nvPr/>
        </p:nvSpPr>
        <p:spPr bwMode="auto">
          <a:xfrm>
            <a:off x="2362200" y="18288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52978" name="Object 18"/>
          <p:cNvGraphicFramePr>
            <a:graphicFrameLocks noChangeAspect="1"/>
          </p:cNvGraphicFramePr>
          <p:nvPr/>
        </p:nvGraphicFramePr>
        <p:xfrm>
          <a:off x="2438400" y="2209800"/>
          <a:ext cx="471488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11" imgW="139680" imgH="177480" progId="Equation.DSMT4">
                  <p:embed/>
                </p:oleObj>
              </mc:Choice>
              <mc:Fallback>
                <p:oleObj name="Equation" r:id="rId11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209800"/>
                        <a:ext cx="471488" cy="598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9" name="Rectangle 19"/>
          <p:cNvSpPr>
            <a:spLocks noChangeArrowheads="1"/>
          </p:cNvSpPr>
          <p:nvPr/>
        </p:nvSpPr>
        <p:spPr bwMode="auto">
          <a:xfrm>
            <a:off x="3505200" y="4927600"/>
            <a:ext cx="2743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       Temperature</a:t>
            </a:r>
          </a:p>
        </p:txBody>
      </p:sp>
    </p:spTree>
    <p:extLst>
      <p:ext uri="{BB962C8B-B14F-4D97-AF65-F5344CB8AC3E}">
        <p14:creationId xmlns:p14="http://schemas.microsoft.com/office/powerpoint/2010/main" val="85595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5 -0.4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52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54075" y="76200"/>
            <a:ext cx="4607251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</a:rPr>
              <a:t>Basic Concept #3 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21920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Phase Change of H</a:t>
            </a:r>
            <a:r>
              <a:rPr lang="en-US" sz="4400" baseline="-25000" dirty="0" smtClean="0">
                <a:solidFill>
                  <a:srgbClr val="FF0000"/>
                </a:solidFill>
              </a:rPr>
              <a:t>2</a:t>
            </a:r>
            <a:r>
              <a:rPr lang="en-US" sz="4400" dirty="0" smtClean="0">
                <a:solidFill>
                  <a:srgbClr val="FF0000"/>
                </a:solidFill>
              </a:rPr>
              <a:t>O </a:t>
            </a:r>
            <a:r>
              <a:rPr lang="en-US" sz="4400" dirty="0" smtClean="0">
                <a:solidFill>
                  <a:srgbClr val="FF0000"/>
                </a:solidFill>
                <a:sym typeface="Wingdings"/>
              </a:rPr>
              <a:t> Latent Heating (Cooling)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620" y="2819400"/>
            <a:ext cx="5598160" cy="36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4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367</Words>
  <Application>Microsoft Macintosh PowerPoint</Application>
  <PresentationFormat>On-screen Show (4:3)</PresentationFormat>
  <Paragraphs>124</Paragraphs>
  <Slides>33</Slides>
  <Notes>25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Office Theme</vt:lpstr>
      <vt:lpstr>Equation</vt:lpstr>
      <vt:lpstr>MathType 6.0 Equation</vt:lpstr>
      <vt:lpstr>CorelDRAW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NCAR/MMM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NCAR MMM</dc:creator>
  <cp:lastModifiedBy>NCAR MMM</cp:lastModifiedBy>
  <cp:revision>1</cp:revision>
  <dcterms:created xsi:type="dcterms:W3CDTF">2016-10-14T19:45:12Z</dcterms:created>
  <dcterms:modified xsi:type="dcterms:W3CDTF">2016-10-14T19:50:53Z</dcterms:modified>
</cp:coreProperties>
</file>