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unknown"/>
  <Default Extension="jpg" ContentType="image/jpeg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4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5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6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7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notesSlides/notesSlide8.xml" ContentType="application/vnd.openxmlformats-officedocument.presentationml.notesSlide+xml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notesSlides/notesSlide9.xml" ContentType="application/vnd.openxmlformats-officedocument.presentationml.notesSlide+xml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notesSlides/notesSlide10.xml" ContentType="application/vnd.openxmlformats-officedocument.presentationml.notesSlide+xml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notesSlides/notesSlide11.xml" ContentType="application/vnd.openxmlformats-officedocument.presentationml.notesSlide+xml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12" y="-1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7" Type="http://schemas.openxmlformats.org/officeDocument/2006/relationships/image" Target="../media/image86.emf"/><Relationship Id="rId8" Type="http://schemas.openxmlformats.org/officeDocument/2006/relationships/image" Target="../media/image87.emf"/><Relationship Id="rId9" Type="http://schemas.openxmlformats.org/officeDocument/2006/relationships/image" Target="../media/image88.emf"/><Relationship Id="rId1" Type="http://schemas.openxmlformats.org/officeDocument/2006/relationships/image" Target="../media/image80.emf"/><Relationship Id="rId2" Type="http://schemas.openxmlformats.org/officeDocument/2006/relationships/image" Target="../media/image81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84.emf"/><Relationship Id="rId1" Type="http://schemas.openxmlformats.org/officeDocument/2006/relationships/image" Target="../media/image89.emf"/><Relationship Id="rId2" Type="http://schemas.openxmlformats.org/officeDocument/2006/relationships/image" Target="../media/image9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Relationship Id="rId2" Type="http://schemas.openxmlformats.org/officeDocument/2006/relationships/image" Target="../media/image9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Relationship Id="rId2" Type="http://schemas.openxmlformats.org/officeDocument/2006/relationships/image" Target="../media/image98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emf"/><Relationship Id="rId1" Type="http://schemas.openxmlformats.org/officeDocument/2006/relationships/image" Target="../media/image99.emf"/><Relationship Id="rId2" Type="http://schemas.openxmlformats.org/officeDocument/2006/relationships/image" Target="../media/image100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1" Type="http://schemas.openxmlformats.org/officeDocument/2006/relationships/image" Target="../media/image110.emf"/><Relationship Id="rId2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6" Type="http://schemas.openxmlformats.org/officeDocument/2006/relationships/image" Target="../media/image122.emf"/><Relationship Id="rId1" Type="http://schemas.openxmlformats.org/officeDocument/2006/relationships/image" Target="../media/image117.emf"/><Relationship Id="rId2" Type="http://schemas.openxmlformats.org/officeDocument/2006/relationships/image" Target="../media/image11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Relationship Id="rId2" Type="http://schemas.openxmlformats.org/officeDocument/2006/relationships/image" Target="../media/image124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7.emf"/><Relationship Id="rId1" Type="http://schemas.openxmlformats.org/officeDocument/2006/relationships/image" Target="../media/image126.emf"/><Relationship Id="rId2" Type="http://schemas.openxmlformats.org/officeDocument/2006/relationships/image" Target="../media/image12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Relationship Id="rId2" Type="http://schemas.openxmlformats.org/officeDocument/2006/relationships/image" Target="../media/image129.emf"/><Relationship Id="rId3" Type="http://schemas.openxmlformats.org/officeDocument/2006/relationships/image" Target="../media/image13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Relationship Id="rId2" Type="http://schemas.openxmlformats.org/officeDocument/2006/relationships/image" Target="../media/image132.emf"/><Relationship Id="rId3" Type="http://schemas.openxmlformats.org/officeDocument/2006/relationships/image" Target="../media/image13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Relationship Id="rId2" Type="http://schemas.openxmlformats.org/officeDocument/2006/relationships/image" Target="../media/image135.emf"/><Relationship Id="rId3" Type="http://schemas.openxmlformats.org/officeDocument/2006/relationships/image" Target="../media/image136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42.emf"/><Relationship Id="rId1" Type="http://schemas.openxmlformats.org/officeDocument/2006/relationships/image" Target="../media/image139.emf"/><Relationship Id="rId2" Type="http://schemas.openxmlformats.org/officeDocument/2006/relationships/image" Target="../media/image140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6" Type="http://schemas.openxmlformats.org/officeDocument/2006/relationships/image" Target="../media/image94.emf"/><Relationship Id="rId7" Type="http://schemas.openxmlformats.org/officeDocument/2006/relationships/image" Target="../media/image95.emf"/><Relationship Id="rId1" Type="http://schemas.openxmlformats.org/officeDocument/2006/relationships/image" Target="../media/image117.emf"/><Relationship Id="rId2" Type="http://schemas.openxmlformats.org/officeDocument/2006/relationships/image" Target="../media/image11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9" Type="http://schemas.openxmlformats.org/officeDocument/2006/relationships/image" Target="../media/image54.emf"/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D1D7B-32A9-DC4F-9E61-C4A5926ECB0D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9ECF1-CDF1-0A4E-BF0A-E48E57407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4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53848-1833-6E40-BCE7-2A7203D3C811}" type="slidenum">
              <a:rPr lang="en-US"/>
              <a:pPr/>
              <a:t>1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F714-7675-CE4C-96E8-12CE0EDB9C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LES Hurricane</a:t>
            </a:r>
            <a:r>
              <a:rPr lang="en-US" baseline="0" dirty="0" smtClean="0"/>
              <a:t> 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r>
              <a:rPr lang="en-US" dirty="0" smtClean="0"/>
              <a:t>What: Large Eddy Simulation</a:t>
            </a:r>
            <a:r>
              <a:rPr lang="en-US" baseline="0" dirty="0" smtClean="0"/>
              <a:t> of the inner core of an idealized tropical cyclone (grid size dx=31m)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Why: Knowledge of the basic physics </a:t>
            </a:r>
            <a:r>
              <a:rPr lang="en-US" baseline="0" dirty="0" smtClean="0">
                <a:sym typeface="Wingdings"/>
              </a:rPr>
              <a:t> better estimates of lateral and vertical diffusion  improved parameterizations - better predications of intensity and structure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How: NCAR CM1 model (G. Bryan)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Who: NCAR (MMML), Naval Research Lab, University of Colorado, NOAA / Hurricane Research Division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When: Ongoing</a:t>
            </a:r>
            <a:endParaRPr lang="en-US" baseline="0" dirty="0" smtClean="0"/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2) LES Tornado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r>
              <a:rPr lang="en-US" dirty="0" smtClean="0"/>
              <a:t>What: Large Eddy Simulation of an</a:t>
            </a:r>
            <a:r>
              <a:rPr lang="en-US" baseline="0" dirty="0" smtClean="0"/>
              <a:t> idealized tornado (grid size=5m)</a:t>
            </a:r>
            <a:endParaRPr lang="en-US" dirty="0" smtClean="0"/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Why: Knowledge of the basic physics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better predications of intensity and structure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How: NCAR CM1 model (G. Bryan)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Who: NCAR (MMML), U of Miami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When: Ongoing</a:t>
            </a:r>
            <a:endParaRPr lang="en-US" baseline="0" dirty="0" smtClean="0"/>
          </a:p>
          <a:p>
            <a:endParaRPr lang="en-US" baseline="0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66F6-C2BB-5A41-96B3-8AF0EE9338B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4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9CC2D-79D2-7A44-AF5C-974853CDD16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9CC2D-79D2-7A44-AF5C-974853CDD16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F714-7675-CE4C-96E8-12CE0EDB9C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F714-7675-CE4C-96E8-12CE0EDB9C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F714-7675-CE4C-96E8-12CE0EDB9C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F714-7675-CE4C-96E8-12CE0EDB9C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F714-7675-CE4C-96E8-12CE0EDB9C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F714-7675-CE4C-96E8-12CE0EDB9C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2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6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9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8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1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1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47CF6-02CA-3548-8177-D88FA0D5A972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BA583-90A9-BA44-9EA6-26D6E6BFB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emf"/><Relationship Id="rId20" Type="http://schemas.openxmlformats.org/officeDocument/2006/relationships/image" Target="../media/image35.emf"/><Relationship Id="rId10" Type="http://schemas.openxmlformats.org/officeDocument/2006/relationships/image" Target="../media/image38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31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32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33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34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29.emf"/><Relationship Id="rId5" Type="http://schemas.openxmlformats.org/officeDocument/2006/relationships/image" Target="../media/image28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0.emf"/><Relationship Id="rId8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42.emf"/><Relationship Id="rId13" Type="http://schemas.openxmlformats.org/officeDocument/2006/relationships/oleObject" Target="../embeddings/oleObject14.bin"/><Relationship Id="rId14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4" Type="http://schemas.openxmlformats.org/officeDocument/2006/relationships/image" Target="../media/image44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emf"/><Relationship Id="rId20" Type="http://schemas.openxmlformats.org/officeDocument/2006/relationships/oleObject" Target="../embeddings/oleObject23.bin"/><Relationship Id="rId21" Type="http://schemas.openxmlformats.org/officeDocument/2006/relationships/image" Target="../media/image54.emf"/><Relationship Id="rId10" Type="http://schemas.openxmlformats.org/officeDocument/2006/relationships/oleObject" Target="../embeddings/oleObject18.bin"/><Relationship Id="rId11" Type="http://schemas.openxmlformats.org/officeDocument/2006/relationships/image" Target="../media/image49.emf"/><Relationship Id="rId12" Type="http://schemas.openxmlformats.org/officeDocument/2006/relationships/oleObject" Target="../embeddings/oleObject19.bin"/><Relationship Id="rId13" Type="http://schemas.openxmlformats.org/officeDocument/2006/relationships/image" Target="../media/image50.emf"/><Relationship Id="rId14" Type="http://schemas.openxmlformats.org/officeDocument/2006/relationships/oleObject" Target="../embeddings/oleObject20.bin"/><Relationship Id="rId15" Type="http://schemas.openxmlformats.org/officeDocument/2006/relationships/image" Target="../media/image51.emf"/><Relationship Id="rId16" Type="http://schemas.openxmlformats.org/officeDocument/2006/relationships/oleObject" Target="../embeddings/oleObject21.bin"/><Relationship Id="rId17" Type="http://schemas.openxmlformats.org/officeDocument/2006/relationships/image" Target="../media/image52.emf"/><Relationship Id="rId18" Type="http://schemas.openxmlformats.org/officeDocument/2006/relationships/oleObject" Target="../embeddings/oleObject22.bin"/><Relationship Id="rId19" Type="http://schemas.openxmlformats.org/officeDocument/2006/relationships/image" Target="../media/image5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emf"/><Relationship Id="rId4" Type="http://schemas.openxmlformats.org/officeDocument/2006/relationships/oleObject" Target="../embeddings/oleObject15.bin"/><Relationship Id="rId5" Type="http://schemas.openxmlformats.org/officeDocument/2006/relationships/image" Target="../media/image46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47.emf"/><Relationship Id="rId8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56.e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57.em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5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oleObject27.bin"/><Relationship Id="rId5" Type="http://schemas.openxmlformats.org/officeDocument/2006/relationships/image" Target="../media/image60.em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61.emf"/><Relationship Id="rId8" Type="http://schemas.openxmlformats.org/officeDocument/2006/relationships/oleObject" Target="../embeddings/oleObject29.bin"/><Relationship Id="rId9" Type="http://schemas.openxmlformats.org/officeDocument/2006/relationships/image" Target="../media/image6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5.png"/><Relationship Id="rId5" Type="http://schemas.openxmlformats.org/officeDocument/2006/relationships/oleObject" Target="../embeddings/oleObject30.bin"/><Relationship Id="rId6" Type="http://schemas.openxmlformats.org/officeDocument/2006/relationships/image" Target="../media/image63.emf"/><Relationship Id="rId7" Type="http://schemas.openxmlformats.org/officeDocument/2006/relationships/oleObject" Target="../embeddings/oleObject31.bin"/><Relationship Id="rId8" Type="http://schemas.openxmlformats.org/officeDocument/2006/relationships/image" Target="../media/image64.emf"/><Relationship Id="rId9" Type="http://schemas.openxmlformats.org/officeDocument/2006/relationships/image" Target="../media/image2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68.tif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66.e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67.emf"/><Relationship Id="rId9" Type="http://schemas.openxmlformats.org/officeDocument/2006/relationships/image" Target="../media/image2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34.bin"/><Relationship Id="rId5" Type="http://schemas.openxmlformats.org/officeDocument/2006/relationships/image" Target="../media/image69.emf"/><Relationship Id="rId6" Type="http://schemas.openxmlformats.org/officeDocument/2006/relationships/oleObject" Target="../embeddings/oleObject35.bin"/><Relationship Id="rId7" Type="http://schemas.openxmlformats.org/officeDocument/2006/relationships/image" Target="../media/image70.emf"/><Relationship Id="rId8" Type="http://schemas.openxmlformats.org/officeDocument/2006/relationships/image" Target="../media/image2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68.tiff"/><Relationship Id="rId5" Type="http://schemas.openxmlformats.org/officeDocument/2006/relationships/image" Target="../media/image28.emf"/><Relationship Id="rId6" Type="http://schemas.openxmlformats.org/officeDocument/2006/relationships/oleObject" Target="../embeddings/oleObject36.bin"/><Relationship Id="rId7" Type="http://schemas.openxmlformats.org/officeDocument/2006/relationships/image" Target="../media/image72.emf"/><Relationship Id="rId8" Type="http://schemas.openxmlformats.org/officeDocument/2006/relationships/oleObject" Target="../embeddings/oleObject37.bin"/><Relationship Id="rId9" Type="http://schemas.openxmlformats.org/officeDocument/2006/relationships/image" Target="../media/image7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74.emf"/><Relationship Id="rId6" Type="http://schemas.openxmlformats.org/officeDocument/2006/relationships/oleObject" Target="../embeddings/oleObject39.bin"/><Relationship Id="rId7" Type="http://schemas.openxmlformats.org/officeDocument/2006/relationships/image" Target="../media/image75.emf"/><Relationship Id="rId8" Type="http://schemas.openxmlformats.org/officeDocument/2006/relationships/image" Target="../media/image76.tiff"/><Relationship Id="rId9" Type="http://schemas.openxmlformats.org/officeDocument/2006/relationships/image" Target="../media/image2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77.emf"/><Relationship Id="rId5" Type="http://schemas.openxmlformats.org/officeDocument/2006/relationships/oleObject" Target="../embeddings/oleObject41.bin"/><Relationship Id="rId6" Type="http://schemas.openxmlformats.org/officeDocument/2006/relationships/image" Target="../media/image78.emf"/><Relationship Id="rId7" Type="http://schemas.openxmlformats.org/officeDocument/2006/relationships/oleObject" Target="../embeddings/oleObject42.bin"/><Relationship Id="rId8" Type="http://schemas.openxmlformats.org/officeDocument/2006/relationships/image" Target="../media/image79.emf"/><Relationship Id="rId9" Type="http://schemas.openxmlformats.org/officeDocument/2006/relationships/image" Target="../media/image2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6.bin"/><Relationship Id="rId20" Type="http://schemas.openxmlformats.org/officeDocument/2006/relationships/image" Target="../media/image88.emf"/><Relationship Id="rId10" Type="http://schemas.openxmlformats.org/officeDocument/2006/relationships/image" Target="../media/image83.emf"/><Relationship Id="rId11" Type="http://schemas.openxmlformats.org/officeDocument/2006/relationships/oleObject" Target="../embeddings/oleObject47.bin"/><Relationship Id="rId12" Type="http://schemas.openxmlformats.org/officeDocument/2006/relationships/image" Target="../media/image84.emf"/><Relationship Id="rId13" Type="http://schemas.openxmlformats.org/officeDocument/2006/relationships/oleObject" Target="../embeddings/oleObject48.bin"/><Relationship Id="rId14" Type="http://schemas.openxmlformats.org/officeDocument/2006/relationships/image" Target="../media/image85.emf"/><Relationship Id="rId15" Type="http://schemas.openxmlformats.org/officeDocument/2006/relationships/oleObject" Target="../embeddings/oleObject49.bin"/><Relationship Id="rId16" Type="http://schemas.openxmlformats.org/officeDocument/2006/relationships/image" Target="../media/image86.emf"/><Relationship Id="rId17" Type="http://schemas.openxmlformats.org/officeDocument/2006/relationships/oleObject" Target="../embeddings/oleObject50.bin"/><Relationship Id="rId18" Type="http://schemas.openxmlformats.org/officeDocument/2006/relationships/image" Target="../media/image87.emf"/><Relationship Id="rId19" Type="http://schemas.openxmlformats.org/officeDocument/2006/relationships/oleObject" Target="../embeddings/oleObject51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3.bin"/><Relationship Id="rId4" Type="http://schemas.openxmlformats.org/officeDocument/2006/relationships/image" Target="../media/image80.emf"/><Relationship Id="rId5" Type="http://schemas.openxmlformats.org/officeDocument/2006/relationships/oleObject" Target="../embeddings/oleObject44.bin"/><Relationship Id="rId6" Type="http://schemas.openxmlformats.org/officeDocument/2006/relationships/image" Target="../media/image81.emf"/><Relationship Id="rId7" Type="http://schemas.openxmlformats.org/officeDocument/2006/relationships/oleObject" Target="../embeddings/oleObject45.bin"/><Relationship Id="rId8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89.emf"/><Relationship Id="rId5" Type="http://schemas.openxmlformats.org/officeDocument/2006/relationships/image" Target="../media/image92.png"/><Relationship Id="rId6" Type="http://schemas.openxmlformats.org/officeDocument/2006/relationships/oleObject" Target="../embeddings/oleObject53.bin"/><Relationship Id="rId7" Type="http://schemas.openxmlformats.org/officeDocument/2006/relationships/image" Target="../media/image90.emf"/><Relationship Id="rId8" Type="http://schemas.openxmlformats.org/officeDocument/2006/relationships/oleObject" Target="../embeddings/oleObject54.bin"/><Relationship Id="rId9" Type="http://schemas.openxmlformats.org/officeDocument/2006/relationships/image" Target="../media/image91.emf"/><Relationship Id="rId10" Type="http://schemas.openxmlformats.org/officeDocument/2006/relationships/oleObject" Target="../embeddings/oleObject55.bin"/><Relationship Id="rId11" Type="http://schemas.openxmlformats.org/officeDocument/2006/relationships/image" Target="../media/image84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oleObject" Target="../embeddings/oleObject56.bin"/><Relationship Id="rId5" Type="http://schemas.openxmlformats.org/officeDocument/2006/relationships/image" Target="../media/image9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oleObject" Target="../embeddings/oleObject57.bin"/><Relationship Id="rId5" Type="http://schemas.openxmlformats.org/officeDocument/2006/relationships/image" Target="../media/image94.emf"/><Relationship Id="rId6" Type="http://schemas.openxmlformats.org/officeDocument/2006/relationships/oleObject" Target="../embeddings/oleObject58.bin"/><Relationship Id="rId7" Type="http://schemas.openxmlformats.org/officeDocument/2006/relationships/image" Target="../media/image9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8.tiff"/><Relationship Id="rId5" Type="http://schemas.openxmlformats.org/officeDocument/2006/relationships/image" Target="../media/image28.emf"/><Relationship Id="rId6" Type="http://schemas.openxmlformats.org/officeDocument/2006/relationships/oleObject" Target="../embeddings/oleObject59.bin"/><Relationship Id="rId7" Type="http://schemas.openxmlformats.org/officeDocument/2006/relationships/image" Target="../media/image97.emf"/><Relationship Id="rId8" Type="http://schemas.openxmlformats.org/officeDocument/2006/relationships/oleObject" Target="../embeddings/oleObject60.bin"/><Relationship Id="rId9" Type="http://schemas.openxmlformats.org/officeDocument/2006/relationships/image" Target="../media/image98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3.bin"/><Relationship Id="rId20" Type="http://schemas.openxmlformats.org/officeDocument/2006/relationships/image" Target="../media/image106.emf"/><Relationship Id="rId21" Type="http://schemas.openxmlformats.org/officeDocument/2006/relationships/oleObject" Target="../embeddings/oleObject69.bin"/><Relationship Id="rId22" Type="http://schemas.openxmlformats.org/officeDocument/2006/relationships/image" Target="../media/image107.emf"/><Relationship Id="rId10" Type="http://schemas.openxmlformats.org/officeDocument/2006/relationships/image" Target="../media/image101.emf"/><Relationship Id="rId11" Type="http://schemas.openxmlformats.org/officeDocument/2006/relationships/oleObject" Target="../embeddings/oleObject64.bin"/><Relationship Id="rId12" Type="http://schemas.openxmlformats.org/officeDocument/2006/relationships/image" Target="../media/image102.emf"/><Relationship Id="rId13" Type="http://schemas.openxmlformats.org/officeDocument/2006/relationships/oleObject" Target="../embeddings/oleObject65.bin"/><Relationship Id="rId14" Type="http://schemas.openxmlformats.org/officeDocument/2006/relationships/image" Target="../media/image103.emf"/><Relationship Id="rId15" Type="http://schemas.openxmlformats.org/officeDocument/2006/relationships/oleObject" Target="../embeddings/oleObject66.bin"/><Relationship Id="rId16" Type="http://schemas.openxmlformats.org/officeDocument/2006/relationships/image" Target="../media/image104.emf"/><Relationship Id="rId17" Type="http://schemas.openxmlformats.org/officeDocument/2006/relationships/oleObject" Target="../embeddings/oleObject67.bin"/><Relationship Id="rId18" Type="http://schemas.openxmlformats.org/officeDocument/2006/relationships/image" Target="../media/image105.emf"/><Relationship Id="rId19" Type="http://schemas.openxmlformats.org/officeDocument/2006/relationships/oleObject" Target="../embeddings/oleObject68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8.emf"/><Relationship Id="rId4" Type="http://schemas.openxmlformats.org/officeDocument/2006/relationships/oleObject" Target="../embeddings/oleObject61.bin"/><Relationship Id="rId5" Type="http://schemas.openxmlformats.org/officeDocument/2006/relationships/image" Target="../media/image99.emf"/><Relationship Id="rId6" Type="http://schemas.openxmlformats.org/officeDocument/2006/relationships/image" Target="../media/image109.emf"/><Relationship Id="rId7" Type="http://schemas.openxmlformats.org/officeDocument/2006/relationships/oleObject" Target="../embeddings/oleObject62.bin"/><Relationship Id="rId8" Type="http://schemas.openxmlformats.org/officeDocument/2006/relationships/image" Target="../media/image100.emf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3.bin"/><Relationship Id="rId12" Type="http://schemas.openxmlformats.org/officeDocument/2006/relationships/image" Target="../media/image113.emf"/><Relationship Id="rId13" Type="http://schemas.openxmlformats.org/officeDocument/2006/relationships/oleObject" Target="../embeddings/oleObject74.bin"/><Relationship Id="rId14" Type="http://schemas.openxmlformats.org/officeDocument/2006/relationships/image" Target="../media/image114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0.bin"/><Relationship Id="rId4" Type="http://schemas.openxmlformats.org/officeDocument/2006/relationships/image" Target="../media/image110.emf"/><Relationship Id="rId5" Type="http://schemas.openxmlformats.org/officeDocument/2006/relationships/oleObject" Target="../embeddings/oleObject71.bin"/><Relationship Id="rId6" Type="http://schemas.openxmlformats.org/officeDocument/2006/relationships/image" Target="../media/image111.emf"/><Relationship Id="rId7" Type="http://schemas.openxmlformats.org/officeDocument/2006/relationships/image" Target="../media/image115.emf"/><Relationship Id="rId8" Type="http://schemas.openxmlformats.org/officeDocument/2006/relationships/image" Target="../media/image116.emf"/><Relationship Id="rId9" Type="http://schemas.openxmlformats.org/officeDocument/2006/relationships/oleObject" Target="../embeddings/oleObject72.bin"/><Relationship Id="rId10" Type="http://schemas.openxmlformats.org/officeDocument/2006/relationships/image" Target="../media/image112.emf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0.emf"/><Relationship Id="rId12" Type="http://schemas.openxmlformats.org/officeDocument/2006/relationships/oleObject" Target="../embeddings/oleObject79.bin"/><Relationship Id="rId13" Type="http://schemas.openxmlformats.org/officeDocument/2006/relationships/image" Target="../media/image121.emf"/><Relationship Id="rId14" Type="http://schemas.openxmlformats.org/officeDocument/2006/relationships/oleObject" Target="../embeddings/oleObject80.bin"/><Relationship Id="rId15" Type="http://schemas.openxmlformats.org/officeDocument/2006/relationships/image" Target="../media/image122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6.png"/><Relationship Id="rId4" Type="http://schemas.openxmlformats.org/officeDocument/2006/relationships/oleObject" Target="../embeddings/oleObject75.bin"/><Relationship Id="rId5" Type="http://schemas.openxmlformats.org/officeDocument/2006/relationships/image" Target="../media/image117.emf"/><Relationship Id="rId6" Type="http://schemas.openxmlformats.org/officeDocument/2006/relationships/oleObject" Target="../embeddings/oleObject76.bin"/><Relationship Id="rId7" Type="http://schemas.openxmlformats.org/officeDocument/2006/relationships/image" Target="../media/image118.emf"/><Relationship Id="rId8" Type="http://schemas.openxmlformats.org/officeDocument/2006/relationships/oleObject" Target="../embeddings/oleObject77.bin"/><Relationship Id="rId9" Type="http://schemas.openxmlformats.org/officeDocument/2006/relationships/image" Target="../media/image119.emf"/><Relationship Id="rId10" Type="http://schemas.openxmlformats.org/officeDocument/2006/relationships/oleObject" Target="../embeddings/oleObject7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oleObject" Target="../embeddings/oleObject81.bin"/><Relationship Id="rId5" Type="http://schemas.openxmlformats.org/officeDocument/2006/relationships/image" Target="../media/image123.emf"/><Relationship Id="rId6" Type="http://schemas.openxmlformats.org/officeDocument/2006/relationships/oleObject" Target="../embeddings/oleObject82.bin"/><Relationship Id="rId7" Type="http://schemas.openxmlformats.org/officeDocument/2006/relationships/image" Target="../media/image124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oleObject" Target="../embeddings/oleObject83.bin"/><Relationship Id="rId5" Type="http://schemas.openxmlformats.org/officeDocument/2006/relationships/image" Target="../media/image126.emf"/><Relationship Id="rId6" Type="http://schemas.openxmlformats.org/officeDocument/2006/relationships/oleObject" Target="../embeddings/oleObject84.bin"/><Relationship Id="rId7" Type="http://schemas.openxmlformats.org/officeDocument/2006/relationships/image" Target="../media/image123.emf"/><Relationship Id="rId8" Type="http://schemas.openxmlformats.org/officeDocument/2006/relationships/oleObject" Target="../embeddings/oleObject85.bin"/><Relationship Id="rId9" Type="http://schemas.openxmlformats.org/officeDocument/2006/relationships/image" Target="../media/image124.emf"/><Relationship Id="rId10" Type="http://schemas.openxmlformats.org/officeDocument/2006/relationships/oleObject" Target="../embeddings/oleObject86.bin"/><Relationship Id="rId11" Type="http://schemas.openxmlformats.org/officeDocument/2006/relationships/image" Target="../media/image127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68.tiff"/><Relationship Id="rId5" Type="http://schemas.openxmlformats.org/officeDocument/2006/relationships/oleObject" Target="../embeddings/oleObject87.bin"/><Relationship Id="rId6" Type="http://schemas.openxmlformats.org/officeDocument/2006/relationships/image" Target="../media/image128.emf"/><Relationship Id="rId7" Type="http://schemas.openxmlformats.org/officeDocument/2006/relationships/image" Target="../media/image28.emf"/><Relationship Id="rId8" Type="http://schemas.openxmlformats.org/officeDocument/2006/relationships/oleObject" Target="../embeddings/oleObject88.bin"/><Relationship Id="rId9" Type="http://schemas.openxmlformats.org/officeDocument/2006/relationships/image" Target="../media/image129.emf"/><Relationship Id="rId10" Type="http://schemas.openxmlformats.org/officeDocument/2006/relationships/oleObject" Target="../embeddings/oleObject89.bin"/><Relationship Id="rId11" Type="http://schemas.openxmlformats.org/officeDocument/2006/relationships/image" Target="../media/image130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65.png"/><Relationship Id="rId5" Type="http://schemas.openxmlformats.org/officeDocument/2006/relationships/oleObject" Target="../embeddings/oleObject90.bin"/><Relationship Id="rId6" Type="http://schemas.openxmlformats.org/officeDocument/2006/relationships/image" Target="../media/image131.emf"/><Relationship Id="rId7" Type="http://schemas.openxmlformats.org/officeDocument/2006/relationships/image" Target="../media/image28.emf"/><Relationship Id="rId8" Type="http://schemas.openxmlformats.org/officeDocument/2006/relationships/oleObject" Target="../embeddings/oleObject91.bin"/><Relationship Id="rId9" Type="http://schemas.openxmlformats.org/officeDocument/2006/relationships/image" Target="../media/image132.emf"/><Relationship Id="rId10" Type="http://schemas.openxmlformats.org/officeDocument/2006/relationships/oleObject" Target="../embeddings/oleObject92.bin"/><Relationship Id="rId11" Type="http://schemas.openxmlformats.org/officeDocument/2006/relationships/image" Target="../media/image133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137.png"/><Relationship Id="rId5" Type="http://schemas.openxmlformats.org/officeDocument/2006/relationships/oleObject" Target="../embeddings/oleObject93.bin"/><Relationship Id="rId6" Type="http://schemas.openxmlformats.org/officeDocument/2006/relationships/image" Target="../media/image134.emf"/><Relationship Id="rId7" Type="http://schemas.openxmlformats.org/officeDocument/2006/relationships/image" Target="../media/image28.emf"/><Relationship Id="rId8" Type="http://schemas.openxmlformats.org/officeDocument/2006/relationships/oleObject" Target="../embeddings/oleObject94.bin"/><Relationship Id="rId9" Type="http://schemas.openxmlformats.org/officeDocument/2006/relationships/image" Target="../media/image135.emf"/><Relationship Id="rId10" Type="http://schemas.openxmlformats.org/officeDocument/2006/relationships/oleObject" Target="../embeddings/oleObject95.bin"/><Relationship Id="rId11" Type="http://schemas.openxmlformats.org/officeDocument/2006/relationships/image" Target="../media/image136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4" Type="http://schemas.openxmlformats.org/officeDocument/2006/relationships/image" Target="../media/image139.emf"/><Relationship Id="rId5" Type="http://schemas.openxmlformats.org/officeDocument/2006/relationships/oleObject" Target="../embeddings/oleObject97.bin"/><Relationship Id="rId6" Type="http://schemas.openxmlformats.org/officeDocument/2006/relationships/image" Target="../media/image140.emf"/><Relationship Id="rId7" Type="http://schemas.openxmlformats.org/officeDocument/2006/relationships/oleObject" Target="../embeddings/oleObject98.bin"/><Relationship Id="rId8" Type="http://schemas.openxmlformats.org/officeDocument/2006/relationships/image" Target="../media/image141.emf"/><Relationship Id="rId9" Type="http://schemas.openxmlformats.org/officeDocument/2006/relationships/oleObject" Target="../embeddings/oleObject99.bin"/><Relationship Id="rId10" Type="http://schemas.openxmlformats.org/officeDocument/2006/relationships/image" Target="../media/image142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5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28.emf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0.emf"/><Relationship Id="rId12" Type="http://schemas.openxmlformats.org/officeDocument/2006/relationships/oleObject" Target="../embeddings/oleObject104.bin"/><Relationship Id="rId13" Type="http://schemas.openxmlformats.org/officeDocument/2006/relationships/image" Target="../media/image121.emf"/><Relationship Id="rId14" Type="http://schemas.openxmlformats.org/officeDocument/2006/relationships/oleObject" Target="../embeddings/oleObject105.bin"/><Relationship Id="rId15" Type="http://schemas.openxmlformats.org/officeDocument/2006/relationships/image" Target="../media/image94.emf"/><Relationship Id="rId16" Type="http://schemas.openxmlformats.org/officeDocument/2006/relationships/oleObject" Target="../embeddings/oleObject106.bin"/><Relationship Id="rId17" Type="http://schemas.openxmlformats.org/officeDocument/2006/relationships/image" Target="../media/image95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6.png"/><Relationship Id="rId4" Type="http://schemas.openxmlformats.org/officeDocument/2006/relationships/oleObject" Target="../embeddings/oleObject100.bin"/><Relationship Id="rId5" Type="http://schemas.openxmlformats.org/officeDocument/2006/relationships/image" Target="../media/image117.emf"/><Relationship Id="rId6" Type="http://schemas.openxmlformats.org/officeDocument/2006/relationships/oleObject" Target="../embeddings/oleObject101.bin"/><Relationship Id="rId7" Type="http://schemas.openxmlformats.org/officeDocument/2006/relationships/image" Target="../media/image118.emf"/><Relationship Id="rId8" Type="http://schemas.openxmlformats.org/officeDocument/2006/relationships/oleObject" Target="../embeddings/oleObject102.bin"/><Relationship Id="rId9" Type="http://schemas.openxmlformats.org/officeDocument/2006/relationships/image" Target="../media/image119.emf"/><Relationship Id="rId10" Type="http://schemas.openxmlformats.org/officeDocument/2006/relationships/oleObject" Target="../embeddings/oleObject10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jpeg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unioncit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171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109912" y="2286000"/>
            <a:ext cx="32908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Richard </a:t>
            </a:r>
            <a:r>
              <a:rPr lang="en-US" sz="3200" dirty="0" err="1">
                <a:solidFill>
                  <a:srgbClr val="FF0000"/>
                </a:solidFill>
              </a:rPr>
              <a:t>Rotunno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914400" y="327660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National Center for Atmospheric </a:t>
            </a:r>
            <a:r>
              <a:rPr lang="en-US" sz="2800" dirty="0" smtClean="0">
                <a:solidFill>
                  <a:srgbClr val="FF0000"/>
                </a:solidFill>
              </a:rPr>
              <a:t>Research, </a:t>
            </a:r>
            <a:r>
              <a:rPr lang="en-US" sz="2800" dirty="0">
                <a:solidFill>
                  <a:srgbClr val="FF0000"/>
                </a:solidFill>
              </a:rPr>
              <a:t>USA 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04800" y="906959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FF0000"/>
                </a:solidFill>
                <a:latin typeface="Helvetica"/>
                <a:cs typeface="Helvetica"/>
              </a:rPr>
              <a:t>The Fluid Dynamics of Tornadoes </a:t>
            </a:r>
            <a:endParaRPr lang="en-US" sz="4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54864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Rotunno (2013 </a:t>
            </a:r>
            <a:r>
              <a:rPr lang="en-US" i="1" dirty="0" smtClean="0">
                <a:solidFill>
                  <a:schemeClr val="accent3"/>
                </a:solidFill>
              </a:rPr>
              <a:t>Ann Rev Fluid </a:t>
            </a:r>
            <a:r>
              <a:rPr lang="en-US" i="1" dirty="0" err="1" smtClean="0">
                <a:solidFill>
                  <a:schemeClr val="accent3"/>
                </a:solidFill>
              </a:rPr>
              <a:t>Mech</a:t>
            </a:r>
            <a:r>
              <a:rPr lang="en-US" dirty="0" smtClean="0">
                <a:solidFill>
                  <a:schemeClr val="accent3"/>
                </a:solidFill>
              </a:rPr>
              <a:t>)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2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Idealization for Tornado Study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8" descr="Wakimoto.pdf"/>
          <p:cNvPicPr>
            <a:picLocks noChangeAspect="1"/>
          </p:cNvPicPr>
          <p:nvPr/>
        </p:nvPicPr>
        <p:blipFill>
          <a:blip r:embed="rId2"/>
          <a:srcRect t="26594" b="50000"/>
          <a:stretch>
            <a:fillRect/>
          </a:stretch>
        </p:blipFill>
        <p:spPr>
          <a:xfrm>
            <a:off x="2136512" y="2451100"/>
            <a:ext cx="5430856" cy="1892300"/>
          </a:xfrm>
          <a:prstGeom prst="rect">
            <a:avLst/>
          </a:prstGeom>
        </p:spPr>
      </p:pic>
      <p:grpSp>
        <p:nvGrpSpPr>
          <p:cNvPr id="3" name="Group 9"/>
          <p:cNvGrpSpPr/>
          <p:nvPr/>
        </p:nvGrpSpPr>
        <p:grpSpPr>
          <a:xfrm>
            <a:off x="3044690" y="820738"/>
            <a:ext cx="3403600" cy="4584660"/>
            <a:chOff x="3044690" y="820738"/>
            <a:chExt cx="3403600" cy="45846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t="13850" b="22656"/>
            <a:stretch>
              <a:fillRect/>
            </a:stretch>
          </p:blipFill>
          <p:spPr>
            <a:xfrm>
              <a:off x="3044690" y="820738"/>
              <a:ext cx="3403600" cy="2366962"/>
            </a:xfrm>
            <a:prstGeom prst="rect">
              <a:avLst/>
            </a:prstGeom>
          </p:spPr>
        </p:pic>
        <p:pic>
          <p:nvPicPr>
            <p:cNvPr id="5" name="Picture 4" descr="Marquis.pdf"/>
            <p:cNvPicPr>
              <a:picLocks noChangeAspect="1"/>
            </p:cNvPicPr>
            <p:nvPr/>
          </p:nvPicPr>
          <p:blipFill>
            <a:blip r:embed="rId4"/>
            <a:srcRect l="28878" t="7899" r="46229" b="51985"/>
            <a:stretch>
              <a:fillRect/>
            </a:stretch>
          </p:blipFill>
          <p:spPr>
            <a:xfrm>
              <a:off x="4241800" y="3145877"/>
              <a:ext cx="2120900" cy="225952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797845" y="6488668"/>
            <a:ext cx="4141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Adapted from </a:t>
            </a:r>
            <a:r>
              <a:rPr lang="en-US" sz="1600" dirty="0" err="1" smtClean="0">
                <a:latin typeface="Arial"/>
                <a:cs typeface="Arial"/>
              </a:rPr>
              <a:t>Wakimoto</a:t>
            </a:r>
            <a:r>
              <a:rPr lang="en-US" sz="1600" dirty="0" smtClean="0">
                <a:latin typeface="Arial"/>
                <a:cs typeface="Arial"/>
              </a:rPr>
              <a:t> et al (2011,  </a:t>
            </a:r>
            <a:r>
              <a:rPr lang="en-US" sz="1600" i="1" dirty="0" smtClean="0">
                <a:latin typeface="Arial"/>
                <a:cs typeface="Arial"/>
              </a:rPr>
              <a:t>MWR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47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Ward Vortex Chamber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WardTV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785" y="1885949"/>
            <a:ext cx="4978815" cy="3566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500" y="5993368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Ward (1972, </a:t>
            </a:r>
            <a:r>
              <a:rPr lang="en-US" i="1" dirty="0" smtClean="0">
                <a:latin typeface="Arial"/>
                <a:cs typeface="Arial"/>
              </a:rPr>
              <a:t>JAS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49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Purdue Vortex Chamber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2300" y="5993368"/>
            <a:ext cx="307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Church et al.  (1977, </a:t>
            </a:r>
            <a:r>
              <a:rPr lang="en-US" i="1" dirty="0" smtClean="0">
                <a:latin typeface="Arial"/>
                <a:cs typeface="Arial"/>
              </a:rPr>
              <a:t>BAMS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 descr="PurdueTV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04938"/>
            <a:ext cx="5189766" cy="445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7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Ward Vortex Chamber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2548714" y="1439086"/>
            <a:ext cx="3644900" cy="2900720"/>
            <a:chOff x="5363386" y="2907982"/>
            <a:chExt cx="3644900" cy="2900720"/>
          </a:xfrm>
        </p:grpSpPr>
        <p:pic>
          <p:nvPicPr>
            <p:cNvPr id="6" name="Picture 5" descr="Chamber1.pdf"/>
            <p:cNvPicPr>
              <a:picLocks noChangeAspect="1"/>
            </p:cNvPicPr>
            <p:nvPr/>
          </p:nvPicPr>
          <p:blipFill>
            <a:blip r:embed="rId3"/>
            <a:srcRect t="3519" r="5592" b="60184"/>
            <a:stretch>
              <a:fillRect/>
            </a:stretch>
          </p:blipFill>
          <p:spPr>
            <a:xfrm>
              <a:off x="5363386" y="3319462"/>
              <a:ext cx="3644900" cy="248924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735320" y="2907982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1926872" y="4339806"/>
          <a:ext cx="1400175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4" imgW="508000" imgH="381000" progId="Equation.3">
                  <p:embed/>
                </p:oleObj>
              </mc:Choice>
              <mc:Fallback>
                <p:oleObj name="Equation" r:id="rId4" imgW="508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6872" y="4339806"/>
                        <a:ext cx="1400175" cy="1049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5458601" y="4409656"/>
          <a:ext cx="14700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533400" imgH="355600" progId="Equation.3">
                  <p:embed/>
                </p:oleObj>
              </mc:Choice>
              <mc:Fallback>
                <p:oleObj name="Equation" r:id="rId6" imgW="5334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8601" y="4409656"/>
                        <a:ext cx="14700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183714" y="6343232"/>
            <a:ext cx="286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Davies-Jones (1973, </a:t>
            </a:r>
            <a:r>
              <a:rPr lang="en-US" i="1" dirty="0" smtClean="0">
                <a:latin typeface="Arial"/>
                <a:cs typeface="Arial"/>
              </a:rPr>
              <a:t>JAS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7290" y="5587712"/>
            <a:ext cx="2145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Swirl Ratio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8321" y="5587712"/>
            <a:ext cx="34690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Reynolds Number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60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S = 0.1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6" name="Picture 5" descr="S=0.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479550"/>
            <a:ext cx="6553200" cy="4635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6543" y="6115050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Purdue Tornado Vortex Simulator</a:t>
            </a:r>
          </a:p>
          <a:p>
            <a:r>
              <a:rPr lang="en-US" dirty="0" smtClean="0">
                <a:latin typeface="Arial"/>
                <a:cs typeface="Arial"/>
              </a:rPr>
              <a:t>Church et al (1979, </a:t>
            </a:r>
            <a:r>
              <a:rPr lang="en-US" i="1" dirty="0" smtClean="0">
                <a:latin typeface="Arial"/>
                <a:cs typeface="Arial"/>
              </a:rPr>
              <a:t>JAS</a:t>
            </a:r>
            <a:r>
              <a:rPr lang="en-US" dirty="0" smtClean="0">
                <a:latin typeface="Arial"/>
                <a:cs typeface="Arial"/>
              </a:rPr>
              <a:t>)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96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  S = 0.4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4" name="Picture 3" descr="vortexbreakdown.pdf"/>
          <p:cNvPicPr>
            <a:picLocks noChangeAspect="1"/>
          </p:cNvPicPr>
          <p:nvPr/>
        </p:nvPicPr>
        <p:blipFill>
          <a:blip r:embed="rId2"/>
          <a:srcRect l="3861" t="2393" r="6857" b="54718"/>
          <a:stretch>
            <a:fillRect/>
          </a:stretch>
        </p:blipFill>
        <p:spPr>
          <a:xfrm>
            <a:off x="1820333" y="1642533"/>
            <a:ext cx="5791200" cy="40301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543" y="6115050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Purdue Tornado Vortex Simulator</a:t>
            </a:r>
          </a:p>
          <a:p>
            <a:r>
              <a:rPr lang="en-US" dirty="0" smtClean="0">
                <a:latin typeface="Arial"/>
                <a:cs typeface="Arial"/>
              </a:rPr>
              <a:t>Church et al (1979, </a:t>
            </a:r>
            <a:r>
              <a:rPr lang="en-US" i="1" dirty="0" smtClean="0">
                <a:latin typeface="Arial"/>
                <a:cs typeface="Arial"/>
              </a:rPr>
              <a:t>JAS</a:t>
            </a:r>
            <a:r>
              <a:rPr lang="en-US" dirty="0" smtClean="0">
                <a:latin typeface="Arial"/>
                <a:cs typeface="Arial"/>
              </a:rPr>
              <a:t>)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60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S = 0.5                S=1.0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6" name="Picture 5" descr="S=0.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688" y="1417638"/>
            <a:ext cx="3224211" cy="4560770"/>
          </a:xfrm>
          <a:prstGeom prst="rect">
            <a:avLst/>
          </a:prstGeom>
        </p:spPr>
      </p:pic>
      <p:pic>
        <p:nvPicPr>
          <p:cNvPr id="7" name="Picture 6" descr="S=1.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417638"/>
            <a:ext cx="3332269" cy="47136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76543" y="6115050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Purdue Tornado Vortex Simulator</a:t>
            </a:r>
          </a:p>
          <a:p>
            <a:r>
              <a:rPr lang="en-US" dirty="0" smtClean="0">
                <a:latin typeface="Arial"/>
                <a:cs typeface="Arial"/>
              </a:rPr>
              <a:t>Church et al (1979, </a:t>
            </a:r>
            <a:r>
              <a:rPr lang="en-US" i="1" dirty="0" smtClean="0">
                <a:latin typeface="Arial"/>
                <a:cs typeface="Arial"/>
              </a:rPr>
              <a:t>JAS</a:t>
            </a:r>
            <a:r>
              <a:rPr lang="en-US" dirty="0" smtClean="0">
                <a:latin typeface="Arial"/>
                <a:cs typeface="Arial"/>
              </a:rPr>
              <a:t>)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67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r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58" y="458050"/>
            <a:ext cx="6621640" cy="5824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6763" y="27338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 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42896" y="273384"/>
            <a:ext cx="118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 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79211" y="3269242"/>
            <a:ext cx="126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 S  </a:t>
            </a:r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19817" y="-42808"/>
            <a:ext cx="2945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Vortex Type </a:t>
            </a:r>
            <a:r>
              <a:rPr lang="en-US" dirty="0" err="1" smtClean="0"/>
              <a:t>v</a:t>
            </a:r>
            <a:r>
              <a:rPr lang="en-US" dirty="0" smtClean="0"/>
              <a:t> Swirl Ratio,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2614" y="6343232"/>
            <a:ext cx="284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after Davies-Jones (1986)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71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67108" y="6537523"/>
            <a:ext cx="2888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after Church &amp; Snow  (1985, </a:t>
            </a:r>
            <a:r>
              <a:rPr lang="en-US" sz="1400" i="1" dirty="0" smtClean="0">
                <a:latin typeface="Arial"/>
                <a:cs typeface="Arial"/>
              </a:rPr>
              <a:t>JAS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graphicFrame>
        <p:nvGraphicFramePr>
          <p:cNvPr id="53254" name="Object 6"/>
          <p:cNvGraphicFramePr>
            <a:graphicFrameLocks noChangeAspect="1"/>
          </p:cNvGraphicFramePr>
          <p:nvPr/>
        </p:nvGraphicFramePr>
        <p:xfrm>
          <a:off x="2340506" y="5759086"/>
          <a:ext cx="942100" cy="35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Equation" r:id="rId3" imgW="533400" imgH="203200" progId="Equation.3">
                  <p:embed/>
                </p:oleObj>
              </mc:Choice>
              <mc:Fallback>
                <p:oleObj name="Equation" r:id="rId3" imgW="533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0506" y="5759086"/>
                        <a:ext cx="942100" cy="352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6"/>
          <p:cNvGrpSpPr/>
          <p:nvPr/>
        </p:nvGrpSpPr>
        <p:grpSpPr>
          <a:xfrm>
            <a:off x="1804240" y="999946"/>
            <a:ext cx="6191016" cy="1347940"/>
            <a:chOff x="1644884" y="153482"/>
            <a:chExt cx="6191016" cy="1347940"/>
          </a:xfrm>
        </p:grpSpPr>
        <p:pic>
          <p:nvPicPr>
            <p:cNvPr id="19" name="Picture 18" descr="Ward.pdf"/>
            <p:cNvPicPr>
              <a:picLocks noChangeAspect="1"/>
            </p:cNvPicPr>
            <p:nvPr/>
          </p:nvPicPr>
          <p:blipFill>
            <a:blip r:embed="rId5"/>
            <a:srcRect t="54470" r="48353"/>
            <a:stretch>
              <a:fillRect/>
            </a:stretch>
          </p:blipFill>
          <p:spPr>
            <a:xfrm>
              <a:off x="5582049" y="153482"/>
              <a:ext cx="2253851" cy="1347940"/>
            </a:xfrm>
            <a:prstGeom prst="rect">
              <a:avLst/>
            </a:prstGeom>
          </p:spPr>
        </p:pic>
        <p:pic>
          <p:nvPicPr>
            <p:cNvPr id="20" name="Picture 19" descr="Ward.pdf"/>
            <p:cNvPicPr>
              <a:picLocks noChangeAspect="1"/>
            </p:cNvPicPr>
            <p:nvPr/>
          </p:nvPicPr>
          <p:blipFill>
            <a:blip r:embed="rId5"/>
            <a:srcRect t="3389" b="51296"/>
            <a:stretch>
              <a:fillRect/>
            </a:stretch>
          </p:blipFill>
          <p:spPr>
            <a:xfrm>
              <a:off x="1644884" y="164346"/>
              <a:ext cx="4175423" cy="1283623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706072" y="218284"/>
              <a:ext cx="271559" cy="2049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3736362" y="218284"/>
              <a:ext cx="271559" cy="2049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5634497" y="218284"/>
              <a:ext cx="271559" cy="2049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8271586" y="3823229"/>
          <a:ext cx="254878" cy="652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139700" imgH="355600" progId="Equation.3">
                  <p:embed/>
                </p:oleObj>
              </mc:Choice>
              <mc:Fallback>
                <p:oleObj name="Equation" r:id="rId6" imgW="1397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1586" y="3823229"/>
                        <a:ext cx="254878" cy="6529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167277" y="464526"/>
            <a:ext cx="1465801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 increasing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113084" y="855024"/>
            <a:ext cx="15180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20189" y="0"/>
            <a:ext cx="2891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Core Pressure Deficit </a:t>
            </a:r>
            <a:r>
              <a:rPr lang="en-US" u="sng" dirty="0" err="1" smtClean="0">
                <a:latin typeface="Arial"/>
                <a:cs typeface="Arial"/>
              </a:rPr>
              <a:t>vs</a:t>
            </a:r>
            <a:r>
              <a:rPr lang="en-US" u="sng" dirty="0" smtClean="0">
                <a:latin typeface="Arial"/>
                <a:cs typeface="Arial"/>
              </a:rPr>
              <a:t> </a:t>
            </a:r>
            <a:r>
              <a:rPr lang="en-US" i="1" u="sng" dirty="0" smtClean="0">
                <a:latin typeface="Arial"/>
                <a:cs typeface="Arial"/>
              </a:rPr>
              <a:t>S</a:t>
            </a:r>
            <a:endParaRPr lang="en-US" u="sng" dirty="0"/>
          </a:p>
        </p:txBody>
      </p:sp>
      <p:pic>
        <p:nvPicPr>
          <p:cNvPr id="27" name="Picture 26" descr="Church&amp;SnowFig2_s=.26.ai"/>
          <p:cNvPicPr>
            <a:picLocks noChangeAspect="1"/>
          </p:cNvPicPr>
          <p:nvPr/>
        </p:nvPicPr>
        <p:blipFill>
          <a:blip r:embed="rId8"/>
          <a:srcRect l="24596" t="19630" r="22359" b="18395"/>
          <a:stretch>
            <a:fillRect/>
          </a:stretch>
        </p:blipFill>
        <p:spPr>
          <a:xfrm>
            <a:off x="1865428" y="2615469"/>
            <a:ext cx="2030290" cy="3069897"/>
          </a:xfrm>
          <a:prstGeom prst="rect">
            <a:avLst/>
          </a:prstGeom>
        </p:spPr>
      </p:pic>
      <p:pic>
        <p:nvPicPr>
          <p:cNvPr id="28" name="Picture 27" descr="Church&amp;SnowFig2=s=.31.ai"/>
          <p:cNvPicPr>
            <a:picLocks noChangeAspect="1"/>
          </p:cNvPicPr>
          <p:nvPr/>
        </p:nvPicPr>
        <p:blipFill>
          <a:blip r:embed="rId9"/>
          <a:srcRect l="24106" t="19390" r="22209" b="18634"/>
          <a:stretch>
            <a:fillRect/>
          </a:stretch>
        </p:blipFill>
        <p:spPr>
          <a:xfrm>
            <a:off x="4008805" y="2615469"/>
            <a:ext cx="2056607" cy="3072669"/>
          </a:xfrm>
          <a:prstGeom prst="rect">
            <a:avLst/>
          </a:prstGeom>
        </p:spPr>
      </p:pic>
      <p:pic>
        <p:nvPicPr>
          <p:cNvPr id="29" name="Picture 28" descr="ChurchSnowFig3_mod.ai"/>
          <p:cNvPicPr>
            <a:picLocks noChangeAspect="1"/>
          </p:cNvPicPr>
          <p:nvPr/>
        </p:nvPicPr>
        <p:blipFill>
          <a:blip r:embed="rId10"/>
          <a:srcRect l="21404" t="18318" r="24432" b="17114"/>
          <a:stretch>
            <a:fillRect/>
          </a:stretch>
        </p:blipFill>
        <p:spPr>
          <a:xfrm>
            <a:off x="6066787" y="2615469"/>
            <a:ext cx="2057982" cy="3175000"/>
          </a:xfrm>
          <a:prstGeom prst="rect">
            <a:avLst/>
          </a:prstGeom>
        </p:spPr>
      </p:pic>
      <p:graphicFrame>
        <p:nvGraphicFramePr>
          <p:cNvPr id="164872" name="Object 8"/>
          <p:cNvGraphicFramePr>
            <a:graphicFrameLocks noChangeAspect="1"/>
          </p:cNvGraphicFramePr>
          <p:nvPr/>
        </p:nvGraphicFramePr>
        <p:xfrm>
          <a:off x="4473575" y="5759034"/>
          <a:ext cx="9429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1" imgW="533400" imgH="203200" progId="Equation.3">
                  <p:embed/>
                </p:oleObj>
              </mc:Choice>
              <mc:Fallback>
                <p:oleObj name="Equation" r:id="rId11" imgW="533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3575" y="5759034"/>
                        <a:ext cx="942975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73" name="Object 9"/>
          <p:cNvGraphicFramePr>
            <a:graphicFrameLocks noChangeAspect="1"/>
          </p:cNvGraphicFramePr>
          <p:nvPr/>
        </p:nvGraphicFramePr>
        <p:xfrm>
          <a:off x="6615642" y="5759034"/>
          <a:ext cx="9429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3" imgW="533400" imgH="203200" progId="Equation.3">
                  <p:embed/>
                </p:oleObj>
              </mc:Choice>
              <mc:Fallback>
                <p:oleObj name="Equation" r:id="rId13" imgW="533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5642" y="5759034"/>
                        <a:ext cx="942975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75" name="Object 11"/>
          <p:cNvGraphicFramePr>
            <a:graphicFrameLocks noChangeAspect="1"/>
          </p:cNvGraphicFramePr>
          <p:nvPr/>
        </p:nvGraphicFramePr>
        <p:xfrm>
          <a:off x="4173538" y="2410857"/>
          <a:ext cx="1638300" cy="19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5" imgW="1600200" imgH="190500" progId="Equation.3">
                  <p:embed/>
                </p:oleObj>
              </mc:Choice>
              <mc:Fallback>
                <p:oleObj name="Equation" r:id="rId15" imgW="1600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3538" y="2410857"/>
                        <a:ext cx="1638300" cy="19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76" name="Object 12"/>
          <p:cNvGraphicFramePr>
            <a:graphicFrameLocks noChangeAspect="1"/>
          </p:cNvGraphicFramePr>
          <p:nvPr/>
        </p:nvGraphicFramePr>
        <p:xfrm>
          <a:off x="6203236" y="2410857"/>
          <a:ext cx="1651000" cy="19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7" imgW="1612900" imgH="190500" progId="Equation.3">
                  <p:embed/>
                </p:oleObj>
              </mc:Choice>
              <mc:Fallback>
                <p:oleObj name="Equation" r:id="rId17" imgW="16129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236" y="2410857"/>
                        <a:ext cx="1651000" cy="19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370167"/>
              </p:ext>
            </p:extLst>
          </p:nvPr>
        </p:nvGraphicFramePr>
        <p:xfrm>
          <a:off x="2057399" y="2398713"/>
          <a:ext cx="1585913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9" imgW="1549400" imgH="215900" progId="Equation.DSMT4">
                  <p:embed/>
                </p:oleObj>
              </mc:Choice>
              <mc:Fallback>
                <p:oleObj name="Equation" r:id="rId19" imgW="15494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399" y="2398713"/>
                        <a:ext cx="1585913" cy="22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493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Laser-Doppler </a:t>
            </a:r>
            <a:r>
              <a:rPr lang="en-US" dirty="0" err="1" smtClean="0"/>
              <a:t>Velocimeter</a:t>
            </a:r>
            <a:endParaRPr lang="en-US" dirty="0"/>
          </a:p>
        </p:txBody>
      </p:sp>
      <p:pic>
        <p:nvPicPr>
          <p:cNvPr id="5" name="Picture 4" descr="vortexbreakdown.pdf"/>
          <p:cNvPicPr>
            <a:picLocks noChangeAspect="1"/>
          </p:cNvPicPr>
          <p:nvPr/>
        </p:nvPicPr>
        <p:blipFill>
          <a:blip r:embed="rId3"/>
          <a:srcRect b="51543"/>
          <a:stretch>
            <a:fillRect/>
          </a:stretch>
        </p:blipFill>
        <p:spPr>
          <a:xfrm>
            <a:off x="188285" y="2357438"/>
            <a:ext cx="4167815" cy="29257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116667" y="4597400"/>
            <a:ext cx="44026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080" y="5750004"/>
            <a:ext cx="396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Baker  (1981, </a:t>
            </a:r>
            <a:r>
              <a:rPr lang="en-US" i="1" dirty="0" smtClean="0">
                <a:latin typeface="Arial"/>
                <a:cs typeface="Arial"/>
              </a:rPr>
              <a:t>Ph. D. Thesis, Purdue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56100" y="1108075"/>
            <a:ext cx="4330700" cy="5617456"/>
            <a:chOff x="4356100" y="1108075"/>
            <a:chExt cx="4330700" cy="5617456"/>
          </a:xfrm>
        </p:grpSpPr>
        <p:pic>
          <p:nvPicPr>
            <p:cNvPr id="4" name="Picture 3" descr="bak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1250950"/>
              <a:ext cx="4330700" cy="5397500"/>
            </a:xfrm>
            <a:prstGeom prst="rect">
              <a:avLst/>
            </a:prstGeom>
          </p:spPr>
        </p:pic>
        <p:graphicFrame>
          <p:nvGraphicFramePr>
            <p:cNvPr id="54274" name="Object 2"/>
            <p:cNvGraphicFramePr>
              <a:graphicFrameLocks noChangeAspect="1"/>
            </p:cNvGraphicFramePr>
            <p:nvPr/>
          </p:nvGraphicFramePr>
          <p:xfrm>
            <a:off x="5256213" y="2255044"/>
            <a:ext cx="279400" cy="204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3" name="Equation" r:id="rId5" imgW="139700" imgH="101600" progId="Equation.3">
                    <p:embed/>
                  </p:oleObj>
                </mc:Choice>
                <mc:Fallback>
                  <p:oleObj name="Equation" r:id="rId5" imgW="139700" imgH="101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6213" y="2255044"/>
                          <a:ext cx="279400" cy="2047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275" name="Object 3"/>
            <p:cNvGraphicFramePr>
              <a:graphicFrameLocks noChangeAspect="1"/>
            </p:cNvGraphicFramePr>
            <p:nvPr/>
          </p:nvGraphicFramePr>
          <p:xfrm>
            <a:off x="6502400" y="3706813"/>
            <a:ext cx="203200" cy="204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Equation" r:id="rId7" imgW="101600" imgH="101600" progId="Equation.3">
                    <p:embed/>
                  </p:oleObj>
                </mc:Choice>
                <mc:Fallback>
                  <p:oleObj name="Equation" r:id="rId7" imgW="101600" imgH="101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2400" y="3706813"/>
                          <a:ext cx="203200" cy="204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276" name="Object 4"/>
            <p:cNvGraphicFramePr>
              <a:graphicFrameLocks noChangeAspect="1"/>
            </p:cNvGraphicFramePr>
            <p:nvPr/>
          </p:nvGraphicFramePr>
          <p:xfrm>
            <a:off x="5332413" y="5545216"/>
            <a:ext cx="228600" cy="204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Equation" r:id="rId9" imgW="114300" imgH="101600" progId="Equation.3">
                    <p:embed/>
                  </p:oleObj>
                </mc:Choice>
                <mc:Fallback>
                  <p:oleObj name="Equation" r:id="rId9" imgW="114300" imgH="101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2413" y="5545216"/>
                          <a:ext cx="228600" cy="204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277" name="Object 5"/>
            <p:cNvGraphicFramePr>
              <a:graphicFrameLocks noChangeAspect="1"/>
            </p:cNvGraphicFramePr>
            <p:nvPr/>
          </p:nvGraphicFramePr>
          <p:xfrm>
            <a:off x="6375400" y="1108075"/>
            <a:ext cx="942975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Equation" r:id="rId11" imgW="533400" imgH="152400" progId="Equation.3">
                    <p:embed/>
                  </p:oleObj>
                </mc:Choice>
                <mc:Fallback>
                  <p:oleObj name="Equation" r:id="rId11" imgW="5334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5400" y="1108075"/>
                          <a:ext cx="942975" cy="271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1"/>
            <p:cNvSpPr/>
            <p:nvPr/>
          </p:nvSpPr>
          <p:spPr>
            <a:xfrm>
              <a:off x="6569820" y="6311901"/>
              <a:ext cx="580280" cy="413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aphicFrame>
          <p:nvGraphicFramePr>
            <p:cNvPr id="166920" name="Object 8"/>
            <p:cNvGraphicFramePr>
              <a:graphicFrameLocks noChangeAspect="1"/>
            </p:cNvGraphicFramePr>
            <p:nvPr/>
          </p:nvGraphicFramePr>
          <p:xfrm>
            <a:off x="6502400" y="6311901"/>
            <a:ext cx="508000" cy="280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Equation" r:id="rId13" imgW="241300" imgH="139700" progId="Equation.3">
                    <p:embed/>
                  </p:oleObj>
                </mc:Choice>
                <mc:Fallback>
                  <p:oleObj name="Equation" r:id="rId13" imgW="2413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2400" y="6311901"/>
                          <a:ext cx="508000" cy="2809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5594354" y="2318941"/>
              <a:ext cx="106164" cy="102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>
              <a:spLocks noChangeAspect="1"/>
            </p:cNvSpPr>
            <p:nvPr/>
          </p:nvSpPr>
          <p:spPr>
            <a:xfrm>
              <a:off x="6743702" y="3744914"/>
              <a:ext cx="109728" cy="110232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5594358" y="5572208"/>
              <a:ext cx="109720" cy="10972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645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00517.tif"/>
          <p:cNvPicPr>
            <a:picLocks noChangeAspect="1"/>
          </p:cNvPicPr>
          <p:nvPr/>
        </p:nvPicPr>
        <p:blipFill>
          <a:blip r:embed="rId2">
            <a:lum bright="30000" contrast="8000"/>
          </a:blip>
          <a:srcRect/>
          <a:stretch>
            <a:fillRect/>
          </a:stretch>
        </p:blipFill>
        <p:spPr bwMode="auto">
          <a:xfrm>
            <a:off x="76200" y="152400"/>
            <a:ext cx="89725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4000" y="6214070"/>
            <a:ext cx="906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 tornado is a rapidly rotating column of air that occurs in association with a cumuliform cloud.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281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rnado-helicopter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Ward Vortex Chamber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2548714" y="1439086"/>
            <a:ext cx="3644900" cy="2900720"/>
            <a:chOff x="5363386" y="2907982"/>
            <a:chExt cx="3644900" cy="2900720"/>
          </a:xfrm>
        </p:grpSpPr>
        <p:pic>
          <p:nvPicPr>
            <p:cNvPr id="6" name="Picture 5" descr="Chamber1.pdf"/>
            <p:cNvPicPr>
              <a:picLocks noChangeAspect="1"/>
            </p:cNvPicPr>
            <p:nvPr/>
          </p:nvPicPr>
          <p:blipFill>
            <a:blip r:embed="rId2"/>
            <a:srcRect t="3519" r="5592" b="60184"/>
            <a:stretch>
              <a:fillRect/>
            </a:stretch>
          </p:blipFill>
          <p:spPr>
            <a:xfrm>
              <a:off x="5363386" y="3319462"/>
              <a:ext cx="3644900" cy="248924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735320" y="2907982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3" name="TextBox 12"/>
          <p:cNvSpPr txBox="1"/>
          <p:nvPr/>
        </p:nvSpPr>
        <p:spPr>
          <a:xfrm>
            <a:off x="3158313" y="5223932"/>
            <a:ext cx="2602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Fiedler (1995, </a:t>
            </a:r>
            <a:r>
              <a:rPr lang="en-US" i="1" dirty="0" err="1" smtClean="0">
                <a:latin typeface="Arial"/>
                <a:cs typeface="Arial"/>
              </a:rPr>
              <a:t>Atmos-Ocn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23332" y="4753004"/>
            <a:ext cx="486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Difficult to model top open boundary condition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47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edlerChamber.ai"/>
          <p:cNvPicPr>
            <a:picLocks noChangeAspect="1"/>
          </p:cNvPicPr>
          <p:nvPr/>
        </p:nvPicPr>
        <p:blipFill>
          <a:blip r:embed="rId3"/>
          <a:srcRect l="18374" t="29015" r="19473" b="30278"/>
          <a:stretch>
            <a:fillRect/>
          </a:stretch>
        </p:blipFill>
        <p:spPr>
          <a:xfrm>
            <a:off x="2236255" y="619189"/>
            <a:ext cx="5105400" cy="43274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86615" y="34413"/>
            <a:ext cx="324960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Fiedler Chamber</a:t>
            </a:r>
            <a:endParaRPr lang="en-US" sz="3200" dirty="0">
              <a:latin typeface="Arial"/>
              <a:cs typeface="Arial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056001"/>
              </p:ext>
            </p:extLst>
          </p:nvPr>
        </p:nvGraphicFramePr>
        <p:xfrm>
          <a:off x="482600" y="4900613"/>
          <a:ext cx="1365250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Equation" r:id="rId4" imgW="495300" imgH="393700" progId="Equation.DSMT4">
                  <p:embed/>
                </p:oleObj>
              </mc:Choice>
              <mc:Fallback>
                <p:oleObj name="Equation" r:id="rId4" imgW="4953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4900613"/>
                        <a:ext cx="1365250" cy="108426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390215"/>
              </p:ext>
            </p:extLst>
          </p:nvPr>
        </p:nvGraphicFramePr>
        <p:xfrm>
          <a:off x="2667000" y="4876800"/>
          <a:ext cx="1609725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6" imgW="584200" imgH="393700" progId="Equation.DSMT4">
                  <p:embed/>
                </p:oleObj>
              </mc:Choice>
              <mc:Fallback>
                <p:oleObj name="Equation" r:id="rId6" imgW="5842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876800"/>
                        <a:ext cx="1609725" cy="108426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704305"/>
              </p:ext>
            </p:extLst>
          </p:nvPr>
        </p:nvGraphicFramePr>
        <p:xfrm>
          <a:off x="5194300" y="4914900"/>
          <a:ext cx="3667125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8" imgW="1866900" imgH="508000" progId="Equation.DSMT4">
                  <p:embed/>
                </p:oleObj>
              </mc:Choice>
              <mc:Fallback>
                <p:oleObj name="Equation" r:id="rId8" imgW="18669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300" y="4914900"/>
                        <a:ext cx="3667125" cy="9953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78648" y="530289"/>
            <a:ext cx="2602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Fiedler (1994, </a:t>
            </a:r>
            <a:r>
              <a:rPr lang="en-US" sz="1600" i="1" dirty="0" err="1" smtClean="0">
                <a:latin typeface="Arial"/>
                <a:cs typeface="Arial"/>
              </a:rPr>
              <a:t>Atmos-Ocn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3685868" y="2574132"/>
          <a:ext cx="9112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10" imgW="393700" imgH="203200" progId="Equation.3">
                  <p:embed/>
                </p:oleObj>
              </mc:Choice>
              <mc:Fallback>
                <p:oleObj name="Equation" r:id="rId10" imgW="393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5868" y="2574132"/>
                        <a:ext cx="911225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2400" y="5877808"/>
            <a:ext cx="2145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Swirl Ratio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5853995"/>
            <a:ext cx="22377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Reynolds #</a:t>
            </a:r>
            <a:endParaRPr lang="en-US" sz="3200" dirty="0">
              <a:latin typeface="Arial"/>
              <a:cs typeface="Arial"/>
            </a:endParaRPr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292100" y="1839913"/>
          <a:ext cx="17859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12" imgW="762000" imgH="165100" progId="Equation.3">
                  <p:embed/>
                </p:oleObj>
              </mc:Choice>
              <mc:Fallback>
                <p:oleObj name="Equation" r:id="rId12" imgW="762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1839913"/>
                        <a:ext cx="1785938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36681" y="1439127"/>
            <a:ext cx="2380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Boundary condition</a:t>
            </a:r>
            <a:endParaRPr lang="en-US" sz="2000" dirty="0">
              <a:latin typeface="Arial"/>
              <a:cs typeface="Arial"/>
            </a:endParaRPr>
          </a:p>
        </p:txBody>
      </p:sp>
      <p:graphicFrame>
        <p:nvGraphicFramePr>
          <p:cNvPr id="167944" name="Object 8"/>
          <p:cNvGraphicFramePr>
            <a:graphicFrameLocks noChangeAspect="1"/>
          </p:cNvGraphicFramePr>
          <p:nvPr/>
        </p:nvGraphicFramePr>
        <p:xfrm>
          <a:off x="6889750" y="4032250"/>
          <a:ext cx="2794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4" imgW="101600" imgH="139700" progId="Equation.3">
                  <p:embed/>
                </p:oleObj>
              </mc:Choice>
              <mc:Fallback>
                <p:oleObj name="Equation" r:id="rId14" imgW="1016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0" y="4032250"/>
                        <a:ext cx="279400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45" name="Object 9"/>
          <p:cNvGraphicFramePr>
            <a:graphicFrameLocks noChangeAspect="1"/>
          </p:cNvGraphicFramePr>
          <p:nvPr/>
        </p:nvGraphicFramePr>
        <p:xfrm>
          <a:off x="6592888" y="2662238"/>
          <a:ext cx="31432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6" imgW="114300" imgH="139700" progId="Equation.3">
                  <p:embed/>
                </p:oleObj>
              </mc:Choice>
              <mc:Fallback>
                <p:oleObj name="Equation" r:id="rId16" imgW="1143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888" y="2662238"/>
                        <a:ext cx="31432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47" name="Object 11"/>
          <p:cNvGraphicFramePr>
            <a:graphicFrameLocks noChangeAspect="1"/>
          </p:cNvGraphicFramePr>
          <p:nvPr/>
        </p:nvGraphicFramePr>
        <p:xfrm>
          <a:off x="4997450" y="3030538"/>
          <a:ext cx="2794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8" imgW="101600" imgH="152400" progId="Equation.DSMT4">
                  <p:embed/>
                </p:oleObj>
              </mc:Choice>
              <mc:Fallback>
                <p:oleObj name="Equation" r:id="rId18" imgW="1016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450" y="3030538"/>
                        <a:ext cx="279400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180480"/>
              </p:ext>
            </p:extLst>
          </p:nvPr>
        </p:nvGraphicFramePr>
        <p:xfrm>
          <a:off x="4614027" y="1333029"/>
          <a:ext cx="384175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20" imgW="139700" imgH="76200" progId="Equation.DSMT4">
                  <p:embed/>
                </p:oleObj>
              </mc:Choice>
              <mc:Fallback>
                <p:oleObj name="Equation" r:id="rId20" imgW="139700" imgH="76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4027" y="1333029"/>
                        <a:ext cx="384175" cy="246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02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Imposed Buoyancy Force and Grid </a:t>
            </a:r>
            <a:endParaRPr lang="en-US" dirty="0"/>
          </a:p>
        </p:txBody>
      </p:sp>
      <p:pic>
        <p:nvPicPr>
          <p:cNvPr id="4" name="Content Placeholder 3" descr="bdf.pdf"/>
          <p:cNvPicPr>
            <a:picLocks noGrp="1" noChangeAspect="1"/>
          </p:cNvPicPr>
          <p:nvPr>
            <p:ph idx="1"/>
          </p:nvPr>
        </p:nvPicPr>
        <p:blipFill>
          <a:blip r:embed="rId3"/>
          <a:srcRect t="-1043" b="-1043"/>
          <a:stretch>
            <a:fillRect/>
          </a:stretch>
        </p:blipFill>
        <p:spPr>
          <a:xfrm>
            <a:off x="177800" y="1263980"/>
            <a:ext cx="8840954" cy="4862184"/>
          </a:xfrm>
        </p:spPr>
      </p:pic>
      <p:sp>
        <p:nvSpPr>
          <p:cNvPr id="5" name="Rectangle 4"/>
          <p:cNvSpPr/>
          <p:nvPr/>
        </p:nvSpPr>
        <p:spPr>
          <a:xfrm>
            <a:off x="3746500" y="1930400"/>
            <a:ext cx="488950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5400" y="5626100"/>
            <a:ext cx="488950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3820" y="5753100"/>
            <a:ext cx="136603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3692121" y="1885950"/>
          <a:ext cx="885017" cy="384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Equation" r:id="rId4" imgW="381000" imgH="165100" progId="Equation.3">
                  <p:embed/>
                </p:oleObj>
              </mc:Choice>
              <mc:Fallback>
                <p:oleObj name="Equation" r:id="rId4" imgW="381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2121" y="1885950"/>
                        <a:ext cx="885017" cy="384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3954463" y="5637212"/>
          <a:ext cx="280987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6" imgW="101600" imgH="101600" progId="Equation.3">
                  <p:embed/>
                </p:oleObj>
              </mc:Choice>
              <mc:Fallback>
                <p:oleObj name="Equation" r:id="rId6" imgW="1016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463" y="5637212"/>
                        <a:ext cx="280987" cy="280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308720" y="3750468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315913" y="3592513"/>
          <a:ext cx="28098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8" imgW="101600" imgH="114300" progId="Equation.3">
                  <p:embed/>
                </p:oleObj>
              </mc:Choice>
              <mc:Fallback>
                <p:oleObj name="Equation" r:id="rId8" imgW="101600" imgH="11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3592513"/>
                        <a:ext cx="280987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6900" y="1263980"/>
            <a:ext cx="7939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New improved simulations based on Fiedler (1994, </a:t>
            </a:r>
            <a:r>
              <a:rPr lang="en-US" i="1" dirty="0" err="1" smtClean="0">
                <a:solidFill>
                  <a:prstClr val="black"/>
                </a:solidFill>
                <a:latin typeface="Arial"/>
                <a:cs typeface="Arial"/>
              </a:rPr>
              <a:t>Atmos-Ocn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), courtesy of B. Fielder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00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Imposed Buoyancy Force and Grid </a:t>
            </a:r>
            <a:endParaRPr lang="en-US" dirty="0"/>
          </a:p>
        </p:txBody>
      </p:sp>
      <p:pic>
        <p:nvPicPr>
          <p:cNvPr id="4" name="Content Placeholder 3" descr="bdf.pdf"/>
          <p:cNvPicPr>
            <a:picLocks noGrp="1" noChangeAspect="1"/>
          </p:cNvPicPr>
          <p:nvPr>
            <p:ph idx="1"/>
          </p:nvPr>
        </p:nvPicPr>
        <p:blipFill>
          <a:blip r:embed="rId3"/>
          <a:srcRect t="-1043" b="-1043"/>
          <a:stretch>
            <a:fillRect/>
          </a:stretch>
        </p:blipFill>
        <p:spPr>
          <a:xfrm>
            <a:off x="177800" y="1263980"/>
            <a:ext cx="8840954" cy="4862184"/>
          </a:xfrm>
        </p:spPr>
      </p:pic>
      <p:sp>
        <p:nvSpPr>
          <p:cNvPr id="5" name="Rectangle 4"/>
          <p:cNvSpPr/>
          <p:nvPr/>
        </p:nvSpPr>
        <p:spPr>
          <a:xfrm>
            <a:off x="3746500" y="1930400"/>
            <a:ext cx="488950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5400" y="5626100"/>
            <a:ext cx="488950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3820" y="5753100"/>
            <a:ext cx="136603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3692121" y="1885950"/>
          <a:ext cx="885017" cy="384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Equation" r:id="rId4" imgW="381000" imgH="165100" progId="Equation.3">
                  <p:embed/>
                </p:oleObj>
              </mc:Choice>
              <mc:Fallback>
                <p:oleObj name="Equation" r:id="rId4" imgW="381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2121" y="1885950"/>
                        <a:ext cx="885017" cy="3842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3954463" y="5637212"/>
          <a:ext cx="280987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6" imgW="101600" imgH="101600" progId="Equation.3">
                  <p:embed/>
                </p:oleObj>
              </mc:Choice>
              <mc:Fallback>
                <p:oleObj name="Equation" r:id="rId6" imgW="1016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463" y="5637212"/>
                        <a:ext cx="280987" cy="280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308720" y="3750468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315913" y="3592513"/>
          <a:ext cx="28098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8" imgW="101600" imgH="114300" progId="Equation.3">
                  <p:embed/>
                </p:oleObj>
              </mc:Choice>
              <mc:Fallback>
                <p:oleObj name="Equation" r:id="rId8" imgW="101600" imgH="11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3592513"/>
                        <a:ext cx="280987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ame 14"/>
          <p:cNvSpPr/>
          <p:nvPr/>
        </p:nvSpPr>
        <p:spPr>
          <a:xfrm>
            <a:off x="639233" y="2261749"/>
            <a:ext cx="1574800" cy="3355884"/>
          </a:xfrm>
          <a:prstGeom prst="fram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900" y="1263980"/>
            <a:ext cx="7939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New improved simulations based on Fiedler (1994, </a:t>
            </a:r>
            <a:r>
              <a:rPr lang="en-US" i="1" dirty="0" err="1" smtClean="0">
                <a:solidFill>
                  <a:prstClr val="black"/>
                </a:solidFill>
                <a:latin typeface="Arial"/>
                <a:cs typeface="Arial"/>
              </a:rPr>
              <a:t>Atmos-Ocn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), courtesy of B. Fielder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18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s0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3" y="1257300"/>
            <a:ext cx="9144000" cy="44164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Steady Solution </a:t>
            </a:r>
            <a:r>
              <a:rPr lang="en-US" dirty="0" err="1" smtClean="0"/>
              <a:t>v</a:t>
            </a:r>
            <a:r>
              <a:rPr lang="en-US" dirty="0" smtClean="0"/>
              <a:t>. Swirl Ratio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604668"/>
            <a:ext cx="914400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198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60159"/>
              </p:ext>
            </p:extLst>
          </p:nvPr>
        </p:nvGraphicFramePr>
        <p:xfrm>
          <a:off x="3178175" y="5953125"/>
          <a:ext cx="17160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Equation" r:id="rId5" imgW="622300" imgH="152400" progId="Equation.DSMT4">
                  <p:embed/>
                </p:oleObj>
              </mc:Choice>
              <mc:Fallback>
                <p:oleObj name="Equation" r:id="rId5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5953125"/>
                        <a:ext cx="1716088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641924"/>
              </p:ext>
            </p:extLst>
          </p:nvPr>
        </p:nvGraphicFramePr>
        <p:xfrm>
          <a:off x="4883150" y="5857875"/>
          <a:ext cx="15414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7" imgW="558800" imgH="190500" progId="Equation.3">
                  <p:embed/>
                </p:oleObj>
              </mc:Choice>
              <mc:Fallback>
                <p:oleObj name="Equation" r:id="rId7" imgW="558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5857875"/>
                        <a:ext cx="1541463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Ward.pdf"/>
          <p:cNvPicPr>
            <a:picLocks noChangeAspect="1"/>
          </p:cNvPicPr>
          <p:nvPr/>
        </p:nvPicPr>
        <p:blipFill>
          <a:blip r:embed="rId9"/>
          <a:srcRect t="3389" r="49272" b="51296"/>
          <a:stretch>
            <a:fillRect/>
          </a:stretch>
        </p:blipFill>
        <p:spPr>
          <a:xfrm>
            <a:off x="7021648" y="5574377"/>
            <a:ext cx="2118119" cy="128362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063975" y="5655468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4064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14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s05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1257300"/>
            <a:ext cx="9144000" cy="4391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04668"/>
            <a:ext cx="914400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Steady Solution </a:t>
            </a:r>
            <a:r>
              <a:rPr lang="en-US" dirty="0" err="1" smtClean="0"/>
              <a:t>v</a:t>
            </a:r>
            <a:r>
              <a:rPr lang="en-US" dirty="0" smtClean="0"/>
              <a:t>. Swirl Ratio</a:t>
            </a:r>
            <a:endParaRPr lang="en-US" dirty="0"/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719175"/>
              </p:ext>
            </p:extLst>
          </p:nvPr>
        </p:nvGraphicFramePr>
        <p:xfrm>
          <a:off x="3178175" y="5935663"/>
          <a:ext cx="1716088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Equation" r:id="rId5" imgW="622300" imgH="165100" progId="Equation.DSMT4">
                  <p:embed/>
                </p:oleObj>
              </mc:Choice>
              <mc:Fallback>
                <p:oleObj name="Equation" r:id="rId5" imgW="622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5935663"/>
                        <a:ext cx="1716088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611320"/>
              </p:ext>
            </p:extLst>
          </p:nvPr>
        </p:nvGraphicFramePr>
        <p:xfrm>
          <a:off x="4883150" y="5857875"/>
          <a:ext cx="15414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7" imgW="558800" imgH="190500" progId="Equation.3">
                  <p:embed/>
                </p:oleObj>
              </mc:Choice>
              <mc:Fallback>
                <p:oleObj name="Equation" r:id="rId7" imgW="558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5857875"/>
                        <a:ext cx="1541463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Ward.pdf"/>
          <p:cNvPicPr>
            <a:picLocks noChangeAspect="1"/>
          </p:cNvPicPr>
          <p:nvPr/>
        </p:nvPicPr>
        <p:blipFill>
          <a:blip r:embed="rId9"/>
          <a:srcRect l="50090" t="3389" b="51296"/>
          <a:stretch>
            <a:fillRect/>
          </a:stretch>
        </p:blipFill>
        <p:spPr>
          <a:xfrm>
            <a:off x="7060055" y="5604668"/>
            <a:ext cx="2083945" cy="128362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025875" y="5655468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4191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84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s1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279525"/>
            <a:ext cx="9144000" cy="4394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Steady Solution </a:t>
            </a:r>
            <a:r>
              <a:rPr lang="en-US" dirty="0" err="1" smtClean="0"/>
              <a:t>v</a:t>
            </a:r>
            <a:r>
              <a:rPr lang="en-US" dirty="0" smtClean="0"/>
              <a:t>. Swirl Ratio</a:t>
            </a:r>
            <a:endParaRPr lang="en-US" dirty="0"/>
          </a:p>
        </p:txBody>
      </p:sp>
      <p:graphicFrame>
        <p:nvGraphicFramePr>
          <p:cNvPr id="1239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671981"/>
              </p:ext>
            </p:extLst>
          </p:nvPr>
        </p:nvGraphicFramePr>
        <p:xfrm>
          <a:off x="3178175" y="5935663"/>
          <a:ext cx="1716088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Equation" r:id="rId4" imgW="622300" imgH="165100" progId="Equation.DSMT4">
                  <p:embed/>
                </p:oleObj>
              </mc:Choice>
              <mc:Fallback>
                <p:oleObj name="Equation" r:id="rId4" imgW="622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5935663"/>
                        <a:ext cx="1716088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256735"/>
              </p:ext>
            </p:extLst>
          </p:nvPr>
        </p:nvGraphicFramePr>
        <p:xfrm>
          <a:off x="4883150" y="5857875"/>
          <a:ext cx="15414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558800" imgH="190500" progId="Equation.3">
                  <p:embed/>
                </p:oleObj>
              </mc:Choice>
              <mc:Fallback>
                <p:oleObj name="Equation" r:id="rId6" imgW="558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5857875"/>
                        <a:ext cx="1541463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7025875" y="5655468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Ward.pdf"/>
          <p:cNvPicPr>
            <a:picLocks noChangeAspect="1"/>
          </p:cNvPicPr>
          <p:nvPr/>
        </p:nvPicPr>
        <p:blipFill>
          <a:blip r:embed="rId8"/>
          <a:srcRect t="54470" r="48353"/>
          <a:stretch>
            <a:fillRect/>
          </a:stretch>
        </p:blipFill>
        <p:spPr>
          <a:xfrm>
            <a:off x="6902849" y="5591968"/>
            <a:ext cx="2253851" cy="13479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55297" y="5656770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3937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08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rd.pdf"/>
          <p:cNvPicPr>
            <a:picLocks noChangeAspect="1"/>
          </p:cNvPicPr>
          <p:nvPr/>
        </p:nvPicPr>
        <p:blipFill>
          <a:blip r:embed="rId2"/>
          <a:srcRect l="50872" b="51732"/>
          <a:stretch>
            <a:fillRect/>
          </a:stretch>
        </p:blipFill>
        <p:spPr>
          <a:xfrm>
            <a:off x="2063139" y="927100"/>
            <a:ext cx="5569928" cy="4813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63139" y="1549400"/>
            <a:ext cx="591161" cy="596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6342" y="927100"/>
            <a:ext cx="184968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Two-Celled Vortex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8134" y="4301036"/>
            <a:ext cx="146517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Vortex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7648" y="4921250"/>
            <a:ext cx="222373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Boundary Layer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2099" y="5220560"/>
            <a:ext cx="116238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24" name="Straight Arrow Connector 23"/>
          <p:cNvCxnSpPr>
            <a:stCxn id="11" idx="3"/>
          </p:cNvCxnSpPr>
          <p:nvPr/>
        </p:nvCxnSpPr>
        <p:spPr>
          <a:xfrm>
            <a:off x="3613311" y="4454925"/>
            <a:ext cx="1075539" cy="153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23285" y="3598333"/>
            <a:ext cx="10626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Outer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41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rd.pdf"/>
          <p:cNvPicPr>
            <a:picLocks noChangeAspect="1"/>
          </p:cNvPicPr>
          <p:nvPr/>
        </p:nvPicPr>
        <p:blipFill>
          <a:blip r:embed="rId2"/>
          <a:srcRect l="50872" b="51732"/>
          <a:stretch>
            <a:fillRect/>
          </a:stretch>
        </p:blipFill>
        <p:spPr>
          <a:xfrm>
            <a:off x="2063139" y="927100"/>
            <a:ext cx="5569928" cy="4813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63139" y="1549400"/>
            <a:ext cx="591161" cy="596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6342" y="927100"/>
            <a:ext cx="184968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Two-Celled Vortex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8134" y="4301036"/>
            <a:ext cx="146517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Vortex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7648" y="4921250"/>
            <a:ext cx="222373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Boundary Layer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2099" y="5220560"/>
            <a:ext cx="116238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24" name="Straight Arrow Connector 23"/>
          <p:cNvCxnSpPr>
            <a:stCxn id="11" idx="3"/>
          </p:cNvCxnSpPr>
          <p:nvPr/>
        </p:nvCxnSpPr>
        <p:spPr>
          <a:xfrm>
            <a:off x="3613311" y="4454925"/>
            <a:ext cx="1075539" cy="153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23285" y="3598333"/>
            <a:ext cx="10626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Outer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98600" y="3931510"/>
            <a:ext cx="6540500" cy="15206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8122" y="4939013"/>
            <a:ext cx="242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Free-Slip @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=0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10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2057400"/>
            <a:ext cx="2184400" cy="28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50" y="2044700"/>
            <a:ext cx="2857500" cy="2857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7700" y="5842000"/>
            <a:ext cx="511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Old methods for inferring tornado wind speeds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3350" y="1460500"/>
            <a:ext cx="2711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chicken without feathers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5603" y="1460500"/>
            <a:ext cx="1252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flying cow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658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s05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1257300"/>
            <a:ext cx="9144000" cy="4391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04668"/>
            <a:ext cx="914400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 Slip @ </a:t>
            </a:r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pic>
        <p:nvPicPr>
          <p:cNvPr id="10" name="Picture 9" descr="Ward.pdf"/>
          <p:cNvPicPr>
            <a:picLocks noChangeAspect="1"/>
          </p:cNvPicPr>
          <p:nvPr/>
        </p:nvPicPr>
        <p:blipFill>
          <a:blip r:embed="rId5"/>
          <a:srcRect l="50090" t="3389" b="51296"/>
          <a:stretch>
            <a:fillRect/>
          </a:stretch>
        </p:blipFill>
        <p:spPr>
          <a:xfrm>
            <a:off x="7060055" y="5604668"/>
            <a:ext cx="2083945" cy="128362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025875" y="5655468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4191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887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392889"/>
              </p:ext>
            </p:extLst>
          </p:nvPr>
        </p:nvGraphicFramePr>
        <p:xfrm>
          <a:off x="2495550" y="5802313"/>
          <a:ext cx="17176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Equation" r:id="rId6" imgW="622300" imgH="165100" progId="Equation.DSMT4">
                  <p:embed/>
                </p:oleObj>
              </mc:Choice>
              <mc:Fallback>
                <p:oleObj name="Equation" r:id="rId6" imgW="622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5802313"/>
                        <a:ext cx="17176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7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88282"/>
              </p:ext>
            </p:extLst>
          </p:nvPr>
        </p:nvGraphicFramePr>
        <p:xfrm>
          <a:off x="4200525" y="5724525"/>
          <a:ext cx="15398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8" imgW="558800" imgH="190500" progId="Equation.3">
                  <p:embed/>
                </p:oleObj>
              </mc:Choice>
              <mc:Fallback>
                <p:oleObj name="Equation" r:id="rId8" imgW="558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525" y="5724525"/>
                        <a:ext cx="153987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976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604668"/>
            <a:ext cx="914400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32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495766"/>
              </p:ext>
            </p:extLst>
          </p:nvPr>
        </p:nvGraphicFramePr>
        <p:xfrm>
          <a:off x="2495550" y="5802313"/>
          <a:ext cx="17176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Equation" r:id="rId4" imgW="622300" imgH="165100" progId="Equation.DSMT4">
                  <p:embed/>
                </p:oleObj>
              </mc:Choice>
              <mc:Fallback>
                <p:oleObj name="Equation" r:id="rId4" imgW="622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5802313"/>
                        <a:ext cx="17176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377797"/>
              </p:ext>
            </p:extLst>
          </p:nvPr>
        </p:nvGraphicFramePr>
        <p:xfrm>
          <a:off x="4200525" y="5724525"/>
          <a:ext cx="15398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6" imgW="558800" imgH="190500" progId="Equation.3">
                  <p:embed/>
                </p:oleObj>
              </mc:Choice>
              <mc:Fallback>
                <p:oleObj name="Equation" r:id="rId6" imgW="558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525" y="5724525"/>
                        <a:ext cx="153987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064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fs05.tiff"/>
          <p:cNvPicPr>
            <a:picLocks noChangeAspect="1"/>
          </p:cNvPicPr>
          <p:nvPr/>
        </p:nvPicPr>
        <p:blipFill>
          <a:blip r:embed="rId8"/>
          <a:srcRect b="1572"/>
          <a:stretch>
            <a:fillRect/>
          </a:stretch>
        </p:blipFill>
        <p:spPr>
          <a:xfrm>
            <a:off x="0" y="1280570"/>
            <a:ext cx="9144000" cy="43240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6400" y="1334094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Slip @ </a:t>
            </a:r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pic>
        <p:nvPicPr>
          <p:cNvPr id="10" name="Picture 9" descr="Ward.pdf"/>
          <p:cNvPicPr>
            <a:picLocks noChangeAspect="1"/>
          </p:cNvPicPr>
          <p:nvPr/>
        </p:nvPicPr>
        <p:blipFill>
          <a:blip r:embed="rId9"/>
          <a:srcRect t="54470" r="48353"/>
          <a:stretch>
            <a:fillRect/>
          </a:stretch>
        </p:blipFill>
        <p:spPr>
          <a:xfrm>
            <a:off x="6902849" y="5591968"/>
            <a:ext cx="2253851" cy="134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39390" y="2959100"/>
            <a:ext cx="31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Arial"/>
                <a:cs typeface="Arial"/>
              </a:rPr>
              <a:t>r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3820" y="5753100"/>
            <a:ext cx="136603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09850" y="1200151"/>
            <a:ext cx="3904470" cy="1670050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3400803" y="3554650"/>
          <a:ext cx="2194274" cy="58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Equation" r:id="rId3" imgW="1333500" imgH="355600" progId="Equation.3">
                  <p:embed/>
                </p:oleObj>
              </mc:Choice>
              <mc:Fallback>
                <p:oleObj name="Equation" r:id="rId3" imgW="13335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803" y="3554650"/>
                        <a:ext cx="2194274" cy="585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>
            <a:stCxn id="10" idx="1"/>
          </p:cNvCxnSpPr>
          <p:nvPr/>
        </p:nvCxnSpPr>
        <p:spPr>
          <a:xfrm rot="10800000">
            <a:off x="2609850" y="1758950"/>
            <a:ext cx="1588" cy="276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99770" y="1200151"/>
            <a:ext cx="3309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324350" y="2868613"/>
            <a:ext cx="3309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H="1" flipV="1">
            <a:off x="6514320" y="1897064"/>
            <a:ext cx="1588" cy="276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10540" y="1689100"/>
            <a:ext cx="35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Arial"/>
                <a:cs typeface="Arial"/>
              </a:rPr>
              <a:t>z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14278" y="679450"/>
            <a:ext cx="3315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Circulation Around the Domain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3505200" y="152400"/>
            <a:ext cx="2057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Two-Celled Vortex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55310" name="Object 14"/>
          <p:cNvGraphicFramePr>
            <a:graphicFrameLocks noChangeAspect="1"/>
          </p:cNvGraphicFramePr>
          <p:nvPr/>
        </p:nvGraphicFramePr>
        <p:xfrm>
          <a:off x="6580187" y="1201739"/>
          <a:ext cx="227013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5" imgW="177800" imgH="177800" progId="Equation.3">
                  <p:embed/>
                </p:oleObj>
              </mc:Choice>
              <mc:Fallback>
                <p:oleObj name="Equation" r:id="rId5" imgW="177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187" y="1201739"/>
                        <a:ext cx="227013" cy="225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560969"/>
              </p:ext>
            </p:extLst>
          </p:nvPr>
        </p:nvGraphicFramePr>
        <p:xfrm>
          <a:off x="1143000" y="4876800"/>
          <a:ext cx="6630781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7" imgW="3479800" imgH="469900" progId="Equation.3">
                  <p:embed/>
                </p:oleObj>
              </mc:Choice>
              <mc:Fallback>
                <p:oleObj name="Equation" r:id="rId7" imgW="3479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876800"/>
                        <a:ext cx="6630781" cy="869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2448165" y="4292600"/>
            <a:ext cx="4536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 smtClean="0">
                <a:solidFill>
                  <a:prstClr val="black"/>
                </a:solidFill>
              </a:rPr>
              <a:t>At steady state and applying boundary conditions </a:t>
            </a:r>
            <a:r>
              <a:rPr lang="en-US" sz="1600" dirty="0" err="1" smtClean="0">
                <a:solidFill>
                  <a:prstClr val="black"/>
                </a:solidFill>
                <a:sym typeface="Wingdings"/>
              </a:rPr>
              <a:t>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6600" y="5867400"/>
            <a:ext cx="242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Free-Slip @ </a:t>
            </a:r>
            <a:r>
              <a:rPr lang="en-US" sz="2400" dirty="0" err="1" smtClean="0">
                <a:latin typeface="Arial"/>
                <a:cs typeface="Arial"/>
              </a:rPr>
              <a:t>z</a:t>
            </a:r>
            <a:r>
              <a:rPr lang="en-US" sz="2400" dirty="0" smtClean="0">
                <a:latin typeface="Arial"/>
                <a:cs typeface="Arial"/>
              </a:rPr>
              <a:t>=0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0" name="Picture 19" descr="Ward.pdf"/>
          <p:cNvPicPr>
            <a:picLocks noChangeAspect="1"/>
          </p:cNvPicPr>
          <p:nvPr/>
        </p:nvPicPr>
        <p:blipFill rotWithShape="1">
          <a:blip r:embed="rId9"/>
          <a:srcRect l="26192" t="54470" r="48353"/>
          <a:stretch/>
        </p:blipFill>
        <p:spPr>
          <a:xfrm>
            <a:off x="2590800" y="1752600"/>
            <a:ext cx="990600" cy="12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1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362200" y="1200150"/>
            <a:ext cx="4343400" cy="215265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3820" y="5753100"/>
            <a:ext cx="136603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770392"/>
              </p:ext>
            </p:extLst>
          </p:nvPr>
        </p:nvGraphicFramePr>
        <p:xfrm>
          <a:off x="2706688" y="1219200"/>
          <a:ext cx="359727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Equation" r:id="rId3" imgW="2794000" imgH="469900" progId="Equation.3">
                  <p:embed/>
                </p:oleObj>
              </mc:Choice>
              <mc:Fallback>
                <p:oleObj name="Equation" r:id="rId3" imgW="2794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688" y="1219200"/>
                        <a:ext cx="3597275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970733"/>
              </p:ext>
            </p:extLst>
          </p:nvPr>
        </p:nvGraphicFramePr>
        <p:xfrm>
          <a:off x="6934200" y="2057400"/>
          <a:ext cx="14239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5" imgW="723900" imgH="215900" progId="Equation.3">
                  <p:embed/>
                </p:oleObj>
              </mc:Choice>
              <mc:Fallback>
                <p:oleObj name="Equation" r:id="rId5" imgW="723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057400"/>
                        <a:ext cx="1423988" cy="4254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5486400" y="3657600"/>
            <a:ext cx="2887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“Thermodynamic speed  limit”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96146" y="284713"/>
            <a:ext cx="5733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Two-Celled Vortex: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Balance of Buoyancy and Centrifugal Tendencies</a:t>
            </a: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638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494886"/>
              </p:ext>
            </p:extLst>
          </p:nvPr>
        </p:nvGraphicFramePr>
        <p:xfrm>
          <a:off x="2649538" y="1989138"/>
          <a:ext cx="31781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7" imgW="2514600" imgH="469900" progId="Equation.3">
                  <p:embed/>
                </p:oleObj>
              </mc:Choice>
              <mc:Fallback>
                <p:oleObj name="Equation" r:id="rId7" imgW="2514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1989138"/>
                        <a:ext cx="3178175" cy="593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053656"/>
              </p:ext>
            </p:extLst>
          </p:nvPr>
        </p:nvGraphicFramePr>
        <p:xfrm>
          <a:off x="2732087" y="2819400"/>
          <a:ext cx="22971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9" imgW="1651000" imgH="228600" progId="Equation.3">
                  <p:embed/>
                </p:oleObj>
              </mc:Choice>
              <mc:Fallback>
                <p:oleObj name="Equation" r:id="rId9" imgW="165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087" y="2819400"/>
                        <a:ext cx="2297113" cy="3175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691956"/>
              </p:ext>
            </p:extLst>
          </p:nvPr>
        </p:nvGraphicFramePr>
        <p:xfrm>
          <a:off x="3982634" y="3581400"/>
          <a:ext cx="1122766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11" imgW="444500" imgH="215900" progId="Equation.3">
                  <p:embed/>
                </p:oleObj>
              </mc:Choice>
              <mc:Fallback>
                <p:oleObj name="Equation" r:id="rId11" imgW="444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634" y="3581400"/>
                        <a:ext cx="1122766" cy="5461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111568"/>
              </p:ext>
            </p:extLst>
          </p:nvPr>
        </p:nvGraphicFramePr>
        <p:xfrm>
          <a:off x="6754812" y="3128963"/>
          <a:ext cx="7508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13" imgW="381000" imgH="228600" progId="Equation.3">
                  <p:embed/>
                </p:oleObj>
              </mc:Choice>
              <mc:Fallback>
                <p:oleObj name="Equation" r:id="rId13" imgW="38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4812" y="3128963"/>
                        <a:ext cx="750888" cy="4508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22334"/>
              </p:ext>
            </p:extLst>
          </p:nvPr>
        </p:nvGraphicFramePr>
        <p:xfrm>
          <a:off x="6754812" y="990600"/>
          <a:ext cx="7508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15" imgW="381000" imgH="228600" progId="Equation.DSMT4">
                  <p:embed/>
                </p:oleObj>
              </mc:Choice>
              <mc:Fallback>
                <p:oleObj name="Equation" r:id="rId15" imgW="381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4812" y="990600"/>
                        <a:ext cx="750888" cy="4508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963622"/>
              </p:ext>
            </p:extLst>
          </p:nvPr>
        </p:nvGraphicFramePr>
        <p:xfrm>
          <a:off x="1600200" y="3124200"/>
          <a:ext cx="7016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17" imgW="355600" imgH="228600" progId="Equation.DSMT4">
                  <p:embed/>
                </p:oleObj>
              </mc:Choice>
              <mc:Fallback>
                <p:oleObj name="Equation" r:id="rId17" imgW="355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124200"/>
                        <a:ext cx="701675" cy="4508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162276"/>
              </p:ext>
            </p:extLst>
          </p:nvPr>
        </p:nvGraphicFramePr>
        <p:xfrm>
          <a:off x="1600200" y="990600"/>
          <a:ext cx="7000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19" imgW="355600" imgH="228600" progId="Equation.3">
                  <p:embed/>
                </p:oleObj>
              </mc:Choice>
              <mc:Fallback>
                <p:oleObj name="Equation" r:id="rId19" imgW="355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990600"/>
                        <a:ext cx="700088" cy="4508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ight Arrow 3"/>
          <p:cNvSpPr/>
          <p:nvPr/>
        </p:nvSpPr>
        <p:spPr>
          <a:xfrm>
            <a:off x="3581400" y="3073400"/>
            <a:ext cx="20574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25900" y="3153946"/>
            <a:ext cx="1131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centrifugal</a:t>
            </a:r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 rot="16200000">
            <a:off x="1587500" y="1943100"/>
            <a:ext cx="15240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771372" y="2114828"/>
            <a:ext cx="1063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buoyancy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4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35400" y="5626100"/>
            <a:ext cx="488950" cy="292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3820" y="5753100"/>
            <a:ext cx="136603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53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278437"/>
              </p:ext>
            </p:extLst>
          </p:nvPr>
        </p:nvGraphicFramePr>
        <p:xfrm>
          <a:off x="3848513" y="4827587"/>
          <a:ext cx="1485487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Equation" r:id="rId3" imgW="787400" imgH="228600" progId="Equation.DSMT4">
                  <p:embed/>
                </p:oleObj>
              </mc:Choice>
              <mc:Fallback>
                <p:oleObj name="Equation" r:id="rId3" imgW="787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513" y="4827587"/>
                        <a:ext cx="1485487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5486400" y="3657600"/>
            <a:ext cx="2887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“Thermodynamic speed  limit”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34000" y="5410200"/>
            <a:ext cx="33317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Core size increases with swirl ratio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96146" y="284713"/>
            <a:ext cx="5733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Two-Celled Vortex: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Balance of Buoyancy and Centrifugal Tendencies</a:t>
            </a: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t="15969"/>
          <a:stretch>
            <a:fillRect/>
          </a:stretch>
        </p:blipFill>
        <p:spPr>
          <a:xfrm>
            <a:off x="-6272" y="4264977"/>
            <a:ext cx="3135235" cy="255313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793628" y="4432300"/>
            <a:ext cx="3867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Conservation of Angular Momentum</a:t>
            </a: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5000" y="6400800"/>
            <a:ext cx="2244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Fiedler&amp;Rotunno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(1986,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JAS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3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004218"/>
              </p:ext>
            </p:extLst>
          </p:nvPr>
        </p:nvGraphicFramePr>
        <p:xfrm>
          <a:off x="3848100" y="5384800"/>
          <a:ext cx="1485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6" imgW="787400" imgH="419100" progId="Equation.DSMT4">
                  <p:embed/>
                </p:oleObj>
              </mc:Choice>
              <mc:Fallback>
                <p:oleObj name="Equation" r:id="rId6" imgW="787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5384800"/>
                        <a:ext cx="14859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431817"/>
              </p:ext>
            </p:extLst>
          </p:nvPr>
        </p:nvGraphicFramePr>
        <p:xfrm>
          <a:off x="6297613" y="5791200"/>
          <a:ext cx="12334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8" imgW="469900" imgH="203200" progId="Equation.DSMT4">
                  <p:embed/>
                </p:oleObj>
              </mc:Choice>
              <mc:Fallback>
                <p:oleObj name="Equation" r:id="rId8" imgW="4699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7613" y="5791200"/>
                        <a:ext cx="1233487" cy="533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159862"/>
              </p:ext>
            </p:extLst>
          </p:nvPr>
        </p:nvGraphicFramePr>
        <p:xfrm>
          <a:off x="3982634" y="3581400"/>
          <a:ext cx="1122766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10" imgW="444500" imgH="215900" progId="Equation.DSMT4">
                  <p:embed/>
                </p:oleObj>
              </mc:Choice>
              <mc:Fallback>
                <p:oleObj name="Equation" r:id="rId10" imgW="4445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634" y="3581400"/>
                        <a:ext cx="1122766" cy="5461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702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Ward.pdf"/>
          <p:cNvPicPr>
            <a:picLocks noChangeAspect="1"/>
          </p:cNvPicPr>
          <p:nvPr/>
        </p:nvPicPr>
        <p:blipFill>
          <a:blip r:embed="rId3"/>
          <a:srcRect t="54470" r="48353"/>
          <a:stretch>
            <a:fillRect/>
          </a:stretch>
        </p:blipFill>
        <p:spPr>
          <a:xfrm>
            <a:off x="3124200" y="1600200"/>
            <a:ext cx="2968261" cy="28194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200400" y="1752600"/>
            <a:ext cx="357636" cy="42870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Oval 24"/>
          <p:cNvSpPr/>
          <p:nvPr/>
        </p:nvSpPr>
        <p:spPr>
          <a:xfrm>
            <a:off x="3287820" y="2040542"/>
            <a:ext cx="357636" cy="42870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Oval 25"/>
          <p:cNvSpPr/>
          <p:nvPr/>
        </p:nvSpPr>
        <p:spPr>
          <a:xfrm>
            <a:off x="5787612" y="2040542"/>
            <a:ext cx="357636" cy="42870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/>
          <p:cNvSpPr/>
          <p:nvPr/>
        </p:nvSpPr>
        <p:spPr>
          <a:xfrm>
            <a:off x="152400" y="381000"/>
            <a:ext cx="8776762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                                  Two-Celled Vortex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Core size increases with swirl ratio, Azimuthal velocity constant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45729"/>
              </p:ext>
            </p:extLst>
          </p:nvPr>
        </p:nvGraphicFramePr>
        <p:xfrm>
          <a:off x="3352800" y="4572000"/>
          <a:ext cx="24336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Equation" r:id="rId4" imgW="927100" imgH="203200" progId="Equation.3">
                  <p:embed/>
                </p:oleObj>
              </mc:Choice>
              <mc:Fallback>
                <p:oleObj name="Equation" r:id="rId4" imgW="927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572000"/>
                        <a:ext cx="2433637" cy="533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304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ptimal_vortex_RR.pdf"/>
          <p:cNvPicPr>
            <a:picLocks noChangeAspect="1"/>
          </p:cNvPicPr>
          <p:nvPr/>
        </p:nvPicPr>
        <p:blipFill rotWithShape="1">
          <a:blip r:embed="rId3"/>
          <a:srcRect b="52963"/>
          <a:stretch/>
        </p:blipFill>
        <p:spPr>
          <a:xfrm>
            <a:off x="2342995" y="203203"/>
            <a:ext cx="4829175" cy="3225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293" y="927100"/>
            <a:ext cx="184968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Two-Celled Vortex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56681" name="Object 9"/>
          <p:cNvGraphicFramePr>
            <a:graphicFrameLocks noChangeAspect="1"/>
          </p:cNvGraphicFramePr>
          <p:nvPr/>
        </p:nvGraphicFramePr>
        <p:xfrm>
          <a:off x="5634038" y="1828800"/>
          <a:ext cx="725487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Equation" r:id="rId4" imgW="406400" imgH="177800" progId="Equation.3">
                  <p:embed/>
                </p:oleObj>
              </mc:Choice>
              <mc:Fallback>
                <p:oleObj name="Equation" r:id="rId4" imgW="406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4038" y="1828800"/>
                        <a:ext cx="725487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2" name="Object 10"/>
          <p:cNvGraphicFramePr>
            <a:graphicFrameLocks noChangeAspect="1"/>
          </p:cNvGraphicFramePr>
          <p:nvPr/>
        </p:nvGraphicFramePr>
        <p:xfrm>
          <a:off x="2578100" y="1692275"/>
          <a:ext cx="790575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6" imgW="444500" imgH="177800" progId="Equation.DSMT4">
                  <p:embed/>
                </p:oleObj>
              </mc:Choice>
              <mc:Fallback>
                <p:oleObj name="Equation" r:id="rId6" imgW="4445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100" y="1692275"/>
                        <a:ext cx="790575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216313" y="33991"/>
            <a:ext cx="6817437" cy="65629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 Vortex Lines and Flow Structure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29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Arial"/>
                <a:cs typeface="Arial"/>
              </a:rPr>
              <a:t>S = 0.5                S=1.0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6" name="Picture 5" descr="S=0.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688" y="1417638"/>
            <a:ext cx="3224211" cy="4560770"/>
          </a:xfrm>
          <a:prstGeom prst="rect">
            <a:avLst/>
          </a:prstGeom>
        </p:spPr>
      </p:pic>
      <p:pic>
        <p:nvPicPr>
          <p:cNvPr id="7" name="Picture 6" descr="S=1.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417638"/>
            <a:ext cx="3332269" cy="47136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76543" y="6115050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Purdue Tornado Vortex Simulator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Church et al (1979, </a:t>
            </a:r>
            <a:r>
              <a:rPr lang="en-US" sz="1800" i="1" dirty="0" smtClean="0">
                <a:solidFill>
                  <a:prstClr val="black"/>
                </a:solidFill>
                <a:latin typeface="Arial"/>
                <a:cs typeface="Arial"/>
              </a:rPr>
              <a:t>JAS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13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rd.pdf"/>
          <p:cNvPicPr>
            <a:picLocks noChangeAspect="1"/>
          </p:cNvPicPr>
          <p:nvPr/>
        </p:nvPicPr>
        <p:blipFill>
          <a:blip r:embed="rId2"/>
          <a:srcRect l="50872" b="51732"/>
          <a:stretch>
            <a:fillRect/>
          </a:stretch>
        </p:blipFill>
        <p:spPr>
          <a:xfrm>
            <a:off x="2063139" y="927100"/>
            <a:ext cx="5569928" cy="4813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63139" y="1549400"/>
            <a:ext cx="591161" cy="596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6342" y="927100"/>
            <a:ext cx="184968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Two-Celled Vortex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8134" y="4301036"/>
            <a:ext cx="1465177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Vortex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7648" y="4921250"/>
            <a:ext cx="222373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Boundary Layer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2099" y="5220560"/>
            <a:ext cx="116238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688850" y="4714381"/>
            <a:ext cx="546894" cy="724694"/>
            <a:chOff x="457200" y="4483100"/>
            <a:chExt cx="546894" cy="72469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57200" y="4483100"/>
              <a:ext cx="546100" cy="1588"/>
            </a:xfrm>
            <a:prstGeom prst="line">
              <a:avLst/>
            </a:prstGeom>
            <a:ln w="38100" cap="flat" cmpd="sng" algn="ctr">
              <a:solidFill>
                <a:schemeClr val="accent3"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642541" y="4846241"/>
              <a:ext cx="722312" cy="794"/>
            </a:xfrm>
            <a:prstGeom prst="line">
              <a:avLst/>
            </a:prstGeom>
            <a:ln w="38100" cap="flat" cmpd="sng" algn="ctr">
              <a:solidFill>
                <a:schemeClr val="accent3"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" name="Group 19"/>
          <p:cNvGrpSpPr/>
          <p:nvPr/>
        </p:nvGrpSpPr>
        <p:grpSpPr>
          <a:xfrm flipH="1">
            <a:off x="4126706" y="4712791"/>
            <a:ext cx="546894" cy="724694"/>
            <a:chOff x="457200" y="4483100"/>
            <a:chExt cx="546894" cy="724694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57200" y="4483100"/>
              <a:ext cx="546100" cy="1588"/>
            </a:xfrm>
            <a:prstGeom prst="line">
              <a:avLst/>
            </a:prstGeom>
            <a:ln w="38100" cap="flat" cmpd="sng" algn="ctr">
              <a:solidFill>
                <a:schemeClr val="accent3"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642541" y="4846241"/>
              <a:ext cx="722312" cy="794"/>
            </a:xfrm>
            <a:prstGeom prst="line">
              <a:avLst/>
            </a:prstGeom>
            <a:ln w="38100" cap="flat" cmpd="sng" algn="ctr">
              <a:solidFill>
                <a:schemeClr val="accent3"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11" idx="3"/>
          </p:cNvCxnSpPr>
          <p:nvPr/>
        </p:nvCxnSpPr>
        <p:spPr>
          <a:xfrm>
            <a:off x="3613311" y="4454925"/>
            <a:ext cx="1075539" cy="153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23285" y="3598333"/>
            <a:ext cx="10626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Outer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92199" y="927100"/>
            <a:ext cx="7175867" cy="267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Corner Flow, End-Wall Vortex and Boundary Layer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1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s05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1257300"/>
            <a:ext cx="9144000" cy="43910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Corner Flow, End-Wall Vortex and Boundary Layer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7200" y="4483100"/>
            <a:ext cx="546894" cy="724694"/>
            <a:chOff x="457200" y="4483100"/>
            <a:chExt cx="546894" cy="72469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57200" y="4483100"/>
              <a:ext cx="546100" cy="1588"/>
            </a:xfrm>
            <a:prstGeom prst="line">
              <a:avLst/>
            </a:prstGeom>
            <a:ln w="31750" cap="flat" cmpd="sng" algn="ctr">
              <a:solidFill>
                <a:schemeClr val="accent3">
                  <a:lumMod val="60000"/>
                  <a:lumOff val="40000"/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642541" y="4846241"/>
              <a:ext cx="722312" cy="794"/>
            </a:xfrm>
            <a:prstGeom prst="line">
              <a:avLst/>
            </a:prstGeom>
            <a:ln w="31750" cap="flat" cmpd="sng" algn="ctr">
              <a:solidFill>
                <a:schemeClr val="accent3">
                  <a:lumMod val="60000"/>
                  <a:lumOff val="40000"/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>
            <a:off x="2266156" y="4476750"/>
            <a:ext cx="546100" cy="1588"/>
          </a:xfrm>
          <a:prstGeom prst="line">
            <a:avLst/>
          </a:prstGeom>
          <a:ln w="31750" cap="flat" cmpd="sng" algn="ctr">
            <a:solidFill>
              <a:schemeClr val="accent3">
                <a:lumMod val="60000"/>
                <a:lumOff val="40000"/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451497" y="4846241"/>
            <a:ext cx="722312" cy="794"/>
          </a:xfrm>
          <a:prstGeom prst="line">
            <a:avLst/>
          </a:prstGeom>
          <a:ln w="31750" cap="flat" cmpd="sng" algn="ctr">
            <a:solidFill>
              <a:schemeClr val="accent3">
                <a:lumMod val="60000"/>
                <a:lumOff val="40000"/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07656" y="4481512"/>
            <a:ext cx="546100" cy="1588"/>
          </a:xfrm>
          <a:prstGeom prst="line">
            <a:avLst/>
          </a:prstGeom>
          <a:ln w="31750" cap="flat" cmpd="sng" algn="ctr">
            <a:solidFill>
              <a:schemeClr val="accent3">
                <a:lumMod val="60000"/>
                <a:lumOff val="40000"/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292997" y="4844653"/>
            <a:ext cx="722312" cy="794"/>
          </a:xfrm>
          <a:prstGeom prst="line">
            <a:avLst/>
          </a:prstGeom>
          <a:ln w="31750" cap="flat" cmpd="sng" algn="ctr">
            <a:solidFill>
              <a:schemeClr val="accent3">
                <a:lumMod val="60000"/>
                <a:lumOff val="40000"/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00" y="4485482"/>
            <a:ext cx="546100" cy="1588"/>
          </a:xfrm>
          <a:prstGeom prst="line">
            <a:avLst/>
          </a:prstGeom>
          <a:ln w="31750" cap="flat" cmpd="sng" algn="ctr">
            <a:solidFill>
              <a:schemeClr val="accent3">
                <a:lumMod val="60000"/>
                <a:lumOff val="40000"/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154341" y="4848623"/>
            <a:ext cx="722312" cy="794"/>
          </a:xfrm>
          <a:prstGeom prst="line">
            <a:avLst/>
          </a:prstGeom>
          <a:ln w="31750" cap="flat" cmpd="sng" algn="ctr">
            <a:solidFill>
              <a:schemeClr val="accent3">
                <a:lumMod val="60000"/>
                <a:lumOff val="40000"/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5604668"/>
            <a:ext cx="914400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37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 descr="Ward.pdf"/>
          <p:cNvPicPr>
            <a:picLocks noChangeAspect="1"/>
          </p:cNvPicPr>
          <p:nvPr/>
        </p:nvPicPr>
        <p:blipFill>
          <a:blip r:embed="rId5"/>
          <a:srcRect l="50090" t="3389" b="51296"/>
          <a:stretch>
            <a:fillRect/>
          </a:stretch>
        </p:blipFill>
        <p:spPr>
          <a:xfrm>
            <a:off x="7060055" y="5604668"/>
            <a:ext cx="2083945" cy="128362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025875" y="5655468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150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858082"/>
              </p:ext>
            </p:extLst>
          </p:nvPr>
        </p:nvGraphicFramePr>
        <p:xfrm>
          <a:off x="3178175" y="5935663"/>
          <a:ext cx="1716088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Equation" r:id="rId6" imgW="622300" imgH="165100" progId="Equation.DSMT4">
                  <p:embed/>
                </p:oleObj>
              </mc:Choice>
              <mc:Fallback>
                <p:oleObj name="Equation" r:id="rId6" imgW="622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5935663"/>
                        <a:ext cx="1716088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080935"/>
              </p:ext>
            </p:extLst>
          </p:nvPr>
        </p:nvGraphicFramePr>
        <p:xfrm>
          <a:off x="4883150" y="5857875"/>
          <a:ext cx="15414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8" imgW="558800" imgH="190500" progId="Equation.3">
                  <p:embed/>
                </p:oleObj>
              </mc:Choice>
              <mc:Fallback>
                <p:oleObj name="Equation" r:id="rId8" imgW="558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5857875"/>
                        <a:ext cx="1541463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316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jita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5661" r="-15661"/>
          <a:stretch>
            <a:fillRect/>
          </a:stretch>
        </p:blipFill>
        <p:spPr>
          <a:xfrm>
            <a:off x="-448532" y="494133"/>
            <a:ext cx="10666409" cy="5866114"/>
          </a:xfrm>
        </p:spPr>
      </p:pic>
      <p:sp>
        <p:nvSpPr>
          <p:cNvPr id="6" name="TextBox 5"/>
          <p:cNvSpPr txBox="1"/>
          <p:nvPr/>
        </p:nvSpPr>
        <p:spPr>
          <a:xfrm>
            <a:off x="1334352" y="16735"/>
            <a:ext cx="723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Photogrammetric Analysis of Tornado (Saylor Park, OH, 3 April 1974)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9572" y="6488668"/>
            <a:ext cx="3568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Fujita (1992, U Chicago Tech Report)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03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dia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885" y="510234"/>
            <a:ext cx="3712304" cy="2784229"/>
          </a:xfrm>
          <a:prstGeom prst="rect">
            <a:avLst/>
          </a:prstGeom>
        </p:spPr>
      </p:pic>
      <p:graphicFrame>
        <p:nvGraphicFramePr>
          <p:cNvPr id="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285938"/>
              </p:ext>
            </p:extLst>
          </p:nvPr>
        </p:nvGraphicFramePr>
        <p:xfrm>
          <a:off x="1212850" y="1238250"/>
          <a:ext cx="168275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Equation" r:id="rId4" imgW="1257300" imgH="723900" progId="Equation.DSMT4">
                  <p:embed/>
                </p:oleObj>
              </mc:Choice>
              <mc:Fallback>
                <p:oleObj name="Equation" r:id="rId4" imgW="12573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2850" y="1238250"/>
                        <a:ext cx="1682750" cy="9715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vertical.pdf"/>
          <p:cNvPicPr>
            <a:picLocks noChangeAspect="1"/>
          </p:cNvPicPr>
          <p:nvPr/>
        </p:nvPicPr>
        <p:blipFill>
          <a:blip r:embed="rId6"/>
          <a:srcRect t="7642"/>
          <a:stretch>
            <a:fillRect/>
          </a:stretch>
        </p:blipFill>
        <p:spPr>
          <a:xfrm>
            <a:off x="4255389" y="3320103"/>
            <a:ext cx="3019248" cy="209139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433189" y="978429"/>
            <a:ext cx="651238" cy="2455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020" y="6809465"/>
            <a:ext cx="26113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6200000" flipV="1">
            <a:off x="936877" y="3056237"/>
            <a:ext cx="4501650" cy="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187699" y="5307065"/>
            <a:ext cx="546735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2707822" y="908050"/>
          <a:ext cx="280987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7" imgW="101600" imgH="114300" progId="Equation.3">
                  <p:embed/>
                </p:oleObj>
              </mc:Choice>
              <mc:Fallback>
                <p:oleObj name="Equation" r:id="rId7" imgW="101600" imgH="11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7822" y="908050"/>
                        <a:ext cx="280987" cy="315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8395203" y="5510805"/>
          <a:ext cx="2809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9" imgW="101600" imgH="101600" progId="Equation.3">
                  <p:embed/>
                </p:oleObj>
              </mc:Choice>
              <mc:Fallback>
                <p:oleObj name="Equation" r:id="rId9" imgW="1016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5203" y="5510805"/>
                        <a:ext cx="280988" cy="28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4035691" y="434073"/>
            <a:ext cx="1133057" cy="32727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187705" y="3757878"/>
            <a:ext cx="952495" cy="1550773"/>
            <a:chOff x="3187704" y="2610908"/>
            <a:chExt cx="2235197" cy="2278644"/>
          </a:xfrm>
        </p:grpSpPr>
        <p:grpSp>
          <p:nvGrpSpPr>
            <p:cNvPr id="27" name="Group 26"/>
            <p:cNvGrpSpPr/>
            <p:nvPr/>
          </p:nvGrpSpPr>
          <p:grpSpPr>
            <a:xfrm>
              <a:off x="3187704" y="2610908"/>
              <a:ext cx="2235197" cy="2278644"/>
              <a:chOff x="3187704" y="2610908"/>
              <a:chExt cx="2235197" cy="2278644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187704" y="2670911"/>
                <a:ext cx="2235197" cy="2218641"/>
                <a:chOff x="457200" y="4483100"/>
                <a:chExt cx="546894" cy="724694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57200" y="4483100"/>
                  <a:ext cx="546100" cy="1588"/>
                </a:xfrm>
                <a:prstGeom prst="line">
                  <a:avLst/>
                </a:prstGeom>
                <a:ln w="31750" cap="flat" cmpd="sng" algn="ctr">
                  <a:solidFill>
                    <a:schemeClr val="accent3">
                      <a:alpha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5400000">
                  <a:off x="642541" y="4846241"/>
                  <a:ext cx="722312" cy="794"/>
                </a:xfrm>
                <a:prstGeom prst="line">
                  <a:avLst/>
                </a:prstGeom>
                <a:ln w="31750" cap="flat" cmpd="sng" algn="ctr">
                  <a:solidFill>
                    <a:schemeClr val="accent3">
                      <a:alpha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Freeform 47"/>
              <p:cNvSpPr/>
              <p:nvPr/>
            </p:nvSpPr>
            <p:spPr>
              <a:xfrm>
                <a:off x="3274483" y="2615142"/>
                <a:ext cx="2148417" cy="1982258"/>
              </a:xfrm>
              <a:custGeom>
                <a:avLst/>
                <a:gdLst>
                  <a:gd name="connsiteX0" fmla="*/ 2148417 w 2148417"/>
                  <a:gd name="connsiteY0" fmla="*/ 1982258 h 1982258"/>
                  <a:gd name="connsiteX1" fmla="*/ 910167 w 2148417"/>
                  <a:gd name="connsiteY1" fmla="*/ 1626658 h 1982258"/>
                  <a:gd name="connsiteX2" fmla="*/ 243417 w 2148417"/>
                  <a:gd name="connsiteY2" fmla="*/ 845608 h 1982258"/>
                  <a:gd name="connsiteX3" fmla="*/ 33867 w 2148417"/>
                  <a:gd name="connsiteY3" fmla="*/ 115358 h 1982258"/>
                  <a:gd name="connsiteX4" fmla="*/ 40217 w 2148417"/>
                  <a:gd name="connsiteY4" fmla="*/ 153458 h 198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8417" h="1982258">
                    <a:moveTo>
                      <a:pt x="2148417" y="1982258"/>
                    </a:moveTo>
                    <a:cubicBezTo>
                      <a:pt x="1688042" y="1899179"/>
                      <a:pt x="1227667" y="1816100"/>
                      <a:pt x="910167" y="1626658"/>
                    </a:cubicBezTo>
                    <a:cubicBezTo>
                      <a:pt x="592667" y="1437216"/>
                      <a:pt x="389467" y="1097491"/>
                      <a:pt x="243417" y="845608"/>
                    </a:cubicBezTo>
                    <a:cubicBezTo>
                      <a:pt x="97367" y="593725"/>
                      <a:pt x="67734" y="230716"/>
                      <a:pt x="33867" y="115358"/>
                    </a:cubicBezTo>
                    <a:cubicBezTo>
                      <a:pt x="0" y="0"/>
                      <a:pt x="40217" y="153458"/>
                      <a:pt x="40217" y="153458"/>
                    </a:cubicBezTo>
                  </a:path>
                </a:pathLst>
              </a:custGeom>
              <a:ln w="285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3917950" y="2698750"/>
                <a:ext cx="1498600" cy="1403350"/>
              </a:xfrm>
              <a:custGeom>
                <a:avLst/>
                <a:gdLst>
                  <a:gd name="connsiteX0" fmla="*/ 1498600 w 1498600"/>
                  <a:gd name="connsiteY0" fmla="*/ 1403350 h 1403350"/>
                  <a:gd name="connsiteX1" fmla="*/ 717550 w 1498600"/>
                  <a:gd name="connsiteY1" fmla="*/ 1130300 h 1403350"/>
                  <a:gd name="connsiteX2" fmla="*/ 285750 w 1498600"/>
                  <a:gd name="connsiteY2" fmla="*/ 698500 h 1403350"/>
                  <a:gd name="connsiteX3" fmla="*/ 50800 w 1498600"/>
                  <a:gd name="connsiteY3" fmla="*/ 209550 h 1403350"/>
                  <a:gd name="connsiteX4" fmla="*/ 0 w 1498600"/>
                  <a:gd name="connsiteY4" fmla="*/ 0 h 1403350"/>
                  <a:gd name="connsiteX5" fmla="*/ 0 w 1498600"/>
                  <a:gd name="connsiteY5" fmla="*/ 0 h 140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8600" h="1403350">
                    <a:moveTo>
                      <a:pt x="1498600" y="1403350"/>
                    </a:moveTo>
                    <a:cubicBezTo>
                      <a:pt x="1209146" y="1325562"/>
                      <a:pt x="919692" y="1247775"/>
                      <a:pt x="717550" y="1130300"/>
                    </a:cubicBezTo>
                    <a:cubicBezTo>
                      <a:pt x="515408" y="1012825"/>
                      <a:pt x="396875" y="851958"/>
                      <a:pt x="285750" y="698500"/>
                    </a:cubicBezTo>
                    <a:cubicBezTo>
                      <a:pt x="174625" y="545042"/>
                      <a:pt x="98425" y="325967"/>
                      <a:pt x="50800" y="209550"/>
                    </a:cubicBezTo>
                    <a:cubicBezTo>
                      <a:pt x="3175" y="93133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 w="285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4634442" y="2610908"/>
                <a:ext cx="782108" cy="843492"/>
              </a:xfrm>
              <a:custGeom>
                <a:avLst/>
                <a:gdLst>
                  <a:gd name="connsiteX0" fmla="*/ 782108 w 782108"/>
                  <a:gd name="connsiteY0" fmla="*/ 843492 h 843492"/>
                  <a:gd name="connsiteX1" fmla="*/ 363008 w 782108"/>
                  <a:gd name="connsiteY1" fmla="*/ 729192 h 843492"/>
                  <a:gd name="connsiteX2" fmla="*/ 134408 w 782108"/>
                  <a:gd name="connsiteY2" fmla="*/ 481542 h 843492"/>
                  <a:gd name="connsiteX3" fmla="*/ 20108 w 782108"/>
                  <a:gd name="connsiteY3" fmla="*/ 62442 h 843492"/>
                  <a:gd name="connsiteX4" fmla="*/ 13758 w 782108"/>
                  <a:gd name="connsiteY4" fmla="*/ 106892 h 84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108" h="843492">
                    <a:moveTo>
                      <a:pt x="782108" y="843492"/>
                    </a:moveTo>
                    <a:cubicBezTo>
                      <a:pt x="626533" y="816504"/>
                      <a:pt x="470958" y="789517"/>
                      <a:pt x="363008" y="729192"/>
                    </a:cubicBezTo>
                    <a:cubicBezTo>
                      <a:pt x="255058" y="668867"/>
                      <a:pt x="191558" y="592667"/>
                      <a:pt x="134408" y="481542"/>
                    </a:cubicBezTo>
                    <a:cubicBezTo>
                      <a:pt x="77258" y="370417"/>
                      <a:pt x="40216" y="124884"/>
                      <a:pt x="20108" y="62442"/>
                    </a:cubicBezTo>
                    <a:cubicBezTo>
                      <a:pt x="0" y="0"/>
                      <a:pt x="13758" y="106892"/>
                      <a:pt x="13758" y="106892"/>
                    </a:cubicBezTo>
                  </a:path>
                </a:pathLst>
              </a:custGeom>
              <a:ln w="285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58" name="Straight Arrow Connector 57"/>
            <p:cNvCxnSpPr/>
            <p:nvPr/>
          </p:nvCxnSpPr>
          <p:spPr>
            <a:xfrm rot="16200000" flipV="1">
              <a:off x="3116329" y="2766946"/>
              <a:ext cx="401694" cy="98086"/>
            </a:xfrm>
            <a:prstGeom prst="straightConnector1">
              <a:avLst/>
            </a:prstGeom>
            <a:ln>
              <a:solidFill>
                <a:srgbClr val="F7964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3" idx="3"/>
            </p:cNvCxnSpPr>
            <p:nvPr/>
          </p:nvCxnSpPr>
          <p:spPr>
            <a:xfrm flipH="1" flipV="1">
              <a:off x="3868907" y="2610908"/>
              <a:ext cx="99843" cy="297392"/>
            </a:xfrm>
            <a:prstGeom prst="straightConnector1">
              <a:avLst/>
            </a:prstGeom>
            <a:ln>
              <a:solidFill>
                <a:srgbClr val="F7964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16200000" flipV="1">
              <a:off x="4482638" y="2762712"/>
              <a:ext cx="401694" cy="98086"/>
            </a:xfrm>
            <a:prstGeom prst="straightConnector1">
              <a:avLst/>
            </a:prstGeom>
            <a:ln>
              <a:solidFill>
                <a:srgbClr val="F7964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4805030" y="5377629"/>
            <a:ext cx="2223736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Boundary Layer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447800" y="2286000"/>
            <a:ext cx="1465177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Vortex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41206" y="4862611"/>
            <a:ext cx="1162385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58374" name="Object 6"/>
          <p:cNvGraphicFramePr>
            <a:graphicFrameLocks noChangeAspect="1"/>
          </p:cNvGraphicFramePr>
          <p:nvPr/>
        </p:nvGraphicFramePr>
        <p:xfrm>
          <a:off x="5291961" y="5774858"/>
          <a:ext cx="1200497" cy="253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11" imgW="596900" imgH="127000" progId="Equation.3">
                  <p:embed/>
                </p:oleObj>
              </mc:Choice>
              <mc:Fallback>
                <p:oleObj name="Equation" r:id="rId11" imgW="5969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961" y="5774858"/>
                        <a:ext cx="1200497" cy="2538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5" name="Object 7"/>
          <p:cNvGraphicFramePr>
            <a:graphicFrameLocks noChangeAspect="1"/>
          </p:cNvGraphicFramePr>
          <p:nvPr/>
        </p:nvGraphicFramePr>
        <p:xfrm>
          <a:off x="1743229" y="2802467"/>
          <a:ext cx="1046163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13" imgW="520700" imgH="139700" progId="Equation.3">
                  <p:embed/>
                </p:oleObj>
              </mc:Choice>
              <mc:Fallback>
                <p:oleObj name="Equation" r:id="rId13" imgW="5207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229" y="2802467"/>
                        <a:ext cx="1046163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Rectangle 66"/>
          <p:cNvSpPr/>
          <p:nvPr/>
        </p:nvSpPr>
        <p:spPr>
          <a:xfrm>
            <a:off x="365403" y="805415"/>
            <a:ext cx="1377826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Simulations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22902" y="3112427"/>
            <a:ext cx="651238" cy="2455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211467" y="0"/>
            <a:ext cx="6817437" cy="65629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Corner Flow, End-Wall Vortex and Boundary Layer</a:t>
            </a:r>
            <a:endParaRPr lang="en-US" sz="1800" dirty="0">
              <a:latin typeface="Arial"/>
              <a:cs typeface="Arial"/>
            </a:endParaRPr>
          </a:p>
        </p:txBody>
      </p:sp>
      <p:graphicFrame>
        <p:nvGraphicFramePr>
          <p:cNvPr id="58423" name="Object 55"/>
          <p:cNvGraphicFramePr>
            <a:graphicFrameLocks noChangeAspect="1"/>
          </p:cNvGraphicFramePr>
          <p:nvPr/>
        </p:nvGraphicFramePr>
        <p:xfrm>
          <a:off x="3200400" y="824836"/>
          <a:ext cx="217924" cy="15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15" imgW="139700" imgH="101600" progId="Equation.3">
                  <p:embed/>
                </p:oleObj>
              </mc:Choice>
              <mc:Fallback>
                <p:oleObj name="Equation" r:id="rId15" imgW="1397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824836"/>
                        <a:ext cx="217924" cy="153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424" name="Object 56"/>
          <p:cNvGraphicFramePr>
            <a:graphicFrameLocks noChangeAspect="1"/>
          </p:cNvGraphicFramePr>
          <p:nvPr/>
        </p:nvGraphicFramePr>
        <p:xfrm>
          <a:off x="3551691" y="1188911"/>
          <a:ext cx="158750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Equation" r:id="rId17" imgW="101600" imgH="101600" progId="Equation.DSMT4">
                  <p:embed/>
                </p:oleObj>
              </mc:Choice>
              <mc:Fallback>
                <p:oleObj name="Equation" r:id="rId17" imgW="101600" imgH="101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1691" y="1188911"/>
                        <a:ext cx="158750" cy="153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964827"/>
              </p:ext>
            </p:extLst>
          </p:nvPr>
        </p:nvGraphicFramePr>
        <p:xfrm>
          <a:off x="7077075" y="4579938"/>
          <a:ext cx="1376363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Equation" r:id="rId19" imgW="1028700" imgH="444500" progId="Equation.DSMT4">
                  <p:embed/>
                </p:oleObj>
              </mc:Choice>
              <mc:Fallback>
                <p:oleObj name="Equation" r:id="rId19" imgW="10287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075" y="4579938"/>
                        <a:ext cx="1376363" cy="595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590307"/>
              </p:ext>
            </p:extLst>
          </p:nvPr>
        </p:nvGraphicFramePr>
        <p:xfrm>
          <a:off x="5867400" y="1346200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Equation" r:id="rId21" imgW="139700" imgH="152400" progId="Equation.3">
                  <p:embed/>
                </p:oleObj>
              </mc:Choice>
              <mc:Fallback>
                <p:oleObj name="Equation" r:id="rId21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867400" y="1346200"/>
                        <a:ext cx="139700" cy="152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086600" y="3972580"/>
            <a:ext cx="1801545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Boundary Layer of 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Potential Vortex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04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85517" y="786933"/>
            <a:ext cx="651238" cy="2455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020" y="6765582"/>
            <a:ext cx="26113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6200000" flipV="1">
            <a:off x="936877" y="3012354"/>
            <a:ext cx="4501650" cy="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187699" y="5263182"/>
            <a:ext cx="546735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2707822" y="864167"/>
          <a:ext cx="280987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Equation" r:id="rId3" imgW="101600" imgH="114300" progId="Equation.3">
                  <p:embed/>
                </p:oleObj>
              </mc:Choice>
              <mc:Fallback>
                <p:oleObj name="Equation" r:id="rId3" imgW="101600" imgH="11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7822" y="864167"/>
                        <a:ext cx="280987" cy="315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8395203" y="5466922"/>
          <a:ext cx="2809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5" imgW="101600" imgH="101600" progId="Equation.3">
                  <p:embed/>
                </p:oleObj>
              </mc:Choice>
              <mc:Fallback>
                <p:oleObj name="Equation" r:id="rId5" imgW="1016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5203" y="5466922"/>
                        <a:ext cx="280988" cy="28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4035691" y="390190"/>
            <a:ext cx="1133057" cy="32727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3187705" y="3713995"/>
            <a:ext cx="1067684" cy="1550773"/>
            <a:chOff x="3187704" y="2610908"/>
            <a:chExt cx="2235197" cy="2278644"/>
          </a:xfrm>
        </p:grpSpPr>
        <p:grpSp>
          <p:nvGrpSpPr>
            <p:cNvPr id="3" name="Group 26"/>
            <p:cNvGrpSpPr/>
            <p:nvPr/>
          </p:nvGrpSpPr>
          <p:grpSpPr>
            <a:xfrm>
              <a:off x="3187704" y="2610908"/>
              <a:ext cx="2235197" cy="2278644"/>
              <a:chOff x="3187704" y="2610908"/>
              <a:chExt cx="2235197" cy="2278644"/>
            </a:xfrm>
          </p:grpSpPr>
          <p:grpSp>
            <p:nvGrpSpPr>
              <p:cNvPr id="4" name="Group 38"/>
              <p:cNvGrpSpPr/>
              <p:nvPr/>
            </p:nvGrpSpPr>
            <p:grpSpPr>
              <a:xfrm>
                <a:off x="3187704" y="2670911"/>
                <a:ext cx="2235197" cy="2218641"/>
                <a:chOff x="457200" y="4483100"/>
                <a:chExt cx="546894" cy="724694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57200" y="4483100"/>
                  <a:ext cx="546100" cy="1588"/>
                </a:xfrm>
                <a:prstGeom prst="line">
                  <a:avLst/>
                </a:prstGeom>
                <a:ln w="31750" cap="flat" cmpd="sng" algn="ctr">
                  <a:solidFill>
                    <a:schemeClr val="accent3">
                      <a:alpha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5400000">
                  <a:off x="642541" y="4846241"/>
                  <a:ext cx="722312" cy="794"/>
                </a:xfrm>
                <a:prstGeom prst="line">
                  <a:avLst/>
                </a:prstGeom>
                <a:ln w="31750" cap="flat" cmpd="sng" algn="ctr">
                  <a:solidFill>
                    <a:schemeClr val="accent3">
                      <a:alpha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Freeform 47"/>
              <p:cNvSpPr/>
              <p:nvPr/>
            </p:nvSpPr>
            <p:spPr>
              <a:xfrm>
                <a:off x="3274483" y="2615142"/>
                <a:ext cx="2148417" cy="1982258"/>
              </a:xfrm>
              <a:custGeom>
                <a:avLst/>
                <a:gdLst>
                  <a:gd name="connsiteX0" fmla="*/ 2148417 w 2148417"/>
                  <a:gd name="connsiteY0" fmla="*/ 1982258 h 1982258"/>
                  <a:gd name="connsiteX1" fmla="*/ 910167 w 2148417"/>
                  <a:gd name="connsiteY1" fmla="*/ 1626658 h 1982258"/>
                  <a:gd name="connsiteX2" fmla="*/ 243417 w 2148417"/>
                  <a:gd name="connsiteY2" fmla="*/ 845608 h 1982258"/>
                  <a:gd name="connsiteX3" fmla="*/ 33867 w 2148417"/>
                  <a:gd name="connsiteY3" fmla="*/ 115358 h 1982258"/>
                  <a:gd name="connsiteX4" fmla="*/ 40217 w 2148417"/>
                  <a:gd name="connsiteY4" fmla="*/ 153458 h 198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8417" h="1982258">
                    <a:moveTo>
                      <a:pt x="2148417" y="1982258"/>
                    </a:moveTo>
                    <a:cubicBezTo>
                      <a:pt x="1688042" y="1899179"/>
                      <a:pt x="1227667" y="1816100"/>
                      <a:pt x="910167" y="1626658"/>
                    </a:cubicBezTo>
                    <a:cubicBezTo>
                      <a:pt x="592667" y="1437216"/>
                      <a:pt x="389467" y="1097491"/>
                      <a:pt x="243417" y="845608"/>
                    </a:cubicBezTo>
                    <a:cubicBezTo>
                      <a:pt x="97367" y="593725"/>
                      <a:pt x="67734" y="230716"/>
                      <a:pt x="33867" y="115358"/>
                    </a:cubicBezTo>
                    <a:cubicBezTo>
                      <a:pt x="0" y="0"/>
                      <a:pt x="40217" y="153458"/>
                      <a:pt x="40217" y="153458"/>
                    </a:cubicBezTo>
                  </a:path>
                </a:pathLst>
              </a:custGeom>
              <a:ln w="285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3917950" y="2698750"/>
                <a:ext cx="1498600" cy="1403350"/>
              </a:xfrm>
              <a:custGeom>
                <a:avLst/>
                <a:gdLst>
                  <a:gd name="connsiteX0" fmla="*/ 1498600 w 1498600"/>
                  <a:gd name="connsiteY0" fmla="*/ 1403350 h 1403350"/>
                  <a:gd name="connsiteX1" fmla="*/ 717550 w 1498600"/>
                  <a:gd name="connsiteY1" fmla="*/ 1130300 h 1403350"/>
                  <a:gd name="connsiteX2" fmla="*/ 285750 w 1498600"/>
                  <a:gd name="connsiteY2" fmla="*/ 698500 h 1403350"/>
                  <a:gd name="connsiteX3" fmla="*/ 50800 w 1498600"/>
                  <a:gd name="connsiteY3" fmla="*/ 209550 h 1403350"/>
                  <a:gd name="connsiteX4" fmla="*/ 0 w 1498600"/>
                  <a:gd name="connsiteY4" fmla="*/ 0 h 1403350"/>
                  <a:gd name="connsiteX5" fmla="*/ 0 w 1498600"/>
                  <a:gd name="connsiteY5" fmla="*/ 0 h 140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8600" h="1403350">
                    <a:moveTo>
                      <a:pt x="1498600" y="1403350"/>
                    </a:moveTo>
                    <a:cubicBezTo>
                      <a:pt x="1209146" y="1325562"/>
                      <a:pt x="919692" y="1247775"/>
                      <a:pt x="717550" y="1130300"/>
                    </a:cubicBezTo>
                    <a:cubicBezTo>
                      <a:pt x="515408" y="1012825"/>
                      <a:pt x="396875" y="851958"/>
                      <a:pt x="285750" y="698500"/>
                    </a:cubicBezTo>
                    <a:cubicBezTo>
                      <a:pt x="174625" y="545042"/>
                      <a:pt x="98425" y="325967"/>
                      <a:pt x="50800" y="209550"/>
                    </a:cubicBezTo>
                    <a:cubicBezTo>
                      <a:pt x="3175" y="93133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 w="285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4634442" y="2610908"/>
                <a:ext cx="782108" cy="843492"/>
              </a:xfrm>
              <a:custGeom>
                <a:avLst/>
                <a:gdLst>
                  <a:gd name="connsiteX0" fmla="*/ 782108 w 782108"/>
                  <a:gd name="connsiteY0" fmla="*/ 843492 h 843492"/>
                  <a:gd name="connsiteX1" fmla="*/ 363008 w 782108"/>
                  <a:gd name="connsiteY1" fmla="*/ 729192 h 843492"/>
                  <a:gd name="connsiteX2" fmla="*/ 134408 w 782108"/>
                  <a:gd name="connsiteY2" fmla="*/ 481542 h 843492"/>
                  <a:gd name="connsiteX3" fmla="*/ 20108 w 782108"/>
                  <a:gd name="connsiteY3" fmla="*/ 62442 h 843492"/>
                  <a:gd name="connsiteX4" fmla="*/ 13758 w 782108"/>
                  <a:gd name="connsiteY4" fmla="*/ 106892 h 84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108" h="843492">
                    <a:moveTo>
                      <a:pt x="782108" y="843492"/>
                    </a:moveTo>
                    <a:cubicBezTo>
                      <a:pt x="626533" y="816504"/>
                      <a:pt x="470958" y="789517"/>
                      <a:pt x="363008" y="729192"/>
                    </a:cubicBezTo>
                    <a:cubicBezTo>
                      <a:pt x="255058" y="668867"/>
                      <a:pt x="191558" y="592667"/>
                      <a:pt x="134408" y="481542"/>
                    </a:cubicBezTo>
                    <a:cubicBezTo>
                      <a:pt x="77258" y="370417"/>
                      <a:pt x="40216" y="124884"/>
                      <a:pt x="20108" y="62442"/>
                    </a:cubicBezTo>
                    <a:cubicBezTo>
                      <a:pt x="0" y="0"/>
                      <a:pt x="13758" y="106892"/>
                      <a:pt x="13758" y="106892"/>
                    </a:cubicBezTo>
                  </a:path>
                </a:pathLst>
              </a:custGeom>
              <a:ln w="285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58" name="Straight Arrow Connector 57"/>
            <p:cNvCxnSpPr/>
            <p:nvPr/>
          </p:nvCxnSpPr>
          <p:spPr>
            <a:xfrm rot="16200000" flipV="1">
              <a:off x="3116329" y="2766946"/>
              <a:ext cx="401694" cy="98086"/>
            </a:xfrm>
            <a:prstGeom prst="straightConnector1">
              <a:avLst/>
            </a:prstGeom>
            <a:ln>
              <a:solidFill>
                <a:srgbClr val="F7964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3" idx="3"/>
            </p:cNvCxnSpPr>
            <p:nvPr/>
          </p:nvCxnSpPr>
          <p:spPr>
            <a:xfrm flipH="1" flipV="1">
              <a:off x="3868907" y="2610908"/>
              <a:ext cx="99843" cy="297392"/>
            </a:xfrm>
            <a:prstGeom prst="straightConnector1">
              <a:avLst/>
            </a:prstGeom>
            <a:ln>
              <a:solidFill>
                <a:srgbClr val="F7964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16200000" flipV="1">
              <a:off x="4482638" y="2762712"/>
              <a:ext cx="401694" cy="98086"/>
            </a:xfrm>
            <a:prstGeom prst="straightConnector1">
              <a:avLst/>
            </a:prstGeom>
            <a:ln>
              <a:solidFill>
                <a:srgbClr val="F7964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1523632" y="2229417"/>
            <a:ext cx="1465177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Vortex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87772" y="4758162"/>
            <a:ext cx="1162385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65403" y="761532"/>
            <a:ext cx="841096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Theory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22902" y="3068544"/>
            <a:ext cx="651238" cy="2455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 descr="Fprofiler.pdf"/>
          <p:cNvPicPr>
            <a:picLocks noChangeAspect="1"/>
          </p:cNvPicPr>
          <p:nvPr/>
        </p:nvPicPr>
        <p:blipFill>
          <a:blip r:embed="rId7"/>
          <a:srcRect l="10730" t="49630" r="11277" b="3285"/>
          <a:stretch>
            <a:fillRect/>
          </a:stretch>
        </p:blipFill>
        <p:spPr>
          <a:xfrm>
            <a:off x="2847623" y="802936"/>
            <a:ext cx="3256051" cy="2543854"/>
          </a:xfrm>
          <a:prstGeom prst="rect">
            <a:avLst/>
          </a:prstGeom>
        </p:spPr>
      </p:pic>
      <p:pic>
        <p:nvPicPr>
          <p:cNvPr id="32" name="Picture 31" descr="Fprofilez.pdf"/>
          <p:cNvPicPr>
            <a:picLocks noChangeAspect="1"/>
          </p:cNvPicPr>
          <p:nvPr/>
        </p:nvPicPr>
        <p:blipFill>
          <a:blip r:embed="rId8"/>
          <a:srcRect l="5031" t="49606" b="2510"/>
          <a:stretch>
            <a:fillRect/>
          </a:stretch>
        </p:blipFill>
        <p:spPr>
          <a:xfrm>
            <a:off x="4372674" y="3154320"/>
            <a:ext cx="3404988" cy="22217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17135" y="5299639"/>
            <a:ext cx="2573078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Boundary Layer of 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Potential Vortex 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94717" y="5929978"/>
            <a:ext cx="2519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Burggraf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et al (1971,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Phys. Fluids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35" name="Object 4"/>
          <p:cNvGraphicFramePr>
            <a:graphicFrameLocks noChangeAspect="1"/>
          </p:cNvGraphicFramePr>
          <p:nvPr/>
        </p:nvGraphicFramePr>
        <p:xfrm>
          <a:off x="1426938" y="5141656"/>
          <a:ext cx="1595891" cy="530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9" imgW="1257300" imgH="419100" progId="Equation.3">
                  <p:embed/>
                </p:oleObj>
              </mc:Choice>
              <mc:Fallback>
                <p:oleObj name="Equation" r:id="rId9" imgW="1257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6938" y="5141656"/>
                        <a:ext cx="1595891" cy="5309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206499" y="5747909"/>
            <a:ext cx="3615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Rotunno (1980,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JFM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Wilson&amp;Rotunno(1986,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Phys. Fluids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Batchelor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(1967, Chap. 7.5),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Yih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(1965, Chap. 6.7)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Long(1953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, J. Meteor.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8878" y="1850005"/>
            <a:ext cx="2244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Fiedler&amp;Rotunno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(1986,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JAS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745392"/>
              </p:ext>
            </p:extLst>
          </p:nvPr>
        </p:nvGraphicFramePr>
        <p:xfrm>
          <a:off x="6230938" y="1333500"/>
          <a:ext cx="15557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11" imgW="1041400" imgH="266700" progId="Equation.DSMT4">
                  <p:embed/>
                </p:oleObj>
              </mc:Choice>
              <mc:Fallback>
                <p:oleObj name="Equation" r:id="rId11" imgW="10414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333500"/>
                        <a:ext cx="1555750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437370"/>
              </p:ext>
            </p:extLst>
          </p:nvPr>
        </p:nvGraphicFramePr>
        <p:xfrm>
          <a:off x="6261100" y="1833563"/>
          <a:ext cx="1649413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13" imgW="1231900" imgH="406400" progId="Equation.3">
                  <p:embed/>
                </p:oleObj>
              </mc:Choice>
              <mc:Fallback>
                <p:oleObj name="Equation" r:id="rId13" imgW="12319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1100" y="1833563"/>
                        <a:ext cx="1649413" cy="544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3226123" y="909145"/>
            <a:ext cx="227961" cy="2217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36755" y="3346790"/>
            <a:ext cx="227961" cy="2217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10300" y="1180080"/>
            <a:ext cx="1755104" cy="135711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211467" y="0"/>
            <a:ext cx="6817437" cy="65629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Corner Flow, End-Wall Vortex and Boundary Layer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80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ptimal_vortex_RR.pdf"/>
          <p:cNvPicPr>
            <a:picLocks noChangeAspect="1"/>
          </p:cNvPicPr>
          <p:nvPr/>
        </p:nvPicPr>
        <p:blipFill rotWithShape="1">
          <a:blip r:embed="rId3"/>
          <a:srcRect t="45722"/>
          <a:stretch/>
        </p:blipFill>
        <p:spPr>
          <a:xfrm>
            <a:off x="2342995" y="3338839"/>
            <a:ext cx="4829175" cy="3722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5032" y="3596856"/>
            <a:ext cx="146517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Vortex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2709" y="5232858"/>
            <a:ext cx="145424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Boundary Layer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2647" y="5037683"/>
            <a:ext cx="116238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56674" name="Object 2"/>
          <p:cNvGraphicFramePr>
            <a:graphicFrameLocks noChangeAspect="1"/>
          </p:cNvGraphicFramePr>
          <p:nvPr/>
        </p:nvGraphicFramePr>
        <p:xfrm>
          <a:off x="6721997" y="5037683"/>
          <a:ext cx="1768475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Equation" r:id="rId4" imgW="990600" imgH="139700" progId="Equation.3">
                  <p:embed/>
                </p:oleObj>
              </mc:Choice>
              <mc:Fallback>
                <p:oleObj name="Equation" r:id="rId4" imgW="9906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1997" y="5037683"/>
                        <a:ext cx="1768475" cy="250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63782" y="5415300"/>
            <a:ext cx="2698751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vortex lines = streamlines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Arial"/>
                <a:cs typeface="Arial"/>
              </a:rPr>
              <a:t>Burggraf</a:t>
            </a: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 et al. ’71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Boundary Layer &amp;,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consequently, also true for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 &amp; End-Wall Vortex</a:t>
            </a:r>
          </a:p>
        </p:txBody>
      </p:sp>
      <p:graphicFrame>
        <p:nvGraphicFramePr>
          <p:cNvPr id="156677" name="Object 5"/>
          <p:cNvGraphicFramePr>
            <a:graphicFrameLocks noChangeAspect="1"/>
          </p:cNvGraphicFramePr>
          <p:nvPr/>
        </p:nvGraphicFramePr>
        <p:xfrm>
          <a:off x="1985066" y="5756078"/>
          <a:ext cx="113188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6" imgW="635000" imgH="203200" progId="Equation.3">
                  <p:embed/>
                </p:oleObj>
              </mc:Choice>
              <mc:Fallback>
                <p:oleObj name="Equation" r:id="rId6" imgW="635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066" y="5756078"/>
                        <a:ext cx="1131887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8" name="Object 6"/>
          <p:cNvGraphicFramePr>
            <a:graphicFrameLocks noChangeAspect="1"/>
          </p:cNvGraphicFramePr>
          <p:nvPr/>
        </p:nvGraphicFramePr>
        <p:xfrm>
          <a:off x="5997044" y="4601110"/>
          <a:ext cx="11334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8" imgW="635000" imgH="203200" progId="Equation.3">
                  <p:embed/>
                </p:oleObj>
              </mc:Choice>
              <mc:Fallback>
                <p:oleObj name="Equation" r:id="rId8" imgW="635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7044" y="4601110"/>
                        <a:ext cx="113347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9" name="Object 7"/>
          <p:cNvGraphicFramePr>
            <a:graphicFrameLocks noChangeAspect="1"/>
          </p:cNvGraphicFramePr>
          <p:nvPr/>
        </p:nvGraphicFramePr>
        <p:xfrm>
          <a:off x="3082925" y="3433763"/>
          <a:ext cx="11572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tion" r:id="rId10" imgW="647700" imgH="177800" progId="Equation.3">
                  <p:embed/>
                </p:oleObj>
              </mc:Choice>
              <mc:Fallback>
                <p:oleObj name="Equation" r:id="rId10" imgW="647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2925" y="3433763"/>
                        <a:ext cx="1157288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0" name="Object 8"/>
          <p:cNvGraphicFramePr>
            <a:graphicFrameLocks noChangeAspect="1"/>
          </p:cNvGraphicFramePr>
          <p:nvPr/>
        </p:nvGraphicFramePr>
        <p:xfrm>
          <a:off x="5318125" y="3868738"/>
          <a:ext cx="1087438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12" imgW="609600" imgH="177800" progId="Equation.3">
                  <p:embed/>
                </p:oleObj>
              </mc:Choice>
              <mc:Fallback>
                <p:oleObj name="Equation" r:id="rId12" imgW="609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25" y="3868738"/>
                        <a:ext cx="1087438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211467" y="88900"/>
            <a:ext cx="6817437" cy="65629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Boundary Layer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sz="1800" dirty="0" smtClean="0">
                <a:latin typeface="Arial"/>
                <a:cs typeface="Arial"/>
              </a:rPr>
              <a:t>Corner Flow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sz="1800" dirty="0" smtClean="0">
                <a:latin typeface="Arial"/>
                <a:cs typeface="Arial"/>
              </a:rPr>
              <a:t> End-Wall Vortex</a:t>
            </a:r>
            <a:endParaRPr lang="en-US" sz="1800" dirty="0">
              <a:latin typeface="Arial"/>
              <a:cs typeface="Arial"/>
            </a:endParaRP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246832"/>
              </p:ext>
            </p:extLst>
          </p:nvPr>
        </p:nvGraphicFramePr>
        <p:xfrm>
          <a:off x="3603985" y="5320321"/>
          <a:ext cx="963499" cy="320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Equation" r:id="rId14" imgW="1257300" imgH="419100" progId="Equation.DSMT4">
                  <p:embed/>
                </p:oleObj>
              </mc:Choice>
              <mc:Fallback>
                <p:oleObj name="Equation" r:id="rId14" imgW="1257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985" y="5320321"/>
                        <a:ext cx="963499" cy="320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616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rd.pdf"/>
          <p:cNvPicPr>
            <a:picLocks noChangeAspect="1"/>
          </p:cNvPicPr>
          <p:nvPr/>
        </p:nvPicPr>
        <p:blipFill>
          <a:blip r:embed="rId3"/>
          <a:srcRect l="50872" b="51732"/>
          <a:stretch>
            <a:fillRect/>
          </a:stretch>
        </p:blipFill>
        <p:spPr>
          <a:xfrm>
            <a:off x="2063139" y="927100"/>
            <a:ext cx="5569928" cy="4813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63139" y="1549400"/>
            <a:ext cx="591161" cy="596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6342" y="927100"/>
            <a:ext cx="184968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Two-Celled Vortex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8134" y="4301036"/>
            <a:ext cx="1465177" cy="30777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Vortex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7648" y="4921250"/>
            <a:ext cx="222373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Boundary Layer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2099" y="5220560"/>
            <a:ext cx="116238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688850" y="4714381"/>
            <a:ext cx="546894" cy="724694"/>
            <a:chOff x="457200" y="4483100"/>
            <a:chExt cx="546894" cy="72469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57200" y="4483100"/>
              <a:ext cx="546100" cy="1588"/>
            </a:xfrm>
            <a:prstGeom prst="line">
              <a:avLst/>
            </a:prstGeom>
            <a:ln w="38100" cap="flat" cmpd="sng" algn="ctr">
              <a:solidFill>
                <a:schemeClr val="accent3"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642541" y="4846241"/>
              <a:ext cx="722312" cy="794"/>
            </a:xfrm>
            <a:prstGeom prst="line">
              <a:avLst/>
            </a:prstGeom>
            <a:ln w="38100" cap="flat" cmpd="sng" algn="ctr">
              <a:solidFill>
                <a:schemeClr val="accent3"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" name="Group 19"/>
          <p:cNvGrpSpPr/>
          <p:nvPr/>
        </p:nvGrpSpPr>
        <p:grpSpPr>
          <a:xfrm flipH="1">
            <a:off x="4126706" y="4712791"/>
            <a:ext cx="546894" cy="724694"/>
            <a:chOff x="457200" y="4483100"/>
            <a:chExt cx="546894" cy="724694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57200" y="4483100"/>
              <a:ext cx="546100" cy="1588"/>
            </a:xfrm>
            <a:prstGeom prst="line">
              <a:avLst/>
            </a:prstGeom>
            <a:ln w="38100" cap="flat" cmpd="sng" algn="ctr">
              <a:solidFill>
                <a:schemeClr val="accent3"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642541" y="4846241"/>
              <a:ext cx="722312" cy="794"/>
            </a:xfrm>
            <a:prstGeom prst="line">
              <a:avLst/>
            </a:prstGeom>
            <a:ln w="38100" cap="flat" cmpd="sng" algn="ctr">
              <a:solidFill>
                <a:schemeClr val="accent3">
                  <a:alpha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11" idx="3"/>
          </p:cNvCxnSpPr>
          <p:nvPr/>
        </p:nvCxnSpPr>
        <p:spPr>
          <a:xfrm>
            <a:off x="3613311" y="4454925"/>
            <a:ext cx="1075539" cy="153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23285" y="3598333"/>
            <a:ext cx="10626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Outer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758719"/>
              </p:ext>
            </p:extLst>
          </p:nvPr>
        </p:nvGraphicFramePr>
        <p:xfrm>
          <a:off x="38100" y="3219052"/>
          <a:ext cx="1181100" cy="578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" name="Equation" r:id="rId4" imgW="444500" imgH="215900" progId="Equation.3">
                  <p:embed/>
                </p:oleObj>
              </mc:Choice>
              <mc:Fallback>
                <p:oleObj name="Equation" r:id="rId4" imgW="444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3219052"/>
                        <a:ext cx="1181100" cy="5782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853213"/>
              </p:ext>
            </p:extLst>
          </p:nvPr>
        </p:nvGraphicFramePr>
        <p:xfrm>
          <a:off x="0" y="4648200"/>
          <a:ext cx="2286000" cy="613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6" imgW="1041400" imgH="279400" progId="Equation.DSMT4">
                  <p:embed/>
                </p:oleObj>
              </mc:Choice>
              <mc:Fallback>
                <p:oleObj name="Equation" r:id="rId6" imgW="10414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48200"/>
                        <a:ext cx="2286000" cy="613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211467" y="0"/>
            <a:ext cx="6817437" cy="65629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Reconciliation of Two-Celled Vortex with End-Wall Vortex ?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45399" y="5969000"/>
            <a:ext cx="3377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End-Wall Vortex is Supercritical</a:t>
            </a: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74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115747" y="3352799"/>
            <a:ext cx="567266" cy="83396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92756" y="3217333"/>
            <a:ext cx="567266" cy="98637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93894" y="209434"/>
            <a:ext cx="2682495" cy="461665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Vortex Breakdown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03921" y="6581001"/>
            <a:ext cx="2340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Pauley and Snow (1988,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MWR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" name="Picture 6" descr="vortexbreakdown.pdf"/>
          <p:cNvPicPr>
            <a:picLocks noChangeAspect="1"/>
          </p:cNvPicPr>
          <p:nvPr/>
        </p:nvPicPr>
        <p:blipFill>
          <a:blip r:embed="rId2"/>
          <a:srcRect l="3861" t="2393" r="6857" b="54718"/>
          <a:stretch>
            <a:fillRect/>
          </a:stretch>
        </p:blipFill>
        <p:spPr>
          <a:xfrm>
            <a:off x="740230" y="812801"/>
            <a:ext cx="7847318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6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worthy.pdf"/>
          <p:cNvPicPr>
            <a:picLocks noChangeAspect="1"/>
          </p:cNvPicPr>
          <p:nvPr/>
        </p:nvPicPr>
        <p:blipFill>
          <a:blip r:embed="rId2"/>
          <a:srcRect b="47140"/>
          <a:stretch>
            <a:fillRect/>
          </a:stretch>
        </p:blipFill>
        <p:spPr>
          <a:xfrm>
            <a:off x="1110485" y="1013353"/>
            <a:ext cx="7119115" cy="2720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3582" y="6317089"/>
            <a:ext cx="2282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Maxworthy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(1972, </a:t>
            </a:r>
            <a:r>
              <a:rPr lang="en-US" sz="1200" i="1" dirty="0" err="1" smtClean="0">
                <a:solidFill>
                  <a:prstClr val="black"/>
                </a:solidFill>
                <a:latin typeface="Arial"/>
                <a:cs typeface="Arial"/>
              </a:rPr>
              <a:t>Astro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en-US" sz="1200" i="1" dirty="0" err="1" smtClean="0">
                <a:solidFill>
                  <a:prstClr val="black"/>
                </a:solidFill>
                <a:latin typeface="Arial"/>
                <a:cs typeface="Arial"/>
              </a:rPr>
              <a:t>Acta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7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Ward.pdf"/>
          <p:cNvPicPr>
            <a:picLocks noChangeAspect="1"/>
          </p:cNvPicPr>
          <p:nvPr/>
        </p:nvPicPr>
        <p:blipFill>
          <a:blip r:embed="rId3"/>
          <a:srcRect l="64535" t="3150" r="16485" b="59203"/>
          <a:stretch>
            <a:fillRect/>
          </a:stretch>
        </p:blipFill>
        <p:spPr>
          <a:xfrm>
            <a:off x="3439656" y="795150"/>
            <a:ext cx="2461611" cy="355425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920999" y="3504483"/>
            <a:ext cx="956535" cy="7947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44067" y="3631484"/>
            <a:ext cx="693073" cy="667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2597" y="253998"/>
            <a:ext cx="7644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Condition for Vortex Breakdown to Remain Suspended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67028" y="3116144"/>
            <a:ext cx="693073" cy="667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62086" y="3111225"/>
            <a:ext cx="693073" cy="667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219452" y="1563688"/>
            <a:ext cx="2828788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44852" y="4349409"/>
            <a:ext cx="2828788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44852" y="6519446"/>
            <a:ext cx="3069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Fiedler (2009, </a:t>
            </a:r>
            <a:r>
              <a:rPr lang="en-US" i="1" dirty="0" smtClean="0">
                <a:solidFill>
                  <a:prstClr val="black"/>
                </a:solidFill>
                <a:latin typeface="Arial"/>
                <a:cs typeface="Arial"/>
              </a:rPr>
              <a:t>Atmos. Sci. </a:t>
            </a:r>
            <a:r>
              <a:rPr lang="en-US" i="1" dirty="0" err="1" smtClean="0">
                <a:solidFill>
                  <a:prstClr val="black"/>
                </a:solidFill>
                <a:latin typeface="Arial"/>
                <a:cs typeface="Arial"/>
              </a:rPr>
              <a:t>Lett</a:t>
            </a:r>
            <a:r>
              <a:rPr lang="en-US" i="1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</p:txBody>
      </p:sp>
      <p:graphicFrame>
        <p:nvGraphicFramePr>
          <p:cNvPr id="2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918867"/>
              </p:ext>
            </p:extLst>
          </p:nvPr>
        </p:nvGraphicFramePr>
        <p:xfrm>
          <a:off x="3376613" y="5365750"/>
          <a:ext cx="2643187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" name="Equation" r:id="rId4" imgW="685800" imgH="215900" progId="Equation.3">
                  <p:embed/>
                </p:oleObj>
              </mc:Choice>
              <mc:Fallback>
                <p:oleObj name="Equation" r:id="rId4" imgW="685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6613" y="5365750"/>
                        <a:ext cx="2643187" cy="9588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801143"/>
              </p:ext>
            </p:extLst>
          </p:nvPr>
        </p:nvGraphicFramePr>
        <p:xfrm>
          <a:off x="914400" y="1237852"/>
          <a:ext cx="1181100" cy="578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6" imgW="444500" imgH="215900" progId="Equation.3">
                  <p:embed/>
                </p:oleObj>
              </mc:Choice>
              <mc:Fallback>
                <p:oleObj name="Equation" r:id="rId6" imgW="444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37852"/>
                        <a:ext cx="1181100" cy="5782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052203"/>
              </p:ext>
            </p:extLst>
          </p:nvPr>
        </p:nvGraphicFramePr>
        <p:xfrm>
          <a:off x="762000" y="3962400"/>
          <a:ext cx="2286000" cy="613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8" imgW="1041400" imgH="279400" progId="Equation.3">
                  <p:embed/>
                </p:oleObj>
              </mc:Choice>
              <mc:Fallback>
                <p:oleObj name="Equation" r:id="rId8" imgW="1041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62400"/>
                        <a:ext cx="2286000" cy="613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268962"/>
              </p:ext>
            </p:extLst>
          </p:nvPr>
        </p:nvGraphicFramePr>
        <p:xfrm>
          <a:off x="3379788" y="4625975"/>
          <a:ext cx="253682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Equation" r:id="rId10" imgW="1155700" imgH="228600" progId="Equation.3">
                  <p:embed/>
                </p:oleObj>
              </mc:Choice>
              <mc:Fallback>
                <p:oleObj name="Equation" r:id="rId10" imgW="1155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9788" y="4625975"/>
                        <a:ext cx="2536825" cy="503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937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s05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1257300"/>
            <a:ext cx="9144000" cy="4391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04668"/>
            <a:ext cx="914400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723548"/>
              </p:ext>
            </p:extLst>
          </p:nvPr>
        </p:nvGraphicFramePr>
        <p:xfrm>
          <a:off x="3563938" y="468313"/>
          <a:ext cx="1568450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" name="Equation" r:id="rId5" imgW="406400" imgH="190500" progId="Equation.DSMT4">
                  <p:embed/>
                </p:oleObj>
              </mc:Choice>
              <mc:Fallback>
                <p:oleObj name="Equation" r:id="rId5" imgW="4064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68313"/>
                        <a:ext cx="1568450" cy="846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556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Ward.pdf"/>
          <p:cNvPicPr>
            <a:picLocks noChangeAspect="1"/>
          </p:cNvPicPr>
          <p:nvPr/>
        </p:nvPicPr>
        <p:blipFill>
          <a:blip r:embed="rId7"/>
          <a:srcRect l="50090" t="3389" b="51296"/>
          <a:stretch>
            <a:fillRect/>
          </a:stretch>
        </p:blipFill>
        <p:spPr>
          <a:xfrm>
            <a:off x="7060055" y="5604668"/>
            <a:ext cx="2083945" cy="12836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025875" y="5655468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27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853541"/>
              </p:ext>
            </p:extLst>
          </p:nvPr>
        </p:nvGraphicFramePr>
        <p:xfrm>
          <a:off x="3178175" y="5935663"/>
          <a:ext cx="1716088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8" imgW="622300" imgH="165100" progId="Equation.DSMT4">
                  <p:embed/>
                </p:oleObj>
              </mc:Choice>
              <mc:Fallback>
                <p:oleObj name="Equation" r:id="rId8" imgW="622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5935663"/>
                        <a:ext cx="1716088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663306"/>
              </p:ext>
            </p:extLst>
          </p:nvPr>
        </p:nvGraphicFramePr>
        <p:xfrm>
          <a:off x="4883150" y="5857875"/>
          <a:ext cx="15414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10" imgW="558800" imgH="190500" progId="Equation.3">
                  <p:embed/>
                </p:oleObj>
              </mc:Choice>
              <mc:Fallback>
                <p:oleObj name="Equation" r:id="rId10" imgW="558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5857875"/>
                        <a:ext cx="1541463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9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s0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3" y="1257300"/>
            <a:ext cx="9144000" cy="4416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04668"/>
            <a:ext cx="9144000" cy="373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4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254533"/>
              </p:ext>
            </p:extLst>
          </p:nvPr>
        </p:nvGraphicFramePr>
        <p:xfrm>
          <a:off x="3563938" y="468313"/>
          <a:ext cx="1568450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" name="Equation" r:id="rId5" imgW="406400" imgH="190500" progId="Equation.DSMT4">
                  <p:embed/>
                </p:oleObj>
              </mc:Choice>
              <mc:Fallback>
                <p:oleObj name="Equation" r:id="rId5" imgW="4064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68313"/>
                        <a:ext cx="1568450" cy="846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810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Ward.pdf"/>
          <p:cNvPicPr>
            <a:picLocks noChangeAspect="1"/>
          </p:cNvPicPr>
          <p:nvPr/>
        </p:nvPicPr>
        <p:blipFill>
          <a:blip r:embed="rId7"/>
          <a:srcRect t="3389" r="49272" b="51296"/>
          <a:stretch>
            <a:fillRect/>
          </a:stretch>
        </p:blipFill>
        <p:spPr>
          <a:xfrm>
            <a:off x="7021648" y="5574377"/>
            <a:ext cx="2118119" cy="128362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063975" y="5655468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47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482741"/>
              </p:ext>
            </p:extLst>
          </p:nvPr>
        </p:nvGraphicFramePr>
        <p:xfrm>
          <a:off x="3178175" y="5953125"/>
          <a:ext cx="17160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8" imgW="622300" imgH="152400" progId="Equation.DSMT4">
                  <p:embed/>
                </p:oleObj>
              </mc:Choice>
              <mc:Fallback>
                <p:oleObj name="Equation" r:id="rId8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5953125"/>
                        <a:ext cx="1716088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501407"/>
              </p:ext>
            </p:extLst>
          </p:nvPr>
        </p:nvGraphicFramePr>
        <p:xfrm>
          <a:off x="4883150" y="5857875"/>
          <a:ext cx="15414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10" imgW="558800" imgH="190500" progId="Equation.3">
                  <p:embed/>
                </p:oleObj>
              </mc:Choice>
              <mc:Fallback>
                <p:oleObj name="Equation" r:id="rId10" imgW="558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5857875"/>
                        <a:ext cx="1541463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9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s1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279525"/>
            <a:ext cx="9144000" cy="4394200"/>
          </a:xfrm>
          <a:prstGeom prst="rect">
            <a:avLst/>
          </a:prstGeom>
        </p:spPr>
      </p:pic>
      <p:pic>
        <p:nvPicPr>
          <p:cNvPr id="4" name="Picture 3" descr="ns18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6820"/>
            <a:ext cx="9144000" cy="4384360"/>
          </a:xfrm>
          <a:prstGeom prst="rect">
            <a:avLst/>
          </a:prstGeom>
        </p:spPr>
      </p:pic>
      <p:graphicFrame>
        <p:nvGraphicFramePr>
          <p:cNvPr id="768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360645"/>
              </p:ext>
            </p:extLst>
          </p:nvPr>
        </p:nvGraphicFramePr>
        <p:xfrm>
          <a:off x="3563938" y="468313"/>
          <a:ext cx="1568450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" name="Equation" r:id="rId5" imgW="406400" imgH="190500" progId="Equation.DSMT4">
                  <p:embed/>
                </p:oleObj>
              </mc:Choice>
              <mc:Fallback>
                <p:oleObj name="Equation" r:id="rId5" imgW="4064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68313"/>
                        <a:ext cx="1568450" cy="846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55600" y="1399513"/>
            <a:ext cx="5435600" cy="5372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Ward.pdf"/>
          <p:cNvPicPr>
            <a:picLocks noChangeAspect="1"/>
          </p:cNvPicPr>
          <p:nvPr/>
        </p:nvPicPr>
        <p:blipFill>
          <a:blip r:embed="rId7"/>
          <a:srcRect t="54470" r="48353"/>
          <a:stretch>
            <a:fillRect/>
          </a:stretch>
        </p:blipFill>
        <p:spPr>
          <a:xfrm>
            <a:off x="6902849" y="5591968"/>
            <a:ext cx="2253851" cy="134794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955297" y="5656770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68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82088"/>
              </p:ext>
            </p:extLst>
          </p:nvPr>
        </p:nvGraphicFramePr>
        <p:xfrm>
          <a:off x="3178175" y="5953125"/>
          <a:ext cx="17160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Equation" r:id="rId8" imgW="622300" imgH="152400" progId="Equation.DSMT4">
                  <p:embed/>
                </p:oleObj>
              </mc:Choice>
              <mc:Fallback>
                <p:oleObj name="Equation" r:id="rId8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5953125"/>
                        <a:ext cx="1716088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137253"/>
              </p:ext>
            </p:extLst>
          </p:nvPr>
        </p:nvGraphicFramePr>
        <p:xfrm>
          <a:off x="4883150" y="5857875"/>
          <a:ext cx="15414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Equation" r:id="rId10" imgW="558800" imgH="190500" progId="Equation.3">
                  <p:embed/>
                </p:oleObj>
              </mc:Choice>
              <mc:Fallback>
                <p:oleObj name="Equation" r:id="rId10" imgW="558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5857875"/>
                        <a:ext cx="1541463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21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6700" y="6425169"/>
            <a:ext cx="508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Adapted from </a:t>
            </a:r>
            <a:r>
              <a:rPr lang="en-US" sz="1600" dirty="0" err="1" smtClean="0">
                <a:latin typeface="Arial"/>
                <a:cs typeface="Arial"/>
              </a:rPr>
              <a:t>Klemp</a:t>
            </a:r>
            <a:r>
              <a:rPr lang="en-US" sz="1600" dirty="0" smtClean="0">
                <a:latin typeface="Arial"/>
                <a:cs typeface="Arial"/>
              </a:rPr>
              <a:t> (1987, </a:t>
            </a:r>
            <a:r>
              <a:rPr lang="en-US" sz="1600" i="1" dirty="0" smtClean="0">
                <a:latin typeface="Arial"/>
                <a:cs typeface="Arial"/>
              </a:rPr>
              <a:t>Ann. Rev. Fluid Mech.</a:t>
            </a:r>
            <a:r>
              <a:rPr lang="en-US" sz="1600" dirty="0" smtClean="0">
                <a:latin typeface="Arial"/>
                <a:cs typeface="Arial"/>
              </a:rPr>
              <a:t>)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9964"/>
            <a:ext cx="86911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atin typeface="Arial"/>
                <a:cs typeface="Arial"/>
              </a:rPr>
              <a:t>Supercell</a:t>
            </a:r>
            <a:r>
              <a:rPr lang="en-US" sz="4000" dirty="0" smtClean="0">
                <a:latin typeface="Arial"/>
                <a:cs typeface="Arial"/>
              </a:rPr>
              <a:t> Thunderstorm with Tornado</a:t>
            </a:r>
            <a:endParaRPr lang="en-US" sz="4000" dirty="0">
              <a:latin typeface="Arial"/>
              <a:cs typeface="Arial"/>
            </a:endParaRPr>
          </a:p>
        </p:txBody>
      </p:sp>
      <p:pic>
        <p:nvPicPr>
          <p:cNvPr id="3" name="Picture 2" descr="Klemp8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7493858" cy="55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1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worth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85" y="1013353"/>
            <a:ext cx="7119115" cy="5146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3582" y="6317089"/>
            <a:ext cx="2282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Maxworthy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 (1972, </a:t>
            </a:r>
            <a:r>
              <a:rPr lang="en-US" sz="1200" i="1" dirty="0" err="1" smtClean="0">
                <a:solidFill>
                  <a:prstClr val="black"/>
                </a:solidFill>
                <a:latin typeface="Arial"/>
                <a:cs typeface="Arial"/>
              </a:rPr>
              <a:t>Astro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en-US" sz="1200" i="1" dirty="0" err="1" smtClean="0">
                <a:solidFill>
                  <a:prstClr val="black"/>
                </a:solidFill>
                <a:latin typeface="Arial"/>
                <a:cs typeface="Arial"/>
              </a:rPr>
              <a:t>Acta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75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337313"/>
              </p:ext>
            </p:extLst>
          </p:nvPr>
        </p:nvGraphicFramePr>
        <p:xfrm>
          <a:off x="3051175" y="3201988"/>
          <a:ext cx="2659063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" name="Equation" r:id="rId3" imgW="965200" imgH="393700" progId="Equation.DSMT4">
                  <p:embed/>
                </p:oleObj>
              </mc:Choice>
              <mc:Fallback>
                <p:oleObj name="Equation" r:id="rId3" imgW="9652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1175" y="3201988"/>
                        <a:ext cx="2659063" cy="1084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190499" y="1549400"/>
          <a:ext cx="3682037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Equation" r:id="rId5" imgW="1676400" imgH="469900" progId="Equation.3">
                  <p:embed/>
                </p:oleObj>
              </mc:Choice>
              <mc:Fallback>
                <p:oleObj name="Equation" r:id="rId5" imgW="1676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99" y="1549400"/>
                        <a:ext cx="3682037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4" name="Object 4"/>
          <p:cNvGraphicFramePr>
            <a:graphicFrameLocks noChangeAspect="1"/>
          </p:cNvGraphicFramePr>
          <p:nvPr/>
        </p:nvGraphicFramePr>
        <p:xfrm>
          <a:off x="4165069" y="1836738"/>
          <a:ext cx="164623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Equation" r:id="rId7" imgW="596900" imgH="165100" progId="Equation.3">
                  <p:embed/>
                </p:oleObj>
              </mc:Choice>
              <mc:Fallback>
                <p:oleObj name="Equation" r:id="rId7" imgW="5969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069" y="1836738"/>
                        <a:ext cx="1646237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5" name="Object 5"/>
          <p:cNvGraphicFramePr>
            <a:graphicFrameLocks noChangeAspect="1"/>
          </p:cNvGraphicFramePr>
          <p:nvPr/>
        </p:nvGraphicFramePr>
        <p:xfrm>
          <a:off x="6289675" y="1836738"/>
          <a:ext cx="227647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Equation" r:id="rId9" imgW="825500" imgH="165100" progId="Equation.3">
                  <p:embed/>
                </p:oleObj>
              </mc:Choice>
              <mc:Fallback>
                <p:oleObj name="Equation" r:id="rId9" imgW="8255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9675" y="1836738"/>
                        <a:ext cx="2276475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579875" y="393700"/>
            <a:ext cx="4308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Effects of Turbulence?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42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sxc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31" y="402699"/>
            <a:ext cx="6858000" cy="6019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4147" y="6519446"/>
            <a:ext cx="2579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Lewellen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et al (2000, </a:t>
            </a:r>
            <a:r>
              <a:rPr lang="en-US" i="1" dirty="0" smtClean="0">
                <a:solidFill>
                  <a:prstClr val="black"/>
                </a:solidFill>
                <a:latin typeface="Arial"/>
                <a:cs typeface="Arial"/>
              </a:rPr>
              <a:t>JAS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1997" y="171866"/>
            <a:ext cx="3281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Large Eddy Simulation</a:t>
            </a:r>
          </a:p>
        </p:txBody>
      </p:sp>
    </p:spTree>
    <p:extLst>
      <p:ext uri="{BB962C8B-B14F-4D97-AF65-F5344CB8AC3E}">
        <p14:creationId xmlns:p14="http://schemas.microsoft.com/office/powerpoint/2010/main" val="235397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Vl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633531"/>
            <a:ext cx="5676900" cy="604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1997" y="171866"/>
            <a:ext cx="3281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Large Eddy Simulation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564147" y="6519446"/>
            <a:ext cx="2579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Lewellen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et al (2000, </a:t>
            </a:r>
            <a:r>
              <a:rPr lang="en-US" i="1" dirty="0" smtClean="0">
                <a:solidFill>
                  <a:prstClr val="black"/>
                </a:solidFill>
                <a:latin typeface="Arial"/>
                <a:cs typeface="Arial"/>
              </a:rPr>
              <a:t>JAS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7308850" y="1989667"/>
            <a:ext cx="16434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Each satellite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vortex has locally amplified velocity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in the boundary layer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88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n_highSr_427x2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49" y="457200"/>
            <a:ext cx="7455991" cy="42438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0" y="396240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Shading:</a:t>
            </a:r>
          </a:p>
          <a:p>
            <a:r>
              <a:rPr lang="en-US" sz="1400" dirty="0"/>
              <a:t>n</a:t>
            </a:r>
            <a:r>
              <a:rPr lang="en-US" sz="1400" dirty="0" smtClean="0"/>
              <a:t>ear-surface </a:t>
            </a:r>
          </a:p>
          <a:p>
            <a:r>
              <a:rPr lang="en-US" sz="1400" dirty="0" smtClean="0"/>
              <a:t>wind speed (m/s) 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76400" y="990600"/>
            <a:ext cx="228600" cy="1600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4871438">
            <a:off x="1634965" y="1614470"/>
            <a:ext cx="601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500m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1905000"/>
            <a:ext cx="1172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</a:t>
            </a:r>
            <a:r>
              <a:rPr lang="en-US" sz="1400" dirty="0" smtClean="0">
                <a:solidFill>
                  <a:srgbClr val="FFFFFF"/>
                </a:solidFill>
              </a:rPr>
              <a:t>ondensation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funnel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95633" y="-4465"/>
            <a:ext cx="3281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Large Eddy Simulation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67400" y="5177367"/>
            <a:ext cx="2305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Bryan et al (2016, </a:t>
            </a:r>
            <a:r>
              <a:rPr lang="en-US" i="1" dirty="0" smtClean="0">
                <a:solidFill>
                  <a:prstClr val="black"/>
                </a:solidFill>
                <a:latin typeface="Arial"/>
                <a:cs typeface="Arial"/>
              </a:rPr>
              <a:t>JAS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823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>
                <a:latin typeface="Arial"/>
                <a:cs typeface="Arial"/>
              </a:rPr>
              <a:t>Conclusions</a:t>
            </a:r>
            <a:endParaRPr lang="en-US" sz="3600" u="sng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10721"/>
            <a:ext cx="9008532" cy="4525963"/>
          </a:xfrm>
        </p:spPr>
        <p:txBody>
          <a:bodyPr/>
          <a:lstStyle/>
          <a:p>
            <a:r>
              <a:rPr lang="en-US" dirty="0" smtClean="0"/>
              <a:t>Steady-State Theory of Axisymmetric Tornado-Like Vortices Well Developed and Tested in Laboratory and Numerical Models  </a:t>
            </a:r>
          </a:p>
          <a:p>
            <a:r>
              <a:rPr lang="en-US" dirty="0" smtClean="0"/>
              <a:t>3D and Turbulence Effects Less So…</a:t>
            </a:r>
          </a:p>
          <a:p>
            <a:r>
              <a:rPr lang="en-US" dirty="0" smtClean="0"/>
              <a:t>Knowledge of </a:t>
            </a:r>
            <a:r>
              <a:rPr lang="en-US" dirty="0" err="1" smtClean="0"/>
              <a:t>Tornadogenesis</a:t>
            </a:r>
            <a:r>
              <a:rPr lang="en-US" dirty="0" smtClean="0"/>
              <a:t> Primitive</a:t>
            </a:r>
          </a:p>
          <a:p>
            <a:r>
              <a:rPr lang="en-US" dirty="0" smtClean="0"/>
              <a:t>Intersection of Storm-Scale and Vortex-Scale Dynamics Next Frontier</a:t>
            </a:r>
            <a:endParaRPr lang="en-US" dirty="0"/>
          </a:p>
        </p:txBody>
      </p:sp>
      <p:pic>
        <p:nvPicPr>
          <p:cNvPr id="4" name="Picture 3" descr="Marquis.pdf"/>
          <p:cNvPicPr>
            <a:picLocks noChangeAspect="1"/>
          </p:cNvPicPr>
          <p:nvPr/>
        </p:nvPicPr>
        <p:blipFill>
          <a:blip r:embed="rId2"/>
          <a:srcRect b="47309"/>
          <a:stretch>
            <a:fillRect/>
          </a:stretch>
        </p:blipFill>
        <p:spPr>
          <a:xfrm>
            <a:off x="143933" y="5003624"/>
            <a:ext cx="4715933" cy="1642708"/>
          </a:xfrm>
          <a:prstGeom prst="rect">
            <a:avLst/>
          </a:prstGeom>
        </p:spPr>
      </p:pic>
      <p:pic>
        <p:nvPicPr>
          <p:cNvPr id="5" name="Picture 4" descr="War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558" y="4375487"/>
            <a:ext cx="2822442" cy="248251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4420" y="5130624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Oval 6"/>
          <p:cNvSpPr/>
          <p:nvPr/>
        </p:nvSpPr>
        <p:spPr>
          <a:xfrm>
            <a:off x="6683738" y="5759250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Oval 7"/>
          <p:cNvSpPr/>
          <p:nvPr/>
        </p:nvSpPr>
        <p:spPr>
          <a:xfrm>
            <a:off x="5305558" y="5736684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Oval 8"/>
          <p:cNvSpPr/>
          <p:nvPr/>
        </p:nvSpPr>
        <p:spPr>
          <a:xfrm>
            <a:off x="6598758" y="4520320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5258678" y="4520320"/>
            <a:ext cx="271559" cy="20496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9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ptimal_vortex_R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995" y="203203"/>
            <a:ext cx="482917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293" y="927100"/>
            <a:ext cx="184968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Two-Celled Vortex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5032" y="3596856"/>
            <a:ext cx="146517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Vortex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2709" y="5232858"/>
            <a:ext cx="145424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Boundary Layer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2647" y="5186691"/>
            <a:ext cx="116238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56674" name="Object 2"/>
          <p:cNvGraphicFramePr>
            <a:graphicFrameLocks noChangeAspect="1"/>
          </p:cNvGraphicFramePr>
          <p:nvPr/>
        </p:nvGraphicFramePr>
        <p:xfrm>
          <a:off x="6721997" y="5037683"/>
          <a:ext cx="1768475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" name="Equation" r:id="rId4" imgW="990600" imgH="139700" progId="Equation.3">
                  <p:embed/>
                </p:oleObj>
              </mc:Choice>
              <mc:Fallback>
                <p:oleObj name="Equation" r:id="rId4" imgW="9906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1997" y="5037683"/>
                        <a:ext cx="1768475" cy="250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63782" y="5415300"/>
            <a:ext cx="2698751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vortex lines = streamlines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Arial"/>
                <a:cs typeface="Arial"/>
              </a:rPr>
              <a:t>Burggraf</a:t>
            </a: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 et al. ’71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End-Wall Boundary Layer &amp;,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consequently, also true for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Corner Flow &amp; End-Wall Vortex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6800" y="3031063"/>
            <a:ext cx="1704438" cy="30777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Vortex  Breakdown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156677" name="Object 5"/>
          <p:cNvGraphicFramePr>
            <a:graphicFrameLocks noChangeAspect="1"/>
          </p:cNvGraphicFramePr>
          <p:nvPr/>
        </p:nvGraphicFramePr>
        <p:xfrm>
          <a:off x="1985066" y="5756078"/>
          <a:ext cx="113188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Equation" r:id="rId6" imgW="635000" imgH="203200" progId="Equation.3">
                  <p:embed/>
                </p:oleObj>
              </mc:Choice>
              <mc:Fallback>
                <p:oleObj name="Equation" r:id="rId6" imgW="635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066" y="5756078"/>
                        <a:ext cx="1131887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8" name="Object 6"/>
          <p:cNvGraphicFramePr>
            <a:graphicFrameLocks noChangeAspect="1"/>
          </p:cNvGraphicFramePr>
          <p:nvPr/>
        </p:nvGraphicFramePr>
        <p:xfrm>
          <a:off x="5997044" y="4601110"/>
          <a:ext cx="11334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Equation" r:id="rId8" imgW="635000" imgH="203200" progId="Equation.3">
                  <p:embed/>
                </p:oleObj>
              </mc:Choice>
              <mc:Fallback>
                <p:oleObj name="Equation" r:id="rId8" imgW="635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7044" y="4601110"/>
                        <a:ext cx="113347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9" name="Object 7"/>
          <p:cNvGraphicFramePr>
            <a:graphicFrameLocks noChangeAspect="1"/>
          </p:cNvGraphicFramePr>
          <p:nvPr/>
        </p:nvGraphicFramePr>
        <p:xfrm>
          <a:off x="3082925" y="3433763"/>
          <a:ext cx="11572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Equation" r:id="rId10" imgW="647700" imgH="177800" progId="Equation.3">
                  <p:embed/>
                </p:oleObj>
              </mc:Choice>
              <mc:Fallback>
                <p:oleObj name="Equation" r:id="rId10" imgW="647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2925" y="3433763"/>
                        <a:ext cx="1157288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0" name="Object 8"/>
          <p:cNvGraphicFramePr>
            <a:graphicFrameLocks noChangeAspect="1"/>
          </p:cNvGraphicFramePr>
          <p:nvPr/>
        </p:nvGraphicFramePr>
        <p:xfrm>
          <a:off x="5318125" y="3868738"/>
          <a:ext cx="1087438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Equation" r:id="rId12" imgW="609600" imgH="177800" progId="Equation.3">
                  <p:embed/>
                </p:oleObj>
              </mc:Choice>
              <mc:Fallback>
                <p:oleObj name="Equation" r:id="rId12" imgW="609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25" y="3868738"/>
                        <a:ext cx="1087438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1" name="Object 9"/>
          <p:cNvGraphicFramePr>
            <a:graphicFrameLocks noChangeAspect="1"/>
          </p:cNvGraphicFramePr>
          <p:nvPr/>
        </p:nvGraphicFramePr>
        <p:xfrm>
          <a:off x="5634038" y="1828800"/>
          <a:ext cx="725487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Equation" r:id="rId14" imgW="406400" imgH="177800" progId="Equation.3">
                  <p:embed/>
                </p:oleObj>
              </mc:Choice>
              <mc:Fallback>
                <p:oleObj name="Equation" r:id="rId14" imgW="406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4038" y="1828800"/>
                        <a:ext cx="725487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2" name="Object 10"/>
          <p:cNvGraphicFramePr>
            <a:graphicFrameLocks noChangeAspect="1"/>
          </p:cNvGraphicFramePr>
          <p:nvPr/>
        </p:nvGraphicFramePr>
        <p:xfrm>
          <a:off x="2578100" y="1692275"/>
          <a:ext cx="790575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Equation" r:id="rId16" imgW="444500" imgH="177800" progId="Equation.DSMT4">
                  <p:embed/>
                </p:oleObj>
              </mc:Choice>
              <mc:Fallback>
                <p:oleObj name="Equation" r:id="rId16" imgW="4445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100" y="1692275"/>
                        <a:ext cx="790575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27367" y="0"/>
            <a:ext cx="6817437" cy="65629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End-Wall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sz="1800" dirty="0" smtClean="0">
                <a:latin typeface="Arial"/>
                <a:cs typeface="Arial"/>
              </a:rPr>
              <a:t>Two-Celled Vortex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49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1089" y="4495034"/>
            <a:ext cx="5068249" cy="216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unioncity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448" y="1485900"/>
            <a:ext cx="4068375" cy="2743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14406" y="6419045"/>
            <a:ext cx="662157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hook echo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2472985" y="6203104"/>
            <a:ext cx="328742" cy="2116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>
            <a:off x="5499713" y="6144580"/>
            <a:ext cx="347359" cy="3070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832085" y="6144579"/>
            <a:ext cx="1019943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velocity couplet  associated with </a:t>
            </a:r>
            <a:r>
              <a:rPr lang="en-US" sz="1100" dirty="0" err="1" smtClean="0">
                <a:latin typeface="Arial"/>
                <a:cs typeface="Arial"/>
              </a:rPr>
              <a:t>mesocyclone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24" name="Picture 23" descr="ld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06" y="1318364"/>
            <a:ext cx="3679573" cy="31766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99411" y="254000"/>
            <a:ext cx="7021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prstClr val="black"/>
                </a:solidFill>
                <a:latin typeface="Arial"/>
                <a:ea typeface="+mj-ea"/>
                <a:cs typeface="Arial"/>
              </a:rPr>
              <a:t>Supercell</a:t>
            </a:r>
            <a:r>
              <a:rPr lang="en-US" sz="4400" dirty="0" smtClean="0">
                <a:solidFill>
                  <a:prstClr val="black"/>
                </a:solidFill>
                <a:latin typeface="Arial"/>
                <a:ea typeface="+mj-ea"/>
                <a:cs typeface="Arial"/>
              </a:rPr>
              <a:t> Surface Features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0751" y="2963328"/>
            <a:ext cx="256340" cy="32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6404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9925" y="780645"/>
            <a:ext cx="7772400" cy="4114800"/>
          </a:xfrm>
        </p:spPr>
        <p:txBody>
          <a:bodyPr/>
          <a:lstStyle/>
          <a:p>
            <a:endParaRPr lang="en-US" sz="2000" b="1" dirty="0" smtClean="0"/>
          </a:p>
          <a:p>
            <a:pPr>
              <a:buNone/>
            </a:pPr>
            <a:r>
              <a:rPr lang="en-US" sz="2000" b="1" dirty="0" smtClean="0"/>
              <a:t>    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Although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most significant tornadoes are associated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with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  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supercell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thunderstorms, most supercells are </a:t>
            </a:r>
            <a:r>
              <a:rPr lang="en-US" sz="2000" i="1" dirty="0">
                <a:solidFill>
                  <a:srgbClr val="000000"/>
                </a:solidFill>
                <a:latin typeface="Arial"/>
                <a:cs typeface="Arial"/>
              </a:rPr>
              <a:t>not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tornadic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7187" name="Text Box 3"/>
          <p:cNvSpPr txBox="1">
            <a:spLocks noChangeArrowheads="1"/>
          </p:cNvSpPr>
          <p:nvPr/>
        </p:nvSpPr>
        <p:spPr bwMode="auto">
          <a:xfrm>
            <a:off x="431831" y="3093553"/>
            <a:ext cx="1935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CC0000"/>
                </a:solidFill>
                <a:latin typeface="Arial" pitchFamily="-65" charset="0"/>
              </a:rPr>
              <a:t>nontornadic</a:t>
            </a: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2721006" y="3093553"/>
            <a:ext cx="1935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CC0000"/>
                </a:solidFill>
                <a:latin typeface="Arial" pitchFamily="-65" charset="0"/>
              </a:rPr>
              <a:t>nontornadic</a:t>
            </a:r>
          </a:p>
        </p:txBody>
      </p:sp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5261006" y="3112603"/>
            <a:ext cx="1935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CC0000"/>
                </a:solidFill>
                <a:latin typeface="Arial" pitchFamily="-65" charset="0"/>
              </a:rPr>
              <a:t>tornadic</a:t>
            </a:r>
          </a:p>
        </p:txBody>
      </p:sp>
      <p:sp>
        <p:nvSpPr>
          <p:cNvPr id="477190" name="Text Box 6"/>
          <p:cNvSpPr txBox="1">
            <a:spLocks noChangeArrowheads="1"/>
          </p:cNvSpPr>
          <p:nvPr/>
        </p:nvSpPr>
        <p:spPr bwMode="auto">
          <a:xfrm>
            <a:off x="7235856" y="3096728"/>
            <a:ext cx="1935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CC0000"/>
                </a:solidFill>
                <a:latin typeface="Arial" pitchFamily="-65" charset="0"/>
              </a:rPr>
              <a:t>nontornadic</a:t>
            </a:r>
          </a:p>
        </p:txBody>
      </p:sp>
      <p:pic>
        <p:nvPicPr>
          <p:cNvPr id="477191" name="Picture 7" descr="29apr95"/>
          <p:cNvPicPr>
            <a:picLocks noChangeAspect="1" noChangeArrowheads="1"/>
          </p:cNvPicPr>
          <p:nvPr/>
        </p:nvPicPr>
        <p:blipFill>
          <a:blip r:embed="rId3"/>
          <a:srcRect l="11601" t="13503" r="11601" b="20253"/>
          <a:stretch>
            <a:fillRect/>
          </a:stretch>
        </p:blipFill>
        <p:spPr bwMode="auto">
          <a:xfrm>
            <a:off x="34956" y="3504716"/>
            <a:ext cx="22098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92" name="Picture 8" descr="2jun95"/>
          <p:cNvPicPr>
            <a:picLocks noChangeAspect="1" noChangeArrowheads="1"/>
          </p:cNvPicPr>
          <p:nvPr/>
        </p:nvPicPr>
        <p:blipFill>
          <a:blip r:embed="rId4"/>
          <a:srcRect l="11967" t="27158" r="26593" b="17651"/>
          <a:stretch>
            <a:fillRect/>
          </a:stretch>
        </p:blipFill>
        <p:spPr bwMode="auto">
          <a:xfrm>
            <a:off x="4554569" y="3536466"/>
            <a:ext cx="230505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93" name="Picture 9" descr="12may95"/>
          <p:cNvPicPr>
            <a:picLocks noChangeAspect="1" noChangeArrowheads="1"/>
          </p:cNvPicPr>
          <p:nvPr/>
        </p:nvPicPr>
        <p:blipFill>
          <a:blip r:embed="rId5"/>
          <a:srcRect l="13643" t="19337" r="24806" b="17957"/>
          <a:stretch>
            <a:fillRect/>
          </a:stretch>
        </p:blipFill>
        <p:spPr bwMode="auto">
          <a:xfrm>
            <a:off x="6897719" y="3547578"/>
            <a:ext cx="22177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94" name="Picture 10" descr="22may95"/>
          <p:cNvPicPr>
            <a:picLocks noChangeAspect="1" noChangeArrowheads="1"/>
          </p:cNvPicPr>
          <p:nvPr/>
        </p:nvPicPr>
        <p:blipFill>
          <a:blip r:embed="rId6"/>
          <a:srcRect l="18762" t="21854" r="20326" b="21854"/>
          <a:stretch>
            <a:fillRect/>
          </a:stretch>
        </p:blipFill>
        <p:spPr bwMode="auto">
          <a:xfrm>
            <a:off x="2311431" y="3523766"/>
            <a:ext cx="21939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195" name="Rectangle 11"/>
          <p:cNvSpPr>
            <a:spLocks noGrp="1" noChangeArrowheads="1"/>
          </p:cNvSpPr>
          <p:nvPr>
            <p:ph type="title"/>
          </p:nvPr>
        </p:nvSpPr>
        <p:spPr>
          <a:xfrm>
            <a:off x="293971" y="0"/>
            <a:ext cx="8466395" cy="1143000"/>
          </a:xfrm>
          <a:noFill/>
          <a:ln/>
        </p:spPr>
        <p:txBody>
          <a:bodyPr>
            <a:norm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Outstanding Research/Operational Issue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7164" y="2631888"/>
            <a:ext cx="2596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Radar Reflectivity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932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qui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32" y="913212"/>
            <a:ext cx="7805749" cy="5160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8110" y="6488668"/>
            <a:ext cx="3909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Adapted from Marquis et al (2012, </a:t>
            </a:r>
            <a:r>
              <a:rPr lang="en-US" sz="1600" i="1" dirty="0" smtClean="0">
                <a:latin typeface="Arial"/>
                <a:cs typeface="Arial"/>
              </a:rPr>
              <a:t>MWR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7198" y="245068"/>
            <a:ext cx="529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Tornadoes at the Cool-Air Boundary in a </a:t>
            </a:r>
            <a:r>
              <a:rPr lang="en-US" dirty="0" err="1" smtClean="0">
                <a:latin typeface="Arial"/>
                <a:cs typeface="Arial"/>
              </a:rPr>
              <a:t>Supercell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1772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VS.tiff"/>
          <p:cNvPicPr>
            <a:picLocks noChangeAspect="1"/>
          </p:cNvPicPr>
          <p:nvPr/>
        </p:nvPicPr>
        <p:blipFill rotWithShape="1">
          <a:blip r:embed="rId2"/>
          <a:srcRect b="12848"/>
          <a:stretch/>
        </p:blipFill>
        <p:spPr>
          <a:xfrm>
            <a:off x="1116014" y="1308100"/>
            <a:ext cx="3252390" cy="4565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09" y="1417638"/>
            <a:ext cx="7164441" cy="471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Arial"/>
                <a:cs typeface="Arial"/>
              </a:rPr>
              <a:t>Tornado Vortex Laboratory Experiments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40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1170</Words>
  <Application>Microsoft Macintosh PowerPoint</Application>
  <PresentationFormat>On-screen Show (4:3)</PresentationFormat>
  <Paragraphs>225</Paragraphs>
  <Slides>56</Slides>
  <Notes>11</Notes>
  <HiddenSlides>5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Office Theme</vt:lpstr>
      <vt:lpstr>Equation</vt:lpstr>
      <vt:lpstr>Microsoft 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Outstanding Research/Operational Issue</vt:lpstr>
      <vt:lpstr>PowerPoint Presentation</vt:lpstr>
      <vt:lpstr>Tornado Vortex Laboratory Experiments</vt:lpstr>
      <vt:lpstr>Idealization for Tornado Study</vt:lpstr>
      <vt:lpstr>Ward Vortex Chamber</vt:lpstr>
      <vt:lpstr>Purdue Vortex Chamber</vt:lpstr>
      <vt:lpstr>Ward Vortex Chamber</vt:lpstr>
      <vt:lpstr>S = 0.1</vt:lpstr>
      <vt:lpstr>  S = 0.4</vt:lpstr>
      <vt:lpstr>S = 0.5                S=1.0</vt:lpstr>
      <vt:lpstr>PowerPoint Presentation</vt:lpstr>
      <vt:lpstr>PowerPoint Presentation</vt:lpstr>
      <vt:lpstr>Laser-Doppler Velocimeter</vt:lpstr>
      <vt:lpstr>PowerPoint Presentation</vt:lpstr>
      <vt:lpstr>Ward Vortex Chamber</vt:lpstr>
      <vt:lpstr>PowerPoint Presentation</vt:lpstr>
      <vt:lpstr>Imposed Buoyancy Force and Grid </vt:lpstr>
      <vt:lpstr>Imposed Buoyancy Force and Grid </vt:lpstr>
      <vt:lpstr>Steady Solution v. Swirl Ratio</vt:lpstr>
      <vt:lpstr>Steady Solution v. Swirl Ratio</vt:lpstr>
      <vt:lpstr>Steady Solution v. Swirl Ratio</vt:lpstr>
      <vt:lpstr>PowerPoint Presentation</vt:lpstr>
      <vt:lpstr>PowerPoint Presentation</vt:lpstr>
      <vt:lpstr>No Slip @ z=0</vt:lpstr>
      <vt:lpstr>Free Slip @ z=0</vt:lpstr>
      <vt:lpstr>PowerPoint Presentation</vt:lpstr>
      <vt:lpstr>PowerPoint Presentation</vt:lpstr>
      <vt:lpstr>PowerPoint Presentation</vt:lpstr>
      <vt:lpstr>PowerPoint Presentation</vt:lpstr>
      <vt:lpstr>  Vortex Lines and Flow Structure</vt:lpstr>
      <vt:lpstr>S = 0.5                S=1.0</vt:lpstr>
      <vt:lpstr>Corner Flow, End-Wall Vortex and Boundary Layer</vt:lpstr>
      <vt:lpstr>Corner Flow, End-Wall Vortex and Boundary Layer</vt:lpstr>
      <vt:lpstr>Corner Flow, End-Wall Vortex and Boundary Layer</vt:lpstr>
      <vt:lpstr>Corner Flow, End-Wall Vortex and Boundary Layer</vt:lpstr>
      <vt:lpstr>Boundary Layer  Corner Flow   End-Wall Vortex</vt:lpstr>
      <vt:lpstr>Reconciliation of Two-Celled Vortex with End-Wall Vortex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End-Wall  Two-Celled Vortex</vt:lpstr>
    </vt:vector>
  </TitlesOfParts>
  <Company>NCAR/MMM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NCAR MMM</dc:creator>
  <cp:lastModifiedBy>NCAR MMM</cp:lastModifiedBy>
  <cp:revision>1</cp:revision>
  <dcterms:created xsi:type="dcterms:W3CDTF">2016-10-14T20:26:36Z</dcterms:created>
  <dcterms:modified xsi:type="dcterms:W3CDTF">2016-10-14T20:33:38Z</dcterms:modified>
</cp:coreProperties>
</file>