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6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7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8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9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0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14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15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16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17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18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19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20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21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notesSlides/notesSlide22.xml" ContentType="application/vnd.openxmlformats-officedocument.presentationml.notesSlide+xml"/>
  <Override PartName="/ppt/embeddings/oleObject79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notesSlides/notesSlide25.xml" ContentType="application/vnd.openxmlformats-officedocument.presentationml.notesSlide+xml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notesSlides/notesSlide26.xml" ContentType="application/vnd.openxmlformats-officedocument.presentationml.notesSlide+xml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notesSlides/notesSlide27.xml" ContentType="application/vnd.openxmlformats-officedocument.presentationml.notesSlide+xml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notesSlides/notesSlide28.xml" ContentType="application/vnd.openxmlformats-officedocument.presentationml.notesSlide+xml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notesSlides/notesSlide29.xml" ContentType="application/vnd.openxmlformats-officedocument.presentationml.notesSlide+xml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notesSlides/notesSlide32.xml" ContentType="application/vnd.openxmlformats-officedocument.presentationml.notesSlide+xml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notesSlides/notesSlide33.xml" ContentType="application/vnd.openxmlformats-officedocument.presentationml.notesSlide+xml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notesSlides/notesSlide34.xml" ContentType="application/vnd.openxmlformats-officedocument.presentationml.notesSlide+xml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notesSlides/notesSlide35.xml" ContentType="application/vnd.openxmlformats-officedocument.presentationml.notesSlide+xml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notesSlides/notesSlide36.xml" ContentType="application/vnd.openxmlformats-officedocument.presentationml.notesSlide+xml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notesSlides/notesSlide37.xml" ContentType="application/vnd.openxmlformats-officedocument.presentationml.notesSlide+xml"/>
  <Override PartName="/ppt/embeddings/oleObject139.bin" ContentType="application/vnd.openxmlformats-officedocument.oleObject"/>
  <Override PartName="/ppt/notesSlides/notesSlide38.xml" ContentType="application/vnd.openxmlformats-officedocument.presentationml.notesSlide+xml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notesSlides/notesSlide39.xml" ContentType="application/vnd.openxmlformats-officedocument.presentationml.notesSlide+xml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notesSlides/notesSlide40.xml" ContentType="application/vnd.openxmlformats-officedocument.presentationml.notesSlide+xml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notesSlides/notesSlide41.xml" ContentType="application/vnd.openxmlformats-officedocument.presentationml.notesSlide+xml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notesSlides/notesSlide48.xml" ContentType="application/vnd.openxmlformats-officedocument.presentationml.notesSlide+xml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notesSlides/notesSlide49.xml" ContentType="application/vnd.openxmlformats-officedocument.presentationml.notesSlide+xml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notesSlides/notesSlide50.xml" ContentType="application/vnd.openxmlformats-officedocument.presentationml.notesSlide+xml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notesSlides/notesSlide51.xml" ContentType="application/vnd.openxmlformats-officedocument.presentationml.notesSlide+xml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197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198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notesSlides/notesSlide59.xml" ContentType="application/vnd.openxmlformats-officedocument.presentationml.notesSlide+xml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notesSlides/notesSlide60.xml" ContentType="application/vnd.openxmlformats-officedocument.presentationml.notesSlide+xml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notesSlides/notesSlide66.xml" ContentType="application/vnd.openxmlformats-officedocument.presentationml.notesSlide+xml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624" autoAdjust="0"/>
  </p:normalViewPr>
  <p:slideViewPr>
    <p:cSldViewPr snapToGrid="0" snapToObjects="1">
      <p:cViewPr varScale="1">
        <p:scale>
          <a:sx n="130" d="100"/>
          <a:sy n="130" d="100"/>
        </p:scale>
        <p:origin x="-112" y="-1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Relationship Id="rId3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emf"/><Relationship Id="rId3" Type="http://schemas.openxmlformats.org/officeDocument/2006/relationships/image" Target="../media/image6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1" Type="http://schemas.openxmlformats.org/officeDocument/2006/relationships/image" Target="../media/image64.emf"/><Relationship Id="rId2" Type="http://schemas.openxmlformats.org/officeDocument/2006/relationships/image" Target="../media/image7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1" Type="http://schemas.openxmlformats.org/officeDocument/2006/relationships/image" Target="../media/image79.emf"/><Relationship Id="rId2" Type="http://schemas.openxmlformats.org/officeDocument/2006/relationships/image" Target="../media/image8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1" Type="http://schemas.openxmlformats.org/officeDocument/2006/relationships/image" Target="../media/image79.emf"/><Relationship Id="rId2" Type="http://schemas.openxmlformats.org/officeDocument/2006/relationships/image" Target="../media/image8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8" Type="http://schemas.openxmlformats.org/officeDocument/2006/relationships/image" Target="../media/image98.emf"/><Relationship Id="rId9" Type="http://schemas.openxmlformats.org/officeDocument/2006/relationships/image" Target="../media/image99.emf"/><Relationship Id="rId1" Type="http://schemas.openxmlformats.org/officeDocument/2006/relationships/image" Target="../media/image91.emf"/><Relationship Id="rId2" Type="http://schemas.openxmlformats.org/officeDocument/2006/relationships/image" Target="../media/image9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4" Type="http://schemas.openxmlformats.org/officeDocument/2006/relationships/image" Target="../media/image103.emf"/><Relationship Id="rId5" Type="http://schemas.openxmlformats.org/officeDocument/2006/relationships/image" Target="../media/image104.emf"/><Relationship Id="rId6" Type="http://schemas.openxmlformats.org/officeDocument/2006/relationships/image" Target="../media/image105.emf"/><Relationship Id="rId7" Type="http://schemas.openxmlformats.org/officeDocument/2006/relationships/image" Target="../media/image106.emf"/><Relationship Id="rId8" Type="http://schemas.openxmlformats.org/officeDocument/2006/relationships/image" Target="../media/image107.emf"/><Relationship Id="rId9" Type="http://schemas.openxmlformats.org/officeDocument/2006/relationships/image" Target="../media/image108.emf"/><Relationship Id="rId10" Type="http://schemas.openxmlformats.org/officeDocument/2006/relationships/image" Target="../media/image109.emf"/><Relationship Id="rId1" Type="http://schemas.openxmlformats.org/officeDocument/2006/relationships/image" Target="../media/image100.emf"/><Relationship Id="rId2" Type="http://schemas.openxmlformats.org/officeDocument/2006/relationships/image" Target="../media/image10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4" Type="http://schemas.openxmlformats.org/officeDocument/2006/relationships/image" Target="../media/image113.emf"/><Relationship Id="rId5" Type="http://schemas.openxmlformats.org/officeDocument/2006/relationships/image" Target="../media/image114.emf"/><Relationship Id="rId6" Type="http://schemas.openxmlformats.org/officeDocument/2006/relationships/image" Target="../media/image115.emf"/><Relationship Id="rId7" Type="http://schemas.openxmlformats.org/officeDocument/2006/relationships/image" Target="../media/image116.emf"/><Relationship Id="rId8" Type="http://schemas.openxmlformats.org/officeDocument/2006/relationships/image" Target="../media/image117.emf"/><Relationship Id="rId9" Type="http://schemas.openxmlformats.org/officeDocument/2006/relationships/image" Target="../media/image118.emf"/><Relationship Id="rId10" Type="http://schemas.openxmlformats.org/officeDocument/2006/relationships/image" Target="../media/image119.emf"/><Relationship Id="rId1" Type="http://schemas.openxmlformats.org/officeDocument/2006/relationships/image" Target="../media/image110.emf"/><Relationship Id="rId2" Type="http://schemas.openxmlformats.org/officeDocument/2006/relationships/image" Target="../media/image11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4" Type="http://schemas.openxmlformats.org/officeDocument/2006/relationships/image" Target="../media/image123.emf"/><Relationship Id="rId5" Type="http://schemas.openxmlformats.org/officeDocument/2006/relationships/image" Target="../media/image124.emf"/><Relationship Id="rId6" Type="http://schemas.openxmlformats.org/officeDocument/2006/relationships/image" Target="../media/image125.emf"/><Relationship Id="rId7" Type="http://schemas.openxmlformats.org/officeDocument/2006/relationships/image" Target="../media/image126.emf"/><Relationship Id="rId8" Type="http://schemas.openxmlformats.org/officeDocument/2006/relationships/image" Target="../media/image127.emf"/><Relationship Id="rId9" Type="http://schemas.openxmlformats.org/officeDocument/2006/relationships/image" Target="../media/image128.emf"/><Relationship Id="rId1" Type="http://schemas.openxmlformats.org/officeDocument/2006/relationships/image" Target="../media/image120.emf"/><Relationship Id="rId2" Type="http://schemas.openxmlformats.org/officeDocument/2006/relationships/image" Target="../media/image12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Relationship Id="rId2" Type="http://schemas.openxmlformats.org/officeDocument/2006/relationships/image" Target="../media/image1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Relationship Id="rId2" Type="http://schemas.openxmlformats.org/officeDocument/2006/relationships/image" Target="../media/image1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Relationship Id="rId2" Type="http://schemas.openxmlformats.org/officeDocument/2006/relationships/image" Target="../media/image13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Relationship Id="rId2" Type="http://schemas.openxmlformats.org/officeDocument/2006/relationships/image" Target="../media/image14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Relationship Id="rId2" Type="http://schemas.openxmlformats.org/officeDocument/2006/relationships/image" Target="../media/image14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Relationship Id="rId2" Type="http://schemas.openxmlformats.org/officeDocument/2006/relationships/image" Target="../media/image14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3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9.emf"/><Relationship Id="rId20" Type="http://schemas.openxmlformats.org/officeDocument/2006/relationships/image" Target="../media/image170.emf"/><Relationship Id="rId21" Type="http://schemas.openxmlformats.org/officeDocument/2006/relationships/image" Target="../media/image171.emf"/><Relationship Id="rId10" Type="http://schemas.openxmlformats.org/officeDocument/2006/relationships/image" Target="../media/image160.emf"/><Relationship Id="rId11" Type="http://schemas.openxmlformats.org/officeDocument/2006/relationships/image" Target="../media/image161.emf"/><Relationship Id="rId12" Type="http://schemas.openxmlformats.org/officeDocument/2006/relationships/image" Target="../media/image162.emf"/><Relationship Id="rId13" Type="http://schemas.openxmlformats.org/officeDocument/2006/relationships/image" Target="../media/image163.emf"/><Relationship Id="rId14" Type="http://schemas.openxmlformats.org/officeDocument/2006/relationships/image" Target="../media/image164.emf"/><Relationship Id="rId15" Type="http://schemas.openxmlformats.org/officeDocument/2006/relationships/image" Target="../media/image165.emf"/><Relationship Id="rId16" Type="http://schemas.openxmlformats.org/officeDocument/2006/relationships/image" Target="../media/image166.emf"/><Relationship Id="rId17" Type="http://schemas.openxmlformats.org/officeDocument/2006/relationships/image" Target="../media/image167.emf"/><Relationship Id="rId18" Type="http://schemas.openxmlformats.org/officeDocument/2006/relationships/image" Target="../media/image168.emf"/><Relationship Id="rId19" Type="http://schemas.openxmlformats.org/officeDocument/2006/relationships/image" Target="../media/image169.emf"/><Relationship Id="rId1" Type="http://schemas.openxmlformats.org/officeDocument/2006/relationships/image" Target="../media/image151.emf"/><Relationship Id="rId2" Type="http://schemas.openxmlformats.org/officeDocument/2006/relationships/image" Target="../media/image152.emf"/><Relationship Id="rId3" Type="http://schemas.openxmlformats.org/officeDocument/2006/relationships/image" Target="../media/image153.emf"/><Relationship Id="rId4" Type="http://schemas.openxmlformats.org/officeDocument/2006/relationships/image" Target="../media/image154.emf"/><Relationship Id="rId5" Type="http://schemas.openxmlformats.org/officeDocument/2006/relationships/image" Target="../media/image155.emf"/><Relationship Id="rId6" Type="http://schemas.openxmlformats.org/officeDocument/2006/relationships/image" Target="../media/image156.emf"/><Relationship Id="rId7" Type="http://schemas.openxmlformats.org/officeDocument/2006/relationships/image" Target="../media/image157.emf"/><Relationship Id="rId8" Type="http://schemas.openxmlformats.org/officeDocument/2006/relationships/image" Target="../media/image158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4" Type="http://schemas.openxmlformats.org/officeDocument/2006/relationships/image" Target="../media/image175.emf"/><Relationship Id="rId1" Type="http://schemas.openxmlformats.org/officeDocument/2006/relationships/image" Target="../media/image172.emf"/><Relationship Id="rId2" Type="http://schemas.openxmlformats.org/officeDocument/2006/relationships/image" Target="../media/image173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4" Type="http://schemas.openxmlformats.org/officeDocument/2006/relationships/image" Target="../media/image179.emf"/><Relationship Id="rId1" Type="http://schemas.openxmlformats.org/officeDocument/2006/relationships/image" Target="../media/image176.emf"/><Relationship Id="rId2" Type="http://schemas.openxmlformats.org/officeDocument/2006/relationships/image" Target="../media/image177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4" Type="http://schemas.openxmlformats.org/officeDocument/2006/relationships/image" Target="../media/image185.emf"/><Relationship Id="rId5" Type="http://schemas.openxmlformats.org/officeDocument/2006/relationships/image" Target="../media/image186.emf"/><Relationship Id="rId6" Type="http://schemas.openxmlformats.org/officeDocument/2006/relationships/image" Target="../media/image187.emf"/><Relationship Id="rId7" Type="http://schemas.openxmlformats.org/officeDocument/2006/relationships/image" Target="../media/image188.emf"/><Relationship Id="rId1" Type="http://schemas.openxmlformats.org/officeDocument/2006/relationships/image" Target="../media/image182.emf"/><Relationship Id="rId2" Type="http://schemas.openxmlformats.org/officeDocument/2006/relationships/image" Target="../media/image18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4" Type="http://schemas.openxmlformats.org/officeDocument/2006/relationships/image" Target="../media/image198.emf"/><Relationship Id="rId5" Type="http://schemas.openxmlformats.org/officeDocument/2006/relationships/image" Target="../media/image199.emf"/><Relationship Id="rId6" Type="http://schemas.openxmlformats.org/officeDocument/2006/relationships/image" Target="../media/image200.emf"/><Relationship Id="rId7" Type="http://schemas.openxmlformats.org/officeDocument/2006/relationships/image" Target="../media/image201.emf"/><Relationship Id="rId1" Type="http://schemas.openxmlformats.org/officeDocument/2006/relationships/image" Target="../media/image195.emf"/><Relationship Id="rId2" Type="http://schemas.openxmlformats.org/officeDocument/2006/relationships/image" Target="../media/image19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3.emf"/><Relationship Id="rId2" Type="http://schemas.openxmlformats.org/officeDocument/2006/relationships/image" Target="../media/image204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4" Type="http://schemas.openxmlformats.org/officeDocument/2006/relationships/image" Target="../media/image208.emf"/><Relationship Id="rId1" Type="http://schemas.openxmlformats.org/officeDocument/2006/relationships/image" Target="../media/image205.emf"/><Relationship Id="rId2" Type="http://schemas.openxmlformats.org/officeDocument/2006/relationships/image" Target="../media/image206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4" Type="http://schemas.openxmlformats.org/officeDocument/2006/relationships/image" Target="../media/image213.emf"/><Relationship Id="rId1" Type="http://schemas.openxmlformats.org/officeDocument/2006/relationships/image" Target="../media/image210.emf"/><Relationship Id="rId2" Type="http://schemas.openxmlformats.org/officeDocument/2006/relationships/image" Target="../media/image211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4" Type="http://schemas.openxmlformats.org/officeDocument/2006/relationships/image" Target="../media/image218.emf"/><Relationship Id="rId1" Type="http://schemas.openxmlformats.org/officeDocument/2006/relationships/image" Target="../media/image215.emf"/><Relationship Id="rId2" Type="http://schemas.openxmlformats.org/officeDocument/2006/relationships/image" Target="../media/image2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.emf"/></Relationships>
</file>

<file path=ppt/drawings/_rels/vmlDrawing4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5.emf"/><Relationship Id="rId12" Type="http://schemas.openxmlformats.org/officeDocument/2006/relationships/image" Target="../media/image236.emf"/><Relationship Id="rId1" Type="http://schemas.openxmlformats.org/officeDocument/2006/relationships/image" Target="../media/image227.emf"/><Relationship Id="rId2" Type="http://schemas.openxmlformats.org/officeDocument/2006/relationships/image" Target="../media/image228.emf"/><Relationship Id="rId3" Type="http://schemas.openxmlformats.org/officeDocument/2006/relationships/image" Target="../media/image229.emf"/><Relationship Id="rId4" Type="http://schemas.openxmlformats.org/officeDocument/2006/relationships/image" Target="../media/image230.emf"/><Relationship Id="rId5" Type="http://schemas.openxmlformats.org/officeDocument/2006/relationships/image" Target="../media/image231.emf"/><Relationship Id="rId6" Type="http://schemas.openxmlformats.org/officeDocument/2006/relationships/image" Target="../media/image79.emf"/><Relationship Id="rId7" Type="http://schemas.openxmlformats.org/officeDocument/2006/relationships/image" Target="../media/image84.emf"/><Relationship Id="rId8" Type="http://schemas.openxmlformats.org/officeDocument/2006/relationships/image" Target="../media/image232.emf"/><Relationship Id="rId9" Type="http://schemas.openxmlformats.org/officeDocument/2006/relationships/image" Target="../media/image233.emf"/><Relationship Id="rId10" Type="http://schemas.openxmlformats.org/officeDocument/2006/relationships/image" Target="../media/image234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4" Type="http://schemas.openxmlformats.org/officeDocument/2006/relationships/image" Target="../media/image240.emf"/><Relationship Id="rId5" Type="http://schemas.openxmlformats.org/officeDocument/2006/relationships/image" Target="../media/image241.emf"/><Relationship Id="rId6" Type="http://schemas.openxmlformats.org/officeDocument/2006/relationships/image" Target="../media/image242.emf"/><Relationship Id="rId7" Type="http://schemas.openxmlformats.org/officeDocument/2006/relationships/image" Target="../media/image243.emf"/><Relationship Id="rId8" Type="http://schemas.openxmlformats.org/officeDocument/2006/relationships/image" Target="../media/image244.emf"/><Relationship Id="rId1" Type="http://schemas.openxmlformats.org/officeDocument/2006/relationships/image" Target="../media/image237.emf"/><Relationship Id="rId2" Type="http://schemas.openxmlformats.org/officeDocument/2006/relationships/image" Target="../media/image238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4" Type="http://schemas.openxmlformats.org/officeDocument/2006/relationships/image" Target="../media/image248.emf"/><Relationship Id="rId1" Type="http://schemas.openxmlformats.org/officeDocument/2006/relationships/image" Target="../media/image245.emf"/><Relationship Id="rId2" Type="http://schemas.openxmlformats.org/officeDocument/2006/relationships/image" Target="../media/image246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4" Type="http://schemas.openxmlformats.org/officeDocument/2006/relationships/image" Target="../media/image257.emf"/><Relationship Id="rId5" Type="http://schemas.openxmlformats.org/officeDocument/2006/relationships/image" Target="../media/image258.emf"/><Relationship Id="rId6" Type="http://schemas.openxmlformats.org/officeDocument/2006/relationships/image" Target="../media/image259.emf"/><Relationship Id="rId7" Type="http://schemas.openxmlformats.org/officeDocument/2006/relationships/image" Target="../media/image260.emf"/><Relationship Id="rId8" Type="http://schemas.openxmlformats.org/officeDocument/2006/relationships/image" Target="../media/image261.emf"/><Relationship Id="rId1" Type="http://schemas.openxmlformats.org/officeDocument/2006/relationships/image" Target="../media/image254.emf"/><Relationship Id="rId2" Type="http://schemas.openxmlformats.org/officeDocument/2006/relationships/image" Target="../media/image255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4" Type="http://schemas.openxmlformats.org/officeDocument/2006/relationships/image" Target="../media/image265.emf"/><Relationship Id="rId5" Type="http://schemas.openxmlformats.org/officeDocument/2006/relationships/image" Target="../media/image266.emf"/><Relationship Id="rId6" Type="http://schemas.openxmlformats.org/officeDocument/2006/relationships/image" Target="../media/image267.emf"/><Relationship Id="rId7" Type="http://schemas.openxmlformats.org/officeDocument/2006/relationships/image" Target="../media/image268.emf"/><Relationship Id="rId8" Type="http://schemas.openxmlformats.org/officeDocument/2006/relationships/image" Target="../media/image269.emf"/><Relationship Id="rId1" Type="http://schemas.openxmlformats.org/officeDocument/2006/relationships/image" Target="../media/image262.emf"/><Relationship Id="rId2" Type="http://schemas.openxmlformats.org/officeDocument/2006/relationships/image" Target="../media/image26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0" Type="http://schemas.openxmlformats.org/officeDocument/2006/relationships/image" Target="../media/image49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02B4-04CA-3840-8EE7-D2C0D2D0E6BB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FD83E-7380-6C4C-8585-EE23A8D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5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3940D-176F-C344-B82D-EDDF9A8ECAA0}" type="slidenum">
              <a:rPr lang="en-US"/>
              <a:pPr/>
              <a:t>1</a:t>
            </a:fld>
            <a:endParaRPr lang="en-US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7FD19-D46E-C242-84DA-AF4EC2FE5EFA}" type="slidenum">
              <a:rPr lang="en-US"/>
              <a:pPr/>
              <a:t>10</a:t>
            </a:fld>
            <a:endParaRPr lang="en-US"/>
          </a:p>
        </p:txBody>
      </p:sp>
      <p:sp>
        <p:nvSpPr>
          <p:cNvPr id="5601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9F7CB-D6C8-AF47-A9CD-54E382A0BF92}" type="slidenum">
              <a:rPr lang="en-US"/>
              <a:pPr/>
              <a:t>11</a:t>
            </a:fld>
            <a:endParaRPr lang="en-US"/>
          </a:p>
        </p:txBody>
      </p:sp>
      <p:sp>
        <p:nvSpPr>
          <p:cNvPr id="6400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C41F3-AC86-8B41-B524-19224D4CB993}" type="slidenum">
              <a:rPr lang="en-US"/>
              <a:pPr/>
              <a:t>12</a:t>
            </a:fld>
            <a:endParaRPr lang="en-US"/>
          </a:p>
        </p:txBody>
      </p:sp>
      <p:sp>
        <p:nvSpPr>
          <p:cNvPr id="6440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40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6EBA4-9E9E-1D4D-B3F2-B6B3D981482D}" type="slidenum">
              <a:rPr lang="en-US"/>
              <a:pPr/>
              <a:t>13</a:t>
            </a:fld>
            <a:endParaRPr lang="en-US"/>
          </a:p>
        </p:txBody>
      </p:sp>
      <p:sp>
        <p:nvSpPr>
          <p:cNvPr id="6420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139FA-3AF1-4246-85CD-F578675AEB53}" type="slidenum">
              <a:rPr lang="en-US"/>
              <a:pPr/>
              <a:t>14</a:t>
            </a:fld>
            <a:endParaRPr lang="en-US"/>
          </a:p>
        </p:txBody>
      </p:sp>
      <p:sp>
        <p:nvSpPr>
          <p:cNvPr id="6410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A52AE-604C-0445-AE32-062E85DD9539}" type="slidenum">
              <a:rPr lang="en-US"/>
              <a:pPr/>
              <a:t>15</a:t>
            </a:fld>
            <a:endParaRPr lang="en-US"/>
          </a:p>
        </p:txBody>
      </p:sp>
      <p:sp>
        <p:nvSpPr>
          <p:cNvPr id="6041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94C02-2FEE-FD43-A047-D9BBF465460A}" type="slidenum">
              <a:rPr lang="en-US"/>
              <a:pPr/>
              <a:t>16</a:t>
            </a:fld>
            <a:endParaRPr lang="en-US"/>
          </a:p>
        </p:txBody>
      </p:sp>
      <p:sp>
        <p:nvSpPr>
          <p:cNvPr id="6062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CEEB8-3AA1-D744-A3C0-1552BC61C096}" type="slidenum">
              <a:rPr lang="en-US"/>
              <a:pPr/>
              <a:t>17</a:t>
            </a:fld>
            <a:endParaRPr lang="en-US"/>
          </a:p>
        </p:txBody>
      </p:sp>
      <p:sp>
        <p:nvSpPr>
          <p:cNvPr id="6092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B488D-C305-2A44-B860-5288689D4AE0}" type="slidenum">
              <a:rPr lang="en-US"/>
              <a:pPr/>
              <a:t>18</a:t>
            </a:fld>
            <a:endParaRPr lang="en-US"/>
          </a:p>
        </p:txBody>
      </p:sp>
      <p:sp>
        <p:nvSpPr>
          <p:cNvPr id="6113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394E5-B0BF-C649-AA04-7E908DF2946B}" type="slidenum">
              <a:rPr lang="en-US"/>
              <a:pPr/>
              <a:t>19</a:t>
            </a:fld>
            <a:endParaRPr lang="en-US"/>
          </a:p>
        </p:txBody>
      </p:sp>
      <p:sp>
        <p:nvSpPr>
          <p:cNvPr id="6154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C19C9-E1DC-EB41-9E84-17E6B576AF38}" type="slidenum">
              <a:rPr lang="en-US"/>
              <a:pPr/>
              <a:t>2</a:t>
            </a:fld>
            <a:endParaRPr lang="en-US"/>
          </a:p>
        </p:txBody>
      </p:sp>
      <p:sp>
        <p:nvSpPr>
          <p:cNvPr id="632834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2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3F710-8F0E-5B4C-B5B5-E1B6A6C1807F}" type="slidenum">
              <a:rPr lang="en-US"/>
              <a:pPr/>
              <a:t>20</a:t>
            </a:fld>
            <a:endParaRPr lang="en-US"/>
          </a:p>
        </p:txBody>
      </p:sp>
      <p:sp>
        <p:nvSpPr>
          <p:cNvPr id="6174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5C1AD5-DF34-434C-B967-BA33C09D07B7}" type="slidenum">
              <a:rPr lang="en-US"/>
              <a:pPr/>
              <a:t>21</a:t>
            </a:fld>
            <a:endParaRPr lang="en-US"/>
          </a:p>
        </p:txBody>
      </p:sp>
      <p:sp>
        <p:nvSpPr>
          <p:cNvPr id="6297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96465-8F3C-AA4B-B555-D3D589CD960F}" type="slidenum">
              <a:rPr lang="en-US"/>
              <a:pPr/>
              <a:t>22</a:t>
            </a:fld>
            <a:endParaRPr lang="en-US"/>
          </a:p>
        </p:txBody>
      </p:sp>
      <p:sp>
        <p:nvSpPr>
          <p:cNvPr id="6318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7A947-DD63-384D-8EAB-0B4960751DFA}" type="slidenum">
              <a:rPr lang="en-US"/>
              <a:pPr/>
              <a:t>23</a:t>
            </a:fld>
            <a:endParaRPr lang="en-US"/>
          </a:p>
        </p:txBody>
      </p:sp>
      <p:sp>
        <p:nvSpPr>
          <p:cNvPr id="7219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339850" y="914400"/>
            <a:ext cx="4178300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192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pPr>
              <a:buClr>
                <a:srgbClr val="DDDDDD"/>
              </a:buClr>
            </a:pPr>
            <a:r>
              <a:rPr lang="en-GB" sz="1000" b="1">
                <a:solidFill>
                  <a:srgbClr val="E6E6E6"/>
                </a:solidFill>
                <a:latin typeface="Monaco" charset="0"/>
              </a:rPr>
              <a:t>Sea breeze  influence climate and of coastal regions and contribute to pollutant transport</a:t>
            </a:r>
          </a:p>
          <a:p>
            <a:pPr>
              <a:buClr>
                <a:srgbClr val="DDDDDD"/>
              </a:buClr>
            </a:pPr>
            <a:r>
              <a:rPr lang="en-GB" sz="1000" b="1">
                <a:solidFill>
                  <a:srgbClr val="E6E6E6"/>
                </a:solidFill>
                <a:latin typeface="Monaco" charset="0"/>
              </a:rPr>
              <a:t>Aggiungere figure e elenco problemi classici legati alle brezze nelle citta costiere (fumigation ritorno dell’ozono)</a:t>
            </a:r>
          </a:p>
          <a:p>
            <a:pPr>
              <a:buClr>
                <a:srgbClr val="DDDDDD"/>
              </a:buClr>
            </a:pPr>
            <a:r>
              <a:rPr lang="en-GB" sz="1000" b="1">
                <a:solidFill>
                  <a:srgbClr val="E6E6E6"/>
                </a:solidFill>
                <a:latin typeface="Monaco" charset="0"/>
              </a:rPr>
              <a:t>Data l’importanza della brezza questo lavoro vuole migliorare la nostra conoscenza della brezza tramite una simulazione 3d ad alta risoluzione.</a:t>
            </a:r>
            <a:endParaRPr lang="en-US" sz="1000" b="1">
              <a:solidFill>
                <a:srgbClr val="E6E6E6"/>
              </a:solidFill>
              <a:latin typeface="Monaco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C2562-8EA0-544F-BEF8-AB3CBA454EAF}" type="slidenum">
              <a:rPr lang="en-US"/>
              <a:pPr/>
              <a:t>24</a:t>
            </a:fld>
            <a:endParaRPr lang="en-US"/>
          </a:p>
        </p:txBody>
      </p:sp>
      <p:sp>
        <p:nvSpPr>
          <p:cNvPr id="7239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39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43B0D-8352-094C-872C-F00003AFF3E2}" type="slidenum">
              <a:rPr lang="en-US"/>
              <a:pPr/>
              <a:t>25</a:t>
            </a:fld>
            <a:endParaRPr lang="en-US"/>
          </a:p>
        </p:txBody>
      </p:sp>
      <p:sp>
        <p:nvSpPr>
          <p:cNvPr id="7260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60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9096A-C051-5F41-ADD6-0C4E25A3B2C5}" type="slidenum">
              <a:rPr lang="en-US"/>
              <a:pPr/>
              <a:t>26</a:t>
            </a:fld>
            <a:endParaRPr lang="en-US"/>
          </a:p>
        </p:txBody>
      </p:sp>
      <p:sp>
        <p:nvSpPr>
          <p:cNvPr id="7280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80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97E86-9ED9-FC43-8F6C-164E963E675A}" type="slidenum">
              <a:rPr lang="en-US"/>
              <a:pPr/>
              <a:t>27</a:t>
            </a:fld>
            <a:endParaRPr lang="en-US"/>
          </a:p>
        </p:txBody>
      </p:sp>
      <p:sp>
        <p:nvSpPr>
          <p:cNvPr id="7301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01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62722-269B-074A-93B8-7AAD2C6F0C2E}" type="slidenum">
              <a:rPr lang="en-US"/>
              <a:pPr/>
              <a:t>28</a:t>
            </a:fld>
            <a:endParaRPr lang="en-US"/>
          </a:p>
        </p:txBody>
      </p:sp>
      <p:sp>
        <p:nvSpPr>
          <p:cNvPr id="7321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21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DAD2A-F93B-7A40-8C25-B31ACDD27CB8}" type="slidenum">
              <a:rPr lang="en-US"/>
              <a:pPr/>
              <a:t>29</a:t>
            </a:fld>
            <a:endParaRPr lang="en-US"/>
          </a:p>
        </p:txBody>
      </p:sp>
      <p:sp>
        <p:nvSpPr>
          <p:cNvPr id="7342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45AF1-28CD-D244-9BE4-0AE3A42B8B5A}" type="slidenum">
              <a:rPr lang="en-US"/>
              <a:pPr/>
              <a:t>3</a:t>
            </a:fld>
            <a:endParaRPr lang="en-US"/>
          </a:p>
        </p:txBody>
      </p:sp>
      <p:sp>
        <p:nvSpPr>
          <p:cNvPr id="6338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01C2E-ECF1-F940-8655-41E6053545BF}" type="slidenum">
              <a:rPr lang="en-US"/>
              <a:pPr/>
              <a:t>30</a:t>
            </a:fld>
            <a:endParaRPr lang="en-US"/>
          </a:p>
        </p:txBody>
      </p:sp>
      <p:sp>
        <p:nvSpPr>
          <p:cNvPr id="7362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62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F9C7D-B36B-374E-B986-FD04532BB2E0}" type="slidenum">
              <a:rPr lang="en-US"/>
              <a:pPr/>
              <a:t>31</a:t>
            </a:fld>
            <a:endParaRPr lang="en-US"/>
          </a:p>
        </p:txBody>
      </p:sp>
      <p:sp>
        <p:nvSpPr>
          <p:cNvPr id="7383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8400" y="693738"/>
            <a:ext cx="4522788" cy="33924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8307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2835" tIns="41418" rIns="82835" bIns="41418"/>
          <a:lstStyle/>
          <a:p>
            <a:r>
              <a:rPr lang="en-US"/>
              <a:t>La figura 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ritagliata da ppoint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54467-1A2F-1A4C-B358-1666C00510F0}" type="slidenum">
              <a:rPr lang="en-US"/>
              <a:pPr/>
              <a:t>32</a:t>
            </a:fld>
            <a:endParaRPr lang="en-US"/>
          </a:p>
        </p:txBody>
      </p:sp>
      <p:sp>
        <p:nvSpPr>
          <p:cNvPr id="7403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339850" y="914400"/>
            <a:ext cx="4178300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0355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72BC1-3055-5A47-83DC-5E38EADF9C7A}" type="slidenum">
              <a:rPr lang="en-US"/>
              <a:pPr/>
              <a:t>33</a:t>
            </a:fld>
            <a:endParaRPr lang="en-US"/>
          </a:p>
        </p:txBody>
      </p:sp>
      <p:sp>
        <p:nvSpPr>
          <p:cNvPr id="7424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339850" y="914400"/>
            <a:ext cx="4178300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240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D8744-138B-1A48-A6BC-CD123DF524C9}" type="slidenum">
              <a:rPr lang="en-US"/>
              <a:pPr/>
              <a:t>34</a:t>
            </a:fld>
            <a:endParaRPr lang="en-US"/>
          </a:p>
        </p:txBody>
      </p:sp>
      <p:sp>
        <p:nvSpPr>
          <p:cNvPr id="7444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8400" y="693738"/>
            <a:ext cx="4522788" cy="33924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4451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2835" tIns="41418" rIns="82835" bIns="41418"/>
          <a:lstStyle/>
          <a:p>
            <a:r>
              <a:rPr lang="en-US"/>
              <a:t>A vertical section of potential temperature field (shaded) and longitudinal velocity field  (c.I. 1m/s) ant t=3h and t=6h.</a:t>
            </a:r>
          </a:p>
          <a:p>
            <a:r>
              <a:rPr lang="en-US"/>
              <a:t> The coastline correspond to x=0.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5F914-530A-3F4E-9992-4801FC07CF1B}" type="slidenum">
              <a:rPr lang="en-US"/>
              <a:pPr/>
              <a:t>35</a:t>
            </a:fld>
            <a:endParaRPr lang="en-US"/>
          </a:p>
        </p:txBody>
      </p:sp>
      <p:sp>
        <p:nvSpPr>
          <p:cNvPr id="7464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8400" y="693738"/>
            <a:ext cx="4522788" cy="33924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649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2835" tIns="41418" rIns="82835" bIns="41418"/>
          <a:lstStyle/>
          <a:p>
            <a:r>
              <a:rPr lang="en-US"/>
              <a:t>A vertical section of potential temperature field (shaded) and longitudinal velocity field  (c.I. 1m/s) ant t=3h and t=6h.</a:t>
            </a:r>
          </a:p>
          <a:p>
            <a:r>
              <a:rPr lang="en-US"/>
              <a:t> The coastline correspond to x=0.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D360C-EBB0-C046-9425-CCF4FC89126E}" type="slidenum">
              <a:rPr lang="en-US"/>
              <a:pPr/>
              <a:t>36</a:t>
            </a:fld>
            <a:endParaRPr lang="en-US"/>
          </a:p>
        </p:txBody>
      </p:sp>
      <p:sp>
        <p:nvSpPr>
          <p:cNvPr id="7485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8400" y="693738"/>
            <a:ext cx="4522788" cy="33924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8547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2835" tIns="41418" rIns="82835" bIns="414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F43BC-FAF8-3A4E-B50E-BC702DFFC675}" type="slidenum">
              <a:rPr lang="en-US"/>
              <a:pPr/>
              <a:t>37</a:t>
            </a:fld>
            <a:endParaRPr lang="en-US"/>
          </a:p>
        </p:txBody>
      </p:sp>
      <p:sp>
        <p:nvSpPr>
          <p:cNvPr id="7505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8400" y="693738"/>
            <a:ext cx="4522788" cy="33924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0595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2835" tIns="41418" rIns="82835" bIns="414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C5E21-E11B-C345-A438-5CFBC9822D6C}" type="slidenum">
              <a:rPr lang="en-US"/>
              <a:pPr/>
              <a:t>38</a:t>
            </a:fld>
            <a:endParaRPr lang="en-US"/>
          </a:p>
        </p:txBody>
      </p:sp>
      <p:sp>
        <p:nvSpPr>
          <p:cNvPr id="7526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8400" y="693738"/>
            <a:ext cx="4522788" cy="33924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264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2835" tIns="41418" rIns="82835" bIns="41418"/>
          <a:lstStyle/>
          <a:p>
            <a:pPr>
              <a:spcBef>
                <a:spcPct val="0"/>
              </a:spcBef>
            </a:pPr>
            <a:r>
              <a:rPr lang="en-US" sz="2400"/>
              <a:t>The assumption we made at this point is that the only relevant parameters are the surface heat flux, the parameter , the initial static stability parameter N, the Coriolis parameter f and the time t, implicitly assuming that, for instance, the scale of the transition between land and sea is not a crucial parameter. </a:t>
            </a:r>
            <a:r>
              <a:rPr lang="en-US" sz="3600">
                <a:solidFill>
                  <a:schemeClr val="bg1"/>
                </a:solidFill>
              </a:rPr>
              <a:t> We refer to these as external parameters.</a:t>
            </a:r>
          </a:p>
          <a:p>
            <a:pPr>
              <a:spcBef>
                <a:spcPct val="0"/>
              </a:spcBef>
            </a:pPr>
            <a:endParaRPr lang="en-US" sz="3600">
              <a:solidFill>
                <a:schemeClr val="bg1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F86A8-5EA6-4942-B936-C410427241B3}" type="slidenum">
              <a:rPr lang="en-US"/>
              <a:pPr/>
              <a:t>39</a:t>
            </a:fld>
            <a:endParaRPr lang="en-US"/>
          </a:p>
        </p:txBody>
      </p:sp>
      <p:sp>
        <p:nvSpPr>
          <p:cNvPr id="7546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8400" y="693738"/>
            <a:ext cx="4522788" cy="33924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4691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2835" tIns="41418" rIns="82835" bIns="414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56968-A22A-C947-BC87-3ABC8884FD4E}" type="slidenum">
              <a:rPr lang="en-US"/>
              <a:pPr/>
              <a:t>4</a:t>
            </a:fld>
            <a:endParaRPr lang="en-US"/>
          </a:p>
        </p:txBody>
      </p:sp>
      <p:sp>
        <p:nvSpPr>
          <p:cNvPr id="636930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0AB25-4D78-6A47-8D87-1B4768B93A36}" type="slidenum">
              <a:rPr lang="en-US"/>
              <a:pPr/>
              <a:t>40</a:t>
            </a:fld>
            <a:endParaRPr lang="en-US"/>
          </a:p>
        </p:txBody>
      </p:sp>
      <p:sp>
        <p:nvSpPr>
          <p:cNvPr id="7567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8400" y="693738"/>
            <a:ext cx="4522788" cy="33924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673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2835" tIns="41418" rIns="82835" bIns="414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1CF00-FF3D-CB49-AD58-26F5921EF9E5}" type="slidenum">
              <a:rPr lang="en-US"/>
              <a:pPr/>
              <a:t>41</a:t>
            </a:fld>
            <a:endParaRPr lang="en-US"/>
          </a:p>
        </p:txBody>
      </p:sp>
      <p:sp>
        <p:nvSpPr>
          <p:cNvPr id="7587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8400" y="693738"/>
            <a:ext cx="4522788" cy="33924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8787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4" y="4353394"/>
            <a:ext cx="4770437" cy="3477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2835" tIns="41418" rIns="82835" bIns="414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E827B-5C85-4048-8739-E29BDACC09DA}" type="slidenum">
              <a:rPr lang="en-US"/>
              <a:pPr/>
              <a:t>42</a:t>
            </a:fld>
            <a:endParaRPr lang="en-US"/>
          </a:p>
        </p:txBody>
      </p:sp>
      <p:sp>
        <p:nvSpPr>
          <p:cNvPr id="7608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08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20924-A9A9-9E45-946B-0837898BFB84}" type="slidenum">
              <a:rPr lang="en-US"/>
              <a:pPr/>
              <a:t>43</a:t>
            </a:fld>
            <a:endParaRPr lang="en-US"/>
          </a:p>
        </p:txBody>
      </p:sp>
      <p:sp>
        <p:nvSpPr>
          <p:cNvPr id="7628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2CAC2-5A27-8F44-A97E-DBBE1E697A6F}" type="slidenum">
              <a:rPr lang="en-US"/>
              <a:pPr/>
              <a:t>44</a:t>
            </a:fld>
            <a:endParaRPr lang="en-US"/>
          </a:p>
        </p:txBody>
      </p:sp>
      <p:sp>
        <p:nvSpPr>
          <p:cNvPr id="7710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10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E1919-48D6-5640-8EA3-3E446D332C11}" type="slidenum">
              <a:rPr lang="en-US"/>
              <a:pPr/>
              <a:t>45</a:t>
            </a:fld>
            <a:endParaRPr lang="en-US"/>
          </a:p>
        </p:txBody>
      </p:sp>
      <p:sp>
        <p:nvSpPr>
          <p:cNvPr id="7792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92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6722D-C6DA-7D4D-9A6D-5447F13576DD}" type="slidenum">
              <a:rPr lang="en-US"/>
              <a:pPr/>
              <a:t>46</a:t>
            </a:fld>
            <a:endParaRPr lang="en-US"/>
          </a:p>
        </p:txBody>
      </p:sp>
      <p:sp>
        <p:nvSpPr>
          <p:cNvPr id="7649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49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8F3D2-3E7E-6C4D-9C3E-508F55BE4C89}" type="slidenum">
              <a:rPr lang="en-US"/>
              <a:pPr/>
              <a:t>47</a:t>
            </a:fld>
            <a:endParaRPr lang="en-US"/>
          </a:p>
        </p:txBody>
      </p:sp>
      <p:sp>
        <p:nvSpPr>
          <p:cNvPr id="7669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69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7A763-FC98-D94D-B257-8AEADA79209B}" type="slidenum">
              <a:rPr lang="en-US"/>
              <a:pPr/>
              <a:t>48</a:t>
            </a:fld>
            <a:endParaRPr lang="en-US"/>
          </a:p>
        </p:txBody>
      </p:sp>
      <p:sp>
        <p:nvSpPr>
          <p:cNvPr id="8325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8EA77-8BB7-3547-BDEB-A58701A57D68}" type="slidenum">
              <a:rPr lang="en-US"/>
              <a:pPr/>
              <a:t>49</a:t>
            </a:fld>
            <a:endParaRPr lang="en-US"/>
          </a:p>
        </p:txBody>
      </p:sp>
      <p:sp>
        <p:nvSpPr>
          <p:cNvPr id="7833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33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35664-FE01-2A41-AD74-51DC6A67B419}" type="slidenum">
              <a:rPr lang="en-US"/>
              <a:pPr/>
              <a:t>5</a:t>
            </a:fld>
            <a:endParaRPr lang="en-US"/>
          </a:p>
        </p:txBody>
      </p:sp>
      <p:sp>
        <p:nvSpPr>
          <p:cNvPr id="5427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3217C-1A97-9445-9151-36CC6013DC40}" type="slidenum">
              <a:rPr lang="en-US"/>
              <a:pPr/>
              <a:t>50</a:t>
            </a:fld>
            <a:endParaRPr lang="en-US"/>
          </a:p>
        </p:txBody>
      </p:sp>
      <p:sp>
        <p:nvSpPr>
          <p:cNvPr id="7854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54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5BA5-362A-B544-8270-1292719C0BAD}" type="slidenum">
              <a:rPr lang="en-US"/>
              <a:pPr/>
              <a:t>51</a:t>
            </a:fld>
            <a:endParaRPr lang="en-US"/>
          </a:p>
        </p:txBody>
      </p:sp>
      <p:sp>
        <p:nvSpPr>
          <p:cNvPr id="7874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7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22BF0-74C6-6D48-B0AA-E94DA551EC57}" type="slidenum">
              <a:rPr lang="en-US"/>
              <a:pPr/>
              <a:t>52</a:t>
            </a:fld>
            <a:endParaRPr lang="en-US"/>
          </a:p>
        </p:txBody>
      </p:sp>
      <p:sp>
        <p:nvSpPr>
          <p:cNvPr id="7895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95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FC282-B963-8C49-9484-EF340EE283A9}" type="slidenum">
              <a:rPr lang="en-US"/>
              <a:pPr/>
              <a:t>53</a:t>
            </a:fld>
            <a:endParaRPr lang="en-US"/>
          </a:p>
        </p:txBody>
      </p:sp>
      <p:sp>
        <p:nvSpPr>
          <p:cNvPr id="7915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15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EE658-DCC0-AD45-96EF-F006E7193282}" type="slidenum">
              <a:rPr lang="en-US"/>
              <a:pPr/>
              <a:t>54</a:t>
            </a:fld>
            <a:endParaRPr lang="en-US"/>
          </a:p>
        </p:txBody>
      </p:sp>
      <p:sp>
        <p:nvSpPr>
          <p:cNvPr id="7936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36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18976-F33A-234F-AD15-2B5BFB69783A}" type="slidenum">
              <a:rPr lang="en-US"/>
              <a:pPr/>
              <a:t>55</a:t>
            </a:fld>
            <a:endParaRPr lang="en-US"/>
          </a:p>
        </p:txBody>
      </p:sp>
      <p:sp>
        <p:nvSpPr>
          <p:cNvPr id="7976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7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3E463-76C9-0840-92A3-6A14A969A346}" type="slidenum">
              <a:rPr lang="en-US"/>
              <a:pPr/>
              <a:t>56</a:t>
            </a:fld>
            <a:endParaRPr lang="en-US"/>
          </a:p>
        </p:txBody>
      </p:sp>
      <p:sp>
        <p:nvSpPr>
          <p:cNvPr id="8396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16BD0-D185-F04E-8C05-5F943FDBEDD8}" type="slidenum">
              <a:rPr lang="en-US"/>
              <a:pPr/>
              <a:t>57</a:t>
            </a:fld>
            <a:endParaRPr lang="en-US"/>
          </a:p>
        </p:txBody>
      </p:sp>
      <p:sp>
        <p:nvSpPr>
          <p:cNvPr id="8079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79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0D5D7-E1BA-1E4E-9F5F-F0895DA17EDB}" type="slidenum">
              <a:rPr lang="en-US"/>
              <a:pPr/>
              <a:t>58</a:t>
            </a:fld>
            <a:endParaRPr lang="en-US"/>
          </a:p>
        </p:txBody>
      </p:sp>
      <p:sp>
        <p:nvSpPr>
          <p:cNvPr id="8345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4AAD9-DA2D-594D-99B3-7D51F401C55E}" type="slidenum">
              <a:rPr lang="en-US"/>
              <a:pPr/>
              <a:t>59</a:t>
            </a:fld>
            <a:endParaRPr lang="en-US"/>
          </a:p>
        </p:txBody>
      </p:sp>
      <p:sp>
        <p:nvSpPr>
          <p:cNvPr id="8017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17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2635B-0573-DE47-91B5-C3F3EEF4EE1E}" type="slidenum">
              <a:rPr lang="en-US"/>
              <a:pPr/>
              <a:t>6</a:t>
            </a:fld>
            <a:endParaRPr lang="en-US"/>
          </a:p>
        </p:txBody>
      </p:sp>
      <p:sp>
        <p:nvSpPr>
          <p:cNvPr id="638978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89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2EB43-5F7A-3A40-8D51-674C7F5D8E5E}" type="slidenum">
              <a:rPr lang="en-US"/>
              <a:pPr/>
              <a:t>60</a:t>
            </a:fld>
            <a:endParaRPr lang="en-US"/>
          </a:p>
        </p:txBody>
      </p:sp>
      <p:sp>
        <p:nvSpPr>
          <p:cNvPr id="8038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3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DFDD5-306D-C346-A00B-E457D8978D11}" type="slidenum">
              <a:rPr lang="en-US"/>
              <a:pPr/>
              <a:t>61</a:t>
            </a:fld>
            <a:endParaRPr lang="en-US"/>
          </a:p>
        </p:txBody>
      </p:sp>
      <p:sp>
        <p:nvSpPr>
          <p:cNvPr id="8099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99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7B411-24EA-2445-9AD9-01111FBEC10A}" type="slidenum">
              <a:rPr lang="en-US"/>
              <a:pPr/>
              <a:t>62</a:t>
            </a:fld>
            <a:endParaRPr lang="en-US"/>
          </a:p>
        </p:txBody>
      </p:sp>
      <p:sp>
        <p:nvSpPr>
          <p:cNvPr id="8120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20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45BC5-A7AC-8646-A2E5-0ADE5C885DFE}" type="slidenum">
              <a:rPr lang="en-US"/>
              <a:pPr/>
              <a:t>63</a:t>
            </a:fld>
            <a:endParaRPr lang="en-US"/>
          </a:p>
        </p:txBody>
      </p:sp>
      <p:sp>
        <p:nvSpPr>
          <p:cNvPr id="8140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40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1A460-58AC-444C-8C35-AF12033C0639}" type="slidenum">
              <a:rPr lang="en-US"/>
              <a:pPr/>
              <a:t>64</a:t>
            </a:fld>
            <a:endParaRPr lang="en-US"/>
          </a:p>
        </p:txBody>
      </p:sp>
      <p:sp>
        <p:nvSpPr>
          <p:cNvPr id="8161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61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13C6D-6655-A94A-BD6D-191B87B84938}" type="slidenum">
              <a:rPr lang="en-US"/>
              <a:pPr/>
              <a:t>65</a:t>
            </a:fld>
            <a:endParaRPr lang="en-US"/>
          </a:p>
        </p:txBody>
      </p:sp>
      <p:sp>
        <p:nvSpPr>
          <p:cNvPr id="8366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6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50BBC-C714-374C-95BE-1D819ABCD456}" type="slidenum">
              <a:rPr lang="en-US"/>
              <a:pPr/>
              <a:t>66</a:t>
            </a:fld>
            <a:endParaRPr lang="en-US"/>
          </a:p>
        </p:txBody>
      </p:sp>
      <p:sp>
        <p:nvSpPr>
          <p:cNvPr id="8181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81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1E322-C2DC-6E40-A57A-9BFE9FC49921}" type="slidenum">
              <a:rPr lang="en-US"/>
              <a:pPr/>
              <a:t>67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02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981A4-D63D-884D-B156-42DF30F453C6}" type="slidenum">
              <a:rPr lang="en-US"/>
              <a:pPr/>
              <a:t>68</a:t>
            </a:fld>
            <a:endParaRPr lang="en-US"/>
          </a:p>
        </p:txBody>
      </p:sp>
      <p:sp>
        <p:nvSpPr>
          <p:cNvPr id="8222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22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E3CCC-AE27-154C-81AD-2E53C1B6BE2A}" type="slidenum">
              <a:rPr lang="en-US"/>
              <a:pPr/>
              <a:t>69</a:t>
            </a:fld>
            <a:endParaRPr lang="en-US"/>
          </a:p>
        </p:txBody>
      </p:sp>
      <p:sp>
        <p:nvSpPr>
          <p:cNvPr id="8243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43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5B0CB-6BEF-EF4F-9C96-696AAED23A1B}" type="slidenum">
              <a:rPr lang="en-US"/>
              <a:pPr/>
              <a:t>7</a:t>
            </a:fld>
            <a:endParaRPr lang="en-US"/>
          </a:p>
        </p:txBody>
      </p:sp>
      <p:sp>
        <p:nvSpPr>
          <p:cNvPr id="646146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6147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85A58-DB63-3746-AEAE-3C62E0AD2E23}" type="slidenum">
              <a:rPr lang="en-US"/>
              <a:pPr/>
              <a:t>70</a:t>
            </a:fld>
            <a:endParaRPr lang="en-US"/>
          </a:p>
        </p:txBody>
      </p:sp>
      <p:sp>
        <p:nvSpPr>
          <p:cNvPr id="8263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63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74410-17E0-7840-A14B-49B62583E4D0}" type="slidenum">
              <a:rPr lang="en-US"/>
              <a:pPr/>
              <a:t>71</a:t>
            </a:fld>
            <a:endParaRPr lang="en-US"/>
          </a:p>
        </p:txBody>
      </p:sp>
      <p:sp>
        <p:nvSpPr>
          <p:cNvPr id="8284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84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9C298-0CAD-484B-82ED-94B272804205}" type="slidenum">
              <a:rPr lang="en-US"/>
              <a:pPr/>
              <a:t>72</a:t>
            </a:fld>
            <a:endParaRPr lang="en-US"/>
          </a:p>
        </p:txBody>
      </p:sp>
      <p:sp>
        <p:nvSpPr>
          <p:cNvPr id="8304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04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D429F-3E74-E845-A538-6821B1268BB1}" type="slidenum">
              <a:rPr lang="en-US"/>
              <a:pPr/>
              <a:t>73</a:t>
            </a:fld>
            <a:endParaRPr lang="en-US"/>
          </a:p>
        </p:txBody>
      </p:sp>
      <p:sp>
        <p:nvSpPr>
          <p:cNvPr id="7956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56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1F1BD-1AAD-4E4C-8B27-740CB0DB96CD}" type="slidenum">
              <a:rPr lang="en-US"/>
              <a:pPr/>
              <a:t>74</a:t>
            </a:fld>
            <a:endParaRPr lang="en-US"/>
          </a:p>
        </p:txBody>
      </p:sp>
      <p:sp>
        <p:nvSpPr>
          <p:cNvPr id="7997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8837-3F1E-8D4B-9F1C-C69EB6154017}" type="slidenum">
              <a:rPr lang="en-US"/>
              <a:pPr/>
              <a:t>75</a:t>
            </a:fld>
            <a:endParaRPr lang="en-US"/>
          </a:p>
        </p:txBody>
      </p:sp>
      <p:sp>
        <p:nvSpPr>
          <p:cNvPr id="8058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58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46A56-7B0B-E94B-AFBA-4F97E2C9BEBD}" type="slidenum">
              <a:rPr lang="en-US"/>
              <a:pPr/>
              <a:t>8</a:t>
            </a:fld>
            <a:endParaRPr lang="en-US"/>
          </a:p>
        </p:txBody>
      </p:sp>
      <p:sp>
        <p:nvSpPr>
          <p:cNvPr id="650242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0243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Klemp, 1992, </a:t>
            </a:r>
            <a:r>
              <a:rPr lang="en-US" i="1"/>
              <a:t>Encyclopedia of Earth System Science,</a:t>
            </a:r>
            <a:r>
              <a:rPr lang="en-US"/>
              <a:t> </a:t>
            </a:r>
            <a:r>
              <a:rPr lang="en-US" b="1"/>
              <a:t>3, </a:t>
            </a:r>
            <a:r>
              <a:rPr lang="en-US"/>
              <a:t>251-262, Academic Press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B5368-8846-914B-B9B7-9D0083000A26}" type="slidenum">
              <a:rPr lang="en-US"/>
              <a:pPr/>
              <a:t>9</a:t>
            </a:fld>
            <a:endParaRPr lang="en-US"/>
          </a:p>
        </p:txBody>
      </p:sp>
      <p:sp>
        <p:nvSpPr>
          <p:cNvPr id="5580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43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998998-21D9-0A43-9D84-015105384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0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B609E6-251A-CC4D-8DE5-08039EBAD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8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4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3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1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D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E1B2-751C-9B40-B818-8AA1E862302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00AA-BFA5-D04D-BEC3-FCB9B2E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emf"/><Relationship Id="rId20" Type="http://schemas.openxmlformats.org/officeDocument/2006/relationships/oleObject" Target="../embeddings/oleObject44.bin"/><Relationship Id="rId21" Type="http://schemas.openxmlformats.org/officeDocument/2006/relationships/image" Target="../media/image48.emf"/><Relationship Id="rId22" Type="http://schemas.openxmlformats.org/officeDocument/2006/relationships/image" Target="../media/image50.png"/><Relationship Id="rId23" Type="http://schemas.openxmlformats.org/officeDocument/2006/relationships/oleObject" Target="../embeddings/oleObject45.bin"/><Relationship Id="rId24" Type="http://schemas.openxmlformats.org/officeDocument/2006/relationships/image" Target="../media/image49.emf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43.e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44.emf"/><Relationship Id="rId14" Type="http://schemas.openxmlformats.org/officeDocument/2006/relationships/oleObject" Target="../embeddings/oleObject41.bin"/><Relationship Id="rId15" Type="http://schemas.openxmlformats.org/officeDocument/2006/relationships/image" Target="../media/image45.emf"/><Relationship Id="rId16" Type="http://schemas.openxmlformats.org/officeDocument/2006/relationships/oleObject" Target="../embeddings/oleObject42.bin"/><Relationship Id="rId17" Type="http://schemas.openxmlformats.org/officeDocument/2006/relationships/image" Target="../media/image46.emf"/><Relationship Id="rId18" Type="http://schemas.openxmlformats.org/officeDocument/2006/relationships/oleObject" Target="../embeddings/oleObject43.bin"/><Relationship Id="rId19" Type="http://schemas.openxmlformats.org/officeDocument/2006/relationships/image" Target="../media/image4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e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55.emf"/><Relationship Id="rId14" Type="http://schemas.openxmlformats.org/officeDocument/2006/relationships/image" Target="../media/image5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48.bin"/><Relationship Id="rId9" Type="http://schemas.openxmlformats.org/officeDocument/2006/relationships/image" Target="../media/image53.emf"/><Relationship Id="rId10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57.e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58.emf"/><Relationship Id="rId8" Type="http://schemas.openxmlformats.org/officeDocument/2006/relationships/oleObject" Target="../embeddings/oleObject53.bin"/><Relationship Id="rId9" Type="http://schemas.openxmlformats.org/officeDocument/2006/relationships/image" Target="../media/image59.emf"/><Relationship Id="rId10" Type="http://schemas.openxmlformats.org/officeDocument/2006/relationships/oleObject" Target="../embeddings/oleObject54.bin"/><Relationship Id="rId11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61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62.e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4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64.e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65.emf"/><Relationship Id="rId10" Type="http://schemas.openxmlformats.org/officeDocument/2006/relationships/oleObject" Target="../embeddings/oleObject61.bin"/><Relationship Id="rId11" Type="http://schemas.openxmlformats.org/officeDocument/2006/relationships/image" Target="../media/image6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67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68.emf"/><Relationship Id="rId8" Type="http://schemas.openxmlformats.org/officeDocument/2006/relationships/oleObject" Target="../embeddings/oleObject64.bin"/><Relationship Id="rId9" Type="http://schemas.openxmlformats.org/officeDocument/2006/relationships/image" Target="../media/image69.emf"/><Relationship Id="rId10" Type="http://schemas.openxmlformats.org/officeDocument/2006/relationships/image" Target="../media/image70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71.e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7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emf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76.emf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77.emf"/><Relationship Id="rId16" Type="http://schemas.openxmlformats.org/officeDocument/2006/relationships/oleObject" Target="../embeddings/oleObject73.bin"/><Relationship Id="rId17" Type="http://schemas.openxmlformats.org/officeDocument/2006/relationships/image" Target="../media/image7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64.e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73.emf"/><Relationship Id="rId8" Type="http://schemas.openxmlformats.org/officeDocument/2006/relationships/oleObject" Target="../embeddings/oleObject69.bin"/><Relationship Id="rId9" Type="http://schemas.openxmlformats.org/officeDocument/2006/relationships/image" Target="../media/image74.emf"/><Relationship Id="rId10" Type="http://schemas.openxmlformats.org/officeDocument/2006/relationships/oleObject" Target="../embeddings/oleObject70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emf"/><Relationship Id="rId12" Type="http://schemas.openxmlformats.org/officeDocument/2006/relationships/oleObject" Target="../embeddings/oleObject78.bin"/><Relationship Id="rId13" Type="http://schemas.openxmlformats.org/officeDocument/2006/relationships/image" Target="../media/image8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79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80.e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81.emf"/><Relationship Id="rId10" Type="http://schemas.openxmlformats.org/officeDocument/2006/relationships/oleObject" Target="../embeddings/oleObject7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79.bin"/><Relationship Id="rId5" Type="http://schemas.openxmlformats.org/officeDocument/2006/relationships/image" Target="../media/image8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emf"/><Relationship Id="rId12" Type="http://schemas.openxmlformats.org/officeDocument/2006/relationships/oleObject" Target="../embeddings/oleObject84.bin"/><Relationship Id="rId13" Type="http://schemas.openxmlformats.org/officeDocument/2006/relationships/image" Target="../media/image8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80.bin"/><Relationship Id="rId5" Type="http://schemas.openxmlformats.org/officeDocument/2006/relationships/image" Target="../media/image79.emf"/><Relationship Id="rId6" Type="http://schemas.openxmlformats.org/officeDocument/2006/relationships/oleObject" Target="../embeddings/oleObject81.bin"/><Relationship Id="rId7" Type="http://schemas.openxmlformats.org/officeDocument/2006/relationships/image" Target="../media/image86.emf"/><Relationship Id="rId8" Type="http://schemas.openxmlformats.org/officeDocument/2006/relationships/oleObject" Target="../embeddings/oleObject82.bin"/><Relationship Id="rId9" Type="http://schemas.openxmlformats.org/officeDocument/2006/relationships/image" Target="../media/image81.emf"/><Relationship Id="rId10" Type="http://schemas.openxmlformats.org/officeDocument/2006/relationships/oleObject" Target="../embeddings/oleObject8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85.bin"/><Relationship Id="rId5" Type="http://schemas.openxmlformats.org/officeDocument/2006/relationships/image" Target="../media/image87.emf"/><Relationship Id="rId6" Type="http://schemas.openxmlformats.org/officeDocument/2006/relationships/oleObject" Target="../embeddings/oleObject86.bin"/><Relationship Id="rId7" Type="http://schemas.openxmlformats.org/officeDocument/2006/relationships/image" Target="../media/image88.emf"/><Relationship Id="rId8" Type="http://schemas.openxmlformats.org/officeDocument/2006/relationships/oleObject" Target="../embeddings/oleObject87.bin"/><Relationship Id="rId9" Type="http://schemas.openxmlformats.org/officeDocument/2006/relationships/image" Target="../media/image89.emf"/><Relationship Id="rId10" Type="http://schemas.openxmlformats.org/officeDocument/2006/relationships/oleObject" Target="../embeddings/oleObject88.bin"/><Relationship Id="rId11" Type="http://schemas.openxmlformats.org/officeDocument/2006/relationships/image" Target="../media/image9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emf"/><Relationship Id="rId20" Type="http://schemas.openxmlformats.org/officeDocument/2006/relationships/oleObject" Target="../embeddings/oleObject97.bin"/><Relationship Id="rId21" Type="http://schemas.openxmlformats.org/officeDocument/2006/relationships/image" Target="../media/image99.emf"/><Relationship Id="rId10" Type="http://schemas.openxmlformats.org/officeDocument/2006/relationships/oleObject" Target="../embeddings/oleObject92.bin"/><Relationship Id="rId11" Type="http://schemas.openxmlformats.org/officeDocument/2006/relationships/image" Target="../media/image94.emf"/><Relationship Id="rId12" Type="http://schemas.openxmlformats.org/officeDocument/2006/relationships/oleObject" Target="../embeddings/oleObject93.bin"/><Relationship Id="rId13" Type="http://schemas.openxmlformats.org/officeDocument/2006/relationships/image" Target="../media/image95.emf"/><Relationship Id="rId14" Type="http://schemas.openxmlformats.org/officeDocument/2006/relationships/oleObject" Target="../embeddings/oleObject94.bin"/><Relationship Id="rId15" Type="http://schemas.openxmlformats.org/officeDocument/2006/relationships/image" Target="../media/image96.emf"/><Relationship Id="rId16" Type="http://schemas.openxmlformats.org/officeDocument/2006/relationships/oleObject" Target="../embeddings/oleObject95.bin"/><Relationship Id="rId17" Type="http://schemas.openxmlformats.org/officeDocument/2006/relationships/image" Target="../media/image97.emf"/><Relationship Id="rId18" Type="http://schemas.openxmlformats.org/officeDocument/2006/relationships/oleObject" Target="../embeddings/oleObject96.bin"/><Relationship Id="rId19" Type="http://schemas.openxmlformats.org/officeDocument/2006/relationships/image" Target="../media/image9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89.bin"/><Relationship Id="rId5" Type="http://schemas.openxmlformats.org/officeDocument/2006/relationships/image" Target="../media/image91.emf"/><Relationship Id="rId6" Type="http://schemas.openxmlformats.org/officeDocument/2006/relationships/oleObject" Target="../embeddings/oleObject90.bin"/><Relationship Id="rId7" Type="http://schemas.openxmlformats.org/officeDocument/2006/relationships/image" Target="../media/image92.emf"/><Relationship Id="rId8" Type="http://schemas.openxmlformats.org/officeDocument/2006/relationships/oleObject" Target="../embeddings/oleObject91.bin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emf"/><Relationship Id="rId20" Type="http://schemas.openxmlformats.org/officeDocument/2006/relationships/oleObject" Target="../embeddings/oleObject106.bin"/><Relationship Id="rId21" Type="http://schemas.openxmlformats.org/officeDocument/2006/relationships/image" Target="../media/image108.emf"/><Relationship Id="rId22" Type="http://schemas.openxmlformats.org/officeDocument/2006/relationships/oleObject" Target="../embeddings/oleObject107.bin"/><Relationship Id="rId23" Type="http://schemas.openxmlformats.org/officeDocument/2006/relationships/image" Target="../media/image109.emf"/><Relationship Id="rId10" Type="http://schemas.openxmlformats.org/officeDocument/2006/relationships/oleObject" Target="../embeddings/oleObject101.bin"/><Relationship Id="rId11" Type="http://schemas.openxmlformats.org/officeDocument/2006/relationships/image" Target="../media/image103.emf"/><Relationship Id="rId12" Type="http://schemas.openxmlformats.org/officeDocument/2006/relationships/oleObject" Target="../embeddings/oleObject102.bin"/><Relationship Id="rId13" Type="http://schemas.openxmlformats.org/officeDocument/2006/relationships/image" Target="../media/image104.emf"/><Relationship Id="rId14" Type="http://schemas.openxmlformats.org/officeDocument/2006/relationships/oleObject" Target="../embeddings/oleObject103.bin"/><Relationship Id="rId15" Type="http://schemas.openxmlformats.org/officeDocument/2006/relationships/image" Target="../media/image105.emf"/><Relationship Id="rId16" Type="http://schemas.openxmlformats.org/officeDocument/2006/relationships/oleObject" Target="../embeddings/oleObject104.bin"/><Relationship Id="rId17" Type="http://schemas.openxmlformats.org/officeDocument/2006/relationships/image" Target="../media/image106.emf"/><Relationship Id="rId18" Type="http://schemas.openxmlformats.org/officeDocument/2006/relationships/oleObject" Target="../embeddings/oleObject105.bin"/><Relationship Id="rId19" Type="http://schemas.openxmlformats.org/officeDocument/2006/relationships/image" Target="../media/image10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98.bin"/><Relationship Id="rId5" Type="http://schemas.openxmlformats.org/officeDocument/2006/relationships/image" Target="../media/image100.emf"/><Relationship Id="rId6" Type="http://schemas.openxmlformats.org/officeDocument/2006/relationships/oleObject" Target="../embeddings/oleObject99.bin"/><Relationship Id="rId7" Type="http://schemas.openxmlformats.org/officeDocument/2006/relationships/image" Target="../media/image101.emf"/><Relationship Id="rId8" Type="http://schemas.openxmlformats.org/officeDocument/2006/relationships/oleObject" Target="../embeddings/oleObject100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emf"/><Relationship Id="rId20" Type="http://schemas.openxmlformats.org/officeDocument/2006/relationships/oleObject" Target="../embeddings/oleObject116.bin"/><Relationship Id="rId21" Type="http://schemas.openxmlformats.org/officeDocument/2006/relationships/image" Target="../media/image118.emf"/><Relationship Id="rId22" Type="http://schemas.openxmlformats.org/officeDocument/2006/relationships/oleObject" Target="../embeddings/oleObject117.bin"/><Relationship Id="rId23" Type="http://schemas.openxmlformats.org/officeDocument/2006/relationships/image" Target="../media/image119.emf"/><Relationship Id="rId10" Type="http://schemas.openxmlformats.org/officeDocument/2006/relationships/oleObject" Target="../embeddings/oleObject111.bin"/><Relationship Id="rId11" Type="http://schemas.openxmlformats.org/officeDocument/2006/relationships/image" Target="../media/image113.emf"/><Relationship Id="rId12" Type="http://schemas.openxmlformats.org/officeDocument/2006/relationships/oleObject" Target="../embeddings/oleObject112.bin"/><Relationship Id="rId13" Type="http://schemas.openxmlformats.org/officeDocument/2006/relationships/image" Target="../media/image114.emf"/><Relationship Id="rId14" Type="http://schemas.openxmlformats.org/officeDocument/2006/relationships/oleObject" Target="../embeddings/oleObject113.bin"/><Relationship Id="rId15" Type="http://schemas.openxmlformats.org/officeDocument/2006/relationships/image" Target="../media/image115.emf"/><Relationship Id="rId16" Type="http://schemas.openxmlformats.org/officeDocument/2006/relationships/oleObject" Target="../embeddings/oleObject114.bin"/><Relationship Id="rId17" Type="http://schemas.openxmlformats.org/officeDocument/2006/relationships/image" Target="../media/image116.emf"/><Relationship Id="rId18" Type="http://schemas.openxmlformats.org/officeDocument/2006/relationships/oleObject" Target="../embeddings/oleObject115.bin"/><Relationship Id="rId19" Type="http://schemas.openxmlformats.org/officeDocument/2006/relationships/image" Target="../media/image11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08.bin"/><Relationship Id="rId5" Type="http://schemas.openxmlformats.org/officeDocument/2006/relationships/image" Target="../media/image110.emf"/><Relationship Id="rId6" Type="http://schemas.openxmlformats.org/officeDocument/2006/relationships/oleObject" Target="../embeddings/oleObject109.bin"/><Relationship Id="rId7" Type="http://schemas.openxmlformats.org/officeDocument/2006/relationships/image" Target="../media/image111.emf"/><Relationship Id="rId8" Type="http://schemas.openxmlformats.org/officeDocument/2006/relationships/oleObject" Target="../embeddings/oleObject110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0.bin"/><Relationship Id="rId20" Type="http://schemas.openxmlformats.org/officeDocument/2006/relationships/image" Target="../media/image127.emf"/><Relationship Id="rId21" Type="http://schemas.openxmlformats.org/officeDocument/2006/relationships/oleObject" Target="../embeddings/oleObject126.bin"/><Relationship Id="rId22" Type="http://schemas.openxmlformats.org/officeDocument/2006/relationships/image" Target="../media/image128.emf"/><Relationship Id="rId10" Type="http://schemas.openxmlformats.org/officeDocument/2006/relationships/image" Target="../media/image122.emf"/><Relationship Id="rId11" Type="http://schemas.openxmlformats.org/officeDocument/2006/relationships/oleObject" Target="../embeddings/oleObject121.bin"/><Relationship Id="rId12" Type="http://schemas.openxmlformats.org/officeDocument/2006/relationships/image" Target="../media/image123.emf"/><Relationship Id="rId13" Type="http://schemas.openxmlformats.org/officeDocument/2006/relationships/oleObject" Target="../embeddings/oleObject122.bin"/><Relationship Id="rId14" Type="http://schemas.openxmlformats.org/officeDocument/2006/relationships/image" Target="../media/image124.emf"/><Relationship Id="rId15" Type="http://schemas.openxmlformats.org/officeDocument/2006/relationships/oleObject" Target="../embeddings/oleObject123.bin"/><Relationship Id="rId16" Type="http://schemas.openxmlformats.org/officeDocument/2006/relationships/image" Target="../media/image125.emf"/><Relationship Id="rId17" Type="http://schemas.openxmlformats.org/officeDocument/2006/relationships/oleObject" Target="../embeddings/oleObject124.bin"/><Relationship Id="rId18" Type="http://schemas.openxmlformats.org/officeDocument/2006/relationships/image" Target="../media/image126.emf"/><Relationship Id="rId19" Type="http://schemas.openxmlformats.org/officeDocument/2006/relationships/oleObject" Target="../embeddings/oleObject125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18.bin"/><Relationship Id="rId5" Type="http://schemas.openxmlformats.org/officeDocument/2006/relationships/image" Target="../media/image120.emf"/><Relationship Id="rId6" Type="http://schemas.openxmlformats.org/officeDocument/2006/relationships/image" Target="../media/image129.png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1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132.jpeg"/><Relationship Id="rId5" Type="http://schemas.openxmlformats.org/officeDocument/2006/relationships/oleObject" Target="../embeddings/oleObject127.bin"/><Relationship Id="rId6" Type="http://schemas.openxmlformats.org/officeDocument/2006/relationships/image" Target="../media/image130.emf"/><Relationship Id="rId7" Type="http://schemas.openxmlformats.org/officeDocument/2006/relationships/oleObject" Target="../embeddings/oleObject128.bin"/><Relationship Id="rId8" Type="http://schemas.openxmlformats.org/officeDocument/2006/relationships/image" Target="../media/image13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135.gif"/><Relationship Id="rId5" Type="http://schemas.openxmlformats.org/officeDocument/2006/relationships/oleObject" Target="../embeddings/oleObject129.bin"/><Relationship Id="rId6" Type="http://schemas.openxmlformats.org/officeDocument/2006/relationships/image" Target="../media/image133.emf"/><Relationship Id="rId7" Type="http://schemas.openxmlformats.org/officeDocument/2006/relationships/oleObject" Target="../embeddings/oleObject130.bin"/><Relationship Id="rId8" Type="http://schemas.openxmlformats.org/officeDocument/2006/relationships/image" Target="../media/image13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138.gif"/><Relationship Id="rId5" Type="http://schemas.openxmlformats.org/officeDocument/2006/relationships/oleObject" Target="../embeddings/oleObject131.bin"/><Relationship Id="rId6" Type="http://schemas.openxmlformats.org/officeDocument/2006/relationships/image" Target="../media/image136.emf"/><Relationship Id="rId7" Type="http://schemas.openxmlformats.org/officeDocument/2006/relationships/oleObject" Target="../embeddings/oleObject132.bin"/><Relationship Id="rId8" Type="http://schemas.openxmlformats.org/officeDocument/2006/relationships/image" Target="../media/image137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141.png"/><Relationship Id="rId5" Type="http://schemas.openxmlformats.org/officeDocument/2006/relationships/oleObject" Target="../embeddings/oleObject133.bin"/><Relationship Id="rId6" Type="http://schemas.openxmlformats.org/officeDocument/2006/relationships/image" Target="../media/image139.emf"/><Relationship Id="rId7" Type="http://schemas.openxmlformats.org/officeDocument/2006/relationships/image" Target="../media/image142.jpeg"/><Relationship Id="rId8" Type="http://schemas.openxmlformats.org/officeDocument/2006/relationships/oleObject" Target="../embeddings/oleObject134.bin"/><Relationship Id="rId9" Type="http://schemas.openxmlformats.org/officeDocument/2006/relationships/image" Target="../media/image140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141.png"/><Relationship Id="rId5" Type="http://schemas.openxmlformats.org/officeDocument/2006/relationships/oleObject" Target="../embeddings/oleObject135.bin"/><Relationship Id="rId6" Type="http://schemas.openxmlformats.org/officeDocument/2006/relationships/image" Target="../media/image139.emf"/><Relationship Id="rId7" Type="http://schemas.openxmlformats.org/officeDocument/2006/relationships/oleObject" Target="../embeddings/oleObject136.bin"/><Relationship Id="rId8" Type="http://schemas.openxmlformats.org/officeDocument/2006/relationships/image" Target="../media/image143.emf"/><Relationship Id="rId9" Type="http://schemas.openxmlformats.org/officeDocument/2006/relationships/image" Target="../media/image144.png"/><Relationship Id="rId10" Type="http://schemas.openxmlformats.org/officeDocument/2006/relationships/image" Target="../media/image145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148.png"/><Relationship Id="rId5" Type="http://schemas.openxmlformats.org/officeDocument/2006/relationships/oleObject" Target="../embeddings/oleObject137.bin"/><Relationship Id="rId6" Type="http://schemas.openxmlformats.org/officeDocument/2006/relationships/image" Target="../media/image146.emf"/><Relationship Id="rId7" Type="http://schemas.openxmlformats.org/officeDocument/2006/relationships/oleObject" Target="../embeddings/oleObject138.bin"/><Relationship Id="rId8" Type="http://schemas.openxmlformats.org/officeDocument/2006/relationships/image" Target="../media/image147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150.png"/><Relationship Id="rId5" Type="http://schemas.openxmlformats.org/officeDocument/2006/relationships/oleObject" Target="../embeddings/oleObject139.bin"/><Relationship Id="rId6" Type="http://schemas.openxmlformats.org/officeDocument/2006/relationships/image" Target="../media/image149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48.bin"/><Relationship Id="rId21" Type="http://schemas.openxmlformats.org/officeDocument/2006/relationships/image" Target="../media/image159.emf"/><Relationship Id="rId22" Type="http://schemas.openxmlformats.org/officeDocument/2006/relationships/oleObject" Target="../embeddings/oleObject149.bin"/><Relationship Id="rId23" Type="http://schemas.openxmlformats.org/officeDocument/2006/relationships/image" Target="../media/image160.emf"/><Relationship Id="rId24" Type="http://schemas.openxmlformats.org/officeDocument/2006/relationships/oleObject" Target="../embeddings/oleObject150.bin"/><Relationship Id="rId25" Type="http://schemas.openxmlformats.org/officeDocument/2006/relationships/image" Target="../media/image161.emf"/><Relationship Id="rId26" Type="http://schemas.openxmlformats.org/officeDocument/2006/relationships/oleObject" Target="../embeddings/oleObject151.bin"/><Relationship Id="rId27" Type="http://schemas.openxmlformats.org/officeDocument/2006/relationships/image" Target="../media/image162.emf"/><Relationship Id="rId28" Type="http://schemas.openxmlformats.org/officeDocument/2006/relationships/oleObject" Target="../embeddings/oleObject152.bin"/><Relationship Id="rId29" Type="http://schemas.openxmlformats.org/officeDocument/2006/relationships/image" Target="../media/image163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140.bin"/><Relationship Id="rId5" Type="http://schemas.openxmlformats.org/officeDocument/2006/relationships/image" Target="../media/image151.emf"/><Relationship Id="rId30" Type="http://schemas.openxmlformats.org/officeDocument/2006/relationships/oleObject" Target="../embeddings/oleObject153.bin"/><Relationship Id="rId31" Type="http://schemas.openxmlformats.org/officeDocument/2006/relationships/image" Target="../media/image164.emf"/><Relationship Id="rId32" Type="http://schemas.openxmlformats.org/officeDocument/2006/relationships/oleObject" Target="../embeddings/oleObject154.bin"/><Relationship Id="rId9" Type="http://schemas.openxmlformats.org/officeDocument/2006/relationships/image" Target="../media/image153.emf"/><Relationship Id="rId6" Type="http://schemas.openxmlformats.org/officeDocument/2006/relationships/oleObject" Target="../embeddings/oleObject141.bin"/><Relationship Id="rId7" Type="http://schemas.openxmlformats.org/officeDocument/2006/relationships/image" Target="../media/image152.emf"/><Relationship Id="rId8" Type="http://schemas.openxmlformats.org/officeDocument/2006/relationships/oleObject" Target="../embeddings/oleObject142.bin"/><Relationship Id="rId33" Type="http://schemas.openxmlformats.org/officeDocument/2006/relationships/image" Target="../media/image165.emf"/><Relationship Id="rId34" Type="http://schemas.openxmlformats.org/officeDocument/2006/relationships/oleObject" Target="../embeddings/oleObject155.bin"/><Relationship Id="rId35" Type="http://schemas.openxmlformats.org/officeDocument/2006/relationships/image" Target="../media/image166.emf"/><Relationship Id="rId36" Type="http://schemas.openxmlformats.org/officeDocument/2006/relationships/oleObject" Target="../embeddings/oleObject156.bin"/><Relationship Id="rId10" Type="http://schemas.openxmlformats.org/officeDocument/2006/relationships/oleObject" Target="../embeddings/oleObject143.bin"/><Relationship Id="rId11" Type="http://schemas.openxmlformats.org/officeDocument/2006/relationships/image" Target="../media/image154.emf"/><Relationship Id="rId12" Type="http://schemas.openxmlformats.org/officeDocument/2006/relationships/oleObject" Target="../embeddings/oleObject144.bin"/><Relationship Id="rId13" Type="http://schemas.openxmlformats.org/officeDocument/2006/relationships/image" Target="../media/image155.emf"/><Relationship Id="rId14" Type="http://schemas.openxmlformats.org/officeDocument/2006/relationships/oleObject" Target="../embeddings/oleObject145.bin"/><Relationship Id="rId15" Type="http://schemas.openxmlformats.org/officeDocument/2006/relationships/image" Target="../media/image156.emf"/><Relationship Id="rId16" Type="http://schemas.openxmlformats.org/officeDocument/2006/relationships/oleObject" Target="../embeddings/oleObject146.bin"/><Relationship Id="rId17" Type="http://schemas.openxmlformats.org/officeDocument/2006/relationships/image" Target="../media/image157.emf"/><Relationship Id="rId18" Type="http://schemas.openxmlformats.org/officeDocument/2006/relationships/oleObject" Target="../embeddings/oleObject147.bin"/><Relationship Id="rId19" Type="http://schemas.openxmlformats.org/officeDocument/2006/relationships/image" Target="../media/image158.emf"/><Relationship Id="rId37" Type="http://schemas.openxmlformats.org/officeDocument/2006/relationships/image" Target="../media/image167.emf"/><Relationship Id="rId38" Type="http://schemas.openxmlformats.org/officeDocument/2006/relationships/oleObject" Target="../embeddings/oleObject157.bin"/><Relationship Id="rId39" Type="http://schemas.openxmlformats.org/officeDocument/2006/relationships/image" Target="../media/image168.emf"/><Relationship Id="rId40" Type="http://schemas.openxmlformats.org/officeDocument/2006/relationships/oleObject" Target="../embeddings/oleObject158.bin"/><Relationship Id="rId41" Type="http://schemas.openxmlformats.org/officeDocument/2006/relationships/image" Target="../media/image169.emf"/><Relationship Id="rId42" Type="http://schemas.openxmlformats.org/officeDocument/2006/relationships/oleObject" Target="../embeddings/oleObject159.bin"/><Relationship Id="rId43" Type="http://schemas.openxmlformats.org/officeDocument/2006/relationships/image" Target="../media/image170.emf"/><Relationship Id="rId44" Type="http://schemas.openxmlformats.org/officeDocument/2006/relationships/oleObject" Target="../embeddings/oleObject160.bin"/><Relationship Id="rId45" Type="http://schemas.openxmlformats.org/officeDocument/2006/relationships/image" Target="../media/image17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61.bin"/><Relationship Id="rId5" Type="http://schemas.openxmlformats.org/officeDocument/2006/relationships/image" Target="../media/image172.emf"/><Relationship Id="rId6" Type="http://schemas.openxmlformats.org/officeDocument/2006/relationships/oleObject" Target="../embeddings/oleObject162.bin"/><Relationship Id="rId7" Type="http://schemas.openxmlformats.org/officeDocument/2006/relationships/image" Target="../media/image173.emf"/><Relationship Id="rId8" Type="http://schemas.openxmlformats.org/officeDocument/2006/relationships/oleObject" Target="../embeddings/oleObject163.bin"/><Relationship Id="rId9" Type="http://schemas.openxmlformats.org/officeDocument/2006/relationships/image" Target="../media/image174.emf"/><Relationship Id="rId10" Type="http://schemas.openxmlformats.org/officeDocument/2006/relationships/oleObject" Target="../embeddings/oleObject164.bin"/><Relationship Id="rId11" Type="http://schemas.openxmlformats.org/officeDocument/2006/relationships/image" Target="../media/image175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6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7.emf"/><Relationship Id="rId18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8.emf"/><Relationship Id="rId12" Type="http://schemas.openxmlformats.org/officeDocument/2006/relationships/oleObject" Target="../embeddings/oleObject168.bin"/><Relationship Id="rId13" Type="http://schemas.openxmlformats.org/officeDocument/2006/relationships/image" Target="../media/image179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180.jpeg"/><Relationship Id="rId5" Type="http://schemas.openxmlformats.org/officeDocument/2006/relationships/image" Target="../media/image181.png"/><Relationship Id="rId6" Type="http://schemas.openxmlformats.org/officeDocument/2006/relationships/oleObject" Target="../embeddings/oleObject165.bin"/><Relationship Id="rId7" Type="http://schemas.openxmlformats.org/officeDocument/2006/relationships/image" Target="../media/image176.emf"/><Relationship Id="rId8" Type="http://schemas.openxmlformats.org/officeDocument/2006/relationships/oleObject" Target="../embeddings/oleObject166.bin"/><Relationship Id="rId9" Type="http://schemas.openxmlformats.org/officeDocument/2006/relationships/image" Target="../media/image177.emf"/><Relationship Id="rId10" Type="http://schemas.openxmlformats.org/officeDocument/2006/relationships/oleObject" Target="../embeddings/oleObject167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3.emf"/><Relationship Id="rId20" Type="http://schemas.openxmlformats.org/officeDocument/2006/relationships/oleObject" Target="../embeddings/oleObject175.bin"/><Relationship Id="rId21" Type="http://schemas.openxmlformats.org/officeDocument/2006/relationships/image" Target="../media/image188.emf"/><Relationship Id="rId10" Type="http://schemas.openxmlformats.org/officeDocument/2006/relationships/oleObject" Target="../embeddings/oleObject171.bin"/><Relationship Id="rId11" Type="http://schemas.openxmlformats.org/officeDocument/2006/relationships/image" Target="../media/image184.emf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oleObject" Target="../embeddings/oleObject172.bin"/><Relationship Id="rId15" Type="http://schemas.openxmlformats.org/officeDocument/2006/relationships/image" Target="../media/image185.emf"/><Relationship Id="rId16" Type="http://schemas.openxmlformats.org/officeDocument/2006/relationships/oleObject" Target="../embeddings/oleObject173.bin"/><Relationship Id="rId17" Type="http://schemas.openxmlformats.org/officeDocument/2006/relationships/image" Target="../media/image186.emf"/><Relationship Id="rId18" Type="http://schemas.openxmlformats.org/officeDocument/2006/relationships/oleObject" Target="../embeddings/oleObject174.bin"/><Relationship Id="rId19" Type="http://schemas.openxmlformats.org/officeDocument/2006/relationships/image" Target="../media/image187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189.png"/><Relationship Id="rId5" Type="http://schemas.openxmlformats.org/officeDocument/2006/relationships/image" Target="../media/image181.png"/><Relationship Id="rId6" Type="http://schemas.openxmlformats.org/officeDocument/2006/relationships/oleObject" Target="../embeddings/oleObject169.bin"/><Relationship Id="rId7" Type="http://schemas.openxmlformats.org/officeDocument/2006/relationships/image" Target="../media/image182.emf"/><Relationship Id="rId8" Type="http://schemas.openxmlformats.org/officeDocument/2006/relationships/oleObject" Target="../embeddings/oleObject170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94.pn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9.bin"/><Relationship Id="rId12" Type="http://schemas.openxmlformats.org/officeDocument/2006/relationships/image" Target="../media/image198.emf"/><Relationship Id="rId13" Type="http://schemas.openxmlformats.org/officeDocument/2006/relationships/oleObject" Target="../embeddings/oleObject180.bin"/><Relationship Id="rId14" Type="http://schemas.openxmlformats.org/officeDocument/2006/relationships/image" Target="../media/image199.emf"/><Relationship Id="rId15" Type="http://schemas.openxmlformats.org/officeDocument/2006/relationships/oleObject" Target="../embeddings/oleObject181.bin"/><Relationship Id="rId16" Type="http://schemas.openxmlformats.org/officeDocument/2006/relationships/image" Target="../media/image200.emf"/><Relationship Id="rId17" Type="http://schemas.openxmlformats.org/officeDocument/2006/relationships/oleObject" Target="../embeddings/oleObject182.bin"/><Relationship Id="rId18" Type="http://schemas.openxmlformats.org/officeDocument/2006/relationships/image" Target="../media/image201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7.xml"/><Relationship Id="rId4" Type="http://schemas.openxmlformats.org/officeDocument/2006/relationships/image" Target="../media/image202.jpeg"/><Relationship Id="rId5" Type="http://schemas.openxmlformats.org/officeDocument/2006/relationships/oleObject" Target="../embeddings/oleObject176.bin"/><Relationship Id="rId6" Type="http://schemas.openxmlformats.org/officeDocument/2006/relationships/image" Target="../media/image195.emf"/><Relationship Id="rId7" Type="http://schemas.openxmlformats.org/officeDocument/2006/relationships/oleObject" Target="../embeddings/oleObject177.bin"/><Relationship Id="rId8" Type="http://schemas.openxmlformats.org/officeDocument/2006/relationships/image" Target="../media/image196.emf"/><Relationship Id="rId9" Type="http://schemas.openxmlformats.org/officeDocument/2006/relationships/oleObject" Target="../embeddings/oleObject178.bin"/><Relationship Id="rId10" Type="http://schemas.openxmlformats.org/officeDocument/2006/relationships/image" Target="../media/image19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183.bin"/><Relationship Id="rId5" Type="http://schemas.openxmlformats.org/officeDocument/2006/relationships/image" Target="../media/image203.emf"/><Relationship Id="rId6" Type="http://schemas.openxmlformats.org/officeDocument/2006/relationships/oleObject" Target="../embeddings/oleObject184.bin"/><Relationship Id="rId7" Type="http://schemas.openxmlformats.org/officeDocument/2006/relationships/image" Target="../media/image204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8.bin"/><Relationship Id="rId12" Type="http://schemas.openxmlformats.org/officeDocument/2006/relationships/image" Target="../media/image208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9.xml"/><Relationship Id="rId4" Type="http://schemas.openxmlformats.org/officeDocument/2006/relationships/image" Target="../media/image209.jpeg"/><Relationship Id="rId5" Type="http://schemas.openxmlformats.org/officeDocument/2006/relationships/oleObject" Target="../embeddings/oleObject185.bin"/><Relationship Id="rId6" Type="http://schemas.openxmlformats.org/officeDocument/2006/relationships/image" Target="../media/image205.emf"/><Relationship Id="rId7" Type="http://schemas.openxmlformats.org/officeDocument/2006/relationships/oleObject" Target="../embeddings/oleObject186.bin"/><Relationship Id="rId8" Type="http://schemas.openxmlformats.org/officeDocument/2006/relationships/image" Target="../media/image206.emf"/><Relationship Id="rId9" Type="http://schemas.openxmlformats.org/officeDocument/2006/relationships/oleObject" Target="../embeddings/oleObject187.bin"/><Relationship Id="rId10" Type="http://schemas.openxmlformats.org/officeDocument/2006/relationships/image" Target="../media/image207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emf"/><Relationship Id="rId20" Type="http://schemas.openxmlformats.org/officeDocument/2006/relationships/oleObject" Target="../embeddings/oleObject16.bin"/><Relationship Id="rId21" Type="http://schemas.openxmlformats.org/officeDocument/2006/relationships/image" Target="../media/image16.emf"/><Relationship Id="rId22" Type="http://schemas.openxmlformats.org/officeDocument/2006/relationships/oleObject" Target="../embeddings/oleObject17.bin"/><Relationship Id="rId23" Type="http://schemas.openxmlformats.org/officeDocument/2006/relationships/image" Target="../media/image17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2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2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13.emf"/><Relationship Id="rId16" Type="http://schemas.openxmlformats.org/officeDocument/2006/relationships/oleObject" Target="../embeddings/oleObject14.bin"/><Relationship Id="rId17" Type="http://schemas.openxmlformats.org/officeDocument/2006/relationships/image" Target="../media/image14.emf"/><Relationship Id="rId18" Type="http://schemas.openxmlformats.org/officeDocument/2006/relationships/oleObject" Target="../embeddings/oleObject15.bin"/><Relationship Id="rId19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2.bin"/><Relationship Id="rId12" Type="http://schemas.openxmlformats.org/officeDocument/2006/relationships/image" Target="../media/image213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214.jpeg"/><Relationship Id="rId5" Type="http://schemas.openxmlformats.org/officeDocument/2006/relationships/oleObject" Target="../embeddings/oleObject189.bin"/><Relationship Id="rId6" Type="http://schemas.openxmlformats.org/officeDocument/2006/relationships/image" Target="../media/image210.emf"/><Relationship Id="rId7" Type="http://schemas.openxmlformats.org/officeDocument/2006/relationships/oleObject" Target="../embeddings/oleObject190.bin"/><Relationship Id="rId8" Type="http://schemas.openxmlformats.org/officeDocument/2006/relationships/image" Target="../media/image211.emf"/><Relationship Id="rId9" Type="http://schemas.openxmlformats.org/officeDocument/2006/relationships/oleObject" Target="../embeddings/oleObject191.bin"/><Relationship Id="rId10" Type="http://schemas.openxmlformats.org/officeDocument/2006/relationships/image" Target="../media/image212.emf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6.bin"/><Relationship Id="rId12" Type="http://schemas.openxmlformats.org/officeDocument/2006/relationships/image" Target="../media/image218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1.xml"/><Relationship Id="rId4" Type="http://schemas.openxmlformats.org/officeDocument/2006/relationships/image" Target="../media/image219.jpeg"/><Relationship Id="rId5" Type="http://schemas.openxmlformats.org/officeDocument/2006/relationships/oleObject" Target="../embeddings/oleObject193.bin"/><Relationship Id="rId6" Type="http://schemas.openxmlformats.org/officeDocument/2006/relationships/image" Target="../media/image215.emf"/><Relationship Id="rId7" Type="http://schemas.openxmlformats.org/officeDocument/2006/relationships/oleObject" Target="../embeddings/oleObject194.bin"/><Relationship Id="rId8" Type="http://schemas.openxmlformats.org/officeDocument/2006/relationships/image" Target="../media/image216.emf"/><Relationship Id="rId9" Type="http://schemas.openxmlformats.org/officeDocument/2006/relationships/oleObject" Target="../embeddings/oleObject195.bin"/><Relationship Id="rId10" Type="http://schemas.openxmlformats.org/officeDocument/2006/relationships/image" Target="../media/image217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222.jpeg"/><Relationship Id="rId5" Type="http://schemas.openxmlformats.org/officeDocument/2006/relationships/oleObject" Target="../embeddings/oleObject197.bin"/><Relationship Id="rId6" Type="http://schemas.openxmlformats.org/officeDocument/2006/relationships/image" Target="../media/image221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2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image" Target="../media/image225.jpeg"/><Relationship Id="rId5" Type="http://schemas.openxmlformats.org/officeDocument/2006/relationships/oleObject" Target="../embeddings/oleObject198.bin"/><Relationship Id="rId6" Type="http://schemas.openxmlformats.org/officeDocument/2006/relationships/image" Target="../media/image224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26.jpeg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9.emf"/><Relationship Id="rId20" Type="http://schemas.openxmlformats.org/officeDocument/2006/relationships/oleObject" Target="../embeddings/oleObject207.bin"/><Relationship Id="rId21" Type="http://schemas.openxmlformats.org/officeDocument/2006/relationships/image" Target="../media/image233.emf"/><Relationship Id="rId22" Type="http://schemas.openxmlformats.org/officeDocument/2006/relationships/oleObject" Target="../embeddings/oleObject208.bin"/><Relationship Id="rId23" Type="http://schemas.openxmlformats.org/officeDocument/2006/relationships/image" Target="../media/image234.emf"/><Relationship Id="rId24" Type="http://schemas.openxmlformats.org/officeDocument/2006/relationships/oleObject" Target="../embeddings/oleObject209.bin"/><Relationship Id="rId25" Type="http://schemas.openxmlformats.org/officeDocument/2006/relationships/image" Target="../media/image235.emf"/><Relationship Id="rId26" Type="http://schemas.openxmlformats.org/officeDocument/2006/relationships/oleObject" Target="../embeddings/oleObject210.bin"/><Relationship Id="rId27" Type="http://schemas.openxmlformats.org/officeDocument/2006/relationships/image" Target="../media/image236.emf"/><Relationship Id="rId10" Type="http://schemas.openxmlformats.org/officeDocument/2006/relationships/oleObject" Target="../embeddings/oleObject202.bin"/><Relationship Id="rId11" Type="http://schemas.openxmlformats.org/officeDocument/2006/relationships/image" Target="../media/image230.emf"/><Relationship Id="rId12" Type="http://schemas.openxmlformats.org/officeDocument/2006/relationships/oleObject" Target="../embeddings/oleObject203.bin"/><Relationship Id="rId13" Type="http://schemas.openxmlformats.org/officeDocument/2006/relationships/image" Target="../media/image231.emf"/><Relationship Id="rId14" Type="http://schemas.openxmlformats.org/officeDocument/2006/relationships/oleObject" Target="../embeddings/oleObject204.bin"/><Relationship Id="rId15" Type="http://schemas.openxmlformats.org/officeDocument/2006/relationships/image" Target="../media/image79.emf"/><Relationship Id="rId16" Type="http://schemas.openxmlformats.org/officeDocument/2006/relationships/oleObject" Target="../embeddings/oleObject205.bin"/><Relationship Id="rId17" Type="http://schemas.openxmlformats.org/officeDocument/2006/relationships/image" Target="../media/image84.emf"/><Relationship Id="rId18" Type="http://schemas.openxmlformats.org/officeDocument/2006/relationships/oleObject" Target="../embeddings/oleObject206.bin"/><Relationship Id="rId19" Type="http://schemas.openxmlformats.org/officeDocument/2006/relationships/image" Target="../media/image232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199.bin"/><Relationship Id="rId5" Type="http://schemas.openxmlformats.org/officeDocument/2006/relationships/image" Target="../media/image227.emf"/><Relationship Id="rId6" Type="http://schemas.openxmlformats.org/officeDocument/2006/relationships/oleObject" Target="../embeddings/oleObject200.bin"/><Relationship Id="rId7" Type="http://schemas.openxmlformats.org/officeDocument/2006/relationships/image" Target="../media/image228.emf"/><Relationship Id="rId8" Type="http://schemas.openxmlformats.org/officeDocument/2006/relationships/oleObject" Target="../embeddings/oleObject201.bin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0.emf"/><Relationship Id="rId12" Type="http://schemas.openxmlformats.org/officeDocument/2006/relationships/oleObject" Target="../embeddings/oleObject215.bin"/><Relationship Id="rId13" Type="http://schemas.openxmlformats.org/officeDocument/2006/relationships/image" Target="../media/image241.emf"/><Relationship Id="rId14" Type="http://schemas.openxmlformats.org/officeDocument/2006/relationships/oleObject" Target="../embeddings/oleObject216.bin"/><Relationship Id="rId15" Type="http://schemas.openxmlformats.org/officeDocument/2006/relationships/image" Target="../media/image242.emf"/><Relationship Id="rId16" Type="http://schemas.openxmlformats.org/officeDocument/2006/relationships/oleObject" Target="../embeddings/oleObject217.bin"/><Relationship Id="rId17" Type="http://schemas.openxmlformats.org/officeDocument/2006/relationships/image" Target="../media/image243.emf"/><Relationship Id="rId18" Type="http://schemas.openxmlformats.org/officeDocument/2006/relationships/oleObject" Target="../embeddings/oleObject218.bin"/><Relationship Id="rId19" Type="http://schemas.openxmlformats.org/officeDocument/2006/relationships/image" Target="../media/image244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211.bin"/><Relationship Id="rId5" Type="http://schemas.openxmlformats.org/officeDocument/2006/relationships/image" Target="../media/image237.emf"/><Relationship Id="rId6" Type="http://schemas.openxmlformats.org/officeDocument/2006/relationships/oleObject" Target="../embeddings/oleObject212.bin"/><Relationship Id="rId7" Type="http://schemas.openxmlformats.org/officeDocument/2006/relationships/image" Target="../media/image238.emf"/><Relationship Id="rId8" Type="http://schemas.openxmlformats.org/officeDocument/2006/relationships/oleObject" Target="../embeddings/oleObject213.bin"/><Relationship Id="rId9" Type="http://schemas.openxmlformats.org/officeDocument/2006/relationships/image" Target="../media/image239.emf"/><Relationship Id="rId10" Type="http://schemas.openxmlformats.org/officeDocument/2006/relationships/oleObject" Target="../embeddings/oleObject2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2.bin"/><Relationship Id="rId12" Type="http://schemas.openxmlformats.org/officeDocument/2006/relationships/image" Target="../media/image248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0.xml"/><Relationship Id="rId4" Type="http://schemas.openxmlformats.org/officeDocument/2006/relationships/image" Target="../media/image249.png"/><Relationship Id="rId5" Type="http://schemas.openxmlformats.org/officeDocument/2006/relationships/oleObject" Target="../embeddings/oleObject219.bin"/><Relationship Id="rId6" Type="http://schemas.openxmlformats.org/officeDocument/2006/relationships/image" Target="../media/image245.emf"/><Relationship Id="rId7" Type="http://schemas.openxmlformats.org/officeDocument/2006/relationships/oleObject" Target="../embeddings/oleObject220.bin"/><Relationship Id="rId8" Type="http://schemas.openxmlformats.org/officeDocument/2006/relationships/image" Target="../media/image246.emf"/><Relationship Id="rId9" Type="http://schemas.openxmlformats.org/officeDocument/2006/relationships/oleObject" Target="../embeddings/oleObject221.bin"/><Relationship Id="rId10" Type="http://schemas.openxmlformats.org/officeDocument/2006/relationships/image" Target="../media/image24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50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5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5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53.jpeg"/></Relationships>
</file>

<file path=ppt/slides/_rels/slide6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7.emf"/><Relationship Id="rId12" Type="http://schemas.openxmlformats.org/officeDocument/2006/relationships/oleObject" Target="../embeddings/oleObject227.bin"/><Relationship Id="rId13" Type="http://schemas.openxmlformats.org/officeDocument/2006/relationships/image" Target="../media/image258.emf"/><Relationship Id="rId14" Type="http://schemas.openxmlformats.org/officeDocument/2006/relationships/oleObject" Target="../embeddings/oleObject228.bin"/><Relationship Id="rId15" Type="http://schemas.openxmlformats.org/officeDocument/2006/relationships/image" Target="../media/image259.emf"/><Relationship Id="rId16" Type="http://schemas.openxmlformats.org/officeDocument/2006/relationships/oleObject" Target="../embeddings/oleObject229.bin"/><Relationship Id="rId17" Type="http://schemas.openxmlformats.org/officeDocument/2006/relationships/image" Target="../media/image260.emf"/><Relationship Id="rId18" Type="http://schemas.openxmlformats.org/officeDocument/2006/relationships/oleObject" Target="../embeddings/oleObject230.bin"/><Relationship Id="rId19" Type="http://schemas.openxmlformats.org/officeDocument/2006/relationships/image" Target="../media/image261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223.bin"/><Relationship Id="rId5" Type="http://schemas.openxmlformats.org/officeDocument/2006/relationships/image" Target="../media/image254.emf"/><Relationship Id="rId6" Type="http://schemas.openxmlformats.org/officeDocument/2006/relationships/oleObject" Target="../embeddings/oleObject224.bin"/><Relationship Id="rId7" Type="http://schemas.openxmlformats.org/officeDocument/2006/relationships/image" Target="../media/image255.emf"/><Relationship Id="rId8" Type="http://schemas.openxmlformats.org/officeDocument/2006/relationships/oleObject" Target="../embeddings/oleObject225.bin"/><Relationship Id="rId9" Type="http://schemas.openxmlformats.org/officeDocument/2006/relationships/image" Target="../media/image256.emf"/><Relationship Id="rId10" Type="http://schemas.openxmlformats.org/officeDocument/2006/relationships/oleObject" Target="../embeddings/oleObject226.bin"/></Relationships>
</file>

<file path=ppt/slides/_rels/slide6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5.emf"/><Relationship Id="rId12" Type="http://schemas.openxmlformats.org/officeDocument/2006/relationships/oleObject" Target="../embeddings/oleObject235.bin"/><Relationship Id="rId13" Type="http://schemas.openxmlformats.org/officeDocument/2006/relationships/image" Target="../media/image266.emf"/><Relationship Id="rId14" Type="http://schemas.openxmlformats.org/officeDocument/2006/relationships/oleObject" Target="../embeddings/oleObject236.bin"/><Relationship Id="rId15" Type="http://schemas.openxmlformats.org/officeDocument/2006/relationships/image" Target="../media/image267.emf"/><Relationship Id="rId16" Type="http://schemas.openxmlformats.org/officeDocument/2006/relationships/oleObject" Target="../embeddings/oleObject237.bin"/><Relationship Id="rId17" Type="http://schemas.openxmlformats.org/officeDocument/2006/relationships/image" Target="../media/image268.emf"/><Relationship Id="rId18" Type="http://schemas.openxmlformats.org/officeDocument/2006/relationships/oleObject" Target="../embeddings/oleObject238.bin"/><Relationship Id="rId19" Type="http://schemas.openxmlformats.org/officeDocument/2006/relationships/image" Target="../media/image269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231.bin"/><Relationship Id="rId5" Type="http://schemas.openxmlformats.org/officeDocument/2006/relationships/image" Target="../media/image262.emf"/><Relationship Id="rId6" Type="http://schemas.openxmlformats.org/officeDocument/2006/relationships/oleObject" Target="../embeddings/oleObject232.bin"/><Relationship Id="rId7" Type="http://schemas.openxmlformats.org/officeDocument/2006/relationships/image" Target="../media/image263.emf"/><Relationship Id="rId8" Type="http://schemas.openxmlformats.org/officeDocument/2006/relationships/oleObject" Target="../embeddings/oleObject233.bin"/><Relationship Id="rId9" Type="http://schemas.openxmlformats.org/officeDocument/2006/relationships/image" Target="../media/image264.emf"/><Relationship Id="rId10" Type="http://schemas.openxmlformats.org/officeDocument/2006/relationships/oleObject" Target="../embeddings/oleObject234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7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72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4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9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73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74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75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76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77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95600" y="3962400"/>
            <a:ext cx="3443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Richard Rotunno</a:t>
            </a:r>
            <a:endParaRPr lang="en-US" sz="3200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52600" y="4708525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/>
              <a:t>National Center for Atmospheric Research , USA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431925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</a:rPr>
              <a:t> Fluid Dynamics for </a:t>
            </a:r>
          </a:p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</a:rPr>
              <a:t>Coastal Meteorology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9525" y="27622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sta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09625"/>
            <a:ext cx="558482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08" name="AutoShape 4"/>
          <p:cNvSpPr>
            <a:spLocks noChangeArrowheads="1"/>
          </p:cNvSpPr>
          <p:nvPr/>
        </p:nvSpPr>
        <p:spPr bwMode="auto">
          <a:xfrm flipH="1" flipV="1">
            <a:off x="3721100" y="1447800"/>
            <a:ext cx="7620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2222500" y="1079500"/>
            <a:ext cx="47244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0" name="Line 6"/>
          <p:cNvSpPr>
            <a:spLocks noChangeShapeType="1"/>
          </p:cNvSpPr>
          <p:nvPr/>
        </p:nvSpPr>
        <p:spPr bwMode="auto">
          <a:xfrm>
            <a:off x="4495800" y="1447800"/>
            <a:ext cx="76200" cy="1447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11" name="Line 7"/>
          <p:cNvSpPr>
            <a:spLocks noChangeShapeType="1"/>
          </p:cNvSpPr>
          <p:nvPr/>
        </p:nvSpPr>
        <p:spPr bwMode="auto">
          <a:xfrm>
            <a:off x="3657600" y="1447800"/>
            <a:ext cx="19050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14" name="Oval 10"/>
          <p:cNvSpPr>
            <a:spLocks noChangeArrowheads="1"/>
          </p:cNvSpPr>
          <p:nvPr/>
        </p:nvSpPr>
        <p:spPr bwMode="auto">
          <a:xfrm>
            <a:off x="4419600" y="2667000"/>
            <a:ext cx="304800" cy="304800"/>
          </a:xfrm>
          <a:prstGeom prst="ellipse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7" name="Line 13"/>
          <p:cNvSpPr>
            <a:spLocks noChangeShapeType="1"/>
          </p:cNvSpPr>
          <p:nvPr/>
        </p:nvSpPr>
        <p:spPr bwMode="auto">
          <a:xfrm>
            <a:off x="2362200" y="18288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9118" name="Object 14"/>
          <p:cNvGraphicFramePr>
            <a:graphicFrameLocks noChangeAspect="1"/>
          </p:cNvGraphicFramePr>
          <p:nvPr/>
        </p:nvGraphicFramePr>
        <p:xfrm>
          <a:off x="2438400" y="2209800"/>
          <a:ext cx="4714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Equation" r:id="rId5" imgW="139975" imgH="178042" progId="Equation.3">
                  <p:embed/>
                </p:oleObj>
              </mc:Choice>
              <mc:Fallback>
                <p:oleObj name="Equation" r:id="rId5" imgW="139975" imgH="1780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471488" cy="598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19" name="Text Box 15"/>
          <p:cNvSpPr txBox="1">
            <a:spLocks noChangeArrowheads="1"/>
          </p:cNvSpPr>
          <p:nvPr/>
        </p:nvSpPr>
        <p:spPr bwMode="auto">
          <a:xfrm>
            <a:off x="3184525" y="4937125"/>
            <a:ext cx="29876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Potential Temperature</a:t>
            </a:r>
          </a:p>
        </p:txBody>
      </p:sp>
      <p:sp>
        <p:nvSpPr>
          <p:cNvPr id="559120" name="Line 16"/>
          <p:cNvSpPr>
            <a:spLocks noChangeShapeType="1"/>
          </p:cNvSpPr>
          <p:nvPr/>
        </p:nvSpPr>
        <p:spPr bwMode="auto">
          <a:xfrm flipH="1">
            <a:off x="3657600" y="1447800"/>
            <a:ext cx="17526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9122" name="Object 18"/>
          <p:cNvGraphicFramePr>
            <a:graphicFrameLocks noChangeAspect="1"/>
          </p:cNvGraphicFramePr>
          <p:nvPr/>
        </p:nvGraphicFramePr>
        <p:xfrm>
          <a:off x="5486400" y="1524000"/>
          <a:ext cx="1143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7" imgW="520871" imgH="381231" progId="Equation.3">
                  <p:embed/>
                </p:oleObj>
              </mc:Choice>
              <mc:Fallback>
                <p:oleObj name="Equation" r:id="rId7" imgW="520871" imgH="3812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24000"/>
                        <a:ext cx="1143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3" name="Object 19"/>
          <p:cNvGraphicFramePr>
            <a:graphicFrameLocks noChangeAspect="1"/>
          </p:cNvGraphicFramePr>
          <p:nvPr/>
        </p:nvGraphicFramePr>
        <p:xfrm>
          <a:off x="5334000" y="3429000"/>
          <a:ext cx="15509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9" imgW="660510" imgH="381231" progId="Equation.DSMT4">
                  <p:embed/>
                </p:oleObj>
              </mc:Choice>
              <mc:Fallback>
                <p:oleObj name="Equation" r:id="rId9" imgW="660510" imgH="38123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155098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4" name="Object 20"/>
          <p:cNvGraphicFramePr>
            <a:graphicFrameLocks noChangeAspect="1"/>
          </p:cNvGraphicFramePr>
          <p:nvPr/>
        </p:nvGraphicFramePr>
        <p:xfrm>
          <a:off x="3978275" y="990600"/>
          <a:ext cx="1127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11" imgW="571649" imgH="241592" progId="Equation.DSMT4">
                  <p:embed/>
                </p:oleObj>
              </mc:Choice>
              <mc:Fallback>
                <p:oleObj name="Equation" r:id="rId11" imgW="571649" imgH="2415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990600"/>
                        <a:ext cx="11271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27" name="Rectangle 23"/>
          <p:cNvSpPr>
            <a:spLocks noChangeArrowheads="1"/>
          </p:cNvSpPr>
          <p:nvPr/>
        </p:nvSpPr>
        <p:spPr bwMode="auto">
          <a:xfrm rot="-5400000">
            <a:off x="1253332" y="2594768"/>
            <a:ext cx="1301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   </a:t>
            </a:r>
            <a:r>
              <a:rPr lang="en-US" sz="1800"/>
              <a:t>z</a:t>
            </a:r>
          </a:p>
        </p:txBody>
      </p:sp>
      <p:sp>
        <p:nvSpPr>
          <p:cNvPr id="559129" name="Text Box 25"/>
          <p:cNvSpPr txBox="1">
            <a:spLocks noChangeArrowheads="1"/>
          </p:cNvSpPr>
          <p:nvPr/>
        </p:nvSpPr>
        <p:spPr bwMode="auto">
          <a:xfrm>
            <a:off x="228600" y="228600"/>
            <a:ext cx="8458200" cy="488950"/>
          </a:xfrm>
          <a:prstGeom prst="rect">
            <a:avLst/>
          </a:prstGeom>
          <a:solidFill>
            <a:srgbClr val="A4CF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66"/>
                </a:solidFill>
              </a:rPr>
              <a:t>Air Parcel Behavior in a Stable or Unstable Atmosphere</a:t>
            </a:r>
            <a:endParaRPr lang="en-US" sz="24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8.2659E-6 L -0.00833 -0.19977 " pathEditMode="relative" ptsTypes="AA">
                                      <p:cBhvr>
                                        <p:cTn id="6" dur="2000" fill="hold"/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9" name="Picture 3" descr="coriolis_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641850" cy="66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2660" name="Picture 4" descr="Coriol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23177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661" name="Rectangle 5"/>
          <p:cNvSpPr>
            <a:spLocks noChangeArrowheads="1"/>
          </p:cNvSpPr>
          <p:nvPr/>
        </p:nvSpPr>
        <p:spPr bwMode="auto">
          <a:xfrm>
            <a:off x="5257800" y="0"/>
            <a:ext cx="3630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Arial" charset="0"/>
              </a:rPr>
              <a:t>Coriolis Effect</a:t>
            </a:r>
          </a:p>
        </p:txBody>
      </p:sp>
      <p:pic>
        <p:nvPicPr>
          <p:cNvPr id="5826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5908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3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1895475" y="1905000"/>
            <a:ext cx="5876925" cy="823913"/>
          </a:xfrm>
          <a:prstGeom prst="rect">
            <a:avLst/>
          </a:prstGeom>
          <a:solidFill>
            <a:srgbClr val="A9D2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</a:rPr>
              <a:t>Governing Equations</a:t>
            </a:r>
            <a:endParaRPr lang="en-US" sz="32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0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1752600" y="255588"/>
            <a:ext cx="3649663" cy="641350"/>
          </a:xfrm>
          <a:prstGeom prst="rect">
            <a:avLst/>
          </a:prstGeom>
          <a:solidFill>
            <a:srgbClr val="A3CF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66"/>
                </a:solidFill>
              </a:rPr>
              <a:t>Newtons 2</a:t>
            </a:r>
            <a:r>
              <a:rPr lang="en-US" sz="3600" baseline="30000">
                <a:solidFill>
                  <a:srgbClr val="FF0066"/>
                </a:solidFill>
              </a:rPr>
              <a:t>nd</a:t>
            </a:r>
            <a:r>
              <a:rPr lang="en-US" sz="3600">
                <a:solidFill>
                  <a:srgbClr val="FF0066"/>
                </a:solidFill>
              </a:rPr>
              <a:t> Law</a:t>
            </a:r>
            <a:endParaRPr lang="en-US" sz="3200">
              <a:solidFill>
                <a:srgbClr val="FF0066"/>
              </a:solidFill>
            </a:endParaRPr>
          </a:p>
        </p:txBody>
      </p:sp>
      <p:graphicFrame>
        <p:nvGraphicFramePr>
          <p:cNvPr id="591879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152400" y="1143000"/>
          <a:ext cx="60960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Equation" r:id="rId4" imgW="2057400" imgH="419100" progId="Equation.DSMT4">
                  <p:embed/>
                </p:oleObj>
              </mc:Choice>
              <mc:Fallback>
                <p:oleObj name="Equation" r:id="rId4" imgW="205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6096000" cy="1241425"/>
                      </a:xfrm>
                      <a:prstGeom prst="rect">
                        <a:avLst/>
                      </a:prstGeom>
                      <a:solidFill>
                        <a:srgbClr val="A4CFCA"/>
                      </a:solidFill>
                      <a:ln w="28575" cmpd="sng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1882" name="Rectangle 10"/>
          <p:cNvSpPr>
            <a:spLocks noChangeArrowheads="1"/>
          </p:cNvSpPr>
          <p:nvPr/>
        </p:nvSpPr>
        <p:spPr bwMode="auto">
          <a:xfrm>
            <a:off x="2819400" y="2987675"/>
            <a:ext cx="44958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1892" name="Group 20"/>
          <p:cNvGrpSpPr>
            <a:grpSpLocks/>
          </p:cNvGrpSpPr>
          <p:nvPr/>
        </p:nvGrpSpPr>
        <p:grpSpPr bwMode="auto">
          <a:xfrm>
            <a:off x="4114800" y="3368675"/>
            <a:ext cx="2362200" cy="1676400"/>
            <a:chOff x="2976" y="2496"/>
            <a:chExt cx="1152" cy="864"/>
          </a:xfrm>
        </p:grpSpPr>
        <p:sp>
          <p:nvSpPr>
            <p:cNvPr id="591885" name="Line 13"/>
            <p:cNvSpPr>
              <a:spLocks noChangeShapeType="1"/>
            </p:cNvSpPr>
            <p:nvPr/>
          </p:nvSpPr>
          <p:spPr bwMode="auto">
            <a:xfrm flipV="1">
              <a:off x="2976" y="249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886" name="Line 14"/>
            <p:cNvSpPr>
              <a:spLocks noChangeShapeType="1"/>
            </p:cNvSpPr>
            <p:nvPr/>
          </p:nvSpPr>
          <p:spPr bwMode="auto">
            <a:xfrm>
              <a:off x="2976" y="336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 flipV="1">
              <a:off x="2976" y="2976"/>
              <a:ext cx="72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91893" name="Object 21"/>
          <p:cNvGraphicFramePr>
            <a:graphicFrameLocks noChangeAspect="1"/>
          </p:cNvGraphicFramePr>
          <p:nvPr>
            <p:ph sz="quarter" idx="4"/>
          </p:nvPr>
        </p:nvGraphicFramePr>
        <p:xfrm>
          <a:off x="6592888" y="4892675"/>
          <a:ext cx="2778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6" imgW="127231" imgH="139915" progId="Equation.DSMT4">
                  <p:embed/>
                </p:oleObj>
              </mc:Choice>
              <mc:Fallback>
                <p:oleObj name="Equation" r:id="rId6" imgW="127231" imgH="1399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4892675"/>
                        <a:ext cx="2778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96" name="Object 24"/>
          <p:cNvGraphicFramePr>
            <a:graphicFrameLocks noChangeAspect="1"/>
          </p:cNvGraphicFramePr>
          <p:nvPr/>
        </p:nvGraphicFramePr>
        <p:xfrm>
          <a:off x="5634038" y="3902075"/>
          <a:ext cx="3222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8" imgW="139975" imgH="165353" progId="Equation.DSMT4">
                  <p:embed/>
                </p:oleObj>
              </mc:Choice>
              <mc:Fallback>
                <p:oleObj name="Equation" r:id="rId8" imgW="139975" imgH="16535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3902075"/>
                        <a:ext cx="3222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97" name="Object 25"/>
          <p:cNvGraphicFramePr>
            <a:graphicFrameLocks noChangeAspect="1"/>
          </p:cNvGraphicFramePr>
          <p:nvPr/>
        </p:nvGraphicFramePr>
        <p:xfrm>
          <a:off x="3962400" y="3063875"/>
          <a:ext cx="29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10" imgW="127121" imgH="127121" progId="Equation.DSMT4">
                  <p:embed/>
                </p:oleObj>
              </mc:Choice>
              <mc:Fallback>
                <p:oleObj name="Equation" r:id="rId10" imgW="127121" imgH="12712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63875"/>
                        <a:ext cx="29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99" name="Object 27"/>
          <p:cNvGraphicFramePr>
            <a:graphicFrameLocks noChangeAspect="1"/>
          </p:cNvGraphicFramePr>
          <p:nvPr/>
        </p:nvGraphicFramePr>
        <p:xfrm>
          <a:off x="4419600" y="5349875"/>
          <a:ext cx="15938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12" imgW="749372" imgH="203508" progId="Equation.DSMT4">
                  <p:embed/>
                </p:oleObj>
              </mc:Choice>
              <mc:Fallback>
                <p:oleObj name="Equation" r:id="rId12" imgW="749372" imgH="20350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49875"/>
                        <a:ext cx="15938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900" name="Object 28"/>
          <p:cNvGraphicFramePr>
            <a:graphicFrameLocks noChangeAspect="1"/>
          </p:cNvGraphicFramePr>
          <p:nvPr/>
        </p:nvGraphicFramePr>
        <p:xfrm>
          <a:off x="4737100" y="3055938"/>
          <a:ext cx="24257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14" imgW="1193679" imgH="266981" progId="Equation.DSMT4">
                  <p:embed/>
                </p:oleObj>
              </mc:Choice>
              <mc:Fallback>
                <p:oleObj name="Equation" r:id="rId14" imgW="1193679" imgH="26698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055938"/>
                        <a:ext cx="24257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901" name="Object 29"/>
          <p:cNvGraphicFramePr>
            <a:graphicFrameLocks noChangeAspect="1"/>
          </p:cNvGraphicFramePr>
          <p:nvPr/>
        </p:nvGraphicFramePr>
        <p:xfrm>
          <a:off x="2895600" y="5867400"/>
          <a:ext cx="33845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16" imgW="1587208" imgH="393926" progId="Equation.DSMT4">
                  <p:embed/>
                </p:oleObj>
              </mc:Choice>
              <mc:Fallback>
                <p:oleObj name="Equation" r:id="rId16" imgW="1587208" imgH="3939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67400"/>
                        <a:ext cx="3384550" cy="839788"/>
                      </a:xfrm>
                      <a:prstGeom prst="rect">
                        <a:avLst/>
                      </a:prstGeom>
                      <a:solidFill>
                        <a:srgbClr val="BEDDD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902" name="Object 30"/>
          <p:cNvGraphicFramePr>
            <a:graphicFrameLocks noChangeAspect="1"/>
          </p:cNvGraphicFramePr>
          <p:nvPr/>
        </p:nvGraphicFramePr>
        <p:xfrm>
          <a:off x="76200" y="3986213"/>
          <a:ext cx="2492375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18" imgW="1079897" imgH="419497" progId="Equation.DSMT4">
                  <p:embed/>
                </p:oleObj>
              </mc:Choice>
              <mc:Fallback>
                <p:oleObj name="Equation" r:id="rId18" imgW="1079897" imgH="4194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986213"/>
                        <a:ext cx="2492375" cy="966787"/>
                      </a:xfrm>
                      <a:prstGeom prst="rect">
                        <a:avLst/>
                      </a:prstGeom>
                      <a:solidFill>
                        <a:srgbClr val="B7D9D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1904" name="Rectangle 32"/>
          <p:cNvSpPr>
            <a:spLocks noChangeArrowheads="1"/>
          </p:cNvSpPr>
          <p:nvPr/>
        </p:nvSpPr>
        <p:spPr bwMode="auto">
          <a:xfrm>
            <a:off x="76200" y="3063875"/>
            <a:ext cx="2057400" cy="822325"/>
          </a:xfrm>
          <a:prstGeom prst="rect">
            <a:avLst/>
          </a:prstGeom>
          <a:solidFill>
            <a:srgbClr val="B3D7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With previous </a:t>
            </a:r>
          </a:p>
          <a:p>
            <a:r>
              <a:rPr lang="en-US" sz="2400"/>
              <a:t>definitions </a:t>
            </a:r>
            <a:r>
              <a:rPr lang="en-US" sz="2400">
                <a:sym typeface="Wingdings" charset="0"/>
              </a:rPr>
              <a:t></a:t>
            </a:r>
            <a:endParaRPr lang="en-US" sz="2400"/>
          </a:p>
        </p:txBody>
      </p:sp>
      <p:sp>
        <p:nvSpPr>
          <p:cNvPr id="591905" name="Text Box 33"/>
          <p:cNvSpPr txBox="1">
            <a:spLocks noChangeArrowheads="1"/>
          </p:cNvSpPr>
          <p:nvPr/>
        </p:nvSpPr>
        <p:spPr bwMode="auto">
          <a:xfrm>
            <a:off x="6477000" y="6521450"/>
            <a:ext cx="2895600" cy="336550"/>
          </a:xfrm>
          <a:prstGeom prst="rect">
            <a:avLst/>
          </a:prstGeom>
          <a:solidFill>
            <a:srgbClr val="BFDD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= frictional force/unit mass</a:t>
            </a:r>
          </a:p>
        </p:txBody>
      </p:sp>
      <p:graphicFrame>
        <p:nvGraphicFramePr>
          <p:cNvPr id="591906" name="Object 34"/>
          <p:cNvGraphicFramePr>
            <a:graphicFrameLocks noChangeAspect="1"/>
          </p:cNvGraphicFramePr>
          <p:nvPr/>
        </p:nvGraphicFramePr>
        <p:xfrm>
          <a:off x="6400800" y="6418263"/>
          <a:ext cx="3921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20" imgW="165353" imgH="203420" progId="Equation.3">
                  <p:embed/>
                </p:oleObj>
              </mc:Choice>
              <mc:Fallback>
                <p:oleObj name="Equation" r:id="rId20" imgW="165353" imgH="2034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418263"/>
                        <a:ext cx="3921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1909" name="Picture 3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52400"/>
            <a:ext cx="23336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1910" name="Text Box 38"/>
          <p:cNvSpPr txBox="1">
            <a:spLocks noChangeArrowheads="1"/>
          </p:cNvSpPr>
          <p:nvPr/>
        </p:nvSpPr>
        <p:spPr bwMode="auto">
          <a:xfrm>
            <a:off x="304800" y="5410200"/>
            <a:ext cx="19002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Coriolis parameter</a:t>
            </a:r>
          </a:p>
          <a:p>
            <a:endParaRPr lang="en-US"/>
          </a:p>
        </p:txBody>
      </p:sp>
      <p:graphicFrame>
        <p:nvGraphicFramePr>
          <p:cNvPr id="591911" name="Object 39"/>
          <p:cNvGraphicFramePr>
            <a:graphicFrameLocks noChangeAspect="1"/>
          </p:cNvGraphicFramePr>
          <p:nvPr/>
        </p:nvGraphicFramePr>
        <p:xfrm>
          <a:off x="101600" y="5808663"/>
          <a:ext cx="257968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23" imgW="2349500" imgH="469900" progId="Equation.3">
                  <p:embed/>
                </p:oleObj>
              </mc:Choice>
              <mc:Fallback>
                <p:oleObj name="Equation" r:id="rId23" imgW="2349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5808663"/>
                        <a:ext cx="2579688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46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41" name="Rectangle 45"/>
          <p:cNvSpPr>
            <a:spLocks noChangeArrowheads="1"/>
          </p:cNvSpPr>
          <p:nvPr/>
        </p:nvSpPr>
        <p:spPr bwMode="auto">
          <a:xfrm>
            <a:off x="304800" y="5181600"/>
            <a:ext cx="2209800" cy="822325"/>
          </a:xfrm>
          <a:prstGeom prst="rect">
            <a:avLst/>
          </a:prstGeom>
          <a:solidFill>
            <a:srgbClr val="BEDC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In terms of </a:t>
            </a:r>
          </a:p>
          <a:p>
            <a:r>
              <a:rPr lang="en-US" sz="2400"/>
              <a:t>     and     …..</a:t>
            </a:r>
          </a:p>
        </p:txBody>
      </p:sp>
      <p:sp>
        <p:nvSpPr>
          <p:cNvPr id="567300" name="Text Box 4"/>
          <p:cNvSpPr txBox="1">
            <a:spLocks noChangeArrowheads="1"/>
          </p:cNvSpPr>
          <p:nvPr/>
        </p:nvSpPr>
        <p:spPr bwMode="auto">
          <a:xfrm>
            <a:off x="1295400" y="152400"/>
            <a:ext cx="5783263" cy="641350"/>
          </a:xfrm>
          <a:prstGeom prst="rect">
            <a:avLst/>
          </a:prstGeom>
          <a:solidFill>
            <a:srgbClr val="A3CF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66"/>
                </a:solidFill>
              </a:rPr>
              <a:t>1</a:t>
            </a:r>
            <a:r>
              <a:rPr lang="en-US" sz="3600" baseline="30000">
                <a:solidFill>
                  <a:srgbClr val="FF0066"/>
                </a:solidFill>
              </a:rPr>
              <a:t>st</a:t>
            </a:r>
            <a:r>
              <a:rPr lang="en-US" sz="3600">
                <a:solidFill>
                  <a:srgbClr val="FF0066"/>
                </a:solidFill>
              </a:rPr>
              <a:t> Law of Thermodynamics</a:t>
            </a:r>
            <a:endParaRPr lang="en-US" sz="2400">
              <a:solidFill>
                <a:srgbClr val="FF0066"/>
              </a:solidFill>
            </a:endParaRPr>
          </a:p>
        </p:txBody>
      </p:sp>
      <p:graphicFrame>
        <p:nvGraphicFramePr>
          <p:cNvPr id="567301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2133600" y="914400"/>
          <a:ext cx="47244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Equation" r:id="rId4" imgW="1359296" imgH="419497" progId="Equation.DSMT4">
                  <p:embed/>
                </p:oleObj>
              </mc:Choice>
              <mc:Fallback>
                <p:oleObj name="Equation" r:id="rId4" imgW="1359296" imgH="4194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14400"/>
                        <a:ext cx="4724400" cy="1457325"/>
                      </a:xfrm>
                      <a:prstGeom prst="rect">
                        <a:avLst/>
                      </a:prstGeom>
                      <a:solidFill>
                        <a:srgbClr val="A4CFC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 cmpd="sng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48" name="Object 52"/>
          <p:cNvGraphicFramePr>
            <a:graphicFrameLocks noChangeAspect="1"/>
          </p:cNvGraphicFramePr>
          <p:nvPr>
            <p:ph sz="quarter" idx="2"/>
          </p:nvPr>
        </p:nvGraphicFramePr>
        <p:xfrm>
          <a:off x="3200400" y="5000625"/>
          <a:ext cx="30400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6" imgW="965597" imgH="444897" progId="Equation.DSMT4">
                  <p:embed/>
                </p:oleObj>
              </mc:Choice>
              <mc:Fallback>
                <p:oleObj name="Equation" r:id="rId6" imgW="965597" imgH="4448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00625"/>
                        <a:ext cx="3040063" cy="1400175"/>
                      </a:xfrm>
                      <a:prstGeom prst="rect">
                        <a:avLst/>
                      </a:prstGeom>
                      <a:solidFill>
                        <a:srgbClr val="BDDCD9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51" name="Object 55"/>
          <p:cNvGraphicFramePr>
            <a:graphicFrameLocks noChangeAspect="1"/>
          </p:cNvGraphicFramePr>
          <p:nvPr>
            <p:ph sz="quarter" idx="3"/>
          </p:nvPr>
        </p:nvGraphicFramePr>
        <p:xfrm>
          <a:off x="304800" y="55626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8" imgW="140097" imgH="140097" progId="Equation.3">
                  <p:embed/>
                </p:oleObj>
              </mc:Choice>
              <mc:Fallback>
                <p:oleObj name="Equation" r:id="rId8" imgW="140097" imgH="1400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5626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4" name="Object 18"/>
          <p:cNvGraphicFramePr>
            <a:graphicFrameLocks noChangeAspect="1"/>
          </p:cNvGraphicFramePr>
          <p:nvPr/>
        </p:nvGraphicFramePr>
        <p:xfrm>
          <a:off x="2057400" y="3155950"/>
          <a:ext cx="471487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10" imgW="1193679" imgH="406620" progId="Equation.DSMT4">
                  <p:embed/>
                </p:oleObj>
              </mc:Choice>
              <mc:Fallback>
                <p:oleObj name="Equation" r:id="rId10" imgW="1193679" imgH="4066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55950"/>
                        <a:ext cx="4714875" cy="1416050"/>
                      </a:xfrm>
                      <a:prstGeom prst="rect">
                        <a:avLst/>
                      </a:prstGeom>
                      <a:solidFill>
                        <a:srgbClr val="B4D7D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39" name="Rectangle 43"/>
          <p:cNvSpPr>
            <a:spLocks noChangeArrowheads="1"/>
          </p:cNvSpPr>
          <p:nvPr/>
        </p:nvSpPr>
        <p:spPr bwMode="auto">
          <a:xfrm>
            <a:off x="2895600" y="2590800"/>
            <a:ext cx="4191000" cy="457200"/>
          </a:xfrm>
          <a:prstGeom prst="rect">
            <a:avLst/>
          </a:prstGeom>
          <a:solidFill>
            <a:srgbClr val="AED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With previous definitions </a:t>
            </a:r>
            <a:r>
              <a:rPr lang="en-US" sz="2400">
                <a:sym typeface="Wingdings" charset="0"/>
              </a:rPr>
              <a:t></a:t>
            </a:r>
            <a:endParaRPr lang="en-US" sz="2400"/>
          </a:p>
        </p:txBody>
      </p:sp>
      <p:sp>
        <p:nvSpPr>
          <p:cNvPr id="567340" name="Rectangle 44"/>
          <p:cNvSpPr>
            <a:spLocks noChangeArrowheads="1"/>
          </p:cNvSpPr>
          <p:nvPr/>
        </p:nvSpPr>
        <p:spPr bwMode="auto">
          <a:xfrm>
            <a:off x="152400" y="3429000"/>
            <a:ext cx="1676400" cy="822325"/>
          </a:xfrm>
          <a:prstGeom prst="rect">
            <a:avLst/>
          </a:prstGeom>
          <a:solidFill>
            <a:srgbClr val="B4D7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Common form… </a:t>
            </a:r>
          </a:p>
        </p:txBody>
      </p:sp>
      <p:graphicFrame>
        <p:nvGraphicFramePr>
          <p:cNvPr id="567354" name="Object 58"/>
          <p:cNvGraphicFramePr>
            <a:graphicFrameLocks noChangeAspect="1"/>
          </p:cNvGraphicFramePr>
          <p:nvPr>
            <p:ph sz="quarter" idx="4"/>
          </p:nvPr>
        </p:nvGraphicFramePr>
        <p:xfrm>
          <a:off x="1371600" y="5486400"/>
          <a:ext cx="381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12" imgW="127121" imgH="177811" progId="Equation.DSMT4">
                  <p:embed/>
                </p:oleObj>
              </mc:Choice>
              <mc:Fallback>
                <p:oleObj name="Equation" r:id="rId12" imgW="127121" imgH="17781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381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7359" name="Picture 6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152400"/>
            <a:ext cx="16843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7360" name="Text Box 64"/>
          <p:cNvSpPr txBox="1">
            <a:spLocks noChangeArrowheads="1"/>
          </p:cNvSpPr>
          <p:nvPr/>
        </p:nvSpPr>
        <p:spPr bwMode="auto">
          <a:xfrm>
            <a:off x="7543800" y="2438400"/>
            <a:ext cx="1087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Helmholtz</a:t>
            </a:r>
          </a:p>
        </p:txBody>
      </p:sp>
    </p:spTree>
    <p:extLst>
      <p:ext uri="{BB962C8B-B14F-4D97-AF65-F5344CB8AC3E}">
        <p14:creationId xmlns:p14="http://schemas.microsoft.com/office/powerpoint/2010/main" val="257265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3154" name="Object 18"/>
          <p:cNvGraphicFramePr>
            <a:graphicFrameLocks noChangeAspect="1"/>
          </p:cNvGraphicFramePr>
          <p:nvPr/>
        </p:nvGraphicFramePr>
        <p:xfrm>
          <a:off x="2667000" y="1066800"/>
          <a:ext cx="39560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tion" r:id="rId4" imgW="1054497" imgH="419497" progId="Equation.DSMT4">
                  <p:embed/>
                </p:oleObj>
              </mc:Choice>
              <mc:Fallback>
                <p:oleObj name="Equation" r:id="rId4" imgW="1054497" imgH="4194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66800"/>
                        <a:ext cx="3956050" cy="1571625"/>
                      </a:xfrm>
                      <a:prstGeom prst="rect">
                        <a:avLst/>
                      </a:prstGeom>
                      <a:solidFill>
                        <a:srgbClr val="A8D1C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5" name="Object 19"/>
          <p:cNvGraphicFramePr>
            <a:graphicFrameLocks noChangeAspect="1"/>
          </p:cNvGraphicFramePr>
          <p:nvPr/>
        </p:nvGraphicFramePr>
        <p:xfrm>
          <a:off x="5257800" y="2816225"/>
          <a:ext cx="2819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6" imgW="749372" imgH="203508" progId="Equation.DSMT4">
                  <p:embed/>
                </p:oleObj>
              </mc:Choice>
              <mc:Fallback>
                <p:oleObj name="Equation" r:id="rId6" imgW="749372" imgH="20350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16225"/>
                        <a:ext cx="2819400" cy="765175"/>
                      </a:xfrm>
                      <a:prstGeom prst="rect">
                        <a:avLst/>
                      </a:prstGeom>
                      <a:solidFill>
                        <a:srgbClr val="B0D5D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56" name="Rectangle 20"/>
          <p:cNvSpPr>
            <a:spLocks noChangeArrowheads="1"/>
          </p:cNvSpPr>
          <p:nvPr/>
        </p:nvSpPr>
        <p:spPr bwMode="auto">
          <a:xfrm>
            <a:off x="2590800" y="228600"/>
            <a:ext cx="4097338" cy="641350"/>
          </a:xfrm>
          <a:prstGeom prst="rect">
            <a:avLst/>
          </a:prstGeom>
          <a:solidFill>
            <a:srgbClr val="A3CF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66"/>
                </a:solidFill>
              </a:rPr>
              <a:t>Mass Conservation</a:t>
            </a:r>
            <a:endParaRPr lang="en-US" sz="2400">
              <a:solidFill>
                <a:srgbClr val="FF0066"/>
              </a:solidFill>
            </a:endParaRPr>
          </a:p>
        </p:txBody>
      </p:sp>
      <p:graphicFrame>
        <p:nvGraphicFramePr>
          <p:cNvPr id="603157" name="Object 21"/>
          <p:cNvGraphicFramePr>
            <a:graphicFrameLocks noChangeAspect="1"/>
          </p:cNvGraphicFramePr>
          <p:nvPr/>
        </p:nvGraphicFramePr>
        <p:xfrm>
          <a:off x="990600" y="3810000"/>
          <a:ext cx="7005638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8" imgW="1867296" imgH="457597" progId="Equation.DSMT4">
                  <p:embed/>
                </p:oleObj>
              </mc:Choice>
              <mc:Fallback>
                <p:oleObj name="Equation" r:id="rId8" imgW="1867296" imgH="4575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0"/>
                        <a:ext cx="7005638" cy="1714500"/>
                      </a:xfrm>
                      <a:prstGeom prst="rect">
                        <a:avLst/>
                      </a:prstGeom>
                      <a:solidFill>
                        <a:srgbClr val="B9DAD7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58" name="Rectangle 22"/>
          <p:cNvSpPr>
            <a:spLocks noChangeArrowheads="1"/>
          </p:cNvSpPr>
          <p:nvPr/>
        </p:nvSpPr>
        <p:spPr bwMode="auto">
          <a:xfrm>
            <a:off x="533400" y="2971800"/>
            <a:ext cx="4191000" cy="457200"/>
          </a:xfrm>
          <a:prstGeom prst="rect">
            <a:avLst/>
          </a:prstGeom>
          <a:solidFill>
            <a:srgbClr val="B0D5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With previous definitions </a:t>
            </a:r>
            <a:r>
              <a:rPr lang="en-US" sz="2400">
                <a:sym typeface="Wingdings" charset="0"/>
              </a:rPr>
              <a:t></a:t>
            </a:r>
            <a:endParaRPr lang="en-US" sz="2400"/>
          </a:p>
        </p:txBody>
      </p:sp>
      <p:graphicFrame>
        <p:nvGraphicFramePr>
          <p:cNvPr id="603159" name="Object 23"/>
          <p:cNvGraphicFramePr>
            <a:graphicFrameLocks noChangeAspect="1"/>
          </p:cNvGraphicFramePr>
          <p:nvPr/>
        </p:nvGraphicFramePr>
        <p:xfrm>
          <a:off x="8001000" y="6146800"/>
          <a:ext cx="114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10" imgW="571649" imgH="355842" progId="Equation.DSMT4">
                  <p:embed/>
                </p:oleObj>
              </mc:Choice>
              <mc:Fallback>
                <p:oleObj name="Equation" r:id="rId10" imgW="571649" imgH="3558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146800"/>
                        <a:ext cx="1143000" cy="711200"/>
                      </a:xfrm>
                      <a:prstGeom prst="rect">
                        <a:avLst/>
                      </a:prstGeom>
                      <a:solidFill>
                        <a:srgbClr val="BFDDD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77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202" name="Rectangle 18"/>
          <p:cNvSpPr>
            <a:spLocks noChangeArrowheads="1"/>
          </p:cNvSpPr>
          <p:nvPr/>
        </p:nvSpPr>
        <p:spPr bwMode="auto">
          <a:xfrm>
            <a:off x="1600200" y="0"/>
            <a:ext cx="6396038" cy="579438"/>
          </a:xfrm>
          <a:prstGeom prst="rect">
            <a:avLst/>
          </a:prstGeom>
          <a:solidFill>
            <a:srgbClr val="A3CF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Summary  of Governing Equations</a:t>
            </a:r>
          </a:p>
        </p:txBody>
      </p:sp>
      <p:graphicFrame>
        <p:nvGraphicFramePr>
          <p:cNvPr id="605204" name="Object 20"/>
          <p:cNvGraphicFramePr>
            <a:graphicFrameLocks noChangeAspect="1"/>
          </p:cNvGraphicFramePr>
          <p:nvPr/>
        </p:nvGraphicFramePr>
        <p:xfrm>
          <a:off x="3429000" y="3054350"/>
          <a:ext cx="36576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Equation" r:id="rId4" imgW="965597" imgH="444897" progId="Equation.DSMT4">
                  <p:embed/>
                </p:oleObj>
              </mc:Choice>
              <mc:Fallback>
                <p:oleObj name="Equation" r:id="rId4" imgW="965597" imgH="4448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54350"/>
                        <a:ext cx="3657600" cy="1485900"/>
                      </a:xfrm>
                      <a:prstGeom prst="rect">
                        <a:avLst/>
                      </a:prstGeom>
                      <a:solidFill>
                        <a:srgbClr val="B3D7D3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05" name="Object 21"/>
          <p:cNvGraphicFramePr>
            <a:graphicFrameLocks noChangeAspect="1"/>
          </p:cNvGraphicFramePr>
          <p:nvPr/>
        </p:nvGraphicFramePr>
        <p:xfrm>
          <a:off x="2286000" y="5029200"/>
          <a:ext cx="563880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6" imgW="1867296" imgH="457597" progId="Equation.DSMT4">
                  <p:embed/>
                </p:oleObj>
              </mc:Choice>
              <mc:Fallback>
                <p:oleObj name="Equation" r:id="rId6" imgW="1867296" imgH="4575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5638800" cy="1379538"/>
                      </a:xfrm>
                      <a:prstGeom prst="rect">
                        <a:avLst/>
                      </a:prstGeom>
                      <a:solidFill>
                        <a:srgbClr val="BCDCD9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206" name="Text Box 22"/>
          <p:cNvSpPr txBox="1">
            <a:spLocks noChangeArrowheads="1"/>
          </p:cNvSpPr>
          <p:nvPr/>
        </p:nvSpPr>
        <p:spPr bwMode="auto">
          <a:xfrm>
            <a:off x="304800" y="685800"/>
            <a:ext cx="1963738" cy="396875"/>
          </a:xfrm>
          <a:prstGeom prst="rect">
            <a:avLst/>
          </a:prstGeom>
          <a:solidFill>
            <a:srgbClr val="A4CF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Conservation of</a:t>
            </a:r>
          </a:p>
        </p:txBody>
      </p:sp>
      <p:sp>
        <p:nvSpPr>
          <p:cNvPr id="605207" name="Text Box 23"/>
          <p:cNvSpPr txBox="1">
            <a:spLocks noChangeArrowheads="1"/>
          </p:cNvSpPr>
          <p:nvPr/>
        </p:nvSpPr>
        <p:spPr bwMode="auto">
          <a:xfrm>
            <a:off x="304800" y="1676400"/>
            <a:ext cx="1454150" cy="396875"/>
          </a:xfrm>
          <a:prstGeom prst="rect">
            <a:avLst/>
          </a:prstGeom>
          <a:solidFill>
            <a:srgbClr val="A8D1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momentum</a:t>
            </a:r>
          </a:p>
        </p:txBody>
      </p:sp>
      <p:sp>
        <p:nvSpPr>
          <p:cNvPr id="605208" name="Text Box 24"/>
          <p:cNvSpPr txBox="1">
            <a:spLocks noChangeArrowheads="1"/>
          </p:cNvSpPr>
          <p:nvPr/>
        </p:nvSpPr>
        <p:spPr bwMode="auto">
          <a:xfrm>
            <a:off x="381000" y="3429000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energy</a:t>
            </a:r>
          </a:p>
        </p:txBody>
      </p:sp>
      <p:sp>
        <p:nvSpPr>
          <p:cNvPr id="605209" name="Text Box 25"/>
          <p:cNvSpPr txBox="1">
            <a:spLocks noChangeArrowheads="1"/>
          </p:cNvSpPr>
          <p:nvPr/>
        </p:nvSpPr>
        <p:spPr bwMode="auto">
          <a:xfrm>
            <a:off x="381000" y="5334000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mass</a:t>
            </a:r>
          </a:p>
        </p:txBody>
      </p:sp>
      <p:graphicFrame>
        <p:nvGraphicFramePr>
          <p:cNvPr id="605210" name="Object 26"/>
          <p:cNvGraphicFramePr>
            <a:graphicFrameLocks noChangeAspect="1"/>
          </p:cNvGraphicFramePr>
          <p:nvPr/>
        </p:nvGraphicFramePr>
        <p:xfrm>
          <a:off x="1981200" y="1219200"/>
          <a:ext cx="6858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8" imgW="2057400" imgH="419100" progId="Equation.3">
                  <p:embed/>
                </p:oleObj>
              </mc:Choice>
              <mc:Fallback>
                <p:oleObj name="Equation" r:id="rId8" imgW="2057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19200"/>
                        <a:ext cx="6858000" cy="1397000"/>
                      </a:xfrm>
                      <a:prstGeom prst="rect">
                        <a:avLst/>
                      </a:prstGeom>
                      <a:solidFill>
                        <a:srgbClr val="A4CFCA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63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1943100" y="0"/>
            <a:ext cx="574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Simplify Governing Equations I</a:t>
            </a:r>
          </a:p>
        </p:txBody>
      </p:sp>
      <p:graphicFrame>
        <p:nvGraphicFramePr>
          <p:cNvPr id="608260" name="Object 4"/>
          <p:cNvGraphicFramePr>
            <a:graphicFrameLocks noChangeAspect="1"/>
          </p:cNvGraphicFramePr>
          <p:nvPr/>
        </p:nvGraphicFramePr>
        <p:xfrm>
          <a:off x="4041775" y="3352800"/>
          <a:ext cx="20542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Equation" r:id="rId4" imgW="520871" imgH="393926" progId="Equation.DSMT4">
                  <p:embed/>
                </p:oleObj>
              </mc:Choice>
              <mc:Fallback>
                <p:oleObj name="Equation" r:id="rId4" imgW="520871" imgH="3939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3352800"/>
                        <a:ext cx="2054225" cy="1371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261" name="Object 5"/>
          <p:cNvGraphicFramePr>
            <a:graphicFrameLocks noChangeAspect="1"/>
          </p:cNvGraphicFramePr>
          <p:nvPr/>
        </p:nvGraphicFramePr>
        <p:xfrm>
          <a:off x="2743200" y="5132388"/>
          <a:ext cx="411480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6" imgW="1320624" imgH="432009" progId="Equation.DSMT4">
                  <p:embed/>
                </p:oleObj>
              </mc:Choice>
              <mc:Fallback>
                <p:oleObj name="Equation" r:id="rId6" imgW="1320624" imgH="4320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32388"/>
                        <a:ext cx="4114800" cy="13446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262" name="Text Box 6"/>
          <p:cNvSpPr txBox="1">
            <a:spLocks noChangeArrowheads="1"/>
          </p:cNvSpPr>
          <p:nvPr/>
        </p:nvSpPr>
        <p:spPr bwMode="auto">
          <a:xfrm>
            <a:off x="285750" y="1195388"/>
            <a:ext cx="196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Conservation of</a:t>
            </a:r>
          </a:p>
        </p:txBody>
      </p:sp>
      <p:sp>
        <p:nvSpPr>
          <p:cNvPr id="608263" name="Text Box 7"/>
          <p:cNvSpPr txBox="1">
            <a:spLocks noChangeArrowheads="1"/>
          </p:cNvSpPr>
          <p:nvPr/>
        </p:nvSpPr>
        <p:spPr bwMode="auto">
          <a:xfrm>
            <a:off x="333375" y="2109788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momentum</a:t>
            </a:r>
          </a:p>
        </p:txBody>
      </p:sp>
      <p:sp>
        <p:nvSpPr>
          <p:cNvPr id="608264" name="Text Box 8"/>
          <p:cNvSpPr txBox="1">
            <a:spLocks noChangeArrowheads="1"/>
          </p:cNvSpPr>
          <p:nvPr/>
        </p:nvSpPr>
        <p:spPr bwMode="auto">
          <a:xfrm>
            <a:off x="333375" y="377031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energy</a:t>
            </a:r>
          </a:p>
        </p:txBody>
      </p:sp>
      <p:sp>
        <p:nvSpPr>
          <p:cNvPr id="608265" name="Text Box 9"/>
          <p:cNvSpPr txBox="1">
            <a:spLocks noChangeArrowheads="1"/>
          </p:cNvSpPr>
          <p:nvPr/>
        </p:nvSpPr>
        <p:spPr bwMode="auto">
          <a:xfrm>
            <a:off x="381000" y="553878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mass</a:t>
            </a:r>
          </a:p>
        </p:txBody>
      </p:sp>
      <p:sp>
        <p:nvSpPr>
          <p:cNvPr id="608266" name="Text Box 10"/>
          <p:cNvSpPr txBox="1">
            <a:spLocks noChangeArrowheads="1"/>
          </p:cNvSpPr>
          <p:nvPr/>
        </p:nvSpPr>
        <p:spPr bwMode="auto">
          <a:xfrm>
            <a:off x="2033588" y="669925"/>
            <a:ext cx="355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Neglect molecular diffusion </a:t>
            </a:r>
            <a:r>
              <a:rPr lang="en-US" sz="2000">
                <a:sym typeface="Wingdings" charset="0"/>
              </a:rPr>
              <a:t></a:t>
            </a:r>
            <a:endParaRPr lang="en-US" sz="2000"/>
          </a:p>
        </p:txBody>
      </p:sp>
      <p:graphicFrame>
        <p:nvGraphicFramePr>
          <p:cNvPr id="608267" name="Object 11"/>
          <p:cNvGraphicFramePr>
            <a:graphicFrameLocks noChangeAspect="1"/>
          </p:cNvGraphicFramePr>
          <p:nvPr/>
        </p:nvGraphicFramePr>
        <p:xfrm>
          <a:off x="5791200" y="592138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tion" r:id="rId8" imgW="812844" imgH="241592" progId="Equation.DSMT4">
                  <p:embed/>
                </p:oleObj>
              </mc:Choice>
              <mc:Fallback>
                <p:oleObj name="Equation" r:id="rId8" imgW="812844" imgH="2415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92138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268" name="Object 12"/>
          <p:cNvGraphicFramePr>
            <a:graphicFrameLocks noChangeAspect="1"/>
          </p:cNvGraphicFramePr>
          <p:nvPr/>
        </p:nvGraphicFramePr>
        <p:xfrm>
          <a:off x="2425700" y="1600200"/>
          <a:ext cx="5969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10" imgW="1790700" imgH="419100" progId="Equation.3">
                  <p:embed/>
                </p:oleObj>
              </mc:Choice>
              <mc:Fallback>
                <p:oleObj name="Equation" r:id="rId10" imgW="179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1600200"/>
                        <a:ext cx="5969000" cy="1397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4CFCA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9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1676400" y="0"/>
            <a:ext cx="5854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Simplify Governing Equations II</a:t>
            </a:r>
          </a:p>
        </p:txBody>
      </p:sp>
      <p:graphicFrame>
        <p:nvGraphicFramePr>
          <p:cNvPr id="610307" name="Object 3"/>
          <p:cNvGraphicFramePr>
            <a:graphicFrameLocks noChangeAspect="1"/>
          </p:cNvGraphicFramePr>
          <p:nvPr/>
        </p:nvGraphicFramePr>
        <p:xfrm>
          <a:off x="1009650" y="3352800"/>
          <a:ext cx="71056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Equation" r:id="rId4" imgW="2362596" imgH="381397" progId="Equation.DSMT4">
                  <p:embed/>
                </p:oleObj>
              </mc:Choice>
              <mc:Fallback>
                <p:oleObj name="Equation" r:id="rId4" imgW="2362596" imgH="3813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3352800"/>
                        <a:ext cx="7105650" cy="11461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2895600" y="762000"/>
            <a:ext cx="330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Conservation of momentum</a:t>
            </a:r>
          </a:p>
        </p:txBody>
      </p:sp>
      <p:sp>
        <p:nvSpPr>
          <p:cNvPr id="610316" name="Text Box 12"/>
          <p:cNvSpPr txBox="1">
            <a:spLocks noChangeArrowheads="1"/>
          </p:cNvSpPr>
          <p:nvPr/>
        </p:nvSpPr>
        <p:spPr bwMode="auto">
          <a:xfrm>
            <a:off x="2895600" y="1365250"/>
            <a:ext cx="319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Boussinesq Approximation</a:t>
            </a:r>
          </a:p>
        </p:txBody>
      </p:sp>
      <p:graphicFrame>
        <p:nvGraphicFramePr>
          <p:cNvPr id="610317" name="Object 13"/>
          <p:cNvGraphicFramePr>
            <a:graphicFrameLocks noChangeAspect="1"/>
          </p:cNvGraphicFramePr>
          <p:nvPr/>
        </p:nvGraphicFramePr>
        <p:xfrm>
          <a:off x="76200" y="1970088"/>
          <a:ext cx="894397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6" imgW="3226196" imgH="457597" progId="Equation.DSMT4">
                  <p:embed/>
                </p:oleObj>
              </mc:Choice>
              <mc:Fallback>
                <p:oleObj name="Equation" r:id="rId6" imgW="3226196" imgH="4575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970088"/>
                        <a:ext cx="8943975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0318" name="Object 14"/>
          <p:cNvGraphicFramePr>
            <a:graphicFrameLocks noChangeAspect="1"/>
          </p:cNvGraphicFramePr>
          <p:nvPr/>
        </p:nvGraphicFramePr>
        <p:xfrm>
          <a:off x="152400" y="4953000"/>
          <a:ext cx="88646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Equation" r:id="rId8" imgW="2870200" imgH="469900" progId="Equation.3">
                  <p:embed/>
                </p:oleObj>
              </mc:Choice>
              <mc:Fallback>
                <p:oleObj name="Equation" r:id="rId8" imgW="2870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53000"/>
                        <a:ext cx="8864600" cy="14509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0319" name="Picture 15" descr="bous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0"/>
            <a:ext cx="14859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0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1965325" y="0"/>
            <a:ext cx="5967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Simplify Governing Equations III</a:t>
            </a:r>
          </a:p>
        </p:txBody>
      </p:sp>
      <p:graphicFrame>
        <p:nvGraphicFramePr>
          <p:cNvPr id="614404" name="Object 4"/>
          <p:cNvGraphicFramePr>
            <a:graphicFrameLocks noChangeAspect="1"/>
          </p:cNvGraphicFramePr>
          <p:nvPr/>
        </p:nvGraphicFramePr>
        <p:xfrm>
          <a:off x="3657600" y="3733800"/>
          <a:ext cx="20034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Equation" r:id="rId4" imgW="508176" imgH="393926" progId="Equation.DSMT4">
                  <p:embed/>
                </p:oleObj>
              </mc:Choice>
              <mc:Fallback>
                <p:oleObj name="Equation" r:id="rId4" imgW="508176" imgH="3939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733800"/>
                        <a:ext cx="2003425" cy="1371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3276600" y="1066800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Conservation of energy</a:t>
            </a:r>
          </a:p>
        </p:txBody>
      </p:sp>
      <p:graphicFrame>
        <p:nvGraphicFramePr>
          <p:cNvPr id="614412" name="Object 12"/>
          <p:cNvGraphicFramePr>
            <a:graphicFrameLocks noChangeAspect="1"/>
          </p:cNvGraphicFramePr>
          <p:nvPr/>
        </p:nvGraphicFramePr>
        <p:xfrm>
          <a:off x="3505200" y="2154238"/>
          <a:ext cx="22098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6" imgW="686197" imgH="254397" progId="Equation.DSMT4">
                  <p:embed/>
                </p:oleObj>
              </mc:Choice>
              <mc:Fallback>
                <p:oleObj name="Equation" r:id="rId6" imgW="686197" imgH="2543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54238"/>
                        <a:ext cx="22098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13" name="Text Box 13"/>
          <p:cNvSpPr txBox="1">
            <a:spLocks noChangeArrowheads="1"/>
          </p:cNvSpPr>
          <p:nvPr/>
        </p:nvSpPr>
        <p:spPr bwMode="auto">
          <a:xfrm>
            <a:off x="2279650" y="23463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46163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6" name="Rectangle 8"/>
          <p:cNvSpPr>
            <a:spLocks noChangeArrowheads="1"/>
          </p:cNvSpPr>
          <p:nvPr/>
        </p:nvSpPr>
        <p:spPr bwMode="auto">
          <a:xfrm>
            <a:off x="1295400" y="485775"/>
            <a:ext cx="6781800" cy="5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>
                <a:solidFill>
                  <a:srgbClr val="FF0066"/>
                </a:solidFill>
              </a:rPr>
              <a:t>Coastal Meteorology</a:t>
            </a:r>
            <a:r>
              <a:rPr lang="en-US" sz="2800">
                <a:solidFill>
                  <a:srgbClr val="FF0066"/>
                </a:solidFill>
              </a:rPr>
              <a:t>   </a:t>
            </a:r>
          </a:p>
          <a:p>
            <a:pPr algn="ctr"/>
            <a:endParaRPr lang="en-US" sz="2800">
              <a:solidFill>
                <a:srgbClr val="FF0066"/>
              </a:solidFill>
            </a:endParaRPr>
          </a:p>
          <a:p>
            <a:pPr algn="ctr"/>
            <a:r>
              <a:rPr lang="en-US" sz="2800"/>
              <a:t>    Length Scale ~     1 – 1000 km  </a:t>
            </a:r>
          </a:p>
          <a:p>
            <a:pPr algn="ctr"/>
            <a:r>
              <a:rPr lang="en-US" sz="2800"/>
              <a:t>    </a:t>
            </a:r>
          </a:p>
          <a:p>
            <a:pPr algn="ctr"/>
            <a:r>
              <a:rPr lang="en-US" sz="2800"/>
              <a:t>    Time Scale    ~     hours – days</a:t>
            </a:r>
          </a:p>
          <a:p>
            <a:pPr algn="ctr"/>
            <a:endParaRPr lang="en-US" sz="2800">
              <a:solidFill>
                <a:srgbClr val="FF0066"/>
              </a:solidFill>
            </a:endParaRPr>
          </a:p>
          <a:p>
            <a:pPr algn="ctr"/>
            <a:endParaRPr lang="en-US" sz="2800">
              <a:solidFill>
                <a:srgbClr val="FF0066"/>
              </a:solidFill>
            </a:endParaRPr>
          </a:p>
          <a:p>
            <a:pPr algn="ctr"/>
            <a:r>
              <a:rPr lang="en-US" sz="3200">
                <a:solidFill>
                  <a:srgbClr val="FF0066"/>
                </a:solidFill>
              </a:rPr>
              <a:t>Fluid Dynamics</a:t>
            </a:r>
            <a:endParaRPr lang="en-US" sz="2800"/>
          </a:p>
          <a:p>
            <a:pPr algn="ctr"/>
            <a:endParaRPr lang="en-US" sz="2800">
              <a:solidFill>
                <a:srgbClr val="FF0066"/>
              </a:solidFill>
            </a:endParaRPr>
          </a:p>
          <a:p>
            <a:pPr algn="ctr"/>
            <a:r>
              <a:rPr lang="en-US" sz="2800">
                <a:solidFill>
                  <a:srgbClr val="FF0066"/>
                </a:solidFill>
              </a:rPr>
              <a:t>  </a:t>
            </a:r>
            <a:r>
              <a:rPr lang="en-US" sz="2800"/>
              <a:t>Buoyancy</a:t>
            </a:r>
          </a:p>
          <a:p>
            <a:pPr algn="ctr"/>
            <a:endParaRPr lang="en-US" sz="2800"/>
          </a:p>
          <a:p>
            <a:pPr algn="ctr"/>
            <a:r>
              <a:rPr lang="en-US" sz="2800"/>
              <a:t>  Earth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Rotation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6754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2001838" y="0"/>
            <a:ext cx="6011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Simplify Governing Equations IV</a:t>
            </a: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3544888" y="685800"/>
            <a:ext cx="264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Conservation of mass</a:t>
            </a:r>
          </a:p>
        </p:txBody>
      </p:sp>
      <p:graphicFrame>
        <p:nvGraphicFramePr>
          <p:cNvPr id="616462" name="Object 14"/>
          <p:cNvGraphicFramePr>
            <a:graphicFrameLocks noChangeAspect="1"/>
          </p:cNvGraphicFramePr>
          <p:nvPr/>
        </p:nvGraphicFramePr>
        <p:xfrm>
          <a:off x="3011488" y="1295400"/>
          <a:ext cx="380523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Equation" r:id="rId4" imgW="1320624" imgH="432009" progId="Equation.DSMT4">
                  <p:embed/>
                </p:oleObj>
              </mc:Choice>
              <mc:Fallback>
                <p:oleObj name="Equation" r:id="rId4" imgW="1320624" imgH="4320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1295400"/>
                        <a:ext cx="3805237" cy="12430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63" name="Object 15"/>
          <p:cNvGraphicFramePr>
            <a:graphicFrameLocks noChangeAspect="1"/>
          </p:cNvGraphicFramePr>
          <p:nvPr/>
        </p:nvGraphicFramePr>
        <p:xfrm>
          <a:off x="2819400" y="2819400"/>
          <a:ext cx="44196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Equation" r:id="rId6" imgW="1435496" imgH="203597" progId="Equation.DSMT4">
                  <p:embed/>
                </p:oleObj>
              </mc:Choice>
              <mc:Fallback>
                <p:oleObj name="Equation" r:id="rId6" imgW="1435496" imgH="2035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19400"/>
                        <a:ext cx="44196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64" name="Text Box 16"/>
          <p:cNvSpPr txBox="1">
            <a:spLocks noChangeArrowheads="1"/>
          </p:cNvSpPr>
          <p:nvPr/>
        </p:nvSpPr>
        <p:spPr bwMode="auto">
          <a:xfrm>
            <a:off x="685800" y="2955925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By definition </a:t>
            </a:r>
            <a:r>
              <a:rPr lang="en-US" sz="2000">
                <a:sym typeface="Wingdings" charset="0"/>
              </a:rPr>
              <a:t></a:t>
            </a:r>
            <a:endParaRPr lang="en-US" sz="2000"/>
          </a:p>
        </p:txBody>
      </p:sp>
      <p:graphicFrame>
        <p:nvGraphicFramePr>
          <p:cNvPr id="616465" name="Object 17"/>
          <p:cNvGraphicFramePr>
            <a:graphicFrameLocks noChangeAspect="1"/>
          </p:cNvGraphicFramePr>
          <p:nvPr/>
        </p:nvGraphicFramePr>
        <p:xfrm>
          <a:off x="3413125" y="3598863"/>
          <a:ext cx="3073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Equation" r:id="rId8" imgW="1067197" imgH="419497" progId="Equation.DSMT4">
                  <p:embed/>
                </p:oleObj>
              </mc:Choice>
              <mc:Fallback>
                <p:oleObj name="Equation" r:id="rId8" imgW="1067197" imgH="4194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3598863"/>
                        <a:ext cx="3073400" cy="1206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66" name="Object 18"/>
          <p:cNvGraphicFramePr>
            <a:graphicFrameLocks noChangeAspect="1"/>
          </p:cNvGraphicFramePr>
          <p:nvPr/>
        </p:nvGraphicFramePr>
        <p:xfrm>
          <a:off x="3352800" y="6137275"/>
          <a:ext cx="1981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10" imgW="546023" imgH="178042" progId="Equation.DSMT4">
                  <p:embed/>
                </p:oleObj>
              </mc:Choice>
              <mc:Fallback>
                <p:oleObj name="Equation" r:id="rId10" imgW="546023" imgH="1780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137275"/>
                        <a:ext cx="1981200" cy="644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67" name="Object 19"/>
          <p:cNvGraphicFramePr>
            <a:graphicFrameLocks noChangeAspect="1"/>
          </p:cNvGraphicFramePr>
          <p:nvPr/>
        </p:nvGraphicFramePr>
        <p:xfrm>
          <a:off x="3270250" y="4987925"/>
          <a:ext cx="41973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Equation" r:id="rId12" imgW="1841896" imgH="419497" progId="Equation.DSMT4">
                  <p:embed/>
                </p:oleObj>
              </mc:Choice>
              <mc:Fallback>
                <p:oleObj name="Equation" r:id="rId12" imgW="1841896" imgH="4194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4987925"/>
                        <a:ext cx="41973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68" name="Text Box 20"/>
          <p:cNvSpPr txBox="1">
            <a:spLocks noChangeArrowheads="1"/>
          </p:cNvSpPr>
          <p:nvPr/>
        </p:nvSpPr>
        <p:spPr bwMode="auto">
          <a:xfrm>
            <a:off x="0" y="5029200"/>
            <a:ext cx="31575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3 conditions for effective</a:t>
            </a:r>
          </a:p>
          <a:p>
            <a:r>
              <a:rPr lang="en-US" sz="1800"/>
              <a:t>incompressibility</a:t>
            </a:r>
          </a:p>
          <a:p>
            <a:r>
              <a:rPr lang="en-US" sz="1800"/>
              <a:t>(Batchelor 1967 pp. 167-169)</a:t>
            </a:r>
          </a:p>
        </p:txBody>
      </p:sp>
      <p:sp>
        <p:nvSpPr>
          <p:cNvPr id="616469" name="Text Box 21"/>
          <p:cNvSpPr txBox="1">
            <a:spLocks noChangeArrowheads="1"/>
          </p:cNvSpPr>
          <p:nvPr/>
        </p:nvSpPr>
        <p:spPr bwMode="auto">
          <a:xfrm>
            <a:off x="7162800" y="40386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= speed of sound</a:t>
            </a:r>
          </a:p>
        </p:txBody>
      </p:sp>
      <p:graphicFrame>
        <p:nvGraphicFramePr>
          <p:cNvPr id="616470" name="Object 22"/>
          <p:cNvGraphicFramePr>
            <a:graphicFrameLocks noChangeAspect="1"/>
          </p:cNvGraphicFramePr>
          <p:nvPr/>
        </p:nvGraphicFramePr>
        <p:xfrm>
          <a:off x="7213600" y="4081463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14" imgW="114597" imgH="139975" progId="Equation.3">
                  <p:embed/>
                </p:oleObj>
              </mc:Choice>
              <mc:Fallback>
                <p:oleObj name="Equation" r:id="rId14" imgW="114597" imgH="1399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4081463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71" name="Text Box 23"/>
          <p:cNvSpPr txBox="1">
            <a:spLocks noChangeArrowheads="1"/>
          </p:cNvSpPr>
          <p:nvPr/>
        </p:nvSpPr>
        <p:spPr bwMode="auto">
          <a:xfrm>
            <a:off x="6629400" y="6276975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           = velocity, length, frequency scales</a:t>
            </a:r>
          </a:p>
        </p:txBody>
      </p:sp>
      <p:graphicFrame>
        <p:nvGraphicFramePr>
          <p:cNvPr id="616472" name="Object 24"/>
          <p:cNvGraphicFramePr>
            <a:graphicFrameLocks noChangeAspect="1"/>
          </p:cNvGraphicFramePr>
          <p:nvPr/>
        </p:nvGraphicFramePr>
        <p:xfrm>
          <a:off x="6705600" y="6324600"/>
          <a:ext cx="7683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16" imgW="470093" imgH="203508" progId="Equation.DSMT4">
                  <p:embed/>
                </p:oleObj>
              </mc:Choice>
              <mc:Fallback>
                <p:oleObj name="Equation" r:id="rId16" imgW="470093" imgH="20350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324600"/>
                        <a:ext cx="76835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68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609600" y="0"/>
            <a:ext cx="8270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Summary  of Simplified Governing Equations</a:t>
            </a:r>
          </a:p>
        </p:txBody>
      </p:sp>
      <p:graphicFrame>
        <p:nvGraphicFramePr>
          <p:cNvPr id="628739" name="Object 3"/>
          <p:cNvGraphicFramePr>
            <a:graphicFrameLocks noChangeAspect="1"/>
          </p:cNvGraphicFramePr>
          <p:nvPr/>
        </p:nvGraphicFramePr>
        <p:xfrm>
          <a:off x="1828800" y="1192213"/>
          <a:ext cx="5564188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Equation" r:id="rId4" imgW="1587500" imgH="419100" progId="Equation.DSMT4">
                  <p:embed/>
                </p:oleObj>
              </mc:Choice>
              <mc:Fallback>
                <p:oleObj name="Equation" r:id="rId4" imgW="1587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92213"/>
                        <a:ext cx="5564188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8740" name="Object 4"/>
          <p:cNvGraphicFramePr>
            <a:graphicFrameLocks noChangeAspect="1"/>
          </p:cNvGraphicFramePr>
          <p:nvPr/>
        </p:nvGraphicFramePr>
        <p:xfrm>
          <a:off x="2543175" y="3049588"/>
          <a:ext cx="2005013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Equation" r:id="rId6" imgW="508176" imgH="393926" progId="Equation.DSMT4">
                  <p:embed/>
                </p:oleObj>
              </mc:Choice>
              <mc:Fallback>
                <p:oleObj name="Equation" r:id="rId6" imgW="508176" imgH="3939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3049588"/>
                        <a:ext cx="2005013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8741" name="Object 5"/>
          <p:cNvGraphicFramePr>
            <a:graphicFrameLocks noChangeAspect="1"/>
          </p:cNvGraphicFramePr>
          <p:nvPr/>
        </p:nvGraphicFramePr>
        <p:xfrm>
          <a:off x="2530475" y="5029200"/>
          <a:ext cx="1536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8" imgW="533334" imgH="178042" progId="Equation.DSMT4">
                  <p:embed/>
                </p:oleObj>
              </mc:Choice>
              <mc:Fallback>
                <p:oleObj name="Equation" r:id="rId8" imgW="533334" imgH="1780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5029200"/>
                        <a:ext cx="1536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742" name="Text Box 6"/>
          <p:cNvSpPr txBox="1">
            <a:spLocks noChangeArrowheads="1"/>
          </p:cNvSpPr>
          <p:nvPr/>
        </p:nvSpPr>
        <p:spPr bwMode="auto">
          <a:xfrm>
            <a:off x="333375" y="762000"/>
            <a:ext cx="196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Conservation of</a:t>
            </a:r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momentum</a:t>
            </a:r>
          </a:p>
        </p:txBody>
      </p:sp>
      <p:sp>
        <p:nvSpPr>
          <p:cNvPr id="628744" name="Text Box 8"/>
          <p:cNvSpPr txBox="1">
            <a:spLocks noChangeArrowheads="1"/>
          </p:cNvSpPr>
          <p:nvPr/>
        </p:nvSpPr>
        <p:spPr bwMode="auto">
          <a:xfrm>
            <a:off x="381000" y="3489325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energy</a:t>
            </a:r>
          </a:p>
        </p:txBody>
      </p:sp>
      <p:sp>
        <p:nvSpPr>
          <p:cNvPr id="628745" name="Text Box 9"/>
          <p:cNvSpPr txBox="1">
            <a:spLocks noChangeArrowheads="1"/>
          </p:cNvSpPr>
          <p:nvPr/>
        </p:nvSpPr>
        <p:spPr bwMode="auto">
          <a:xfrm>
            <a:off x="352425" y="5105400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mass</a:t>
            </a:r>
          </a:p>
        </p:txBody>
      </p:sp>
      <p:sp>
        <p:nvSpPr>
          <p:cNvPr id="628746" name="Text Box 10"/>
          <p:cNvSpPr txBox="1">
            <a:spLocks noChangeArrowheads="1"/>
          </p:cNvSpPr>
          <p:nvPr/>
        </p:nvSpPr>
        <p:spPr bwMode="auto">
          <a:xfrm>
            <a:off x="457200" y="6096000"/>
            <a:ext cx="360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Still nonlinear (advection)</a:t>
            </a:r>
          </a:p>
        </p:txBody>
      </p:sp>
      <p:sp>
        <p:nvSpPr>
          <p:cNvPr id="628747" name="Text Box 11"/>
          <p:cNvSpPr txBox="1">
            <a:spLocks noChangeArrowheads="1"/>
          </p:cNvSpPr>
          <p:nvPr/>
        </p:nvSpPr>
        <p:spPr bwMode="auto">
          <a:xfrm>
            <a:off x="4868863" y="5943600"/>
            <a:ext cx="3894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Reynolds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 averaging --&gt; </a:t>
            </a:r>
          </a:p>
          <a:p>
            <a:r>
              <a:rPr lang="en-US" sz="2400"/>
              <a:t>Turbulent Stress, Heat Flux</a:t>
            </a:r>
          </a:p>
        </p:txBody>
      </p:sp>
      <p:sp>
        <p:nvSpPr>
          <p:cNvPr id="628749" name="Rectangle 13"/>
          <p:cNvSpPr>
            <a:spLocks noChangeArrowheads="1"/>
          </p:cNvSpPr>
          <p:nvPr/>
        </p:nvSpPr>
        <p:spPr bwMode="auto">
          <a:xfrm>
            <a:off x="5678488" y="33210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628751" name="Group 15"/>
          <p:cNvGrpSpPr>
            <a:grpSpLocks/>
          </p:cNvGrpSpPr>
          <p:nvPr/>
        </p:nvGrpSpPr>
        <p:grpSpPr bwMode="auto">
          <a:xfrm>
            <a:off x="4589463" y="1447800"/>
            <a:ext cx="4403725" cy="2590800"/>
            <a:chOff x="2891" y="912"/>
            <a:chExt cx="2774" cy="1632"/>
          </a:xfrm>
        </p:grpSpPr>
        <p:graphicFrame>
          <p:nvGraphicFramePr>
            <p:cNvPr id="628748" name="Object 12"/>
            <p:cNvGraphicFramePr>
              <a:graphicFrameLocks noChangeAspect="1"/>
            </p:cNvGraphicFramePr>
            <p:nvPr/>
          </p:nvGraphicFramePr>
          <p:xfrm>
            <a:off x="4656" y="912"/>
            <a:ext cx="1009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8" name="Equation" r:id="rId10" imgW="457200" imgH="241300" progId="Equation.DSMT4">
                    <p:embed/>
                  </p:oleObj>
                </mc:Choice>
                <mc:Fallback>
                  <p:oleObj name="Equation" r:id="rId10" imgW="4572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912"/>
                          <a:ext cx="1009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8750" name="Object 14"/>
            <p:cNvGraphicFramePr>
              <a:graphicFrameLocks noChangeAspect="1"/>
            </p:cNvGraphicFramePr>
            <p:nvPr/>
          </p:nvGraphicFramePr>
          <p:xfrm>
            <a:off x="2891" y="2010"/>
            <a:ext cx="1093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9" name="Equation" r:id="rId12" imgW="495300" imgH="241300" progId="Equation.3">
                    <p:embed/>
                  </p:oleObj>
                </mc:Choice>
                <mc:Fallback>
                  <p:oleObj name="Equation" r:id="rId12" imgW="4953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1" y="2010"/>
                          <a:ext cx="1093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7203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6" grpId="0"/>
      <p:bldP spid="6287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FF0066"/>
                </a:solidFill>
                <a:latin typeface="Helvetica" charset="0"/>
              </a:rPr>
              <a:t>Summary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7630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n-US" sz="2800">
                <a:latin typeface="Helvetica" charset="0"/>
              </a:rPr>
              <a:t>Buoyancy and Earth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Helvetica" charset="0"/>
              </a:rPr>
              <a:t>s rotation are fundamental</a:t>
            </a:r>
          </a:p>
          <a:p>
            <a:pPr>
              <a:buFontTx/>
              <a:buNone/>
            </a:pPr>
            <a:endParaRPr lang="en-US" sz="2800">
              <a:latin typeface="Helvetica" charset="0"/>
            </a:endParaRPr>
          </a:p>
          <a:p>
            <a:pPr>
              <a:buFontTx/>
              <a:buChar char="-"/>
            </a:pPr>
            <a:r>
              <a:rPr lang="en-US" sz="2800">
                <a:latin typeface="Helvetica" charset="0"/>
              </a:rPr>
              <a:t>Boussinesq approx. simplifies momentum equation</a:t>
            </a:r>
          </a:p>
          <a:p>
            <a:pPr>
              <a:buFontTx/>
              <a:buChar char="-"/>
            </a:pPr>
            <a:endParaRPr lang="en-US" sz="2800">
              <a:latin typeface="Helvetica" charset="0"/>
            </a:endParaRPr>
          </a:p>
          <a:p>
            <a:pPr>
              <a:buFontTx/>
              <a:buChar char="-"/>
            </a:pPr>
            <a:r>
              <a:rPr lang="en-US" sz="2800">
                <a:latin typeface="Helvetica" charset="0"/>
              </a:rPr>
              <a:t>For most applications </a:t>
            </a:r>
          </a:p>
          <a:p>
            <a:endParaRPr lang="en-US" sz="2800">
              <a:solidFill>
                <a:srgbClr val="FF0066"/>
              </a:solidFill>
              <a:latin typeface="Helvetica" charset="0"/>
            </a:endParaRPr>
          </a:p>
        </p:txBody>
      </p:sp>
      <p:graphicFrame>
        <p:nvGraphicFramePr>
          <p:cNvPr id="630788" name="Object 4"/>
          <p:cNvGraphicFramePr>
            <a:graphicFrameLocks noChangeAspect="1"/>
          </p:cNvGraphicFramePr>
          <p:nvPr/>
        </p:nvGraphicFramePr>
        <p:xfrm>
          <a:off x="4191000" y="4267200"/>
          <a:ext cx="14811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Equation" r:id="rId4" imgW="558800" imgH="177800" progId="Equation.3">
                  <p:embed/>
                </p:oleObj>
              </mc:Choice>
              <mc:Fallback>
                <p:oleObj name="Equation" r:id="rId4" imgW="558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267200"/>
                        <a:ext cx="148113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017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ChangeArrowheads="1"/>
          </p:cNvSpPr>
          <p:nvPr/>
        </p:nvSpPr>
        <p:spPr bwMode="auto">
          <a:xfrm>
            <a:off x="7259638" y="2427288"/>
            <a:ext cx="1651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endParaRPr lang="en-US" sz="33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72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58200" cy="59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20900" name="Rectangle 4"/>
          <p:cNvSpPr>
            <a:spLocks noChangeArrowheads="1"/>
          </p:cNvSpPr>
          <p:nvPr/>
        </p:nvSpPr>
        <p:spPr bwMode="auto">
          <a:xfrm>
            <a:off x="2286000" y="152400"/>
            <a:ext cx="5041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Lecture 2: The Sea Breeze</a:t>
            </a:r>
          </a:p>
        </p:txBody>
      </p:sp>
      <p:sp>
        <p:nvSpPr>
          <p:cNvPr id="720901" name="Text Box 5"/>
          <p:cNvSpPr txBox="1">
            <a:spLocks noChangeArrowheads="1"/>
          </p:cNvSpPr>
          <p:nvPr/>
        </p:nvSpPr>
        <p:spPr bwMode="auto">
          <a:xfrm>
            <a:off x="3048000" y="914400"/>
            <a:ext cx="3443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Richard Rotunno</a:t>
            </a:r>
            <a:endParaRPr lang="en-US" sz="3200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20902" name="Text Box 6"/>
          <p:cNvSpPr txBox="1">
            <a:spLocks noChangeArrowheads="1"/>
          </p:cNvSpPr>
          <p:nvPr/>
        </p:nvSpPr>
        <p:spPr bwMode="auto">
          <a:xfrm>
            <a:off x="1905000" y="1660525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/>
              <a:t>National Center for Atmospheric Research , USA </a:t>
            </a:r>
          </a:p>
        </p:txBody>
      </p:sp>
    </p:spTree>
    <p:extLst>
      <p:ext uri="{BB962C8B-B14F-4D97-AF65-F5344CB8AC3E}">
        <p14:creationId xmlns:p14="http://schemas.microsoft.com/office/powerpoint/2010/main" val="37435638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ChangeArrowheads="1"/>
          </p:cNvSpPr>
          <p:nvPr/>
        </p:nvSpPr>
        <p:spPr bwMode="auto">
          <a:xfrm>
            <a:off x="609600" y="0"/>
            <a:ext cx="8270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Summary  of Simplified Governing Equations</a:t>
            </a:r>
          </a:p>
        </p:txBody>
      </p:sp>
      <p:graphicFrame>
        <p:nvGraphicFramePr>
          <p:cNvPr id="722947" name="Object 3"/>
          <p:cNvGraphicFramePr>
            <a:graphicFrameLocks noChangeAspect="1"/>
          </p:cNvGraphicFramePr>
          <p:nvPr/>
        </p:nvGraphicFramePr>
        <p:xfrm>
          <a:off x="1828800" y="1192213"/>
          <a:ext cx="5564188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Equation" r:id="rId4" imgW="1587500" imgH="419100" progId="Equation.DSMT4">
                  <p:embed/>
                </p:oleObj>
              </mc:Choice>
              <mc:Fallback>
                <p:oleObj name="Equation" r:id="rId4" imgW="1587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92213"/>
                        <a:ext cx="5564188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948" name="Object 4"/>
          <p:cNvGraphicFramePr>
            <a:graphicFrameLocks noChangeAspect="1"/>
          </p:cNvGraphicFramePr>
          <p:nvPr/>
        </p:nvGraphicFramePr>
        <p:xfrm>
          <a:off x="2514600" y="3048000"/>
          <a:ext cx="200501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6" imgW="508176" imgH="393926" progId="Equation.DSMT4">
                  <p:embed/>
                </p:oleObj>
              </mc:Choice>
              <mc:Fallback>
                <p:oleObj name="Equation" r:id="rId6" imgW="508176" imgH="3939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48000"/>
                        <a:ext cx="2005013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949" name="Object 5"/>
          <p:cNvGraphicFramePr>
            <a:graphicFrameLocks noChangeAspect="1"/>
          </p:cNvGraphicFramePr>
          <p:nvPr/>
        </p:nvGraphicFramePr>
        <p:xfrm>
          <a:off x="2530475" y="5029200"/>
          <a:ext cx="1536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8" imgW="533334" imgH="178042" progId="Equation.DSMT4">
                  <p:embed/>
                </p:oleObj>
              </mc:Choice>
              <mc:Fallback>
                <p:oleObj name="Equation" r:id="rId8" imgW="533334" imgH="1780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5029200"/>
                        <a:ext cx="1536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50" name="Text Box 6"/>
          <p:cNvSpPr txBox="1">
            <a:spLocks noChangeArrowheads="1"/>
          </p:cNvSpPr>
          <p:nvPr/>
        </p:nvSpPr>
        <p:spPr bwMode="auto">
          <a:xfrm>
            <a:off x="333375" y="762000"/>
            <a:ext cx="196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Conservation of</a:t>
            </a:r>
          </a:p>
        </p:txBody>
      </p:sp>
      <p:sp>
        <p:nvSpPr>
          <p:cNvPr id="722951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momentum</a:t>
            </a:r>
          </a:p>
        </p:txBody>
      </p:sp>
      <p:sp>
        <p:nvSpPr>
          <p:cNvPr id="722952" name="Text Box 8"/>
          <p:cNvSpPr txBox="1">
            <a:spLocks noChangeArrowheads="1"/>
          </p:cNvSpPr>
          <p:nvPr/>
        </p:nvSpPr>
        <p:spPr bwMode="auto">
          <a:xfrm>
            <a:off x="381000" y="3489325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energy</a:t>
            </a:r>
          </a:p>
        </p:txBody>
      </p:sp>
      <p:sp>
        <p:nvSpPr>
          <p:cNvPr id="722953" name="Text Box 9"/>
          <p:cNvSpPr txBox="1">
            <a:spLocks noChangeArrowheads="1"/>
          </p:cNvSpPr>
          <p:nvPr/>
        </p:nvSpPr>
        <p:spPr bwMode="auto">
          <a:xfrm>
            <a:off x="352425" y="5105400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mass</a:t>
            </a:r>
          </a:p>
        </p:txBody>
      </p:sp>
      <p:sp>
        <p:nvSpPr>
          <p:cNvPr id="722954" name="Rectangle 10"/>
          <p:cNvSpPr>
            <a:spLocks noChangeArrowheads="1"/>
          </p:cNvSpPr>
          <p:nvPr/>
        </p:nvSpPr>
        <p:spPr bwMode="auto">
          <a:xfrm>
            <a:off x="5678488" y="33210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722955" name="Group 11"/>
          <p:cNvGrpSpPr>
            <a:grpSpLocks/>
          </p:cNvGrpSpPr>
          <p:nvPr/>
        </p:nvGrpSpPr>
        <p:grpSpPr bwMode="auto">
          <a:xfrm>
            <a:off x="4589463" y="1447800"/>
            <a:ext cx="4403725" cy="2590800"/>
            <a:chOff x="2891" y="912"/>
            <a:chExt cx="2774" cy="1632"/>
          </a:xfrm>
        </p:grpSpPr>
        <p:graphicFrame>
          <p:nvGraphicFramePr>
            <p:cNvPr id="722956" name="Object 12"/>
            <p:cNvGraphicFramePr>
              <a:graphicFrameLocks noChangeAspect="1"/>
            </p:cNvGraphicFramePr>
            <p:nvPr/>
          </p:nvGraphicFramePr>
          <p:xfrm>
            <a:off x="4656" y="912"/>
            <a:ext cx="1009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2" name="Equation" r:id="rId10" imgW="457200" imgH="241300" progId="Equation.DSMT4">
                    <p:embed/>
                  </p:oleObj>
                </mc:Choice>
                <mc:Fallback>
                  <p:oleObj name="Equation" r:id="rId10" imgW="4572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912"/>
                          <a:ext cx="1009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2957" name="Object 13"/>
            <p:cNvGraphicFramePr>
              <a:graphicFrameLocks noChangeAspect="1"/>
            </p:cNvGraphicFramePr>
            <p:nvPr/>
          </p:nvGraphicFramePr>
          <p:xfrm>
            <a:off x="2891" y="2010"/>
            <a:ext cx="1093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3" name="Equation" r:id="rId12" imgW="495300" imgH="241300" progId="Equation.3">
                    <p:embed/>
                  </p:oleObj>
                </mc:Choice>
                <mc:Fallback>
                  <p:oleObj name="Equation" r:id="rId12" imgW="4953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1" y="2010"/>
                          <a:ext cx="1093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9185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2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ChangeArrowheads="1"/>
          </p:cNvSpPr>
          <p:nvPr/>
        </p:nvSpPr>
        <p:spPr bwMode="auto">
          <a:xfrm>
            <a:off x="3886200" y="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Vorticity</a:t>
            </a:r>
          </a:p>
        </p:txBody>
      </p:sp>
      <p:graphicFrame>
        <p:nvGraphicFramePr>
          <p:cNvPr id="724995" name="Object 3"/>
          <p:cNvGraphicFramePr>
            <a:graphicFrameLocks noChangeAspect="1"/>
          </p:cNvGraphicFramePr>
          <p:nvPr/>
        </p:nvGraphicFramePr>
        <p:xfrm>
          <a:off x="812800" y="1660525"/>
          <a:ext cx="7656513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Equation" r:id="rId4" imgW="2184400" imgH="482600" progId="Equation.DSMT4">
                  <p:embed/>
                </p:oleObj>
              </mc:Choice>
              <mc:Fallback>
                <p:oleObj name="Equation" r:id="rId4" imgW="2184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660525"/>
                        <a:ext cx="7656513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6" name="Object 4"/>
          <p:cNvGraphicFramePr>
            <a:graphicFrameLocks noChangeAspect="1"/>
          </p:cNvGraphicFramePr>
          <p:nvPr/>
        </p:nvGraphicFramePr>
        <p:xfrm>
          <a:off x="3429000" y="728663"/>
          <a:ext cx="22923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6" imgW="622157" imgH="178042" progId="Equation.DSMT4">
                  <p:embed/>
                </p:oleObj>
              </mc:Choice>
              <mc:Fallback>
                <p:oleObj name="Equation" r:id="rId6" imgW="622157" imgH="1780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28663"/>
                        <a:ext cx="2292350" cy="6556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7" name="Object 5"/>
          <p:cNvGraphicFramePr>
            <a:graphicFrameLocks noChangeAspect="1"/>
          </p:cNvGraphicFramePr>
          <p:nvPr/>
        </p:nvGraphicFramePr>
        <p:xfrm>
          <a:off x="1219200" y="3657600"/>
          <a:ext cx="6891338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Equation" r:id="rId8" imgW="1828800" imgH="419100" progId="Equation.DSMT4">
                  <p:embed/>
                </p:oleObj>
              </mc:Choice>
              <mc:Fallback>
                <p:oleObj name="Equation" r:id="rId8" imgW="182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57600"/>
                        <a:ext cx="6891338" cy="17287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998" name="Text Box 6"/>
          <p:cNvSpPr txBox="1">
            <a:spLocks noChangeArrowheads="1"/>
          </p:cNvSpPr>
          <p:nvPr/>
        </p:nvSpPr>
        <p:spPr bwMode="auto">
          <a:xfrm>
            <a:off x="6096000" y="6551613"/>
            <a:ext cx="295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Batchelor (1967, Chapters 2 and 5)</a:t>
            </a:r>
          </a:p>
        </p:txBody>
      </p:sp>
      <p:graphicFrame>
        <p:nvGraphicFramePr>
          <p:cNvPr id="724999" name="Object 7"/>
          <p:cNvGraphicFramePr>
            <a:graphicFrameLocks noChangeAspect="1"/>
          </p:cNvGraphicFramePr>
          <p:nvPr/>
        </p:nvGraphicFramePr>
        <p:xfrm>
          <a:off x="1828800" y="5746750"/>
          <a:ext cx="28321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Equation" r:id="rId10" imgW="787455" imgH="203508" progId="Equation.3">
                  <p:embed/>
                </p:oleObj>
              </mc:Choice>
              <mc:Fallback>
                <p:oleObj name="Equation" r:id="rId10" imgW="787455" imgH="2035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46750"/>
                        <a:ext cx="28321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8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Oval 2"/>
          <p:cNvSpPr>
            <a:spLocks noChangeArrowheads="1"/>
          </p:cNvSpPr>
          <p:nvPr/>
        </p:nvSpPr>
        <p:spPr bwMode="auto">
          <a:xfrm>
            <a:off x="4298950" y="5449888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43" name="Rectangle 3"/>
          <p:cNvSpPr>
            <a:spLocks noChangeArrowheads="1"/>
          </p:cNvSpPr>
          <p:nvPr/>
        </p:nvSpPr>
        <p:spPr bwMode="auto">
          <a:xfrm>
            <a:off x="1828800" y="3505200"/>
            <a:ext cx="5638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44" name="Rectangle 4"/>
          <p:cNvSpPr>
            <a:spLocks noChangeArrowheads="1"/>
          </p:cNvSpPr>
          <p:nvPr/>
        </p:nvSpPr>
        <p:spPr bwMode="auto">
          <a:xfrm>
            <a:off x="2460625" y="152400"/>
            <a:ext cx="4702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Vorticity Induces Velocity</a:t>
            </a:r>
          </a:p>
        </p:txBody>
      </p:sp>
      <p:sp>
        <p:nvSpPr>
          <p:cNvPr id="727045" name="Text Box 5"/>
          <p:cNvSpPr txBox="1">
            <a:spLocks noChangeArrowheads="1"/>
          </p:cNvSpPr>
          <p:nvPr/>
        </p:nvSpPr>
        <p:spPr bwMode="auto">
          <a:xfrm>
            <a:off x="304800" y="974725"/>
            <a:ext cx="153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by definition</a:t>
            </a:r>
          </a:p>
        </p:txBody>
      </p:sp>
      <p:sp>
        <p:nvSpPr>
          <p:cNvPr id="727046" name="Text Box 6"/>
          <p:cNvSpPr txBox="1">
            <a:spLocks noChangeArrowheads="1"/>
          </p:cNvSpPr>
          <p:nvPr/>
        </p:nvSpPr>
        <p:spPr bwMode="auto">
          <a:xfrm>
            <a:off x="304800" y="1905000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mass conservation</a:t>
            </a:r>
          </a:p>
        </p:txBody>
      </p:sp>
      <p:graphicFrame>
        <p:nvGraphicFramePr>
          <p:cNvPr id="727047" name="Object 7"/>
          <p:cNvGraphicFramePr>
            <a:graphicFrameLocks noChangeAspect="1"/>
          </p:cNvGraphicFramePr>
          <p:nvPr/>
        </p:nvGraphicFramePr>
        <p:xfrm>
          <a:off x="3581400" y="893763"/>
          <a:ext cx="22860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Equation" r:id="rId4" imgW="863622" imgH="228898" progId="Equation.DSMT4">
                  <p:embed/>
                </p:oleObj>
              </mc:Choice>
              <mc:Fallback>
                <p:oleObj name="Equation" r:id="rId4" imgW="863622" imgH="22889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93763"/>
                        <a:ext cx="228600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8" name="Object 8"/>
          <p:cNvGraphicFramePr>
            <a:graphicFrameLocks noChangeAspect="1"/>
          </p:cNvGraphicFramePr>
          <p:nvPr/>
        </p:nvGraphicFramePr>
        <p:xfrm>
          <a:off x="2819400" y="1752600"/>
          <a:ext cx="608488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6" imgW="2299096" imgH="228997" progId="Equation.DSMT4">
                  <p:embed/>
                </p:oleObj>
              </mc:Choice>
              <mc:Fallback>
                <p:oleObj name="Equation" r:id="rId6" imgW="2299096" imgH="2289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752600"/>
                        <a:ext cx="608488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9" name="Object 9"/>
          <p:cNvGraphicFramePr>
            <a:graphicFrameLocks noChangeAspect="1"/>
          </p:cNvGraphicFramePr>
          <p:nvPr/>
        </p:nvGraphicFramePr>
        <p:xfrm>
          <a:off x="3276600" y="2667000"/>
          <a:ext cx="26574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8" imgW="1003300" imgH="241300" progId="Equation.DSMT4">
                  <p:embed/>
                </p:oleObj>
              </mc:Choice>
              <mc:Fallback>
                <p:oleObj name="Equation" r:id="rId8" imgW="1003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0"/>
                        <a:ext cx="2657475" cy="6413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0" name="Object 10"/>
          <p:cNvGraphicFramePr>
            <a:graphicFrameLocks noChangeAspect="1"/>
          </p:cNvGraphicFramePr>
          <p:nvPr/>
        </p:nvGraphicFramePr>
        <p:xfrm>
          <a:off x="1965325" y="2667000"/>
          <a:ext cx="6032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Equation" r:id="rId10" imgW="139915" imgH="127231" progId="Equation.DSMT4">
                  <p:embed/>
                </p:oleObj>
              </mc:Choice>
              <mc:Fallback>
                <p:oleObj name="Equation" r:id="rId10" imgW="139915" imgH="12723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2667000"/>
                        <a:ext cx="6032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51" name="Oval 11"/>
          <p:cNvSpPr>
            <a:spLocks noChangeArrowheads="1"/>
          </p:cNvSpPr>
          <p:nvPr/>
        </p:nvSpPr>
        <p:spPr bwMode="auto">
          <a:xfrm>
            <a:off x="3657600" y="4800600"/>
            <a:ext cx="1828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2" name="Oval 12"/>
          <p:cNvSpPr>
            <a:spLocks noChangeArrowheads="1"/>
          </p:cNvSpPr>
          <p:nvPr/>
        </p:nvSpPr>
        <p:spPr bwMode="auto">
          <a:xfrm>
            <a:off x="4038600" y="5108575"/>
            <a:ext cx="10668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3" name="AutoShape 13"/>
          <p:cNvSpPr>
            <a:spLocks noChangeArrowheads="1"/>
          </p:cNvSpPr>
          <p:nvPr/>
        </p:nvSpPr>
        <p:spPr bwMode="auto">
          <a:xfrm>
            <a:off x="4419600" y="61753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4" name="AutoShape 14"/>
          <p:cNvSpPr>
            <a:spLocks noChangeArrowheads="1"/>
          </p:cNvSpPr>
          <p:nvPr/>
        </p:nvSpPr>
        <p:spPr bwMode="auto">
          <a:xfrm rot="10749770">
            <a:off x="4419600" y="50323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5" name="AutoShape 15"/>
          <p:cNvSpPr>
            <a:spLocks noChangeArrowheads="1"/>
          </p:cNvSpPr>
          <p:nvPr/>
        </p:nvSpPr>
        <p:spPr bwMode="auto">
          <a:xfrm rot="-4710206">
            <a:off x="4953000" y="5638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6" name="Text Box 16"/>
          <p:cNvSpPr txBox="1">
            <a:spLocks noChangeArrowheads="1"/>
          </p:cNvSpPr>
          <p:nvPr/>
        </p:nvSpPr>
        <p:spPr bwMode="auto">
          <a:xfrm>
            <a:off x="2438400" y="3810000"/>
            <a:ext cx="479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Example: Localized Vorticity in 2D</a:t>
            </a:r>
          </a:p>
        </p:txBody>
      </p:sp>
      <p:graphicFrame>
        <p:nvGraphicFramePr>
          <p:cNvPr id="727057" name="Object 17"/>
          <p:cNvGraphicFramePr>
            <a:graphicFrameLocks noChangeAspect="1"/>
          </p:cNvGraphicFramePr>
          <p:nvPr/>
        </p:nvGraphicFramePr>
        <p:xfrm>
          <a:off x="2830513" y="4424363"/>
          <a:ext cx="96678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12" imgW="558954" imgH="393926" progId="Equation.3">
                  <p:embed/>
                </p:oleObj>
              </mc:Choice>
              <mc:Fallback>
                <p:oleObj name="Equation" r:id="rId12" imgW="558954" imgH="3939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424363"/>
                        <a:ext cx="966787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8" name="Object 18"/>
          <p:cNvGraphicFramePr>
            <a:graphicFrameLocks noChangeAspect="1"/>
          </p:cNvGraphicFramePr>
          <p:nvPr/>
        </p:nvGraphicFramePr>
        <p:xfrm>
          <a:off x="4930775" y="4343400"/>
          <a:ext cx="11890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14" imgW="686197" imgH="394097" progId="Equation.3">
                  <p:embed/>
                </p:oleObj>
              </mc:Choice>
              <mc:Fallback>
                <p:oleObj name="Equation" r:id="rId14" imgW="686197" imgH="3940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343400"/>
                        <a:ext cx="118903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9" name="Object 19"/>
          <p:cNvGraphicFramePr>
            <a:graphicFrameLocks noChangeAspect="1"/>
          </p:cNvGraphicFramePr>
          <p:nvPr/>
        </p:nvGraphicFramePr>
        <p:xfrm>
          <a:off x="4343400" y="5526088"/>
          <a:ext cx="45720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16" imgW="355688" imgH="203420" progId="Equation.DSMT4">
                  <p:embed/>
                </p:oleObj>
              </mc:Choice>
              <mc:Fallback>
                <p:oleObj name="Equation" r:id="rId16" imgW="355688" imgH="2034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526088"/>
                        <a:ext cx="45720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60" name="AutoShape 20"/>
          <p:cNvSpPr>
            <a:spLocks noChangeArrowheads="1"/>
          </p:cNvSpPr>
          <p:nvPr/>
        </p:nvSpPr>
        <p:spPr bwMode="auto">
          <a:xfrm>
            <a:off x="4419600" y="64770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1" name="AutoShape 21"/>
          <p:cNvSpPr>
            <a:spLocks noChangeArrowheads="1"/>
          </p:cNvSpPr>
          <p:nvPr/>
        </p:nvSpPr>
        <p:spPr bwMode="auto">
          <a:xfrm rot="10749770">
            <a:off x="4494213" y="4722813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2" name="AutoShape 22"/>
          <p:cNvSpPr>
            <a:spLocks noChangeArrowheads="1"/>
          </p:cNvSpPr>
          <p:nvPr/>
        </p:nvSpPr>
        <p:spPr bwMode="auto">
          <a:xfrm rot="-4838449">
            <a:off x="5372100" y="57531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3" name="AutoShape 23"/>
          <p:cNvSpPr>
            <a:spLocks noChangeArrowheads="1"/>
          </p:cNvSpPr>
          <p:nvPr/>
        </p:nvSpPr>
        <p:spPr bwMode="auto">
          <a:xfrm rot="6226041">
            <a:off x="3886200" y="5486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4" name="AutoShape 24"/>
          <p:cNvSpPr>
            <a:spLocks noChangeArrowheads="1"/>
          </p:cNvSpPr>
          <p:nvPr/>
        </p:nvSpPr>
        <p:spPr bwMode="auto">
          <a:xfrm rot="5694486">
            <a:off x="3543300" y="54483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065" name="Group 25"/>
          <p:cNvGrpSpPr>
            <a:grpSpLocks/>
          </p:cNvGrpSpPr>
          <p:nvPr/>
        </p:nvGrpSpPr>
        <p:grpSpPr bwMode="auto">
          <a:xfrm>
            <a:off x="1981200" y="5715000"/>
            <a:ext cx="914400" cy="950913"/>
            <a:chOff x="4512" y="3193"/>
            <a:chExt cx="743" cy="839"/>
          </a:xfrm>
        </p:grpSpPr>
        <p:sp>
          <p:nvSpPr>
            <p:cNvPr id="727066" name="Line 26"/>
            <p:cNvSpPr>
              <a:spLocks noChangeShapeType="1"/>
            </p:cNvSpPr>
            <p:nvPr/>
          </p:nvSpPr>
          <p:spPr bwMode="auto">
            <a:xfrm>
              <a:off x="4656" y="38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67" name="Line 27"/>
            <p:cNvSpPr>
              <a:spLocks noChangeShapeType="1"/>
            </p:cNvSpPr>
            <p:nvPr/>
          </p:nvSpPr>
          <p:spPr bwMode="auto">
            <a:xfrm flipV="1">
              <a:off x="4656" y="336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27068" name="Object 28"/>
            <p:cNvGraphicFramePr>
              <a:graphicFrameLocks noChangeAspect="1"/>
            </p:cNvGraphicFramePr>
            <p:nvPr/>
          </p:nvGraphicFramePr>
          <p:xfrm>
            <a:off x="5040" y="3796"/>
            <a:ext cx="215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2" name="Equation" r:id="rId18" imgW="127231" imgH="139915" progId="Equation.3">
                    <p:embed/>
                  </p:oleObj>
                </mc:Choice>
                <mc:Fallback>
                  <p:oleObj name="Equation" r:id="rId18" imgW="127231" imgH="1399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796"/>
                          <a:ext cx="215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069" name="Object 29"/>
            <p:cNvGraphicFramePr>
              <a:graphicFrameLocks noChangeAspect="1"/>
            </p:cNvGraphicFramePr>
            <p:nvPr/>
          </p:nvGraphicFramePr>
          <p:xfrm>
            <a:off x="4512" y="3193"/>
            <a:ext cx="21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3" name="Equation" r:id="rId20" imgW="127121" imgH="127121" progId="Equation.3">
                    <p:embed/>
                  </p:oleObj>
                </mc:Choice>
                <mc:Fallback>
                  <p:oleObj name="Equation" r:id="rId20" imgW="127121" imgH="12712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193"/>
                          <a:ext cx="215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6161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090" name="Object 2"/>
          <p:cNvGraphicFramePr>
            <a:graphicFrameLocks noChangeAspect="1"/>
          </p:cNvGraphicFramePr>
          <p:nvPr/>
        </p:nvGraphicFramePr>
        <p:xfrm>
          <a:off x="3200400" y="609600"/>
          <a:ext cx="3095625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Equation" r:id="rId4" imgW="990600" imgH="419100" progId="Equation.DSMT4">
                  <p:embed/>
                </p:oleObj>
              </mc:Choice>
              <mc:Fallback>
                <p:oleObj name="Equation" r:id="rId4" imgW="99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09600"/>
                        <a:ext cx="3095625" cy="13192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091" name="Text Box 3"/>
          <p:cNvSpPr txBox="1">
            <a:spLocks noChangeArrowheads="1"/>
          </p:cNvSpPr>
          <p:nvPr/>
        </p:nvSpPr>
        <p:spPr bwMode="auto">
          <a:xfrm>
            <a:off x="2097088" y="76200"/>
            <a:ext cx="5446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Baroclinicity Creates Vorticity</a:t>
            </a:r>
          </a:p>
        </p:txBody>
      </p:sp>
      <p:graphicFrame>
        <p:nvGraphicFramePr>
          <p:cNvPr id="729092" name="Object 4"/>
          <p:cNvGraphicFramePr>
            <a:graphicFrameLocks noChangeAspect="1"/>
          </p:cNvGraphicFramePr>
          <p:nvPr/>
        </p:nvGraphicFramePr>
        <p:xfrm>
          <a:off x="76200" y="1981200"/>
          <a:ext cx="8991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6" imgW="3238896" imgH="267097" progId="Equation.DSMT4">
                  <p:embed/>
                </p:oleObj>
              </mc:Choice>
              <mc:Fallback>
                <p:oleObj name="Equation" r:id="rId6" imgW="3238896" imgH="2670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981200"/>
                        <a:ext cx="89916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093" name="Rectangle 5"/>
          <p:cNvSpPr>
            <a:spLocks noChangeArrowheads="1"/>
          </p:cNvSpPr>
          <p:nvPr/>
        </p:nvSpPr>
        <p:spPr bwMode="auto">
          <a:xfrm>
            <a:off x="685800" y="3048000"/>
            <a:ext cx="7848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29094" name="Line 6"/>
          <p:cNvSpPr>
            <a:spLocks noChangeShapeType="1"/>
          </p:cNvSpPr>
          <p:nvPr/>
        </p:nvSpPr>
        <p:spPr bwMode="auto">
          <a:xfrm>
            <a:off x="2514600" y="3505200"/>
            <a:ext cx="4114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095" name="Line 7"/>
          <p:cNvSpPr>
            <a:spLocks noChangeShapeType="1"/>
          </p:cNvSpPr>
          <p:nvPr/>
        </p:nvSpPr>
        <p:spPr bwMode="auto">
          <a:xfrm>
            <a:off x="2514600" y="4368800"/>
            <a:ext cx="4114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096" name="Line 8"/>
          <p:cNvSpPr>
            <a:spLocks noChangeShapeType="1"/>
          </p:cNvSpPr>
          <p:nvPr/>
        </p:nvSpPr>
        <p:spPr bwMode="auto">
          <a:xfrm>
            <a:off x="2514600" y="5232400"/>
            <a:ext cx="4114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097" name="Line 9"/>
          <p:cNvSpPr>
            <a:spLocks noChangeShapeType="1"/>
          </p:cNvSpPr>
          <p:nvPr/>
        </p:nvSpPr>
        <p:spPr bwMode="auto">
          <a:xfrm>
            <a:off x="2514600" y="6096000"/>
            <a:ext cx="4114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098" name="Line 10"/>
          <p:cNvSpPr>
            <a:spLocks noChangeShapeType="1"/>
          </p:cNvSpPr>
          <p:nvPr/>
        </p:nvSpPr>
        <p:spPr bwMode="auto">
          <a:xfrm rot="702847">
            <a:off x="2776538" y="3530600"/>
            <a:ext cx="4114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099" name="Line 11"/>
          <p:cNvSpPr>
            <a:spLocks noChangeShapeType="1"/>
          </p:cNvSpPr>
          <p:nvPr/>
        </p:nvSpPr>
        <p:spPr bwMode="auto">
          <a:xfrm rot="702847">
            <a:off x="2601913" y="4376738"/>
            <a:ext cx="4114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00" name="Line 12"/>
          <p:cNvSpPr>
            <a:spLocks noChangeShapeType="1"/>
          </p:cNvSpPr>
          <p:nvPr/>
        </p:nvSpPr>
        <p:spPr bwMode="auto">
          <a:xfrm rot="702847">
            <a:off x="2425700" y="5222875"/>
            <a:ext cx="4114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01" name="Line 13"/>
          <p:cNvSpPr>
            <a:spLocks noChangeShapeType="1"/>
          </p:cNvSpPr>
          <p:nvPr/>
        </p:nvSpPr>
        <p:spPr bwMode="auto">
          <a:xfrm rot="702847">
            <a:off x="2251075" y="6069013"/>
            <a:ext cx="4114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29102" name="Object 14"/>
          <p:cNvGraphicFramePr>
            <a:graphicFrameLocks noChangeAspect="1"/>
          </p:cNvGraphicFramePr>
          <p:nvPr/>
        </p:nvGraphicFramePr>
        <p:xfrm>
          <a:off x="1828800" y="3200400"/>
          <a:ext cx="666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8" imgW="266981" imgH="228898" progId="Equation.3">
                  <p:embed/>
                </p:oleObj>
              </mc:Choice>
              <mc:Fallback>
                <p:oleObj name="Equation" r:id="rId8" imgW="266981" imgH="22889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00400"/>
                        <a:ext cx="666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103" name="Object 15"/>
          <p:cNvGraphicFramePr>
            <a:graphicFrameLocks noChangeAspect="1"/>
          </p:cNvGraphicFramePr>
          <p:nvPr/>
        </p:nvGraphicFramePr>
        <p:xfrm>
          <a:off x="1704975" y="5775325"/>
          <a:ext cx="762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10" imgW="305064" imgH="241592" progId="Equation.3">
                  <p:embed/>
                </p:oleObj>
              </mc:Choice>
              <mc:Fallback>
                <p:oleObj name="Equation" r:id="rId10" imgW="305064" imgH="2415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5775325"/>
                        <a:ext cx="7620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104" name="Object 16"/>
          <p:cNvGraphicFramePr>
            <a:graphicFrameLocks noChangeAspect="1"/>
          </p:cNvGraphicFramePr>
          <p:nvPr/>
        </p:nvGraphicFramePr>
        <p:xfrm>
          <a:off x="6400800" y="6210300"/>
          <a:ext cx="603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12" imgW="241697" imgH="228997" progId="Equation.3">
                  <p:embed/>
                </p:oleObj>
              </mc:Choice>
              <mc:Fallback>
                <p:oleObj name="Equation" r:id="rId12" imgW="241697" imgH="228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210300"/>
                        <a:ext cx="603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105" name="Object 17"/>
          <p:cNvGraphicFramePr>
            <a:graphicFrameLocks noChangeAspect="1"/>
          </p:cNvGraphicFramePr>
          <p:nvPr/>
        </p:nvGraphicFramePr>
        <p:xfrm>
          <a:off x="6858000" y="3733800"/>
          <a:ext cx="698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14" imgW="279675" imgH="241592" progId="Equation.3">
                  <p:embed/>
                </p:oleObj>
              </mc:Choice>
              <mc:Fallback>
                <p:oleObj name="Equation" r:id="rId14" imgW="279675" imgH="2415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698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9106" name="Group 18"/>
          <p:cNvGrpSpPr>
            <a:grpSpLocks/>
          </p:cNvGrpSpPr>
          <p:nvPr/>
        </p:nvGrpSpPr>
        <p:grpSpPr bwMode="auto">
          <a:xfrm>
            <a:off x="7162800" y="5068888"/>
            <a:ext cx="1179513" cy="1331912"/>
            <a:chOff x="4512" y="3193"/>
            <a:chExt cx="743" cy="839"/>
          </a:xfrm>
        </p:grpSpPr>
        <p:sp>
          <p:nvSpPr>
            <p:cNvPr id="729107" name="Line 19"/>
            <p:cNvSpPr>
              <a:spLocks noChangeShapeType="1"/>
            </p:cNvSpPr>
            <p:nvPr/>
          </p:nvSpPr>
          <p:spPr bwMode="auto">
            <a:xfrm>
              <a:off x="4656" y="38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08" name="Line 20"/>
            <p:cNvSpPr>
              <a:spLocks noChangeShapeType="1"/>
            </p:cNvSpPr>
            <p:nvPr/>
          </p:nvSpPr>
          <p:spPr bwMode="auto">
            <a:xfrm flipV="1">
              <a:off x="4656" y="336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29109" name="Object 21"/>
            <p:cNvGraphicFramePr>
              <a:graphicFrameLocks noChangeAspect="1"/>
            </p:cNvGraphicFramePr>
            <p:nvPr/>
          </p:nvGraphicFramePr>
          <p:xfrm>
            <a:off x="5040" y="3796"/>
            <a:ext cx="215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79" name="Equation" r:id="rId16" imgW="127231" imgH="139915" progId="Equation.3">
                    <p:embed/>
                  </p:oleObj>
                </mc:Choice>
                <mc:Fallback>
                  <p:oleObj name="Equation" r:id="rId16" imgW="127231" imgH="1399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796"/>
                          <a:ext cx="215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9110" name="Object 22"/>
            <p:cNvGraphicFramePr>
              <a:graphicFrameLocks noChangeAspect="1"/>
            </p:cNvGraphicFramePr>
            <p:nvPr/>
          </p:nvGraphicFramePr>
          <p:xfrm>
            <a:off x="4512" y="3193"/>
            <a:ext cx="21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80" name="Equation" r:id="rId18" imgW="127121" imgH="127121" progId="Equation.3">
                    <p:embed/>
                  </p:oleObj>
                </mc:Choice>
                <mc:Fallback>
                  <p:oleObj name="Equation" r:id="rId18" imgW="127121" imgH="12712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193"/>
                          <a:ext cx="215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9111" name="Line 23"/>
          <p:cNvSpPr>
            <a:spLocks noChangeShapeType="1"/>
          </p:cNvSpPr>
          <p:nvPr/>
        </p:nvSpPr>
        <p:spPr bwMode="auto">
          <a:xfrm>
            <a:off x="4572000" y="4343400"/>
            <a:ext cx="0" cy="762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12" name="Line 24"/>
          <p:cNvSpPr>
            <a:spLocks noChangeShapeType="1"/>
          </p:cNvSpPr>
          <p:nvPr/>
        </p:nvSpPr>
        <p:spPr bwMode="auto">
          <a:xfrm flipV="1">
            <a:off x="4572000" y="3657600"/>
            <a:ext cx="304800" cy="685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29113" name="Object 25"/>
          <p:cNvGraphicFramePr>
            <a:graphicFrameLocks noChangeAspect="1"/>
          </p:cNvGraphicFramePr>
          <p:nvPr/>
        </p:nvGraphicFramePr>
        <p:xfrm>
          <a:off x="2743200" y="4343400"/>
          <a:ext cx="15176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Equation" r:id="rId20" imgW="901705" imgH="444704" progId="Equation.3">
                  <p:embed/>
                </p:oleObj>
              </mc:Choice>
              <mc:Fallback>
                <p:oleObj name="Equation" r:id="rId20" imgW="901705" imgH="44470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43400"/>
                        <a:ext cx="15176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114" name="Object 26"/>
          <p:cNvGraphicFramePr>
            <a:graphicFrameLocks noChangeAspect="1"/>
          </p:cNvGraphicFramePr>
          <p:nvPr/>
        </p:nvGraphicFramePr>
        <p:xfrm>
          <a:off x="4868863" y="3687763"/>
          <a:ext cx="130333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22" imgW="774761" imgH="419315" progId="Equation.3">
                  <p:embed/>
                </p:oleObj>
              </mc:Choice>
              <mc:Fallback>
                <p:oleObj name="Equation" r:id="rId22" imgW="774761" imgH="4193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3687763"/>
                        <a:ext cx="130333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115" name="AutoShape 27"/>
          <p:cNvSpPr>
            <a:spLocks noChangeArrowheads="1"/>
          </p:cNvSpPr>
          <p:nvPr/>
        </p:nvSpPr>
        <p:spPr bwMode="auto">
          <a:xfrm rot="7653244" flipH="1">
            <a:off x="4114800" y="3968750"/>
            <a:ext cx="685800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5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138" name="Group 2"/>
          <p:cNvGrpSpPr>
            <a:grpSpLocks/>
          </p:cNvGrpSpPr>
          <p:nvPr/>
        </p:nvGrpSpPr>
        <p:grpSpPr bwMode="auto">
          <a:xfrm>
            <a:off x="914400" y="3581400"/>
            <a:ext cx="7772400" cy="2590800"/>
            <a:chOff x="846" y="960"/>
            <a:chExt cx="2592" cy="1632"/>
          </a:xfrm>
        </p:grpSpPr>
        <p:sp>
          <p:nvSpPr>
            <p:cNvPr id="731139" name="Line 3"/>
            <p:cNvSpPr>
              <a:spLocks noChangeShapeType="1"/>
            </p:cNvSpPr>
            <p:nvPr/>
          </p:nvSpPr>
          <p:spPr bwMode="auto">
            <a:xfrm>
              <a:off x="846" y="960"/>
              <a:ext cx="259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140" name="Line 4"/>
            <p:cNvSpPr>
              <a:spLocks noChangeShapeType="1"/>
            </p:cNvSpPr>
            <p:nvPr/>
          </p:nvSpPr>
          <p:spPr bwMode="auto">
            <a:xfrm>
              <a:off x="846" y="1504"/>
              <a:ext cx="259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141" name="Line 5"/>
            <p:cNvSpPr>
              <a:spLocks noChangeShapeType="1"/>
            </p:cNvSpPr>
            <p:nvPr/>
          </p:nvSpPr>
          <p:spPr bwMode="auto">
            <a:xfrm>
              <a:off x="846" y="2048"/>
              <a:ext cx="259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142" name="Line 6"/>
            <p:cNvSpPr>
              <a:spLocks noChangeShapeType="1"/>
            </p:cNvSpPr>
            <p:nvPr/>
          </p:nvSpPr>
          <p:spPr bwMode="auto">
            <a:xfrm>
              <a:off x="846" y="2592"/>
              <a:ext cx="259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1143" name="Line 7"/>
          <p:cNvSpPr>
            <a:spLocks noChangeShapeType="1"/>
          </p:cNvSpPr>
          <p:nvPr/>
        </p:nvSpPr>
        <p:spPr bwMode="auto">
          <a:xfrm rot="702847" flipV="1">
            <a:off x="4822825" y="3190875"/>
            <a:ext cx="3830638" cy="8001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31144" name="Object 8"/>
          <p:cNvGraphicFramePr>
            <a:graphicFrameLocks noChangeAspect="1"/>
          </p:cNvGraphicFramePr>
          <p:nvPr/>
        </p:nvGraphicFramePr>
        <p:xfrm>
          <a:off x="400050" y="2971800"/>
          <a:ext cx="666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Equation" r:id="rId4" imgW="266981" imgH="228898" progId="Equation.3">
                  <p:embed/>
                </p:oleObj>
              </mc:Choice>
              <mc:Fallback>
                <p:oleObj name="Equation" r:id="rId4" imgW="266981" imgH="22889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2971800"/>
                        <a:ext cx="666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5" name="Object 9"/>
          <p:cNvGraphicFramePr>
            <a:graphicFrameLocks noChangeAspect="1"/>
          </p:cNvGraphicFramePr>
          <p:nvPr/>
        </p:nvGraphicFramePr>
        <p:xfrm>
          <a:off x="381000" y="5562600"/>
          <a:ext cx="762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Equation" r:id="rId6" imgW="305064" imgH="241592" progId="Equation.3">
                  <p:embed/>
                </p:oleObj>
              </mc:Choice>
              <mc:Fallback>
                <p:oleObj name="Equation" r:id="rId6" imgW="305064" imgH="2415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2600"/>
                        <a:ext cx="7620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6" name="Object 10"/>
          <p:cNvGraphicFramePr>
            <a:graphicFrameLocks noChangeAspect="1"/>
          </p:cNvGraphicFramePr>
          <p:nvPr/>
        </p:nvGraphicFramePr>
        <p:xfrm>
          <a:off x="1371600" y="5562600"/>
          <a:ext cx="603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Equation" r:id="rId8" imgW="241697" imgH="228997" progId="Equation.DSMT4">
                  <p:embed/>
                </p:oleObj>
              </mc:Choice>
              <mc:Fallback>
                <p:oleObj name="Equation" r:id="rId8" imgW="241697" imgH="2289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562600"/>
                        <a:ext cx="603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7" name="Object 11"/>
          <p:cNvGraphicFramePr>
            <a:graphicFrameLocks noChangeAspect="1"/>
          </p:cNvGraphicFramePr>
          <p:nvPr/>
        </p:nvGraphicFramePr>
        <p:xfrm>
          <a:off x="1371600" y="3048000"/>
          <a:ext cx="698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Equation" r:id="rId10" imgW="279675" imgH="241592" progId="Equation.DSMT4">
                  <p:embed/>
                </p:oleObj>
              </mc:Choice>
              <mc:Fallback>
                <p:oleObj name="Equation" r:id="rId10" imgW="279675" imgH="2415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698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1148" name="Line 12"/>
          <p:cNvSpPr>
            <a:spLocks noChangeShapeType="1"/>
          </p:cNvSpPr>
          <p:nvPr/>
        </p:nvSpPr>
        <p:spPr bwMode="auto">
          <a:xfrm flipV="1">
            <a:off x="914400" y="4419600"/>
            <a:ext cx="3886200" cy="428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49" name="Line 13"/>
          <p:cNvSpPr>
            <a:spLocks noChangeShapeType="1"/>
          </p:cNvSpPr>
          <p:nvPr/>
        </p:nvSpPr>
        <p:spPr bwMode="auto">
          <a:xfrm>
            <a:off x="914400" y="5319713"/>
            <a:ext cx="3886200" cy="142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50" name="Line 14"/>
          <p:cNvSpPr>
            <a:spLocks noChangeShapeType="1"/>
          </p:cNvSpPr>
          <p:nvPr/>
        </p:nvSpPr>
        <p:spPr bwMode="auto">
          <a:xfrm>
            <a:off x="914400" y="3581400"/>
            <a:ext cx="3886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31151" name="Object 15"/>
          <p:cNvGraphicFramePr>
            <a:graphicFrameLocks noChangeAspect="1"/>
          </p:cNvGraphicFramePr>
          <p:nvPr>
            <p:ph/>
          </p:nvPr>
        </p:nvGraphicFramePr>
        <p:xfrm>
          <a:off x="2667000" y="803275"/>
          <a:ext cx="38862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12" imgW="1130206" imgH="254287" progId="Equation.DSMT4">
                  <p:embed/>
                </p:oleObj>
              </mc:Choice>
              <mc:Fallback>
                <p:oleObj name="Equation" r:id="rId12" imgW="1130206" imgH="25428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03275"/>
                        <a:ext cx="38862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1152" name="Text Box 16"/>
          <p:cNvSpPr txBox="1">
            <a:spLocks noChangeArrowheads="1"/>
          </p:cNvSpPr>
          <p:nvPr/>
        </p:nvSpPr>
        <p:spPr bwMode="auto">
          <a:xfrm>
            <a:off x="1219200" y="152400"/>
            <a:ext cx="7277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Differential Heating Creates Baroclinity </a:t>
            </a:r>
          </a:p>
        </p:txBody>
      </p:sp>
      <p:sp>
        <p:nvSpPr>
          <p:cNvPr id="731153" name="AutoShape 17"/>
          <p:cNvSpPr>
            <a:spLocks noChangeArrowheads="1"/>
          </p:cNvSpPr>
          <p:nvPr/>
        </p:nvSpPr>
        <p:spPr bwMode="auto">
          <a:xfrm rot="11359517" flipH="1">
            <a:off x="4572000" y="4038600"/>
            <a:ext cx="1600200" cy="1828800"/>
          </a:xfrm>
          <a:custGeom>
            <a:avLst/>
            <a:gdLst>
              <a:gd name="G0" fmla="+- -2568806 0 0"/>
              <a:gd name="G1" fmla="+- 3748570 0 0"/>
              <a:gd name="G2" fmla="+- -2568806 0 3748570"/>
              <a:gd name="G3" fmla="+- 10800 0 0"/>
              <a:gd name="G4" fmla="+- 0 0 -256880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531 0 0"/>
              <a:gd name="G9" fmla="+- 0 0 3748570"/>
              <a:gd name="G10" fmla="+- 5531 0 2700"/>
              <a:gd name="G11" fmla="cos G10 -2568806"/>
              <a:gd name="G12" fmla="sin G10 -2568806"/>
              <a:gd name="G13" fmla="cos 13500 -2568806"/>
              <a:gd name="G14" fmla="sin 13500 -2568806"/>
              <a:gd name="G15" fmla="+- G11 10800 0"/>
              <a:gd name="G16" fmla="+- G12 10800 0"/>
              <a:gd name="G17" fmla="+- G13 10800 0"/>
              <a:gd name="G18" fmla="+- G14 10800 0"/>
              <a:gd name="G19" fmla="*/ 5531 1 2"/>
              <a:gd name="G20" fmla="+- G19 5400 0"/>
              <a:gd name="G21" fmla="cos G20 -2568806"/>
              <a:gd name="G22" fmla="sin G20 -2568806"/>
              <a:gd name="G23" fmla="+- G21 10800 0"/>
              <a:gd name="G24" fmla="+- G12 G23 G22"/>
              <a:gd name="G25" fmla="+- G22 G23 G11"/>
              <a:gd name="G26" fmla="cos 10800 -2568806"/>
              <a:gd name="G27" fmla="sin 10800 -2568806"/>
              <a:gd name="G28" fmla="cos 5531 -2568806"/>
              <a:gd name="G29" fmla="sin 5531 -256880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3748570"/>
              <a:gd name="G36" fmla="sin G34 3748570"/>
              <a:gd name="G37" fmla="+/ 3748570 -256880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531 G39"/>
              <a:gd name="G43" fmla="sin 553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32 w 21600"/>
              <a:gd name="T5" fmla="*/ 9110 h 21600"/>
              <a:gd name="T6" fmla="*/ 15223 w 21600"/>
              <a:gd name="T7" fmla="*/ 17663 h 21600"/>
              <a:gd name="T8" fmla="*/ 5337 w 21600"/>
              <a:gd name="T9" fmla="*/ 9934 h 21600"/>
              <a:gd name="T10" fmla="*/ 21262 w 21600"/>
              <a:gd name="T11" fmla="*/ 2268 h 21600"/>
              <a:gd name="T12" fmla="*/ 20499 w 21600"/>
              <a:gd name="T13" fmla="*/ 9774 h 21600"/>
              <a:gd name="T14" fmla="*/ 12993 w 21600"/>
              <a:gd name="T15" fmla="*/ 90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086" y="7304"/>
                </a:moveTo>
                <a:cubicBezTo>
                  <a:pt x="14036" y="6016"/>
                  <a:pt x="12462" y="5268"/>
                  <a:pt x="10800" y="5268"/>
                </a:cubicBezTo>
                <a:cubicBezTo>
                  <a:pt x="7745" y="5269"/>
                  <a:pt x="5269" y="7745"/>
                  <a:pt x="5269" y="10800"/>
                </a:cubicBezTo>
                <a:cubicBezTo>
                  <a:pt x="5269" y="13854"/>
                  <a:pt x="7745" y="16331"/>
                  <a:pt x="10800" y="16331"/>
                </a:cubicBezTo>
                <a:cubicBezTo>
                  <a:pt x="11862" y="16331"/>
                  <a:pt x="12902" y="16024"/>
                  <a:pt x="13796" y="15449"/>
                </a:cubicBezTo>
                <a:lnTo>
                  <a:pt x="16650" y="19877"/>
                </a:lnTo>
                <a:cubicBezTo>
                  <a:pt x="14906" y="21002"/>
                  <a:pt x="12875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045" y="0"/>
                  <a:pt x="17118" y="1459"/>
                  <a:pt x="19169" y="3974"/>
                </a:cubicBezTo>
                <a:lnTo>
                  <a:pt x="21262" y="2268"/>
                </a:lnTo>
                <a:lnTo>
                  <a:pt x="20499" y="9774"/>
                </a:lnTo>
                <a:lnTo>
                  <a:pt x="12993" y="9010"/>
                </a:lnTo>
                <a:lnTo>
                  <a:pt x="15086" y="7304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31154" name="AutoShape 18"/>
          <p:cNvSpPr>
            <a:spLocks noChangeArrowheads="1"/>
          </p:cNvSpPr>
          <p:nvPr/>
        </p:nvSpPr>
        <p:spPr bwMode="auto">
          <a:xfrm>
            <a:off x="6181725" y="5029200"/>
            <a:ext cx="533400" cy="990600"/>
          </a:xfrm>
          <a:prstGeom prst="upArrow">
            <a:avLst>
              <a:gd name="adj1" fmla="val 50000"/>
              <a:gd name="adj2" fmla="val 46429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31155" name="Text Box 19"/>
          <p:cNvSpPr txBox="1">
            <a:spLocks noChangeArrowheads="1"/>
          </p:cNvSpPr>
          <p:nvPr/>
        </p:nvSpPr>
        <p:spPr bwMode="auto">
          <a:xfrm>
            <a:off x="6324600" y="6207125"/>
            <a:ext cx="1122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Heat Input</a:t>
            </a:r>
          </a:p>
        </p:txBody>
      </p:sp>
      <p:sp>
        <p:nvSpPr>
          <p:cNvPr id="731156" name="Rectangle 20"/>
          <p:cNvSpPr>
            <a:spLocks noChangeArrowheads="1"/>
          </p:cNvSpPr>
          <p:nvPr/>
        </p:nvSpPr>
        <p:spPr bwMode="auto">
          <a:xfrm>
            <a:off x="4800600" y="6172200"/>
            <a:ext cx="3886200" cy="76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7" name="Rectangle 21"/>
          <p:cNvSpPr>
            <a:spLocks noChangeArrowheads="1"/>
          </p:cNvSpPr>
          <p:nvPr/>
        </p:nvSpPr>
        <p:spPr bwMode="auto">
          <a:xfrm>
            <a:off x="4876800" y="24479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1158" name="Rectangle 22"/>
          <p:cNvSpPr>
            <a:spLocks noChangeArrowheads="1"/>
          </p:cNvSpPr>
          <p:nvPr/>
        </p:nvSpPr>
        <p:spPr bwMode="auto">
          <a:xfrm>
            <a:off x="914400" y="6172200"/>
            <a:ext cx="38862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31159" name="Object 23"/>
          <p:cNvGraphicFramePr>
            <a:graphicFrameLocks noChangeAspect="1"/>
          </p:cNvGraphicFramePr>
          <p:nvPr/>
        </p:nvGraphicFramePr>
        <p:xfrm>
          <a:off x="3178175" y="1771650"/>
          <a:ext cx="288607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14" imgW="825500" imgH="419100" progId="Equation.DSMT4">
                  <p:embed/>
                </p:oleObj>
              </mc:Choice>
              <mc:Fallback>
                <p:oleObj name="Equation" r:id="rId14" imgW="825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771650"/>
                        <a:ext cx="2886075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1160" name="Group 24"/>
          <p:cNvGrpSpPr>
            <a:grpSpLocks/>
          </p:cNvGrpSpPr>
          <p:nvPr/>
        </p:nvGrpSpPr>
        <p:grpSpPr bwMode="auto">
          <a:xfrm>
            <a:off x="4619625" y="5543550"/>
            <a:ext cx="914400" cy="950913"/>
            <a:chOff x="4512" y="3193"/>
            <a:chExt cx="743" cy="839"/>
          </a:xfrm>
        </p:grpSpPr>
        <p:sp>
          <p:nvSpPr>
            <p:cNvPr id="731161" name="Line 25"/>
            <p:cNvSpPr>
              <a:spLocks noChangeShapeType="1"/>
            </p:cNvSpPr>
            <p:nvPr/>
          </p:nvSpPr>
          <p:spPr bwMode="auto">
            <a:xfrm>
              <a:off x="4656" y="38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162" name="Line 26"/>
            <p:cNvSpPr>
              <a:spLocks noChangeShapeType="1"/>
            </p:cNvSpPr>
            <p:nvPr/>
          </p:nvSpPr>
          <p:spPr bwMode="auto">
            <a:xfrm flipV="1">
              <a:off x="4656" y="336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1163" name="Object 27"/>
            <p:cNvGraphicFramePr>
              <a:graphicFrameLocks noChangeAspect="1"/>
            </p:cNvGraphicFramePr>
            <p:nvPr/>
          </p:nvGraphicFramePr>
          <p:xfrm>
            <a:off x="5040" y="3796"/>
            <a:ext cx="215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7" name="Equation" r:id="rId16" imgW="127231" imgH="139915" progId="Equation.3">
                    <p:embed/>
                  </p:oleObj>
                </mc:Choice>
                <mc:Fallback>
                  <p:oleObj name="Equation" r:id="rId16" imgW="127231" imgH="1399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796"/>
                          <a:ext cx="215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1164" name="Object 28"/>
            <p:cNvGraphicFramePr>
              <a:graphicFrameLocks noChangeAspect="1"/>
            </p:cNvGraphicFramePr>
            <p:nvPr/>
          </p:nvGraphicFramePr>
          <p:xfrm>
            <a:off x="4512" y="3193"/>
            <a:ext cx="21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8" name="Equation" r:id="rId18" imgW="127121" imgH="127121" progId="Equation.DSMT4">
                    <p:embed/>
                  </p:oleObj>
                </mc:Choice>
                <mc:Fallback>
                  <p:oleObj name="Equation" r:id="rId18" imgW="127121" imgH="12712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193"/>
                          <a:ext cx="215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1165" name="Text Box 29"/>
          <p:cNvSpPr txBox="1">
            <a:spLocks noChangeArrowheads="1"/>
          </p:cNvSpPr>
          <p:nvPr/>
        </p:nvSpPr>
        <p:spPr bwMode="auto">
          <a:xfrm>
            <a:off x="2762250" y="64770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en-US"/>
              <a:t>Sea</a:t>
            </a:r>
          </a:p>
        </p:txBody>
      </p:sp>
      <p:sp>
        <p:nvSpPr>
          <p:cNvPr id="731166" name="Text Box 30"/>
          <p:cNvSpPr txBox="1">
            <a:spLocks noChangeArrowheads="1"/>
          </p:cNvSpPr>
          <p:nvPr/>
        </p:nvSpPr>
        <p:spPr bwMode="auto">
          <a:xfrm>
            <a:off x="6692900" y="6477000"/>
            <a:ext cx="636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en-US"/>
              <a:t>Land</a:t>
            </a:r>
          </a:p>
        </p:txBody>
      </p:sp>
      <p:sp>
        <p:nvSpPr>
          <p:cNvPr id="731167" name="Rectangle 31"/>
          <p:cNvSpPr>
            <a:spLocks noChangeArrowheads="1"/>
          </p:cNvSpPr>
          <p:nvPr/>
        </p:nvSpPr>
        <p:spPr bwMode="auto">
          <a:xfrm>
            <a:off x="344488" y="15636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1168" name="AutoShape 32"/>
          <p:cNvSpPr>
            <a:spLocks noChangeArrowheads="1"/>
          </p:cNvSpPr>
          <p:nvPr/>
        </p:nvSpPr>
        <p:spPr bwMode="auto">
          <a:xfrm>
            <a:off x="6172200" y="3962400"/>
            <a:ext cx="533400" cy="609600"/>
          </a:xfrm>
          <a:prstGeom prst="upArrow">
            <a:avLst>
              <a:gd name="adj1" fmla="val 50000"/>
              <a:gd name="adj2" fmla="val 28571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31169" name="Freeform 33"/>
          <p:cNvSpPr>
            <a:spLocks/>
          </p:cNvSpPr>
          <p:nvPr/>
        </p:nvSpPr>
        <p:spPr bwMode="auto">
          <a:xfrm>
            <a:off x="4800600" y="5334000"/>
            <a:ext cx="546100" cy="914400"/>
          </a:xfrm>
          <a:custGeom>
            <a:avLst/>
            <a:gdLst>
              <a:gd name="T0" fmla="*/ 0 w 344"/>
              <a:gd name="T1" fmla="*/ 0 h 576"/>
              <a:gd name="T2" fmla="*/ 192 w 344"/>
              <a:gd name="T3" fmla="*/ 48 h 576"/>
              <a:gd name="T4" fmla="*/ 288 w 344"/>
              <a:gd name="T5" fmla="*/ 144 h 576"/>
              <a:gd name="T6" fmla="*/ 336 w 344"/>
              <a:gd name="T7" fmla="*/ 336 h 576"/>
              <a:gd name="T8" fmla="*/ 336 w 344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576">
                <a:moveTo>
                  <a:pt x="0" y="0"/>
                </a:moveTo>
                <a:cubicBezTo>
                  <a:pt x="72" y="12"/>
                  <a:pt x="144" y="24"/>
                  <a:pt x="192" y="48"/>
                </a:cubicBezTo>
                <a:cubicBezTo>
                  <a:pt x="240" y="72"/>
                  <a:pt x="264" y="96"/>
                  <a:pt x="288" y="144"/>
                </a:cubicBezTo>
                <a:cubicBezTo>
                  <a:pt x="312" y="192"/>
                  <a:pt x="328" y="264"/>
                  <a:pt x="336" y="336"/>
                </a:cubicBezTo>
                <a:cubicBezTo>
                  <a:pt x="344" y="408"/>
                  <a:pt x="336" y="536"/>
                  <a:pt x="336" y="576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70" name="Freeform 34"/>
          <p:cNvSpPr>
            <a:spLocks/>
          </p:cNvSpPr>
          <p:nvPr/>
        </p:nvSpPr>
        <p:spPr bwMode="auto">
          <a:xfrm>
            <a:off x="4800600" y="4419600"/>
            <a:ext cx="1003300" cy="1841500"/>
          </a:xfrm>
          <a:custGeom>
            <a:avLst/>
            <a:gdLst>
              <a:gd name="T0" fmla="*/ 0 w 632"/>
              <a:gd name="T1" fmla="*/ 0 h 1160"/>
              <a:gd name="T2" fmla="*/ 192 w 632"/>
              <a:gd name="T3" fmla="*/ 48 h 1160"/>
              <a:gd name="T4" fmla="*/ 336 w 632"/>
              <a:gd name="T5" fmla="*/ 96 h 1160"/>
              <a:gd name="T6" fmla="*/ 432 w 632"/>
              <a:gd name="T7" fmla="*/ 240 h 1160"/>
              <a:gd name="T8" fmla="*/ 480 w 632"/>
              <a:gd name="T9" fmla="*/ 384 h 1160"/>
              <a:gd name="T10" fmla="*/ 528 w 632"/>
              <a:gd name="T11" fmla="*/ 576 h 1160"/>
              <a:gd name="T12" fmla="*/ 576 w 632"/>
              <a:gd name="T13" fmla="*/ 816 h 1160"/>
              <a:gd name="T14" fmla="*/ 624 w 632"/>
              <a:gd name="T15" fmla="*/ 1104 h 1160"/>
              <a:gd name="T16" fmla="*/ 624 w 632"/>
              <a:gd name="T17" fmla="*/ 1152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2" h="1160">
                <a:moveTo>
                  <a:pt x="0" y="0"/>
                </a:moveTo>
                <a:cubicBezTo>
                  <a:pt x="68" y="16"/>
                  <a:pt x="136" y="32"/>
                  <a:pt x="192" y="48"/>
                </a:cubicBezTo>
                <a:cubicBezTo>
                  <a:pt x="248" y="64"/>
                  <a:pt x="296" y="64"/>
                  <a:pt x="336" y="96"/>
                </a:cubicBezTo>
                <a:cubicBezTo>
                  <a:pt x="376" y="128"/>
                  <a:pt x="408" y="192"/>
                  <a:pt x="432" y="240"/>
                </a:cubicBezTo>
                <a:cubicBezTo>
                  <a:pt x="456" y="288"/>
                  <a:pt x="464" y="328"/>
                  <a:pt x="480" y="384"/>
                </a:cubicBezTo>
                <a:cubicBezTo>
                  <a:pt x="496" y="440"/>
                  <a:pt x="512" y="504"/>
                  <a:pt x="528" y="576"/>
                </a:cubicBezTo>
                <a:cubicBezTo>
                  <a:pt x="544" y="648"/>
                  <a:pt x="560" y="728"/>
                  <a:pt x="576" y="816"/>
                </a:cubicBezTo>
                <a:cubicBezTo>
                  <a:pt x="592" y="904"/>
                  <a:pt x="616" y="1048"/>
                  <a:pt x="624" y="1104"/>
                </a:cubicBezTo>
                <a:cubicBezTo>
                  <a:pt x="632" y="1160"/>
                  <a:pt x="624" y="1144"/>
                  <a:pt x="624" y="1152"/>
                </a:cubicBezTo>
              </a:path>
            </a:pathLst>
          </a:custGeom>
          <a:noFill/>
          <a:ln w="254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31171" name="Object 35"/>
          <p:cNvGraphicFramePr>
            <a:graphicFrameLocks noChangeAspect="1"/>
          </p:cNvGraphicFramePr>
          <p:nvPr/>
        </p:nvGraphicFramePr>
        <p:xfrm>
          <a:off x="6629400" y="5638800"/>
          <a:ext cx="2133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Equation" r:id="rId20" imgW="1295400" imgH="241300" progId="Equation.DSMT4">
                  <p:embed/>
                </p:oleObj>
              </mc:Choice>
              <mc:Fallback>
                <p:oleObj name="Equation" r:id="rId20" imgW="1295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638800"/>
                        <a:ext cx="2133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72" name="Object 36"/>
          <p:cNvGraphicFramePr>
            <a:graphicFrameLocks noChangeAspect="1"/>
          </p:cNvGraphicFramePr>
          <p:nvPr/>
        </p:nvGraphicFramePr>
        <p:xfrm>
          <a:off x="4495800" y="6400800"/>
          <a:ext cx="6350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22" imgW="355600" imgH="152400" progId="Equation.3">
                  <p:embed/>
                </p:oleObj>
              </mc:Choice>
              <mc:Fallback>
                <p:oleObj name="Equation" r:id="rId22" imgW="3556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400800"/>
                        <a:ext cx="6350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583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3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133600" y="0"/>
            <a:ext cx="540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Coriolis Effect Turns Vorticity</a:t>
            </a:r>
          </a:p>
        </p:txBody>
      </p:sp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344488" y="15636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733188" name="Object 4"/>
          <p:cNvGraphicFramePr>
            <a:graphicFrameLocks noChangeAspect="1"/>
          </p:cNvGraphicFramePr>
          <p:nvPr/>
        </p:nvGraphicFramePr>
        <p:xfrm>
          <a:off x="1219200" y="609600"/>
          <a:ext cx="70358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Equation" r:id="rId4" imgW="1866900" imgH="241300" progId="Equation.DSMT4">
                  <p:embed/>
                </p:oleObj>
              </mc:Choice>
              <mc:Fallback>
                <p:oleObj name="Equation" r:id="rId4" imgW="1866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9600"/>
                        <a:ext cx="7035800" cy="9953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3189" name="Picture 5" descr="sea-breeze-circul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787525"/>
            <a:ext cx="4357687" cy="499427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3190" name="Group 6"/>
          <p:cNvGrpSpPr>
            <a:grpSpLocks/>
          </p:cNvGrpSpPr>
          <p:nvPr/>
        </p:nvGrpSpPr>
        <p:grpSpPr bwMode="auto">
          <a:xfrm>
            <a:off x="4114800" y="6019800"/>
            <a:ext cx="936625" cy="950913"/>
            <a:chOff x="2400" y="2016"/>
            <a:chExt cx="590" cy="599"/>
          </a:xfrm>
        </p:grpSpPr>
        <p:sp>
          <p:nvSpPr>
            <p:cNvPr id="733191" name="Line 7"/>
            <p:cNvSpPr>
              <a:spLocks noChangeShapeType="1"/>
            </p:cNvSpPr>
            <p:nvPr/>
          </p:nvSpPr>
          <p:spPr bwMode="auto">
            <a:xfrm>
              <a:off x="2512" y="2466"/>
              <a:ext cx="3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192" name="Line 8"/>
            <p:cNvSpPr>
              <a:spLocks noChangeShapeType="1"/>
            </p:cNvSpPr>
            <p:nvPr/>
          </p:nvSpPr>
          <p:spPr bwMode="auto">
            <a:xfrm flipV="1">
              <a:off x="2512" y="2129"/>
              <a:ext cx="0" cy="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3193" name="Object 9"/>
            <p:cNvGraphicFramePr>
              <a:graphicFrameLocks noChangeAspect="1"/>
            </p:cNvGraphicFramePr>
            <p:nvPr/>
          </p:nvGraphicFramePr>
          <p:xfrm>
            <a:off x="2809" y="2447"/>
            <a:ext cx="167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0" name="Equation" r:id="rId7" imgW="127231" imgH="139915" progId="Equation.DSMT4">
                    <p:embed/>
                  </p:oleObj>
                </mc:Choice>
                <mc:Fallback>
                  <p:oleObj name="Equation" r:id="rId7" imgW="127231" imgH="1399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" y="2447"/>
                          <a:ext cx="167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3194" name="Object 10"/>
            <p:cNvGraphicFramePr>
              <a:graphicFrameLocks noChangeAspect="1"/>
            </p:cNvGraphicFramePr>
            <p:nvPr/>
          </p:nvGraphicFramePr>
          <p:xfrm>
            <a:off x="2400" y="2016"/>
            <a:ext cx="167" cy="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1" name="Equation" r:id="rId9" imgW="127121" imgH="127121" progId="Equation.DSMT4">
                    <p:embed/>
                  </p:oleObj>
                </mc:Choice>
                <mc:Fallback>
                  <p:oleObj name="Equation" r:id="rId9" imgW="127121" imgH="12712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016"/>
                          <a:ext cx="167" cy="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3195" name="Line 11"/>
            <p:cNvSpPr>
              <a:spLocks noChangeShapeType="1"/>
            </p:cNvSpPr>
            <p:nvPr/>
          </p:nvSpPr>
          <p:spPr bwMode="auto">
            <a:xfrm flipV="1">
              <a:off x="2508" y="2256"/>
              <a:ext cx="306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3196" name="Object 12"/>
            <p:cNvGraphicFramePr>
              <a:graphicFrameLocks noChangeAspect="1"/>
            </p:cNvGraphicFramePr>
            <p:nvPr/>
          </p:nvGraphicFramePr>
          <p:xfrm>
            <a:off x="2804" y="2208"/>
            <a:ext cx="186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2" name="Equation" r:id="rId11" imgW="139700" imgH="165100" progId="Equation.DSMT4">
                    <p:embed/>
                  </p:oleObj>
                </mc:Choice>
                <mc:Fallback>
                  <p:oleObj name="Equation" r:id="rId11" imgW="1397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4" y="2208"/>
                          <a:ext cx="186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3197" name="Group 13"/>
          <p:cNvGrpSpPr>
            <a:grpSpLocks/>
          </p:cNvGrpSpPr>
          <p:nvPr/>
        </p:nvGrpSpPr>
        <p:grpSpPr bwMode="auto">
          <a:xfrm>
            <a:off x="3886200" y="3155950"/>
            <a:ext cx="936625" cy="950913"/>
            <a:chOff x="2400" y="2016"/>
            <a:chExt cx="590" cy="599"/>
          </a:xfrm>
        </p:grpSpPr>
        <p:sp>
          <p:nvSpPr>
            <p:cNvPr id="733198" name="Line 14"/>
            <p:cNvSpPr>
              <a:spLocks noChangeShapeType="1"/>
            </p:cNvSpPr>
            <p:nvPr/>
          </p:nvSpPr>
          <p:spPr bwMode="auto">
            <a:xfrm>
              <a:off x="2512" y="2466"/>
              <a:ext cx="3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199" name="Line 15"/>
            <p:cNvSpPr>
              <a:spLocks noChangeShapeType="1"/>
            </p:cNvSpPr>
            <p:nvPr/>
          </p:nvSpPr>
          <p:spPr bwMode="auto">
            <a:xfrm flipV="1">
              <a:off x="2512" y="2129"/>
              <a:ext cx="0" cy="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3200" name="Object 16"/>
            <p:cNvGraphicFramePr>
              <a:graphicFrameLocks noChangeAspect="1"/>
            </p:cNvGraphicFramePr>
            <p:nvPr/>
          </p:nvGraphicFramePr>
          <p:xfrm>
            <a:off x="2809" y="2447"/>
            <a:ext cx="167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3" name="Equation" r:id="rId13" imgW="127231" imgH="139915" progId="Equation.DSMT4">
                    <p:embed/>
                  </p:oleObj>
                </mc:Choice>
                <mc:Fallback>
                  <p:oleObj name="Equation" r:id="rId13" imgW="127231" imgH="1399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" y="2447"/>
                          <a:ext cx="167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3201" name="Object 17"/>
            <p:cNvGraphicFramePr>
              <a:graphicFrameLocks noChangeAspect="1"/>
            </p:cNvGraphicFramePr>
            <p:nvPr/>
          </p:nvGraphicFramePr>
          <p:xfrm>
            <a:off x="2400" y="2016"/>
            <a:ext cx="167" cy="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4" name="Equation" r:id="rId15" imgW="127121" imgH="127121" progId="Equation.DSMT4">
                    <p:embed/>
                  </p:oleObj>
                </mc:Choice>
                <mc:Fallback>
                  <p:oleObj name="Equation" r:id="rId15" imgW="127121" imgH="12712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016"/>
                          <a:ext cx="167" cy="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3202" name="Line 18"/>
            <p:cNvSpPr>
              <a:spLocks noChangeShapeType="1"/>
            </p:cNvSpPr>
            <p:nvPr/>
          </p:nvSpPr>
          <p:spPr bwMode="auto">
            <a:xfrm flipV="1">
              <a:off x="2508" y="2256"/>
              <a:ext cx="306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3203" name="Object 19"/>
            <p:cNvGraphicFramePr>
              <a:graphicFrameLocks noChangeAspect="1"/>
            </p:cNvGraphicFramePr>
            <p:nvPr/>
          </p:nvGraphicFramePr>
          <p:xfrm>
            <a:off x="2804" y="2208"/>
            <a:ext cx="186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5" name="Equation" r:id="rId17" imgW="139700" imgH="165100" progId="Equation.DSMT4">
                    <p:embed/>
                  </p:oleObj>
                </mc:Choice>
                <mc:Fallback>
                  <p:oleObj name="Equation" r:id="rId17" imgW="1397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4" y="2208"/>
                          <a:ext cx="186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3204" name="Rectangle 20"/>
          <p:cNvSpPr>
            <a:spLocks noChangeArrowheads="1"/>
          </p:cNvSpPr>
          <p:nvPr/>
        </p:nvSpPr>
        <p:spPr bwMode="auto">
          <a:xfrm>
            <a:off x="4648200" y="54102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5" name="Line 21"/>
          <p:cNvSpPr>
            <a:spLocks noChangeShapeType="1"/>
          </p:cNvSpPr>
          <p:nvPr/>
        </p:nvSpPr>
        <p:spPr bwMode="auto">
          <a:xfrm flipH="1">
            <a:off x="4038600" y="5562600"/>
            <a:ext cx="381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6" name="Freeform 22"/>
          <p:cNvSpPr>
            <a:spLocks/>
          </p:cNvSpPr>
          <p:nvPr/>
        </p:nvSpPr>
        <p:spPr bwMode="auto">
          <a:xfrm>
            <a:off x="5037138" y="5410200"/>
            <a:ext cx="1587" cy="228600"/>
          </a:xfrm>
          <a:custGeom>
            <a:avLst/>
            <a:gdLst>
              <a:gd name="T0" fmla="*/ 0 w 1"/>
              <a:gd name="T1" fmla="*/ 0 h 144"/>
              <a:gd name="T2" fmla="*/ 0 w 1"/>
              <a:gd name="T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4">
                <a:moveTo>
                  <a:pt x="0" y="0"/>
                </a:moveTo>
                <a:cubicBezTo>
                  <a:pt x="0" y="60"/>
                  <a:pt x="0" y="120"/>
                  <a:pt x="0" y="144"/>
                </a:cubicBezTo>
              </a:path>
            </a:pathLst>
          </a:custGeom>
          <a:noFill/>
          <a:ln w="3175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7" name="Line 23"/>
          <p:cNvSpPr>
            <a:spLocks noChangeShapeType="1"/>
          </p:cNvSpPr>
          <p:nvPr/>
        </p:nvSpPr>
        <p:spPr bwMode="auto">
          <a:xfrm>
            <a:off x="4495800" y="5562600"/>
            <a:ext cx="72548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8" name="Text Box 24"/>
          <p:cNvSpPr txBox="1">
            <a:spLocks noChangeArrowheads="1"/>
          </p:cNvSpPr>
          <p:nvPr/>
        </p:nvSpPr>
        <p:spPr bwMode="auto">
          <a:xfrm>
            <a:off x="5257800" y="3565525"/>
            <a:ext cx="665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ＭＳ Ｐゴシック" charset="0"/>
              </a:rPr>
              <a:t>land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733209" name="Text Box 25"/>
          <p:cNvSpPr txBox="1">
            <a:spLocks noChangeArrowheads="1"/>
          </p:cNvSpPr>
          <p:nvPr/>
        </p:nvSpPr>
        <p:spPr bwMode="auto">
          <a:xfrm>
            <a:off x="5507038" y="64373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ＭＳ Ｐゴシック" charset="0"/>
              </a:rPr>
              <a:t>land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733210" name="Text Box 26"/>
          <p:cNvSpPr txBox="1">
            <a:spLocks noChangeArrowheads="1"/>
          </p:cNvSpPr>
          <p:nvPr/>
        </p:nvSpPr>
        <p:spPr bwMode="auto">
          <a:xfrm>
            <a:off x="2747963" y="3557588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ＭＳ Ｐゴシック" charset="0"/>
              </a:rPr>
              <a:t>sea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733211" name="Rectangle 27"/>
          <p:cNvSpPr>
            <a:spLocks noChangeArrowheads="1"/>
          </p:cNvSpPr>
          <p:nvPr/>
        </p:nvSpPr>
        <p:spPr bwMode="auto">
          <a:xfrm>
            <a:off x="852488" y="3768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733212" name="Text Box 28"/>
          <p:cNvSpPr txBox="1">
            <a:spLocks noChangeArrowheads="1"/>
          </p:cNvSpPr>
          <p:nvPr/>
        </p:nvSpPr>
        <p:spPr bwMode="auto">
          <a:xfrm>
            <a:off x="2959100" y="6437313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ＭＳ Ｐゴシック" charset="0"/>
              </a:rPr>
              <a:t>sea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graphicFrame>
        <p:nvGraphicFramePr>
          <p:cNvPr id="733213" name="Object 29"/>
          <p:cNvGraphicFramePr>
            <a:graphicFrameLocks noChangeAspect="1"/>
          </p:cNvGraphicFramePr>
          <p:nvPr/>
        </p:nvGraphicFramePr>
        <p:xfrm>
          <a:off x="2438400" y="1981200"/>
          <a:ext cx="19589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19" imgW="774700" imgH="241300" progId="Equation.DSMT4">
                  <p:embed/>
                </p:oleObj>
              </mc:Choice>
              <mc:Fallback>
                <p:oleObj name="Equation" r:id="rId19" imgW="774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195897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3214" name="Rectangle 30"/>
          <p:cNvSpPr>
            <a:spLocks noChangeArrowheads="1"/>
          </p:cNvSpPr>
          <p:nvPr/>
        </p:nvSpPr>
        <p:spPr bwMode="auto">
          <a:xfrm>
            <a:off x="792163" y="3013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Arial" charset="0"/>
              <a:cs typeface="ＭＳ Ｐゴシック" charset="0"/>
            </a:endParaRPr>
          </a:p>
        </p:txBody>
      </p:sp>
      <p:graphicFrame>
        <p:nvGraphicFramePr>
          <p:cNvPr id="733215" name="Object 31"/>
          <p:cNvGraphicFramePr>
            <a:graphicFrameLocks noChangeAspect="1"/>
          </p:cNvGraphicFramePr>
          <p:nvPr/>
        </p:nvGraphicFramePr>
        <p:xfrm>
          <a:off x="2438400" y="4800600"/>
          <a:ext cx="160496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Equation" r:id="rId21" imgW="635000" imgH="241300" progId="Equation.3">
                  <p:embed/>
                </p:oleObj>
              </mc:Choice>
              <mc:Fallback>
                <p:oleObj name="Equation" r:id="rId21" imgW="635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00600"/>
                        <a:ext cx="1604963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3216" name="Text Box 32"/>
          <p:cNvSpPr txBox="1">
            <a:spLocks noChangeArrowheads="1"/>
          </p:cNvSpPr>
          <p:nvPr/>
        </p:nvSpPr>
        <p:spPr bwMode="auto">
          <a:xfrm>
            <a:off x="1257300" y="2133600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Arial" charset="0"/>
                <a:cs typeface="ＭＳ Ｐゴシック" charset="0"/>
              </a:rPr>
              <a:t>Early</a:t>
            </a:r>
          </a:p>
        </p:txBody>
      </p:sp>
      <p:sp>
        <p:nvSpPr>
          <p:cNvPr id="733217" name="Text Box 33"/>
          <p:cNvSpPr txBox="1">
            <a:spLocks noChangeArrowheads="1"/>
          </p:cNvSpPr>
          <p:nvPr/>
        </p:nvSpPr>
        <p:spPr bwMode="auto">
          <a:xfrm>
            <a:off x="1255713" y="4953000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Arial" charset="0"/>
                <a:cs typeface="ＭＳ Ｐゴシック" charset="0"/>
              </a:rPr>
              <a:t>Later</a:t>
            </a:r>
          </a:p>
        </p:txBody>
      </p:sp>
    </p:spTree>
    <p:extLst>
      <p:ext uri="{BB962C8B-B14F-4D97-AF65-F5344CB8AC3E}">
        <p14:creationId xmlns:p14="http://schemas.microsoft.com/office/powerpoint/2010/main" val="2229384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2743200" y="381000"/>
            <a:ext cx="3048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2971800" cy="1143000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latin typeface="Helvetica" charset="0"/>
              </a:rPr>
              <a:t>Topics</a:t>
            </a:r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9916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7DB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Helvetica" charset="0"/>
              </a:rPr>
              <a:t>Lecture 1 :  Concepts and Equations</a:t>
            </a:r>
          </a:p>
          <a:p>
            <a:pPr>
              <a:buFontTx/>
              <a:buNone/>
            </a:pPr>
            <a:endParaRPr lang="en-US" sz="2800" dirty="0">
              <a:solidFill>
                <a:srgbClr val="FF0066"/>
              </a:solidFill>
              <a:latin typeface="Helvetica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FF0066"/>
                </a:solidFill>
                <a:latin typeface="Helvetica" charset="0"/>
              </a:rPr>
              <a:t>Lecture 2:  The Sea Breeze</a:t>
            </a:r>
          </a:p>
          <a:p>
            <a:pPr>
              <a:buFontTx/>
              <a:buNone/>
            </a:pPr>
            <a:endParaRPr lang="en-US" sz="2400" dirty="0">
              <a:solidFill>
                <a:srgbClr val="FF0066"/>
              </a:solidFill>
              <a:latin typeface="Helvetica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FF0066"/>
                </a:solidFill>
                <a:latin typeface="Helvetica" charset="0"/>
              </a:rPr>
              <a:t>Lecture 3:  Coastally Trapped Disturbances</a:t>
            </a:r>
          </a:p>
        </p:txBody>
      </p:sp>
    </p:spTree>
    <p:extLst>
      <p:ext uri="{BB962C8B-B14F-4D97-AF65-F5344CB8AC3E}">
        <p14:creationId xmlns:p14="http://schemas.microsoft.com/office/powerpoint/2010/main" val="257406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4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</a:rPr>
              <a:t>Dependence of Circulation on External Conditions?</a:t>
            </a:r>
            <a:endParaRPr lang="en-US" sz="3200">
              <a:solidFill>
                <a:srgbClr val="FF0066"/>
              </a:solidFill>
            </a:endParaRPr>
          </a:p>
        </p:txBody>
      </p:sp>
      <p:sp>
        <p:nvSpPr>
          <p:cNvPr id="735235" name="Rectangle 3"/>
          <p:cNvSpPr>
            <a:spLocks noChangeArrowheads="1"/>
          </p:cNvSpPr>
          <p:nvPr/>
        </p:nvSpPr>
        <p:spPr bwMode="auto">
          <a:xfrm>
            <a:off x="344488" y="15636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7972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Vertical Scale? Horizontal Scale? Velocity Scale?</a:t>
            </a:r>
            <a:endParaRPr lang="en-US" sz="3200"/>
          </a:p>
        </p:txBody>
      </p:sp>
      <p:sp>
        <p:nvSpPr>
          <p:cNvPr id="735237" name="Rectangle 5"/>
          <p:cNvSpPr>
            <a:spLocks noChangeArrowheads="1"/>
          </p:cNvSpPr>
          <p:nvPr/>
        </p:nvSpPr>
        <p:spPr bwMode="auto">
          <a:xfrm>
            <a:off x="3697288" y="297497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5238" name="Text Box 6"/>
          <p:cNvSpPr txBox="1">
            <a:spLocks noChangeArrowheads="1"/>
          </p:cNvSpPr>
          <p:nvPr/>
        </p:nvSpPr>
        <p:spPr bwMode="auto">
          <a:xfrm>
            <a:off x="0" y="5181600"/>
            <a:ext cx="915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800">
                <a:solidFill>
                  <a:srgbClr val="FF0066"/>
                </a:solidFill>
                <a:latin typeface="Arial"/>
              </a:rPr>
              <a:t>“</a:t>
            </a:r>
            <a:r>
              <a:rPr lang="en-US" sz="2800">
                <a:solidFill>
                  <a:srgbClr val="FF0066"/>
                </a:solidFill>
              </a:rPr>
              <a:t>Large Eddy Simulations of the Onset of the Sea Breeze</a:t>
            </a:r>
            <a:r>
              <a:rPr lang="ja-JP" altLang="en-US" sz="2800">
                <a:solidFill>
                  <a:srgbClr val="FF0066"/>
                </a:solidFill>
                <a:latin typeface="Arial"/>
              </a:rPr>
              <a:t>”</a:t>
            </a:r>
            <a:endParaRPr lang="en-US" sz="3200">
              <a:solidFill>
                <a:srgbClr val="FF0066"/>
              </a:solidFill>
            </a:endParaRPr>
          </a:p>
        </p:txBody>
      </p:sp>
      <p:sp>
        <p:nvSpPr>
          <p:cNvPr id="735239" name="Rectangle 7"/>
          <p:cNvSpPr>
            <a:spLocks noChangeArrowheads="1"/>
          </p:cNvSpPr>
          <p:nvPr/>
        </p:nvSpPr>
        <p:spPr bwMode="auto">
          <a:xfrm>
            <a:off x="3230563" y="43275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5240" name="Text Box 8"/>
          <p:cNvSpPr txBox="1">
            <a:spLocks noChangeArrowheads="1"/>
          </p:cNvSpPr>
          <p:nvPr/>
        </p:nvSpPr>
        <p:spPr bwMode="auto">
          <a:xfrm>
            <a:off x="1143000" y="5867400"/>
            <a:ext cx="692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M. Antonelli and R. Rotunno (2007, </a:t>
            </a:r>
            <a:r>
              <a:rPr lang="en-US" sz="2400" i="1"/>
              <a:t>JAS, in press)</a:t>
            </a:r>
            <a:endParaRPr lang="en-US" sz="2800"/>
          </a:p>
        </p:txBody>
      </p:sp>
      <p:pic>
        <p:nvPicPr>
          <p:cNvPr id="7352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953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10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82" name="Picture 2" descr="Fig-2-ppoint"/>
          <p:cNvPicPr>
            <a:picLocks noChangeAspect="1" noChangeArrowheads="1"/>
          </p:cNvPicPr>
          <p:nvPr/>
        </p:nvPicPr>
        <p:blipFill>
          <a:blip r:embed="rId4">
            <a:lum bright="4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9" b="10196"/>
          <a:stretch>
            <a:fillRect/>
          </a:stretch>
        </p:blipFill>
        <p:spPr bwMode="auto">
          <a:xfrm>
            <a:off x="977900" y="1600200"/>
            <a:ext cx="73279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283" name="Rectangle 3"/>
          <p:cNvSpPr>
            <a:spLocks noChangeArrowheads="1"/>
          </p:cNvSpPr>
          <p:nvPr/>
        </p:nvSpPr>
        <p:spPr bwMode="auto">
          <a:xfrm>
            <a:off x="152400" y="527050"/>
            <a:ext cx="88169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defTabSz="828675" eaLnBrk="0" hangingPunct="0"/>
            <a:r>
              <a:rPr lang="en-US" sz="2000"/>
              <a:t>Rotating, uniformly stratified resting atmosphere, suddenly heated over the land part of the domain (no diurnal cycle, moisture, or large-scale flow).</a:t>
            </a:r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1066800" y="5943600"/>
            <a:ext cx="269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Input Parameters: </a:t>
            </a:r>
          </a:p>
        </p:txBody>
      </p:sp>
      <p:graphicFrame>
        <p:nvGraphicFramePr>
          <p:cNvPr id="737285" name="Object 5"/>
          <p:cNvGraphicFramePr>
            <a:graphicFrameLocks noChangeAspect="1"/>
          </p:cNvGraphicFramePr>
          <p:nvPr/>
        </p:nvGraphicFramePr>
        <p:xfrm>
          <a:off x="3727450" y="5791200"/>
          <a:ext cx="35861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name="Equation" r:id="rId5" imgW="1358900" imgH="266700" progId="Equation.DSMT4">
                  <p:embed/>
                </p:oleObj>
              </mc:Choice>
              <mc:Fallback>
                <p:oleObj name="Equation" r:id="rId5" imgW="1358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5791200"/>
                        <a:ext cx="35861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86" name="Object 6"/>
          <p:cNvGraphicFramePr>
            <a:graphicFrameLocks noChangeAspect="1"/>
          </p:cNvGraphicFramePr>
          <p:nvPr/>
        </p:nvGraphicFramePr>
        <p:xfrm>
          <a:off x="5181600" y="4951413"/>
          <a:ext cx="2209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Equation" r:id="rId7" imgW="1422400" imgH="393700" progId="Equation.3">
                  <p:embed/>
                </p:oleObj>
              </mc:Choice>
              <mc:Fallback>
                <p:oleObj name="Equation" r:id="rId7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51413"/>
                        <a:ext cx="2209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4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82713"/>
            <a:ext cx="56673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aphicFrame>
        <p:nvGraphicFramePr>
          <p:cNvPr id="739331" name="Object 3"/>
          <p:cNvGraphicFramePr>
            <a:graphicFrameLocks noChangeAspect="1"/>
          </p:cNvGraphicFramePr>
          <p:nvPr/>
        </p:nvGraphicFramePr>
        <p:xfrm>
          <a:off x="5638800" y="698500"/>
          <a:ext cx="1828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Equation" r:id="rId5" imgW="622300" imgH="203200" progId="Equation.DSMT4">
                  <p:embed/>
                </p:oleObj>
              </mc:Choice>
              <mc:Fallback>
                <p:oleObj name="Equation" r:id="rId5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98500"/>
                        <a:ext cx="1828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9332" name="Object 4"/>
          <p:cNvGraphicFramePr>
            <a:graphicFrameLocks noChangeAspect="1"/>
          </p:cNvGraphicFramePr>
          <p:nvPr/>
        </p:nvGraphicFramePr>
        <p:xfrm>
          <a:off x="4648200" y="552450"/>
          <a:ext cx="412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Equation" r:id="rId7" imgW="127000" imgH="228600" progId="Equation.3">
                  <p:embed/>
                </p:oleObj>
              </mc:Choice>
              <mc:Fallback>
                <p:oleObj name="Equation" r:id="rId7" imgW="1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52450"/>
                        <a:ext cx="4127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4405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147763"/>
            <a:ext cx="56673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aphicFrame>
        <p:nvGraphicFramePr>
          <p:cNvPr id="741379" name="Object 3"/>
          <p:cNvGraphicFramePr>
            <a:graphicFrameLocks noChangeAspect="1"/>
          </p:cNvGraphicFramePr>
          <p:nvPr/>
        </p:nvGraphicFramePr>
        <p:xfrm>
          <a:off x="5638800" y="546100"/>
          <a:ext cx="1828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name="Equation" r:id="rId5" imgW="622300" imgH="203200" progId="Equation.DSMT4">
                  <p:embed/>
                </p:oleObj>
              </mc:Choice>
              <mc:Fallback>
                <p:oleObj name="Equation" r:id="rId5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46100"/>
                        <a:ext cx="1828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1380" name="Object 4"/>
          <p:cNvGraphicFramePr>
            <a:graphicFrameLocks noChangeAspect="1"/>
          </p:cNvGraphicFramePr>
          <p:nvPr/>
        </p:nvGraphicFramePr>
        <p:xfrm>
          <a:off x="4648200" y="565150"/>
          <a:ext cx="4127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Equation" r:id="rId7" imgW="127000" imgH="127000" progId="Equation.3">
                  <p:embed/>
                </p:oleObj>
              </mc:Choice>
              <mc:Fallback>
                <p:oleObj name="Equation" r:id="rId7" imgW="1270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65150"/>
                        <a:ext cx="4127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749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426" name="Picture 2" descr="Fig3-p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7" b="25056"/>
          <a:stretch>
            <a:fillRect/>
          </a:stretch>
        </p:blipFill>
        <p:spPr bwMode="auto">
          <a:xfrm>
            <a:off x="1143000" y="76200"/>
            <a:ext cx="666908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3427" name="Object 3"/>
          <p:cNvGraphicFramePr>
            <a:graphicFrameLocks noChangeAspect="1"/>
          </p:cNvGraphicFramePr>
          <p:nvPr/>
        </p:nvGraphicFramePr>
        <p:xfrm>
          <a:off x="4953000" y="28575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Equation" r:id="rId5" imgW="317500" imgH="254000" progId="Equation.DSMT4">
                  <p:embed/>
                </p:oleObj>
              </mc:Choice>
              <mc:Fallback>
                <p:oleObj name="Equation" r:id="rId5" imgW="317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575"/>
                        <a:ext cx="6858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3428" name="Picture 4" descr="Fig4-r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4"/>
          <a:stretch>
            <a:fillRect/>
          </a:stretch>
        </p:blipFill>
        <p:spPr bwMode="auto">
          <a:xfrm>
            <a:off x="1147763" y="5041900"/>
            <a:ext cx="77073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3429" name="Text Box 5"/>
          <p:cNvSpPr txBox="1">
            <a:spLocks noChangeArrowheads="1"/>
          </p:cNvSpPr>
          <p:nvPr/>
        </p:nvSpPr>
        <p:spPr bwMode="auto">
          <a:xfrm>
            <a:off x="1463675" y="640080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ＭＳ Ｐゴシック" charset="0"/>
              </a:rPr>
              <a:t>10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743430" name="Rectangle 6"/>
          <p:cNvSpPr>
            <a:spLocks noChangeArrowheads="1"/>
          </p:cNvSpPr>
          <p:nvPr/>
        </p:nvSpPr>
        <p:spPr bwMode="auto">
          <a:xfrm>
            <a:off x="592138" y="4435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743431" name="Text Box 7"/>
          <p:cNvSpPr txBox="1">
            <a:spLocks noChangeArrowheads="1"/>
          </p:cNvSpPr>
          <p:nvPr/>
        </p:nvSpPr>
        <p:spPr bwMode="auto">
          <a:xfrm>
            <a:off x="8534400" y="640080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ＭＳ Ｐゴシック" charset="0"/>
              </a:rPr>
              <a:t>40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743432" name="Text Box 8"/>
          <p:cNvSpPr txBox="1">
            <a:spLocks noChangeArrowheads="1"/>
          </p:cNvSpPr>
          <p:nvPr/>
        </p:nvSpPr>
        <p:spPr bwMode="auto">
          <a:xfrm>
            <a:off x="4953000" y="6430963"/>
            <a:ext cx="547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ＭＳ Ｐゴシック" charset="0"/>
              </a:rPr>
              <a:t>x[km]</a:t>
            </a:r>
          </a:p>
        </p:txBody>
      </p:sp>
      <p:sp>
        <p:nvSpPr>
          <p:cNvPr id="743433" name="Line 9"/>
          <p:cNvSpPr>
            <a:spLocks noChangeShapeType="1"/>
          </p:cNvSpPr>
          <p:nvPr/>
        </p:nvSpPr>
        <p:spPr bwMode="auto">
          <a:xfrm>
            <a:off x="7086600" y="4343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4" name="Line 10"/>
          <p:cNvSpPr>
            <a:spLocks noChangeShapeType="1"/>
          </p:cNvSpPr>
          <p:nvPr/>
        </p:nvSpPr>
        <p:spPr bwMode="auto">
          <a:xfrm flipH="1">
            <a:off x="1676400" y="4343400"/>
            <a:ext cx="396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3435" name="Object 11"/>
          <p:cNvGraphicFramePr>
            <a:graphicFrameLocks noChangeAspect="1"/>
          </p:cNvGraphicFramePr>
          <p:nvPr/>
        </p:nvGraphicFramePr>
        <p:xfrm>
          <a:off x="4635500" y="5003800"/>
          <a:ext cx="1092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Equation" r:id="rId8" imgW="1092200" imgH="203200" progId="Equation.3">
                  <p:embed/>
                </p:oleObj>
              </mc:Choice>
              <mc:Fallback>
                <p:oleObj name="Equation" r:id="rId8" imgW="1092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003800"/>
                        <a:ext cx="1092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3436" name="Text Box 12"/>
          <p:cNvSpPr txBox="1">
            <a:spLocks noChangeArrowheads="1"/>
          </p:cNvSpPr>
          <p:nvPr/>
        </p:nvSpPr>
        <p:spPr bwMode="auto">
          <a:xfrm>
            <a:off x="2771775" y="85725"/>
            <a:ext cx="8096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cs typeface="ＭＳ Ｐゴシック" charset="0"/>
              </a:rPr>
              <a:t>t=3h</a:t>
            </a:r>
          </a:p>
        </p:txBody>
      </p:sp>
    </p:spTree>
    <p:extLst>
      <p:ext uri="{BB962C8B-B14F-4D97-AF65-F5344CB8AC3E}">
        <p14:creationId xmlns:p14="http://schemas.microsoft.com/office/powerpoint/2010/main" val="1439325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474" name="Picture 2" descr="Fig3-p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7" b="25056"/>
          <a:stretch>
            <a:fillRect/>
          </a:stretch>
        </p:blipFill>
        <p:spPr bwMode="auto">
          <a:xfrm>
            <a:off x="1143000" y="76200"/>
            <a:ext cx="666908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5475" name="Object 3"/>
          <p:cNvGraphicFramePr>
            <a:graphicFrameLocks noChangeAspect="1"/>
          </p:cNvGraphicFramePr>
          <p:nvPr/>
        </p:nvGraphicFramePr>
        <p:xfrm>
          <a:off x="4953000" y="0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name="Equation" r:id="rId5" imgW="317500" imgH="254000" progId="Equation.DSMT4">
                  <p:embed/>
                </p:oleObj>
              </mc:Choice>
              <mc:Fallback>
                <p:oleObj name="Equation" r:id="rId5" imgW="317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0"/>
                        <a:ext cx="6858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5476" name="Text Box 4"/>
          <p:cNvSpPr txBox="1">
            <a:spLocks noChangeArrowheads="1"/>
          </p:cNvSpPr>
          <p:nvPr/>
        </p:nvSpPr>
        <p:spPr bwMode="auto">
          <a:xfrm>
            <a:off x="1463675" y="640080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ＭＳ Ｐゴシック" charset="0"/>
              </a:rPr>
              <a:t>10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745477" name="Rectangle 5"/>
          <p:cNvSpPr>
            <a:spLocks noChangeArrowheads="1"/>
          </p:cNvSpPr>
          <p:nvPr/>
        </p:nvSpPr>
        <p:spPr bwMode="auto">
          <a:xfrm>
            <a:off x="592138" y="4435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745478" name="Text Box 6"/>
          <p:cNvSpPr txBox="1">
            <a:spLocks noChangeArrowheads="1"/>
          </p:cNvSpPr>
          <p:nvPr/>
        </p:nvSpPr>
        <p:spPr bwMode="auto">
          <a:xfrm>
            <a:off x="8534400" y="640080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ＭＳ Ｐゴシック" charset="0"/>
              </a:rPr>
              <a:t>40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745479" name="Text Box 7"/>
          <p:cNvSpPr txBox="1">
            <a:spLocks noChangeArrowheads="1"/>
          </p:cNvSpPr>
          <p:nvPr/>
        </p:nvSpPr>
        <p:spPr bwMode="auto">
          <a:xfrm>
            <a:off x="4953000" y="6430963"/>
            <a:ext cx="547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ＭＳ Ｐゴシック" charset="0"/>
              </a:rPr>
              <a:t>x[km]</a:t>
            </a:r>
          </a:p>
        </p:txBody>
      </p:sp>
      <p:sp>
        <p:nvSpPr>
          <p:cNvPr id="745480" name="Line 8"/>
          <p:cNvSpPr>
            <a:spLocks noChangeShapeType="1"/>
          </p:cNvSpPr>
          <p:nvPr/>
        </p:nvSpPr>
        <p:spPr bwMode="auto">
          <a:xfrm>
            <a:off x="7086600" y="4343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1" name="Line 9"/>
          <p:cNvSpPr>
            <a:spLocks noChangeShapeType="1"/>
          </p:cNvSpPr>
          <p:nvPr/>
        </p:nvSpPr>
        <p:spPr bwMode="auto">
          <a:xfrm flipH="1">
            <a:off x="1676400" y="4343400"/>
            <a:ext cx="396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5482" name="Object 10"/>
          <p:cNvGraphicFramePr>
            <a:graphicFrameLocks noChangeAspect="1"/>
          </p:cNvGraphicFramePr>
          <p:nvPr/>
        </p:nvGraphicFramePr>
        <p:xfrm>
          <a:off x="4635500" y="5003800"/>
          <a:ext cx="1092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Equation" r:id="rId7" imgW="1092200" imgH="203200" progId="Equation.3">
                  <p:embed/>
                </p:oleObj>
              </mc:Choice>
              <mc:Fallback>
                <p:oleObj name="Equation" r:id="rId7" imgW="1092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003800"/>
                        <a:ext cx="1092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5483" name="Picture 11" descr="theta-u-6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4953000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484" name="Picture 12" descr="vertvel6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110163"/>
            <a:ext cx="7620000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5485" name="Text Box 13"/>
          <p:cNvSpPr txBox="1">
            <a:spLocks noChangeArrowheads="1"/>
          </p:cNvSpPr>
          <p:nvPr/>
        </p:nvSpPr>
        <p:spPr bwMode="auto">
          <a:xfrm>
            <a:off x="2771775" y="85725"/>
            <a:ext cx="8096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cs typeface="ＭＳ Ｐゴシック" charset="0"/>
              </a:rPr>
              <a:t>t=6h</a:t>
            </a:r>
          </a:p>
        </p:txBody>
      </p:sp>
    </p:spTree>
    <p:extLst>
      <p:ext uri="{BB962C8B-B14F-4D97-AF65-F5344CB8AC3E}">
        <p14:creationId xmlns:p14="http://schemas.microsoft.com/office/powerpoint/2010/main" val="2230375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2" name="Picture 2" descr="Fig5-p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6" b="32216"/>
          <a:stretch>
            <a:fillRect/>
          </a:stretch>
        </p:blipFill>
        <p:spPr bwMode="auto">
          <a:xfrm>
            <a:off x="138113" y="2133600"/>
            <a:ext cx="881221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7523" name="Object 3"/>
          <p:cNvGraphicFramePr>
            <a:graphicFrameLocks noChangeAspect="1"/>
          </p:cNvGraphicFramePr>
          <p:nvPr/>
        </p:nvGraphicFramePr>
        <p:xfrm>
          <a:off x="3584575" y="5943600"/>
          <a:ext cx="2508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5" name="Equation" r:id="rId5" imgW="1092200" imgH="241300" progId="Equation.DSMT4">
                  <p:embed/>
                </p:oleObj>
              </mc:Choice>
              <mc:Fallback>
                <p:oleObj name="Equation" r:id="rId5" imgW="1092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5943600"/>
                        <a:ext cx="25082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24" name="Object 4"/>
          <p:cNvGraphicFramePr>
            <a:graphicFrameLocks noChangeAspect="1"/>
          </p:cNvGraphicFramePr>
          <p:nvPr/>
        </p:nvGraphicFramePr>
        <p:xfrm>
          <a:off x="4267200" y="1447800"/>
          <a:ext cx="10985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Equation" r:id="rId7" imgW="508000" imgH="330200" progId="Equation.3">
                  <p:embed/>
                </p:oleObj>
              </mc:Choice>
              <mc:Fallback>
                <p:oleObj name="Equation" r:id="rId7" imgW="5080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447800"/>
                        <a:ext cx="109855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96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0" name="Picture 2" descr="FIG6-p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0203"/>
          <a:stretch>
            <a:fillRect/>
          </a:stretch>
        </p:blipFill>
        <p:spPr bwMode="auto">
          <a:xfrm>
            <a:off x="1524000" y="990600"/>
            <a:ext cx="63341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9571" name="Object 3"/>
          <p:cNvGraphicFramePr>
            <a:graphicFrameLocks noChangeAspect="1"/>
          </p:cNvGraphicFramePr>
          <p:nvPr/>
        </p:nvGraphicFramePr>
        <p:xfrm>
          <a:off x="4684713" y="358775"/>
          <a:ext cx="5222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3" name="Equation" r:id="rId5" imgW="241300" imgH="279400" progId="Equation.3">
                  <p:embed/>
                </p:oleObj>
              </mc:Choice>
              <mc:Fallback>
                <p:oleObj name="Equation" r:id="rId5" imgW="241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358775"/>
                        <a:ext cx="52228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572" name="Text Box 4"/>
          <p:cNvSpPr txBox="1">
            <a:spLocks noChangeArrowheads="1"/>
          </p:cNvSpPr>
          <p:nvPr/>
        </p:nvSpPr>
        <p:spPr bwMode="auto">
          <a:xfrm>
            <a:off x="2286000" y="990600"/>
            <a:ext cx="809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cs typeface="ＭＳ Ｐゴシック" charset="0"/>
              </a:rPr>
              <a:t>t=6h</a:t>
            </a:r>
          </a:p>
        </p:txBody>
      </p:sp>
    </p:spTree>
    <p:extLst>
      <p:ext uri="{BB962C8B-B14F-4D97-AF65-F5344CB8AC3E}">
        <p14:creationId xmlns:p14="http://schemas.microsoft.com/office/powerpoint/2010/main" val="172770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1618" name="Group 2"/>
          <p:cNvGraphicFramePr>
            <a:graphicFrameLocks noGrp="1"/>
          </p:cNvGraphicFramePr>
          <p:nvPr/>
        </p:nvGraphicFramePr>
        <p:xfrm>
          <a:off x="685800" y="3657600"/>
          <a:ext cx="7327900" cy="2270126"/>
        </p:xfrm>
        <a:graphic>
          <a:graphicData uri="http://schemas.openxmlformats.org/drawingml/2006/table">
            <a:tbl>
              <a:tblPr/>
              <a:tblGrid>
                <a:gridCol w="1576388"/>
                <a:gridCol w="752475"/>
                <a:gridCol w="714375"/>
                <a:gridCol w="827087"/>
                <a:gridCol w="863600"/>
                <a:gridCol w="863600"/>
                <a:gridCol w="866775"/>
                <a:gridCol w="863600"/>
              </a:tblGrid>
              <a:tr h="552450"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0"/>
                        </a:rPr>
                        <a:t>        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case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cap="flat">
                      <a:noFill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D1A2A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    a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D1A2A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    b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D1A2A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     c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D1A2A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    d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D1A2A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     e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D1A2A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    f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D1A2A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  a_f0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038" marR="4038" marT="2020" marB="2020" horzOverflow="overflow">
                    <a:lnL cap="flat">
                      <a:noFill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0"/>
                          <a:cs typeface="Arial" charset="0"/>
                        </a:rPr>
                        <a:t> 0.06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0"/>
                          <a:cs typeface="Arial" charset="0"/>
                        </a:rPr>
                        <a:t>  0.12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0"/>
                          <a:cs typeface="Arial" charset="0"/>
                        </a:rPr>
                        <a:t> 0.06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0"/>
                          <a:cs typeface="Arial" charset="0"/>
                        </a:rPr>
                        <a:t> 0.12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0"/>
                          <a:cs typeface="Arial" charset="0"/>
                        </a:rPr>
                        <a:t> 0.24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0"/>
                          <a:cs typeface="Arial" charset="0"/>
                        </a:rPr>
                        <a:t>  0.24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0"/>
                          <a:cs typeface="Arial" charset="0"/>
                        </a:rPr>
                        <a:t>  0.06</a:t>
                      </a: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038" marR="4038" marT="2020" marB="2020" horzOverflow="overflow">
                    <a:lnL cap="flat">
                      <a:noFill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038" marR="4038" marT="2020" marB="2020" horzOverflow="overflow">
                    <a:lnL cap="flat">
                      <a:noFill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407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marL="4038" marR="4038" marT="2020" marB="2020"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51685" name="Group 69"/>
          <p:cNvGrpSpPr>
            <a:grpSpLocks/>
          </p:cNvGrpSpPr>
          <p:nvPr/>
        </p:nvGrpSpPr>
        <p:grpSpPr bwMode="auto">
          <a:xfrm>
            <a:off x="2419350" y="4913313"/>
            <a:ext cx="5391150" cy="268287"/>
            <a:chOff x="1680" y="3420"/>
            <a:chExt cx="3744" cy="187"/>
          </a:xfrm>
        </p:grpSpPr>
        <p:graphicFrame>
          <p:nvGraphicFramePr>
            <p:cNvPr id="751686" name="Object 70"/>
            <p:cNvGraphicFramePr>
              <a:graphicFrameLocks noChangeAspect="1"/>
            </p:cNvGraphicFramePr>
            <p:nvPr/>
          </p:nvGraphicFramePr>
          <p:xfrm>
            <a:off x="1680" y="3420"/>
            <a:ext cx="288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1" name="Equation" r:id="rId4" imgW="254000" imgH="165100" progId="Equation.3">
                    <p:embed/>
                  </p:oleObj>
                </mc:Choice>
                <mc:Fallback>
                  <p:oleObj name="Equation" r:id="rId4" imgW="2540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420"/>
                          <a:ext cx="288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1687" name="Object 71"/>
            <p:cNvGraphicFramePr>
              <a:graphicFrameLocks noChangeAspect="1"/>
            </p:cNvGraphicFramePr>
            <p:nvPr/>
          </p:nvGraphicFramePr>
          <p:xfrm>
            <a:off x="2256" y="3420"/>
            <a:ext cx="288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2" name="Equation" r:id="rId6" imgW="254000" imgH="165100" progId="Equation.3">
                    <p:embed/>
                  </p:oleObj>
                </mc:Choice>
                <mc:Fallback>
                  <p:oleObj name="Equation" r:id="rId6" imgW="2540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3420"/>
                          <a:ext cx="288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1688" name="Object 72"/>
            <p:cNvGraphicFramePr>
              <a:graphicFrameLocks noChangeAspect="1"/>
            </p:cNvGraphicFramePr>
            <p:nvPr/>
          </p:nvGraphicFramePr>
          <p:xfrm>
            <a:off x="2640" y="3422"/>
            <a:ext cx="480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3" name="Equation" r:id="rId8" imgW="495300" imgH="190500" progId="Equation.3">
                    <p:embed/>
                  </p:oleObj>
                </mc:Choice>
                <mc:Fallback>
                  <p:oleObj name="Equation" r:id="rId8" imgW="495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3422"/>
                          <a:ext cx="480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1689" name="Object 73"/>
            <p:cNvGraphicFramePr>
              <a:graphicFrameLocks noChangeAspect="1"/>
            </p:cNvGraphicFramePr>
            <p:nvPr/>
          </p:nvGraphicFramePr>
          <p:xfrm>
            <a:off x="3216" y="3422"/>
            <a:ext cx="480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4" name="Equation" r:id="rId10" imgW="495300" imgH="190500" progId="Equation.3">
                    <p:embed/>
                  </p:oleObj>
                </mc:Choice>
                <mc:Fallback>
                  <p:oleObj name="Equation" r:id="rId10" imgW="495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422"/>
                          <a:ext cx="480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1690" name="Object 74"/>
            <p:cNvGraphicFramePr>
              <a:graphicFrameLocks noChangeAspect="1"/>
            </p:cNvGraphicFramePr>
            <p:nvPr/>
          </p:nvGraphicFramePr>
          <p:xfrm>
            <a:off x="3792" y="3422"/>
            <a:ext cx="480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5" name="Equation" r:id="rId12" imgW="495300" imgH="190500" progId="Equation.3">
                    <p:embed/>
                  </p:oleObj>
                </mc:Choice>
                <mc:Fallback>
                  <p:oleObj name="Equation" r:id="rId12" imgW="495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3422"/>
                          <a:ext cx="480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1691" name="Object 75"/>
            <p:cNvGraphicFramePr>
              <a:graphicFrameLocks noChangeAspect="1"/>
            </p:cNvGraphicFramePr>
            <p:nvPr/>
          </p:nvGraphicFramePr>
          <p:xfrm>
            <a:off x="4560" y="3420"/>
            <a:ext cx="288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6" name="Equation" r:id="rId14" imgW="254000" imgH="165100" progId="Equation.3">
                    <p:embed/>
                  </p:oleObj>
                </mc:Choice>
                <mc:Fallback>
                  <p:oleObj name="Equation" r:id="rId14" imgW="2540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3420"/>
                          <a:ext cx="288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1692" name="Object 76"/>
            <p:cNvGraphicFramePr>
              <a:graphicFrameLocks noChangeAspect="1"/>
            </p:cNvGraphicFramePr>
            <p:nvPr/>
          </p:nvGraphicFramePr>
          <p:xfrm>
            <a:off x="5136" y="3420"/>
            <a:ext cx="288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7" name="Equation" r:id="rId16" imgW="254000" imgH="165100" progId="Equation.3">
                    <p:embed/>
                  </p:oleObj>
                </mc:Choice>
                <mc:Fallback>
                  <p:oleObj name="Equation" r:id="rId16" imgW="2540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3420"/>
                          <a:ext cx="288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1693" name="Object 77"/>
          <p:cNvGraphicFramePr>
            <a:graphicFrameLocks noChangeAspect="1"/>
          </p:cNvGraphicFramePr>
          <p:nvPr/>
        </p:nvGraphicFramePr>
        <p:xfrm>
          <a:off x="2454275" y="5491163"/>
          <a:ext cx="344488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Equation" r:id="rId18" imgW="254000" imgH="165100" progId="Equation.DSMT4">
                  <p:embed/>
                </p:oleObj>
              </mc:Choice>
              <mc:Fallback>
                <p:oleObj name="Equation" r:id="rId18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5491163"/>
                        <a:ext cx="344488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694" name="Object 78"/>
          <p:cNvGraphicFramePr>
            <a:graphicFrameLocks noChangeAspect="1"/>
          </p:cNvGraphicFramePr>
          <p:nvPr/>
        </p:nvGraphicFramePr>
        <p:xfrm>
          <a:off x="3302000" y="5491163"/>
          <a:ext cx="344488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Equation" r:id="rId20" imgW="254000" imgH="165100" progId="Equation.DSMT4">
                  <p:embed/>
                </p:oleObj>
              </mc:Choice>
              <mc:Fallback>
                <p:oleObj name="Equation" r:id="rId20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5491163"/>
                        <a:ext cx="344488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695" name="Object 79"/>
          <p:cNvGraphicFramePr>
            <a:graphicFrameLocks noChangeAspect="1"/>
          </p:cNvGraphicFramePr>
          <p:nvPr/>
        </p:nvGraphicFramePr>
        <p:xfrm>
          <a:off x="4148138" y="5491163"/>
          <a:ext cx="344487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Equation" r:id="rId22" imgW="254000" imgH="165100" progId="Equation.DSMT4">
                  <p:embed/>
                </p:oleObj>
              </mc:Choice>
              <mc:Fallback>
                <p:oleObj name="Equation" r:id="rId22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5491163"/>
                        <a:ext cx="344487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696" name="Object 80"/>
          <p:cNvGraphicFramePr>
            <a:graphicFrameLocks noChangeAspect="1"/>
          </p:cNvGraphicFramePr>
          <p:nvPr/>
        </p:nvGraphicFramePr>
        <p:xfrm>
          <a:off x="4994275" y="5491163"/>
          <a:ext cx="344488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Equation" r:id="rId24" imgW="254000" imgH="165100" progId="Equation.DSMT4">
                  <p:embed/>
                </p:oleObj>
              </mc:Choice>
              <mc:Fallback>
                <p:oleObj name="Equation" r:id="rId24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5491163"/>
                        <a:ext cx="344488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697" name="Object 81"/>
          <p:cNvGraphicFramePr>
            <a:graphicFrameLocks noChangeAspect="1"/>
          </p:cNvGraphicFramePr>
          <p:nvPr/>
        </p:nvGraphicFramePr>
        <p:xfrm>
          <a:off x="5842000" y="5491163"/>
          <a:ext cx="344488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Equation" r:id="rId26" imgW="254000" imgH="165100" progId="Equation.DSMT4">
                  <p:embed/>
                </p:oleObj>
              </mc:Choice>
              <mc:Fallback>
                <p:oleObj name="Equation" r:id="rId26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5491163"/>
                        <a:ext cx="344488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698" name="Object 82"/>
          <p:cNvGraphicFramePr>
            <a:graphicFrameLocks noChangeAspect="1"/>
          </p:cNvGraphicFramePr>
          <p:nvPr/>
        </p:nvGraphicFramePr>
        <p:xfrm>
          <a:off x="6688138" y="5491163"/>
          <a:ext cx="344487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Equation" r:id="rId28" imgW="254000" imgH="165100" progId="Equation.DSMT4">
                  <p:embed/>
                </p:oleObj>
              </mc:Choice>
              <mc:Fallback>
                <p:oleObj name="Equation" r:id="rId28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5491163"/>
                        <a:ext cx="344487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699" name="Object 83"/>
          <p:cNvGraphicFramePr>
            <a:graphicFrameLocks noChangeAspect="1"/>
          </p:cNvGraphicFramePr>
          <p:nvPr/>
        </p:nvGraphicFramePr>
        <p:xfrm>
          <a:off x="7534275" y="5541963"/>
          <a:ext cx="138113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Equation" r:id="rId30" imgW="101600" imgH="127000" progId="Equation.DSMT4">
                  <p:embed/>
                </p:oleObj>
              </mc:Choice>
              <mc:Fallback>
                <p:oleObj name="Equation" r:id="rId30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5541963"/>
                        <a:ext cx="138113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1700" name="Rectangle 84"/>
          <p:cNvSpPr>
            <a:spLocks noChangeArrowheads="1"/>
          </p:cNvSpPr>
          <p:nvPr/>
        </p:nvSpPr>
        <p:spPr bwMode="auto">
          <a:xfrm>
            <a:off x="185738" y="1828800"/>
            <a:ext cx="85010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 defTabSz="828675" eaLnBrk="0" hangingPunct="0"/>
            <a:r>
              <a:rPr lang="en-US" sz="2700">
                <a:solidFill>
                  <a:srgbClr val="DD1A2A"/>
                </a:solidFill>
              </a:rPr>
              <a:t>Solution Dependence on External Parameters ?</a:t>
            </a:r>
            <a:endParaRPr lang="en-US" sz="2700" b="1">
              <a:solidFill>
                <a:srgbClr val="DD1A2A"/>
              </a:solidFill>
              <a:latin typeface="Garamond" charset="0"/>
            </a:endParaRPr>
          </a:p>
        </p:txBody>
      </p:sp>
      <p:graphicFrame>
        <p:nvGraphicFramePr>
          <p:cNvPr id="751701" name="Object 85"/>
          <p:cNvGraphicFramePr>
            <a:graphicFrameLocks noChangeAspect="1"/>
          </p:cNvGraphicFramePr>
          <p:nvPr/>
        </p:nvGraphicFramePr>
        <p:xfrm>
          <a:off x="4508500" y="3949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5" name="Equation" r:id="rId32" imgW="114300" imgH="177800" progId="Equation.DSMT4">
                  <p:embed/>
                </p:oleObj>
              </mc:Choice>
              <mc:Fallback>
                <p:oleObj name="Equation" r:id="rId32" imgW="114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9497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702" name="Object 86"/>
          <p:cNvGraphicFramePr>
            <a:graphicFrameLocks noChangeAspect="1"/>
          </p:cNvGraphicFramePr>
          <p:nvPr/>
        </p:nvGraphicFramePr>
        <p:xfrm>
          <a:off x="3657600" y="2819400"/>
          <a:ext cx="15224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Equation" r:id="rId34" imgW="952500" imgH="317500" progId="Equation.DSMT4">
                  <p:embed/>
                </p:oleObj>
              </mc:Choice>
              <mc:Fallback>
                <p:oleObj name="Equation" r:id="rId34" imgW="952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15224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703" name="Object 87"/>
          <p:cNvGraphicFramePr>
            <a:graphicFrameLocks noChangeAspect="1"/>
          </p:cNvGraphicFramePr>
          <p:nvPr/>
        </p:nvGraphicFramePr>
        <p:xfrm>
          <a:off x="981075" y="5321300"/>
          <a:ext cx="923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name="Equation" r:id="rId36" imgW="419100" imgH="241300" progId="Equation.DSMT4">
                  <p:embed/>
                </p:oleObj>
              </mc:Choice>
              <mc:Fallback>
                <p:oleObj name="Equation" r:id="rId36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321300"/>
                        <a:ext cx="923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704" name="Object 88"/>
          <p:cNvGraphicFramePr>
            <a:graphicFrameLocks noChangeAspect="1"/>
          </p:cNvGraphicFramePr>
          <p:nvPr/>
        </p:nvGraphicFramePr>
        <p:xfrm>
          <a:off x="914400" y="4800600"/>
          <a:ext cx="9604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Equation" r:id="rId38" imgW="444500" imgH="241300" progId="Equation.DSMT4">
                  <p:embed/>
                </p:oleObj>
              </mc:Choice>
              <mc:Fallback>
                <p:oleObj name="Equation" r:id="rId38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0600"/>
                        <a:ext cx="9604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1705" name="Rectangle 89"/>
          <p:cNvSpPr>
            <a:spLocks noChangeArrowheads="1"/>
          </p:cNvSpPr>
          <p:nvPr/>
        </p:nvSpPr>
        <p:spPr bwMode="auto">
          <a:xfrm>
            <a:off x="3278188" y="607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Arial" charset="0"/>
              <a:cs typeface="ＭＳ Ｐゴシック" charset="0"/>
            </a:endParaRPr>
          </a:p>
        </p:txBody>
      </p:sp>
      <p:graphicFrame>
        <p:nvGraphicFramePr>
          <p:cNvPr id="751706" name="Object 90"/>
          <p:cNvGraphicFramePr>
            <a:graphicFrameLocks noChangeAspect="1"/>
          </p:cNvGraphicFramePr>
          <p:nvPr/>
        </p:nvGraphicFramePr>
        <p:xfrm>
          <a:off x="687388" y="4319588"/>
          <a:ext cx="15636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Equation" r:id="rId40" imgW="977900" imgH="254000" progId="Equation.DSMT4">
                  <p:embed/>
                </p:oleObj>
              </mc:Choice>
              <mc:Fallback>
                <p:oleObj name="Equation" r:id="rId40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319588"/>
                        <a:ext cx="15636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1707" name="Rectangle 91"/>
          <p:cNvSpPr>
            <a:spLocks noChangeArrowheads="1"/>
          </p:cNvSpPr>
          <p:nvPr/>
        </p:nvSpPr>
        <p:spPr bwMode="auto">
          <a:xfrm>
            <a:off x="4660900" y="625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Arial" charset="0"/>
              <a:cs typeface="ＭＳ Ｐゴシック" charset="0"/>
            </a:endParaRPr>
          </a:p>
        </p:txBody>
      </p:sp>
      <p:graphicFrame>
        <p:nvGraphicFramePr>
          <p:cNvPr id="751708" name="Object 92"/>
          <p:cNvGraphicFramePr>
            <a:graphicFrameLocks noChangeAspect="1"/>
          </p:cNvGraphicFramePr>
          <p:nvPr/>
        </p:nvGraphicFramePr>
        <p:xfrm>
          <a:off x="2103438" y="2886075"/>
          <a:ext cx="10779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Equation" r:id="rId42" imgW="673100" imgH="254000" progId="Equation.DSMT4">
                  <p:embed/>
                </p:oleObj>
              </mc:Choice>
              <mc:Fallback>
                <p:oleObj name="Equation" r:id="rId42" imgW="673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86075"/>
                        <a:ext cx="107791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709" name="Object 93"/>
          <p:cNvGraphicFramePr>
            <a:graphicFrameLocks noChangeAspect="1"/>
          </p:cNvGraphicFramePr>
          <p:nvPr/>
        </p:nvGraphicFramePr>
        <p:xfrm>
          <a:off x="5867400" y="2819400"/>
          <a:ext cx="923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Equation" r:id="rId44" imgW="419100" imgH="241300" progId="Equation.3">
                  <p:embed/>
                </p:oleObj>
              </mc:Choice>
              <mc:Fallback>
                <p:oleObj name="Equation" r:id="rId44" imgW="419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19400"/>
                        <a:ext cx="923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4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666" name="Group 2"/>
          <p:cNvGrpSpPr>
            <a:grpSpLocks/>
          </p:cNvGrpSpPr>
          <p:nvPr/>
        </p:nvGrpSpPr>
        <p:grpSpPr bwMode="auto">
          <a:xfrm>
            <a:off x="690563" y="893763"/>
            <a:ext cx="3495675" cy="5348287"/>
            <a:chOff x="1872" y="353"/>
            <a:chExt cx="2428" cy="3713"/>
          </a:xfrm>
        </p:grpSpPr>
        <p:sp>
          <p:nvSpPr>
            <p:cNvPr id="753667" name="Rectangle 3"/>
            <p:cNvSpPr>
              <a:spLocks noChangeArrowheads="1"/>
            </p:cNvSpPr>
            <p:nvPr/>
          </p:nvSpPr>
          <p:spPr bwMode="auto">
            <a:xfrm>
              <a:off x="1872" y="353"/>
              <a:ext cx="21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1909" tIns="30955" rIns="61909" bIns="30955">
              <a:spAutoFit/>
            </a:bodyPr>
            <a:lstStyle/>
            <a:p>
              <a:pPr defTabSz="828675" eaLnBrk="0" hangingPunct="0"/>
              <a:r>
                <a:rPr lang="en-US" sz="2500"/>
                <a:t>Vertical Length Scale</a:t>
              </a:r>
              <a:endParaRPr lang="en-US" sz="3300">
                <a:solidFill>
                  <a:schemeClr val="bg1"/>
                </a:solidFill>
                <a:latin typeface="Garamond" charset="0"/>
              </a:endParaRPr>
            </a:p>
          </p:txBody>
        </p:sp>
        <p:sp>
          <p:nvSpPr>
            <p:cNvPr id="753668" name="Rectangle 4"/>
            <p:cNvSpPr>
              <a:spLocks noChangeArrowheads="1"/>
            </p:cNvSpPr>
            <p:nvPr/>
          </p:nvSpPr>
          <p:spPr bwMode="auto">
            <a:xfrm>
              <a:off x="1872" y="1488"/>
              <a:ext cx="147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1909" tIns="30955" rIns="61909" bIns="30955">
              <a:spAutoFit/>
            </a:bodyPr>
            <a:lstStyle/>
            <a:p>
              <a:pPr defTabSz="828675" eaLnBrk="0" hangingPunct="0"/>
              <a:r>
                <a:rPr lang="en-US" sz="2500"/>
                <a:t>Velocity Scale</a:t>
              </a:r>
              <a:endParaRPr lang="en-US" sz="3300">
                <a:solidFill>
                  <a:schemeClr val="bg1"/>
                </a:solidFill>
                <a:latin typeface="Garamond" charset="0"/>
              </a:endParaRPr>
            </a:p>
          </p:txBody>
        </p:sp>
        <p:sp>
          <p:nvSpPr>
            <p:cNvPr id="753669" name="Rectangle 5"/>
            <p:cNvSpPr>
              <a:spLocks noChangeArrowheads="1"/>
            </p:cNvSpPr>
            <p:nvPr/>
          </p:nvSpPr>
          <p:spPr bwMode="auto">
            <a:xfrm>
              <a:off x="1872" y="2624"/>
              <a:ext cx="2428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1909" tIns="30955" rIns="61909" bIns="30955">
              <a:spAutoFit/>
            </a:bodyPr>
            <a:lstStyle/>
            <a:p>
              <a:pPr defTabSz="828675" eaLnBrk="0" hangingPunct="0"/>
              <a:r>
                <a:rPr lang="en-US" sz="2500"/>
                <a:t>Horizontal Length Scale</a:t>
              </a:r>
              <a:endParaRPr lang="en-US" sz="3300">
                <a:solidFill>
                  <a:schemeClr val="bg1"/>
                </a:solidFill>
                <a:latin typeface="Garamond" charset="0"/>
              </a:endParaRPr>
            </a:p>
          </p:txBody>
        </p:sp>
        <p:sp>
          <p:nvSpPr>
            <p:cNvPr id="753670" name="Rectangle 6"/>
            <p:cNvSpPr>
              <a:spLocks noChangeArrowheads="1"/>
            </p:cNvSpPr>
            <p:nvPr/>
          </p:nvSpPr>
          <p:spPr bwMode="auto">
            <a:xfrm>
              <a:off x="1872" y="3760"/>
              <a:ext cx="196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1909" tIns="30955" rIns="61909" bIns="30955">
              <a:spAutoFit/>
            </a:bodyPr>
            <a:lstStyle/>
            <a:p>
              <a:pPr defTabSz="828675" eaLnBrk="0" hangingPunct="0"/>
              <a:r>
                <a:rPr lang="en-US" sz="2500"/>
                <a:t>Temperature Scale</a:t>
              </a:r>
              <a:endParaRPr lang="en-US" sz="3300">
                <a:solidFill>
                  <a:schemeClr val="bg1"/>
                </a:solidFill>
                <a:latin typeface="Garamond" charset="0"/>
              </a:endParaRPr>
            </a:p>
          </p:txBody>
        </p:sp>
      </p:grpSp>
      <p:graphicFrame>
        <p:nvGraphicFramePr>
          <p:cNvPr id="753671" name="Object 7"/>
          <p:cNvGraphicFramePr>
            <a:graphicFrameLocks noChangeAspect="1"/>
          </p:cNvGraphicFramePr>
          <p:nvPr/>
        </p:nvGraphicFramePr>
        <p:xfrm>
          <a:off x="4572000" y="392113"/>
          <a:ext cx="1944688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" name="Equation" r:id="rId4" imgW="635000" imgH="444500" progId="Equation.DSMT4">
                  <p:embed/>
                </p:oleObj>
              </mc:Choice>
              <mc:Fallback>
                <p:oleObj name="Equation" r:id="rId4" imgW="635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2113"/>
                        <a:ext cx="1944688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FF1B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3672" name="Object 8"/>
          <p:cNvGraphicFramePr>
            <a:graphicFrameLocks noChangeAspect="1"/>
          </p:cNvGraphicFramePr>
          <p:nvPr/>
        </p:nvGraphicFramePr>
        <p:xfrm>
          <a:off x="4495800" y="5195888"/>
          <a:ext cx="3305175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Equation" r:id="rId6" imgW="1079500" imgH="457200" progId="Equation.DSMT4">
                  <p:embed/>
                </p:oleObj>
              </mc:Choice>
              <mc:Fallback>
                <p:oleObj name="Equation" r:id="rId6" imgW="1079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195888"/>
                        <a:ext cx="3305175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FF1B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3673" name="Object 9"/>
          <p:cNvGraphicFramePr>
            <a:graphicFrameLocks noChangeAspect="1"/>
          </p:cNvGraphicFramePr>
          <p:nvPr/>
        </p:nvGraphicFramePr>
        <p:xfrm>
          <a:off x="4572000" y="1981200"/>
          <a:ext cx="38989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Equation" r:id="rId8" imgW="1473200" imgH="584200" progId="Equation.DSMT4">
                  <p:embed/>
                </p:oleObj>
              </mc:Choice>
              <mc:Fallback>
                <p:oleObj name="Equation" r:id="rId8" imgW="14732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389890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FF1B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3674" name="Object 10"/>
          <p:cNvGraphicFramePr>
            <a:graphicFrameLocks noChangeAspect="1"/>
          </p:cNvGraphicFramePr>
          <p:nvPr/>
        </p:nvGraphicFramePr>
        <p:xfrm>
          <a:off x="4527550" y="3886200"/>
          <a:ext cx="22542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Equation" r:id="rId10" imgW="736600" imgH="292100" progId="Equation.3">
                  <p:embed/>
                </p:oleObj>
              </mc:Choice>
              <mc:Fallback>
                <p:oleObj name="Equation" r:id="rId10" imgW="7366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886200"/>
                        <a:ext cx="22542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FF1B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844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00" name="Text Box 1028"/>
          <p:cNvSpPr txBox="1">
            <a:spLocks noChangeArrowheads="1"/>
          </p:cNvSpPr>
          <p:nvPr/>
        </p:nvSpPr>
        <p:spPr bwMode="auto">
          <a:xfrm>
            <a:off x="377825" y="304800"/>
            <a:ext cx="8385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What do these phenomena have in common?</a:t>
            </a:r>
          </a:p>
        </p:txBody>
      </p:sp>
      <p:sp>
        <p:nvSpPr>
          <p:cNvPr id="618501" name="Rectangle 1029"/>
          <p:cNvSpPr>
            <a:spLocks noChangeArrowheads="1"/>
          </p:cNvSpPr>
          <p:nvPr/>
        </p:nvSpPr>
        <p:spPr bwMode="auto">
          <a:xfrm>
            <a:off x="1676400" y="13716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/>
              <a:t>Buoyancy</a:t>
            </a:r>
            <a:endParaRPr lang="en-US" sz="4400">
              <a:solidFill>
                <a:srgbClr val="FF0066"/>
              </a:solidFill>
              <a:latin typeface="Arial" charset="0"/>
            </a:endParaRPr>
          </a:p>
        </p:txBody>
      </p:sp>
      <p:graphicFrame>
        <p:nvGraphicFramePr>
          <p:cNvPr id="618502" name="Object 1030"/>
          <p:cNvGraphicFramePr>
            <a:graphicFrameLocks noChangeAspect="1"/>
          </p:cNvGraphicFramePr>
          <p:nvPr/>
        </p:nvGraphicFramePr>
        <p:xfrm>
          <a:off x="5592763" y="4183063"/>
          <a:ext cx="3467100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4" imgW="1028700" imgH="508000" progId="Equation.DSMT4">
                  <p:embed/>
                </p:oleObj>
              </mc:Choice>
              <mc:Fallback>
                <p:oleObj name="Equation" r:id="rId4" imgW="1028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4183063"/>
                        <a:ext cx="3467100" cy="17097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8515" name="Group 1043"/>
          <p:cNvGrpSpPr>
            <a:grpSpLocks/>
          </p:cNvGrpSpPr>
          <p:nvPr/>
        </p:nvGrpSpPr>
        <p:grpSpPr bwMode="auto">
          <a:xfrm>
            <a:off x="0" y="2286000"/>
            <a:ext cx="5518150" cy="4533900"/>
            <a:chOff x="0" y="768"/>
            <a:chExt cx="3476" cy="2856"/>
          </a:xfrm>
        </p:grpSpPr>
        <p:grpSp>
          <p:nvGrpSpPr>
            <p:cNvPr id="618505" name="Group 1033"/>
            <p:cNvGrpSpPr>
              <a:grpSpLocks/>
            </p:cNvGrpSpPr>
            <p:nvPr/>
          </p:nvGrpSpPr>
          <p:grpSpPr bwMode="auto">
            <a:xfrm>
              <a:off x="0" y="768"/>
              <a:ext cx="3476" cy="2856"/>
              <a:chOff x="0" y="768"/>
              <a:chExt cx="3476" cy="2856"/>
            </a:xfrm>
          </p:grpSpPr>
          <p:grpSp>
            <p:nvGrpSpPr>
              <p:cNvPr id="618506" name="Group 1034"/>
              <p:cNvGrpSpPr>
                <a:grpSpLocks/>
              </p:cNvGrpSpPr>
              <p:nvPr/>
            </p:nvGrpSpPr>
            <p:grpSpPr bwMode="auto">
              <a:xfrm>
                <a:off x="0" y="768"/>
                <a:ext cx="3476" cy="2856"/>
                <a:chOff x="0" y="768"/>
                <a:chExt cx="3476" cy="2856"/>
              </a:xfrm>
            </p:grpSpPr>
            <p:graphicFrame>
              <p:nvGraphicFramePr>
                <p:cNvPr id="618507" name="Object 1035"/>
                <p:cNvGraphicFramePr>
                  <a:graphicFrameLocks noChangeAspect="1"/>
                </p:cNvGraphicFramePr>
                <p:nvPr/>
              </p:nvGraphicFramePr>
              <p:xfrm>
                <a:off x="0" y="768"/>
                <a:ext cx="3476" cy="285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0" name="CorelDRAW" r:id="rId6" imgW="4724400" imgH="3883152" progId="CorelDRAW.Graphic.10">
                        <p:embed/>
                      </p:oleObj>
                    </mc:Choice>
                    <mc:Fallback>
                      <p:oleObj name="CorelDRAW" r:id="rId6" imgW="4724400" imgH="3883152" progId="CorelDRAW.Graphic.10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768"/>
                              <a:ext cx="3476" cy="2856"/>
                            </a:xfrm>
                            <a:prstGeom prst="rect">
                              <a:avLst/>
                            </a:prstGeom>
                            <a:solidFill>
                              <a:schemeClr val="bg2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8508" name="Object 1036"/>
                <p:cNvGraphicFramePr>
                  <a:graphicFrameLocks noChangeAspect="1"/>
                </p:cNvGraphicFramePr>
                <p:nvPr/>
              </p:nvGraphicFramePr>
              <p:xfrm>
                <a:off x="1728" y="2680"/>
                <a:ext cx="308" cy="3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1" name="Equation" r:id="rId8" imgW="139975" imgH="178042" progId="Equation.3">
                        <p:embed/>
                      </p:oleObj>
                    </mc:Choice>
                    <mc:Fallback>
                      <p:oleObj name="Equation" r:id="rId8" imgW="139975" imgH="17804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2680"/>
                              <a:ext cx="308" cy="392"/>
                            </a:xfrm>
                            <a:prstGeom prst="rect">
                              <a:avLst/>
                            </a:prstGeom>
                            <a:solidFill>
                              <a:schemeClr val="bg2"/>
                            </a:solidFill>
                            <a:ln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18509" name="Line 1037"/>
                <p:cNvSpPr>
                  <a:spLocks noChangeShapeType="1"/>
                </p:cNvSpPr>
                <p:nvPr/>
              </p:nvSpPr>
              <p:spPr bwMode="auto">
                <a:xfrm flipV="1">
                  <a:off x="1896" y="2520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510" name="Line 1038"/>
                <p:cNvSpPr>
                  <a:spLocks noChangeShapeType="1"/>
                </p:cNvSpPr>
                <p:nvPr/>
              </p:nvSpPr>
              <p:spPr bwMode="auto">
                <a:xfrm>
                  <a:off x="1896" y="304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618511" name="Object 1039"/>
              <p:cNvGraphicFramePr>
                <a:graphicFrameLocks noChangeAspect="1"/>
              </p:cNvGraphicFramePr>
              <p:nvPr/>
            </p:nvGraphicFramePr>
            <p:xfrm>
              <a:off x="2208" y="2400"/>
              <a:ext cx="468" cy="4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2" name="Equation" r:id="rId10" imgW="266981" imgH="228898" progId="Equation.3">
                      <p:embed/>
                    </p:oleObj>
                  </mc:Choice>
                  <mc:Fallback>
                    <p:oleObj name="Equation" r:id="rId10" imgW="266981" imgH="22889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8" y="2400"/>
                            <a:ext cx="468" cy="401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8512" name="Oval 1040"/>
              <p:cNvSpPr>
                <a:spLocks noChangeArrowheads="1"/>
              </p:cNvSpPr>
              <p:nvPr/>
            </p:nvSpPr>
            <p:spPr bwMode="auto">
              <a:xfrm>
                <a:off x="1528" y="1832"/>
                <a:ext cx="768" cy="7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8513" name="Object 1041"/>
              <p:cNvGraphicFramePr>
                <a:graphicFrameLocks noChangeAspect="1"/>
              </p:cNvGraphicFramePr>
              <p:nvPr/>
            </p:nvGraphicFramePr>
            <p:xfrm>
              <a:off x="1671" y="1952"/>
              <a:ext cx="513" cy="4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3" name="Equation" r:id="rId12" imgW="292370" imgH="241592" progId="Equation.3">
                      <p:embed/>
                    </p:oleObj>
                  </mc:Choice>
                  <mc:Fallback>
                    <p:oleObj name="Equation" r:id="rId12" imgW="292370" imgH="24159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1" y="1952"/>
                            <a:ext cx="513" cy="4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8514" name="Object 1042"/>
              <p:cNvGraphicFramePr>
                <a:graphicFrameLocks noChangeAspect="1"/>
              </p:cNvGraphicFramePr>
              <p:nvPr/>
            </p:nvGraphicFramePr>
            <p:xfrm>
              <a:off x="0" y="1968"/>
              <a:ext cx="328" cy="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4" name="Equation" r:id="rId14" imgW="139975" imgH="165353" progId="Equation.3">
                      <p:embed/>
                    </p:oleObj>
                  </mc:Choice>
                  <mc:Fallback>
                    <p:oleObj name="Equation" r:id="rId14" imgW="139975" imgH="16535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968"/>
                            <a:ext cx="328" cy="388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8504" name="Text Box 1032"/>
            <p:cNvSpPr txBox="1">
              <a:spLocks noChangeArrowheads="1"/>
            </p:cNvSpPr>
            <p:nvPr/>
          </p:nvSpPr>
          <p:spPr bwMode="auto">
            <a:xfrm>
              <a:off x="624" y="2736"/>
              <a:ext cx="1085" cy="2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Displacement</a:t>
              </a:r>
            </a:p>
          </p:txBody>
        </p:sp>
      </p:grpSp>
      <p:grpSp>
        <p:nvGrpSpPr>
          <p:cNvPr id="618522" name="Group 1050"/>
          <p:cNvGrpSpPr>
            <a:grpSpLocks/>
          </p:cNvGrpSpPr>
          <p:nvPr/>
        </p:nvGrpSpPr>
        <p:grpSpPr bwMode="auto">
          <a:xfrm>
            <a:off x="7145338" y="6019800"/>
            <a:ext cx="1997075" cy="838200"/>
            <a:chOff x="4501" y="3792"/>
            <a:chExt cx="1258" cy="528"/>
          </a:xfrm>
        </p:grpSpPr>
        <p:sp>
          <p:nvSpPr>
            <p:cNvPr id="618518" name="Text Box 1046"/>
            <p:cNvSpPr txBox="1">
              <a:spLocks noChangeArrowheads="1"/>
            </p:cNvSpPr>
            <p:nvPr/>
          </p:nvSpPr>
          <p:spPr bwMode="auto">
            <a:xfrm>
              <a:off x="4501" y="3800"/>
              <a:ext cx="125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         = density</a:t>
              </a:r>
            </a:p>
            <a:p>
              <a:r>
                <a:rPr lang="ja-JP" altLang="en-US">
                  <a:latin typeface="Arial"/>
                </a:rPr>
                <a:t>“</a:t>
              </a:r>
              <a:r>
                <a:rPr lang="en-US"/>
                <a:t>env</a:t>
              </a:r>
              <a:r>
                <a:rPr lang="ja-JP" altLang="en-US">
                  <a:latin typeface="Arial"/>
                </a:rPr>
                <a:t>”</a:t>
              </a:r>
              <a:r>
                <a:rPr lang="en-US"/>
                <a:t> = environment</a:t>
              </a:r>
            </a:p>
            <a:p>
              <a:r>
                <a:rPr lang="ja-JP" altLang="en-US">
                  <a:latin typeface="Arial"/>
                </a:rPr>
                <a:t>“</a:t>
              </a:r>
              <a:r>
                <a:rPr lang="en-US"/>
                <a:t>par</a:t>
              </a:r>
              <a:r>
                <a:rPr lang="ja-JP" altLang="en-US">
                  <a:latin typeface="Arial"/>
                </a:rPr>
                <a:t>”</a:t>
              </a:r>
              <a:r>
                <a:rPr lang="en-US"/>
                <a:t> =  parcel</a:t>
              </a:r>
            </a:p>
          </p:txBody>
        </p:sp>
        <p:graphicFrame>
          <p:nvGraphicFramePr>
            <p:cNvPr id="618519" name="Object 1047"/>
            <p:cNvGraphicFramePr>
              <a:graphicFrameLocks noChangeAspect="1"/>
            </p:cNvGraphicFramePr>
            <p:nvPr/>
          </p:nvGraphicFramePr>
          <p:xfrm>
            <a:off x="4608" y="3792"/>
            <a:ext cx="207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16" imgW="152664" imgH="165353" progId="Equation.DSMT4">
                    <p:embed/>
                  </p:oleObj>
                </mc:Choice>
                <mc:Fallback>
                  <p:oleObj name="Equation" r:id="rId16" imgW="152664" imgH="16535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3792"/>
                          <a:ext cx="207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18525" name="Picture 105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1224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8528" name="Text Box 1056"/>
          <p:cNvSpPr txBox="1">
            <a:spLocks noChangeArrowheads="1"/>
          </p:cNvSpPr>
          <p:nvPr/>
        </p:nvSpPr>
        <p:spPr bwMode="auto">
          <a:xfrm>
            <a:off x="6705600" y="35496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Archimedes</a:t>
            </a:r>
          </a:p>
        </p:txBody>
      </p:sp>
    </p:spTree>
    <p:extLst>
      <p:ext uri="{BB962C8B-B14F-4D97-AF65-F5344CB8AC3E}">
        <p14:creationId xmlns:p14="http://schemas.microsoft.com/office/powerpoint/2010/main" val="231264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714" name="Picture 2" descr="v-profile-no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12352" r="7635"/>
          <a:stretch>
            <a:fillRect/>
          </a:stretch>
        </p:blipFill>
        <p:spPr bwMode="auto">
          <a:xfrm>
            <a:off x="106363" y="1208088"/>
            <a:ext cx="4138612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5715" name="Picture 3" descr="fig9a-pp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7" b="21477"/>
          <a:stretch>
            <a:fillRect/>
          </a:stretch>
        </p:blipFill>
        <p:spPr bwMode="auto">
          <a:xfrm>
            <a:off x="4375150" y="1208088"/>
            <a:ext cx="4735513" cy="351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5716" name="Object 4"/>
          <p:cNvGraphicFramePr>
            <a:graphicFrameLocks noChangeAspect="1"/>
          </p:cNvGraphicFramePr>
          <p:nvPr/>
        </p:nvGraphicFramePr>
        <p:xfrm>
          <a:off x="1395413" y="4217988"/>
          <a:ext cx="17049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7" name="Equation" r:id="rId6" imgW="1193800" imgH="279400" progId="Equation.DSMT4">
                  <p:embed/>
                </p:oleObj>
              </mc:Choice>
              <mc:Fallback>
                <p:oleObj name="Equation" r:id="rId6" imgW="1193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217988"/>
                        <a:ext cx="1704975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717" name="Object 5"/>
          <p:cNvGraphicFramePr>
            <a:graphicFrameLocks noChangeAspect="1"/>
          </p:cNvGraphicFramePr>
          <p:nvPr/>
        </p:nvGraphicFramePr>
        <p:xfrm>
          <a:off x="114300" y="2590800"/>
          <a:ext cx="4572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Equation" r:id="rId8" imgW="393700" imgH="203200" progId="Equation.DSMT4">
                  <p:embed/>
                </p:oleObj>
              </mc:Choice>
              <mc:Fallback>
                <p:oleObj name="Equation" r:id="rId8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590800"/>
                        <a:ext cx="457200" cy="236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718" name="Object 6"/>
          <p:cNvGraphicFramePr>
            <a:graphicFrameLocks noChangeAspect="1"/>
          </p:cNvGraphicFramePr>
          <p:nvPr/>
        </p:nvGraphicFramePr>
        <p:xfrm>
          <a:off x="4419600" y="2438400"/>
          <a:ext cx="317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Equation" r:id="rId10" imgW="177800" imgH="419100" progId="Equation.DSMT4">
                  <p:embed/>
                </p:oleObj>
              </mc:Choice>
              <mc:Fallback>
                <p:oleObj name="Equation" r:id="rId10" imgW="177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438400"/>
                        <a:ext cx="317500" cy="749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719" name="Object 7"/>
          <p:cNvGraphicFramePr>
            <a:graphicFrameLocks noChangeAspect="1"/>
          </p:cNvGraphicFramePr>
          <p:nvPr/>
        </p:nvGraphicFramePr>
        <p:xfrm>
          <a:off x="6172200" y="4324350"/>
          <a:ext cx="1470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Equation" r:id="rId12" imgW="1028700" imgH="279400" progId="Equation.3">
                  <p:embed/>
                </p:oleObj>
              </mc:Choice>
              <mc:Fallback>
                <p:oleObj name="Equation" r:id="rId12" imgW="1028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324350"/>
                        <a:ext cx="1470025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5720" name="Rectangle 8"/>
          <p:cNvSpPr>
            <a:spLocks noChangeArrowheads="1"/>
          </p:cNvSpPr>
          <p:nvPr/>
        </p:nvSpPr>
        <p:spPr bwMode="auto">
          <a:xfrm>
            <a:off x="381000" y="457200"/>
            <a:ext cx="8501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 defTabSz="828675" eaLnBrk="0" hangingPunct="0"/>
            <a:r>
              <a:rPr lang="en-US" sz="2700">
                <a:solidFill>
                  <a:srgbClr val="DD1A2A"/>
                </a:solidFill>
              </a:rPr>
              <a:t>Across-Coast Velocity at x=0</a:t>
            </a:r>
            <a:endParaRPr lang="en-US" sz="2700" b="1">
              <a:solidFill>
                <a:srgbClr val="DD1A2A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9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ChangeArrowheads="1"/>
          </p:cNvSpPr>
          <p:nvPr/>
        </p:nvSpPr>
        <p:spPr bwMode="auto">
          <a:xfrm>
            <a:off x="2554288" y="123825"/>
            <a:ext cx="4137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2900">
                <a:solidFill>
                  <a:srgbClr val="FF121E"/>
                </a:solidFill>
              </a:rPr>
              <a:t>Nondimensional Profiles</a:t>
            </a:r>
            <a:endParaRPr lang="en-US" sz="3300">
              <a:solidFill>
                <a:schemeClr val="bg1"/>
              </a:solidFill>
              <a:latin typeface="Garamond" charset="0"/>
            </a:endParaRPr>
          </a:p>
        </p:txBody>
      </p:sp>
      <p:grpSp>
        <p:nvGrpSpPr>
          <p:cNvPr id="757763" name="Group 3"/>
          <p:cNvGrpSpPr>
            <a:grpSpLocks/>
          </p:cNvGrpSpPr>
          <p:nvPr/>
        </p:nvGrpSpPr>
        <p:grpSpPr bwMode="auto">
          <a:xfrm>
            <a:off x="0" y="0"/>
            <a:ext cx="9024938" cy="3524250"/>
            <a:chOff x="0" y="180"/>
            <a:chExt cx="5685" cy="2220"/>
          </a:xfrm>
        </p:grpSpPr>
        <p:pic>
          <p:nvPicPr>
            <p:cNvPr id="757764" name="Picture 4" descr="fig9b-ppoi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5" t="21477" b="21477"/>
            <a:stretch>
              <a:fillRect/>
            </a:stretch>
          </p:blipFill>
          <p:spPr bwMode="auto">
            <a:xfrm>
              <a:off x="2980" y="192"/>
              <a:ext cx="2705" cy="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57765" name="Group 5"/>
            <p:cNvGrpSpPr>
              <a:grpSpLocks/>
            </p:cNvGrpSpPr>
            <p:nvPr/>
          </p:nvGrpSpPr>
          <p:grpSpPr bwMode="auto">
            <a:xfrm>
              <a:off x="0" y="180"/>
              <a:ext cx="4670" cy="2220"/>
              <a:chOff x="0" y="192"/>
              <a:chExt cx="4670" cy="2220"/>
            </a:xfrm>
          </p:grpSpPr>
          <p:pic>
            <p:nvPicPr>
              <p:cNvPr id="757766" name="Picture 6" descr="fig9a-ppoin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77" b="21477"/>
              <a:stretch>
                <a:fillRect/>
              </a:stretch>
            </p:blipFill>
            <p:spPr bwMode="auto">
              <a:xfrm>
                <a:off x="0" y="192"/>
                <a:ext cx="2983" cy="2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757767" name="Object 7"/>
              <p:cNvGraphicFramePr>
                <a:graphicFrameLocks noChangeAspect="1"/>
              </p:cNvGraphicFramePr>
              <p:nvPr/>
            </p:nvGraphicFramePr>
            <p:xfrm>
              <a:off x="1200" y="2160"/>
              <a:ext cx="926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45" name="Equation" r:id="rId6" imgW="1028700" imgH="279400" progId="Equation.DSMT4">
                      <p:embed/>
                    </p:oleObj>
                  </mc:Choice>
                  <mc:Fallback>
                    <p:oleObj name="Equation" r:id="rId6" imgW="1028700" imgH="279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0" y="2160"/>
                            <a:ext cx="926" cy="25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7768" name="Object 8"/>
              <p:cNvGraphicFramePr>
                <a:graphicFrameLocks noChangeAspect="1"/>
              </p:cNvGraphicFramePr>
              <p:nvPr/>
            </p:nvGraphicFramePr>
            <p:xfrm>
              <a:off x="3744" y="2101"/>
              <a:ext cx="926" cy="2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46" name="Equation" r:id="rId8" imgW="1028700" imgH="330200" progId="Equation.DSMT4">
                      <p:embed/>
                    </p:oleObj>
                  </mc:Choice>
                  <mc:Fallback>
                    <p:oleObj name="Equation" r:id="rId8" imgW="1028700" imgH="330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2101"/>
                            <a:ext cx="926" cy="29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7769" name="Object 9"/>
              <p:cNvGraphicFramePr>
                <a:graphicFrameLocks noChangeAspect="1"/>
              </p:cNvGraphicFramePr>
              <p:nvPr/>
            </p:nvGraphicFramePr>
            <p:xfrm>
              <a:off x="40" y="949"/>
              <a:ext cx="200" cy="4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47" name="Equation" r:id="rId10" imgW="177800" imgH="419100" progId="Equation.DSMT4">
                      <p:embed/>
                    </p:oleObj>
                  </mc:Choice>
                  <mc:Fallback>
                    <p:oleObj name="Equation" r:id="rId10" imgW="177800" imgH="4191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" y="949"/>
                            <a:ext cx="200" cy="47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757770" name="Picture 10" descr="fig10a-ppoi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7" b="19687"/>
          <a:stretch>
            <a:fillRect/>
          </a:stretch>
        </p:blipFill>
        <p:spPr bwMode="auto">
          <a:xfrm>
            <a:off x="533400" y="3505200"/>
            <a:ext cx="418782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71" name="Picture 11" descr="fig10b-ppo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7" b="19687"/>
          <a:stretch>
            <a:fillRect/>
          </a:stretch>
        </p:blipFill>
        <p:spPr bwMode="auto">
          <a:xfrm>
            <a:off x="4800600" y="3529013"/>
            <a:ext cx="4140200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7772" name="Object 12"/>
          <p:cNvGraphicFramePr>
            <a:graphicFrameLocks noChangeAspect="1"/>
          </p:cNvGraphicFramePr>
          <p:nvPr/>
        </p:nvGraphicFramePr>
        <p:xfrm>
          <a:off x="1143000" y="3790950"/>
          <a:ext cx="1597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Equation" r:id="rId14" imgW="1117600" imgH="279400" progId="Equation.DSMT4">
                  <p:embed/>
                </p:oleObj>
              </mc:Choice>
              <mc:Fallback>
                <p:oleObj name="Equation" r:id="rId14" imgW="1117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90950"/>
                        <a:ext cx="1597025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73" name="Rectangle 13"/>
          <p:cNvSpPr>
            <a:spLocks noChangeArrowheads="1"/>
          </p:cNvSpPr>
          <p:nvPr/>
        </p:nvSpPr>
        <p:spPr bwMode="auto">
          <a:xfrm>
            <a:off x="533400" y="4800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57774" name="Object 14"/>
          <p:cNvGraphicFramePr>
            <a:graphicFrameLocks noChangeAspect="1"/>
          </p:cNvGraphicFramePr>
          <p:nvPr/>
        </p:nvGraphicFramePr>
        <p:xfrm>
          <a:off x="5489575" y="3773488"/>
          <a:ext cx="1597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Equation" r:id="rId16" imgW="1117600" imgH="330200" progId="Equation.DSMT4">
                  <p:embed/>
                </p:oleObj>
              </mc:Choice>
              <mc:Fallback>
                <p:oleObj name="Equation" r:id="rId16" imgW="1117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3773488"/>
                        <a:ext cx="1597025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75" name="Rectangle 15"/>
          <p:cNvSpPr>
            <a:spLocks noChangeArrowheads="1"/>
          </p:cNvSpPr>
          <p:nvPr/>
        </p:nvSpPr>
        <p:spPr bwMode="auto">
          <a:xfrm>
            <a:off x="4876800" y="4800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57776" name="Object 16"/>
          <p:cNvGraphicFramePr>
            <a:graphicFrameLocks noChangeAspect="1"/>
          </p:cNvGraphicFramePr>
          <p:nvPr/>
        </p:nvGraphicFramePr>
        <p:xfrm>
          <a:off x="2501900" y="6523038"/>
          <a:ext cx="6223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Equation" r:id="rId18" imgW="330200" imgH="177800" progId="Equation.DSMT4">
                  <p:embed/>
                </p:oleObj>
              </mc:Choice>
              <mc:Fallback>
                <p:oleObj name="Equation" r:id="rId18" imgW="330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6523038"/>
                        <a:ext cx="622300" cy="334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7" name="Object 17"/>
          <p:cNvGraphicFramePr>
            <a:graphicFrameLocks noChangeAspect="1"/>
          </p:cNvGraphicFramePr>
          <p:nvPr/>
        </p:nvGraphicFramePr>
        <p:xfrm>
          <a:off x="6845300" y="6477000"/>
          <a:ext cx="6223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Equation" r:id="rId20" imgW="330200" imgH="177800" progId="Equation.3">
                  <p:embed/>
                </p:oleObj>
              </mc:Choice>
              <mc:Fallback>
                <p:oleObj name="Equation" r:id="rId20" imgW="330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6477000"/>
                        <a:ext cx="622300" cy="334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728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FF0066"/>
                </a:solidFill>
                <a:latin typeface="Helvetica" charset="0"/>
              </a:rPr>
              <a:t>Summary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7630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n-US" sz="2000">
                <a:latin typeface="Helvetica" charset="0"/>
              </a:rPr>
              <a:t>Land-Sea Buoyancy Gradient Produces Sea Breeze</a:t>
            </a:r>
          </a:p>
          <a:p>
            <a:pPr>
              <a:buFontTx/>
              <a:buNone/>
            </a:pPr>
            <a:endParaRPr lang="en-US" sz="2000">
              <a:latin typeface="Helvetica" charset="0"/>
            </a:endParaRPr>
          </a:p>
          <a:p>
            <a:pPr>
              <a:buFontTx/>
              <a:buChar char="-"/>
            </a:pPr>
            <a:r>
              <a:rPr lang="en-US" sz="2000">
                <a:latin typeface="Helvetica" charset="0"/>
              </a:rPr>
              <a:t>Coriolis Effect Turns Onshore Winds to Alongshore Direction </a:t>
            </a:r>
          </a:p>
          <a:p>
            <a:pPr>
              <a:buFontTx/>
              <a:buChar char="-"/>
            </a:pPr>
            <a:endParaRPr lang="en-US" sz="2000">
              <a:latin typeface="Helvetica" charset="0"/>
            </a:endParaRPr>
          </a:p>
          <a:p>
            <a:pPr>
              <a:buFontTx/>
              <a:buChar char="-"/>
            </a:pPr>
            <a:r>
              <a:rPr lang="en-US" sz="2000">
                <a:latin typeface="Helvetica" charset="0"/>
              </a:rPr>
              <a:t>Height, Velocity Scale Follow Convective Boundary Layer </a:t>
            </a:r>
          </a:p>
          <a:p>
            <a:endParaRPr lang="en-US" sz="2000">
              <a:solidFill>
                <a:srgbClr val="FF0066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56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ChangeArrowheads="1"/>
          </p:cNvSpPr>
          <p:nvPr/>
        </p:nvSpPr>
        <p:spPr bwMode="auto">
          <a:xfrm>
            <a:off x="217488" y="1600200"/>
            <a:ext cx="8850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66"/>
                </a:solidFill>
              </a:rPr>
              <a:t>Lecture 3: Coastally Trapped Disturbances</a:t>
            </a:r>
          </a:p>
        </p:txBody>
      </p:sp>
      <p:sp>
        <p:nvSpPr>
          <p:cNvPr id="761859" name="Rectangle 3"/>
          <p:cNvSpPr>
            <a:spLocks noChangeArrowheads="1"/>
          </p:cNvSpPr>
          <p:nvPr/>
        </p:nvSpPr>
        <p:spPr bwMode="auto">
          <a:xfrm>
            <a:off x="1600200" y="210185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761860" name="Text Box 4"/>
          <p:cNvSpPr txBox="1">
            <a:spLocks noChangeArrowheads="1"/>
          </p:cNvSpPr>
          <p:nvPr/>
        </p:nvSpPr>
        <p:spPr bwMode="auto">
          <a:xfrm>
            <a:off x="2895600" y="3581400"/>
            <a:ext cx="3443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Richard Rotunno</a:t>
            </a:r>
            <a:endParaRPr lang="en-US" sz="3200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61861" name="Text Box 5"/>
          <p:cNvSpPr txBox="1">
            <a:spLocks noChangeArrowheads="1"/>
          </p:cNvSpPr>
          <p:nvPr/>
        </p:nvSpPr>
        <p:spPr bwMode="auto">
          <a:xfrm>
            <a:off x="1752600" y="4327525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/>
              <a:t>National Center for Atmospheric Research , USA </a:t>
            </a:r>
          </a:p>
        </p:txBody>
      </p:sp>
    </p:spTree>
    <p:extLst>
      <p:ext uri="{BB962C8B-B14F-4D97-AF65-F5344CB8AC3E}">
        <p14:creationId xmlns:p14="http://schemas.microsoft.com/office/powerpoint/2010/main" val="357250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ChangeArrowheads="1"/>
          </p:cNvSpPr>
          <p:nvPr/>
        </p:nvSpPr>
        <p:spPr bwMode="auto">
          <a:xfrm>
            <a:off x="76200" y="3886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70051" name="Picture 3" descr="sate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0"/>
            <a:ext cx="4814887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0052" name="Rectangle 4"/>
          <p:cNvSpPr>
            <a:spLocks noChangeArrowheads="1"/>
          </p:cNvSpPr>
          <p:nvPr/>
        </p:nvSpPr>
        <p:spPr bwMode="auto">
          <a:xfrm>
            <a:off x="152400" y="935038"/>
            <a:ext cx="3429000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Climatological northerlies occasionally reverse, bringing cool cloudy marine layer air from the south.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This tongue of air along the coast is called a Coastally Trapped Disturbance (CTD).</a:t>
            </a:r>
          </a:p>
        </p:txBody>
      </p:sp>
      <p:sp>
        <p:nvSpPr>
          <p:cNvPr id="770055" name="Rectangle 7"/>
          <p:cNvSpPr>
            <a:spLocks noChangeArrowheads="1"/>
          </p:cNvSpPr>
          <p:nvPr/>
        </p:nvSpPr>
        <p:spPr bwMode="auto">
          <a:xfrm>
            <a:off x="0" y="6521450"/>
            <a:ext cx="2476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Ralph et al. (1997, MWR)</a:t>
            </a:r>
          </a:p>
        </p:txBody>
      </p:sp>
      <p:sp>
        <p:nvSpPr>
          <p:cNvPr id="770056" name="Line 8"/>
          <p:cNvSpPr>
            <a:spLocks noChangeShapeType="1"/>
          </p:cNvSpPr>
          <p:nvPr/>
        </p:nvSpPr>
        <p:spPr bwMode="auto">
          <a:xfrm>
            <a:off x="4267200" y="1143000"/>
            <a:ext cx="381000" cy="762000"/>
          </a:xfrm>
          <a:prstGeom prst="line">
            <a:avLst/>
          </a:prstGeom>
          <a:noFill/>
          <a:ln w="476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57" name="Line 9"/>
          <p:cNvSpPr>
            <a:spLocks noChangeShapeType="1"/>
          </p:cNvSpPr>
          <p:nvPr/>
        </p:nvSpPr>
        <p:spPr bwMode="auto">
          <a:xfrm flipH="1" flipV="1">
            <a:off x="5562600" y="1981200"/>
            <a:ext cx="381000" cy="53340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3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345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Observational Summary</a:t>
            </a:r>
          </a:p>
        </p:txBody>
      </p:sp>
      <p:sp>
        <p:nvSpPr>
          <p:cNvPr id="778243" name="Text Box 3"/>
          <p:cNvSpPr txBox="1">
            <a:spLocks noChangeArrowheads="1"/>
          </p:cNvSpPr>
          <p:nvPr/>
        </p:nvSpPr>
        <p:spPr bwMode="auto">
          <a:xfrm>
            <a:off x="288925" y="838200"/>
            <a:ext cx="3883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Synoptic Scale:   </a:t>
            </a:r>
          </a:p>
          <a:p>
            <a:r>
              <a:rPr lang="en-US" sz="2000"/>
              <a:t>High pressure builds in the North</a:t>
            </a:r>
          </a:p>
          <a:p>
            <a:r>
              <a:rPr lang="en-US" sz="2000"/>
              <a:t>Induces offshore winds</a:t>
            </a:r>
          </a:p>
          <a:p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78244" name="Line 4"/>
          <p:cNvSpPr>
            <a:spLocks noChangeShapeType="1"/>
          </p:cNvSpPr>
          <p:nvPr/>
        </p:nvSpPr>
        <p:spPr bwMode="auto">
          <a:xfrm>
            <a:off x="6400800" y="1447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355600" y="2209800"/>
            <a:ext cx="4292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Mesoscale :  </a:t>
            </a:r>
          </a:p>
          <a:p>
            <a:r>
              <a:rPr lang="en-US" sz="2000"/>
              <a:t> Low pressure form at the coast</a:t>
            </a:r>
          </a:p>
          <a:p>
            <a:r>
              <a:rPr lang="en-US" sz="2000"/>
              <a:t> Northerly jet moves offshore</a:t>
            </a:r>
          </a:p>
          <a:p>
            <a:r>
              <a:rPr lang="en-US" sz="2000"/>
              <a:t> CTD with southerly flow aloft</a:t>
            </a:r>
          </a:p>
          <a:p>
            <a:r>
              <a:rPr lang="en-US" sz="2000"/>
              <a:t> Propagating pressure signals inland</a:t>
            </a:r>
          </a:p>
        </p:txBody>
      </p:sp>
      <p:sp>
        <p:nvSpPr>
          <p:cNvPr id="778247" name="Text Box 7"/>
          <p:cNvSpPr txBox="1">
            <a:spLocks noChangeArrowheads="1"/>
          </p:cNvSpPr>
          <p:nvPr/>
        </p:nvSpPr>
        <p:spPr bwMode="auto">
          <a:xfrm>
            <a:off x="488950" y="4495800"/>
            <a:ext cx="39957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CTD:  </a:t>
            </a:r>
          </a:p>
          <a:p>
            <a:r>
              <a:rPr lang="en-US" sz="2000"/>
              <a:t>Limited offshore extent</a:t>
            </a:r>
          </a:p>
          <a:p>
            <a:r>
              <a:rPr lang="en-US" sz="2000"/>
              <a:t>Transition to southerlies may be </a:t>
            </a:r>
          </a:p>
          <a:p>
            <a:r>
              <a:rPr lang="en-US" sz="2000"/>
              <a:t>    abrupt or smooth</a:t>
            </a:r>
          </a:p>
          <a:p>
            <a:r>
              <a:rPr lang="en-US" sz="2000"/>
              <a:t>Wind shift with pressure rise,  </a:t>
            </a:r>
          </a:p>
          <a:p>
            <a:r>
              <a:rPr lang="en-US" sz="2000"/>
              <a:t>    with or without temperature fall</a:t>
            </a: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778248" name="Picture 8" descr="ctd_sche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76200"/>
            <a:ext cx="413067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9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06" name="Picture 2" descr="Califor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0"/>
            <a:ext cx="63531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5410200" y="7620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California</a:t>
            </a:r>
          </a:p>
        </p:txBody>
      </p:sp>
      <p:sp>
        <p:nvSpPr>
          <p:cNvPr id="763909" name="Rectangle 5"/>
          <p:cNvSpPr>
            <a:spLocks noChangeArrowheads="1"/>
          </p:cNvSpPr>
          <p:nvPr/>
        </p:nvSpPr>
        <p:spPr bwMode="auto">
          <a:xfrm>
            <a:off x="990600" y="4876800"/>
            <a:ext cx="3124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The marine inversion layer is almost always present here in Spring/Summer</a:t>
            </a:r>
            <a:r>
              <a:rPr lang="en-US" sz="24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63910" name="Line 6"/>
          <p:cNvSpPr>
            <a:spLocks noChangeShapeType="1"/>
          </p:cNvSpPr>
          <p:nvPr/>
        </p:nvSpPr>
        <p:spPr bwMode="auto">
          <a:xfrm flipH="1">
            <a:off x="0" y="2971800"/>
            <a:ext cx="3733800" cy="213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6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4" name="Picture 2" descr="climo_inver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-2590800"/>
            <a:ext cx="5627687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65956" name="Object 4"/>
          <p:cNvGraphicFramePr>
            <a:graphicFrameLocks noChangeAspect="1"/>
          </p:cNvGraphicFramePr>
          <p:nvPr/>
        </p:nvGraphicFramePr>
        <p:xfrm>
          <a:off x="5562600" y="1033463"/>
          <a:ext cx="6985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3" name="Equation" r:id="rId5" imgW="406400" imgH="241300" progId="Equation.DSMT4">
                  <p:embed/>
                </p:oleObj>
              </mc:Choice>
              <mc:Fallback>
                <p:oleObj name="Equation" r:id="rId5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033463"/>
                        <a:ext cx="6985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57" name="Object 5"/>
          <p:cNvGraphicFramePr>
            <a:graphicFrameLocks noChangeAspect="1"/>
          </p:cNvGraphicFramePr>
          <p:nvPr/>
        </p:nvGraphicFramePr>
        <p:xfrm>
          <a:off x="863600" y="2895600"/>
          <a:ext cx="21844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Equation" r:id="rId7" imgW="1079500" imgH="254000" progId="Equation.DSMT4">
                  <p:embed/>
                </p:oleObj>
              </mc:Choice>
              <mc:Fallback>
                <p:oleObj name="Equation" r:id="rId7" imgW="1079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895600"/>
                        <a:ext cx="21844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9DAD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5958" name="Rectangle 6"/>
          <p:cNvSpPr>
            <a:spLocks noChangeArrowheads="1"/>
          </p:cNvSpPr>
          <p:nvPr/>
        </p:nvSpPr>
        <p:spPr bwMode="auto">
          <a:xfrm>
            <a:off x="349250" y="2020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765959" name="Text Box 7"/>
          <p:cNvSpPr txBox="1">
            <a:spLocks noChangeArrowheads="1"/>
          </p:cNvSpPr>
          <p:nvPr/>
        </p:nvSpPr>
        <p:spPr bwMode="auto">
          <a:xfrm>
            <a:off x="3810000" y="2727325"/>
            <a:ext cx="11112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neutrally </a:t>
            </a:r>
          </a:p>
          <a:p>
            <a:r>
              <a:rPr lang="en-US" sz="1800">
                <a:latin typeface="Arial" charset="0"/>
              </a:rPr>
              <a:t>stable</a:t>
            </a:r>
          </a:p>
        </p:txBody>
      </p:sp>
      <p:sp>
        <p:nvSpPr>
          <p:cNvPr id="765960" name="Text Box 8"/>
          <p:cNvSpPr txBox="1">
            <a:spLocks noChangeArrowheads="1"/>
          </p:cNvSpPr>
          <p:nvPr/>
        </p:nvSpPr>
        <p:spPr bwMode="auto">
          <a:xfrm>
            <a:off x="3810000" y="2055813"/>
            <a:ext cx="1720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strongly stable </a:t>
            </a:r>
          </a:p>
        </p:txBody>
      </p:sp>
      <p:graphicFrame>
        <p:nvGraphicFramePr>
          <p:cNvPr id="765961" name="Object 9"/>
          <p:cNvGraphicFramePr>
            <a:graphicFrameLocks noChangeAspect="1"/>
          </p:cNvGraphicFramePr>
          <p:nvPr/>
        </p:nvGraphicFramePr>
        <p:xfrm>
          <a:off x="966788" y="2084388"/>
          <a:ext cx="20812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Equation" r:id="rId9" imgW="1028700" imgH="254000" progId="Equation.DSMT4">
                  <p:embed/>
                </p:oleObj>
              </mc:Choice>
              <mc:Fallback>
                <p:oleObj name="Equation" r:id="rId9" imgW="1028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084388"/>
                        <a:ext cx="20812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9DAD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5962" name="Rectangle 10"/>
          <p:cNvSpPr>
            <a:spLocks noChangeArrowheads="1"/>
          </p:cNvSpPr>
          <p:nvPr/>
        </p:nvSpPr>
        <p:spPr bwMode="auto">
          <a:xfrm>
            <a:off x="692150" y="2362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graphicFrame>
        <p:nvGraphicFramePr>
          <p:cNvPr id="765963" name="Object 11"/>
          <p:cNvGraphicFramePr>
            <a:graphicFrameLocks noChangeAspect="1"/>
          </p:cNvGraphicFramePr>
          <p:nvPr/>
        </p:nvGraphicFramePr>
        <p:xfrm>
          <a:off x="914400" y="1371600"/>
          <a:ext cx="2184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Equation" r:id="rId11" imgW="1079500" imgH="254000" progId="Equation.DSMT4">
                  <p:embed/>
                </p:oleObj>
              </mc:Choice>
              <mc:Fallback>
                <p:oleObj name="Equation" r:id="rId11" imgW="1079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2184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9DAD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5964" name="Text Box 12"/>
          <p:cNvSpPr txBox="1">
            <a:spLocks noChangeArrowheads="1"/>
          </p:cNvSpPr>
          <p:nvPr/>
        </p:nvSpPr>
        <p:spPr bwMode="auto">
          <a:xfrm>
            <a:off x="3810000" y="1355725"/>
            <a:ext cx="9461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weakly </a:t>
            </a:r>
          </a:p>
          <a:p>
            <a:r>
              <a:rPr lang="en-US" sz="1800">
                <a:latin typeface="Arial" charset="0"/>
              </a:rPr>
              <a:t>stable</a:t>
            </a:r>
          </a:p>
        </p:txBody>
      </p:sp>
      <p:graphicFrame>
        <p:nvGraphicFramePr>
          <p:cNvPr id="765965" name="Object 13"/>
          <p:cNvGraphicFramePr>
            <a:graphicFrameLocks noChangeAspect="1"/>
          </p:cNvGraphicFramePr>
          <p:nvPr/>
        </p:nvGraphicFramePr>
        <p:xfrm>
          <a:off x="419100" y="4038600"/>
          <a:ext cx="26479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Equation" r:id="rId13" imgW="1308100" imgH="279400" progId="Equation.DSMT4">
                  <p:embed/>
                </p:oleObj>
              </mc:Choice>
              <mc:Fallback>
                <p:oleObj name="Equation" r:id="rId13" imgW="1308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038600"/>
                        <a:ext cx="26479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9DAD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5966" name="Rectangle 14"/>
          <p:cNvSpPr>
            <a:spLocks noChangeArrowheads="1"/>
          </p:cNvSpPr>
          <p:nvPr/>
        </p:nvSpPr>
        <p:spPr bwMode="auto">
          <a:xfrm>
            <a:off x="3048000" y="0"/>
            <a:ext cx="5791200" cy="1143000"/>
          </a:xfrm>
          <a:prstGeom prst="rect">
            <a:avLst/>
          </a:prstGeom>
          <a:solidFill>
            <a:srgbClr val="A5D0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67" name="Rectangle 15"/>
          <p:cNvSpPr>
            <a:spLocks noChangeArrowheads="1"/>
          </p:cNvSpPr>
          <p:nvPr/>
        </p:nvSpPr>
        <p:spPr bwMode="auto">
          <a:xfrm>
            <a:off x="3405188" y="152400"/>
            <a:ext cx="5281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Vertical Section of Temperature</a:t>
            </a:r>
          </a:p>
          <a:p>
            <a:r>
              <a:rPr lang="en-US" sz="2400">
                <a:solidFill>
                  <a:srgbClr val="FF0000"/>
                </a:solidFill>
              </a:rPr>
              <a:t>from Hawaii to San Francisco</a:t>
            </a:r>
            <a:r>
              <a:rPr lang="en-US" sz="24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65975" name="Rectangle 23"/>
          <p:cNvSpPr>
            <a:spLocks noChangeArrowheads="1"/>
          </p:cNvSpPr>
          <p:nvPr/>
        </p:nvSpPr>
        <p:spPr bwMode="auto">
          <a:xfrm>
            <a:off x="3281363" y="49672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765977" name="Group 25"/>
          <p:cNvGrpSpPr>
            <a:grpSpLocks/>
          </p:cNvGrpSpPr>
          <p:nvPr/>
        </p:nvGrpSpPr>
        <p:grpSpPr bwMode="auto">
          <a:xfrm>
            <a:off x="4800600" y="4724400"/>
            <a:ext cx="2286000" cy="1676400"/>
            <a:chOff x="3024" y="2976"/>
            <a:chExt cx="1440" cy="1056"/>
          </a:xfrm>
        </p:grpSpPr>
        <p:sp>
          <p:nvSpPr>
            <p:cNvPr id="765968" name="Rectangle 16"/>
            <p:cNvSpPr>
              <a:spLocks noChangeArrowheads="1"/>
            </p:cNvSpPr>
            <p:nvPr/>
          </p:nvSpPr>
          <p:spPr bwMode="auto">
            <a:xfrm>
              <a:off x="3024" y="2976"/>
              <a:ext cx="1440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69" name="Line 17"/>
            <p:cNvSpPr>
              <a:spLocks noChangeShapeType="1"/>
            </p:cNvSpPr>
            <p:nvPr/>
          </p:nvSpPr>
          <p:spPr bwMode="auto">
            <a:xfrm>
              <a:off x="3312" y="379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70" name="Line 18"/>
            <p:cNvSpPr>
              <a:spLocks noChangeShapeType="1"/>
            </p:cNvSpPr>
            <p:nvPr/>
          </p:nvSpPr>
          <p:spPr bwMode="auto">
            <a:xfrm flipV="1">
              <a:off x="3312" y="307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71" name="Line 19"/>
            <p:cNvSpPr>
              <a:spLocks noChangeShapeType="1"/>
            </p:cNvSpPr>
            <p:nvPr/>
          </p:nvSpPr>
          <p:spPr bwMode="auto">
            <a:xfrm flipV="1">
              <a:off x="3600" y="350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72" name="Line 20"/>
            <p:cNvSpPr>
              <a:spLocks noChangeShapeType="1"/>
            </p:cNvSpPr>
            <p:nvPr/>
          </p:nvSpPr>
          <p:spPr bwMode="auto">
            <a:xfrm flipV="1">
              <a:off x="3600" y="3408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73" name="Line 21"/>
            <p:cNvSpPr>
              <a:spLocks noChangeShapeType="1"/>
            </p:cNvSpPr>
            <p:nvPr/>
          </p:nvSpPr>
          <p:spPr bwMode="auto">
            <a:xfrm flipV="1">
              <a:off x="3888" y="3120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65974" name="Object 22"/>
            <p:cNvGraphicFramePr>
              <a:graphicFrameLocks noChangeAspect="1"/>
            </p:cNvGraphicFramePr>
            <p:nvPr/>
          </p:nvGraphicFramePr>
          <p:xfrm>
            <a:off x="3594" y="3810"/>
            <a:ext cx="137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38" name="Equation" r:id="rId15" imgW="127000" imgH="177800" progId="Equation.DSMT4">
                    <p:embed/>
                  </p:oleObj>
                </mc:Choice>
                <mc:Fallback>
                  <p:oleObj name="Equation" r:id="rId15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4" y="3810"/>
                          <a:ext cx="13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5976" name="Object 24"/>
            <p:cNvGraphicFramePr>
              <a:graphicFrameLocks noChangeAspect="1"/>
            </p:cNvGraphicFramePr>
            <p:nvPr/>
          </p:nvGraphicFramePr>
          <p:xfrm>
            <a:off x="3120" y="3120"/>
            <a:ext cx="123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39" name="Equation" r:id="rId17" imgW="114300" imgH="127000" progId="Equation.3">
                    <p:embed/>
                  </p:oleObj>
                </mc:Choice>
                <mc:Fallback>
                  <p:oleObj name="Equation" r:id="rId17" imgW="114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120"/>
                          <a:ext cx="123" cy="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626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1490" name="Object 2"/>
          <p:cNvGraphicFramePr>
            <a:graphicFrameLocks noChangeAspect="1"/>
          </p:cNvGraphicFramePr>
          <p:nvPr/>
        </p:nvGraphicFramePr>
        <p:xfrm>
          <a:off x="2667000" y="1595438"/>
          <a:ext cx="3541713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name="Equation" r:id="rId4" imgW="939800" imgH="241300" progId="Equation.DSMT4">
                  <p:embed/>
                </p:oleObj>
              </mc:Choice>
              <mc:Fallback>
                <p:oleObj name="Equation" r:id="rId4" imgW="939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95438"/>
                        <a:ext cx="3541713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1491" name="Text Box 3"/>
          <p:cNvSpPr txBox="1">
            <a:spLocks noChangeArrowheads="1"/>
          </p:cNvSpPr>
          <p:nvPr/>
        </p:nvSpPr>
        <p:spPr bwMode="auto">
          <a:xfrm>
            <a:off x="4300538" y="3276600"/>
            <a:ext cx="50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or</a:t>
            </a:r>
          </a:p>
        </p:txBody>
      </p:sp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990600" y="533400"/>
            <a:ext cx="663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Recall 2D, Steady Vorticity Equation (Lecture 2)</a:t>
            </a:r>
          </a:p>
        </p:txBody>
      </p:sp>
      <p:graphicFrame>
        <p:nvGraphicFramePr>
          <p:cNvPr id="831494" name="Object 6"/>
          <p:cNvGraphicFramePr>
            <a:graphicFrameLocks noChangeAspect="1"/>
          </p:cNvGraphicFramePr>
          <p:nvPr/>
        </p:nvGraphicFramePr>
        <p:xfrm>
          <a:off x="2971800" y="4238625"/>
          <a:ext cx="294163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Equation" r:id="rId6" imgW="939800" imgH="469900" progId="Equation.3">
                  <p:embed/>
                </p:oleObj>
              </mc:Choice>
              <mc:Fallback>
                <p:oleObj name="Equation" r:id="rId6" imgW="939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238625"/>
                        <a:ext cx="2941638" cy="1476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35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338" name="Picture 2" descr="coas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0925"/>
            <a:ext cx="8610600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552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2D Basic State Represents Climatology</a:t>
            </a:r>
          </a:p>
        </p:txBody>
      </p:sp>
      <p:sp>
        <p:nvSpPr>
          <p:cNvPr id="782340" name="Rectangle 4"/>
          <p:cNvSpPr>
            <a:spLocks noChangeArrowheads="1"/>
          </p:cNvSpPr>
          <p:nvPr/>
        </p:nvSpPr>
        <p:spPr bwMode="auto">
          <a:xfrm>
            <a:off x="1066800" y="1524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782341" name="Object 5"/>
          <p:cNvGraphicFramePr>
            <a:graphicFrameLocks noChangeAspect="1"/>
          </p:cNvGraphicFramePr>
          <p:nvPr/>
        </p:nvGraphicFramePr>
        <p:xfrm>
          <a:off x="1066800" y="1447800"/>
          <a:ext cx="2809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9" name="Equation" r:id="rId5" imgW="127121" imgH="177811" progId="Equation.3">
                  <p:embed/>
                </p:oleObj>
              </mc:Choice>
              <mc:Fallback>
                <p:oleObj name="Equation" r:id="rId5" imgW="127121" imgH="17781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2809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2342" name="Line 6"/>
          <p:cNvSpPr>
            <a:spLocks noChangeShapeType="1"/>
          </p:cNvSpPr>
          <p:nvPr/>
        </p:nvSpPr>
        <p:spPr bwMode="auto">
          <a:xfrm>
            <a:off x="3429000" y="154305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82343" name="Object 7"/>
          <p:cNvGraphicFramePr>
            <a:graphicFrameLocks noChangeAspect="1"/>
          </p:cNvGraphicFramePr>
          <p:nvPr/>
        </p:nvGraphicFramePr>
        <p:xfrm>
          <a:off x="6629400" y="63500"/>
          <a:ext cx="20383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Equation" r:id="rId7" imgW="876697" imgH="432197" progId="Equation.DSMT4">
                  <p:embed/>
                </p:oleObj>
              </mc:Choice>
              <mc:Fallback>
                <p:oleObj name="Equation" r:id="rId7" imgW="876697" imgH="4321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63500"/>
                        <a:ext cx="20383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2344" name="Rectangle 8"/>
          <p:cNvSpPr>
            <a:spLocks noChangeArrowheads="1"/>
          </p:cNvSpPr>
          <p:nvPr/>
        </p:nvSpPr>
        <p:spPr bwMode="auto">
          <a:xfrm>
            <a:off x="4752975" y="6521450"/>
            <a:ext cx="423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(Skamarock, Rotunno, and Klemp 1999 JAS)</a:t>
            </a:r>
          </a:p>
        </p:txBody>
      </p:sp>
      <p:grpSp>
        <p:nvGrpSpPr>
          <p:cNvPr id="782345" name="Group 9"/>
          <p:cNvGrpSpPr>
            <a:grpSpLocks/>
          </p:cNvGrpSpPr>
          <p:nvPr/>
        </p:nvGrpSpPr>
        <p:grpSpPr bwMode="auto">
          <a:xfrm>
            <a:off x="533400" y="5181600"/>
            <a:ext cx="914400" cy="950913"/>
            <a:chOff x="4512" y="3193"/>
            <a:chExt cx="743" cy="839"/>
          </a:xfrm>
        </p:grpSpPr>
        <p:sp>
          <p:nvSpPr>
            <p:cNvPr id="782346" name="Line 10"/>
            <p:cNvSpPr>
              <a:spLocks noChangeShapeType="1"/>
            </p:cNvSpPr>
            <p:nvPr/>
          </p:nvSpPr>
          <p:spPr bwMode="auto">
            <a:xfrm>
              <a:off x="4656" y="38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347" name="Line 11"/>
            <p:cNvSpPr>
              <a:spLocks noChangeShapeType="1"/>
            </p:cNvSpPr>
            <p:nvPr/>
          </p:nvSpPr>
          <p:spPr bwMode="auto">
            <a:xfrm flipV="1">
              <a:off x="4656" y="336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82348" name="Object 12"/>
            <p:cNvGraphicFramePr>
              <a:graphicFrameLocks noChangeAspect="1"/>
            </p:cNvGraphicFramePr>
            <p:nvPr/>
          </p:nvGraphicFramePr>
          <p:xfrm>
            <a:off x="5040" y="3796"/>
            <a:ext cx="215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31" name="Equation" r:id="rId9" imgW="127231" imgH="139915" progId="Equation.3">
                    <p:embed/>
                  </p:oleObj>
                </mc:Choice>
                <mc:Fallback>
                  <p:oleObj name="Equation" r:id="rId9" imgW="127231" imgH="1399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796"/>
                          <a:ext cx="215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2349" name="Object 13"/>
            <p:cNvGraphicFramePr>
              <a:graphicFrameLocks noChangeAspect="1"/>
            </p:cNvGraphicFramePr>
            <p:nvPr/>
          </p:nvGraphicFramePr>
          <p:xfrm>
            <a:off x="4512" y="3193"/>
            <a:ext cx="21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32" name="Equation" r:id="rId11" imgW="127121" imgH="127121" progId="Equation.3">
                    <p:embed/>
                  </p:oleObj>
                </mc:Choice>
                <mc:Fallback>
                  <p:oleObj name="Equation" r:id="rId11" imgW="127121" imgH="12712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193"/>
                          <a:ext cx="215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7143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1371600" y="762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FF0066"/>
                </a:solidFill>
                <a:latin typeface="Arial" charset="0"/>
              </a:rPr>
              <a:t>Buoyancy is Acceleration</a:t>
            </a:r>
          </a:p>
        </p:txBody>
      </p:sp>
      <p:graphicFrame>
        <p:nvGraphicFramePr>
          <p:cNvPr id="541712" name="Object 16"/>
          <p:cNvGraphicFramePr>
            <a:graphicFrameLocks noChangeAspect="1"/>
          </p:cNvGraphicFramePr>
          <p:nvPr/>
        </p:nvGraphicFramePr>
        <p:xfrm>
          <a:off x="2882900" y="1279525"/>
          <a:ext cx="5651500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4" imgW="1600200" imgH="457200" progId="Equation.DSMT4">
                  <p:embed/>
                </p:oleObj>
              </mc:Choice>
              <mc:Fallback>
                <p:oleObj name="Equation" r:id="rId4" imgW="1600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1279525"/>
                        <a:ext cx="5651500" cy="162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1715" name="Object 19"/>
          <p:cNvGraphicFramePr>
            <a:graphicFrameLocks noChangeAspect="1"/>
          </p:cNvGraphicFramePr>
          <p:nvPr/>
        </p:nvGraphicFramePr>
        <p:xfrm>
          <a:off x="3408363" y="4579938"/>
          <a:ext cx="4383087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6" imgW="1473200" imgH="508000" progId="Equation.DSMT4">
                  <p:embed/>
                </p:oleObj>
              </mc:Choice>
              <mc:Fallback>
                <p:oleObj name="Equation" r:id="rId6" imgW="1473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4579938"/>
                        <a:ext cx="4383087" cy="15176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1716" name="Object 20"/>
          <p:cNvGraphicFramePr>
            <a:graphicFrameLocks noChangeAspect="1"/>
          </p:cNvGraphicFramePr>
          <p:nvPr/>
        </p:nvGraphicFramePr>
        <p:xfrm>
          <a:off x="0" y="1828800"/>
          <a:ext cx="2692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8" imgW="1346012" imgH="355842" progId="Equation.DSMT4">
                  <p:embed/>
                </p:oleObj>
              </mc:Choice>
              <mc:Fallback>
                <p:oleObj name="Equation" r:id="rId8" imgW="1346012" imgH="3558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26924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18" name="Rectangle 22"/>
          <p:cNvSpPr>
            <a:spLocks noChangeArrowheads="1"/>
          </p:cNvSpPr>
          <p:nvPr/>
        </p:nvSpPr>
        <p:spPr bwMode="auto">
          <a:xfrm>
            <a:off x="76200" y="32004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To a good</a:t>
            </a:r>
          </a:p>
          <a:p>
            <a:r>
              <a:rPr lang="en-US" sz="2400"/>
              <a:t>approximation...</a:t>
            </a:r>
          </a:p>
        </p:txBody>
      </p:sp>
      <p:sp>
        <p:nvSpPr>
          <p:cNvPr id="541719" name="Text Box 23"/>
          <p:cNvSpPr txBox="1">
            <a:spLocks noChangeArrowheads="1"/>
          </p:cNvSpPr>
          <p:nvPr/>
        </p:nvSpPr>
        <p:spPr bwMode="auto">
          <a:xfrm>
            <a:off x="6629400" y="6276975"/>
            <a:ext cx="2516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     = pressure</a:t>
            </a:r>
          </a:p>
          <a:p>
            <a:r>
              <a:rPr lang="en-US"/>
              <a:t>         = vertical coordinate</a:t>
            </a:r>
          </a:p>
        </p:txBody>
      </p:sp>
      <p:graphicFrame>
        <p:nvGraphicFramePr>
          <p:cNvPr id="541720" name="Object 24"/>
          <p:cNvGraphicFramePr>
            <a:graphicFrameLocks noChangeAspect="1"/>
          </p:cNvGraphicFramePr>
          <p:nvPr/>
        </p:nvGraphicFramePr>
        <p:xfrm>
          <a:off x="6831013" y="6248400"/>
          <a:ext cx="3317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0" imgW="152731" imgH="279675" progId="Equation.DSMT4">
                  <p:embed/>
                </p:oleObj>
              </mc:Choice>
              <mc:Fallback>
                <p:oleObj name="Equation" r:id="rId10" imgW="152731" imgH="2796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6248400"/>
                        <a:ext cx="3317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1722" name="Group 26"/>
          <p:cNvGrpSpPr>
            <a:grpSpLocks/>
          </p:cNvGrpSpPr>
          <p:nvPr/>
        </p:nvGrpSpPr>
        <p:grpSpPr bwMode="auto">
          <a:xfrm>
            <a:off x="0" y="4381500"/>
            <a:ext cx="2667000" cy="2095500"/>
            <a:chOff x="0" y="768"/>
            <a:chExt cx="3476" cy="2856"/>
          </a:xfrm>
        </p:grpSpPr>
        <p:grpSp>
          <p:nvGrpSpPr>
            <p:cNvPr id="541723" name="Group 27"/>
            <p:cNvGrpSpPr>
              <a:grpSpLocks/>
            </p:cNvGrpSpPr>
            <p:nvPr/>
          </p:nvGrpSpPr>
          <p:grpSpPr bwMode="auto">
            <a:xfrm>
              <a:off x="0" y="768"/>
              <a:ext cx="3476" cy="2856"/>
              <a:chOff x="0" y="768"/>
              <a:chExt cx="3476" cy="2856"/>
            </a:xfrm>
          </p:grpSpPr>
          <p:graphicFrame>
            <p:nvGraphicFramePr>
              <p:cNvPr id="541724" name="Object 28"/>
              <p:cNvGraphicFramePr>
                <a:graphicFrameLocks noChangeAspect="1"/>
              </p:cNvGraphicFramePr>
              <p:nvPr/>
            </p:nvGraphicFramePr>
            <p:xfrm>
              <a:off x="0" y="768"/>
              <a:ext cx="3476" cy="28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1" name="CorelDRAW" r:id="rId12" imgW="4724400" imgH="3883152" progId="CorelDRAW.Graphic.10">
                      <p:embed/>
                    </p:oleObj>
                  </mc:Choice>
                  <mc:Fallback>
                    <p:oleObj name="CorelDRAW" r:id="rId12" imgW="4724400" imgH="3883152" progId="CorelDRAW.Graphic.1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768"/>
                            <a:ext cx="3476" cy="2856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1725" name="Object 29"/>
              <p:cNvGraphicFramePr>
                <a:graphicFrameLocks noChangeAspect="1"/>
              </p:cNvGraphicFramePr>
              <p:nvPr/>
            </p:nvGraphicFramePr>
            <p:xfrm>
              <a:off x="1728" y="2680"/>
              <a:ext cx="308" cy="3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2" name="Equation" r:id="rId14" imgW="139975" imgH="178042" progId="Equation.3">
                      <p:embed/>
                    </p:oleObj>
                  </mc:Choice>
                  <mc:Fallback>
                    <p:oleObj name="Equation" r:id="rId14" imgW="139975" imgH="1780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8" y="2680"/>
                            <a:ext cx="308" cy="392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1726" name="Line 30"/>
              <p:cNvSpPr>
                <a:spLocks noChangeShapeType="1"/>
              </p:cNvSpPr>
              <p:nvPr/>
            </p:nvSpPr>
            <p:spPr bwMode="auto">
              <a:xfrm flipV="1">
                <a:off x="1896" y="252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27" name="Line 31"/>
              <p:cNvSpPr>
                <a:spLocks noChangeShapeType="1"/>
              </p:cNvSpPr>
              <p:nvPr/>
            </p:nvSpPr>
            <p:spPr bwMode="auto">
              <a:xfrm>
                <a:off x="1896" y="30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41728" name="Object 32"/>
            <p:cNvGraphicFramePr>
              <a:graphicFrameLocks noChangeAspect="1"/>
            </p:cNvGraphicFramePr>
            <p:nvPr/>
          </p:nvGraphicFramePr>
          <p:xfrm>
            <a:off x="2208" y="2400"/>
            <a:ext cx="468" cy="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Equation" r:id="rId16" imgW="266981" imgH="228898" progId="Equation.3">
                    <p:embed/>
                  </p:oleObj>
                </mc:Choice>
                <mc:Fallback>
                  <p:oleObj name="Equation" r:id="rId16" imgW="266981" imgH="22889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400"/>
                          <a:ext cx="468" cy="401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1729" name="Oval 33"/>
            <p:cNvSpPr>
              <a:spLocks noChangeArrowheads="1"/>
            </p:cNvSpPr>
            <p:nvPr/>
          </p:nvSpPr>
          <p:spPr bwMode="auto">
            <a:xfrm>
              <a:off x="1528" y="183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41730" name="Object 34"/>
            <p:cNvGraphicFramePr>
              <a:graphicFrameLocks noChangeAspect="1"/>
            </p:cNvGraphicFramePr>
            <p:nvPr/>
          </p:nvGraphicFramePr>
          <p:xfrm>
            <a:off x="1671" y="1952"/>
            <a:ext cx="513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Equation" r:id="rId18" imgW="292370" imgH="241592" progId="Equation.3">
                    <p:embed/>
                  </p:oleObj>
                </mc:Choice>
                <mc:Fallback>
                  <p:oleObj name="Equation" r:id="rId18" imgW="292370" imgH="2415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1" y="1952"/>
                          <a:ext cx="513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1731" name="Object 35"/>
            <p:cNvGraphicFramePr>
              <a:graphicFrameLocks noChangeAspect="1"/>
            </p:cNvGraphicFramePr>
            <p:nvPr/>
          </p:nvGraphicFramePr>
          <p:xfrm>
            <a:off x="0" y="1968"/>
            <a:ext cx="328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Equation" r:id="rId20" imgW="139975" imgH="165353" progId="Equation.3">
                    <p:embed/>
                  </p:oleObj>
                </mc:Choice>
                <mc:Fallback>
                  <p:oleObj name="Equation" r:id="rId20" imgW="139975" imgH="16535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968"/>
                          <a:ext cx="328" cy="388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1733" name="Object 37"/>
          <p:cNvGraphicFramePr>
            <a:graphicFrameLocks noChangeAspect="1"/>
          </p:cNvGraphicFramePr>
          <p:nvPr/>
        </p:nvGraphicFramePr>
        <p:xfrm>
          <a:off x="2905125" y="2971800"/>
          <a:ext cx="56070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2" imgW="1587500" imgH="266700" progId="Equation.3">
                  <p:embed/>
                </p:oleObj>
              </mc:Choice>
              <mc:Fallback>
                <p:oleObj name="Equation" r:id="rId22" imgW="1587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2971800"/>
                        <a:ext cx="560705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31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386" name="Picture 2" descr="coas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763000" cy="54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4387" name="Rectangle 3"/>
          <p:cNvSpPr>
            <a:spLocks noChangeArrowheads="1"/>
          </p:cNvSpPr>
          <p:nvPr/>
        </p:nvSpPr>
        <p:spPr bwMode="auto">
          <a:xfrm>
            <a:off x="990600" y="9906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4388" name="Object 4"/>
          <p:cNvGraphicFramePr>
            <a:graphicFrameLocks noChangeAspect="1"/>
          </p:cNvGraphicFramePr>
          <p:nvPr/>
        </p:nvGraphicFramePr>
        <p:xfrm>
          <a:off x="862013" y="749300"/>
          <a:ext cx="2809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7" name="Equation" r:id="rId5" imgW="127121" imgH="177811" progId="Equation.DSMT4">
                  <p:embed/>
                </p:oleObj>
              </mc:Choice>
              <mc:Fallback>
                <p:oleObj name="Equation" r:id="rId5" imgW="127121" imgH="17781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749300"/>
                        <a:ext cx="280987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389" name="Rectangle 5"/>
          <p:cNvSpPr>
            <a:spLocks noChangeArrowheads="1"/>
          </p:cNvSpPr>
          <p:nvPr/>
        </p:nvSpPr>
        <p:spPr bwMode="auto">
          <a:xfrm>
            <a:off x="2057400" y="0"/>
            <a:ext cx="565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2D Response to Imposed Offshore Wind</a:t>
            </a:r>
          </a:p>
        </p:txBody>
      </p:sp>
      <p:sp>
        <p:nvSpPr>
          <p:cNvPr id="784390" name="Rectangle 6"/>
          <p:cNvSpPr>
            <a:spLocks noChangeArrowheads="1"/>
          </p:cNvSpPr>
          <p:nvPr/>
        </p:nvSpPr>
        <p:spPr bwMode="auto">
          <a:xfrm>
            <a:off x="8543925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  <p:sp>
        <p:nvSpPr>
          <p:cNvPr id="784393" name="Line 9"/>
          <p:cNvSpPr>
            <a:spLocks noChangeShapeType="1"/>
          </p:cNvSpPr>
          <p:nvPr/>
        </p:nvSpPr>
        <p:spPr bwMode="auto">
          <a:xfrm flipH="1">
            <a:off x="7848600" y="457200"/>
            <a:ext cx="838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394" name="Rectangle 10"/>
          <p:cNvSpPr>
            <a:spLocks noChangeArrowheads="1"/>
          </p:cNvSpPr>
          <p:nvPr/>
        </p:nvSpPr>
        <p:spPr bwMode="auto">
          <a:xfrm>
            <a:off x="7893050" y="-11113"/>
            <a:ext cx="184150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4395" name="Line 11"/>
          <p:cNvSpPr>
            <a:spLocks noChangeShapeType="1"/>
          </p:cNvSpPr>
          <p:nvPr/>
        </p:nvSpPr>
        <p:spPr bwMode="auto">
          <a:xfrm flipH="1">
            <a:off x="7848600" y="228600"/>
            <a:ext cx="838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4396" name="Object 12"/>
          <p:cNvGraphicFramePr>
            <a:graphicFrameLocks noChangeAspect="1"/>
          </p:cNvGraphicFramePr>
          <p:nvPr/>
        </p:nvGraphicFramePr>
        <p:xfrm>
          <a:off x="8661400" y="168275"/>
          <a:ext cx="4826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Equation" r:id="rId7" imgW="254000" imgH="152400" progId="Equation.DSMT4">
                  <p:embed/>
                </p:oleObj>
              </mc:Choice>
              <mc:Fallback>
                <p:oleObj name="Equation" r:id="rId7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400" y="168275"/>
                        <a:ext cx="4826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397" name="Object 13"/>
          <p:cNvGraphicFramePr>
            <a:graphicFrameLocks noChangeAspect="1"/>
          </p:cNvGraphicFramePr>
          <p:nvPr/>
        </p:nvGraphicFramePr>
        <p:xfrm>
          <a:off x="3505200" y="5867400"/>
          <a:ext cx="218598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Equation" r:id="rId9" imgW="939800" imgH="469900" progId="Equation.DSMT4">
                  <p:embed/>
                </p:oleObj>
              </mc:Choice>
              <mc:Fallback>
                <p:oleObj name="Equation" r:id="rId9" imgW="939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867400"/>
                        <a:ext cx="218598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398" name="Text Box 14"/>
          <p:cNvSpPr txBox="1">
            <a:spLocks noChangeArrowheads="1"/>
          </p:cNvSpPr>
          <p:nvPr/>
        </p:nvSpPr>
        <p:spPr bwMode="auto">
          <a:xfrm>
            <a:off x="1722438" y="6292850"/>
            <a:ext cx="1325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new balance</a:t>
            </a:r>
          </a:p>
        </p:txBody>
      </p:sp>
      <p:graphicFrame>
        <p:nvGraphicFramePr>
          <p:cNvPr id="784399" name="Object 15"/>
          <p:cNvGraphicFramePr>
            <a:graphicFrameLocks noChangeAspect="1"/>
          </p:cNvGraphicFramePr>
          <p:nvPr/>
        </p:nvGraphicFramePr>
        <p:xfrm>
          <a:off x="849313" y="1196975"/>
          <a:ext cx="2571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Equation" r:id="rId11" imgW="114300" imgH="127000" progId="Equation.3">
                  <p:embed/>
                </p:oleObj>
              </mc:Choice>
              <mc:Fallback>
                <p:oleObj name="Equation" r:id="rId11" imgW="114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196975"/>
                        <a:ext cx="257175" cy="284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94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4" name="Picture 2" descr="coas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9225"/>
            <a:ext cx="3771900" cy="67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6435" name="Rectangle 3"/>
          <p:cNvSpPr>
            <a:spLocks noChangeArrowheads="1"/>
          </p:cNvSpPr>
          <p:nvPr/>
        </p:nvSpPr>
        <p:spPr bwMode="auto">
          <a:xfrm>
            <a:off x="152400" y="152400"/>
            <a:ext cx="403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2D Response to </a:t>
            </a:r>
          </a:p>
          <a:p>
            <a:r>
              <a:rPr lang="en-US" sz="2400">
                <a:solidFill>
                  <a:srgbClr val="FF0066"/>
                </a:solidFill>
              </a:rPr>
              <a:t>Imposed Offshore Wind</a:t>
            </a:r>
          </a:p>
        </p:txBody>
      </p:sp>
      <p:graphicFrame>
        <p:nvGraphicFramePr>
          <p:cNvPr id="786436" name="Object 4"/>
          <p:cNvGraphicFramePr>
            <a:graphicFrameLocks noChangeAspect="1"/>
          </p:cNvGraphicFramePr>
          <p:nvPr/>
        </p:nvGraphicFramePr>
        <p:xfrm>
          <a:off x="3733800" y="228600"/>
          <a:ext cx="11049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5" name="Equation" r:id="rId5" imgW="381231" imgH="203508" progId="Equation.DSMT4">
                  <p:embed/>
                </p:oleObj>
              </mc:Choice>
              <mc:Fallback>
                <p:oleObj name="Equation" r:id="rId5" imgW="381231" imgH="20350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8600"/>
                        <a:ext cx="110490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37" name="Line 5"/>
          <p:cNvSpPr>
            <a:spLocks noChangeShapeType="1"/>
          </p:cNvSpPr>
          <p:nvPr/>
        </p:nvSpPr>
        <p:spPr bwMode="auto">
          <a:xfrm>
            <a:off x="3886200" y="990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86438" name="Object 6"/>
          <p:cNvGraphicFramePr>
            <a:graphicFrameLocks noChangeAspect="1"/>
          </p:cNvGraphicFramePr>
          <p:nvPr/>
        </p:nvGraphicFramePr>
        <p:xfrm>
          <a:off x="2286000" y="2667000"/>
          <a:ext cx="21209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Equation" r:id="rId7" imgW="736997" imgH="228997" progId="Equation.DSMT4">
                  <p:embed/>
                </p:oleObj>
              </mc:Choice>
              <mc:Fallback>
                <p:oleObj name="Equation" r:id="rId7" imgW="736997" imgH="2289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21209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39" name="Rectangle 7"/>
          <p:cNvSpPr>
            <a:spLocks noChangeArrowheads="1"/>
          </p:cNvSpPr>
          <p:nvPr/>
        </p:nvSpPr>
        <p:spPr bwMode="auto">
          <a:xfrm>
            <a:off x="571500" y="4191000"/>
            <a:ext cx="4114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Coriolis Effect Important for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Lee-Side Pressure Fall</a:t>
            </a:r>
          </a:p>
        </p:txBody>
      </p:sp>
      <p:sp>
        <p:nvSpPr>
          <p:cNvPr id="786440" name="Rectangle 8"/>
          <p:cNvSpPr>
            <a:spLocks noChangeArrowheads="1"/>
          </p:cNvSpPr>
          <p:nvPr/>
        </p:nvSpPr>
        <p:spPr bwMode="auto">
          <a:xfrm>
            <a:off x="5181600" y="23622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1" name="Rectangle 9"/>
          <p:cNvSpPr>
            <a:spLocks noChangeArrowheads="1"/>
          </p:cNvSpPr>
          <p:nvPr/>
        </p:nvSpPr>
        <p:spPr bwMode="auto">
          <a:xfrm>
            <a:off x="5181600" y="228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6442" name="Object 10"/>
          <p:cNvGraphicFramePr>
            <a:graphicFrameLocks noChangeAspect="1"/>
          </p:cNvGraphicFramePr>
          <p:nvPr/>
        </p:nvGraphicFramePr>
        <p:xfrm>
          <a:off x="5181600" y="152400"/>
          <a:ext cx="2174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Equation" r:id="rId9" imgW="127121" imgH="177811" progId="Equation.3">
                  <p:embed/>
                </p:oleObj>
              </mc:Choice>
              <mc:Fallback>
                <p:oleObj name="Equation" r:id="rId9" imgW="127121" imgH="17781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"/>
                        <a:ext cx="2174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43" name="Object 11"/>
          <p:cNvGraphicFramePr>
            <a:graphicFrameLocks noChangeAspect="1"/>
          </p:cNvGraphicFramePr>
          <p:nvPr/>
        </p:nvGraphicFramePr>
        <p:xfrm>
          <a:off x="5192713" y="2324100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Equation" r:id="rId11" imgW="127121" imgH="177811" progId="Equation.3">
                  <p:embed/>
                </p:oleObj>
              </mc:Choice>
              <mc:Fallback>
                <p:oleObj name="Equation" r:id="rId11" imgW="127121" imgH="17781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2324100"/>
                        <a:ext cx="2174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44" name="Rectangle 12"/>
          <p:cNvSpPr>
            <a:spLocks noChangeArrowheads="1"/>
          </p:cNvSpPr>
          <p:nvPr/>
        </p:nvSpPr>
        <p:spPr bwMode="auto">
          <a:xfrm>
            <a:off x="152400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  <p:sp>
        <p:nvSpPr>
          <p:cNvPr id="786445" name="Rectangle 13"/>
          <p:cNvSpPr>
            <a:spLocks noChangeArrowheads="1"/>
          </p:cNvSpPr>
          <p:nvPr/>
        </p:nvSpPr>
        <p:spPr bwMode="auto">
          <a:xfrm>
            <a:off x="1619250" y="4652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786446" name="Line 14"/>
          <p:cNvSpPr>
            <a:spLocks noChangeShapeType="1"/>
          </p:cNvSpPr>
          <p:nvPr/>
        </p:nvSpPr>
        <p:spPr bwMode="auto">
          <a:xfrm>
            <a:off x="2362200" y="3505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6447" name="Rectangle 15"/>
          <p:cNvSpPr>
            <a:spLocks noChangeArrowheads="1"/>
          </p:cNvSpPr>
          <p:nvPr/>
        </p:nvSpPr>
        <p:spPr bwMode="auto">
          <a:xfrm>
            <a:off x="685800" y="1281113"/>
            <a:ext cx="3886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No Coriolis Effect,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No Lee-Side Pressure Fall</a:t>
            </a:r>
          </a:p>
        </p:txBody>
      </p:sp>
    </p:spTree>
    <p:extLst>
      <p:ext uri="{BB962C8B-B14F-4D97-AF65-F5344CB8AC3E}">
        <p14:creationId xmlns:p14="http://schemas.microsoft.com/office/powerpoint/2010/main" val="3432578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82" name="Picture 2" descr="rotunno_humb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-76200"/>
            <a:ext cx="540702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2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30" name="Picture 2" descr="fi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613"/>
            <a:ext cx="8305800" cy="6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0531" name="Rectangle 3"/>
          <p:cNvSpPr>
            <a:spLocks noChangeArrowheads="1"/>
          </p:cNvSpPr>
          <p:nvPr/>
        </p:nvSpPr>
        <p:spPr bwMode="auto">
          <a:xfrm>
            <a:off x="1844675" y="0"/>
            <a:ext cx="577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3D Response to Localized Offshore Wind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790532" name="Rectangle 4"/>
          <p:cNvSpPr>
            <a:spLocks noChangeArrowheads="1"/>
          </p:cNvSpPr>
          <p:nvPr/>
        </p:nvSpPr>
        <p:spPr bwMode="auto">
          <a:xfrm>
            <a:off x="3733800" y="5334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90533" name="Object 5"/>
          <p:cNvGraphicFramePr>
            <a:graphicFrameLocks noChangeAspect="1"/>
          </p:cNvGraphicFramePr>
          <p:nvPr/>
        </p:nvGraphicFramePr>
        <p:xfrm>
          <a:off x="3681413" y="457200"/>
          <a:ext cx="2809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1" name="Equation" r:id="rId5" imgW="127121" imgH="177811" progId="Equation.DSMT4">
                  <p:embed/>
                </p:oleObj>
              </mc:Choice>
              <mc:Fallback>
                <p:oleObj name="Equation" r:id="rId5" imgW="127121" imgH="17781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457200"/>
                        <a:ext cx="2809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535" name="Rectangle 7"/>
          <p:cNvSpPr>
            <a:spLocks noChangeArrowheads="1"/>
          </p:cNvSpPr>
          <p:nvPr/>
        </p:nvSpPr>
        <p:spPr bwMode="auto">
          <a:xfrm>
            <a:off x="8543925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200570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78" name="Picture 2" descr="fi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0"/>
            <a:ext cx="5713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228600" y="2727325"/>
            <a:ext cx="1863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66"/>
                </a:solidFill>
              </a:rPr>
              <a:t>Day 2.5</a:t>
            </a:r>
          </a:p>
          <a:p>
            <a:r>
              <a:rPr lang="en-US" sz="2000">
                <a:solidFill>
                  <a:srgbClr val="FF0066"/>
                </a:solidFill>
              </a:rPr>
              <a:t>Cross-sections</a:t>
            </a:r>
          </a:p>
        </p:txBody>
      </p:sp>
      <p:sp>
        <p:nvSpPr>
          <p:cNvPr id="792580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North</a:t>
            </a: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914400" y="3505200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South</a:t>
            </a: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1066800" y="3962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583" name="Line 7"/>
          <p:cNvSpPr>
            <a:spLocks noChangeShapeType="1"/>
          </p:cNvSpPr>
          <p:nvPr/>
        </p:nvSpPr>
        <p:spPr bwMode="auto">
          <a:xfrm>
            <a:off x="990600" y="762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8543925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34093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674" name="Picture 2" descr="fig6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3338"/>
            <a:ext cx="4332287" cy="67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96675" name="Object 3"/>
          <p:cNvGraphicFramePr>
            <a:graphicFrameLocks noChangeAspect="1"/>
          </p:cNvGraphicFramePr>
          <p:nvPr/>
        </p:nvGraphicFramePr>
        <p:xfrm>
          <a:off x="327025" y="457200"/>
          <a:ext cx="4349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7" name="Equation" r:id="rId5" imgW="127231" imgH="355534" progId="Equation.3">
                  <p:embed/>
                </p:oleObj>
              </mc:Choice>
              <mc:Fallback>
                <p:oleObj name="Equation" r:id="rId5" imgW="127231" imgH="3555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457200"/>
                        <a:ext cx="4349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6676" name="Line 4"/>
          <p:cNvSpPr>
            <a:spLocks noChangeShapeType="1"/>
          </p:cNvSpPr>
          <p:nvPr/>
        </p:nvSpPr>
        <p:spPr bwMode="auto">
          <a:xfrm>
            <a:off x="990600" y="685800"/>
            <a:ext cx="6858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6677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1404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Shading, 2K  </a:t>
            </a:r>
          </a:p>
        </p:txBody>
      </p:sp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838200" y="685800"/>
            <a:ext cx="1069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c.I.= 2m/s</a:t>
            </a:r>
          </a:p>
        </p:txBody>
      </p:sp>
      <p:sp>
        <p:nvSpPr>
          <p:cNvPr id="796679" name="Rectangle 7"/>
          <p:cNvSpPr>
            <a:spLocks noChangeArrowheads="1"/>
          </p:cNvSpPr>
          <p:nvPr/>
        </p:nvSpPr>
        <p:spPr bwMode="auto">
          <a:xfrm>
            <a:off x="8543925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287147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670" name="Group 14"/>
          <p:cNvGrpSpPr>
            <a:grpSpLocks/>
          </p:cNvGrpSpPr>
          <p:nvPr/>
        </p:nvGrpSpPr>
        <p:grpSpPr bwMode="auto">
          <a:xfrm>
            <a:off x="5334000" y="2057400"/>
            <a:ext cx="914400" cy="3733800"/>
            <a:chOff x="2064" y="864"/>
            <a:chExt cx="576" cy="1920"/>
          </a:xfrm>
        </p:grpSpPr>
        <p:sp>
          <p:nvSpPr>
            <p:cNvPr id="838668" name="Oval 12"/>
            <p:cNvSpPr>
              <a:spLocks noChangeArrowheads="1"/>
            </p:cNvSpPr>
            <p:nvPr/>
          </p:nvSpPr>
          <p:spPr bwMode="auto">
            <a:xfrm>
              <a:off x="2064" y="864"/>
              <a:ext cx="576" cy="192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69" name="Line 13"/>
            <p:cNvSpPr>
              <a:spLocks noChangeShapeType="1"/>
            </p:cNvSpPr>
            <p:nvPr/>
          </p:nvSpPr>
          <p:spPr bwMode="auto">
            <a:xfrm flipV="1">
              <a:off x="2256" y="960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8666" name="Rectangle 10"/>
          <p:cNvSpPr>
            <a:spLocks noChangeArrowheads="1"/>
          </p:cNvSpPr>
          <p:nvPr/>
        </p:nvSpPr>
        <p:spPr bwMode="auto">
          <a:xfrm>
            <a:off x="5791200" y="685800"/>
            <a:ext cx="2057400" cy="5105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1" name="Rectangle 15"/>
          <p:cNvSpPr>
            <a:spLocks noChangeArrowheads="1"/>
          </p:cNvSpPr>
          <p:nvPr/>
        </p:nvSpPr>
        <p:spPr bwMode="auto">
          <a:xfrm>
            <a:off x="1600200" y="3886200"/>
            <a:ext cx="4191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8676" name="Group 20"/>
          <p:cNvGrpSpPr>
            <a:grpSpLocks/>
          </p:cNvGrpSpPr>
          <p:nvPr/>
        </p:nvGrpSpPr>
        <p:grpSpPr bwMode="auto">
          <a:xfrm>
            <a:off x="1600200" y="3505200"/>
            <a:ext cx="4191000" cy="2286000"/>
            <a:chOff x="1008" y="2160"/>
            <a:chExt cx="2640" cy="1440"/>
          </a:xfrm>
        </p:grpSpPr>
        <p:sp>
          <p:nvSpPr>
            <p:cNvPr id="838672" name="Rectangle 16"/>
            <p:cNvSpPr>
              <a:spLocks noChangeArrowheads="1"/>
            </p:cNvSpPr>
            <p:nvPr/>
          </p:nvSpPr>
          <p:spPr bwMode="auto">
            <a:xfrm>
              <a:off x="1008" y="2160"/>
              <a:ext cx="2640" cy="14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73" name="Line 17"/>
            <p:cNvSpPr>
              <a:spLocks noChangeShapeType="1"/>
            </p:cNvSpPr>
            <p:nvPr/>
          </p:nvSpPr>
          <p:spPr bwMode="auto">
            <a:xfrm flipV="1">
              <a:off x="1440" y="220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74" name="Line 18"/>
            <p:cNvSpPr>
              <a:spLocks noChangeShapeType="1"/>
            </p:cNvSpPr>
            <p:nvPr/>
          </p:nvSpPr>
          <p:spPr bwMode="auto">
            <a:xfrm flipV="1">
              <a:off x="2064" y="220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75" name="Line 19"/>
            <p:cNvSpPr>
              <a:spLocks noChangeShapeType="1"/>
            </p:cNvSpPr>
            <p:nvPr/>
          </p:nvSpPr>
          <p:spPr bwMode="auto">
            <a:xfrm flipV="1">
              <a:off x="2784" y="220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207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6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914" name="Picture 2" descr="rotunno_Nof_noca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537527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6915" name="Text Box 3"/>
          <p:cNvSpPr txBox="1">
            <a:spLocks noChangeArrowheads="1"/>
          </p:cNvSpPr>
          <p:nvPr/>
        </p:nvSpPr>
        <p:spPr bwMode="auto">
          <a:xfrm>
            <a:off x="6705600" y="6386513"/>
            <a:ext cx="2352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Nof (1995, J. Mar. Res.)</a:t>
            </a:r>
          </a:p>
        </p:txBody>
      </p:sp>
    </p:spTree>
    <p:extLst>
      <p:ext uri="{BB962C8B-B14F-4D97-AF65-F5344CB8AC3E}">
        <p14:creationId xmlns:p14="http://schemas.microsoft.com/office/powerpoint/2010/main" val="1216125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538" name="Group 2"/>
          <p:cNvGrpSpPr>
            <a:grpSpLocks/>
          </p:cNvGrpSpPr>
          <p:nvPr/>
        </p:nvGrpSpPr>
        <p:grpSpPr bwMode="auto">
          <a:xfrm>
            <a:off x="1600200" y="990600"/>
            <a:ext cx="2286000" cy="1676400"/>
            <a:chOff x="3024" y="2976"/>
            <a:chExt cx="1440" cy="1056"/>
          </a:xfrm>
        </p:grpSpPr>
        <p:sp>
          <p:nvSpPr>
            <p:cNvPr id="833539" name="Rectangle 3"/>
            <p:cNvSpPr>
              <a:spLocks noChangeArrowheads="1"/>
            </p:cNvSpPr>
            <p:nvPr/>
          </p:nvSpPr>
          <p:spPr bwMode="auto">
            <a:xfrm>
              <a:off x="3024" y="2976"/>
              <a:ext cx="1440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540" name="Line 4"/>
            <p:cNvSpPr>
              <a:spLocks noChangeShapeType="1"/>
            </p:cNvSpPr>
            <p:nvPr/>
          </p:nvSpPr>
          <p:spPr bwMode="auto">
            <a:xfrm>
              <a:off x="3312" y="379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541" name="Line 5"/>
            <p:cNvSpPr>
              <a:spLocks noChangeShapeType="1"/>
            </p:cNvSpPr>
            <p:nvPr/>
          </p:nvSpPr>
          <p:spPr bwMode="auto">
            <a:xfrm flipV="1">
              <a:off x="3312" y="307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542" name="Line 6"/>
            <p:cNvSpPr>
              <a:spLocks noChangeShapeType="1"/>
            </p:cNvSpPr>
            <p:nvPr/>
          </p:nvSpPr>
          <p:spPr bwMode="auto">
            <a:xfrm flipV="1">
              <a:off x="3600" y="350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543" name="Line 7"/>
            <p:cNvSpPr>
              <a:spLocks noChangeShapeType="1"/>
            </p:cNvSpPr>
            <p:nvPr/>
          </p:nvSpPr>
          <p:spPr bwMode="auto">
            <a:xfrm flipV="1">
              <a:off x="3600" y="3408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544" name="Line 8"/>
            <p:cNvSpPr>
              <a:spLocks noChangeShapeType="1"/>
            </p:cNvSpPr>
            <p:nvPr/>
          </p:nvSpPr>
          <p:spPr bwMode="auto">
            <a:xfrm flipV="1">
              <a:off x="3888" y="3120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33545" name="Object 9"/>
            <p:cNvGraphicFramePr>
              <a:graphicFrameLocks noChangeAspect="1"/>
            </p:cNvGraphicFramePr>
            <p:nvPr/>
          </p:nvGraphicFramePr>
          <p:xfrm>
            <a:off x="3594" y="3810"/>
            <a:ext cx="137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61" name="Equation" r:id="rId4" imgW="127000" imgH="177800" progId="Equation.DSMT4">
                    <p:embed/>
                  </p:oleObj>
                </mc:Choice>
                <mc:Fallback>
                  <p:oleObj name="Equation" r:id="rId4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4" y="3810"/>
                          <a:ext cx="13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3546" name="Object 10"/>
            <p:cNvGraphicFramePr>
              <a:graphicFrameLocks noChangeAspect="1"/>
            </p:cNvGraphicFramePr>
            <p:nvPr/>
          </p:nvGraphicFramePr>
          <p:xfrm>
            <a:off x="3120" y="3120"/>
            <a:ext cx="123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62" name="Equation" r:id="rId6" imgW="114300" imgH="127000" progId="Equation.DSMT4">
                    <p:embed/>
                  </p:oleObj>
                </mc:Choice>
                <mc:Fallback>
                  <p:oleObj name="Equation" r:id="rId6" imgW="1143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120"/>
                          <a:ext cx="123" cy="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3547" name="Rectangle 11"/>
          <p:cNvSpPr>
            <a:spLocks noChangeArrowheads="1"/>
          </p:cNvSpPr>
          <p:nvPr/>
        </p:nvSpPr>
        <p:spPr bwMode="auto">
          <a:xfrm>
            <a:off x="1447800" y="152400"/>
            <a:ext cx="6537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Idealization I : Shallow Water Equations (SWE)</a:t>
            </a:r>
          </a:p>
          <a:p>
            <a:r>
              <a:rPr lang="en-US" sz="2400"/>
              <a:t>           (Ignore Upper-Layer Stratification)</a:t>
            </a:r>
            <a:endParaRPr lang="en-US" sz="2400">
              <a:solidFill>
                <a:srgbClr val="FF0066"/>
              </a:solidFill>
            </a:endParaRPr>
          </a:p>
        </p:txBody>
      </p:sp>
      <p:sp>
        <p:nvSpPr>
          <p:cNvPr id="833557" name="Line 21"/>
          <p:cNvSpPr>
            <a:spLocks noChangeShapeType="1"/>
          </p:cNvSpPr>
          <p:nvPr/>
        </p:nvSpPr>
        <p:spPr bwMode="auto">
          <a:xfrm>
            <a:off x="4191000" y="19050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49" name="Rectangle 13"/>
          <p:cNvSpPr>
            <a:spLocks noChangeArrowheads="1"/>
          </p:cNvSpPr>
          <p:nvPr/>
        </p:nvSpPr>
        <p:spPr bwMode="auto">
          <a:xfrm>
            <a:off x="5257800" y="990600"/>
            <a:ext cx="22860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50" name="Line 14"/>
          <p:cNvSpPr>
            <a:spLocks noChangeShapeType="1"/>
          </p:cNvSpPr>
          <p:nvPr/>
        </p:nvSpPr>
        <p:spPr bwMode="auto">
          <a:xfrm>
            <a:off x="5715000" y="2286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51" name="Line 15"/>
          <p:cNvSpPr>
            <a:spLocks noChangeShapeType="1"/>
          </p:cNvSpPr>
          <p:nvPr/>
        </p:nvSpPr>
        <p:spPr bwMode="auto">
          <a:xfrm flipV="1">
            <a:off x="5715000" y="114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52" name="Line 16"/>
          <p:cNvSpPr>
            <a:spLocks noChangeShapeType="1"/>
          </p:cNvSpPr>
          <p:nvPr/>
        </p:nvSpPr>
        <p:spPr bwMode="auto">
          <a:xfrm flipV="1">
            <a:off x="6172200" y="1828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53" name="Line 17"/>
          <p:cNvSpPr>
            <a:spLocks noChangeShapeType="1"/>
          </p:cNvSpPr>
          <p:nvPr/>
        </p:nvSpPr>
        <p:spPr bwMode="auto">
          <a:xfrm flipV="1">
            <a:off x="6172200" y="1828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54" name="Line 18"/>
          <p:cNvSpPr>
            <a:spLocks noChangeShapeType="1"/>
          </p:cNvSpPr>
          <p:nvPr/>
        </p:nvSpPr>
        <p:spPr bwMode="auto">
          <a:xfrm flipV="1">
            <a:off x="6705600" y="1371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3555" name="Object 19"/>
          <p:cNvGraphicFramePr>
            <a:graphicFrameLocks noChangeAspect="1"/>
          </p:cNvGraphicFramePr>
          <p:nvPr/>
        </p:nvGraphicFramePr>
        <p:xfrm>
          <a:off x="6162675" y="2314575"/>
          <a:ext cx="2174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3" name="Equation" r:id="rId8" imgW="127000" imgH="177800" progId="Equation.DSMT4">
                  <p:embed/>
                </p:oleObj>
              </mc:Choice>
              <mc:Fallback>
                <p:oleObj name="Equation" r:id="rId8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2314575"/>
                        <a:ext cx="2174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56" name="Object 20"/>
          <p:cNvGraphicFramePr>
            <a:graphicFrameLocks noChangeAspect="1"/>
          </p:cNvGraphicFramePr>
          <p:nvPr/>
        </p:nvGraphicFramePr>
        <p:xfrm>
          <a:off x="5410200" y="1219200"/>
          <a:ext cx="195263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19200"/>
                        <a:ext cx="195263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58" name="Object 22"/>
          <p:cNvGraphicFramePr>
            <a:graphicFrameLocks noChangeAspect="1"/>
          </p:cNvGraphicFramePr>
          <p:nvPr/>
        </p:nvGraphicFramePr>
        <p:xfrm>
          <a:off x="5867400" y="1858963"/>
          <a:ext cx="2349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Equation" r:id="rId12" imgW="127000" imgH="215900" progId="Equation.DSMT4">
                  <p:embed/>
                </p:oleObj>
              </mc:Choice>
              <mc:Fallback>
                <p:oleObj name="Equation" r:id="rId12" imgW="127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58963"/>
                        <a:ext cx="2349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618" name="Object 82"/>
          <p:cNvGraphicFramePr>
            <a:graphicFrameLocks noChangeAspect="1"/>
          </p:cNvGraphicFramePr>
          <p:nvPr/>
        </p:nvGraphicFramePr>
        <p:xfrm>
          <a:off x="2286000" y="2743200"/>
          <a:ext cx="503078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Equation" r:id="rId14" imgW="1587500" imgH="419100" progId="Equation.DSMT4">
                  <p:embed/>
                </p:oleObj>
              </mc:Choice>
              <mc:Fallback>
                <p:oleObj name="Equation" r:id="rId14" imgW="1587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43200"/>
                        <a:ext cx="503078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619" name="Object 83"/>
          <p:cNvGraphicFramePr>
            <a:graphicFrameLocks noChangeAspect="1"/>
          </p:cNvGraphicFramePr>
          <p:nvPr/>
        </p:nvGraphicFramePr>
        <p:xfrm>
          <a:off x="3911600" y="4113213"/>
          <a:ext cx="161448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" name="Equation" r:id="rId16" imgW="558800" imgH="177800" progId="Equation.DSMT4">
                  <p:embed/>
                </p:oleObj>
              </mc:Choice>
              <mc:Fallback>
                <p:oleObj name="Equation" r:id="rId16" imgW="558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4113213"/>
                        <a:ext cx="1614488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620" name="Text Box 84"/>
          <p:cNvSpPr txBox="1">
            <a:spLocks noChangeArrowheads="1"/>
          </p:cNvSpPr>
          <p:nvPr/>
        </p:nvSpPr>
        <p:spPr bwMode="auto">
          <a:xfrm>
            <a:off x="152400" y="3702050"/>
            <a:ext cx="1087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Lecture 1 </a:t>
            </a:r>
          </a:p>
        </p:txBody>
      </p:sp>
      <p:sp>
        <p:nvSpPr>
          <p:cNvPr id="833621" name="Text Box 85"/>
          <p:cNvSpPr txBox="1">
            <a:spLocks noChangeArrowheads="1"/>
          </p:cNvSpPr>
          <p:nvPr/>
        </p:nvSpPr>
        <p:spPr bwMode="auto">
          <a:xfrm>
            <a:off x="2057400" y="4876800"/>
            <a:ext cx="2352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Assume hydrostatic and</a:t>
            </a:r>
          </a:p>
        </p:txBody>
      </p:sp>
      <p:graphicFrame>
        <p:nvGraphicFramePr>
          <p:cNvPr id="833622" name="Object 86"/>
          <p:cNvGraphicFramePr>
            <a:graphicFrameLocks noChangeAspect="1"/>
          </p:cNvGraphicFramePr>
          <p:nvPr/>
        </p:nvGraphicFramePr>
        <p:xfrm>
          <a:off x="4419600" y="4751388"/>
          <a:ext cx="42291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8" name="Equation" r:id="rId18" imgW="2273300" imgH="254000" progId="Equation.DSMT4">
                  <p:embed/>
                </p:oleObj>
              </mc:Choice>
              <mc:Fallback>
                <p:oleObj name="Equation" r:id="rId18" imgW="2273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51388"/>
                        <a:ext cx="42291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623" name="Object 87"/>
          <p:cNvGraphicFramePr>
            <a:graphicFrameLocks noChangeAspect="1"/>
          </p:cNvGraphicFramePr>
          <p:nvPr/>
        </p:nvGraphicFramePr>
        <p:xfrm>
          <a:off x="-103188" y="5138738"/>
          <a:ext cx="4868863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9" name="Equation" r:id="rId20" imgW="1536700" imgH="431800" progId="Equation.DSMT4">
                  <p:embed/>
                </p:oleObj>
              </mc:Choice>
              <mc:Fallback>
                <p:oleObj name="Equation" r:id="rId20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3188" y="5138738"/>
                        <a:ext cx="4868863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624" name="Object 88"/>
          <p:cNvGraphicFramePr>
            <a:graphicFrameLocks noChangeAspect="1"/>
          </p:cNvGraphicFramePr>
          <p:nvPr/>
        </p:nvGraphicFramePr>
        <p:xfrm>
          <a:off x="5402263" y="5099050"/>
          <a:ext cx="3259137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0" name="Equation" r:id="rId22" imgW="1028700" imgH="457200" progId="Equation.DSMT4">
                  <p:embed/>
                </p:oleObj>
              </mc:Choice>
              <mc:Fallback>
                <p:oleObj name="Equation" r:id="rId22" imgW="1028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5099050"/>
                        <a:ext cx="3259137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625" name="Object 89"/>
          <p:cNvGraphicFramePr>
            <a:graphicFrameLocks noChangeAspect="1"/>
          </p:cNvGraphicFramePr>
          <p:nvPr/>
        </p:nvGraphicFramePr>
        <p:xfrm>
          <a:off x="6248400" y="1541463"/>
          <a:ext cx="304800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Equation" r:id="rId24" imgW="228600" imgH="177800" progId="Equation.DSMT4">
                  <p:embed/>
                </p:oleObj>
              </mc:Choice>
              <mc:Fallback>
                <p:oleObj name="Equation" r:id="rId24" imgW="228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541463"/>
                        <a:ext cx="304800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626" name="Object 90"/>
          <p:cNvGraphicFramePr>
            <a:graphicFrameLocks noChangeAspect="1"/>
          </p:cNvGraphicFramePr>
          <p:nvPr/>
        </p:nvGraphicFramePr>
        <p:xfrm>
          <a:off x="3352800" y="6389688"/>
          <a:ext cx="13763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Equation" r:id="rId26" imgW="889000" imgH="254000" progId="Equation.3">
                  <p:embed/>
                </p:oleObj>
              </mc:Choice>
              <mc:Fallback>
                <p:oleObj name="Equation" r:id="rId26" imgW="889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389688"/>
                        <a:ext cx="137636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86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ChangeArrowheads="1"/>
          </p:cNvSpPr>
          <p:nvPr/>
        </p:nvSpPr>
        <p:spPr bwMode="auto">
          <a:xfrm>
            <a:off x="3810000" y="0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Kelvin Waves </a:t>
            </a:r>
          </a:p>
        </p:txBody>
      </p:sp>
      <p:graphicFrame>
        <p:nvGraphicFramePr>
          <p:cNvPr id="800771" name="Object 3"/>
          <p:cNvGraphicFramePr>
            <a:graphicFrameLocks noChangeAspect="1"/>
          </p:cNvGraphicFramePr>
          <p:nvPr/>
        </p:nvGraphicFramePr>
        <p:xfrm>
          <a:off x="685800" y="990600"/>
          <a:ext cx="27003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9" name="Equation" r:id="rId4" imgW="1231762" imgH="1320624" progId="Equation.DSMT4">
                  <p:embed/>
                </p:oleObj>
              </mc:Choice>
              <mc:Fallback>
                <p:oleObj name="Equation" r:id="rId4" imgW="1231762" imgH="13206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27003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0772" name="Object 4"/>
          <p:cNvGraphicFramePr>
            <a:graphicFrameLocks noChangeAspect="1"/>
          </p:cNvGraphicFramePr>
          <p:nvPr/>
        </p:nvGraphicFramePr>
        <p:xfrm>
          <a:off x="6337300" y="996950"/>
          <a:ext cx="2392363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0" name="Equation" r:id="rId6" imgW="1092597" imgH="1283096" progId="Equation.DSMT4">
                  <p:embed/>
                </p:oleObj>
              </mc:Choice>
              <mc:Fallback>
                <p:oleObj name="Equation" r:id="rId6" imgW="1092597" imgH="128309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996950"/>
                        <a:ext cx="2392363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0773" name="Object 5"/>
          <p:cNvGraphicFramePr>
            <a:graphicFrameLocks noChangeAspect="1"/>
          </p:cNvGraphicFramePr>
          <p:nvPr/>
        </p:nvGraphicFramePr>
        <p:xfrm>
          <a:off x="4505325" y="990600"/>
          <a:ext cx="7524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1" name="Equation" r:id="rId8" imgW="406444" imgH="203420" progId="Equation.3">
                  <p:embed/>
                </p:oleObj>
              </mc:Choice>
              <mc:Fallback>
                <p:oleObj name="Equation" r:id="rId8" imgW="406444" imgH="2034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990600"/>
                        <a:ext cx="7524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74" name="Line 6"/>
          <p:cNvSpPr>
            <a:spLocks noChangeShapeType="1"/>
          </p:cNvSpPr>
          <p:nvPr/>
        </p:nvSpPr>
        <p:spPr bwMode="auto">
          <a:xfrm>
            <a:off x="3886200" y="2357438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0775" name="Text Box 7"/>
          <p:cNvSpPr txBox="1">
            <a:spLocks noChangeArrowheads="1"/>
          </p:cNvSpPr>
          <p:nvPr/>
        </p:nvSpPr>
        <p:spPr bwMode="auto">
          <a:xfrm>
            <a:off x="838200" y="4343400"/>
            <a:ext cx="166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Combine (2),(3) </a:t>
            </a:r>
          </a:p>
        </p:txBody>
      </p:sp>
      <p:sp>
        <p:nvSpPr>
          <p:cNvPr id="800776" name="Line 8"/>
          <p:cNvSpPr>
            <a:spLocks noChangeShapeType="1"/>
          </p:cNvSpPr>
          <p:nvPr/>
        </p:nvSpPr>
        <p:spPr bwMode="auto">
          <a:xfrm>
            <a:off x="2503488" y="452755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00777" name="Object 9"/>
          <p:cNvGraphicFramePr>
            <a:graphicFrameLocks noChangeAspect="1"/>
          </p:cNvGraphicFramePr>
          <p:nvPr/>
        </p:nvGraphicFramePr>
        <p:xfrm>
          <a:off x="3498850" y="3962400"/>
          <a:ext cx="52530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Equation" r:id="rId10" imgW="2273696" imgH="419497" progId="Equation.3">
                  <p:embed/>
                </p:oleObj>
              </mc:Choice>
              <mc:Fallback>
                <p:oleObj name="Equation" r:id="rId10" imgW="2273696" imgH="4194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3962400"/>
                        <a:ext cx="525303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0778" name="Object 10"/>
          <p:cNvGraphicFramePr>
            <a:graphicFrameLocks noChangeAspect="1"/>
          </p:cNvGraphicFramePr>
          <p:nvPr/>
        </p:nvGraphicFramePr>
        <p:xfrm>
          <a:off x="2122488" y="5308600"/>
          <a:ext cx="54102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Equation" r:id="rId12" imgW="2616596" imgH="609997" progId="Equation.3">
                  <p:embed/>
                </p:oleObj>
              </mc:Choice>
              <mc:Fallback>
                <p:oleObj name="Equation" r:id="rId12" imgW="2616596" imgH="609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5308600"/>
                        <a:ext cx="54102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79" name="Text Box 11"/>
          <p:cNvSpPr txBox="1">
            <a:spLocks noChangeArrowheads="1"/>
          </p:cNvSpPr>
          <p:nvPr/>
        </p:nvSpPr>
        <p:spPr bwMode="auto">
          <a:xfrm>
            <a:off x="381000" y="5562600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Solution</a:t>
            </a:r>
          </a:p>
        </p:txBody>
      </p:sp>
      <p:sp>
        <p:nvSpPr>
          <p:cNvPr id="800780" name="Line 12"/>
          <p:cNvSpPr>
            <a:spLocks noChangeShapeType="1"/>
          </p:cNvSpPr>
          <p:nvPr/>
        </p:nvSpPr>
        <p:spPr bwMode="auto">
          <a:xfrm>
            <a:off x="3962400" y="1295400"/>
            <a:ext cx="1143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0781" name="Line 13"/>
          <p:cNvSpPr>
            <a:spLocks noChangeShapeType="1"/>
          </p:cNvSpPr>
          <p:nvPr/>
        </p:nvSpPr>
        <p:spPr bwMode="auto">
          <a:xfrm flipV="1">
            <a:off x="5105400" y="533400"/>
            <a:ext cx="158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0782" name="Line 14"/>
          <p:cNvSpPr>
            <a:spLocks noChangeShapeType="1"/>
          </p:cNvSpPr>
          <p:nvPr/>
        </p:nvSpPr>
        <p:spPr bwMode="auto">
          <a:xfrm>
            <a:off x="5105400" y="5334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0783" name="Freeform 15"/>
          <p:cNvSpPr>
            <a:spLocks/>
          </p:cNvSpPr>
          <p:nvPr/>
        </p:nvSpPr>
        <p:spPr bwMode="auto">
          <a:xfrm>
            <a:off x="3962400" y="685800"/>
            <a:ext cx="1143000" cy="304800"/>
          </a:xfrm>
          <a:custGeom>
            <a:avLst/>
            <a:gdLst>
              <a:gd name="T0" fmla="*/ 0 w 720"/>
              <a:gd name="T1" fmla="*/ 192 h 192"/>
              <a:gd name="T2" fmla="*/ 480 w 720"/>
              <a:gd name="T3" fmla="*/ 144 h 192"/>
              <a:gd name="T4" fmla="*/ 720 w 720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192">
                <a:moveTo>
                  <a:pt x="0" y="192"/>
                </a:moveTo>
                <a:cubicBezTo>
                  <a:pt x="180" y="184"/>
                  <a:pt x="360" y="176"/>
                  <a:pt x="480" y="144"/>
                </a:cubicBezTo>
                <a:cubicBezTo>
                  <a:pt x="600" y="112"/>
                  <a:pt x="660" y="56"/>
                  <a:pt x="720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0784" name="Rectangle 16"/>
          <p:cNvSpPr>
            <a:spLocks noChangeArrowheads="1"/>
          </p:cNvSpPr>
          <p:nvPr/>
        </p:nvSpPr>
        <p:spPr bwMode="auto">
          <a:xfrm>
            <a:off x="5105400" y="533400"/>
            <a:ext cx="8382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0785" name="Rectangle 17"/>
          <p:cNvSpPr>
            <a:spLocks noChangeArrowheads="1"/>
          </p:cNvSpPr>
          <p:nvPr/>
        </p:nvSpPr>
        <p:spPr bwMode="auto">
          <a:xfrm>
            <a:off x="3962400" y="1295400"/>
            <a:ext cx="19812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00786" name="Object 18"/>
          <p:cNvGraphicFramePr>
            <a:graphicFrameLocks noChangeAspect="1"/>
          </p:cNvGraphicFramePr>
          <p:nvPr/>
        </p:nvGraphicFramePr>
        <p:xfrm>
          <a:off x="4343400" y="1905000"/>
          <a:ext cx="7524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Equation" r:id="rId14" imgW="406444" imgH="203420" progId="Equation.DSMT4">
                  <p:embed/>
                </p:oleObj>
              </mc:Choice>
              <mc:Fallback>
                <p:oleObj name="Equation" r:id="rId14" imgW="406444" imgH="2034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7524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7" name="Text Box 19"/>
          <p:cNvSpPr txBox="1">
            <a:spLocks noChangeArrowheads="1"/>
          </p:cNvSpPr>
          <p:nvPr/>
        </p:nvSpPr>
        <p:spPr bwMode="auto">
          <a:xfrm>
            <a:off x="5256213" y="6521450"/>
            <a:ext cx="3887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Gill (1982 </a:t>
            </a:r>
            <a:r>
              <a:rPr lang="en-US" i="1"/>
              <a:t>Atmosphere-Ocean Dynamics</a:t>
            </a:r>
            <a:r>
              <a:rPr lang="en-US"/>
              <a:t>)</a:t>
            </a:r>
          </a:p>
        </p:txBody>
      </p:sp>
      <p:sp>
        <p:nvSpPr>
          <p:cNvPr id="800788" name="Rectangle 20"/>
          <p:cNvSpPr>
            <a:spLocks noChangeArrowheads="1"/>
          </p:cNvSpPr>
          <p:nvPr/>
        </p:nvSpPr>
        <p:spPr bwMode="auto">
          <a:xfrm>
            <a:off x="669925" y="-76200"/>
            <a:ext cx="245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Linearized SWE</a:t>
            </a:r>
            <a:r>
              <a:rPr lang="en-US" sz="2400">
                <a:solidFill>
                  <a:srgbClr val="FF0066"/>
                </a:solidFill>
              </a:rPr>
              <a:t> </a:t>
            </a:r>
          </a:p>
        </p:txBody>
      </p:sp>
      <p:graphicFrame>
        <p:nvGraphicFramePr>
          <p:cNvPr id="800789" name="Object 21"/>
          <p:cNvGraphicFramePr>
            <a:graphicFrameLocks noChangeAspect="1"/>
          </p:cNvGraphicFramePr>
          <p:nvPr/>
        </p:nvGraphicFramePr>
        <p:xfrm>
          <a:off x="3810000" y="1033463"/>
          <a:ext cx="30480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5" name="Equation" r:id="rId16" imgW="177800" imgH="152400" progId="Equation.DSMT4">
                  <p:embed/>
                </p:oleObj>
              </mc:Choice>
              <mc:Fallback>
                <p:oleObj name="Equation" r:id="rId16" imgW="177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33463"/>
                        <a:ext cx="30480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0790" name="Object 22"/>
          <p:cNvGraphicFramePr>
            <a:graphicFrameLocks noChangeAspect="1"/>
          </p:cNvGraphicFramePr>
          <p:nvPr/>
        </p:nvGraphicFramePr>
        <p:xfrm>
          <a:off x="838200" y="306388"/>
          <a:ext cx="189547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6" name="Equation" r:id="rId18" imgW="1397000" imgH="558800" progId="Equation.3">
                  <p:embed/>
                </p:oleObj>
              </mc:Choice>
              <mc:Fallback>
                <p:oleObj name="Equation" r:id="rId18" imgW="13970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6388"/>
                        <a:ext cx="1895475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50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86" name="Object 6"/>
          <p:cNvGraphicFramePr>
            <a:graphicFrameLocks noChangeAspect="1"/>
          </p:cNvGraphicFramePr>
          <p:nvPr/>
        </p:nvGraphicFramePr>
        <p:xfrm>
          <a:off x="4097338" y="838200"/>
          <a:ext cx="27178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4" imgW="596900" imgH="419100" progId="Equation.DSMT4">
                  <p:embed/>
                </p:oleObj>
              </mc:Choice>
              <mc:Fallback>
                <p:oleObj name="Equation" r:id="rId4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838200"/>
                        <a:ext cx="2717800" cy="1250950"/>
                      </a:xfrm>
                      <a:prstGeom prst="rect">
                        <a:avLst/>
                      </a:prstGeom>
                      <a:solidFill>
                        <a:srgbClr val="AAD1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687" name="Text Box 7"/>
          <p:cNvSpPr txBox="1">
            <a:spLocks noChangeArrowheads="1"/>
          </p:cNvSpPr>
          <p:nvPr/>
        </p:nvSpPr>
        <p:spPr bwMode="auto">
          <a:xfrm>
            <a:off x="1576388" y="1295400"/>
            <a:ext cx="1905000" cy="457200"/>
          </a:xfrm>
          <a:prstGeom prst="rect">
            <a:avLst/>
          </a:prstGeom>
          <a:solidFill>
            <a:srgbClr val="AAD1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Gas Law </a:t>
            </a:r>
            <a:r>
              <a:rPr lang="en-US" sz="2400">
                <a:sym typeface="Wingdings" charset="0"/>
              </a:rPr>
              <a:t></a:t>
            </a:r>
            <a:endParaRPr lang="en-US" sz="2400"/>
          </a:p>
        </p:txBody>
      </p:sp>
      <p:sp>
        <p:nvSpPr>
          <p:cNvPr id="583694" name="Rectangle 14"/>
          <p:cNvSpPr>
            <a:spLocks noChangeArrowheads="1"/>
          </p:cNvSpPr>
          <p:nvPr/>
        </p:nvSpPr>
        <p:spPr bwMode="auto">
          <a:xfrm>
            <a:off x="1035050" y="4267200"/>
            <a:ext cx="6569075" cy="457200"/>
          </a:xfrm>
          <a:prstGeom prst="rect">
            <a:avLst/>
          </a:prstGeom>
          <a:solidFill>
            <a:srgbClr val="B6D8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1</a:t>
            </a:r>
            <a:r>
              <a:rPr lang="en-US" sz="2400" baseline="30000"/>
              <a:t>st</a:t>
            </a:r>
            <a:r>
              <a:rPr lang="en-US" sz="2400"/>
              <a:t>  Law of Thermo (adiabatic) &amp; Hydrostatics</a:t>
            </a:r>
            <a:r>
              <a:rPr lang="en-US" sz="2400">
                <a:sym typeface="Wingdings" charset="0"/>
              </a:rPr>
              <a:t></a:t>
            </a:r>
          </a:p>
        </p:txBody>
      </p:sp>
      <p:graphicFrame>
        <p:nvGraphicFramePr>
          <p:cNvPr id="583695" name="Object 15"/>
          <p:cNvGraphicFramePr>
            <a:graphicFrameLocks noChangeAspect="1"/>
          </p:cNvGraphicFramePr>
          <p:nvPr/>
        </p:nvGraphicFramePr>
        <p:xfrm>
          <a:off x="1905000" y="4876800"/>
          <a:ext cx="48895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6" imgW="1727200" imgH="482600" progId="Equation.DSMT4">
                  <p:embed/>
                </p:oleObj>
              </mc:Choice>
              <mc:Fallback>
                <p:oleObj name="Equation" r:id="rId6" imgW="1727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4889500" cy="1141413"/>
                      </a:xfrm>
                      <a:prstGeom prst="rect">
                        <a:avLst/>
                      </a:prstGeom>
                      <a:solidFill>
                        <a:srgbClr val="B9DAD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696" name="Rectangle 16"/>
          <p:cNvSpPr>
            <a:spLocks noChangeArrowheads="1"/>
          </p:cNvSpPr>
          <p:nvPr/>
        </p:nvSpPr>
        <p:spPr bwMode="auto">
          <a:xfrm>
            <a:off x="762000" y="76200"/>
            <a:ext cx="8153400" cy="609600"/>
          </a:xfrm>
          <a:prstGeom prst="rect">
            <a:avLst/>
          </a:prstGeom>
          <a:solidFill>
            <a:srgbClr val="A3CF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>
                <a:solidFill>
                  <a:srgbClr val="FF0066"/>
                </a:solidFill>
              </a:rPr>
              <a:t>Buoyancy in Terms of Temperature</a:t>
            </a:r>
            <a:endParaRPr lang="en-US" sz="4400">
              <a:solidFill>
                <a:srgbClr val="FF0066"/>
              </a:solidFill>
              <a:latin typeface="Arial" charset="0"/>
            </a:endParaRPr>
          </a:p>
        </p:txBody>
      </p:sp>
      <p:grpSp>
        <p:nvGrpSpPr>
          <p:cNvPr id="583702" name="Group 22"/>
          <p:cNvGrpSpPr>
            <a:grpSpLocks/>
          </p:cNvGrpSpPr>
          <p:nvPr/>
        </p:nvGrpSpPr>
        <p:grpSpPr bwMode="auto">
          <a:xfrm>
            <a:off x="685800" y="6248400"/>
            <a:ext cx="7186613" cy="533400"/>
            <a:chOff x="181" y="4032"/>
            <a:chExt cx="4527" cy="336"/>
          </a:xfrm>
        </p:grpSpPr>
        <p:sp>
          <p:nvSpPr>
            <p:cNvPr id="583699" name="Text Box 19"/>
            <p:cNvSpPr txBox="1">
              <a:spLocks noChangeArrowheads="1"/>
            </p:cNvSpPr>
            <p:nvPr/>
          </p:nvSpPr>
          <p:spPr bwMode="auto">
            <a:xfrm>
              <a:off x="181" y="4108"/>
              <a:ext cx="4527" cy="212"/>
            </a:xfrm>
            <a:prstGeom prst="rect">
              <a:avLst/>
            </a:prstGeom>
            <a:solidFill>
              <a:srgbClr val="B9DA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         = specific heat at constant pressure    ,       </a:t>
              </a:r>
              <a:r>
                <a:rPr lang="en-US" i="1"/>
                <a:t>R</a:t>
              </a:r>
              <a:r>
                <a:rPr lang="en-US"/>
                <a:t>    = gas constant for dry air</a:t>
              </a:r>
            </a:p>
          </p:txBody>
        </p:sp>
        <p:graphicFrame>
          <p:nvGraphicFramePr>
            <p:cNvPr id="583700" name="Object 20"/>
            <p:cNvGraphicFramePr>
              <a:graphicFrameLocks noChangeAspect="1"/>
            </p:cNvGraphicFramePr>
            <p:nvPr/>
          </p:nvGraphicFramePr>
          <p:xfrm>
            <a:off x="229" y="4032"/>
            <a:ext cx="24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Equation" r:id="rId8" imgW="178042" imgH="241487" progId="Equation.3">
                    <p:embed/>
                  </p:oleObj>
                </mc:Choice>
                <mc:Fallback>
                  <p:oleObj name="Equation" r:id="rId8" imgW="178042" imgH="24148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" y="4032"/>
                          <a:ext cx="247" cy="336"/>
                        </a:xfrm>
                        <a:prstGeom prst="rect">
                          <a:avLst/>
                        </a:prstGeom>
                        <a:solidFill>
                          <a:srgbClr val="B9DAD7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3703" name="Object 23"/>
          <p:cNvGraphicFramePr>
            <a:graphicFrameLocks noChangeAspect="1"/>
          </p:cNvGraphicFramePr>
          <p:nvPr/>
        </p:nvGraphicFramePr>
        <p:xfrm>
          <a:off x="2909888" y="2339975"/>
          <a:ext cx="294005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10" imgW="990600" imgH="495300" progId="Equation.3">
                  <p:embed/>
                </p:oleObj>
              </mc:Choice>
              <mc:Fallback>
                <p:oleObj name="Equation" r:id="rId10" imgW="990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2339975"/>
                        <a:ext cx="2940050" cy="1471613"/>
                      </a:xfrm>
                      <a:prstGeom prst="rect">
                        <a:avLst/>
                      </a:prstGeom>
                      <a:solidFill>
                        <a:srgbClr val="B0D8D3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818" name="Picture 2" descr="rotunno_Gill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43250"/>
            <a:ext cx="6297613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2819" name="Rectangle 3"/>
          <p:cNvSpPr>
            <a:spLocks noChangeArrowheads="1"/>
          </p:cNvSpPr>
          <p:nvPr/>
        </p:nvSpPr>
        <p:spPr bwMode="auto">
          <a:xfrm>
            <a:off x="1371600" y="314325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20" name="Rectangle 4"/>
          <p:cNvSpPr>
            <a:spLocks noChangeArrowheads="1"/>
          </p:cNvSpPr>
          <p:nvPr/>
        </p:nvSpPr>
        <p:spPr bwMode="auto">
          <a:xfrm>
            <a:off x="2514600" y="3295650"/>
            <a:ext cx="2667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21" name="Rectangle 5"/>
          <p:cNvSpPr>
            <a:spLocks noChangeArrowheads="1"/>
          </p:cNvSpPr>
          <p:nvPr/>
        </p:nvSpPr>
        <p:spPr bwMode="auto">
          <a:xfrm>
            <a:off x="1981200" y="3676650"/>
            <a:ext cx="2057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22" name="Text Box 6"/>
          <p:cNvSpPr txBox="1">
            <a:spLocks noChangeArrowheads="1"/>
          </p:cNvSpPr>
          <p:nvPr/>
        </p:nvSpPr>
        <p:spPr bwMode="auto">
          <a:xfrm>
            <a:off x="517525" y="290513"/>
            <a:ext cx="2951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Condition (1) applied to (5),(6) </a:t>
            </a:r>
          </a:p>
        </p:txBody>
      </p:sp>
      <p:sp>
        <p:nvSpPr>
          <p:cNvPr id="802823" name="Line 7"/>
          <p:cNvSpPr>
            <a:spLocks noChangeShapeType="1"/>
          </p:cNvSpPr>
          <p:nvPr/>
        </p:nvSpPr>
        <p:spPr bwMode="auto">
          <a:xfrm>
            <a:off x="3581400" y="533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02824" name="Object 8"/>
          <p:cNvGraphicFramePr>
            <a:graphicFrameLocks noChangeAspect="1"/>
          </p:cNvGraphicFramePr>
          <p:nvPr/>
        </p:nvGraphicFramePr>
        <p:xfrm>
          <a:off x="2286000" y="838200"/>
          <a:ext cx="43434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7" name="Equation" r:id="rId5" imgW="2032396" imgH="394097" progId="Equation.3">
                  <p:embed/>
                </p:oleObj>
              </mc:Choice>
              <mc:Fallback>
                <p:oleObj name="Equation" r:id="rId5" imgW="2032396" imgH="3940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838200"/>
                        <a:ext cx="43434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441325" y="1890713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and</a:t>
            </a:r>
          </a:p>
        </p:txBody>
      </p:sp>
      <p:graphicFrame>
        <p:nvGraphicFramePr>
          <p:cNvPr id="802826" name="Object 10"/>
          <p:cNvGraphicFramePr>
            <a:graphicFrameLocks noChangeAspect="1"/>
          </p:cNvGraphicFramePr>
          <p:nvPr/>
        </p:nvGraphicFramePr>
        <p:xfrm>
          <a:off x="1371600" y="1981200"/>
          <a:ext cx="62245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8" name="Equation" r:id="rId7" imgW="3429000" imgH="482600" progId="Equation.DSMT4">
                  <p:embed/>
                </p:oleObj>
              </mc:Choice>
              <mc:Fallback>
                <p:oleObj name="Equation" r:id="rId7" imgW="3429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622458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2827" name="Line 11"/>
          <p:cNvSpPr>
            <a:spLocks noChangeShapeType="1"/>
          </p:cNvSpPr>
          <p:nvPr/>
        </p:nvSpPr>
        <p:spPr bwMode="auto">
          <a:xfrm flipV="1">
            <a:off x="67056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2828" name="Line 12"/>
          <p:cNvSpPr>
            <a:spLocks noChangeShapeType="1"/>
          </p:cNvSpPr>
          <p:nvPr/>
        </p:nvSpPr>
        <p:spPr bwMode="auto">
          <a:xfrm>
            <a:off x="6705600" y="5562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02829" name="Object 13"/>
          <p:cNvGraphicFramePr>
            <a:graphicFrameLocks noChangeAspect="1"/>
          </p:cNvGraphicFramePr>
          <p:nvPr/>
        </p:nvGraphicFramePr>
        <p:xfrm>
          <a:off x="7162800" y="58674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9" name="Equation" r:id="rId9" imgW="127231" imgH="139915" progId="Equation.DSMT4">
                  <p:embed/>
                </p:oleObj>
              </mc:Choice>
              <mc:Fallback>
                <p:oleObj name="Equation" r:id="rId9" imgW="127231" imgH="1399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8674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30" name="Object 14"/>
          <p:cNvGraphicFramePr>
            <a:graphicFrameLocks noChangeAspect="1"/>
          </p:cNvGraphicFramePr>
          <p:nvPr/>
        </p:nvGraphicFramePr>
        <p:xfrm>
          <a:off x="7239000" y="4876800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Equation" r:id="rId11" imgW="139975" imgH="165353" progId="Equation.3">
                  <p:embed/>
                </p:oleObj>
              </mc:Choice>
              <mc:Fallback>
                <p:oleObj name="Equation" r:id="rId11" imgW="139975" imgH="1653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76800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2831" name="Rectangle 15"/>
          <p:cNvSpPr>
            <a:spLocks noChangeArrowheads="1"/>
          </p:cNvSpPr>
          <p:nvPr/>
        </p:nvSpPr>
        <p:spPr bwMode="auto">
          <a:xfrm>
            <a:off x="7966075" y="6521450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Gill ( 1982)</a:t>
            </a:r>
          </a:p>
        </p:txBody>
      </p:sp>
    </p:spTree>
    <p:extLst>
      <p:ext uri="{BB962C8B-B14F-4D97-AF65-F5344CB8AC3E}">
        <p14:creationId xmlns:p14="http://schemas.microsoft.com/office/powerpoint/2010/main" val="164534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62" name="Picture 2" descr="fig8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76200"/>
            <a:ext cx="4808537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381000" y="854075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Effect of stratification above marine layer</a:t>
            </a:r>
          </a:p>
        </p:txBody>
      </p:sp>
      <p:sp>
        <p:nvSpPr>
          <p:cNvPr id="808964" name="Rectangle 4"/>
          <p:cNvSpPr>
            <a:spLocks noChangeArrowheads="1"/>
          </p:cNvSpPr>
          <p:nvPr/>
        </p:nvSpPr>
        <p:spPr bwMode="auto">
          <a:xfrm>
            <a:off x="0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258853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10" name="Picture 2" descr="fig9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5908675" cy="61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0" y="2835275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Effect of stratification above marine layer</a:t>
            </a:r>
          </a:p>
        </p:txBody>
      </p:sp>
      <p:sp>
        <p:nvSpPr>
          <p:cNvPr id="811012" name="Text Box 4"/>
          <p:cNvSpPr txBox="1">
            <a:spLocks noChangeArrowheads="1"/>
          </p:cNvSpPr>
          <p:nvPr/>
        </p:nvSpPr>
        <p:spPr bwMode="auto">
          <a:xfrm>
            <a:off x="5943600" y="44450"/>
            <a:ext cx="985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Stratified</a:t>
            </a:r>
          </a:p>
        </p:txBody>
      </p:sp>
      <p:sp>
        <p:nvSpPr>
          <p:cNvPr id="811013" name="Text Box 5"/>
          <p:cNvSpPr txBox="1">
            <a:spLocks noChangeArrowheads="1"/>
          </p:cNvSpPr>
          <p:nvPr/>
        </p:nvSpPr>
        <p:spPr bwMode="auto">
          <a:xfrm>
            <a:off x="6096000" y="3352800"/>
            <a:ext cx="83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Neutral</a:t>
            </a:r>
          </a:p>
        </p:txBody>
      </p:sp>
      <p:sp>
        <p:nvSpPr>
          <p:cNvPr id="811014" name="Rectangle 6"/>
          <p:cNvSpPr>
            <a:spLocks noChangeArrowheads="1"/>
          </p:cNvSpPr>
          <p:nvPr/>
        </p:nvSpPr>
        <p:spPr bwMode="auto">
          <a:xfrm>
            <a:off x="0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391265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1026" descr="fi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0"/>
            <a:ext cx="4900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59" name="Rectangle 1027"/>
          <p:cNvSpPr>
            <a:spLocks noChangeArrowheads="1"/>
          </p:cNvSpPr>
          <p:nvPr/>
        </p:nvSpPr>
        <p:spPr bwMode="auto">
          <a:xfrm>
            <a:off x="0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91464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06" name="Picture 1026" descr="fi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10400" cy="67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5107" name="Rectangle 1027"/>
          <p:cNvSpPr>
            <a:spLocks noChangeArrowheads="1"/>
          </p:cNvSpPr>
          <p:nvPr/>
        </p:nvSpPr>
        <p:spPr bwMode="auto">
          <a:xfrm>
            <a:off x="0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218373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613" name="Rectangle 29"/>
          <p:cNvSpPr>
            <a:spLocks noChangeArrowheads="1"/>
          </p:cNvSpPr>
          <p:nvPr/>
        </p:nvSpPr>
        <p:spPr bwMode="auto">
          <a:xfrm>
            <a:off x="5257800" y="990600"/>
            <a:ext cx="22860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5586" name="Group 2"/>
          <p:cNvGrpSpPr>
            <a:grpSpLocks/>
          </p:cNvGrpSpPr>
          <p:nvPr/>
        </p:nvGrpSpPr>
        <p:grpSpPr bwMode="auto">
          <a:xfrm>
            <a:off x="1600200" y="990600"/>
            <a:ext cx="2286000" cy="1676400"/>
            <a:chOff x="3024" y="2976"/>
            <a:chExt cx="1440" cy="1056"/>
          </a:xfrm>
        </p:grpSpPr>
        <p:sp>
          <p:nvSpPr>
            <p:cNvPr id="835587" name="Rectangle 3"/>
            <p:cNvSpPr>
              <a:spLocks noChangeArrowheads="1"/>
            </p:cNvSpPr>
            <p:nvPr/>
          </p:nvSpPr>
          <p:spPr bwMode="auto">
            <a:xfrm>
              <a:off x="3024" y="2976"/>
              <a:ext cx="1440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88" name="Line 4"/>
            <p:cNvSpPr>
              <a:spLocks noChangeShapeType="1"/>
            </p:cNvSpPr>
            <p:nvPr/>
          </p:nvSpPr>
          <p:spPr bwMode="auto">
            <a:xfrm>
              <a:off x="3312" y="379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89" name="Line 5"/>
            <p:cNvSpPr>
              <a:spLocks noChangeShapeType="1"/>
            </p:cNvSpPr>
            <p:nvPr/>
          </p:nvSpPr>
          <p:spPr bwMode="auto">
            <a:xfrm flipV="1">
              <a:off x="3312" y="307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0" name="Line 6"/>
            <p:cNvSpPr>
              <a:spLocks noChangeShapeType="1"/>
            </p:cNvSpPr>
            <p:nvPr/>
          </p:nvSpPr>
          <p:spPr bwMode="auto">
            <a:xfrm flipV="1">
              <a:off x="3600" y="350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1" name="Line 7"/>
            <p:cNvSpPr>
              <a:spLocks noChangeShapeType="1"/>
            </p:cNvSpPr>
            <p:nvPr/>
          </p:nvSpPr>
          <p:spPr bwMode="auto">
            <a:xfrm flipV="1">
              <a:off x="3600" y="3408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2" name="Line 8"/>
            <p:cNvSpPr>
              <a:spLocks noChangeShapeType="1"/>
            </p:cNvSpPr>
            <p:nvPr/>
          </p:nvSpPr>
          <p:spPr bwMode="auto">
            <a:xfrm flipV="1">
              <a:off x="3888" y="3120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35593" name="Object 9"/>
            <p:cNvGraphicFramePr>
              <a:graphicFrameLocks noChangeAspect="1"/>
            </p:cNvGraphicFramePr>
            <p:nvPr/>
          </p:nvGraphicFramePr>
          <p:xfrm>
            <a:off x="3594" y="3810"/>
            <a:ext cx="137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097" name="Equation" r:id="rId4" imgW="127000" imgH="177800" progId="Equation.DSMT4">
                    <p:embed/>
                  </p:oleObj>
                </mc:Choice>
                <mc:Fallback>
                  <p:oleObj name="Equation" r:id="rId4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4" y="3810"/>
                          <a:ext cx="13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5594" name="Object 10"/>
            <p:cNvGraphicFramePr>
              <a:graphicFrameLocks noChangeAspect="1"/>
            </p:cNvGraphicFramePr>
            <p:nvPr/>
          </p:nvGraphicFramePr>
          <p:xfrm>
            <a:off x="3120" y="3120"/>
            <a:ext cx="123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098" name="Equation" r:id="rId6" imgW="114300" imgH="127000" progId="Equation.DSMT4">
                    <p:embed/>
                  </p:oleObj>
                </mc:Choice>
                <mc:Fallback>
                  <p:oleObj name="Equation" r:id="rId6" imgW="1143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120"/>
                          <a:ext cx="123" cy="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5595" name="Rectangle 11"/>
          <p:cNvSpPr>
            <a:spLocks noChangeArrowheads="1"/>
          </p:cNvSpPr>
          <p:nvPr/>
        </p:nvSpPr>
        <p:spPr bwMode="auto">
          <a:xfrm>
            <a:off x="762000" y="152400"/>
            <a:ext cx="7773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Idealization II : Surface Quasigeostrophic Approximation</a:t>
            </a:r>
          </a:p>
          <a:p>
            <a:r>
              <a:rPr lang="en-US" sz="2400"/>
              <a:t>             (Ignore Lower-Layer Stratification)</a:t>
            </a:r>
            <a:endParaRPr lang="en-US" sz="2400">
              <a:solidFill>
                <a:srgbClr val="FF0066"/>
              </a:solidFill>
            </a:endParaRPr>
          </a:p>
        </p:txBody>
      </p:sp>
      <p:sp>
        <p:nvSpPr>
          <p:cNvPr id="835596" name="Line 12"/>
          <p:cNvSpPr>
            <a:spLocks noChangeShapeType="1"/>
          </p:cNvSpPr>
          <p:nvPr/>
        </p:nvSpPr>
        <p:spPr bwMode="auto">
          <a:xfrm>
            <a:off x="4191000" y="19050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5598" name="Line 14"/>
          <p:cNvSpPr>
            <a:spLocks noChangeShapeType="1"/>
          </p:cNvSpPr>
          <p:nvPr/>
        </p:nvSpPr>
        <p:spPr bwMode="auto">
          <a:xfrm>
            <a:off x="5715000" y="2286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5599" name="Line 15"/>
          <p:cNvSpPr>
            <a:spLocks noChangeShapeType="1"/>
          </p:cNvSpPr>
          <p:nvPr/>
        </p:nvSpPr>
        <p:spPr bwMode="auto">
          <a:xfrm flipV="1">
            <a:off x="5715000" y="114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5602" name="Line 18"/>
          <p:cNvSpPr>
            <a:spLocks noChangeShapeType="1"/>
          </p:cNvSpPr>
          <p:nvPr/>
        </p:nvSpPr>
        <p:spPr bwMode="auto">
          <a:xfrm flipV="1">
            <a:off x="6248400" y="1143000"/>
            <a:ext cx="6096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5603" name="Object 19"/>
          <p:cNvGraphicFramePr>
            <a:graphicFrameLocks noChangeAspect="1"/>
          </p:cNvGraphicFramePr>
          <p:nvPr/>
        </p:nvGraphicFramePr>
        <p:xfrm>
          <a:off x="6162675" y="2314575"/>
          <a:ext cx="2174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" name="Equation" r:id="rId8" imgW="127000" imgH="177800" progId="Equation.DSMT4">
                  <p:embed/>
                </p:oleObj>
              </mc:Choice>
              <mc:Fallback>
                <p:oleObj name="Equation" r:id="rId8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2314575"/>
                        <a:ext cx="2174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604" name="Object 20"/>
          <p:cNvGraphicFramePr>
            <a:graphicFrameLocks noChangeAspect="1"/>
          </p:cNvGraphicFramePr>
          <p:nvPr/>
        </p:nvGraphicFramePr>
        <p:xfrm>
          <a:off x="5410200" y="1219200"/>
          <a:ext cx="195263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0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19200"/>
                        <a:ext cx="195263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615" name="Text Box 31"/>
          <p:cNvSpPr txBox="1">
            <a:spLocks noChangeArrowheads="1"/>
          </p:cNvSpPr>
          <p:nvPr/>
        </p:nvSpPr>
        <p:spPr bwMode="auto">
          <a:xfrm>
            <a:off x="284163" y="3429000"/>
            <a:ext cx="1087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Lecture 1 </a:t>
            </a:r>
          </a:p>
        </p:txBody>
      </p:sp>
      <p:graphicFrame>
        <p:nvGraphicFramePr>
          <p:cNvPr id="835616" name="Object 32"/>
          <p:cNvGraphicFramePr>
            <a:graphicFrameLocks noChangeAspect="1"/>
          </p:cNvGraphicFramePr>
          <p:nvPr/>
        </p:nvGraphicFramePr>
        <p:xfrm>
          <a:off x="1905000" y="3276600"/>
          <a:ext cx="53340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1" name="Equation" r:id="rId12" imgW="2362200" imgH="254000" progId="Equation.DSMT4">
                  <p:embed/>
                </p:oleObj>
              </mc:Choice>
              <mc:Fallback>
                <p:oleObj name="Equation" r:id="rId12" imgW="2362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53340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617" name="Object 33"/>
          <p:cNvGraphicFramePr>
            <a:graphicFrameLocks noChangeAspect="1"/>
          </p:cNvGraphicFramePr>
          <p:nvPr/>
        </p:nvGraphicFramePr>
        <p:xfrm>
          <a:off x="4479925" y="4724400"/>
          <a:ext cx="29876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2" name="Equation" r:id="rId14" imgW="1486296" imgH="419497" progId="Equation.DSMT4">
                  <p:embed/>
                </p:oleObj>
              </mc:Choice>
              <mc:Fallback>
                <p:oleObj name="Equation" r:id="rId14" imgW="1486296" imgH="4194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4724400"/>
                        <a:ext cx="29876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618" name="Text Box 34"/>
          <p:cNvSpPr txBox="1">
            <a:spLocks noChangeArrowheads="1"/>
          </p:cNvSpPr>
          <p:nvPr/>
        </p:nvSpPr>
        <p:spPr bwMode="auto">
          <a:xfrm>
            <a:off x="304800" y="5022850"/>
            <a:ext cx="233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hydrostatic, geostrophic</a:t>
            </a:r>
          </a:p>
        </p:txBody>
      </p:sp>
      <p:graphicFrame>
        <p:nvGraphicFramePr>
          <p:cNvPr id="835620" name="Object 36"/>
          <p:cNvGraphicFramePr>
            <a:graphicFrameLocks noChangeAspect="1"/>
          </p:cNvGraphicFramePr>
          <p:nvPr/>
        </p:nvGraphicFramePr>
        <p:xfrm>
          <a:off x="4953000" y="4114800"/>
          <a:ext cx="218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Equation" r:id="rId16" imgW="1092200" imgH="266700" progId="Equation.DSMT4">
                  <p:embed/>
                </p:oleObj>
              </mc:Choice>
              <mc:Fallback>
                <p:oleObj name="Equation" r:id="rId16" imgW="1092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114800"/>
                        <a:ext cx="2184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621" name="Text Box 37"/>
          <p:cNvSpPr txBox="1">
            <a:spLocks noChangeArrowheads="1"/>
          </p:cNvSpPr>
          <p:nvPr/>
        </p:nvSpPr>
        <p:spPr bwMode="auto">
          <a:xfrm>
            <a:off x="304800" y="4191000"/>
            <a:ext cx="4059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2D quasigeostrophic momentum equation  </a:t>
            </a:r>
          </a:p>
        </p:txBody>
      </p:sp>
      <p:sp>
        <p:nvSpPr>
          <p:cNvPr id="835622" name="Text Box 38"/>
          <p:cNvSpPr txBox="1">
            <a:spLocks noChangeArrowheads="1"/>
          </p:cNvSpPr>
          <p:nvPr/>
        </p:nvSpPr>
        <p:spPr bwMode="auto">
          <a:xfrm>
            <a:off x="342900" y="5943600"/>
            <a:ext cx="95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combine</a:t>
            </a:r>
          </a:p>
        </p:txBody>
      </p:sp>
      <p:graphicFrame>
        <p:nvGraphicFramePr>
          <p:cNvPr id="835624" name="Object 40"/>
          <p:cNvGraphicFramePr>
            <a:graphicFrameLocks noChangeAspect="1"/>
          </p:cNvGraphicFramePr>
          <p:nvPr/>
        </p:nvGraphicFramePr>
        <p:xfrm>
          <a:off x="2743200" y="5605463"/>
          <a:ext cx="3284538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Equation" r:id="rId18" imgW="1587500" imgH="495300" progId="Equation.3">
                  <p:embed/>
                </p:oleObj>
              </mc:Choice>
              <mc:Fallback>
                <p:oleObj name="Equation" r:id="rId18" imgW="1587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605463"/>
                        <a:ext cx="3284538" cy="10239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90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Text Box 1026"/>
          <p:cNvSpPr txBox="1">
            <a:spLocks noChangeArrowheads="1"/>
          </p:cNvSpPr>
          <p:nvPr/>
        </p:nvSpPr>
        <p:spPr bwMode="auto">
          <a:xfrm>
            <a:off x="2743200" y="0"/>
            <a:ext cx="475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66"/>
                </a:solidFill>
              </a:rPr>
              <a:t>Topographically Trapped Rossby Waves</a:t>
            </a:r>
          </a:p>
        </p:txBody>
      </p:sp>
      <p:sp>
        <p:nvSpPr>
          <p:cNvPr id="817155" name="Line 1027"/>
          <p:cNvSpPr>
            <a:spLocks noChangeShapeType="1"/>
          </p:cNvSpPr>
          <p:nvPr/>
        </p:nvSpPr>
        <p:spPr bwMode="auto">
          <a:xfrm flipV="1">
            <a:off x="3657600" y="1447800"/>
            <a:ext cx="3886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17156" name="Object 1028"/>
          <p:cNvGraphicFramePr>
            <a:graphicFrameLocks noChangeAspect="1"/>
          </p:cNvGraphicFramePr>
          <p:nvPr/>
        </p:nvGraphicFramePr>
        <p:xfrm>
          <a:off x="2362200" y="606425"/>
          <a:ext cx="25908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5" name="Equation" r:id="rId4" imgW="1307929" imgH="444704" progId="Equation.DSMT4">
                  <p:embed/>
                </p:oleObj>
              </mc:Choice>
              <mc:Fallback>
                <p:oleObj name="Equation" r:id="rId4" imgW="1307929" imgH="4447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06425"/>
                        <a:ext cx="25908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57" name="Object 1029"/>
          <p:cNvGraphicFramePr>
            <a:graphicFrameLocks noChangeAspect="1"/>
          </p:cNvGraphicFramePr>
          <p:nvPr/>
        </p:nvGraphicFramePr>
        <p:xfrm>
          <a:off x="7981950" y="1447800"/>
          <a:ext cx="10096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6" name="Equation" r:id="rId6" imgW="342999" imgH="178042" progId="Equation.3">
                  <p:embed/>
                </p:oleObj>
              </mc:Choice>
              <mc:Fallback>
                <p:oleObj name="Equation" r:id="rId6" imgW="342999" imgH="1780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1447800"/>
                        <a:ext cx="10096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158" name="Line 1030"/>
          <p:cNvSpPr>
            <a:spLocks noChangeShapeType="1"/>
          </p:cNvSpPr>
          <p:nvPr/>
        </p:nvSpPr>
        <p:spPr bwMode="auto">
          <a:xfrm>
            <a:off x="3657600" y="17526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17159" name="Object 1031"/>
          <p:cNvGraphicFramePr>
            <a:graphicFrameLocks noChangeAspect="1"/>
          </p:cNvGraphicFramePr>
          <p:nvPr/>
        </p:nvGraphicFramePr>
        <p:xfrm>
          <a:off x="6000750" y="1752600"/>
          <a:ext cx="140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7" name="Equation" r:id="rId8" imgW="533334" imgH="178042" progId="Equation.3">
                  <p:embed/>
                </p:oleObj>
              </mc:Choice>
              <mc:Fallback>
                <p:oleObj name="Equation" r:id="rId8" imgW="533334" imgH="1780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1752600"/>
                        <a:ext cx="1409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60" name="Object 1032"/>
          <p:cNvGraphicFramePr>
            <a:graphicFrameLocks noChangeAspect="1"/>
          </p:cNvGraphicFramePr>
          <p:nvPr/>
        </p:nvGraphicFramePr>
        <p:xfrm>
          <a:off x="1638300" y="2286000"/>
          <a:ext cx="41005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8" name="Equation" r:id="rId10" imgW="1651396" imgH="241697" progId="Equation.3">
                  <p:embed/>
                </p:oleObj>
              </mc:Choice>
              <mc:Fallback>
                <p:oleObj name="Equation" r:id="rId10" imgW="1651396" imgH="2416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86000"/>
                        <a:ext cx="41005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61" name="Object 1033"/>
          <p:cNvGraphicFramePr>
            <a:graphicFrameLocks noChangeAspect="1"/>
          </p:cNvGraphicFramePr>
          <p:nvPr/>
        </p:nvGraphicFramePr>
        <p:xfrm>
          <a:off x="6011863" y="2286000"/>
          <a:ext cx="160813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Equation" r:id="rId12" imgW="546023" imgH="203420" progId="Equation.3">
                  <p:embed/>
                </p:oleObj>
              </mc:Choice>
              <mc:Fallback>
                <p:oleObj name="Equation" r:id="rId12" imgW="546023" imgH="2034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286000"/>
                        <a:ext cx="1608137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62" name="Object 1034"/>
          <p:cNvGraphicFramePr>
            <a:graphicFrameLocks noChangeAspect="1"/>
          </p:cNvGraphicFramePr>
          <p:nvPr/>
        </p:nvGraphicFramePr>
        <p:xfrm>
          <a:off x="2133600" y="3810000"/>
          <a:ext cx="40576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Equation" r:id="rId14" imgW="1815709" imgH="444704" progId="Equation.3">
                  <p:embed/>
                </p:oleObj>
              </mc:Choice>
              <mc:Fallback>
                <p:oleObj name="Equation" r:id="rId14" imgW="1815709" imgH="44470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40576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63" name="Object 1035"/>
          <p:cNvGraphicFramePr>
            <a:graphicFrameLocks noChangeAspect="1"/>
          </p:cNvGraphicFramePr>
          <p:nvPr/>
        </p:nvGraphicFramePr>
        <p:xfrm>
          <a:off x="2774950" y="2936875"/>
          <a:ext cx="30924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1" name="Equation" r:id="rId16" imgW="1486296" imgH="419497" progId="Equation.DSMT4">
                  <p:embed/>
                </p:oleObj>
              </mc:Choice>
              <mc:Fallback>
                <p:oleObj name="Equation" r:id="rId16" imgW="1486296" imgH="4194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936875"/>
                        <a:ext cx="30924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64" name="Object 1036"/>
          <p:cNvGraphicFramePr>
            <a:graphicFrameLocks noChangeAspect="1"/>
          </p:cNvGraphicFramePr>
          <p:nvPr/>
        </p:nvGraphicFramePr>
        <p:xfrm>
          <a:off x="2133600" y="5257800"/>
          <a:ext cx="48768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Equation" r:id="rId18" imgW="2172096" imgH="457597" progId="Equation.3">
                  <p:embed/>
                </p:oleObj>
              </mc:Choice>
              <mc:Fallback>
                <p:oleObj name="Equation" r:id="rId18" imgW="2172096" imgH="457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7800"/>
                        <a:ext cx="48768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165" name="Text Box 1037"/>
          <p:cNvSpPr txBox="1">
            <a:spLocks noChangeArrowheads="1"/>
          </p:cNvSpPr>
          <p:nvPr/>
        </p:nvSpPr>
        <p:spPr bwMode="auto">
          <a:xfrm>
            <a:off x="76200" y="5029200"/>
            <a:ext cx="1211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Elementary</a:t>
            </a:r>
          </a:p>
          <a:p>
            <a:r>
              <a:rPr lang="en-US"/>
              <a:t>Solution</a:t>
            </a:r>
          </a:p>
        </p:txBody>
      </p:sp>
      <p:sp>
        <p:nvSpPr>
          <p:cNvPr id="817166" name="Text Box 1038"/>
          <p:cNvSpPr txBox="1">
            <a:spLocks noChangeArrowheads="1"/>
          </p:cNvSpPr>
          <p:nvPr/>
        </p:nvSpPr>
        <p:spPr bwMode="auto">
          <a:xfrm>
            <a:off x="5638800" y="6445250"/>
            <a:ext cx="341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Rhines (1970, Geophys. Fluid Dyn.)</a:t>
            </a:r>
          </a:p>
        </p:txBody>
      </p:sp>
    </p:spTree>
    <p:extLst>
      <p:ext uri="{BB962C8B-B14F-4D97-AF65-F5344CB8AC3E}">
        <p14:creationId xmlns:p14="http://schemas.microsoft.com/office/powerpoint/2010/main" val="57908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02" name="Picture 2" descr="fig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024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03" name="Rectangle 3"/>
          <p:cNvSpPr>
            <a:spLocks noChangeArrowheads="1"/>
          </p:cNvSpPr>
          <p:nvPr/>
        </p:nvSpPr>
        <p:spPr bwMode="auto">
          <a:xfrm>
            <a:off x="8543925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31410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50" name="Picture 2" descr="fig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605155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251" name="Rectangle 3"/>
          <p:cNvSpPr>
            <a:spLocks noChangeArrowheads="1"/>
          </p:cNvSpPr>
          <p:nvPr/>
        </p:nvSpPr>
        <p:spPr bwMode="auto">
          <a:xfrm>
            <a:off x="2743200" y="0"/>
            <a:ext cx="443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Stratified  with No Marine Layer</a:t>
            </a:r>
          </a:p>
        </p:txBody>
      </p:sp>
      <p:sp>
        <p:nvSpPr>
          <p:cNvPr id="821252" name="Rectangle 4"/>
          <p:cNvSpPr>
            <a:spLocks noChangeArrowheads="1"/>
          </p:cNvSpPr>
          <p:nvPr/>
        </p:nvSpPr>
        <p:spPr bwMode="auto">
          <a:xfrm>
            <a:off x="8543925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2985588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298" name="Picture 2" descr="fi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6113"/>
            <a:ext cx="8839200" cy="567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299" name="Rectangle 3"/>
          <p:cNvSpPr>
            <a:spLocks noChangeArrowheads="1"/>
          </p:cNvSpPr>
          <p:nvPr/>
        </p:nvSpPr>
        <p:spPr bwMode="auto">
          <a:xfrm>
            <a:off x="1905000" y="152400"/>
            <a:ext cx="611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Simulations with More Realistic Topography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823300" name="Rectangle 4"/>
          <p:cNvSpPr>
            <a:spLocks noChangeArrowheads="1"/>
          </p:cNvSpPr>
          <p:nvPr/>
        </p:nvSpPr>
        <p:spPr bwMode="auto">
          <a:xfrm>
            <a:off x="8543925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3311225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1026" descr="sta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09625"/>
            <a:ext cx="558482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23" name="Text Box 1027"/>
          <p:cNvSpPr txBox="1">
            <a:spLocks noChangeArrowheads="1"/>
          </p:cNvSpPr>
          <p:nvPr/>
        </p:nvSpPr>
        <p:spPr bwMode="auto">
          <a:xfrm>
            <a:off x="1143000" y="2286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66"/>
                </a:solidFill>
              </a:rPr>
              <a:t>Air Parcel Behavior in a Stable Atmosphere</a:t>
            </a:r>
          </a:p>
        </p:txBody>
      </p:sp>
      <p:sp>
        <p:nvSpPr>
          <p:cNvPr id="645124" name="AutoShape 1028"/>
          <p:cNvSpPr>
            <a:spLocks noChangeArrowheads="1"/>
          </p:cNvSpPr>
          <p:nvPr/>
        </p:nvSpPr>
        <p:spPr bwMode="auto">
          <a:xfrm flipH="1" flipV="1">
            <a:off x="3721100" y="1447800"/>
            <a:ext cx="7620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5125" name="Rectangle 1029"/>
          <p:cNvSpPr>
            <a:spLocks noChangeArrowheads="1"/>
          </p:cNvSpPr>
          <p:nvPr/>
        </p:nvSpPr>
        <p:spPr bwMode="auto">
          <a:xfrm>
            <a:off x="2222500" y="1079500"/>
            <a:ext cx="47244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26" name="Line 1030"/>
          <p:cNvSpPr>
            <a:spLocks noChangeShapeType="1"/>
          </p:cNvSpPr>
          <p:nvPr/>
        </p:nvSpPr>
        <p:spPr bwMode="auto">
          <a:xfrm>
            <a:off x="2590800" y="1600200"/>
            <a:ext cx="1981200" cy="1371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27" name="Line 1031"/>
          <p:cNvSpPr>
            <a:spLocks noChangeShapeType="1"/>
          </p:cNvSpPr>
          <p:nvPr/>
        </p:nvSpPr>
        <p:spPr bwMode="auto">
          <a:xfrm>
            <a:off x="3733800" y="1524000"/>
            <a:ext cx="18288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5128" name="Object 1032"/>
          <p:cNvGraphicFramePr>
            <a:graphicFrameLocks noChangeAspect="1"/>
          </p:cNvGraphicFramePr>
          <p:nvPr/>
        </p:nvGraphicFramePr>
        <p:xfrm>
          <a:off x="4191000" y="1143000"/>
          <a:ext cx="17811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5" imgW="432009" imgH="228898" progId="Equation.3">
                  <p:embed/>
                </p:oleObj>
              </mc:Choice>
              <mc:Fallback>
                <p:oleObj name="Equation" r:id="rId5" imgW="432009" imgH="22889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143000"/>
                        <a:ext cx="17811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9" name="Oval 1033"/>
          <p:cNvSpPr>
            <a:spLocks noChangeArrowheads="1"/>
          </p:cNvSpPr>
          <p:nvPr/>
        </p:nvSpPr>
        <p:spPr bwMode="auto">
          <a:xfrm>
            <a:off x="4419600" y="2819400"/>
            <a:ext cx="304800" cy="304800"/>
          </a:xfrm>
          <a:prstGeom prst="ellipse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130" name="Object 1034"/>
          <p:cNvGraphicFramePr>
            <a:graphicFrameLocks noChangeAspect="1"/>
          </p:cNvGraphicFramePr>
          <p:nvPr/>
        </p:nvGraphicFramePr>
        <p:xfrm>
          <a:off x="2133600" y="3276600"/>
          <a:ext cx="193833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7" imgW="470093" imgH="241592" progId="Equation.3">
                  <p:embed/>
                </p:oleObj>
              </mc:Choice>
              <mc:Fallback>
                <p:oleObj name="Equation" r:id="rId7" imgW="470093" imgH="2415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76600"/>
                        <a:ext cx="1938338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32" name="Line 1036"/>
          <p:cNvSpPr>
            <a:spLocks noChangeShapeType="1"/>
          </p:cNvSpPr>
          <p:nvPr/>
        </p:nvSpPr>
        <p:spPr bwMode="auto">
          <a:xfrm>
            <a:off x="2362200" y="18288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5133" name="Object 1037"/>
          <p:cNvGraphicFramePr>
            <a:graphicFrameLocks noChangeAspect="1"/>
          </p:cNvGraphicFramePr>
          <p:nvPr/>
        </p:nvGraphicFramePr>
        <p:xfrm>
          <a:off x="2438400" y="2209800"/>
          <a:ext cx="4714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9" imgW="139975" imgH="178042" progId="Equation.3">
                  <p:embed/>
                </p:oleObj>
              </mc:Choice>
              <mc:Fallback>
                <p:oleObj name="Equation" r:id="rId9" imgW="139975" imgH="1780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471488" cy="598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34" name="Rectangle 1038"/>
          <p:cNvSpPr>
            <a:spLocks noChangeArrowheads="1"/>
          </p:cNvSpPr>
          <p:nvPr/>
        </p:nvSpPr>
        <p:spPr bwMode="auto">
          <a:xfrm>
            <a:off x="3505200" y="4927600"/>
            <a:ext cx="2743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       Temperature</a:t>
            </a:r>
          </a:p>
        </p:txBody>
      </p:sp>
      <p:sp>
        <p:nvSpPr>
          <p:cNvPr id="645135" name="Rectangle 1039"/>
          <p:cNvSpPr>
            <a:spLocks noChangeArrowheads="1"/>
          </p:cNvSpPr>
          <p:nvPr/>
        </p:nvSpPr>
        <p:spPr bwMode="auto">
          <a:xfrm rot="-5400000">
            <a:off x="908844" y="2826544"/>
            <a:ext cx="1905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           </a:t>
            </a:r>
            <a:r>
              <a:rPr lang="en-US" sz="1800"/>
              <a:t>z</a:t>
            </a:r>
            <a:r>
              <a:rPr lang="en-US"/>
              <a:t>   </a:t>
            </a:r>
          </a:p>
        </p:txBody>
      </p:sp>
      <p:graphicFrame>
        <p:nvGraphicFramePr>
          <p:cNvPr id="645137" name="Object 1041"/>
          <p:cNvGraphicFramePr>
            <a:graphicFrameLocks noChangeAspect="1"/>
          </p:cNvGraphicFramePr>
          <p:nvPr/>
        </p:nvGraphicFramePr>
        <p:xfrm>
          <a:off x="2801938" y="5416550"/>
          <a:ext cx="35433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11" imgW="1219200" imgH="495300" progId="Equation.3">
                  <p:embed/>
                </p:oleObj>
              </mc:Choice>
              <mc:Fallback>
                <p:oleObj name="Equation" r:id="rId11" imgW="1219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5416550"/>
                        <a:ext cx="3543300" cy="1441450"/>
                      </a:xfrm>
                      <a:prstGeom prst="rect">
                        <a:avLst/>
                      </a:prstGeom>
                      <a:solidFill>
                        <a:srgbClr val="BFDDD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38" name="Text Box 1042"/>
          <p:cNvSpPr txBox="1">
            <a:spLocks noChangeArrowheads="1"/>
          </p:cNvSpPr>
          <p:nvPr/>
        </p:nvSpPr>
        <p:spPr bwMode="auto">
          <a:xfrm>
            <a:off x="381000" y="152400"/>
            <a:ext cx="8458200" cy="579438"/>
          </a:xfrm>
          <a:prstGeom prst="rect">
            <a:avLst/>
          </a:prstGeom>
          <a:solidFill>
            <a:srgbClr val="A3CF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66"/>
                </a:solidFill>
              </a:rPr>
              <a:t>Air Parcel Behavior in a Stable Atmosphere</a:t>
            </a:r>
            <a:endParaRPr lang="en-US" sz="24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0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36994E-6 L -0.19167 -0.17757 " pathEditMode="relative" ptsTypes="AA">
                                      <p:cBhvr>
                                        <p:cTn id="6" dur="30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346" name="Picture 2" descr="Califor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3531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347" name="Text Box 3"/>
          <p:cNvSpPr txBox="1">
            <a:spLocks noChangeArrowheads="1"/>
          </p:cNvSpPr>
          <p:nvPr/>
        </p:nvSpPr>
        <p:spPr bwMode="auto">
          <a:xfrm>
            <a:off x="5410200" y="7620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California</a:t>
            </a:r>
          </a:p>
        </p:txBody>
      </p:sp>
    </p:spTree>
    <p:extLst>
      <p:ext uri="{BB962C8B-B14F-4D97-AF65-F5344CB8AC3E}">
        <p14:creationId xmlns:p14="http://schemas.microsoft.com/office/powerpoint/2010/main" val="4001189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394" name="Picture 2" descr="fig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450"/>
            <a:ext cx="8382000" cy="65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7395" name="Rectangle 3"/>
          <p:cNvSpPr>
            <a:spLocks noChangeArrowheads="1"/>
          </p:cNvSpPr>
          <p:nvPr/>
        </p:nvSpPr>
        <p:spPr bwMode="auto">
          <a:xfrm>
            <a:off x="1635125" y="-76200"/>
            <a:ext cx="611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Simulations with More Realistic Topography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827396" name="Rectangle 4"/>
          <p:cNvSpPr>
            <a:spLocks noChangeArrowheads="1"/>
          </p:cNvSpPr>
          <p:nvPr/>
        </p:nvSpPr>
        <p:spPr bwMode="auto">
          <a:xfrm>
            <a:off x="8001000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1129791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42" name="Picture 2" descr="fi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60338"/>
            <a:ext cx="5372100" cy="65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43" name="Rectangle 3"/>
          <p:cNvSpPr>
            <a:spLocks noChangeArrowheads="1"/>
          </p:cNvSpPr>
          <p:nvPr/>
        </p:nvSpPr>
        <p:spPr bwMode="auto">
          <a:xfrm>
            <a:off x="8543925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202551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626" name="Picture 2" descr="figure5_su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0"/>
            <a:ext cx="641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4627" name="Rectangle 3"/>
          <p:cNvSpPr>
            <a:spLocks noChangeArrowheads="1"/>
          </p:cNvSpPr>
          <p:nvPr/>
        </p:nvSpPr>
        <p:spPr bwMode="auto">
          <a:xfrm>
            <a:off x="8543925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2722954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22" name="Picture 2" descr="fig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21335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8543925" y="65214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SRK</a:t>
            </a:r>
          </a:p>
        </p:txBody>
      </p:sp>
    </p:spTree>
    <p:extLst>
      <p:ext uri="{BB962C8B-B14F-4D97-AF65-F5344CB8AC3E}">
        <p14:creationId xmlns:p14="http://schemas.microsoft.com/office/powerpoint/2010/main" val="2048585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866" name="Picture 2" descr="rotunno_kelv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0"/>
            <a:ext cx="4302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2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18" name="Picture 1026" descr="sta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09625"/>
            <a:ext cx="558482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9220" name="AutoShape 1028"/>
          <p:cNvSpPr>
            <a:spLocks noChangeArrowheads="1"/>
          </p:cNvSpPr>
          <p:nvPr/>
        </p:nvSpPr>
        <p:spPr bwMode="auto">
          <a:xfrm flipH="1" flipV="1">
            <a:off x="3721100" y="1447800"/>
            <a:ext cx="7620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9221" name="Rectangle 1029"/>
          <p:cNvSpPr>
            <a:spLocks noChangeArrowheads="1"/>
          </p:cNvSpPr>
          <p:nvPr/>
        </p:nvSpPr>
        <p:spPr bwMode="auto">
          <a:xfrm>
            <a:off x="2209800" y="1066800"/>
            <a:ext cx="47244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22" name="Line 1030"/>
          <p:cNvSpPr>
            <a:spLocks noChangeShapeType="1"/>
          </p:cNvSpPr>
          <p:nvPr/>
        </p:nvSpPr>
        <p:spPr bwMode="auto">
          <a:xfrm>
            <a:off x="3429000" y="1600200"/>
            <a:ext cx="1981200" cy="1371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23" name="Line 1031"/>
          <p:cNvSpPr>
            <a:spLocks noChangeShapeType="1"/>
          </p:cNvSpPr>
          <p:nvPr/>
        </p:nvSpPr>
        <p:spPr bwMode="auto">
          <a:xfrm>
            <a:off x="2667000" y="1752600"/>
            <a:ext cx="39624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9224" name="Object 1032"/>
          <p:cNvGraphicFramePr>
            <a:graphicFrameLocks noChangeAspect="1"/>
          </p:cNvGraphicFramePr>
          <p:nvPr/>
        </p:nvGraphicFramePr>
        <p:xfrm>
          <a:off x="4953000" y="3429000"/>
          <a:ext cx="17811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Equation" r:id="rId5" imgW="432009" imgH="228898" progId="Equation.DSMT4">
                  <p:embed/>
                </p:oleObj>
              </mc:Choice>
              <mc:Fallback>
                <p:oleObj name="Equation" r:id="rId5" imgW="432009" imgH="22889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429000"/>
                        <a:ext cx="17811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9226" name="Object 1034"/>
          <p:cNvGraphicFramePr>
            <a:graphicFrameLocks noChangeAspect="1"/>
          </p:cNvGraphicFramePr>
          <p:nvPr/>
        </p:nvGraphicFramePr>
        <p:xfrm>
          <a:off x="3810000" y="1066800"/>
          <a:ext cx="193833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7" imgW="470093" imgH="241592" progId="Equation.DSMT4">
                  <p:embed/>
                </p:oleObj>
              </mc:Choice>
              <mc:Fallback>
                <p:oleObj name="Equation" r:id="rId7" imgW="470093" imgH="2415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66800"/>
                        <a:ext cx="1938338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227" name="Line 1035"/>
          <p:cNvSpPr>
            <a:spLocks noChangeShapeType="1"/>
          </p:cNvSpPr>
          <p:nvPr/>
        </p:nvSpPr>
        <p:spPr bwMode="auto">
          <a:xfrm>
            <a:off x="2362200" y="18288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9228" name="Object 1036"/>
          <p:cNvGraphicFramePr>
            <a:graphicFrameLocks noChangeAspect="1"/>
          </p:cNvGraphicFramePr>
          <p:nvPr/>
        </p:nvGraphicFramePr>
        <p:xfrm>
          <a:off x="2438400" y="2209800"/>
          <a:ext cx="4714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9" imgW="139975" imgH="178042" progId="Equation.DSMT4">
                  <p:embed/>
                </p:oleObj>
              </mc:Choice>
              <mc:Fallback>
                <p:oleObj name="Equation" r:id="rId9" imgW="139975" imgH="1780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471488" cy="598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229" name="Rectangle 1037"/>
          <p:cNvSpPr>
            <a:spLocks noChangeArrowheads="1"/>
          </p:cNvSpPr>
          <p:nvPr/>
        </p:nvSpPr>
        <p:spPr bwMode="auto">
          <a:xfrm>
            <a:off x="3505200" y="4927600"/>
            <a:ext cx="2743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       Temperature</a:t>
            </a:r>
          </a:p>
        </p:txBody>
      </p:sp>
      <p:sp>
        <p:nvSpPr>
          <p:cNvPr id="649230" name="Rectangle 1038"/>
          <p:cNvSpPr>
            <a:spLocks noChangeArrowheads="1"/>
          </p:cNvSpPr>
          <p:nvPr/>
        </p:nvSpPr>
        <p:spPr bwMode="auto">
          <a:xfrm rot="-5400000">
            <a:off x="488157" y="2636043"/>
            <a:ext cx="2743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                  z</a:t>
            </a:r>
          </a:p>
        </p:txBody>
      </p:sp>
      <p:sp>
        <p:nvSpPr>
          <p:cNvPr id="649233" name="Oval 1041"/>
          <p:cNvSpPr>
            <a:spLocks noChangeArrowheads="1"/>
          </p:cNvSpPr>
          <p:nvPr/>
        </p:nvSpPr>
        <p:spPr bwMode="auto">
          <a:xfrm>
            <a:off x="3409950" y="1524000"/>
            <a:ext cx="304800" cy="304800"/>
          </a:xfrm>
          <a:prstGeom prst="ellipse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34" name="Text Box 1042"/>
          <p:cNvSpPr txBox="1">
            <a:spLocks noChangeArrowheads="1"/>
          </p:cNvSpPr>
          <p:nvPr/>
        </p:nvSpPr>
        <p:spPr bwMode="auto">
          <a:xfrm>
            <a:off x="152400" y="152400"/>
            <a:ext cx="8686800" cy="579438"/>
          </a:xfrm>
          <a:prstGeom prst="rect">
            <a:avLst/>
          </a:prstGeom>
          <a:solidFill>
            <a:srgbClr val="A3CF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66"/>
                </a:solidFill>
              </a:rPr>
              <a:t>Air Parcel Behavior in an Unstable Atmosphere</a:t>
            </a:r>
            <a:endParaRPr lang="en-US" sz="2400">
              <a:solidFill>
                <a:srgbClr val="FF0066"/>
              </a:solidFill>
            </a:endParaRPr>
          </a:p>
        </p:txBody>
      </p:sp>
      <p:graphicFrame>
        <p:nvGraphicFramePr>
          <p:cNvPr id="649235" name="Object 1043"/>
          <p:cNvGraphicFramePr>
            <a:graphicFrameLocks noChangeAspect="1"/>
          </p:cNvGraphicFramePr>
          <p:nvPr/>
        </p:nvGraphicFramePr>
        <p:xfrm>
          <a:off x="2801938" y="5416550"/>
          <a:ext cx="35433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11" imgW="1219200" imgH="495300" progId="Equation.3">
                  <p:embed/>
                </p:oleObj>
              </mc:Choice>
              <mc:Fallback>
                <p:oleObj name="Equation" r:id="rId11" imgW="1219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5416550"/>
                        <a:ext cx="3543300" cy="1441450"/>
                      </a:xfrm>
                      <a:prstGeom prst="rect">
                        <a:avLst/>
                      </a:prstGeom>
                      <a:solidFill>
                        <a:srgbClr val="BFDDD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236" name="Oval 1044"/>
          <p:cNvSpPr>
            <a:spLocks noChangeArrowheads="1"/>
          </p:cNvSpPr>
          <p:nvPr/>
        </p:nvSpPr>
        <p:spPr bwMode="auto">
          <a:xfrm>
            <a:off x="3381375" y="1514475"/>
            <a:ext cx="342900" cy="3238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49225" name="Oval 1033"/>
          <p:cNvSpPr>
            <a:spLocks noChangeArrowheads="1"/>
          </p:cNvSpPr>
          <p:nvPr/>
        </p:nvSpPr>
        <p:spPr bwMode="auto">
          <a:xfrm>
            <a:off x="5105400" y="2743200"/>
            <a:ext cx="304800" cy="304800"/>
          </a:xfrm>
          <a:prstGeom prst="ellipse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10405E-6 L -0.18333 -0.17757 " pathEditMode="relative" ptsTypes="AA">
                                      <p:cBhvr>
                                        <p:cTn id="6" dur="2000" fill="hold"/>
                                        <p:tgtEl>
                                          <p:spTgt spid="64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10405E-6 L -0.18333 -0.17757 " pathEditMode="relative" ptsTypes="AA">
                                      <p:cBhvr>
                                        <p:cTn id="13" dur="1000" fill="hold"/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33" grpId="0" animBg="1"/>
      <p:bldP spid="649236" grpId="0" animBg="1"/>
      <p:bldP spid="6492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7062" name="Object 6"/>
          <p:cNvGraphicFramePr>
            <a:graphicFrameLocks noChangeAspect="1"/>
          </p:cNvGraphicFramePr>
          <p:nvPr/>
        </p:nvGraphicFramePr>
        <p:xfrm>
          <a:off x="2708275" y="3951288"/>
          <a:ext cx="338772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4" imgW="1003300" imgH="495300" progId="Equation.DSMT4">
                  <p:embed/>
                </p:oleObj>
              </mc:Choice>
              <mc:Fallback>
                <p:oleObj name="Equation" r:id="rId4" imgW="1003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951288"/>
                        <a:ext cx="3387725" cy="1673225"/>
                      </a:xfrm>
                      <a:prstGeom prst="rect">
                        <a:avLst/>
                      </a:prstGeom>
                      <a:solidFill>
                        <a:srgbClr val="BADBD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4" name="Object 8"/>
          <p:cNvGraphicFramePr>
            <a:graphicFrameLocks noChangeAspect="1"/>
          </p:cNvGraphicFramePr>
          <p:nvPr/>
        </p:nvGraphicFramePr>
        <p:xfrm>
          <a:off x="1981200" y="1828800"/>
          <a:ext cx="544195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6" imgW="1625996" imgH="482997" progId="Equation.DSMT4">
                  <p:embed/>
                </p:oleObj>
              </mc:Choice>
              <mc:Fallback>
                <p:oleObj name="Equation" r:id="rId6" imgW="1625996" imgH="4829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5441950" cy="1350963"/>
                      </a:xfrm>
                      <a:prstGeom prst="rect">
                        <a:avLst/>
                      </a:prstGeom>
                      <a:solidFill>
                        <a:srgbClr val="ABD3C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67" name="Rectangle 11"/>
          <p:cNvSpPr>
            <a:spLocks noChangeArrowheads="1"/>
          </p:cNvSpPr>
          <p:nvPr/>
        </p:nvSpPr>
        <p:spPr bwMode="auto">
          <a:xfrm>
            <a:off x="381000" y="228600"/>
            <a:ext cx="8382000" cy="609600"/>
          </a:xfrm>
          <a:prstGeom prst="rect">
            <a:avLst/>
          </a:prstGeom>
          <a:solidFill>
            <a:srgbClr val="A3CF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FF0066"/>
                </a:solidFill>
              </a:rPr>
              <a:t>Buoyancy in Terms of Potential Temperature</a:t>
            </a:r>
            <a:r>
              <a:rPr lang="en-US" sz="4400">
                <a:solidFill>
                  <a:srgbClr val="FF0066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38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1282</Words>
  <Application>Microsoft Macintosh PowerPoint</Application>
  <PresentationFormat>On-screen Show (4:3)</PresentationFormat>
  <Paragraphs>355</Paragraphs>
  <Slides>75</Slides>
  <Notes>75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Office Theme</vt:lpstr>
      <vt:lpstr>MathType 5.0 Equation</vt:lpstr>
      <vt:lpstr>MathType 6.0 Equation</vt:lpstr>
      <vt:lpstr>Microsoft Equation 3.0</vt:lpstr>
      <vt:lpstr>CorelDRAW 10.0 Graphic</vt:lpstr>
      <vt:lpstr>Microsoft Equation</vt:lpstr>
      <vt:lpstr>PowerPoint Presentation</vt:lpstr>
      <vt:lpstr>PowerPoint Presentation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NCAR/MMM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NCAR MMM</dc:creator>
  <cp:lastModifiedBy>NCAR MMM</cp:lastModifiedBy>
  <cp:revision>1</cp:revision>
  <dcterms:created xsi:type="dcterms:W3CDTF">2016-10-27T20:03:11Z</dcterms:created>
  <dcterms:modified xsi:type="dcterms:W3CDTF">2016-10-27T20:16:28Z</dcterms:modified>
</cp:coreProperties>
</file>