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403" r:id="rId2"/>
    <p:sldId id="430" r:id="rId3"/>
    <p:sldId id="437" r:id="rId4"/>
    <p:sldId id="424" r:id="rId5"/>
    <p:sldId id="426" r:id="rId6"/>
    <p:sldId id="466" r:id="rId7"/>
    <p:sldId id="463" r:id="rId8"/>
    <p:sldId id="473" r:id="rId9"/>
    <p:sldId id="494" r:id="rId10"/>
    <p:sldId id="474" r:id="rId11"/>
    <p:sldId id="475" r:id="rId12"/>
    <p:sldId id="450" r:id="rId13"/>
    <p:sldId id="461" r:id="rId14"/>
    <p:sldId id="459" r:id="rId15"/>
    <p:sldId id="462" r:id="rId16"/>
    <p:sldId id="454" r:id="rId17"/>
    <p:sldId id="453" r:id="rId18"/>
    <p:sldId id="464" r:id="rId19"/>
    <p:sldId id="493" r:id="rId20"/>
    <p:sldId id="477" r:id="rId21"/>
    <p:sldId id="478" r:id="rId22"/>
    <p:sldId id="479" r:id="rId23"/>
    <p:sldId id="480" r:id="rId24"/>
    <p:sldId id="458" r:id="rId25"/>
    <p:sldId id="496" r:id="rId26"/>
    <p:sldId id="497" r:id="rId27"/>
    <p:sldId id="451" r:id="rId28"/>
    <p:sldId id="492" r:id="rId29"/>
    <p:sldId id="484" r:id="rId30"/>
    <p:sldId id="485" r:id="rId31"/>
    <p:sldId id="489" r:id="rId32"/>
    <p:sldId id="495" r:id="rId33"/>
    <p:sldId id="455" r:id="rId34"/>
    <p:sldId id="456" r:id="rId35"/>
    <p:sldId id="457" r:id="rId36"/>
    <p:sldId id="433" r:id="rId37"/>
    <p:sldId id="467" r:id="rId38"/>
    <p:sldId id="412" r:id="rId39"/>
    <p:sldId id="435" r:id="rId40"/>
    <p:sldId id="413" r:id="rId41"/>
    <p:sldId id="436" r:id="rId42"/>
    <p:sldId id="439" r:id="rId43"/>
    <p:sldId id="483" r:id="rId44"/>
    <p:sldId id="471" r:id="rId45"/>
    <p:sldId id="490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C24FF"/>
    <a:srgbClr val="183FFF"/>
    <a:srgbClr val="FFFF24"/>
    <a:srgbClr val="800080"/>
    <a:srgbClr val="00FF00"/>
    <a:srgbClr val="123FFF"/>
    <a:srgbClr val="FF0000"/>
    <a:srgbClr val="340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096" y="-104"/>
      </p:cViewPr>
      <p:guideLst>
        <p:guide orient="horz" pos="1872"/>
        <p:guide pos="38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A4BEC97-B9E0-5244-B37E-CCC6F83F1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70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45F0A8-3F53-594A-B2E9-3DBFFF0C4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66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FAC994-0D14-444B-BD0B-5AD111617EF0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CA021-AB04-774B-999D-F2C8DE500F94}" type="slidenum">
              <a:rPr lang="en-US"/>
              <a:pPr/>
              <a:t>22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C661E5-C0D3-5542-9076-34065DB78C48}" type="slidenum">
              <a:rPr lang="en-US"/>
              <a:pPr/>
              <a:t>23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3FA06D-B904-8F41-9B09-242F7CE1C1E2}" type="slidenum">
              <a:rPr lang="en-US"/>
              <a:pPr/>
              <a:t>37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8BE0F-C88D-D444-87DE-78ABE4B9BB26}" type="slidenum">
              <a:rPr lang="en-US"/>
              <a:pPr/>
              <a:t>40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Goal: Improve the quality of wave modeling in high winds, including the effects of currents. </a:t>
            </a:r>
          </a:p>
          <a:p>
            <a:pPr eaLnBrk="1" hangingPunct="1"/>
            <a:r>
              <a:rPr lang="en-US"/>
              <a:t>Not just the spectrum but also the statistics.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A963E-EFC4-F740-B1EF-277C0E0E477C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5A8A4C-2DAA-4F40-B01E-53A2AC6C2322}" type="slidenum">
              <a:rPr lang="en-US"/>
              <a:pPr/>
              <a:t>5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F6605-AFE5-5E48-A757-284F5FF92DCE}" type="slidenum">
              <a:rPr lang="en-US"/>
              <a:pPr/>
              <a:t>6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BAC15-D1A5-1649-8801-217D70FA8EBC}" type="slidenum">
              <a:rPr lang="en-US"/>
              <a:pPr/>
              <a:t>8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BAC15-D1A5-1649-8801-217D70FA8EBC}" type="slidenum">
              <a:rPr lang="en-US"/>
              <a:pPr/>
              <a:t>9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r>
              <a:rPr lang="en-US" dirty="0" smtClean="0"/>
              <a:t>Notice</a:t>
            </a:r>
            <a:r>
              <a:rPr lang="en-US" baseline="0" dirty="0" smtClean="0"/>
              <a:t> the flow isn’t smooth across the boundary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Non-conforming elements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Only a factor of 2 change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Looks more turbulent on one side of the boundary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How do you generate stochastic boundary conditions on the boundary of the inner mesh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5F0A8-3F53-594A-B2E9-3DBFFF0C4BE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58C90F-5E29-3542-ADA2-8B4DC9FC481A}" type="slidenum">
              <a:rPr lang="en-US"/>
              <a:pPr/>
              <a:t>20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EDDF7D-2EAC-4A49-BA49-09AFB15E8ECA}" type="slidenum">
              <a:rPr lang="en-US"/>
              <a:pPr/>
              <a:t>21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96E15-F196-1B4D-9584-3B06C7CB9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EE6B4-D871-F14A-BBD8-7DD9E7A11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206C4-8D4F-E646-A278-826A14FE0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05078-5A3A-194D-A09B-C416AB1BF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54941-8DDA-204A-8BDE-111A769AA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9A5A2-CD91-9A48-B1A8-3711AC7F9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E67BF-2445-8746-9D62-0D681202B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4500F-143F-A84D-8036-528FBD3A2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3A9C3-E9AD-DC43-9CC5-AA9878152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86A03-9F91-1947-B83F-74549644D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4CF63-922E-5C4C-AF19-49D76B2B6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2473B18-0017-8747-9355-752634FB0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users:pps:Library:Mail%20Downloads:MMM%20Strategic%20Plan%202012-1.doc!OLE_LINK1" TargetMode="External"/><Relationship Id="rId4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file://localhost/Volumes/users/pps/talks/netherlands_2012/gap_1/LTmq6Aug.avi" TargetMode="External"/><Relationship Id="rId2" Type="http://schemas.openxmlformats.org/officeDocument/2006/relationships/video" Target="file://localhost/Volumes/users/pps/talks/netherlands_2012/gap_1/LTmq6Aug.avi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microsoft.com/office/2007/relationships/media" Target="file://localhost/Volumes/users/pps/talks/netherlands_2012/gap_1/21Mar2007_waves_filtered.mov" TargetMode="External"/><Relationship Id="rId2" Type="http://schemas.openxmlformats.org/officeDocument/2006/relationships/video" Target="file://localhost/Volumes/users/pps/talks/netherlands_2012/gap_1/21Mar2007_waves_filtered.m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IMG_02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8534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A LARGE EDDY SIMULATION PERSPECTIVE OF TERRA-INCOGNITA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324100" y="4343400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Peter P. Sullivan</a:t>
            </a:r>
          </a:p>
          <a:p>
            <a:pPr algn="ctr">
              <a:spcBef>
                <a:spcPct val="500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019300" y="4891088"/>
            <a:ext cx="5181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 b="1">
                <a:solidFill>
                  <a:schemeClr val="bg1"/>
                </a:solidFill>
              </a:rPr>
              <a:t>National Center for Atmospheric Research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1143000" y="5875338"/>
            <a:ext cx="6934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900" b="1">
                <a:solidFill>
                  <a:schemeClr val="bg1"/>
                </a:solidFill>
              </a:rPr>
              <a:t>NCAR is sponsored by the National Science Foundation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3" descr="gap_1.ppt000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2895600" y="5334000"/>
            <a:ext cx="3429000" cy="83820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5943600" y="4811713"/>
            <a:ext cx="266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Particularly </a:t>
            </a:r>
            <a:r>
              <a:rPr lang="en-US" sz="1800" dirty="0" smtClean="0"/>
              <a:t>interesting?</a:t>
            </a:r>
            <a:endParaRPr lang="en-US" sz="1800" dirty="0"/>
          </a:p>
        </p:txBody>
      </p:sp>
      <p:cxnSp>
        <p:nvCxnSpPr>
          <p:cNvPr id="27653" name="Straight Connector 10"/>
          <p:cNvCxnSpPr>
            <a:cxnSpLocks noChangeShapeType="1"/>
          </p:cNvCxnSpPr>
          <p:nvPr/>
        </p:nvCxnSpPr>
        <p:spPr bwMode="auto">
          <a:xfrm rot="10800000" flipV="1">
            <a:off x="5638800" y="5181600"/>
            <a:ext cx="685800" cy="533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gap_1.ppt000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733800"/>
            <a:ext cx="7010400" cy="2819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457200" y="3276600"/>
            <a:ext cx="4495800" cy="457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1066800" y="2692400"/>
            <a:ext cx="7543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i="1">
                <a:solidFill>
                  <a:srgbClr val="0000FF"/>
                </a:solidFill>
              </a:rPr>
              <a:t>TERRA-INCOGNITA SIMULATIONS?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Screen shot 2012-09-17 at 11.11.11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304800" y="0"/>
            <a:ext cx="8610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NESTING LARGE-EDDY SIMULATIONS WITHIN MESOSCALE SIMULATIONS IN WRF FOR WIND ENERGY APPLICATIONS LUNDQUIST ETAL (2010)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6063817" y="2782528"/>
            <a:ext cx="822960" cy="822960"/>
          </a:xfrm>
          <a:prstGeom prst="ellipse">
            <a:avLst/>
          </a:prstGeom>
          <a:solidFill>
            <a:srgbClr val="FF0000">
              <a:alpha val="2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creen shot 2012-09-17 at 11.02.16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90932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04800" y="228600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183FFF"/>
                </a:solidFill>
              </a:rPr>
              <a:t>An Immersed Boundary Method for the Weather Research and Forecasting Model Lundquist etal MWR 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Screen shot 2012-09-17 at 11.29.45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3914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4495800" y="609600"/>
            <a:ext cx="44196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183FFF"/>
                </a:solidFill>
              </a:rPr>
              <a:t>LARGE-EDDY SIMULATION ACROSS A GRID REFINEMENT INTERFACE USING EXPLICIT FILTERING AND RECONSTRUCTION </a:t>
            </a:r>
          </a:p>
          <a:p>
            <a:pPr algn="ctr"/>
            <a:r>
              <a:rPr lang="en-US" sz="2000" b="1">
                <a:solidFill>
                  <a:srgbClr val="183FFF"/>
                </a:solidFill>
              </a:rPr>
              <a:t>Goodfriend, etal, 20</a:t>
            </a:r>
            <a:r>
              <a:rPr lang="en-US" sz="2000" b="1" baseline="30000">
                <a:solidFill>
                  <a:srgbClr val="183FFF"/>
                </a:solidFill>
              </a:rPr>
              <a:t>th</a:t>
            </a:r>
            <a:r>
              <a:rPr lang="en-US" sz="2000" b="1">
                <a:solidFill>
                  <a:srgbClr val="183FFF"/>
                </a:solidFill>
              </a:rPr>
              <a:t> BLT</a:t>
            </a:r>
            <a:endParaRPr lang="en-US"/>
          </a:p>
        </p:txBody>
      </p:sp>
      <p:cxnSp>
        <p:nvCxnSpPr>
          <p:cNvPr id="32772" name="Straight Connector 5"/>
          <p:cNvCxnSpPr>
            <a:cxnSpLocks noChangeShapeType="1"/>
          </p:cNvCxnSpPr>
          <p:nvPr/>
        </p:nvCxnSpPr>
        <p:spPr bwMode="auto">
          <a:xfrm rot="10800000" flipV="1">
            <a:off x="2438400" y="5486400"/>
            <a:ext cx="2362200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</p:cxnSp>
      <p:grpSp>
        <p:nvGrpSpPr>
          <p:cNvPr id="32773" name="Group 7"/>
          <p:cNvGrpSpPr>
            <a:grpSpLocks/>
          </p:cNvGrpSpPr>
          <p:nvPr/>
        </p:nvGrpSpPr>
        <p:grpSpPr bwMode="auto">
          <a:xfrm>
            <a:off x="4876800" y="5029200"/>
            <a:ext cx="3200400" cy="1200150"/>
            <a:chOff x="4876800" y="5029200"/>
            <a:chExt cx="3200400" cy="1200328"/>
          </a:xfrm>
        </p:grpSpPr>
        <p:sp>
          <p:nvSpPr>
            <p:cNvPr id="32777" name="TextBox 3"/>
            <p:cNvSpPr txBox="1">
              <a:spLocks noChangeArrowheads="1"/>
            </p:cNvSpPr>
            <p:nvPr/>
          </p:nvSpPr>
          <p:spPr bwMode="auto">
            <a:xfrm>
              <a:off x="4876800" y="5029200"/>
              <a:ext cx="3200400" cy="120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Abrupt change in filter width      at mesh boundary!</a:t>
              </a:r>
            </a:p>
          </p:txBody>
        </p:sp>
        <p:pic>
          <p:nvPicPr>
            <p:cNvPr id="3277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77576" y="5437925"/>
              <a:ext cx="533400" cy="462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4" name="Oval 8"/>
          <p:cNvSpPr>
            <a:spLocks noChangeArrowheads="1"/>
          </p:cNvSpPr>
          <p:nvPr/>
        </p:nvSpPr>
        <p:spPr bwMode="auto">
          <a:xfrm>
            <a:off x="1828800" y="2895600"/>
            <a:ext cx="838200" cy="6858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2775" name="Straight Connector 9"/>
          <p:cNvCxnSpPr>
            <a:cxnSpLocks noChangeShapeType="1"/>
          </p:cNvCxnSpPr>
          <p:nvPr/>
        </p:nvCxnSpPr>
        <p:spPr bwMode="auto">
          <a:xfrm rot="10800000" flipV="1">
            <a:off x="2667000" y="3124200"/>
            <a:ext cx="2362200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5181600" y="2895600"/>
            <a:ext cx="2971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Factor of 2 change in mesh resolution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4038600"/>
            <a:ext cx="4038600" cy="40011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Turbulent?         Quasi-laminar?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gap_1.ppt00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88913" y="1600200"/>
          <a:ext cx="8878887" cy="425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Document" r:id="rId3" imgW="5486400" imgH="2628900" progId="Word.Document.12">
                  <p:link updateAutomatic="1"/>
                </p:oleObj>
              </mc:Choice>
              <mc:Fallback>
                <p:oleObj name="Document" r:id="rId3" imgW="5486400" imgH="26289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3" y="1600200"/>
                        <a:ext cx="8878887" cy="425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152400" y="223838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AN EXAMPLE OF AN MPAS MESH BASED ON SPHERICAL CENTROIDAL VORONOI TESSELLATIONS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http://public.lanl.gov/ringler/Voronoi.html</a:t>
            </a: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1905000" y="6351588"/>
            <a:ext cx="58674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1">
                <a:solidFill>
                  <a:srgbClr val="123FFF"/>
                </a:solidFill>
              </a:rPr>
              <a:t>A need for scale aware </a:t>
            </a:r>
            <a:r>
              <a:rPr lang="en-US" sz="2200" b="1" i="1" smtClean="0">
                <a:solidFill>
                  <a:srgbClr val="123FFF"/>
                </a:solidFill>
              </a:rPr>
              <a:t>parameterizations?</a:t>
            </a:r>
            <a:endParaRPr lang="en-US" b="1" i="1">
              <a:solidFill>
                <a:srgbClr val="123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 smtClean="0">
                <a:solidFill>
                  <a:srgbClr val="0935FF"/>
                </a:solidFill>
              </a:rPr>
              <a:t>What are the appropriate equations for Terra-Incognita?</a:t>
            </a:r>
            <a:endParaRPr lang="en-US" sz="3600" b="1" i="1" dirty="0">
              <a:solidFill>
                <a:srgbClr val="0935FF"/>
              </a:solidFill>
            </a:endParaRPr>
          </a:p>
        </p:txBody>
      </p:sp>
      <p:pic>
        <p:nvPicPr>
          <p:cNvPr id="35844" name="Picture 2" descr="Picture 2"/>
          <p:cNvPicPr>
            <a:picLocks noChangeAspect="1" noChangeArrowheads="1"/>
          </p:cNvPicPr>
          <p:nvPr/>
        </p:nvPicPr>
        <p:blipFill>
          <a:blip r:embed="rId2"/>
          <a:srcRect b="27692"/>
          <a:stretch>
            <a:fillRect/>
          </a:stretch>
        </p:blipFill>
        <p:spPr bwMode="auto">
          <a:xfrm>
            <a:off x="1371600" y="2127250"/>
            <a:ext cx="6050752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52252" y="13602"/>
            <a:ext cx="8839495" cy="6830796"/>
            <a:chOff x="152252" y="13602"/>
            <a:chExt cx="8839495" cy="6830796"/>
          </a:xfrm>
        </p:grpSpPr>
        <p:grpSp>
          <p:nvGrpSpPr>
            <p:cNvPr id="20" name="Group 19"/>
            <p:cNvGrpSpPr/>
            <p:nvPr/>
          </p:nvGrpSpPr>
          <p:grpSpPr>
            <a:xfrm>
              <a:off x="152252" y="13602"/>
              <a:ext cx="8839495" cy="6830796"/>
              <a:chOff x="152252" y="13602"/>
              <a:chExt cx="8839495" cy="6830796"/>
            </a:xfrm>
          </p:grpSpPr>
          <p:pic>
            <p:nvPicPr>
              <p:cNvPr id="4" name="Picture 3" descr="gap_1.ppt0014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2252" y="13602"/>
                <a:ext cx="8839495" cy="6830796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371600" y="5634335"/>
                <a:ext cx="2667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Resolved field</a:t>
                </a:r>
                <a:endParaRPr lang="en-US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029200" y="5634335"/>
              <a:ext cx="3733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Subgrid</a:t>
              </a:r>
              <a:r>
                <a:rPr lang="en-US" dirty="0" smtClean="0"/>
                <a:t> (or </a:t>
              </a:r>
              <a:r>
                <a:rPr lang="en-US" dirty="0" err="1" smtClean="0"/>
                <a:t>subfilter</a:t>
              </a:r>
              <a:r>
                <a:rPr lang="en-US" dirty="0" smtClean="0"/>
                <a:t>) field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V="1">
              <a:off x="3276600" y="5105400"/>
              <a:ext cx="1905000" cy="4572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10800000">
              <a:off x="5867400" y="5105400"/>
              <a:ext cx="609600" cy="5334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304800" y="609600"/>
            <a:ext cx="8686800" cy="5867400"/>
            <a:chOff x="304800" y="609600"/>
            <a:chExt cx="8686800" cy="5867400"/>
          </a:xfrm>
        </p:grpSpPr>
        <p:sp>
          <p:nvSpPr>
            <p:cNvPr id="6" name="Rectangle 5"/>
            <p:cNvSpPr/>
            <p:nvPr/>
          </p:nvSpPr>
          <p:spPr bwMode="auto">
            <a:xfrm>
              <a:off x="304800" y="609600"/>
              <a:ext cx="8686800" cy="5867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pic>
          <p:nvPicPr>
            <p:cNvPr id="5" name="Picture 4" descr="Picture 13"/>
            <p:cNvPicPr>
              <a:picLocks noChangeAspect="1" noChangeArrowheads="1"/>
            </p:cNvPicPr>
            <p:nvPr/>
          </p:nvPicPr>
          <p:blipFill>
            <a:blip r:embed="rId3">
              <a:lum bright="-24000" contrast="14000"/>
            </a:blip>
            <a:srcRect/>
            <a:stretch>
              <a:fillRect/>
            </a:stretch>
          </p:blipFill>
          <p:spPr bwMode="auto">
            <a:xfrm>
              <a:off x="1295400" y="1066800"/>
              <a:ext cx="6553200" cy="5016500"/>
            </a:xfrm>
            <a:prstGeom prst="rect">
              <a:avLst/>
            </a:prstGeom>
            <a:blipFill rotWithShape="1">
              <a:blip r:embed="rId4"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3962400" y="2667000"/>
              <a:ext cx="1447800" cy="1828800"/>
              <a:chOff x="4114800" y="2514600"/>
              <a:chExt cx="1447800" cy="1828800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4114800" y="2895600"/>
                <a:ext cx="1447800" cy="1447800"/>
              </a:xfrm>
              <a:prstGeom prst="ellipse">
                <a:avLst/>
              </a:prstGeom>
              <a:blipFill rotWithShape="1">
                <a:blip r:embed="rId4">
                  <a:alphaModFix amt="64000"/>
                </a:blip>
                <a:tile tx="0" ty="0" sx="100000" sy="100000" flip="none" algn="tl"/>
              </a:blipFill>
              <a:ln w="349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1" charset="0"/>
                  <a:ea typeface="ＭＳ Ｐゴシック" pitchFamily="1" charset="-128"/>
                  <a:cs typeface="ＭＳ Ｐゴシック" pitchFamily="1" charset="-128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14800" y="2514600"/>
                <a:ext cx="533400" cy="45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?</a:t>
                </a:r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IMG_02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533400" y="1905000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WHERE </a:t>
            </a:r>
            <a:r>
              <a:rPr lang="en-US" sz="2600" b="1" dirty="0" smtClean="0">
                <a:solidFill>
                  <a:schemeClr val="bg1"/>
                </a:solidFill>
              </a:rPr>
              <a:t>IS MY JOURNEY TAKING YOU?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7700" y="3013075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1. An introduction to Terra-Incognita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7700" y="3927475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2. Rough wall SGS dynamics and Terra-Incognita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7700" y="5791200"/>
            <a:ext cx="8382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4. A potpourri of LES with complex boundaries	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7700" y="4876800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3. Large-eddy simulation (LES) </a:t>
            </a:r>
          </a:p>
        </p:txBody>
      </p:sp>
      <p:sp>
        <p:nvSpPr>
          <p:cNvPr id="17416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8534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A LARGE EDDY SIMULATION PERSPECTIVE OF TERRA-INCOGNITA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ap_1.ppt00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533400" y="5791200"/>
            <a:ext cx="7315200" cy="9144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533400" y="2286000"/>
            <a:ext cx="73152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09600" y="3886200"/>
            <a:ext cx="7391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066800" y="4495800"/>
            <a:ext cx="70866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81000" y="5772658"/>
            <a:ext cx="79248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3" descr="gap_1.ppt00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87" name="Group 11"/>
          <p:cNvGrpSpPr>
            <a:grpSpLocks/>
          </p:cNvGrpSpPr>
          <p:nvPr/>
        </p:nvGrpSpPr>
        <p:grpSpPr bwMode="auto">
          <a:xfrm>
            <a:off x="6019800" y="914400"/>
            <a:ext cx="1676400" cy="1143000"/>
            <a:chOff x="6019800" y="914400"/>
            <a:chExt cx="1676400" cy="1143000"/>
          </a:xfrm>
        </p:grpSpPr>
        <p:cxnSp>
          <p:nvCxnSpPr>
            <p:cNvPr id="41988" name="Straight Connector 5"/>
            <p:cNvCxnSpPr>
              <a:cxnSpLocks noChangeShapeType="1"/>
            </p:cNvCxnSpPr>
            <p:nvPr/>
          </p:nvCxnSpPr>
          <p:spPr bwMode="auto">
            <a:xfrm flipV="1">
              <a:off x="6019800" y="1143000"/>
              <a:ext cx="1295400" cy="914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41989" name="TextBox 10"/>
            <p:cNvSpPr txBox="1">
              <a:spLocks noChangeArrowheads="1"/>
            </p:cNvSpPr>
            <p:nvPr/>
          </p:nvSpPr>
          <p:spPr bwMode="auto">
            <a:xfrm>
              <a:off x="7239000" y="914400"/>
              <a:ext cx="457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0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ap_1.ppt00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2438400" y="3962400"/>
            <a:ext cx="3810000" cy="6858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304800" y="3505200"/>
            <a:ext cx="73914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55170" y="2895600"/>
            <a:ext cx="2667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1600" y="2895600"/>
            <a:ext cx="2667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452090" y="609600"/>
            <a:ext cx="2691909" cy="1901253"/>
            <a:chOff x="6452090" y="609600"/>
            <a:chExt cx="2691909" cy="1901253"/>
          </a:xfrm>
        </p:grpSpPr>
        <p:pic>
          <p:nvPicPr>
            <p:cNvPr id="7" name="Picture 2" descr="Picture 2"/>
            <p:cNvPicPr>
              <a:picLocks noChangeAspect="1" noChangeArrowheads="1"/>
            </p:cNvPicPr>
            <p:nvPr/>
          </p:nvPicPr>
          <p:blipFill>
            <a:blip r:embed="rId4"/>
            <a:srcRect b="27692"/>
            <a:stretch>
              <a:fillRect/>
            </a:stretch>
          </p:blipFill>
          <p:spPr bwMode="auto">
            <a:xfrm>
              <a:off x="6452090" y="609600"/>
              <a:ext cx="2691909" cy="1901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 bwMode="auto">
            <a:xfrm rot="5400000">
              <a:off x="6487290" y="1467358"/>
              <a:ext cx="1600200" cy="1588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rot="10800000">
              <a:off x="6848730" y="972058"/>
              <a:ext cx="430184" cy="1588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ap_1.ppt00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1828800" y="5153025"/>
            <a:ext cx="4876800" cy="762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457200" y="3810000"/>
            <a:ext cx="1981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67000" y="3886200"/>
            <a:ext cx="25908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257800" y="3962400"/>
            <a:ext cx="25908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33400" y="4724400"/>
            <a:ext cx="74676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2617113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Classic LES</a:t>
            </a:r>
            <a:endParaRPr lang="en-US" sz="22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 rot="10800000" flipV="1">
            <a:off x="4876800" y="2819400"/>
            <a:ext cx="160020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696200" y="305769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dissipation</a:t>
            </a:r>
            <a:endParaRPr lang="en-US" sz="1800" dirty="0"/>
          </a:p>
        </p:txBody>
      </p:sp>
      <p:cxnSp>
        <p:nvCxnSpPr>
          <p:cNvPr id="21" name="Straight Connector 20"/>
          <p:cNvCxnSpPr/>
          <p:nvPr/>
        </p:nvCxnSpPr>
        <p:spPr bwMode="auto">
          <a:xfrm rot="10800000">
            <a:off x="6781800" y="3276600"/>
            <a:ext cx="838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6452090" y="537147"/>
            <a:ext cx="2691909" cy="1901253"/>
            <a:chOff x="6452090" y="609600"/>
            <a:chExt cx="2691909" cy="1901253"/>
          </a:xfrm>
        </p:grpSpPr>
        <p:pic>
          <p:nvPicPr>
            <p:cNvPr id="15" name="Picture 2" descr="Picture 2"/>
            <p:cNvPicPr>
              <a:picLocks noChangeAspect="1" noChangeArrowheads="1"/>
            </p:cNvPicPr>
            <p:nvPr/>
          </p:nvPicPr>
          <p:blipFill>
            <a:blip r:embed="rId4"/>
            <a:srcRect b="27692"/>
            <a:stretch>
              <a:fillRect/>
            </a:stretch>
          </p:blipFill>
          <p:spPr bwMode="auto">
            <a:xfrm>
              <a:off x="6452090" y="609600"/>
              <a:ext cx="2691909" cy="1901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Connector 15"/>
            <p:cNvCxnSpPr/>
            <p:nvPr/>
          </p:nvCxnSpPr>
          <p:spPr bwMode="auto">
            <a:xfrm rot="5400000">
              <a:off x="7791166" y="1467358"/>
              <a:ext cx="1600200" cy="1588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10800000">
              <a:off x="8607766" y="981329"/>
              <a:ext cx="430184" cy="1588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1066800" y="2294334"/>
            <a:ext cx="8001000" cy="1600201"/>
            <a:chOff x="1066800" y="2133599"/>
            <a:chExt cx="8001000" cy="1600201"/>
          </a:xfrm>
        </p:grpSpPr>
        <p:sp>
          <p:nvSpPr>
            <p:cNvPr id="4" name="Rectangle 3"/>
            <p:cNvSpPr/>
            <p:nvPr/>
          </p:nvSpPr>
          <p:spPr bwMode="auto">
            <a:xfrm>
              <a:off x="1066800" y="2819400"/>
              <a:ext cx="60198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648200" y="2133599"/>
              <a:ext cx="4419600" cy="12108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Screen shot 2012-09-17 at 10.42.10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3" y="0"/>
            <a:ext cx="809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2895600" y="152400"/>
            <a:ext cx="251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Wyngaard 2004</a:t>
            </a:r>
          </a:p>
        </p:txBody>
      </p:sp>
      <p:pic>
        <p:nvPicPr>
          <p:cNvPr id="50180" name="Picture 3" descr="Screen shot 2012-09-19 at 3.15.3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81000"/>
            <a:ext cx="32861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495800" y="5029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5105400"/>
            <a:ext cx="66675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066800" y="3048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5867400" y="14478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838200" y="17526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7391400" y="51054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 rot="-2700000">
            <a:off x="2708275" y="3013075"/>
            <a:ext cx="6858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18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2825" y="228600"/>
            <a:ext cx="5111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752600"/>
            <a:ext cx="66675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700000">
            <a:off x="2755900" y="2733675"/>
            <a:ext cx="1027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1524000"/>
            <a:ext cx="12668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77200" y="4724400"/>
            <a:ext cx="53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3" name="TextBox 17"/>
          <p:cNvSpPr txBox="1">
            <a:spLocks noChangeArrowheads="1"/>
          </p:cNvSpPr>
          <p:nvPr/>
        </p:nvSpPr>
        <p:spPr bwMode="auto">
          <a:xfrm>
            <a:off x="609600" y="5791200"/>
            <a:ext cx="8001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Suggested</a:t>
            </a:r>
            <a:r>
              <a:rPr lang="en-US"/>
              <a:t> behavior of the length scale    of the unresolved turbulence as function of        for a K-model </a:t>
            </a:r>
          </a:p>
        </p:txBody>
      </p:sp>
      <p:pic>
        <p:nvPicPr>
          <p:cNvPr id="5019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7888" y="5819775"/>
            <a:ext cx="34131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5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0" y="6211888"/>
            <a:ext cx="53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41"/>
          <p:cNvGrpSpPr/>
          <p:nvPr/>
        </p:nvGrpSpPr>
        <p:grpSpPr>
          <a:xfrm>
            <a:off x="457200" y="1418715"/>
            <a:ext cx="8229600" cy="3514329"/>
            <a:chOff x="457200" y="1418715"/>
            <a:chExt cx="8229600" cy="3514329"/>
          </a:xfrm>
        </p:grpSpPr>
        <p:grpSp>
          <p:nvGrpSpPr>
            <p:cNvPr id="38" name="Group 37"/>
            <p:cNvGrpSpPr/>
            <p:nvPr/>
          </p:nvGrpSpPr>
          <p:grpSpPr>
            <a:xfrm>
              <a:off x="457200" y="2286000"/>
              <a:ext cx="8229600" cy="2647044"/>
              <a:chOff x="457200" y="2286000"/>
              <a:chExt cx="8229600" cy="2647044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457200" y="2286000"/>
                <a:ext cx="7391400" cy="2647044"/>
                <a:chOff x="457200" y="2286000"/>
                <a:chExt cx="7391400" cy="2647044"/>
              </a:xfrm>
            </p:grpSpPr>
            <p:cxnSp>
              <p:nvCxnSpPr>
                <p:cNvPr id="21" name="Straight Connector 20"/>
                <p:cNvCxnSpPr/>
                <p:nvPr/>
              </p:nvCxnSpPr>
              <p:spPr bwMode="auto">
                <a:xfrm>
                  <a:off x="3952706" y="2667000"/>
                  <a:ext cx="3886200" cy="1588"/>
                </a:xfrm>
                <a:prstGeom prst="line">
                  <a:avLst/>
                </a:prstGeom>
                <a:solidFill>
                  <a:schemeClr val="accent1"/>
                </a:solidFill>
                <a:ln w="4127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Straight Connector 21"/>
                <p:cNvCxnSpPr/>
                <p:nvPr/>
              </p:nvCxnSpPr>
              <p:spPr bwMode="auto">
                <a:xfrm>
                  <a:off x="3258564" y="3351212"/>
                  <a:ext cx="4590036" cy="1588"/>
                </a:xfrm>
                <a:prstGeom prst="line">
                  <a:avLst/>
                </a:prstGeom>
                <a:solidFill>
                  <a:schemeClr val="accent1"/>
                </a:solidFill>
                <a:ln w="4127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2419012" y="4189412"/>
                  <a:ext cx="5429588" cy="1588"/>
                </a:xfrm>
                <a:prstGeom prst="line">
                  <a:avLst/>
                </a:prstGeom>
                <a:solidFill>
                  <a:schemeClr val="accent1"/>
                </a:solidFill>
                <a:ln w="4127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68610" name="Picture 2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181600" y="2286000"/>
                  <a:ext cx="1293495" cy="4133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cxnSp>
              <p:nvCxnSpPr>
                <p:cNvPr id="27" name="Straight Connector 26"/>
                <p:cNvCxnSpPr/>
                <p:nvPr/>
              </p:nvCxnSpPr>
              <p:spPr bwMode="auto">
                <a:xfrm rot="5400000">
                  <a:off x="2857500" y="3771900"/>
                  <a:ext cx="2209800" cy="158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8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Straight Connector 28"/>
                <p:cNvCxnSpPr/>
                <p:nvPr/>
              </p:nvCxnSpPr>
              <p:spPr bwMode="auto">
                <a:xfrm rot="5400000">
                  <a:off x="2514600" y="4114800"/>
                  <a:ext cx="1524000" cy="158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8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/>
                <p:cNvCxnSpPr/>
                <p:nvPr/>
              </p:nvCxnSpPr>
              <p:spPr bwMode="auto">
                <a:xfrm rot="5400000">
                  <a:off x="2085805" y="4543595"/>
                  <a:ext cx="705190" cy="158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8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/>
                <p:cNvCxnSpPr/>
                <p:nvPr/>
              </p:nvCxnSpPr>
              <p:spPr bwMode="auto">
                <a:xfrm rot="5400000">
                  <a:off x="-266700" y="3827350"/>
                  <a:ext cx="2209800" cy="1588"/>
                </a:xfrm>
                <a:prstGeom prst="line">
                  <a:avLst/>
                </a:prstGeom>
                <a:solidFill>
                  <a:schemeClr val="accent1"/>
                </a:solidFill>
                <a:ln w="41275" cap="flat" cmpd="sng" algn="ctr">
                  <a:solidFill>
                    <a:srgbClr val="008000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pic>
              <p:nvPicPr>
                <p:cNvPr id="68611" name="Picture 3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457200" y="2590800"/>
                  <a:ext cx="311150" cy="31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37" name="TextBox 36"/>
              <p:cNvSpPr txBox="1"/>
              <p:nvPr/>
            </p:nvSpPr>
            <p:spPr>
              <a:xfrm>
                <a:off x="6477000" y="2313057"/>
                <a:ext cx="2209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 smtClean="0"/>
                  <a:t>In PBL surface layer</a:t>
                </a:r>
                <a:endParaRPr lang="en-US" sz="1700" dirty="0"/>
              </a:p>
            </p:txBody>
          </p:sp>
        </p:grpSp>
        <p:pic>
          <p:nvPicPr>
            <p:cNvPr id="68613" name="Picture 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257800" y="1418715"/>
              <a:ext cx="1831340" cy="4622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57800" y="1410380"/>
            <a:ext cx="2062480" cy="4622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ap_1.ppt00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6"/>
          <a:stretch/>
        </p:blipFill>
        <p:spPr>
          <a:xfrm>
            <a:off x="139700" y="12700"/>
            <a:ext cx="8839495" cy="13076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0" y="5029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Resolved energy</a:t>
            </a:r>
            <a:endParaRPr lang="en-US" sz="1800" dirty="0"/>
          </a:p>
        </p:txBody>
      </p:sp>
      <p:sp>
        <p:nvSpPr>
          <p:cNvPr id="32" name="Rectangle 31"/>
          <p:cNvSpPr/>
          <p:nvPr/>
        </p:nvSpPr>
        <p:spPr bwMode="auto">
          <a:xfrm>
            <a:off x="2782077" y="3124200"/>
            <a:ext cx="76200" cy="2667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477000" y="3095188"/>
            <a:ext cx="76200" cy="2667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652182" y="3174700"/>
            <a:ext cx="1866056" cy="1711985"/>
          </a:xfrm>
          <a:custGeom>
            <a:avLst/>
            <a:gdLst>
              <a:gd name="connsiteX0" fmla="*/ 1866056 w 1866056"/>
              <a:gd name="connsiteY0" fmla="*/ 0 h 1711985"/>
              <a:gd name="connsiteX1" fmla="*/ 1853098 w 1866056"/>
              <a:gd name="connsiteY1" fmla="*/ 220285 h 1711985"/>
              <a:gd name="connsiteX2" fmla="*/ 1827180 w 1866056"/>
              <a:gd name="connsiteY2" fmla="*/ 246201 h 1711985"/>
              <a:gd name="connsiteX3" fmla="*/ 1801263 w 1866056"/>
              <a:gd name="connsiteY3" fmla="*/ 310991 h 1711985"/>
              <a:gd name="connsiteX4" fmla="*/ 1762387 w 1866056"/>
              <a:gd name="connsiteY4" fmla="*/ 362823 h 1711985"/>
              <a:gd name="connsiteX5" fmla="*/ 1736469 w 1866056"/>
              <a:gd name="connsiteY5" fmla="*/ 414655 h 1711985"/>
              <a:gd name="connsiteX6" fmla="*/ 1710552 w 1866056"/>
              <a:gd name="connsiteY6" fmla="*/ 453529 h 1711985"/>
              <a:gd name="connsiteX7" fmla="*/ 1671676 w 1866056"/>
              <a:gd name="connsiteY7" fmla="*/ 518318 h 1711985"/>
              <a:gd name="connsiteX8" fmla="*/ 1645758 w 1866056"/>
              <a:gd name="connsiteY8" fmla="*/ 544234 h 1711985"/>
              <a:gd name="connsiteX9" fmla="*/ 1555047 w 1866056"/>
              <a:gd name="connsiteY9" fmla="*/ 673814 h 1711985"/>
              <a:gd name="connsiteX10" fmla="*/ 1516171 w 1866056"/>
              <a:gd name="connsiteY10" fmla="*/ 712688 h 1711985"/>
              <a:gd name="connsiteX11" fmla="*/ 1477295 w 1866056"/>
              <a:gd name="connsiteY11" fmla="*/ 790436 h 1711985"/>
              <a:gd name="connsiteX12" fmla="*/ 1412501 w 1866056"/>
              <a:gd name="connsiteY12" fmla="*/ 855225 h 1711985"/>
              <a:gd name="connsiteX13" fmla="*/ 1347707 w 1866056"/>
              <a:gd name="connsiteY13" fmla="*/ 920015 h 1711985"/>
              <a:gd name="connsiteX14" fmla="*/ 1269955 w 1866056"/>
              <a:gd name="connsiteY14" fmla="*/ 997763 h 1711985"/>
              <a:gd name="connsiteX15" fmla="*/ 1231079 w 1866056"/>
              <a:gd name="connsiteY15" fmla="*/ 1036637 h 1711985"/>
              <a:gd name="connsiteX16" fmla="*/ 1205161 w 1866056"/>
              <a:gd name="connsiteY16" fmla="*/ 1062553 h 1711985"/>
              <a:gd name="connsiteX17" fmla="*/ 1140368 w 1866056"/>
              <a:gd name="connsiteY17" fmla="*/ 1166216 h 1711985"/>
              <a:gd name="connsiteX18" fmla="*/ 1088533 w 1866056"/>
              <a:gd name="connsiteY18" fmla="*/ 1243964 h 1711985"/>
              <a:gd name="connsiteX19" fmla="*/ 997822 w 1866056"/>
              <a:gd name="connsiteY19" fmla="*/ 1321712 h 1711985"/>
              <a:gd name="connsiteX20" fmla="*/ 958946 w 1866056"/>
              <a:gd name="connsiteY20" fmla="*/ 1373544 h 1711985"/>
              <a:gd name="connsiteX21" fmla="*/ 907111 w 1866056"/>
              <a:gd name="connsiteY21" fmla="*/ 1412418 h 1711985"/>
              <a:gd name="connsiteX22" fmla="*/ 881193 w 1866056"/>
              <a:gd name="connsiteY22" fmla="*/ 1438334 h 1711985"/>
              <a:gd name="connsiteX23" fmla="*/ 816400 w 1866056"/>
              <a:gd name="connsiteY23" fmla="*/ 1477207 h 1711985"/>
              <a:gd name="connsiteX24" fmla="*/ 790482 w 1866056"/>
              <a:gd name="connsiteY24" fmla="*/ 1503123 h 1711985"/>
              <a:gd name="connsiteX25" fmla="*/ 751606 w 1866056"/>
              <a:gd name="connsiteY25" fmla="*/ 1516081 h 1711985"/>
              <a:gd name="connsiteX26" fmla="*/ 686813 w 1866056"/>
              <a:gd name="connsiteY26" fmla="*/ 1541997 h 1711985"/>
              <a:gd name="connsiteX27" fmla="*/ 609060 w 1866056"/>
              <a:gd name="connsiteY27" fmla="*/ 1567913 h 1711985"/>
              <a:gd name="connsiteX28" fmla="*/ 544267 w 1866056"/>
              <a:gd name="connsiteY28" fmla="*/ 1606787 h 1711985"/>
              <a:gd name="connsiteX29" fmla="*/ 453555 w 1866056"/>
              <a:gd name="connsiteY29" fmla="*/ 1658619 h 1711985"/>
              <a:gd name="connsiteX30" fmla="*/ 362844 w 1866056"/>
              <a:gd name="connsiteY30" fmla="*/ 1684535 h 1711985"/>
              <a:gd name="connsiteX31" fmla="*/ 259175 w 1866056"/>
              <a:gd name="connsiteY31" fmla="*/ 1710451 h 1711985"/>
              <a:gd name="connsiteX32" fmla="*/ 0 w 1866056"/>
              <a:gd name="connsiteY32" fmla="*/ 1710451 h 171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66056" h="1711985">
                <a:moveTo>
                  <a:pt x="1866056" y="0"/>
                </a:moveTo>
                <a:cubicBezTo>
                  <a:pt x="1861737" y="73428"/>
                  <a:pt x="1864570" y="147630"/>
                  <a:pt x="1853098" y="220285"/>
                </a:cubicBezTo>
                <a:cubicBezTo>
                  <a:pt x="1851192" y="232353"/>
                  <a:pt x="1833242" y="235593"/>
                  <a:pt x="1827180" y="246201"/>
                </a:cubicBezTo>
                <a:cubicBezTo>
                  <a:pt x="1815639" y="266396"/>
                  <a:pt x="1812560" y="290658"/>
                  <a:pt x="1801263" y="310991"/>
                </a:cubicBezTo>
                <a:cubicBezTo>
                  <a:pt x="1790774" y="329870"/>
                  <a:pt x="1773834" y="344509"/>
                  <a:pt x="1762387" y="362823"/>
                </a:cubicBezTo>
                <a:cubicBezTo>
                  <a:pt x="1752149" y="379203"/>
                  <a:pt x="1746053" y="397883"/>
                  <a:pt x="1736469" y="414655"/>
                </a:cubicBezTo>
                <a:cubicBezTo>
                  <a:pt x="1728742" y="428177"/>
                  <a:pt x="1718806" y="440323"/>
                  <a:pt x="1710552" y="453529"/>
                </a:cubicBezTo>
                <a:cubicBezTo>
                  <a:pt x="1697203" y="474886"/>
                  <a:pt x="1686316" y="497824"/>
                  <a:pt x="1671676" y="518318"/>
                </a:cubicBezTo>
                <a:cubicBezTo>
                  <a:pt x="1664574" y="528259"/>
                  <a:pt x="1653089" y="534460"/>
                  <a:pt x="1645758" y="544234"/>
                </a:cubicBezTo>
                <a:cubicBezTo>
                  <a:pt x="1601148" y="603710"/>
                  <a:pt x="1599296" y="622193"/>
                  <a:pt x="1555047" y="673814"/>
                </a:cubicBezTo>
                <a:cubicBezTo>
                  <a:pt x="1543120" y="687728"/>
                  <a:pt x="1529130" y="699730"/>
                  <a:pt x="1516171" y="712688"/>
                </a:cubicBezTo>
                <a:cubicBezTo>
                  <a:pt x="1503937" y="749388"/>
                  <a:pt x="1504347" y="759522"/>
                  <a:pt x="1477295" y="790436"/>
                </a:cubicBezTo>
                <a:cubicBezTo>
                  <a:pt x="1457182" y="813421"/>
                  <a:pt x="1429444" y="829812"/>
                  <a:pt x="1412501" y="855225"/>
                </a:cubicBezTo>
                <a:cubicBezTo>
                  <a:pt x="1359096" y="935329"/>
                  <a:pt x="1418392" y="857188"/>
                  <a:pt x="1347707" y="920015"/>
                </a:cubicBezTo>
                <a:cubicBezTo>
                  <a:pt x="1320312" y="944364"/>
                  <a:pt x="1295872" y="971847"/>
                  <a:pt x="1269955" y="997763"/>
                </a:cubicBezTo>
                <a:lnTo>
                  <a:pt x="1231079" y="1036637"/>
                </a:lnTo>
                <a:cubicBezTo>
                  <a:pt x="1222440" y="1045276"/>
                  <a:pt x="1211938" y="1052388"/>
                  <a:pt x="1205161" y="1062553"/>
                </a:cubicBezTo>
                <a:cubicBezTo>
                  <a:pt x="1126598" y="1180392"/>
                  <a:pt x="1249801" y="994260"/>
                  <a:pt x="1140368" y="1166216"/>
                </a:cubicBezTo>
                <a:cubicBezTo>
                  <a:pt x="1123645" y="1192494"/>
                  <a:pt x="1113452" y="1225276"/>
                  <a:pt x="1088533" y="1243964"/>
                </a:cubicBezTo>
                <a:cubicBezTo>
                  <a:pt x="1047563" y="1274690"/>
                  <a:pt x="1030311" y="1283810"/>
                  <a:pt x="997822" y="1321712"/>
                </a:cubicBezTo>
                <a:cubicBezTo>
                  <a:pt x="983766" y="1338109"/>
                  <a:pt x="974218" y="1358273"/>
                  <a:pt x="958946" y="1373544"/>
                </a:cubicBezTo>
                <a:cubicBezTo>
                  <a:pt x="943674" y="1388815"/>
                  <a:pt x="923703" y="1398592"/>
                  <a:pt x="907111" y="1412418"/>
                </a:cubicBezTo>
                <a:cubicBezTo>
                  <a:pt x="897725" y="1420239"/>
                  <a:pt x="891135" y="1431233"/>
                  <a:pt x="881193" y="1438334"/>
                </a:cubicBezTo>
                <a:cubicBezTo>
                  <a:pt x="860697" y="1452973"/>
                  <a:pt x="836896" y="1462568"/>
                  <a:pt x="816400" y="1477207"/>
                </a:cubicBezTo>
                <a:cubicBezTo>
                  <a:pt x="806458" y="1484308"/>
                  <a:pt x="800958" y="1496837"/>
                  <a:pt x="790482" y="1503123"/>
                </a:cubicBezTo>
                <a:cubicBezTo>
                  <a:pt x="778769" y="1510150"/>
                  <a:pt x="764396" y="1511285"/>
                  <a:pt x="751606" y="1516081"/>
                </a:cubicBezTo>
                <a:cubicBezTo>
                  <a:pt x="729826" y="1524248"/>
                  <a:pt x="708674" y="1534048"/>
                  <a:pt x="686813" y="1541997"/>
                </a:cubicBezTo>
                <a:cubicBezTo>
                  <a:pt x="661138" y="1551333"/>
                  <a:pt x="632487" y="1553858"/>
                  <a:pt x="609060" y="1567913"/>
                </a:cubicBezTo>
                <a:cubicBezTo>
                  <a:pt x="587462" y="1580871"/>
                  <a:pt x="565626" y="1593439"/>
                  <a:pt x="544267" y="1606787"/>
                </a:cubicBezTo>
                <a:cubicBezTo>
                  <a:pt x="496944" y="1636362"/>
                  <a:pt x="509859" y="1634490"/>
                  <a:pt x="453555" y="1658619"/>
                </a:cubicBezTo>
                <a:cubicBezTo>
                  <a:pt x="422484" y="1671934"/>
                  <a:pt x="395724" y="1675141"/>
                  <a:pt x="362844" y="1684535"/>
                </a:cubicBezTo>
                <a:cubicBezTo>
                  <a:pt x="323064" y="1695900"/>
                  <a:pt x="305127" y="1708613"/>
                  <a:pt x="259175" y="1710451"/>
                </a:cubicBezTo>
                <a:cubicBezTo>
                  <a:pt x="172852" y="1713904"/>
                  <a:pt x="86392" y="1710451"/>
                  <a:pt x="0" y="1710451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1606882" y="1567913"/>
            <a:ext cx="3148970" cy="1567913"/>
          </a:xfrm>
          <a:custGeom>
            <a:avLst/>
            <a:gdLst>
              <a:gd name="connsiteX0" fmla="*/ 0 w 3148970"/>
              <a:gd name="connsiteY0" fmla="*/ 842267 h 1567913"/>
              <a:gd name="connsiteX1" fmla="*/ 12959 w 3148970"/>
              <a:gd name="connsiteY1" fmla="*/ 1490165 h 1567913"/>
              <a:gd name="connsiteX2" fmla="*/ 51835 w 3148970"/>
              <a:gd name="connsiteY2" fmla="*/ 1567913 h 1567913"/>
              <a:gd name="connsiteX3" fmla="*/ 427638 w 3148970"/>
              <a:gd name="connsiteY3" fmla="*/ 1554955 h 1567913"/>
              <a:gd name="connsiteX4" fmla="*/ 544266 w 3148970"/>
              <a:gd name="connsiteY4" fmla="*/ 1529039 h 1567913"/>
              <a:gd name="connsiteX5" fmla="*/ 673854 w 3148970"/>
              <a:gd name="connsiteY5" fmla="*/ 1503123 h 1567913"/>
              <a:gd name="connsiteX6" fmla="*/ 933028 w 3148970"/>
              <a:gd name="connsiteY6" fmla="*/ 1399460 h 1567913"/>
              <a:gd name="connsiteX7" fmla="*/ 1179244 w 3148970"/>
              <a:gd name="connsiteY7" fmla="*/ 1321712 h 1567913"/>
              <a:gd name="connsiteX8" fmla="*/ 1412501 w 3148970"/>
              <a:gd name="connsiteY8" fmla="*/ 1243964 h 1567913"/>
              <a:gd name="connsiteX9" fmla="*/ 1606882 w 3148970"/>
              <a:gd name="connsiteY9" fmla="*/ 1192132 h 1567913"/>
              <a:gd name="connsiteX10" fmla="*/ 1827180 w 3148970"/>
              <a:gd name="connsiteY10" fmla="*/ 1101427 h 1567913"/>
              <a:gd name="connsiteX11" fmla="*/ 2060437 w 3148970"/>
              <a:gd name="connsiteY11" fmla="*/ 1023679 h 1567913"/>
              <a:gd name="connsiteX12" fmla="*/ 2280735 w 3148970"/>
              <a:gd name="connsiteY12" fmla="*/ 907057 h 1567913"/>
              <a:gd name="connsiteX13" fmla="*/ 2371446 w 3148970"/>
              <a:gd name="connsiteY13" fmla="*/ 829309 h 1567913"/>
              <a:gd name="connsiteX14" fmla="*/ 2475116 w 3148970"/>
              <a:gd name="connsiteY14" fmla="*/ 764520 h 1567913"/>
              <a:gd name="connsiteX15" fmla="*/ 2630621 w 3148970"/>
              <a:gd name="connsiteY15" fmla="*/ 634940 h 1567913"/>
              <a:gd name="connsiteX16" fmla="*/ 2773167 w 3148970"/>
              <a:gd name="connsiteY16" fmla="*/ 466487 h 1567913"/>
              <a:gd name="connsiteX17" fmla="*/ 2837961 w 3148970"/>
              <a:gd name="connsiteY17" fmla="*/ 388739 h 1567913"/>
              <a:gd name="connsiteX18" fmla="*/ 2928672 w 3148970"/>
              <a:gd name="connsiteY18" fmla="*/ 310991 h 1567913"/>
              <a:gd name="connsiteX19" fmla="*/ 2980506 w 3148970"/>
              <a:gd name="connsiteY19" fmla="*/ 233243 h 1567913"/>
              <a:gd name="connsiteX20" fmla="*/ 3058259 w 3148970"/>
              <a:gd name="connsiteY20" fmla="*/ 129580 h 1567913"/>
              <a:gd name="connsiteX21" fmla="*/ 3110094 w 3148970"/>
              <a:gd name="connsiteY21" fmla="*/ 51832 h 1567913"/>
              <a:gd name="connsiteX22" fmla="*/ 3148970 w 3148970"/>
              <a:gd name="connsiteY22" fmla="*/ 0 h 156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8970" h="1567913">
                <a:moveTo>
                  <a:pt x="0" y="842267"/>
                </a:moveTo>
                <a:cubicBezTo>
                  <a:pt x="4320" y="1058233"/>
                  <a:pt x="4964" y="1274304"/>
                  <a:pt x="12959" y="1490165"/>
                </a:cubicBezTo>
                <a:cubicBezTo>
                  <a:pt x="14796" y="1539767"/>
                  <a:pt x="22986" y="1539066"/>
                  <a:pt x="51835" y="1567913"/>
                </a:cubicBezTo>
                <a:cubicBezTo>
                  <a:pt x="177103" y="1563594"/>
                  <a:pt x="302685" y="1564819"/>
                  <a:pt x="427638" y="1554955"/>
                </a:cubicBezTo>
                <a:cubicBezTo>
                  <a:pt x="467339" y="1551821"/>
                  <a:pt x="505296" y="1537243"/>
                  <a:pt x="544266" y="1529039"/>
                </a:cubicBezTo>
                <a:cubicBezTo>
                  <a:pt x="587373" y="1519964"/>
                  <a:pt x="631118" y="1513806"/>
                  <a:pt x="673854" y="1503123"/>
                </a:cubicBezTo>
                <a:cubicBezTo>
                  <a:pt x="929799" y="1439140"/>
                  <a:pt x="677326" y="1496444"/>
                  <a:pt x="933028" y="1399460"/>
                </a:cubicBezTo>
                <a:cubicBezTo>
                  <a:pt x="1013501" y="1368938"/>
                  <a:pt x="1097594" y="1348927"/>
                  <a:pt x="1179244" y="1321712"/>
                </a:cubicBezTo>
                <a:cubicBezTo>
                  <a:pt x="1256996" y="1295796"/>
                  <a:pt x="1332495" y="1261742"/>
                  <a:pt x="1412501" y="1243964"/>
                </a:cubicBezTo>
                <a:cubicBezTo>
                  <a:pt x="1498054" y="1224953"/>
                  <a:pt x="1530960" y="1221839"/>
                  <a:pt x="1606882" y="1192132"/>
                </a:cubicBezTo>
                <a:cubicBezTo>
                  <a:pt x="1680836" y="1163195"/>
                  <a:pt x="1751115" y="1124245"/>
                  <a:pt x="1827180" y="1101427"/>
                </a:cubicBezTo>
                <a:cubicBezTo>
                  <a:pt x="1911081" y="1076258"/>
                  <a:pt x="1980858" y="1058493"/>
                  <a:pt x="2060437" y="1023679"/>
                </a:cubicBezTo>
                <a:cubicBezTo>
                  <a:pt x="2099064" y="1006781"/>
                  <a:pt x="2250990" y="927506"/>
                  <a:pt x="2280735" y="907057"/>
                </a:cubicBezTo>
                <a:cubicBezTo>
                  <a:pt x="2313552" y="884497"/>
                  <a:pt x="2339331" y="852858"/>
                  <a:pt x="2371446" y="829309"/>
                </a:cubicBezTo>
                <a:cubicBezTo>
                  <a:pt x="2404308" y="805212"/>
                  <a:pt x="2442515" y="788969"/>
                  <a:pt x="2475116" y="764520"/>
                </a:cubicBezTo>
                <a:cubicBezTo>
                  <a:pt x="2529095" y="724038"/>
                  <a:pt x="2587036" y="686446"/>
                  <a:pt x="2630621" y="634940"/>
                </a:cubicBezTo>
                <a:lnTo>
                  <a:pt x="2773167" y="466487"/>
                </a:lnTo>
                <a:cubicBezTo>
                  <a:pt x="2794898" y="440683"/>
                  <a:pt x="2812346" y="410693"/>
                  <a:pt x="2837961" y="388739"/>
                </a:cubicBezTo>
                <a:cubicBezTo>
                  <a:pt x="2868198" y="362823"/>
                  <a:pt x="2901762" y="340346"/>
                  <a:pt x="2928672" y="310991"/>
                </a:cubicBezTo>
                <a:cubicBezTo>
                  <a:pt x="2949720" y="288031"/>
                  <a:pt x="2962401" y="258588"/>
                  <a:pt x="2980506" y="233243"/>
                </a:cubicBezTo>
                <a:cubicBezTo>
                  <a:pt x="3005613" y="198095"/>
                  <a:pt x="3038941" y="168214"/>
                  <a:pt x="3058259" y="129580"/>
                </a:cubicBezTo>
                <a:cubicBezTo>
                  <a:pt x="3110499" y="25104"/>
                  <a:pt x="3057324" y="117791"/>
                  <a:pt x="3110094" y="51832"/>
                </a:cubicBezTo>
                <a:cubicBezTo>
                  <a:pt x="3168706" y="-21429"/>
                  <a:pt x="3113503" y="35464"/>
                  <a:pt x="3148970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1295400" y="2590800"/>
            <a:ext cx="7315200" cy="2895600"/>
          </a:xfrm>
          <a:custGeom>
            <a:avLst/>
            <a:gdLst>
              <a:gd name="connsiteX0" fmla="*/ 0 w 5714797"/>
              <a:gd name="connsiteY0" fmla="*/ 2384905 h 2384905"/>
              <a:gd name="connsiteX1" fmla="*/ 1866056 w 5714797"/>
              <a:gd name="connsiteY1" fmla="*/ 1711091 h 2384905"/>
              <a:gd name="connsiteX2" fmla="*/ 3330392 w 5714797"/>
              <a:gd name="connsiteY2" fmla="*/ 78388 h 2384905"/>
              <a:gd name="connsiteX3" fmla="*/ 4302296 w 5714797"/>
              <a:gd name="connsiteY3" fmla="*/ 428253 h 2384905"/>
              <a:gd name="connsiteX4" fmla="*/ 5714797 w 5714797"/>
              <a:gd name="connsiteY4" fmla="*/ 1905460 h 2384905"/>
              <a:gd name="connsiteX5" fmla="*/ 5714797 w 5714797"/>
              <a:gd name="connsiteY5" fmla="*/ 1905460 h 238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4797" h="2384905">
                <a:moveTo>
                  <a:pt x="0" y="2384905"/>
                </a:moveTo>
                <a:cubicBezTo>
                  <a:pt x="655495" y="2240207"/>
                  <a:pt x="1310991" y="2095510"/>
                  <a:pt x="1866056" y="1711091"/>
                </a:cubicBezTo>
                <a:cubicBezTo>
                  <a:pt x="2421121" y="1326672"/>
                  <a:pt x="2924352" y="292194"/>
                  <a:pt x="3330392" y="78388"/>
                </a:cubicBezTo>
                <a:cubicBezTo>
                  <a:pt x="3736432" y="-135418"/>
                  <a:pt x="3904895" y="123741"/>
                  <a:pt x="4302296" y="428253"/>
                </a:cubicBezTo>
                <a:cubicBezTo>
                  <a:pt x="4699697" y="732765"/>
                  <a:pt x="5714797" y="1905460"/>
                  <a:pt x="5714797" y="1905460"/>
                </a:cubicBezTo>
                <a:lnTo>
                  <a:pt x="5714797" y="1905460"/>
                </a:lnTo>
              </a:path>
            </a:pathLst>
          </a:custGeom>
          <a:ln w="38100" cmpd="sng">
            <a:solidFill>
              <a:srgbClr val="183F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cxnSp>
        <p:nvCxnSpPr>
          <p:cNvPr id="84" name="Straight Arrow Connector 83"/>
          <p:cNvCxnSpPr/>
          <p:nvPr/>
        </p:nvCxnSpPr>
        <p:spPr bwMode="auto">
          <a:xfrm flipV="1">
            <a:off x="5486400" y="2362200"/>
            <a:ext cx="0" cy="3124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1295400" y="1447800"/>
            <a:ext cx="0" cy="403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8" name="Straight Arrow Connector 87"/>
          <p:cNvCxnSpPr/>
          <p:nvPr/>
        </p:nvCxnSpPr>
        <p:spPr bwMode="auto">
          <a:xfrm>
            <a:off x="1295400" y="5486400"/>
            <a:ext cx="7010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1" name="Picture 90" descr="latex-imag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35100"/>
            <a:ext cx="825500" cy="469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7400" y="3657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SGS energy</a:t>
            </a:r>
            <a:endParaRPr lang="en-US" sz="1800" dirty="0"/>
          </a:p>
        </p:txBody>
      </p:sp>
      <p:cxnSp>
        <p:nvCxnSpPr>
          <p:cNvPr id="92" name="Straight Arrow Connector 91"/>
          <p:cNvCxnSpPr/>
          <p:nvPr/>
        </p:nvCxnSpPr>
        <p:spPr bwMode="auto">
          <a:xfrm>
            <a:off x="4267200" y="4800600"/>
            <a:ext cx="2133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pic>
        <p:nvPicPr>
          <p:cNvPr id="96" name="Picture 95" descr="latex-image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99" y="5691898"/>
            <a:ext cx="215900" cy="330200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191000" y="1905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Filter scale</a:t>
            </a:r>
            <a:endParaRPr lang="en-US" sz="2000" dirty="0"/>
          </a:p>
        </p:txBody>
      </p:sp>
      <p:sp>
        <p:nvSpPr>
          <p:cNvPr id="98" name="TextBox 97"/>
          <p:cNvSpPr txBox="1"/>
          <p:nvPr/>
        </p:nvSpPr>
        <p:spPr>
          <a:xfrm>
            <a:off x="5562600" y="4191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9" name="Picture 98" descr="latex-image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04" y="1981200"/>
            <a:ext cx="682191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0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ap_1.ppt0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2700"/>
            <a:ext cx="8839495" cy="6830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5600" y="3581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</a:t>
            </a:r>
            <a:r>
              <a:rPr lang="en-US" sz="1800" dirty="0" smtClean="0"/>
              <a:t>nergy transfer term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286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Resolved energy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01949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SGS energy</a:t>
            </a:r>
            <a:endParaRPr lang="en-US" sz="18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2286000" y="2514600"/>
            <a:ext cx="8382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019800" y="4876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Molecular dissipation</a:t>
            </a:r>
            <a:endParaRPr lang="en-US" sz="18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6324600" y="4343400"/>
            <a:ext cx="914400" cy="609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1600200" y="4267200"/>
            <a:ext cx="609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5715000" y="3733800"/>
            <a:ext cx="914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5791200" y="3733800"/>
            <a:ext cx="83820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533400" y="5334000"/>
            <a:ext cx="6172200" cy="1295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28600" y="5194175"/>
            <a:ext cx="6934200" cy="14478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5867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 0 !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18912" y="5257800"/>
            <a:ext cx="71628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595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3"/>
          <p:cNvSpPr txBox="1">
            <a:spLocks noChangeArrowheads="1"/>
          </p:cNvSpPr>
          <p:nvPr/>
        </p:nvSpPr>
        <p:spPr bwMode="auto">
          <a:xfrm>
            <a:off x="228600" y="228600"/>
            <a:ext cx="84582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i="1" dirty="0">
                <a:solidFill>
                  <a:srgbClr val="183FFF"/>
                </a:solidFill>
              </a:rPr>
              <a:t>AN </a:t>
            </a:r>
            <a:r>
              <a:rPr lang="en-US" sz="3200" b="1" i="1" dirty="0" smtClean="0">
                <a:solidFill>
                  <a:srgbClr val="183FFF"/>
                </a:solidFill>
              </a:rPr>
              <a:t>EXAMPLE WITH COMPLEX CLOUDS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reg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2297113"/>
            <a:ext cx="4048125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00400" y="1600200"/>
            <a:ext cx="57912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2300" dirty="0" smtClean="0">
                <a:solidFill>
                  <a:srgbClr val="800000"/>
                </a:solidFill>
              </a:rPr>
              <a:t>Squall Line during VORTEX2</a:t>
            </a:r>
            <a:endParaRPr lang="en-US" sz="23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2027514" y="4012409"/>
            <a:ext cx="2218559" cy="179812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0264"/>
            <a:ext cx="8686800" cy="422759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Numerical model:  CM1  (compressible nonhydrostatic, similar numerics as WRF)</a:t>
            </a:r>
          </a:p>
          <a:p>
            <a:r>
              <a:rPr lang="en-US" sz="1600" dirty="0" smtClean="0"/>
              <a:t>Horizontal grid spacing (</a:t>
            </a:r>
            <a:r>
              <a:rPr lang="en-US" sz="1600" dirty="0" smtClean="0">
                <a:latin typeface="Times New Roman"/>
                <a:cs typeface="Times New Roman"/>
              </a:rPr>
              <a:t>Δ</a:t>
            </a:r>
            <a:r>
              <a:rPr lang="en-US" sz="1600" i="1" dirty="0" smtClean="0">
                <a:latin typeface="Times New Roman"/>
                <a:cs typeface="Times New Roman"/>
              </a:rPr>
              <a:t>x</a:t>
            </a:r>
            <a:r>
              <a:rPr lang="en-US" sz="1600" dirty="0" smtClean="0"/>
              <a:t>):  4 km, 1 km, or 0.25 km</a:t>
            </a:r>
          </a:p>
          <a:p>
            <a:r>
              <a:rPr lang="en-US" sz="1600" dirty="0" smtClean="0"/>
              <a:t>100 vertical levels for all simulations (</a:t>
            </a:r>
            <a:r>
              <a:rPr lang="en-US" sz="1600" dirty="0" smtClean="0">
                <a:latin typeface="Times New Roman"/>
                <a:cs typeface="Times New Roman"/>
              </a:rPr>
              <a:t>Δ</a:t>
            </a:r>
            <a:r>
              <a:rPr lang="en-US" sz="1600" i="1" dirty="0" smtClean="0">
                <a:latin typeface="Times New Roman"/>
                <a:cs typeface="Times New Roman"/>
              </a:rPr>
              <a:t>z </a:t>
            </a:r>
            <a:r>
              <a:rPr lang="en-US" sz="1600" dirty="0" smtClean="0"/>
              <a:t>varies from 100 m to 400 m)</a:t>
            </a:r>
          </a:p>
          <a:p>
            <a:r>
              <a:rPr lang="en-US" sz="1600" dirty="0" smtClean="0"/>
              <a:t>Initialized using environmental sounding from 15 May 2009</a:t>
            </a:r>
          </a:p>
          <a:p>
            <a:r>
              <a:rPr lang="en-US" sz="1600" dirty="0" smtClean="0"/>
              <a:t>No radiation or surface heat fluxes  (to keep environment fixed)</a:t>
            </a:r>
          </a:p>
          <a:p>
            <a:r>
              <a:rPr lang="en-US" sz="1600" dirty="0" smtClean="0"/>
              <a:t>Morrison et al (2009) microphysics  </a:t>
            </a:r>
          </a:p>
          <a:p>
            <a:pPr lvl="1"/>
            <a:r>
              <a:rPr lang="en-US" sz="1600" dirty="0" smtClean="0"/>
              <a:t>Fixed number concentration for cloud water (300 cm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No explicit raindrop breakup parameterization (mean-mass raindrop diameter was limited)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7173" y="3276600"/>
            <a:ext cx="345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Domain:  576 km x 144 km x 25 km</a:t>
            </a:r>
            <a:endParaRPr lang="en-US" u="sng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023725" y="4012409"/>
            <a:ext cx="5352393" cy="179812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4699922" y="3708096"/>
            <a:ext cx="0" cy="5964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6985922" y="4911473"/>
            <a:ext cx="6919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rot="10800000">
            <a:off x="1660723" y="4835273"/>
            <a:ext cx="6949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734958" y="5939463"/>
            <a:ext cx="85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>
                <a:latin typeface="Times New Roman" charset="0"/>
              </a:rPr>
              <a:t>periodic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474651" y="4911473"/>
            <a:ext cx="5835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>
                <a:latin typeface="Times New Roman" charset="0"/>
              </a:rPr>
              <a:t>open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243770" y="4850662"/>
            <a:ext cx="5835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>
                <a:latin typeface="Times New Roman" charset="0"/>
              </a:rPr>
              <a:t>open</a:t>
            </a: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>
            <a:off x="4699922" y="5512332"/>
            <a:ext cx="0" cy="5964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4734958" y="4004846"/>
            <a:ext cx="85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>
                <a:latin typeface="Times New Roman" charset="0"/>
              </a:rPr>
              <a:t>periodic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2355667" y="5059527"/>
            <a:ext cx="14478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Initial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c</a:t>
            </a:r>
            <a:r>
              <a:rPr lang="en-US" sz="1800" dirty="0" smtClean="0">
                <a:solidFill>
                  <a:srgbClr val="0000FF"/>
                </a:solidFill>
              </a:rPr>
              <a:t>old </a:t>
            </a:r>
            <a:r>
              <a:rPr lang="en-US" sz="1800" dirty="0">
                <a:solidFill>
                  <a:srgbClr val="0000FF"/>
                </a:solidFill>
              </a:rPr>
              <a:t>pool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52400" y="182274"/>
            <a:ext cx="87630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2300" dirty="0" smtClean="0">
                <a:solidFill>
                  <a:srgbClr val="800000"/>
                </a:solidFill>
              </a:rPr>
              <a:t>Numerical Simulations</a:t>
            </a:r>
            <a:endParaRPr lang="en-US" sz="2300" dirty="0">
              <a:solidFill>
                <a:schemeClr val="folHlink"/>
              </a:solidFill>
            </a:endParaRP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2667000" y="6381750"/>
            <a:ext cx="411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/>
              <a:t>Bryan &amp; Morrison (2012) MWR</a:t>
            </a: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533400" y="179387"/>
            <a:ext cx="8229600" cy="430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340FFF"/>
                </a:solidFill>
              </a:rPr>
              <a:t>Sensitivity of a simulated squall line to horizontal resolution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bmfig02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2588"/>
            <a:ext cx="9144000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2"/>
          <p:cNvSpPr>
            <a:spLocks noGrp="1"/>
          </p:cNvSpPr>
          <p:nvPr>
            <p:ph type="title"/>
          </p:nvPr>
        </p:nvSpPr>
        <p:spPr>
          <a:xfrm>
            <a:off x="457200" y="422275"/>
            <a:ext cx="8229600" cy="1527175"/>
          </a:xfrm>
        </p:spPr>
        <p:txBody>
          <a:bodyPr/>
          <a:lstStyle/>
          <a:p>
            <a:r>
              <a:rPr lang="en-US" sz="1800" smtClean="0">
                <a:solidFill>
                  <a:srgbClr val="8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Sensitivity to Δx:   vertical velocity (</a:t>
            </a:r>
            <a:r>
              <a:rPr lang="en-US" sz="1800" i="1" smtClean="0">
                <a:solidFill>
                  <a:srgbClr val="8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w,</a:t>
            </a:r>
            <a:r>
              <a:rPr lang="en-US" sz="1800" smtClean="0">
                <a:solidFill>
                  <a:srgbClr val="8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 m s</a:t>
            </a:r>
            <a:r>
              <a:rPr lang="en-US" sz="1800" baseline="30000" smtClean="0">
                <a:solidFill>
                  <a:srgbClr val="8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-1</a:t>
            </a:r>
            <a:r>
              <a:rPr lang="en-US" sz="1800" smtClean="0">
                <a:solidFill>
                  <a:srgbClr val="8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) at 5 km AGL</a:t>
            </a:r>
            <a:br>
              <a:rPr lang="en-US" sz="1800" smtClean="0">
                <a:solidFill>
                  <a:srgbClr val="8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</a:br>
            <a:r>
              <a:rPr lang="en-US" sz="1800" smtClean="0">
                <a:solidFill>
                  <a:srgbClr val="8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/>
            </a:r>
            <a:br>
              <a:rPr lang="en-US" sz="1800" smtClean="0">
                <a:solidFill>
                  <a:srgbClr val="8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</a:br>
            <a:endParaRPr lang="en-US" sz="1800" smtClean="0"/>
          </a:p>
        </p:txBody>
      </p:sp>
      <p:sp>
        <p:nvSpPr>
          <p:cNvPr id="54276" name="Title 2"/>
          <p:cNvSpPr txBox="1">
            <a:spLocks/>
          </p:cNvSpPr>
          <p:nvPr/>
        </p:nvSpPr>
        <p:spPr bwMode="auto">
          <a:xfrm>
            <a:off x="457200" y="5043488"/>
            <a:ext cx="82296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eaLnBrk="1" hangingPunct="1"/>
            <a:r>
              <a:rPr lang="en-US" sz="1800"/>
              <a:t>shading:  </a:t>
            </a:r>
            <a:r>
              <a:rPr lang="en-US" sz="1800" i="1"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w</a:t>
            </a:r>
            <a:r>
              <a:rPr lang="en-US" sz="1800"/>
              <a:t>  (m s</a:t>
            </a:r>
            <a:r>
              <a:rPr lang="en-US" sz="1800" baseline="30000"/>
              <a:t>-1</a:t>
            </a:r>
            <a:r>
              <a:rPr lang="en-US" sz="1800"/>
              <a:t>) at 5 km AGL</a:t>
            </a:r>
            <a:br>
              <a:rPr lang="en-US" sz="1800"/>
            </a:br>
            <a:r>
              <a:rPr lang="en-US" sz="1800"/>
              <a:t>contours:  cloudwater evaporation rate</a:t>
            </a:r>
          </a:p>
        </p:txBody>
      </p:sp>
      <p:sp>
        <p:nvSpPr>
          <p:cNvPr id="7" name="Oval 6"/>
          <p:cNvSpPr/>
          <p:nvPr/>
        </p:nvSpPr>
        <p:spPr>
          <a:xfrm flipH="1">
            <a:off x="525463" y="1782763"/>
            <a:ext cx="1030287" cy="3286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 flipH="1">
            <a:off x="3513138" y="1771650"/>
            <a:ext cx="984250" cy="3270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 flipH="1">
            <a:off x="6464300" y="1765300"/>
            <a:ext cx="1136650" cy="3286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4280" name="TextBox 10"/>
          <p:cNvSpPr txBox="1">
            <a:spLocks noChangeArrowheads="1"/>
          </p:cNvSpPr>
          <p:nvPr/>
        </p:nvSpPr>
        <p:spPr bwMode="auto">
          <a:xfrm>
            <a:off x="2667000" y="6381750"/>
            <a:ext cx="411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/>
              <a:t>Bryan &amp; Morrison (2012) MWR</a:t>
            </a:r>
          </a:p>
        </p:txBody>
      </p:sp>
      <p:sp>
        <p:nvSpPr>
          <p:cNvPr id="54281" name="TextBox 11"/>
          <p:cNvSpPr txBox="1">
            <a:spLocks noChangeArrowheads="1"/>
          </p:cNvSpPr>
          <p:nvPr/>
        </p:nvSpPr>
        <p:spPr bwMode="auto">
          <a:xfrm>
            <a:off x="533400" y="76200"/>
            <a:ext cx="8229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340FFF"/>
                </a:solidFill>
              </a:rPr>
              <a:t>Sensitivity of a simulated squall line to horizontal resolution</a:t>
            </a:r>
          </a:p>
        </p:txBody>
      </p:sp>
      <p:sp>
        <p:nvSpPr>
          <p:cNvPr id="54282" name="Rectangle 12"/>
          <p:cNvSpPr>
            <a:spLocks noChangeArrowheads="1"/>
          </p:cNvSpPr>
          <p:nvPr/>
        </p:nvSpPr>
        <p:spPr bwMode="auto">
          <a:xfrm>
            <a:off x="1600200" y="762000"/>
            <a:ext cx="19050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3048000" y="1676400"/>
            <a:ext cx="297180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019800" y="1676400"/>
            <a:ext cx="297180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IMG_02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647700" y="3013075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1. An introduction to Terra-Incognita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7700" y="3927475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600" b="1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7700" y="5791200"/>
            <a:ext cx="8382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4. A potpourri of LES with complex boundaries </a:t>
            </a:r>
          </a:p>
          <a:p>
            <a:r>
              <a:rPr lang="en-US" sz="2600" b="1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7700" y="4876800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3. Large-eddy simulation (LES)</a:t>
            </a:r>
          </a:p>
        </p:txBody>
      </p:sp>
      <p:sp>
        <p:nvSpPr>
          <p:cNvPr id="18439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8534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A LARGE EDDY SIMULATION PERSPECTIVE OF TERRA-INCOGNITA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7700" y="3927475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2. Rough wall SGS dynamics and Terra-Incognita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new_schematic"/>
          <p:cNvPicPr>
            <a:picLocks noChangeAspect="1" noChangeArrowheads="1"/>
          </p:cNvPicPr>
          <p:nvPr/>
        </p:nvPicPr>
        <p:blipFill>
          <a:blip r:embed="rId2"/>
          <a:srcRect l="63043"/>
          <a:stretch>
            <a:fillRect/>
          </a:stretch>
        </p:blipFill>
        <p:spPr bwMode="auto">
          <a:xfrm>
            <a:off x="28575" y="2357438"/>
            <a:ext cx="337820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770688" y="954088"/>
            <a:ext cx="2209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Δ ≈</a:t>
            </a:r>
            <a:r>
              <a:rPr lang="en-US" sz="2000">
                <a:sym typeface="Symbol" pitchFamily="1" charset="2"/>
              </a:rPr>
              <a:t> 0.2 km</a:t>
            </a:r>
            <a:endParaRPr lang="en-US" sz="2000"/>
          </a:p>
          <a:p>
            <a:pPr algn="ctr">
              <a:spcBef>
                <a:spcPct val="50000"/>
              </a:spcBef>
            </a:pPr>
            <a:r>
              <a:rPr lang="en-US" sz="2000"/>
              <a:t>(turbulent)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325813" y="954088"/>
            <a:ext cx="31496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Δ ≈ </a:t>
            </a:r>
            <a:r>
              <a:rPr lang="en-US" sz="2000">
                <a:sym typeface="Symbol" pitchFamily="1" charset="2"/>
              </a:rPr>
              <a:t>1 km</a:t>
            </a:r>
            <a:endParaRPr lang="en-US" sz="2000"/>
          </a:p>
          <a:p>
            <a:pPr algn="ctr">
              <a:spcBef>
                <a:spcPct val="50000"/>
              </a:spcBef>
            </a:pPr>
            <a:r>
              <a:rPr lang="en-US" sz="2000"/>
              <a:t>(correct width, but laminar)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34975" y="954088"/>
            <a:ext cx="2971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Δ ≈</a:t>
            </a:r>
            <a:r>
              <a:rPr lang="en-US" sz="2000">
                <a:sym typeface="Symbol" pitchFamily="1" charset="2"/>
              </a:rPr>
              <a:t> 4 km</a:t>
            </a:r>
            <a:endParaRPr lang="en-US" sz="2000"/>
          </a:p>
          <a:p>
            <a:pPr algn="ctr">
              <a:spcBef>
                <a:spcPct val="50000"/>
              </a:spcBef>
            </a:pPr>
            <a:r>
              <a:rPr lang="en-US" sz="2000"/>
              <a:t>(too wide, laminar)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406775" y="4838700"/>
            <a:ext cx="2971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Consequences:</a:t>
            </a:r>
            <a:endParaRPr lang="en-US" sz="2000"/>
          </a:p>
          <a:p>
            <a:pPr algn="ctr">
              <a:spcBef>
                <a:spcPct val="50000"/>
              </a:spcBef>
              <a:buFont typeface="Wingdings" pitchFamily="1" charset="2"/>
              <a:buChar char="à"/>
            </a:pPr>
            <a:r>
              <a:rPr lang="en-US" sz="2000"/>
              <a:t>  too intense</a:t>
            </a:r>
          </a:p>
          <a:p>
            <a:pPr algn="ctr">
              <a:spcBef>
                <a:spcPct val="50000"/>
              </a:spcBef>
              <a:buFont typeface="Wingdings" pitchFamily="1" charset="2"/>
              <a:buChar char="à"/>
            </a:pPr>
            <a:r>
              <a:rPr lang="en-US" sz="2000"/>
              <a:t>  over-stabilizes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257175" y="4824413"/>
            <a:ext cx="2971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Consequences:</a:t>
            </a:r>
            <a:endParaRPr lang="en-US" sz="2000"/>
          </a:p>
          <a:p>
            <a:pPr algn="ctr">
              <a:spcBef>
                <a:spcPct val="50000"/>
              </a:spcBef>
              <a:buFont typeface="Wingdings" pitchFamily="1" charset="2"/>
              <a:buChar char="à"/>
            </a:pPr>
            <a:r>
              <a:rPr lang="en-US" sz="2000"/>
              <a:t>  too slow</a:t>
            </a:r>
          </a:p>
          <a:p>
            <a:pPr algn="ctr">
              <a:spcBef>
                <a:spcPct val="50000"/>
              </a:spcBef>
            </a:pPr>
            <a:endParaRPr lang="en-US" sz="2000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482725" y="157163"/>
            <a:ext cx="6575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sng">
                <a:solidFill>
                  <a:srgbClr val="800000"/>
                </a:solidFill>
              </a:rPr>
              <a:t>Conceptual Model of Resolution Dependence</a:t>
            </a:r>
          </a:p>
        </p:txBody>
      </p:sp>
      <p:pic>
        <p:nvPicPr>
          <p:cNvPr id="55305" name="Picture 2" descr="new_schematic"/>
          <p:cNvPicPr>
            <a:picLocks noChangeAspect="1" noChangeArrowheads="1"/>
          </p:cNvPicPr>
          <p:nvPr/>
        </p:nvPicPr>
        <p:blipFill>
          <a:blip r:embed="rId2"/>
          <a:srcRect r="68991"/>
          <a:stretch>
            <a:fillRect/>
          </a:stretch>
        </p:blipFill>
        <p:spPr bwMode="auto">
          <a:xfrm>
            <a:off x="6350000" y="2357438"/>
            <a:ext cx="2835275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2" descr="new_schematic"/>
          <p:cNvPicPr>
            <a:picLocks noChangeAspect="1" noChangeArrowheads="1"/>
          </p:cNvPicPr>
          <p:nvPr/>
        </p:nvPicPr>
        <p:blipFill>
          <a:blip r:embed="rId2"/>
          <a:srcRect l="30927" r="36874"/>
          <a:stretch>
            <a:fillRect/>
          </a:stretch>
        </p:blipFill>
        <p:spPr bwMode="auto">
          <a:xfrm>
            <a:off x="3406775" y="1974850"/>
            <a:ext cx="294322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7" name="Text Box 7"/>
          <p:cNvSpPr txBox="1">
            <a:spLocks noChangeArrowheads="1"/>
          </p:cNvSpPr>
          <p:nvPr/>
        </p:nvSpPr>
        <p:spPr bwMode="auto">
          <a:xfrm>
            <a:off x="6200775" y="4824413"/>
            <a:ext cx="2971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Consequences:</a:t>
            </a:r>
            <a:endParaRPr lang="en-US" sz="2000"/>
          </a:p>
          <a:p>
            <a:pPr algn="ctr">
              <a:spcBef>
                <a:spcPct val="50000"/>
              </a:spcBef>
              <a:buFont typeface="Wingdings" pitchFamily="1" charset="2"/>
              <a:buChar char="à"/>
            </a:pPr>
            <a:r>
              <a:rPr lang="en-US" sz="2000"/>
              <a:t>  very expensive</a:t>
            </a:r>
          </a:p>
          <a:p>
            <a:pPr algn="ctr">
              <a:spcBef>
                <a:spcPct val="50000"/>
              </a:spcBef>
              <a:buFont typeface="Wingdings" pitchFamily="1" charset="2"/>
              <a:buChar char="à"/>
            </a:pPr>
            <a:endParaRPr lang="en-US" sz="2000"/>
          </a:p>
        </p:txBody>
      </p:sp>
      <p:sp>
        <p:nvSpPr>
          <p:cNvPr id="55308" name="TextBox 13"/>
          <p:cNvSpPr txBox="1">
            <a:spLocks noChangeArrowheads="1"/>
          </p:cNvSpPr>
          <p:nvPr/>
        </p:nvSpPr>
        <p:spPr bwMode="auto">
          <a:xfrm>
            <a:off x="2667000" y="6381750"/>
            <a:ext cx="411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/>
              <a:t>Bryan &amp; Morrison (2012) MWR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p_1.ppt0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2700"/>
            <a:ext cx="8839495" cy="68307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33400" y="4114800"/>
            <a:ext cx="75438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04800" y="4077075"/>
            <a:ext cx="8077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457200" y="1981200"/>
            <a:ext cx="80010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i="1" dirty="0">
                <a:solidFill>
                  <a:srgbClr val="183FFF"/>
                </a:solidFill>
              </a:rPr>
              <a:t>Engineering </a:t>
            </a:r>
            <a:r>
              <a:rPr lang="en-US" sz="3200" b="1" i="1" dirty="0" smtClean="0">
                <a:solidFill>
                  <a:srgbClr val="183FFF"/>
                </a:solidFill>
              </a:rPr>
              <a:t>fluid </a:t>
            </a:r>
            <a:r>
              <a:rPr lang="en-US" sz="3200" b="1" i="1" dirty="0">
                <a:solidFill>
                  <a:srgbClr val="183FFF"/>
                </a:solidFill>
              </a:rPr>
              <a:t>mechanics is also aware of Terra-Incognita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5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Screen shot 2012-09-18 at 4.46.40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4" descr="Screen shot 2012-09-18 at 4.48.57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973388"/>
            <a:ext cx="8670925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348" name="Straight Connector 6"/>
          <p:cNvCxnSpPr>
            <a:cxnSpLocks noChangeShapeType="1"/>
          </p:cNvCxnSpPr>
          <p:nvPr/>
        </p:nvCxnSpPr>
        <p:spPr bwMode="auto">
          <a:xfrm>
            <a:off x="304800" y="3200400"/>
            <a:ext cx="83820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7349" name="Straight Connector 7"/>
          <p:cNvCxnSpPr>
            <a:cxnSpLocks noChangeShapeType="1"/>
          </p:cNvCxnSpPr>
          <p:nvPr/>
        </p:nvCxnSpPr>
        <p:spPr bwMode="auto">
          <a:xfrm>
            <a:off x="304800" y="3475038"/>
            <a:ext cx="83820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7350" name="Straight Connector 8"/>
          <p:cNvCxnSpPr>
            <a:cxnSpLocks noChangeShapeType="1"/>
          </p:cNvCxnSpPr>
          <p:nvPr/>
        </p:nvCxnSpPr>
        <p:spPr bwMode="auto">
          <a:xfrm>
            <a:off x="304800" y="3732213"/>
            <a:ext cx="9906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7351" name="Straight Connector 10"/>
          <p:cNvCxnSpPr>
            <a:cxnSpLocks noChangeShapeType="1"/>
          </p:cNvCxnSpPr>
          <p:nvPr/>
        </p:nvCxnSpPr>
        <p:spPr bwMode="auto">
          <a:xfrm>
            <a:off x="6629400" y="4191000"/>
            <a:ext cx="20574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7352" name="Straight Connector 13"/>
          <p:cNvCxnSpPr>
            <a:cxnSpLocks noChangeShapeType="1"/>
          </p:cNvCxnSpPr>
          <p:nvPr/>
        </p:nvCxnSpPr>
        <p:spPr bwMode="auto">
          <a:xfrm>
            <a:off x="304800" y="4495800"/>
            <a:ext cx="3276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ap_1.ppt0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2"/>
            <a:ext cx="8839495" cy="6830796"/>
          </a:xfrm>
          <a:prstGeom prst="rect">
            <a:avLst/>
          </a:prstGeom>
        </p:spPr>
      </p:pic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609600" y="4648200"/>
            <a:ext cx="3581400" cy="762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372" name="Picture 5" descr="Screen shot 2012-09-19 at 3.58.1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76300"/>
            <a:ext cx="4495800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373" name="Group 9"/>
          <p:cNvGrpSpPr>
            <a:grpSpLocks/>
          </p:cNvGrpSpPr>
          <p:nvPr/>
        </p:nvGrpSpPr>
        <p:grpSpPr bwMode="auto">
          <a:xfrm>
            <a:off x="2209800" y="6080125"/>
            <a:ext cx="3027363" cy="438150"/>
            <a:chOff x="2209800" y="6080760"/>
            <a:chExt cx="3027680" cy="436880"/>
          </a:xfrm>
        </p:grpSpPr>
        <p:sp>
          <p:nvSpPr>
            <p:cNvPr id="58375" name="TextBox 7"/>
            <p:cNvSpPr txBox="1">
              <a:spLocks noChangeArrowheads="1"/>
            </p:cNvSpPr>
            <p:nvPr/>
          </p:nvSpPr>
          <p:spPr bwMode="auto">
            <a:xfrm>
              <a:off x="2209800" y="6096000"/>
              <a:ext cx="2971800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900"/>
                <a:t>Adaptive computation of </a:t>
              </a:r>
            </a:p>
          </p:txBody>
        </p:sp>
        <p:pic>
          <p:nvPicPr>
            <p:cNvPr id="5837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97120" y="6080760"/>
              <a:ext cx="340360" cy="436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58374" name="Straight Connector 11"/>
          <p:cNvCxnSpPr>
            <a:cxnSpLocks noChangeShapeType="1"/>
          </p:cNvCxnSpPr>
          <p:nvPr/>
        </p:nvCxnSpPr>
        <p:spPr bwMode="auto">
          <a:xfrm rot="16200000" flipV="1">
            <a:off x="3505200" y="5410200"/>
            <a:ext cx="762000" cy="609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" name="TextBox 8"/>
          <p:cNvSpPr txBox="1"/>
          <p:nvPr/>
        </p:nvSpPr>
        <p:spPr>
          <a:xfrm>
            <a:off x="0" y="2133600"/>
            <a:ext cx="137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SGS energy</a:t>
            </a:r>
            <a:endParaRPr lang="en-US" sz="17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2819400"/>
            <a:ext cx="1295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dissipation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Screen shot 2012-09-17 at 10.39.15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84288"/>
            <a:ext cx="7924800" cy="519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457200" y="228600"/>
            <a:ext cx="845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183FFF"/>
                </a:solidFill>
              </a:rPr>
              <a:t>VARIATION OF LENGTH SCALE WITH MESH SPACING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85800" y="3352800"/>
            <a:ext cx="381000" cy="533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" y="3048000"/>
            <a:ext cx="5111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685800" y="2522538"/>
            <a:ext cx="80772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i="1">
                <a:solidFill>
                  <a:srgbClr val="183FFF"/>
                </a:solidFill>
              </a:rPr>
              <a:t>Oceanographers are also coping with Terra-Incognita, they refer to it as submesoscale turbulence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icture 2"/>
          <p:cNvPicPr>
            <a:picLocks noChangeAspect="1" noChangeArrowheads="1"/>
          </p:cNvPicPr>
          <p:nvPr/>
        </p:nvPicPr>
        <p:blipFill>
          <a:blip r:embed="rId3"/>
          <a:srcRect b="27692"/>
          <a:stretch>
            <a:fillRect/>
          </a:stretch>
        </p:blipFill>
        <p:spPr bwMode="auto">
          <a:xfrm>
            <a:off x="1295400" y="1231900"/>
            <a:ext cx="656272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3352800" y="3751263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 b="1" i="1">
                <a:solidFill>
                  <a:srgbClr val="FF0000"/>
                </a:solidFill>
              </a:rPr>
              <a:t>Spectral gap?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61444" name="Freeform 13"/>
          <p:cNvSpPr>
            <a:spLocks/>
          </p:cNvSpPr>
          <p:nvPr/>
        </p:nvSpPr>
        <p:spPr bwMode="auto">
          <a:xfrm>
            <a:off x="2847975" y="1646238"/>
            <a:ext cx="3048000" cy="1600200"/>
          </a:xfrm>
          <a:custGeom>
            <a:avLst/>
            <a:gdLst>
              <a:gd name="T0" fmla="*/ 0 w 1920"/>
              <a:gd name="T1" fmla="*/ 0 h 1008"/>
              <a:gd name="T2" fmla="*/ 838200 w 1920"/>
              <a:gd name="T3" fmla="*/ 685800 h 1008"/>
              <a:gd name="T4" fmla="*/ 1752600 w 1920"/>
              <a:gd name="T5" fmla="*/ 1219200 h 1008"/>
              <a:gd name="T6" fmla="*/ 2438400 w 1920"/>
              <a:gd name="T7" fmla="*/ 1524000 h 1008"/>
              <a:gd name="T8" fmla="*/ 3048000 w 1920"/>
              <a:gd name="T9" fmla="*/ 160020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1008"/>
              <a:gd name="T17" fmla="*/ 1920 w 1920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1008">
                <a:moveTo>
                  <a:pt x="0" y="0"/>
                </a:moveTo>
                <a:cubicBezTo>
                  <a:pt x="172" y="152"/>
                  <a:pt x="344" y="304"/>
                  <a:pt x="528" y="432"/>
                </a:cubicBezTo>
                <a:cubicBezTo>
                  <a:pt x="712" y="560"/>
                  <a:pt x="936" y="680"/>
                  <a:pt x="1104" y="768"/>
                </a:cubicBezTo>
                <a:cubicBezTo>
                  <a:pt x="1272" y="856"/>
                  <a:pt x="1400" y="920"/>
                  <a:pt x="1536" y="960"/>
                </a:cubicBezTo>
                <a:cubicBezTo>
                  <a:pt x="1672" y="1000"/>
                  <a:pt x="1856" y="1000"/>
                  <a:pt x="1920" y="1008"/>
                </a:cubicBezTo>
              </a:path>
            </a:pathLst>
          </a:custGeom>
          <a:noFill/>
          <a:ln w="31750">
            <a:solidFill>
              <a:srgbClr val="FF013E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5" name="Freeform 14"/>
          <p:cNvSpPr>
            <a:spLocks/>
          </p:cNvSpPr>
          <p:nvPr/>
        </p:nvSpPr>
        <p:spPr bwMode="auto">
          <a:xfrm>
            <a:off x="1295400" y="2836863"/>
            <a:ext cx="3048000" cy="1905000"/>
          </a:xfrm>
          <a:custGeom>
            <a:avLst/>
            <a:gdLst>
              <a:gd name="T0" fmla="*/ 0 w 1920"/>
              <a:gd name="T1" fmla="*/ 0 h 1008"/>
              <a:gd name="T2" fmla="*/ 838200 w 1920"/>
              <a:gd name="T3" fmla="*/ 816429 h 1008"/>
              <a:gd name="T4" fmla="*/ 1752600 w 1920"/>
              <a:gd name="T5" fmla="*/ 1451429 h 1008"/>
              <a:gd name="T6" fmla="*/ 2438400 w 1920"/>
              <a:gd name="T7" fmla="*/ 1814286 h 1008"/>
              <a:gd name="T8" fmla="*/ 3048000 w 1920"/>
              <a:gd name="T9" fmla="*/ 190500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1008"/>
              <a:gd name="T17" fmla="*/ 1920 w 1920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1008">
                <a:moveTo>
                  <a:pt x="0" y="0"/>
                </a:moveTo>
                <a:cubicBezTo>
                  <a:pt x="172" y="152"/>
                  <a:pt x="344" y="304"/>
                  <a:pt x="528" y="432"/>
                </a:cubicBezTo>
                <a:cubicBezTo>
                  <a:pt x="712" y="560"/>
                  <a:pt x="936" y="680"/>
                  <a:pt x="1104" y="768"/>
                </a:cubicBezTo>
                <a:cubicBezTo>
                  <a:pt x="1272" y="856"/>
                  <a:pt x="1400" y="920"/>
                  <a:pt x="1536" y="960"/>
                </a:cubicBezTo>
                <a:cubicBezTo>
                  <a:pt x="1672" y="1000"/>
                  <a:pt x="1856" y="1000"/>
                  <a:pt x="1920" y="1008"/>
                </a:cubicBezTo>
              </a:path>
            </a:pathLst>
          </a:custGeom>
          <a:noFill/>
          <a:ln w="31750">
            <a:solidFill>
              <a:srgbClr val="FF013E"/>
            </a:solidFill>
            <a:prstDash val="dash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6" name="TextBox 12"/>
          <p:cNvSpPr txBox="1">
            <a:spLocks noChangeArrowheads="1"/>
          </p:cNvSpPr>
          <p:nvPr/>
        </p:nvSpPr>
        <p:spPr bwMode="auto">
          <a:xfrm>
            <a:off x="685800" y="76200"/>
            <a:ext cx="815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183FFF"/>
                </a:solidFill>
              </a:rPr>
              <a:t>SPECTRAL GAP BETWEEN MESOSCALE AND BOUNDARY LAYER SCALES?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p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457200"/>
            <a:ext cx="75565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2743200" y="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935FF"/>
                </a:solidFill>
              </a:rPr>
              <a:t>SPIRALS ON THE SEA</a:t>
            </a:r>
          </a:p>
        </p:txBody>
      </p:sp>
      <p:sp>
        <p:nvSpPr>
          <p:cNvPr id="63492" name="TextBox 5"/>
          <p:cNvSpPr txBox="1">
            <a:spLocks noChangeArrowheads="1"/>
          </p:cNvSpPr>
          <p:nvPr/>
        </p:nvSpPr>
        <p:spPr bwMode="auto">
          <a:xfrm>
            <a:off x="457200" y="5638800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Photograph of a cyclonic spiral-eddy street oﬀ the coast of the Egyptian/Libyan border. Eddy radii are ≈ 5 km, and scum convergence lines are ∼ 100s m wide. The street conﬁguration suggests a recent vortex roll-up from an unstable submesoscale front or wake. (Scully-Power, 1986), courtesy J. McWilliams.</a:t>
            </a:r>
          </a:p>
        </p:txBody>
      </p:sp>
      <p:cxnSp>
        <p:nvCxnSpPr>
          <p:cNvPr id="63493" name="Straight Connector 5"/>
          <p:cNvCxnSpPr>
            <a:cxnSpLocks noChangeShapeType="1"/>
          </p:cNvCxnSpPr>
          <p:nvPr/>
        </p:nvCxnSpPr>
        <p:spPr bwMode="auto">
          <a:xfrm>
            <a:off x="1066800" y="4191000"/>
            <a:ext cx="914400" cy="15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63494" name="TextBox 7"/>
          <p:cNvSpPr txBox="1">
            <a:spLocks noChangeArrowheads="1"/>
          </p:cNvSpPr>
          <p:nvPr/>
        </p:nvSpPr>
        <p:spPr bwMode="auto">
          <a:xfrm>
            <a:off x="1066800" y="4419600"/>
            <a:ext cx="1133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~ 10 km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Screen shot 2012-09-13 at 1.44.29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225" y="473075"/>
            <a:ext cx="661670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4"/>
          <p:cNvSpPr txBox="1">
            <a:spLocks noChangeArrowheads="1"/>
          </p:cNvSpPr>
          <p:nvPr/>
        </p:nvSpPr>
        <p:spPr bwMode="auto">
          <a:xfrm>
            <a:off x="533400" y="6135688"/>
            <a:ext cx="8534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Simulated vertical vorticity normalized by f illustrating the interaction between fronts, instabilities and vortices in the ocean. Courtesy J. McWilliams (UCLA)</a:t>
            </a:r>
          </a:p>
        </p:txBody>
      </p:sp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2133600" y="0"/>
            <a:ext cx="480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183FFF"/>
                </a:solidFill>
              </a:rPr>
              <a:t>OCEAN WEATHER SYSTEMS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371600" y="228600"/>
            <a:ext cx="6781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E36FF"/>
                </a:solidFill>
              </a:rPr>
              <a:t>HIGH RESOLUTION GLOBAL SIMULATION Courtesy J. Hurrell and CGD/NCAR</a:t>
            </a:r>
            <a:endParaRPr lang="en-US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066800" y="62484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i="1">
                <a:solidFill>
                  <a:srgbClr val="FF0D14"/>
                </a:solidFill>
              </a:rPr>
              <a:t>MULTIPLE TIME AND SPACE SCALES ARE THE NORM</a:t>
            </a:r>
            <a:r>
              <a:rPr lang="en-US"/>
              <a:t> </a:t>
            </a:r>
          </a:p>
        </p:txBody>
      </p:sp>
      <p:pic>
        <p:nvPicPr>
          <p:cNvPr id="19460" name="Picture 4" descr="/Volumes/tule/pps/talks/netherlands_2012/gap_1/LTmq6Aug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460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HiRes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42799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5" descr="I:\Research\HIGH-RES DRI\201008 - PI Meeting SIO\front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2954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6" descr="I:\Research\HIGH-RES DRI\201008 - PI Meeting SIO\front2.jpg"/>
          <p:cNvPicPr>
            <a:picLocks noChangeAspect="1" noChangeArrowheads="1"/>
          </p:cNvPicPr>
          <p:nvPr/>
        </p:nvPicPr>
        <p:blipFill>
          <a:blip r:embed="rId5"/>
          <a:srcRect t="24445"/>
          <a:stretch>
            <a:fillRect/>
          </a:stretch>
        </p:blipFill>
        <p:spPr bwMode="auto">
          <a:xfrm>
            <a:off x="2514600" y="4191000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2209800" y="685800"/>
            <a:ext cx="518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Wave-current interaction and ocean fronts</a:t>
            </a:r>
          </a:p>
        </p:txBody>
      </p:sp>
      <p:sp>
        <p:nvSpPr>
          <p:cNvPr id="65542" name="Footer Placeholder 1"/>
          <p:cNvSpPr txBox="1">
            <a:spLocks/>
          </p:cNvSpPr>
          <p:nvPr/>
        </p:nvSpPr>
        <p:spPr bwMode="auto">
          <a:xfrm>
            <a:off x="381000" y="762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600"/>
              <a:t>HI-RES Experiment June 2010, Courtesy Ken Melville, Scripps Institute of Oceanography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gap_1.ppt001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1" descr="Screen shot 2012-09-13 at 1.51.41 PM.png"/>
          <p:cNvPicPr>
            <a:picLocks noChangeAspect="1"/>
          </p:cNvPicPr>
          <p:nvPr/>
        </p:nvPicPr>
        <p:blipFill>
          <a:blip r:embed="rId3"/>
          <a:srcRect l="11455" r="11455"/>
          <a:stretch>
            <a:fillRect/>
          </a:stretch>
        </p:blipFill>
        <p:spPr bwMode="auto">
          <a:xfrm>
            <a:off x="304800" y="3290888"/>
            <a:ext cx="8582025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7239000" y="5334000"/>
            <a:ext cx="304800" cy="990600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7589" name="Straight Connector 5"/>
          <p:cNvCxnSpPr>
            <a:cxnSpLocks noChangeShapeType="1"/>
            <a:endCxn id="67588" idx="0"/>
          </p:cNvCxnSpPr>
          <p:nvPr/>
        </p:nvCxnSpPr>
        <p:spPr bwMode="auto">
          <a:xfrm rot="5400000">
            <a:off x="6400800" y="4038600"/>
            <a:ext cx="2286000" cy="304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7590" name="TextBox 6"/>
          <p:cNvSpPr txBox="1">
            <a:spLocks noChangeArrowheads="1"/>
          </p:cNvSpPr>
          <p:nvPr/>
        </p:nvSpPr>
        <p:spPr bwMode="auto">
          <a:xfrm>
            <a:off x="5334000" y="27432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Resolved flow computations </a:t>
            </a:r>
            <a:r>
              <a:rPr lang="en-US" sz="1800" dirty="0"/>
              <a:t>stop!</a:t>
            </a:r>
          </a:p>
        </p:txBody>
      </p:sp>
      <p:sp>
        <p:nvSpPr>
          <p:cNvPr id="67591" name="TextBox 7"/>
          <p:cNvSpPr txBox="1">
            <a:spLocks noChangeArrowheads="1"/>
          </p:cNvSpPr>
          <p:nvPr/>
        </p:nvSpPr>
        <p:spPr bwMode="auto">
          <a:xfrm>
            <a:off x="2438400" y="457200"/>
            <a:ext cx="411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340FFF"/>
                </a:solidFill>
              </a:rPr>
              <a:t>Courtesy Jim McWilliams (UCLA)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ap_1.ppt00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  <p:sp>
        <p:nvSpPr>
          <p:cNvPr id="68611" name="Rectangle 7"/>
          <p:cNvSpPr>
            <a:spLocks noChangeArrowheads="1"/>
          </p:cNvSpPr>
          <p:nvPr/>
        </p:nvSpPr>
        <p:spPr bwMode="auto">
          <a:xfrm>
            <a:off x="457200" y="5638800"/>
            <a:ext cx="8077200" cy="83820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 bwMode="auto">
          <a:xfrm rot="16200000" flipH="1">
            <a:off x="6019800" y="5715000"/>
            <a:ext cx="304800" cy="304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6019803" y="5791201"/>
            <a:ext cx="380997" cy="22859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p_1.ppt00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gap_1.ppt001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gap_1.ppt001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/Volumes/tule/pps/talks/netherlands_2012/gap_1/21Mar2007_waves_filtered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85800" y="914400"/>
            <a:ext cx="5791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6629400" y="457200"/>
            <a:ext cx="23622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Stably stratified turbulent flow just above a walnut orchard during the Canopy Horizontal Array Turbulence Study (CHATS)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629400" y="5867400"/>
            <a:ext cx="2514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500" i="1">
                <a:solidFill>
                  <a:srgbClr val="3247C8"/>
                </a:solidFill>
              </a:rPr>
              <a:t>Provided by Shane Mayor &amp; Ned Patton</a:t>
            </a:r>
          </a:p>
        </p:txBody>
      </p:sp>
      <p:sp>
        <p:nvSpPr>
          <p:cNvPr id="21509" name="Rectangle 17"/>
          <p:cNvSpPr>
            <a:spLocks noChangeArrowheads="1"/>
          </p:cNvSpPr>
          <p:nvPr/>
        </p:nvSpPr>
        <p:spPr bwMode="auto">
          <a:xfrm>
            <a:off x="533400" y="76200"/>
            <a:ext cx="6019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4288" tIns="32144" rIns="64288" bIns="32144" anchor="ctr">
            <a:prstTxWarp prst="textNoShape">
              <a:avLst/>
            </a:prstTxWarp>
          </a:bodyPr>
          <a:lstStyle/>
          <a:p>
            <a:pPr marL="17463" defTabSz="641350" eaLnBrk="1" hangingPunct="1">
              <a:spcAft>
                <a:spcPts val="138"/>
              </a:spcAft>
              <a:tabLst>
                <a:tab pos="892175" algn="l"/>
              </a:tabLst>
            </a:pPr>
            <a:r>
              <a:rPr lang="en-US" b="1">
                <a:solidFill>
                  <a:srgbClr val="0E36FF"/>
                </a:solidFill>
                <a:ea typeface="ヒラギノ角ゴ ProN W3" pitchFamily="1" charset="-128"/>
                <a:cs typeface="ヒラギノ角ゴ ProN W3" pitchFamily="1" charset="-128"/>
              </a:rPr>
              <a:t>BOUNDARY-LAYER PROCESSES</a:t>
            </a:r>
            <a:endParaRPr lang="en-US" sz="3100">
              <a:latin typeface="Gill Sans" pitchFamily="1" charset="0"/>
              <a:ea typeface="ヒラギノ角ゴ ProN W3" pitchFamily="1" charset="-128"/>
              <a:cs typeface="ヒラギノ角ゴ ProN W3" pitchFamily="1" charset="-128"/>
              <a:sym typeface="Gill Sans" pitchFamily="1" charset="0"/>
            </a:endParaRPr>
          </a:p>
        </p:txBody>
      </p:sp>
      <p:pic>
        <p:nvPicPr>
          <p:cNvPr id="351236" name="Picture 4" descr="from_ho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2590800"/>
            <a:ext cx="2170113" cy="2895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33400" y="2667000"/>
            <a:ext cx="698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642938"/>
            <a:r>
              <a:rPr lang="en-US" sz="2000">
                <a:solidFill>
                  <a:schemeClr val="tx2"/>
                </a:solidFill>
                <a:latin typeface="Gill Sans" pitchFamily="1" charset="0"/>
                <a:sym typeface="Gill Sans" pitchFamily="1" charset="0"/>
              </a:rPr>
              <a:t>3 km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20700" y="4022725"/>
            <a:ext cx="698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642938"/>
            <a:r>
              <a:rPr lang="en-US" sz="2000">
                <a:solidFill>
                  <a:schemeClr val="tx2"/>
                </a:solidFill>
                <a:latin typeface="Gill Sans" pitchFamily="1" charset="0"/>
                <a:sym typeface="Gill Sans" pitchFamily="1" charset="0"/>
              </a:rPr>
              <a:t>4 km</a:t>
            </a: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8382000" y="2819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8229600" y="2514600"/>
            <a:ext cx="6873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300" b="1">
                <a:solidFill>
                  <a:srgbClr val="000000"/>
                </a:solidFill>
              </a:rPr>
              <a:t>REAL</a:t>
            </a:r>
            <a:endParaRPr lang="en-US" sz="1500" i="1">
              <a:solidFill>
                <a:srgbClr val="3247C8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6858000" y="2971800"/>
            <a:ext cx="1524000" cy="1143000"/>
          </a:xfrm>
          <a:prstGeom prst="line">
            <a:avLst/>
          </a:prstGeom>
          <a:noFill/>
          <a:ln w="25400">
            <a:solidFill>
              <a:srgbClr val="FF0D14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8458200" y="2971800"/>
            <a:ext cx="152400" cy="1676400"/>
          </a:xfrm>
          <a:prstGeom prst="line">
            <a:avLst/>
          </a:prstGeom>
          <a:noFill/>
          <a:ln w="25400">
            <a:solidFill>
              <a:srgbClr val="FF0D14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0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icture 13"/>
          <p:cNvPicPr>
            <a:picLocks noChangeAspect="1" noChangeArrowheads="1"/>
          </p:cNvPicPr>
          <p:nvPr/>
        </p:nvPicPr>
        <p:blipFill>
          <a:blip r:embed="rId3">
            <a:lum bright="-24000" contrast="14000"/>
          </a:blip>
          <a:srcRect/>
          <a:stretch>
            <a:fillRect/>
          </a:stretch>
        </p:blipFill>
        <p:spPr bwMode="auto">
          <a:xfrm>
            <a:off x="1524000" y="1066800"/>
            <a:ext cx="6553200" cy="5016500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457200" y="762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545FF"/>
                </a:solidFill>
              </a:rPr>
              <a:t>SCALES OF</a:t>
            </a:r>
            <a:r>
              <a:rPr lang="en-US" b="1" dirty="0" smtClean="0">
                <a:solidFill>
                  <a:srgbClr val="0545FF"/>
                </a:solidFill>
              </a:rPr>
              <a:t> TURBULENCE </a:t>
            </a:r>
            <a:r>
              <a:rPr lang="en-US" b="1" dirty="0">
                <a:solidFill>
                  <a:srgbClr val="0545FF"/>
                </a:solidFill>
              </a:rPr>
              <a:t>RELATIVE TO NWP </a:t>
            </a:r>
            <a:r>
              <a:rPr lang="en-US" b="1" dirty="0" smtClean="0">
                <a:solidFill>
                  <a:srgbClr val="0545FF"/>
                </a:solidFill>
              </a:rPr>
              <a:t>SCALES</a:t>
            </a:r>
            <a:endParaRPr lang="en-US" b="1" dirty="0">
              <a:solidFill>
                <a:srgbClr val="0545FF"/>
              </a:solidFill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457200" y="6262688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/>
              <a:t>Courtesy Anton Beljaars (ECMWF)</a:t>
            </a:r>
            <a:endParaRPr lang="en-US" b="1">
              <a:solidFill>
                <a:srgbClr val="0545FF"/>
              </a:solidFill>
            </a:endParaRP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152400" y="4572000"/>
            <a:ext cx="2133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/>
              <a:t>Kolmogorov</a:t>
            </a:r>
            <a:r>
              <a:rPr lang="en-US" sz="1600" dirty="0"/>
              <a:t> viscous dissipation scale</a:t>
            </a:r>
            <a:endParaRPr lang="en-US" sz="1800" dirty="0"/>
          </a:p>
        </p:txBody>
      </p:sp>
      <p:sp>
        <p:nvSpPr>
          <p:cNvPr id="23558" name="Line 9"/>
          <p:cNvSpPr>
            <a:spLocks noChangeShapeType="1"/>
          </p:cNvSpPr>
          <p:nvPr/>
        </p:nvSpPr>
        <p:spPr bwMode="auto">
          <a:xfrm>
            <a:off x="1905000" y="4953000"/>
            <a:ext cx="76200" cy="457200"/>
          </a:xfrm>
          <a:prstGeom prst="line">
            <a:avLst/>
          </a:prstGeom>
          <a:noFill/>
          <a:ln w="25400">
            <a:solidFill>
              <a:srgbClr val="FF013E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1733550" y="5457825"/>
            <a:ext cx="6096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/>
              <a:t>1mm</a:t>
            </a: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114800" y="2895600"/>
            <a:ext cx="1447800" cy="1447800"/>
            <a:chOff x="4114800" y="2895600"/>
            <a:chExt cx="1447800" cy="1447800"/>
          </a:xfrm>
        </p:grpSpPr>
        <p:sp>
          <p:nvSpPr>
            <p:cNvPr id="8" name="Oval 7"/>
            <p:cNvSpPr/>
            <p:nvPr/>
          </p:nvSpPr>
          <p:spPr bwMode="auto">
            <a:xfrm>
              <a:off x="4114800" y="2895600"/>
              <a:ext cx="1447800" cy="1447800"/>
            </a:xfrm>
            <a:prstGeom prst="ellipse">
              <a:avLst/>
            </a:prstGeom>
            <a:blipFill rotWithShape="1">
              <a:blip r:embed="rId4">
                <a:alphaModFix amt="64000"/>
              </a:blip>
              <a:tile tx="0" ty="0" sx="100000" sy="100000" flip="none" algn="tl"/>
            </a:blipFill>
            <a:ln w="349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48200" y="3352800"/>
              <a:ext cx="5334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?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48400" y="2209800"/>
            <a:ext cx="2743200" cy="1657528"/>
            <a:chOff x="6248400" y="2209800"/>
            <a:chExt cx="2743200" cy="1657528"/>
          </a:xfrm>
        </p:grpSpPr>
        <p:cxnSp>
          <p:nvCxnSpPr>
            <p:cNvPr id="13" name="Straight Connector 12"/>
            <p:cNvCxnSpPr/>
            <p:nvPr/>
          </p:nvCxnSpPr>
          <p:spPr bwMode="auto">
            <a:xfrm rot="10800000" flipV="1">
              <a:off x="6248400" y="2209800"/>
              <a:ext cx="1524000" cy="12192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239000" y="2667000"/>
              <a:ext cx="1752600" cy="12003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800080"/>
                  </a:solidFill>
                </a:rPr>
                <a:t>Forcing large to small</a:t>
              </a:r>
              <a:endParaRPr lang="en-US" i="1" dirty="0">
                <a:solidFill>
                  <a:srgbClr val="80008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39174" y="1447800"/>
            <a:ext cx="2752026" cy="3940338"/>
            <a:chOff x="2734374" y="1564300"/>
            <a:chExt cx="2752026" cy="3940338"/>
          </a:xfrm>
        </p:grpSpPr>
        <p:sp>
          <p:nvSpPr>
            <p:cNvPr id="14" name="Freeform 13"/>
            <p:cNvSpPr/>
            <p:nvPr/>
          </p:nvSpPr>
          <p:spPr bwMode="auto">
            <a:xfrm>
              <a:off x="2734374" y="1790856"/>
              <a:ext cx="2752026" cy="3713782"/>
            </a:xfrm>
            <a:custGeom>
              <a:avLst/>
              <a:gdLst>
                <a:gd name="connsiteX0" fmla="*/ 412001 w 1827346"/>
                <a:gd name="connsiteY0" fmla="*/ 1851745 h 1851745"/>
                <a:gd name="connsiteX1" fmla="*/ 24235 w 1827346"/>
                <a:gd name="connsiteY1" fmla="*/ 1357300 h 1851745"/>
                <a:gd name="connsiteX2" fmla="*/ 557413 w 1827346"/>
                <a:gd name="connsiteY2" fmla="*/ 649565 h 1851745"/>
                <a:gd name="connsiteX3" fmla="*/ 1827346 w 1827346"/>
                <a:gd name="connsiteY3" fmla="*/ 0 h 1851745"/>
                <a:gd name="connsiteX4" fmla="*/ 1827346 w 1827346"/>
                <a:gd name="connsiteY4" fmla="*/ 0 h 1851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7346" h="1851745">
                  <a:moveTo>
                    <a:pt x="412001" y="1851745"/>
                  </a:moveTo>
                  <a:cubicBezTo>
                    <a:pt x="206000" y="1704704"/>
                    <a:pt x="0" y="1557663"/>
                    <a:pt x="24235" y="1357300"/>
                  </a:cubicBezTo>
                  <a:cubicBezTo>
                    <a:pt x="48470" y="1156937"/>
                    <a:pt x="256895" y="875782"/>
                    <a:pt x="557413" y="649565"/>
                  </a:cubicBezTo>
                  <a:cubicBezTo>
                    <a:pt x="857931" y="423348"/>
                    <a:pt x="1827346" y="0"/>
                    <a:pt x="1827346" y="0"/>
                  </a:cubicBezTo>
                  <a:lnTo>
                    <a:pt x="1827346" y="0"/>
                  </a:lnTo>
                </a:path>
              </a:pathLst>
            </a:custGeom>
            <a:noFill/>
            <a:ln w="5397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9500000">
              <a:off x="3081742" y="1564300"/>
              <a:ext cx="2262444" cy="8309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800080"/>
                  </a:solidFill>
                </a:rPr>
                <a:t>Feedback small to large</a:t>
              </a:r>
              <a:endParaRPr lang="en-US" i="1" dirty="0">
                <a:solidFill>
                  <a:srgbClr val="80008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Scanned from a Xerox multifunction device.pdf"/>
          <p:cNvPicPr>
            <a:picLocks noChangeAspect="1"/>
          </p:cNvPicPr>
          <p:nvPr/>
        </p:nvPicPr>
        <p:blipFill>
          <a:blip r:embed="rId2"/>
          <a:srcRect l="16470"/>
          <a:stretch>
            <a:fillRect/>
          </a:stretch>
        </p:blipFill>
        <p:spPr bwMode="auto">
          <a:xfrm>
            <a:off x="0" y="0"/>
            <a:ext cx="4425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Scanned from a Xerox multifunction device.pdf"/>
          <p:cNvPicPr>
            <a:picLocks noChangeAspect="1"/>
          </p:cNvPicPr>
          <p:nvPr/>
        </p:nvPicPr>
        <p:blipFill>
          <a:blip r:embed="rId3"/>
          <a:srcRect l="10356" t="5232" r="9863" b="55814"/>
          <a:stretch>
            <a:fillRect/>
          </a:stretch>
        </p:blipFill>
        <p:spPr bwMode="auto">
          <a:xfrm rot="5400000">
            <a:off x="3442494" y="1107281"/>
            <a:ext cx="6656388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4114800" cy="8309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C24FF"/>
                </a:solidFill>
              </a:rPr>
              <a:t>INTRODUCTION TO TERRA-INCOGNITA</a:t>
            </a:r>
            <a:endParaRPr lang="en-US" b="1" dirty="0">
              <a:solidFill>
                <a:srgbClr val="1C24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52400"/>
            <a:ext cx="6562725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4114800" y="5029200"/>
            <a:ext cx="990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5400000" flipH="1" flipV="1">
            <a:off x="7505700" y="3771900"/>
            <a:ext cx="6096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620000" y="3200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 smtClean="0"/>
              <a:t>wavenumber</a:t>
            </a:r>
            <a:endParaRPr lang="en-US" sz="18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 2"/>
          <p:cNvPicPr>
            <a:picLocks noChangeAspect="1" noChangeArrowheads="1"/>
          </p:cNvPicPr>
          <p:nvPr/>
        </p:nvPicPr>
        <p:blipFill rotWithShape="1">
          <a:blip r:embed="rId3"/>
          <a:srcRect l="-2810" t="-34641" r="5156" b="34639"/>
          <a:stretch/>
        </p:blipFill>
        <p:spPr bwMode="auto">
          <a:xfrm>
            <a:off x="1143000" y="-2057400"/>
            <a:ext cx="6553363" cy="6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latex-image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038600"/>
            <a:ext cx="794582" cy="822960"/>
          </a:xfrm>
          <a:prstGeom prst="rect">
            <a:avLst/>
          </a:prstGeom>
        </p:spPr>
      </p:pic>
      <p:pic>
        <p:nvPicPr>
          <p:cNvPr id="14" name="Picture 13" descr="latex-image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419600"/>
            <a:ext cx="535881" cy="320040"/>
          </a:xfrm>
          <a:prstGeom prst="rect">
            <a:avLst/>
          </a:prstGeom>
        </p:spPr>
      </p:pic>
      <p:pic>
        <p:nvPicPr>
          <p:cNvPr id="15" name="Picture 14" descr="latex-image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419600"/>
            <a:ext cx="924560" cy="320040"/>
          </a:xfrm>
          <a:prstGeom prst="rect">
            <a:avLst/>
          </a:prstGeom>
        </p:spPr>
      </p:pic>
      <p:pic>
        <p:nvPicPr>
          <p:cNvPr id="16" name="Picture 15" descr="latex-image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419600"/>
            <a:ext cx="604520" cy="32004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>
            <a:off x="0" y="1676400"/>
            <a:ext cx="1524000" cy="1066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828800"/>
            <a:ext cx="12763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2209800"/>
            <a:ext cx="118110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896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12937</TotalTime>
  <Words>904</Words>
  <Application>Microsoft Macintosh PowerPoint</Application>
  <PresentationFormat>On-screen Show (4:3)</PresentationFormat>
  <Paragraphs>142</Paragraphs>
  <Slides>45</Slides>
  <Notes>13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Blank Presentation</vt:lpstr>
      <vt:lpstr>users:pps:Library:Mail%20Downloads:MMM%20Strategic%20Plan%202012-1.doc!OLE_LINK1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Sensitivity to Δx:   vertical velocity (w, m s-1) at 5 km AGL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Jose Castilleja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Castilleja</dc:creator>
  <cp:lastModifiedBy>MMM</cp:lastModifiedBy>
  <cp:revision>208</cp:revision>
  <cp:lastPrinted>2012-10-04T15:57:32Z</cp:lastPrinted>
  <dcterms:created xsi:type="dcterms:W3CDTF">2012-10-04T15:56:54Z</dcterms:created>
  <dcterms:modified xsi:type="dcterms:W3CDTF">2012-10-11T21:15:26Z</dcterms:modified>
</cp:coreProperties>
</file>