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406" r:id="rId2"/>
    <p:sldId id="433" r:id="rId3"/>
    <p:sldId id="410" r:id="rId4"/>
    <p:sldId id="408" r:id="rId5"/>
    <p:sldId id="432" r:id="rId6"/>
    <p:sldId id="409" r:id="rId7"/>
    <p:sldId id="427" r:id="rId8"/>
    <p:sldId id="378" r:id="rId9"/>
    <p:sldId id="379" r:id="rId10"/>
    <p:sldId id="380" r:id="rId11"/>
    <p:sldId id="381" r:id="rId12"/>
    <p:sldId id="382" r:id="rId13"/>
    <p:sldId id="383" r:id="rId14"/>
    <p:sldId id="350" r:id="rId15"/>
    <p:sldId id="401" r:id="rId16"/>
    <p:sldId id="348" r:id="rId17"/>
    <p:sldId id="281" r:id="rId18"/>
    <p:sldId id="282" r:id="rId19"/>
    <p:sldId id="283" r:id="rId20"/>
    <p:sldId id="428" r:id="rId21"/>
    <p:sldId id="284" r:id="rId22"/>
    <p:sldId id="279" r:id="rId23"/>
    <p:sldId id="285" r:id="rId24"/>
    <p:sldId id="411" r:id="rId25"/>
    <p:sldId id="412" r:id="rId26"/>
    <p:sldId id="294" r:id="rId27"/>
    <p:sldId id="422" r:id="rId28"/>
    <p:sldId id="413" r:id="rId29"/>
    <p:sldId id="414" r:id="rId30"/>
    <p:sldId id="415" r:id="rId31"/>
    <p:sldId id="416" r:id="rId32"/>
    <p:sldId id="417" r:id="rId33"/>
    <p:sldId id="429" r:id="rId34"/>
    <p:sldId id="286" r:id="rId35"/>
    <p:sldId id="314" r:id="rId36"/>
    <p:sldId id="287" r:id="rId37"/>
    <p:sldId id="288" r:id="rId38"/>
    <p:sldId id="418" r:id="rId39"/>
    <p:sldId id="424" r:id="rId40"/>
    <p:sldId id="421" r:id="rId41"/>
    <p:sldId id="419" r:id="rId42"/>
    <p:sldId id="431" r:id="rId43"/>
    <p:sldId id="426" r:id="rId44"/>
    <p:sldId id="330" r:id="rId45"/>
    <p:sldId id="331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FF24"/>
    <a:srgbClr val="800080"/>
    <a:srgbClr val="00FF00"/>
    <a:srgbClr val="123FFF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344" y="-104"/>
      </p:cViewPr>
      <p:guideLst>
        <p:guide orient="horz" pos="1872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DB7D6B0-0F69-5249-AC01-B4A52FE67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1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8B18D50-F6AC-EF46-BC45-BEFE7A217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67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" charset="0"/>
        <a:ea typeface="ＭＳ Ｐゴシック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50B064-3E71-CD44-988B-976AF385CE3B}" type="slidenum">
              <a:rPr lang="en-US"/>
              <a:pPr/>
              <a:t>4</a:t>
            </a:fld>
            <a:endParaRPr lang="en-US"/>
          </a:p>
        </p:txBody>
      </p:sp>
      <p:sp>
        <p:nvSpPr>
          <p:cNvPr id="122883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3E8399-C54C-7C4D-B92B-FC75D6DA75F0}" type="slidenum">
              <a:rPr lang="en-US"/>
              <a:pPr/>
              <a:t>14</a:t>
            </a:fld>
            <a:endParaRPr lang="en-US"/>
          </a:p>
        </p:txBody>
      </p:sp>
      <p:sp>
        <p:nvSpPr>
          <p:cNvPr id="41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A72A0-4877-6149-B955-05FAA01EE80C}" type="slidenum">
              <a:rPr lang="en-US"/>
              <a:pPr/>
              <a:t>15</a:t>
            </a:fld>
            <a:endParaRPr lang="en-US"/>
          </a:p>
        </p:txBody>
      </p:sp>
      <p:sp>
        <p:nvSpPr>
          <p:cNvPr id="46083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CEED8E-175B-AC4F-AEAC-8BEBE53EA4E5}" type="slidenum">
              <a:rPr lang="en-US"/>
              <a:pPr/>
              <a:t>16</a:t>
            </a:fld>
            <a:endParaRPr lang="en-US"/>
          </a:p>
        </p:txBody>
      </p:sp>
      <p:sp>
        <p:nvSpPr>
          <p:cNvPr id="481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ECDDD-F21C-034A-A3DF-D415AEB44B22}" type="slidenum">
              <a:rPr lang="en-US"/>
              <a:pPr/>
              <a:t>17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AF962-55A5-094A-827B-FAC0B3009255}" type="slidenum">
              <a:rPr lang="en-US"/>
              <a:pPr/>
              <a:t>18</a:t>
            </a:fld>
            <a:endParaRPr lang="en-US"/>
          </a:p>
        </p:txBody>
      </p:sp>
      <p:sp>
        <p:nvSpPr>
          <p:cNvPr id="52227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74DC6-4773-5E44-8FDF-E9E34F127A2D}" type="slidenum">
              <a:rPr lang="en-US"/>
              <a:pPr/>
              <a:t>19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3452D-3FB6-864D-AF68-763E32669778}" type="slidenum">
              <a:rPr lang="en-US"/>
              <a:pPr/>
              <a:t>21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7F48F-4F51-5D4E-B2B8-02D681C2A006}" type="slidenum">
              <a:rPr lang="en-US"/>
              <a:pPr/>
              <a:t>22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6222C5-B53E-3F43-8F73-9E833FE1317F}" type="slidenum">
              <a:rPr lang="en-US"/>
              <a:pPr/>
              <a:t>23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C65689-EAFC-BC40-81A4-3B0248664B85}" type="slidenum">
              <a: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25</a:t>
            </a:fld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784E6B-D38E-7C4A-BC76-034EBB4B7ADF}" type="slidenum">
              <a:rPr lang="en-US"/>
              <a:pPr/>
              <a:t>5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41A38D-CCC9-C649-AE57-8EE75419346E}" type="slidenum">
              <a:rPr lang="en-US"/>
              <a:pPr/>
              <a:t>26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F6A1DB-36C4-7D47-8A35-B15B1D4DBA97}" type="slidenum">
              <a: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28</a:t>
            </a:fld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019F48-9CA9-4144-BFE8-2A137E2EEE83}" type="slidenum">
              <a: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29</a:t>
            </a:fld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3F0B2F-7E9F-DB40-8485-2BB6B9D9C45F}" type="slidenum">
              <a: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30</a:t>
            </a:fld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BA851-B88E-7A40-8BE7-E01391A5FD33}" type="slidenum">
              <a: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31</a:t>
            </a:fld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anisotropic production term in the f_1 equation is a cousin to the stretching and tilting term in the vorticity transport equation.    **** Can’t make horizontal flux with eddy viscosity **** even if</a:t>
            </a:r>
          </a:p>
          <a:p>
            <a:pPr eaLnBrk="1" hangingPunct="1"/>
            <a:r>
              <a: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You make the coefficient dynamic !!!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9826A9-23D5-A84C-84E5-B47EA9A613DF}" type="slidenum">
              <a: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32</a:t>
            </a:fld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DC13FC-B3F0-1A4C-A9C3-31EAADD870DF}" type="slidenum">
              <a:rPr lang="en-US"/>
              <a:pPr/>
              <a:t>34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9A0A91-4FE7-FE4B-A436-E70A60DFE956}" type="slidenum">
              <a:rPr lang="en-US"/>
              <a:pPr/>
              <a:t>35</a:t>
            </a:fld>
            <a:endParaRPr lang="en-US"/>
          </a:p>
        </p:txBody>
      </p:sp>
      <p:sp>
        <p:nvSpPr>
          <p:cNvPr id="706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3B861A-C437-454F-AE20-94337F268C61}" type="slidenum">
              <a:rPr lang="en-US"/>
              <a:pPr/>
              <a:t>36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8625AC-3543-4242-80AE-DE25DEE0A043}" type="slidenum">
              <a:rPr lang="en-US"/>
              <a:pPr/>
              <a:t>37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F1BCE0-D2DE-DE4F-8620-D28AA366E488}" type="slidenum">
              <a:rPr lang="en-US"/>
              <a:pPr/>
              <a:t>6</a:t>
            </a:fld>
            <a:endParaRPr lang="en-US"/>
          </a:p>
        </p:txBody>
      </p:sp>
      <p:sp>
        <p:nvSpPr>
          <p:cNvPr id="124931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3CE74-6693-974E-A6C5-BDE77E265BA3}" type="slidenum">
              <a: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38</a:t>
            </a:fld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3CE74-6693-974E-A6C5-BDE77E265BA3}" type="slidenum">
              <a: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39</a:t>
            </a:fld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8E4DCE-6294-3E4C-A32D-0ED0F3E918E1}" type="slidenum">
              <a: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40</a:t>
            </a:fld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Note opposite sign from tau_11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7EAA06-5451-D147-B4C0-E8D65F131B7C}" type="slidenum">
              <a: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41</a:t>
            </a:fld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07C9D-19B2-5D4A-AEDA-A093AA8CB9BB}" type="slidenum">
              <a:rPr lang="en-US"/>
              <a:pPr/>
              <a:t>42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D0F02C-C2AF-3748-B90D-DCDB2E2F8CD2}" type="slidenum">
              <a:rPr lang="en-US"/>
              <a:pPr/>
              <a:t>44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0A7D22-D1DB-5B43-8EFE-10DE751C7A6C}" type="slidenum">
              <a:rPr lang="en-US"/>
              <a:pPr/>
              <a:t>45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1C962C-219B-234A-B912-61E893D25A6C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E6EBD4-BDB4-4E48-8CC2-D97EBCB40782}" type="slidenum">
              <a:rPr lang="en-US"/>
              <a:pPr/>
              <a:t>9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0DADD4-657F-1647-AE9C-C1A249F1F09D}" type="slidenum">
              <a:rPr lang="en-US"/>
              <a:pPr/>
              <a:t>10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173524-CAAB-DE43-BF59-FD98E1478F79}" type="slidenum">
              <a:rPr lang="en-US"/>
              <a:pPr/>
              <a:t>11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844AE-015E-CC45-B5C5-B147963CD363}" type="slidenum">
              <a:rPr lang="en-US"/>
              <a:pPr/>
              <a:t>12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30D0F-22A9-9640-98C4-6F925EB04057}" type="slidenum">
              <a:rPr lang="en-US"/>
              <a:pPr/>
              <a:t>13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A759B-D631-964D-ACD0-FCE7A0660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214F1-FF5C-BA42-9C6B-ACBB97A03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BDD53-B676-E84E-AD7A-77388254C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79878-BAD2-6043-9FAF-4E49386D1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B3921-79F7-EE43-A66B-0B6DCF8CF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077E4-15B4-BB43-9636-F218EA4A3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D8BC0-4453-9B4A-84C9-12BF264E6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4CA05-92DA-DB48-BECB-4A0A8DBCE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29082-6651-334D-89C6-FB5C43A2A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556BB-33A5-6648-944E-9BD77AF8D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FB0CC-0204-8845-9FDC-A64C409CC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55775E8-31A5-AD40-9996-B3EC6FB1F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4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jpe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58.png"/><Relationship Id="rId5" Type="http://schemas.openxmlformats.org/officeDocument/2006/relationships/image" Target="../media/image63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7.png"/><Relationship Id="rId5" Type="http://schemas.openxmlformats.org/officeDocument/2006/relationships/image" Target="../media/image56.png"/><Relationship Id="rId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73.png"/><Relationship Id="rId10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73.png"/><Relationship Id="rId10" Type="http://schemas.openxmlformats.org/officeDocument/2006/relationships/image" Target="../media/image34.png"/><Relationship Id="rId11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0.png"/><Relationship Id="rId5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0.png"/><Relationship Id="rId5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IMG_02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8"/>
          <p:cNvSpPr txBox="1">
            <a:spLocks noChangeArrowheads="1"/>
          </p:cNvSpPr>
          <p:nvPr/>
        </p:nvSpPr>
        <p:spPr bwMode="auto">
          <a:xfrm>
            <a:off x="647700" y="3013075"/>
            <a:ext cx="8382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chemeClr val="bg1"/>
                </a:solidFill>
              </a:rPr>
              <a:t>1. An introduction to Terra-Incognita </a:t>
            </a:r>
          </a:p>
        </p:txBody>
      </p:sp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647700" y="3927475"/>
            <a:ext cx="8382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7700" y="5791200"/>
            <a:ext cx="8382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chemeClr val="bg1"/>
                </a:solidFill>
              </a:rPr>
              <a:t>4. A potpourri of LES with complex boundaries </a:t>
            </a:r>
          </a:p>
          <a:p>
            <a:r>
              <a:rPr lang="en-US" sz="2600" b="1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7700" y="4876800"/>
            <a:ext cx="8382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chemeClr val="bg1"/>
                </a:solidFill>
              </a:rPr>
              <a:t>3. Large-eddy simulation (LES)</a:t>
            </a:r>
          </a:p>
        </p:txBody>
      </p:sp>
      <p:sp>
        <p:nvSpPr>
          <p:cNvPr id="15367" name="Text Box 3"/>
          <p:cNvSpPr txBox="1">
            <a:spLocks noChangeArrowheads="1"/>
          </p:cNvSpPr>
          <p:nvPr/>
        </p:nvSpPr>
        <p:spPr bwMode="auto">
          <a:xfrm>
            <a:off x="381000" y="152400"/>
            <a:ext cx="8534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A LARGE EDDY SIMULATION PERSPECTIVE OF TERRA-INCOGNITA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647700" y="3927475"/>
            <a:ext cx="8382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chemeClr val="bg1"/>
                </a:solidFill>
              </a:rPr>
              <a:t>2. Rough wall SGS dynamics and Terra-Incognita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1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ay2_ppt0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840788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export_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9225" y="457200"/>
            <a:ext cx="13081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76200"/>
            <a:ext cx="7543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23FFF"/>
                </a:solidFill>
              </a:rPr>
              <a:t>MOVING BETWEEN MESO LIMIT AND LES LIMIT</a:t>
            </a:r>
            <a:endParaRPr lang="en-US" b="1" dirty="0">
              <a:solidFill>
                <a:srgbClr val="123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edona_talk_ppt0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840788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export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9225" y="455613"/>
            <a:ext cx="13081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76200"/>
            <a:ext cx="7543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23FFF"/>
                </a:solidFill>
              </a:rPr>
              <a:t>MOVING BETWEEN MESO LIMIT AND LES LIMIT</a:t>
            </a:r>
            <a:endParaRPr lang="en-US" b="1" dirty="0">
              <a:solidFill>
                <a:srgbClr val="123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ay2_ppt0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840788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expo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9225" y="455613"/>
            <a:ext cx="13081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76200"/>
            <a:ext cx="7543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23FFF"/>
                </a:solidFill>
              </a:rPr>
              <a:t>MOVING BETWEEN MESO LIMIT AND LES LIMIT</a:t>
            </a:r>
            <a:endParaRPr lang="en-US" b="1" dirty="0">
              <a:solidFill>
                <a:srgbClr val="123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ay2_ppt0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840788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676400" y="3429000"/>
            <a:ext cx="19050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MESO </a:t>
            </a:r>
            <a:r>
              <a:rPr lang="en-US" b="1" dirty="0"/>
              <a:t>limit</a:t>
            </a:r>
            <a:endParaRPr lang="en-US" dirty="0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 flipV="1">
            <a:off x="3505200" y="2362200"/>
            <a:ext cx="1295400" cy="1219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3505200" y="3810000"/>
            <a:ext cx="152400" cy="685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76200"/>
            <a:ext cx="7543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23FFF"/>
                </a:solidFill>
              </a:rPr>
              <a:t>MOVING BETWEEN MESO LIMIT AND LES LIMIT</a:t>
            </a:r>
            <a:endParaRPr lang="en-US" b="1" dirty="0">
              <a:solidFill>
                <a:srgbClr val="123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028"/>
          <p:cNvSpPr txBox="1">
            <a:spLocks noChangeArrowheads="1"/>
          </p:cNvSpPr>
          <p:nvPr/>
        </p:nvSpPr>
        <p:spPr bwMode="auto">
          <a:xfrm>
            <a:off x="1182688" y="1676400"/>
            <a:ext cx="6781800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i="1" dirty="0">
                <a:solidFill>
                  <a:srgbClr val="123FFF"/>
                </a:solidFill>
              </a:rPr>
              <a:t>Can we use targeted observations to provide insight as to the nature of SGS motions in high Re </a:t>
            </a:r>
            <a:r>
              <a:rPr lang="en-US" sz="2700" b="1" i="1" dirty="0" err="1" smtClean="0">
                <a:solidFill>
                  <a:srgbClr val="123FFF"/>
                </a:solidFill>
              </a:rPr>
              <a:t>PBLs</a:t>
            </a:r>
            <a:r>
              <a:rPr lang="en-US" sz="2700" b="1" i="1" dirty="0" smtClean="0">
                <a:solidFill>
                  <a:srgbClr val="123FFF"/>
                </a:solidFill>
              </a:rPr>
              <a:t>, and the Terra-Incognita regime? </a:t>
            </a:r>
            <a:endParaRPr lang="en-US" sz="2700" b="1" i="1" dirty="0">
              <a:solidFill>
                <a:srgbClr val="123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50" name="Picture 1026" descr="array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28800"/>
            <a:ext cx="2611438" cy="3657600"/>
          </a:xfrm>
          <a:prstGeom prst="rect">
            <a:avLst/>
          </a:prstGeom>
          <a:noFill/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411651" name="Picture 1027" descr="array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219200"/>
            <a:ext cx="3581400" cy="2686050"/>
          </a:xfrm>
          <a:prstGeom prst="rect">
            <a:avLst/>
          </a:prstGeom>
          <a:noFill/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411652" name="Picture 1028" descr="array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4114800"/>
            <a:ext cx="3276600" cy="2457450"/>
          </a:xfrm>
          <a:prstGeom prst="rect">
            <a:avLst/>
          </a:prstGeom>
          <a:noFill/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411653" name="Picture 1029" descr="array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3505200"/>
            <a:ext cx="2374900" cy="3162300"/>
          </a:xfrm>
          <a:prstGeom prst="rect">
            <a:avLst/>
          </a:prstGeom>
          <a:noFill/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45062" name="Text Box 1030"/>
          <p:cNvSpPr txBox="1">
            <a:spLocks noChangeArrowheads="1"/>
          </p:cNvSpPr>
          <p:nvPr/>
        </p:nvSpPr>
        <p:spPr bwMode="auto">
          <a:xfrm>
            <a:off x="762000" y="152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121EFF"/>
                </a:solidFill>
              </a:rPr>
              <a:t>HATS CONFIGURATIONS</a:t>
            </a:r>
            <a:endParaRPr lang="en-US"/>
          </a:p>
        </p:txBody>
      </p:sp>
      <p:sp>
        <p:nvSpPr>
          <p:cNvPr id="45063" name="Text Box 1031"/>
          <p:cNvSpPr txBox="1">
            <a:spLocks noChangeArrowheads="1"/>
          </p:cNvSpPr>
          <p:nvPr/>
        </p:nvSpPr>
        <p:spPr bwMode="auto">
          <a:xfrm>
            <a:off x="304800" y="19050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Wide</a:t>
            </a:r>
          </a:p>
        </p:txBody>
      </p:sp>
      <p:sp>
        <p:nvSpPr>
          <p:cNvPr id="45064" name="Text Box 1032"/>
          <p:cNvSpPr txBox="1">
            <a:spLocks noChangeArrowheads="1"/>
          </p:cNvSpPr>
          <p:nvPr/>
        </p:nvSpPr>
        <p:spPr bwMode="auto">
          <a:xfrm>
            <a:off x="7162800" y="3505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Narrow</a:t>
            </a:r>
          </a:p>
        </p:txBody>
      </p:sp>
      <p:pic>
        <p:nvPicPr>
          <p:cNvPr id="45065" name="Picture 1033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1650" y="381000"/>
            <a:ext cx="213995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 bwMode="auto">
          <a:xfrm>
            <a:off x="7086600" y="1447800"/>
            <a:ext cx="1828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026" descr="tom_p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100013"/>
            <a:ext cx="861060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mmm_p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1913"/>
            <a:ext cx="8705850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5181600" y="7620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486400" y="990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" charset="0"/>
              </a:rPr>
              <a:t>U</a:t>
            </a:r>
          </a:p>
        </p:txBody>
      </p:sp>
      <p:pic>
        <p:nvPicPr>
          <p:cNvPr id="121861" name="Picture 5" descr="array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457200"/>
            <a:ext cx="1717675" cy="2286000"/>
          </a:xfrm>
          <a:prstGeom prst="rect">
            <a:avLst/>
          </a:prstGeom>
          <a:noFill/>
          <a:effectLst>
            <a:outerShdw blurRad="63500" dist="58866" dir="3765876" algn="ctr" rotWithShape="0">
              <a:srgbClr val="000000">
                <a:alpha val="74998"/>
              </a:srgbClr>
            </a:outerShdw>
          </a:effectLst>
        </p:spPr>
      </p:pic>
      <p:pic>
        <p:nvPicPr>
          <p:cNvPr id="49158" name="Picture 6" descr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5518150"/>
            <a:ext cx="300355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3200400" y="5562600"/>
            <a:ext cx="30480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3505200" y="6477000"/>
            <a:ext cx="2667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/>
              <a:t>``2D plane of turbulence”</a:t>
            </a:r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6477000" y="55626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6477000" y="55626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63" name="Picture 11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5486400"/>
            <a:ext cx="14605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4" name="Picture 12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5953125"/>
            <a:ext cx="10953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1905000" y="76200"/>
            <a:ext cx="7010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123FFF"/>
                </a:solidFill>
              </a:rPr>
              <a:t>AN EXAMPLE OF LATERAL (Y) FILTERING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026" descr="mmm_p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1913"/>
            <a:ext cx="8705850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Line 1027"/>
          <p:cNvSpPr>
            <a:spLocks noChangeShapeType="1"/>
          </p:cNvSpPr>
          <p:nvPr/>
        </p:nvSpPr>
        <p:spPr bwMode="auto">
          <a:xfrm>
            <a:off x="5181600" y="7620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4" name="Text Box 1028"/>
          <p:cNvSpPr txBox="1">
            <a:spLocks noChangeArrowheads="1"/>
          </p:cNvSpPr>
          <p:nvPr/>
        </p:nvSpPr>
        <p:spPr bwMode="auto">
          <a:xfrm>
            <a:off x="5486400" y="990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" charset="0"/>
              </a:rPr>
              <a:t>U</a:t>
            </a:r>
          </a:p>
        </p:txBody>
      </p:sp>
      <p:sp>
        <p:nvSpPr>
          <p:cNvPr id="51205" name="Text Box 1030"/>
          <p:cNvSpPr txBox="1">
            <a:spLocks noChangeArrowheads="1"/>
          </p:cNvSpPr>
          <p:nvPr/>
        </p:nvSpPr>
        <p:spPr bwMode="auto">
          <a:xfrm>
            <a:off x="1905000" y="76200"/>
            <a:ext cx="7010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123FFF"/>
                </a:solidFill>
              </a:rPr>
              <a:t>AN EXAMPLE OF LATERAL (Y) FILTERING</a:t>
            </a:r>
            <a:endParaRPr lang="en-US"/>
          </a:p>
        </p:txBody>
      </p:sp>
      <p:pic>
        <p:nvPicPr>
          <p:cNvPr id="123911" name="Picture 1031" descr="array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457200"/>
            <a:ext cx="1717675" cy="2286000"/>
          </a:xfrm>
          <a:prstGeom prst="rect">
            <a:avLst/>
          </a:prstGeom>
          <a:noFill/>
          <a:effectLst>
            <a:outerShdw blurRad="63500" dist="58866" dir="3765876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mmm_p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1913"/>
            <a:ext cx="8705850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Line 3"/>
          <p:cNvSpPr>
            <a:spLocks noChangeShapeType="1"/>
          </p:cNvSpPr>
          <p:nvPr/>
        </p:nvSpPr>
        <p:spPr bwMode="auto">
          <a:xfrm>
            <a:off x="5181600" y="7620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486400" y="990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" charset="0"/>
              </a:rPr>
              <a:t>U</a:t>
            </a:r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1905000" y="76200"/>
            <a:ext cx="7010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123FFF"/>
                </a:solidFill>
              </a:rPr>
              <a:t>AN EXAMPLE OF LATERAL (Y) FILTERING</a:t>
            </a:r>
            <a:endParaRPr lang="en-US"/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1066800" y="5638800"/>
            <a:ext cx="73152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5960" name="Picture 8" descr="array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457200"/>
            <a:ext cx="1717675" cy="2286000"/>
          </a:xfrm>
          <a:prstGeom prst="rect">
            <a:avLst/>
          </a:prstGeom>
          <a:noFill/>
          <a:effectLst>
            <a:outerShdw blurRad="63500" dist="58866" dir="3765876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ap_2.ppt0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52" y="13602"/>
            <a:ext cx="8839495" cy="683079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>
            <a:off x="2438400" y="5029200"/>
            <a:ext cx="3733800" cy="1447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26670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smtClean="0">
                <a:solidFill>
                  <a:srgbClr val="123FFF"/>
                </a:solidFill>
              </a:rPr>
              <a:t>WHAT DO SGS STATISTICS FROM OBSERVATIONS LOOK LIKE? </a:t>
            </a:r>
            <a:endParaRPr lang="en-US" sz="3000" b="1" i="1" dirty="0">
              <a:solidFill>
                <a:srgbClr val="123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sedona_talk_ppt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840788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Line 3"/>
          <p:cNvSpPr>
            <a:spLocks noChangeShapeType="1"/>
          </p:cNvSpPr>
          <p:nvPr/>
        </p:nvSpPr>
        <p:spPr bwMode="auto">
          <a:xfrm>
            <a:off x="6858000" y="2362200"/>
            <a:ext cx="1447800" cy="144780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7010400" y="3581400"/>
            <a:ext cx="1295400" cy="22860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 flipV="1">
            <a:off x="6934200" y="4114800"/>
            <a:ext cx="1295400" cy="83820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7620000" y="3733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Isotropic</a:t>
            </a:r>
          </a:p>
        </p:txBody>
      </p:sp>
      <p:pic>
        <p:nvPicPr>
          <p:cNvPr id="59399" name="Picture 7" descr="image-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762000"/>
            <a:ext cx="1524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Picture 8" descr="image-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936625"/>
            <a:ext cx="1524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Picture 9" descr="image-7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53400" y="1431925"/>
            <a:ext cx="1524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2" name="Picture 10" descr="image-7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3400" y="1265238"/>
            <a:ext cx="1524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3" name="Picture 11" descr="image-7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53400" y="1098550"/>
            <a:ext cx="1524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8229600" y="990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HATS ARRAYS</a:t>
            </a:r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8077200" y="685800"/>
            <a:ext cx="0" cy="914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406" name="Picture 14" descr="latex-image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24800" y="381000"/>
            <a:ext cx="3365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locate"/>
          <p:cNvPicPr>
            <a:picLocks noChangeAspect="1" noChangeArrowheads="1"/>
          </p:cNvPicPr>
          <p:nvPr/>
        </p:nvPicPr>
        <p:blipFill>
          <a:blip r:embed="rId3"/>
          <a:srcRect t="16667"/>
          <a:stretch>
            <a:fillRect/>
          </a:stretch>
        </p:blipFill>
        <p:spPr bwMode="auto">
          <a:xfrm>
            <a:off x="4724400" y="914400"/>
            <a:ext cx="4419600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52400" y="762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OHATS FIELD CAMPAIGN</a:t>
            </a:r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 flipH="1">
            <a:off x="6477000" y="2057400"/>
            <a:ext cx="990600" cy="533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6019800" y="2514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ASIT</a:t>
            </a:r>
          </a:p>
        </p:txBody>
      </p:sp>
      <p:pic>
        <p:nvPicPr>
          <p:cNvPr id="117766" name="Picture 6" descr="recov004"/>
          <p:cNvPicPr>
            <a:picLocks noChangeAspect="1" noChangeArrowheads="1"/>
          </p:cNvPicPr>
          <p:nvPr/>
        </p:nvPicPr>
        <p:blipFill>
          <a:blip r:embed="rId4"/>
          <a:srcRect l="28125" r="16875"/>
          <a:stretch>
            <a:fillRect/>
          </a:stretch>
        </p:blipFill>
        <p:spPr bwMode="auto">
          <a:xfrm>
            <a:off x="228600" y="762000"/>
            <a:ext cx="4205288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5105400" y="3810000"/>
            <a:ext cx="3886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Laser altimeters</a:t>
            </a:r>
          </a:p>
          <a:p>
            <a:pPr>
              <a:spcBef>
                <a:spcPct val="50000"/>
              </a:spcBef>
            </a:pPr>
            <a:r>
              <a:rPr lang="en-US"/>
              <a:t>18 CSATS</a:t>
            </a:r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1447800" y="1676400"/>
            <a:ext cx="3657600" cy="22860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1295400" y="1239838"/>
            <a:ext cx="3810000" cy="27432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>
            <a:off x="2514600" y="1392238"/>
            <a:ext cx="2590800" cy="25908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>
            <a:off x="2590800" y="4191000"/>
            <a:ext cx="2590800" cy="4572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>
            <a:off x="2514600" y="3886200"/>
            <a:ext cx="2667000" cy="7620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4800600" y="5349875"/>
            <a:ext cx="419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275 hours ``12 days of data” analyzed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sedona_talk_ppt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840788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 descr="image-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62925" y="1709738"/>
            <a:ext cx="1524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8280400" y="1624013"/>
            <a:ext cx="762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OHATS</a:t>
            </a:r>
            <a:endParaRPr lang="en-US" sz="1500"/>
          </a:p>
        </p:txBody>
      </p:sp>
      <p:pic>
        <p:nvPicPr>
          <p:cNvPr id="65541" name="Picture 5" descr="image-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762000"/>
            <a:ext cx="1524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 descr="image-7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53400" y="936625"/>
            <a:ext cx="1524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7" descr="image-7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3400" y="1117600"/>
            <a:ext cx="1524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8" descr="image-7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53400" y="1284288"/>
            <a:ext cx="1524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9" descr="image-7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53400" y="1450975"/>
            <a:ext cx="1524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8305800" y="9906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HATS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dwd_dm.ppt002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288"/>
            <a:ext cx="88392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028" descr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74825"/>
            <a:ext cx="487045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1031" descr="Picture 14"/>
          <p:cNvPicPr>
            <a:picLocks noChangeAspect="1" noChangeArrowheads="1"/>
          </p:cNvPicPr>
          <p:nvPr/>
        </p:nvPicPr>
        <p:blipFill>
          <a:blip r:embed="rId5"/>
          <a:srcRect t="28101"/>
          <a:stretch>
            <a:fillRect/>
          </a:stretch>
        </p:blipFill>
        <p:spPr bwMode="auto">
          <a:xfrm>
            <a:off x="4953000" y="3041650"/>
            <a:ext cx="41910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1032" descr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-3175"/>
            <a:ext cx="75438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Rectangle 1036"/>
          <p:cNvSpPr>
            <a:spLocks noChangeArrowheads="1"/>
          </p:cNvSpPr>
          <p:nvPr/>
        </p:nvSpPr>
        <p:spPr bwMode="auto">
          <a:xfrm>
            <a:off x="4953000" y="3048000"/>
            <a:ext cx="20574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8375" name="Straight Connector 7"/>
          <p:cNvCxnSpPr>
            <a:cxnSpLocks noChangeShapeType="1"/>
          </p:cNvCxnSpPr>
          <p:nvPr/>
        </p:nvCxnSpPr>
        <p:spPr bwMode="auto">
          <a:xfrm>
            <a:off x="7772400" y="3429000"/>
            <a:ext cx="13716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8376" name="Straight Connector 13"/>
          <p:cNvCxnSpPr>
            <a:cxnSpLocks noChangeShapeType="1"/>
          </p:cNvCxnSpPr>
          <p:nvPr/>
        </p:nvCxnSpPr>
        <p:spPr bwMode="auto">
          <a:xfrm>
            <a:off x="4953000" y="3614738"/>
            <a:ext cx="4191000" cy="269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8377" name="Straight Connector 15"/>
          <p:cNvCxnSpPr>
            <a:cxnSpLocks noChangeShapeType="1"/>
          </p:cNvCxnSpPr>
          <p:nvPr/>
        </p:nvCxnSpPr>
        <p:spPr bwMode="auto">
          <a:xfrm>
            <a:off x="5011738" y="3808413"/>
            <a:ext cx="1084262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21" name="Group 20"/>
          <p:cNvGrpSpPr/>
          <p:nvPr/>
        </p:nvGrpSpPr>
        <p:grpSpPr>
          <a:xfrm>
            <a:off x="457200" y="5822365"/>
            <a:ext cx="7391400" cy="502235"/>
            <a:chOff x="457200" y="5822365"/>
            <a:chExt cx="7391400" cy="502235"/>
          </a:xfrm>
        </p:grpSpPr>
        <p:sp>
          <p:nvSpPr>
            <p:cNvPr id="16" name="TextBox 15"/>
            <p:cNvSpPr txBox="1"/>
            <p:nvPr/>
          </p:nvSpPr>
          <p:spPr>
            <a:xfrm>
              <a:off x="457200" y="5862935"/>
              <a:ext cx="739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/>
                <a:t>Meso</a:t>
              </a:r>
              <a:r>
                <a:rPr lang="en-US" i="1" dirty="0" smtClean="0"/>
                <a:t> Limit! What produces      and      ?     </a:t>
              </a:r>
              <a:endParaRPr lang="en-US" i="1" dirty="0"/>
            </a:p>
          </p:txBody>
        </p:sp>
        <p:pic>
          <p:nvPicPr>
            <p:cNvPr id="150530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91000" y="5827913"/>
              <a:ext cx="609600" cy="487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0531" name="Picture 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253656" y="5822365"/>
              <a:ext cx="553720" cy="487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752600" y="2803525"/>
            <a:ext cx="5562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i="1" dirty="0">
                <a:solidFill>
                  <a:srgbClr val="121EFF"/>
                </a:solidFill>
              </a:rPr>
              <a:t>WHAT </a:t>
            </a:r>
            <a:r>
              <a:rPr lang="en-US" sz="3000" b="1" i="1" dirty="0" smtClean="0">
                <a:solidFill>
                  <a:srgbClr val="121EFF"/>
                </a:solidFill>
              </a:rPr>
              <a:t>ARE THE FLUX EQUATIONS?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ap_2.ppt0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52" y="13602"/>
            <a:ext cx="8839495" cy="68307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7000" y="1066800"/>
            <a:ext cx="23622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SGS scalar flux</a:t>
            </a:r>
            <a:endParaRPr lang="en-US" sz="1900" dirty="0"/>
          </a:p>
        </p:txBody>
      </p:sp>
      <p:cxnSp>
        <p:nvCxnSpPr>
          <p:cNvPr id="10" name="Straight Connector 9"/>
          <p:cNvCxnSpPr/>
          <p:nvPr/>
        </p:nvCxnSpPr>
        <p:spPr bwMode="auto">
          <a:xfrm rot="10800000" flipV="1">
            <a:off x="5867400" y="1524000"/>
            <a:ext cx="1447800" cy="990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23" name="Group 22"/>
          <p:cNvGrpSpPr/>
          <p:nvPr/>
        </p:nvGrpSpPr>
        <p:grpSpPr>
          <a:xfrm>
            <a:off x="4114800" y="609600"/>
            <a:ext cx="1600200" cy="990600"/>
            <a:chOff x="4114800" y="609600"/>
            <a:chExt cx="1600200" cy="990600"/>
          </a:xfrm>
        </p:grpSpPr>
        <p:cxnSp>
          <p:nvCxnSpPr>
            <p:cNvPr id="16" name="Straight Connector 15"/>
            <p:cNvCxnSpPr/>
            <p:nvPr/>
          </p:nvCxnSpPr>
          <p:spPr bwMode="auto">
            <a:xfrm flipV="1">
              <a:off x="4114800" y="762000"/>
              <a:ext cx="1219200" cy="8382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5257800" y="609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0</a:t>
              </a:r>
              <a:endParaRPr lang="en-US" sz="18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1000" y="685800"/>
            <a:ext cx="8305800" cy="2590800"/>
            <a:chOff x="381000" y="685800"/>
            <a:chExt cx="8305800" cy="25908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81000" y="1676400"/>
              <a:ext cx="8153400" cy="1600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477000" y="685800"/>
              <a:ext cx="2209800" cy="1600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381000" y="4267200"/>
            <a:ext cx="6477000" cy="228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4" descr="wyng_sy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13" y="12700"/>
            <a:ext cx="8840787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533400" y="4114800"/>
            <a:ext cx="2209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/>
              <a:t>Isotropic production</a:t>
            </a:r>
            <a:endParaRPr lang="en-US"/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6248400" y="5715000"/>
            <a:ext cx="2590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/>
              <a:t>Anisotropic production</a:t>
            </a:r>
            <a:endParaRPr lang="en-US"/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1295400" y="5410200"/>
            <a:ext cx="23622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/>
              <a:t>Pressure destruction</a:t>
            </a:r>
            <a:endParaRPr lang="en-US"/>
          </a:p>
        </p:txBody>
      </p:sp>
      <p:sp>
        <p:nvSpPr>
          <p:cNvPr id="60422" name="Line 7"/>
          <p:cNvSpPr>
            <a:spLocks noChangeShapeType="1"/>
          </p:cNvSpPr>
          <p:nvPr/>
        </p:nvSpPr>
        <p:spPr bwMode="auto">
          <a:xfrm flipH="1">
            <a:off x="1905000" y="4572000"/>
            <a:ext cx="1752600" cy="838200"/>
          </a:xfrm>
          <a:prstGeom prst="line">
            <a:avLst/>
          </a:prstGeom>
          <a:noFill/>
          <a:ln w="31750">
            <a:solidFill>
              <a:srgbClr val="3EFF1B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3" name="Line 8"/>
          <p:cNvSpPr>
            <a:spLocks noChangeShapeType="1"/>
          </p:cNvSpPr>
          <p:nvPr/>
        </p:nvSpPr>
        <p:spPr bwMode="auto">
          <a:xfrm>
            <a:off x="6096000" y="3962400"/>
            <a:ext cx="1447800" cy="1600200"/>
          </a:xfrm>
          <a:prstGeom prst="line">
            <a:avLst/>
          </a:prstGeom>
          <a:noFill/>
          <a:ln w="31750">
            <a:solidFill>
              <a:srgbClr val="3EFF1B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4" name="Line 9"/>
          <p:cNvSpPr>
            <a:spLocks noChangeShapeType="1"/>
          </p:cNvSpPr>
          <p:nvPr/>
        </p:nvSpPr>
        <p:spPr bwMode="auto">
          <a:xfrm flipV="1">
            <a:off x="2514600" y="3810000"/>
            <a:ext cx="1295400" cy="457200"/>
          </a:xfrm>
          <a:prstGeom prst="line">
            <a:avLst/>
          </a:prstGeom>
          <a:noFill/>
          <a:ln w="31750">
            <a:solidFill>
              <a:srgbClr val="3EFF1B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7" descr="wyng_sy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0" y="9525"/>
            <a:ext cx="8840788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Line 9"/>
          <p:cNvSpPr>
            <a:spLocks noChangeShapeType="1"/>
          </p:cNvSpPr>
          <p:nvPr/>
        </p:nvSpPr>
        <p:spPr bwMode="auto">
          <a:xfrm flipV="1">
            <a:off x="4848225" y="3270250"/>
            <a:ext cx="19050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8" name="Line 10"/>
          <p:cNvSpPr>
            <a:spLocks noChangeShapeType="1"/>
          </p:cNvSpPr>
          <p:nvPr/>
        </p:nvSpPr>
        <p:spPr bwMode="auto">
          <a:xfrm flipV="1">
            <a:off x="3962400" y="4724400"/>
            <a:ext cx="9144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9" name="Line 11"/>
          <p:cNvSpPr>
            <a:spLocks noChangeShapeType="1"/>
          </p:cNvSpPr>
          <p:nvPr/>
        </p:nvSpPr>
        <p:spPr bwMode="auto">
          <a:xfrm flipV="1">
            <a:off x="5534025" y="4724400"/>
            <a:ext cx="9144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0" name="Line 12"/>
          <p:cNvSpPr>
            <a:spLocks noChangeShapeType="1"/>
          </p:cNvSpPr>
          <p:nvPr/>
        </p:nvSpPr>
        <p:spPr bwMode="auto">
          <a:xfrm flipV="1">
            <a:off x="2362200" y="3352800"/>
            <a:ext cx="9144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1" name="Text Box 13"/>
          <p:cNvSpPr txBox="1">
            <a:spLocks noChangeArrowheads="1"/>
          </p:cNvSpPr>
          <p:nvPr/>
        </p:nvSpPr>
        <p:spPr bwMode="auto">
          <a:xfrm>
            <a:off x="3200400" y="31242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0</a:t>
            </a:r>
          </a:p>
        </p:txBody>
      </p:sp>
      <p:sp>
        <p:nvSpPr>
          <p:cNvPr id="62472" name="Text Box 14"/>
          <p:cNvSpPr txBox="1">
            <a:spLocks noChangeArrowheads="1"/>
          </p:cNvSpPr>
          <p:nvPr/>
        </p:nvSpPr>
        <p:spPr bwMode="auto">
          <a:xfrm>
            <a:off x="6705600" y="311785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0</a:t>
            </a:r>
          </a:p>
        </p:txBody>
      </p:sp>
      <p:sp>
        <p:nvSpPr>
          <p:cNvPr id="62473" name="Text Box 15"/>
          <p:cNvSpPr txBox="1">
            <a:spLocks noChangeArrowheads="1"/>
          </p:cNvSpPr>
          <p:nvPr/>
        </p:nvSpPr>
        <p:spPr bwMode="auto">
          <a:xfrm>
            <a:off x="6400800" y="4548188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0</a:t>
            </a:r>
          </a:p>
        </p:txBody>
      </p:sp>
      <p:sp>
        <p:nvSpPr>
          <p:cNvPr id="62474" name="Text Box 16"/>
          <p:cNvSpPr txBox="1">
            <a:spLocks noChangeArrowheads="1"/>
          </p:cNvSpPr>
          <p:nvPr/>
        </p:nvSpPr>
        <p:spPr bwMode="auto">
          <a:xfrm>
            <a:off x="4876800" y="45720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0</a:t>
            </a:r>
          </a:p>
        </p:txBody>
      </p:sp>
      <p:pic>
        <p:nvPicPr>
          <p:cNvPr id="62475" name="Picture 18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924550"/>
            <a:ext cx="19050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6" name="Picture 19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5943600"/>
            <a:ext cx="19304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7" name="Text Box 20"/>
          <p:cNvSpPr txBox="1">
            <a:spLocks noChangeArrowheads="1"/>
          </p:cNvSpPr>
          <p:nvPr/>
        </p:nvSpPr>
        <p:spPr bwMode="auto">
          <a:xfrm>
            <a:off x="609600" y="53340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/>
              <a:t>Eddy viscosity model</a:t>
            </a:r>
            <a:endParaRPr lang="en-US"/>
          </a:p>
        </p:txBody>
      </p:sp>
      <p:sp>
        <p:nvSpPr>
          <p:cNvPr id="62478" name="Rectangle 22"/>
          <p:cNvSpPr>
            <a:spLocks noChangeArrowheads="1"/>
          </p:cNvSpPr>
          <p:nvPr/>
        </p:nvSpPr>
        <p:spPr bwMode="auto">
          <a:xfrm>
            <a:off x="685800" y="5867400"/>
            <a:ext cx="4648200" cy="838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9" name="Text Box 28"/>
          <p:cNvSpPr txBox="1">
            <a:spLocks noChangeArrowheads="1"/>
          </p:cNvSpPr>
          <p:nvPr/>
        </p:nvSpPr>
        <p:spPr bwMode="auto">
          <a:xfrm>
            <a:off x="7086600" y="4098925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Rotta model</a:t>
            </a:r>
          </a:p>
        </p:txBody>
      </p:sp>
      <p:sp>
        <p:nvSpPr>
          <p:cNvPr id="62480" name="Line 29"/>
          <p:cNvSpPr>
            <a:spLocks noChangeShapeType="1"/>
          </p:cNvSpPr>
          <p:nvPr/>
        </p:nvSpPr>
        <p:spPr bwMode="auto">
          <a:xfrm flipV="1">
            <a:off x="5943600" y="4267200"/>
            <a:ext cx="1143000" cy="76200"/>
          </a:xfrm>
          <a:prstGeom prst="line">
            <a:avLst/>
          </a:prstGeom>
          <a:noFill/>
          <a:ln w="25400">
            <a:solidFill>
              <a:srgbClr val="121EFF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2481" name="Picture 16" descr="latex-image-1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4648200"/>
            <a:ext cx="306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82" name="Line 29"/>
          <p:cNvSpPr>
            <a:spLocks noChangeShapeType="1"/>
          </p:cNvSpPr>
          <p:nvPr/>
        </p:nvSpPr>
        <p:spPr bwMode="auto">
          <a:xfrm>
            <a:off x="7696200" y="4495800"/>
            <a:ext cx="228600" cy="457200"/>
          </a:xfrm>
          <a:prstGeom prst="line">
            <a:avLst/>
          </a:prstGeom>
          <a:noFill/>
          <a:ln w="25400">
            <a:solidFill>
              <a:srgbClr val="121EFF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0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6019800"/>
            <a:ext cx="128905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7543800" y="54864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Time scale</a:t>
            </a:r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flipV="1">
            <a:off x="7543800" y="5867400"/>
            <a:ext cx="609600" cy="381000"/>
          </a:xfrm>
          <a:prstGeom prst="line">
            <a:avLst/>
          </a:prstGeom>
          <a:noFill/>
          <a:ln w="25400">
            <a:solidFill>
              <a:srgbClr val="123FFF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nned from a Xerox multifunction device.pdf"/>
          <p:cNvPicPr>
            <a:picLocks noChangeAspect="1"/>
          </p:cNvPicPr>
          <p:nvPr/>
        </p:nvPicPr>
        <p:blipFill>
          <a:blip r:embed="rId2"/>
          <a:srcRect l="32093" t="61151" r="5581" b="4932"/>
          <a:stretch>
            <a:fillRect/>
          </a:stretch>
        </p:blipFill>
        <p:spPr>
          <a:xfrm rot="120000">
            <a:off x="83374" y="1875619"/>
            <a:ext cx="6350203" cy="4888880"/>
          </a:xfrm>
          <a:prstGeom prst="rect">
            <a:avLst/>
          </a:prstGeom>
        </p:spPr>
      </p:pic>
      <p:pic>
        <p:nvPicPr>
          <p:cNvPr id="6" name="Picture 1029" descr="array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-152400"/>
            <a:ext cx="2374900" cy="3162300"/>
          </a:xfrm>
          <a:prstGeom prst="rect">
            <a:avLst/>
          </a:prstGeom>
          <a:noFill/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</p:pic>
      <p:cxnSp>
        <p:nvCxnSpPr>
          <p:cNvPr id="12" name="Straight Connector 11"/>
          <p:cNvCxnSpPr/>
          <p:nvPr/>
        </p:nvCxnSpPr>
        <p:spPr bwMode="auto">
          <a:xfrm flipV="1">
            <a:off x="5257800" y="1066801"/>
            <a:ext cx="1752602" cy="175259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295400" y="1828800"/>
            <a:ext cx="3048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123FFF"/>
                </a:solidFill>
              </a:rPr>
              <a:t>Kaimal</a:t>
            </a:r>
            <a:r>
              <a:rPr lang="en-US" sz="1800" b="1" dirty="0" smtClean="0">
                <a:solidFill>
                  <a:srgbClr val="123FFF"/>
                </a:solidFill>
              </a:rPr>
              <a:t> &amp; </a:t>
            </a:r>
            <a:r>
              <a:rPr lang="en-US" sz="1800" b="1" dirty="0" err="1" smtClean="0">
                <a:solidFill>
                  <a:srgbClr val="123FFF"/>
                </a:solidFill>
              </a:rPr>
              <a:t>Finnigan</a:t>
            </a:r>
            <a:r>
              <a:rPr lang="en-US" sz="1800" b="1" dirty="0" smtClean="0">
                <a:solidFill>
                  <a:srgbClr val="123FFF"/>
                </a:solidFill>
              </a:rPr>
              <a:t> (1994)</a:t>
            </a:r>
            <a:endParaRPr lang="en-US" sz="1800" b="1" dirty="0">
              <a:solidFill>
                <a:srgbClr val="123F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rot="10800000">
            <a:off x="1905000" y="4114800"/>
            <a:ext cx="2209801" cy="9144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191000" y="5029200"/>
            <a:ext cx="3505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Increasing stratification </a:t>
            </a:r>
            <a:r>
              <a:rPr lang="en-US" sz="1800" i="1" dirty="0" err="1" smtClean="0"/>
              <a:t>z</a:t>
            </a:r>
            <a:r>
              <a:rPr lang="en-US" sz="1800" i="1" dirty="0" smtClean="0"/>
              <a:t>/L</a:t>
            </a:r>
            <a:endParaRPr lang="en-US" sz="18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-1524000" y="16764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" y="2286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is the characteristic length scale of</a:t>
            </a:r>
          </a:p>
          <a:p>
            <a:r>
              <a:rPr lang="en-US" dirty="0" smtClean="0"/>
              <a:t> the vertical velocity spectrum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530" y="191180"/>
            <a:ext cx="91440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blt17th_ppt0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12700"/>
            <a:ext cx="8840788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4" descr="blt17th_ppt0001"/>
          <p:cNvPicPr>
            <a:picLocks noChangeAspect="1" noChangeArrowheads="1"/>
          </p:cNvPicPr>
          <p:nvPr/>
        </p:nvPicPr>
        <p:blipFill>
          <a:blip r:embed="rId4"/>
          <a:srcRect l="7303" r="69371" b="89764"/>
          <a:stretch>
            <a:fillRect/>
          </a:stretch>
        </p:blipFill>
        <p:spPr bwMode="auto">
          <a:xfrm>
            <a:off x="6858000" y="4102100"/>
            <a:ext cx="20637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Line 5"/>
          <p:cNvSpPr>
            <a:spLocks noChangeShapeType="1"/>
          </p:cNvSpPr>
          <p:nvPr/>
        </p:nvSpPr>
        <p:spPr bwMode="auto">
          <a:xfrm>
            <a:off x="3810000" y="2971800"/>
            <a:ext cx="838200" cy="1676400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7" name="Text Box 6"/>
          <p:cNvSpPr txBox="1">
            <a:spLocks noChangeArrowheads="1"/>
          </p:cNvSpPr>
          <p:nvPr/>
        </p:nvSpPr>
        <p:spPr bwMode="auto">
          <a:xfrm>
            <a:off x="3124200" y="4572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Eddy viscosity model</a:t>
            </a:r>
          </a:p>
        </p:txBody>
      </p:sp>
      <p:pic>
        <p:nvPicPr>
          <p:cNvPr id="64518" name="Picture 7" descr="array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76200"/>
            <a:ext cx="16335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Line 5"/>
          <p:cNvSpPr>
            <a:spLocks noChangeShapeType="1"/>
          </p:cNvSpPr>
          <p:nvPr/>
        </p:nvSpPr>
        <p:spPr bwMode="auto">
          <a:xfrm>
            <a:off x="4495800" y="3200400"/>
            <a:ext cx="152400" cy="1447800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4520" name="Picture 9" descr="latex-image-1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5825" y="4783138"/>
            <a:ext cx="18065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1" name="Picture 10" descr="latex-image-1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5825" y="3944938"/>
            <a:ext cx="173196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blt17th_ppt0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8840788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4" descr="blt17th_ppt0001"/>
          <p:cNvPicPr>
            <a:picLocks noChangeAspect="1" noChangeArrowheads="1"/>
          </p:cNvPicPr>
          <p:nvPr/>
        </p:nvPicPr>
        <p:blipFill>
          <a:blip r:embed="rId4"/>
          <a:srcRect l="7303" r="69371" b="89764"/>
          <a:stretch>
            <a:fillRect/>
          </a:stretch>
        </p:blipFill>
        <p:spPr bwMode="auto">
          <a:xfrm>
            <a:off x="6858000" y="4102100"/>
            <a:ext cx="20637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4267200" y="48768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C=0.3 (Hatlee &amp; Wyngaard, 2006)</a:t>
            </a:r>
          </a:p>
        </p:txBody>
      </p:sp>
      <p:sp>
        <p:nvSpPr>
          <p:cNvPr id="66565" name="Text Box 6"/>
          <p:cNvSpPr txBox="1">
            <a:spLocks noChangeArrowheads="1"/>
          </p:cNvSpPr>
          <p:nvPr/>
        </p:nvSpPr>
        <p:spPr bwMode="auto">
          <a:xfrm>
            <a:off x="1752600" y="1219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Anisotropic model</a:t>
            </a:r>
          </a:p>
        </p:txBody>
      </p:sp>
      <p:sp>
        <p:nvSpPr>
          <p:cNvPr id="66566" name="Line 7"/>
          <p:cNvSpPr>
            <a:spLocks noChangeShapeType="1"/>
          </p:cNvSpPr>
          <p:nvPr/>
        </p:nvSpPr>
        <p:spPr bwMode="auto">
          <a:xfrm>
            <a:off x="3200400" y="1676400"/>
            <a:ext cx="914400" cy="1143000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6567" name="Picture 8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2568575"/>
            <a:ext cx="13271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9" descr="latex-image-1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5825" y="4792663"/>
            <a:ext cx="18065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Picture 10" descr="latex-image-1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5825" y="3954463"/>
            <a:ext cx="173196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p_2.ppt00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52" y="13602"/>
            <a:ext cx="8839495" cy="6830796"/>
          </a:xfrm>
          <a:prstGeom prst="rect">
            <a:avLst/>
          </a:prstGeom>
        </p:spPr>
      </p:pic>
      <p:pic>
        <p:nvPicPr>
          <p:cNvPr id="3" name="Picture 1028" descr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200486"/>
            <a:ext cx="3886200" cy="26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2667000"/>
            <a:ext cx="579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smtClean="0">
                <a:solidFill>
                  <a:srgbClr val="123FFF"/>
                </a:solidFill>
              </a:rPr>
              <a:t>SGS MOMENTUM FLUXES</a:t>
            </a:r>
            <a:endParaRPr lang="en-US" sz="3000" b="1" i="1" dirty="0">
              <a:solidFill>
                <a:srgbClr val="123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psu_08_ppt0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0"/>
            <a:ext cx="8840787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228600" y="1600200"/>
            <a:ext cx="8610600" cy="396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029" descr="lec2_ppt0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0"/>
            <a:ext cx="8840787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ext Box 1030"/>
          <p:cNvSpPr txBox="1">
            <a:spLocks noChangeArrowheads="1"/>
          </p:cNvSpPr>
          <p:nvPr/>
        </p:nvSpPr>
        <p:spPr bwMode="auto">
          <a:xfrm>
            <a:off x="838200" y="56388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Considerable Algebra !</a:t>
            </a:r>
          </a:p>
        </p:txBody>
      </p:sp>
      <p:sp>
        <p:nvSpPr>
          <p:cNvPr id="69636" name="Oval 1031"/>
          <p:cNvSpPr>
            <a:spLocks noChangeArrowheads="1"/>
          </p:cNvSpPr>
          <p:nvPr/>
        </p:nvSpPr>
        <p:spPr bwMode="auto">
          <a:xfrm>
            <a:off x="3048000" y="3657600"/>
            <a:ext cx="685800" cy="609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7" name="Line 1032"/>
          <p:cNvSpPr>
            <a:spLocks noChangeShapeType="1"/>
          </p:cNvSpPr>
          <p:nvPr/>
        </p:nvSpPr>
        <p:spPr bwMode="auto">
          <a:xfrm flipV="1">
            <a:off x="3505200" y="2819400"/>
            <a:ext cx="45720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8" name="Line 1033"/>
          <p:cNvSpPr>
            <a:spLocks noChangeShapeType="1"/>
          </p:cNvSpPr>
          <p:nvPr/>
        </p:nvSpPr>
        <p:spPr bwMode="auto">
          <a:xfrm flipH="1" flipV="1">
            <a:off x="5181600" y="2819400"/>
            <a:ext cx="609600" cy="83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9" name="Oval 1034"/>
          <p:cNvSpPr>
            <a:spLocks noChangeArrowheads="1"/>
          </p:cNvSpPr>
          <p:nvPr/>
        </p:nvSpPr>
        <p:spPr bwMode="auto">
          <a:xfrm>
            <a:off x="5562600" y="3657600"/>
            <a:ext cx="838200" cy="609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psu_08_ppt0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0"/>
            <a:ext cx="8840787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6019800" y="2438400"/>
            <a:ext cx="23622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/>
              <a:t>Isotropic production</a:t>
            </a:r>
            <a:endParaRPr lang="en-US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486400" y="5715000"/>
            <a:ext cx="35052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/>
              <a:t>Anisotropic deviatoric production</a:t>
            </a:r>
            <a:endParaRPr lang="en-US"/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04800" y="5715000"/>
            <a:ext cx="23622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/>
              <a:t>Pressure destruction</a:t>
            </a:r>
            <a:endParaRPr lang="en-US"/>
          </a:p>
        </p:txBody>
      </p:sp>
      <p:sp>
        <p:nvSpPr>
          <p:cNvPr id="71686" name="Line 6"/>
          <p:cNvSpPr>
            <a:spLocks noChangeShapeType="1"/>
          </p:cNvSpPr>
          <p:nvPr/>
        </p:nvSpPr>
        <p:spPr bwMode="auto">
          <a:xfrm flipH="1">
            <a:off x="762000" y="4495800"/>
            <a:ext cx="1905000" cy="1143000"/>
          </a:xfrm>
          <a:prstGeom prst="line">
            <a:avLst/>
          </a:prstGeom>
          <a:noFill/>
          <a:ln w="31750">
            <a:solidFill>
              <a:srgbClr val="FF1FF6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 flipH="1">
            <a:off x="7239000" y="3886200"/>
            <a:ext cx="304800" cy="1828800"/>
          </a:xfrm>
          <a:prstGeom prst="line">
            <a:avLst/>
          </a:prstGeom>
          <a:noFill/>
          <a:ln w="31750">
            <a:solidFill>
              <a:srgbClr val="FF1FF6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 flipV="1">
            <a:off x="4572000" y="2667000"/>
            <a:ext cx="1295400" cy="152400"/>
          </a:xfrm>
          <a:prstGeom prst="line">
            <a:avLst/>
          </a:prstGeom>
          <a:noFill/>
          <a:ln w="31750">
            <a:solidFill>
              <a:srgbClr val="FF1FF6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psu_08_ppt0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0"/>
            <a:ext cx="8840787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Line 3"/>
          <p:cNvSpPr>
            <a:spLocks noChangeShapeType="1"/>
          </p:cNvSpPr>
          <p:nvPr/>
        </p:nvSpPr>
        <p:spPr bwMode="auto">
          <a:xfrm flipV="1">
            <a:off x="7086600" y="4191000"/>
            <a:ext cx="381000" cy="152400"/>
          </a:xfrm>
          <a:prstGeom prst="line">
            <a:avLst/>
          </a:prstGeom>
          <a:noFill/>
          <a:ln w="25400">
            <a:solidFill>
              <a:srgbClr val="123FFF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 flipV="1">
            <a:off x="2627313" y="3236913"/>
            <a:ext cx="49530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 flipV="1">
            <a:off x="2667000" y="4724400"/>
            <a:ext cx="9144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 flipV="1">
            <a:off x="5105400" y="4724400"/>
            <a:ext cx="9144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3735" name="Picture 7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5600" y="5848350"/>
            <a:ext cx="2997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7467600" y="39624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Rotta model</a:t>
            </a:r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 flipV="1">
            <a:off x="1214438" y="2667000"/>
            <a:ext cx="9144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3738" name="Picture 10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6019800"/>
            <a:ext cx="128905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152400" y="5638800"/>
            <a:ext cx="3352800" cy="1066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7543800" y="54864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Time scale</a:t>
            </a:r>
          </a:p>
        </p:txBody>
      </p:sp>
      <p:sp>
        <p:nvSpPr>
          <p:cNvPr id="73741" name="Line 13"/>
          <p:cNvSpPr>
            <a:spLocks noChangeShapeType="1"/>
          </p:cNvSpPr>
          <p:nvPr/>
        </p:nvSpPr>
        <p:spPr bwMode="auto">
          <a:xfrm flipV="1">
            <a:off x="7543800" y="5867400"/>
            <a:ext cx="609600" cy="381000"/>
          </a:xfrm>
          <a:prstGeom prst="line">
            <a:avLst/>
          </a:prstGeom>
          <a:noFill/>
          <a:ln w="25400">
            <a:solidFill>
              <a:srgbClr val="123FFF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2052638" y="24384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0</a:t>
            </a:r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7543800" y="3052763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0</a:t>
            </a:r>
          </a:p>
        </p:txBody>
      </p:sp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5972175" y="4548188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0</a:t>
            </a:r>
          </a:p>
        </p:txBody>
      </p:sp>
      <p:sp>
        <p:nvSpPr>
          <p:cNvPr id="73745" name="Text Box 17"/>
          <p:cNvSpPr txBox="1">
            <a:spLocks noChangeArrowheads="1"/>
          </p:cNvSpPr>
          <p:nvPr/>
        </p:nvSpPr>
        <p:spPr bwMode="auto">
          <a:xfrm>
            <a:off x="3541713" y="4541838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0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6270" y="4577715"/>
            <a:ext cx="506730" cy="68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Line 29"/>
          <p:cNvSpPr>
            <a:spLocks noChangeShapeType="1"/>
          </p:cNvSpPr>
          <p:nvPr/>
        </p:nvSpPr>
        <p:spPr bwMode="auto">
          <a:xfrm>
            <a:off x="8001000" y="4419600"/>
            <a:ext cx="304800" cy="381000"/>
          </a:xfrm>
          <a:prstGeom prst="line">
            <a:avLst/>
          </a:prstGeom>
          <a:noFill/>
          <a:ln w="25400">
            <a:solidFill>
              <a:srgbClr val="121EFF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8" descr="wyng_sy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8840788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5" descr="wyo_math_ppt0012"/>
          <p:cNvPicPr>
            <a:picLocks noChangeAspect="1" noChangeArrowheads="1"/>
          </p:cNvPicPr>
          <p:nvPr/>
        </p:nvPicPr>
        <p:blipFill>
          <a:blip r:embed="rId4"/>
          <a:srcRect l="21907" t="47244" r="20081" b="42520"/>
          <a:stretch>
            <a:fillRect/>
          </a:stretch>
        </p:blipFill>
        <p:spPr bwMode="auto">
          <a:xfrm>
            <a:off x="4953000" y="2371725"/>
            <a:ext cx="27209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6" descr="wyo_math_ppt0012"/>
          <p:cNvPicPr>
            <a:picLocks noChangeAspect="1" noChangeArrowheads="1"/>
          </p:cNvPicPr>
          <p:nvPr/>
        </p:nvPicPr>
        <p:blipFill>
          <a:blip r:embed="rId4"/>
          <a:srcRect l="21907" t="37796" r="54767" b="53386"/>
          <a:stretch>
            <a:fillRect/>
          </a:stretch>
        </p:blipFill>
        <p:spPr bwMode="auto">
          <a:xfrm>
            <a:off x="6248400" y="4419600"/>
            <a:ext cx="130016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Rectangle 7"/>
          <p:cNvSpPr>
            <a:spLocks noChangeArrowheads="1"/>
          </p:cNvSpPr>
          <p:nvPr/>
        </p:nvSpPr>
        <p:spPr bwMode="auto">
          <a:xfrm>
            <a:off x="8102600" y="685800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78854" name="Line 8"/>
          <p:cNvSpPr>
            <a:spLocks noChangeShapeType="1"/>
          </p:cNvSpPr>
          <p:nvPr/>
        </p:nvSpPr>
        <p:spPr bwMode="auto">
          <a:xfrm flipH="1">
            <a:off x="8704263" y="7620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8855" name="Picture 9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86800" y="914400"/>
            <a:ext cx="387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6" name="Text Box 17"/>
          <p:cNvSpPr txBox="1">
            <a:spLocks noChangeArrowheads="1"/>
          </p:cNvSpPr>
          <p:nvPr/>
        </p:nvSpPr>
        <p:spPr bwMode="auto">
          <a:xfrm>
            <a:off x="8280400" y="267335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OHATS</a:t>
            </a:r>
            <a:endParaRPr lang="en-US" sz="1500"/>
          </a:p>
        </p:txBody>
      </p:sp>
      <p:pic>
        <p:nvPicPr>
          <p:cNvPr id="78857" name="Picture 29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18463" y="2614613"/>
            <a:ext cx="3841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8" name="Picture 30" descr="image-7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3400" y="2514600"/>
            <a:ext cx="1524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9" name="Picture 31" descr="image-7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53400" y="2357438"/>
            <a:ext cx="1524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0" name="Picture 32" descr="latex-image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24813" y="1863725"/>
            <a:ext cx="38417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1" name="Picture 33" descr="image-7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53400" y="1835150"/>
            <a:ext cx="1524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2" name="Picture 34" descr="image-7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45463" y="2162175"/>
            <a:ext cx="1524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63" name="Text Box 35"/>
          <p:cNvSpPr txBox="1">
            <a:spLocks noChangeArrowheads="1"/>
          </p:cNvSpPr>
          <p:nvPr/>
        </p:nvSpPr>
        <p:spPr bwMode="auto">
          <a:xfrm>
            <a:off x="8305800" y="20574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HATS</a:t>
            </a:r>
            <a:endParaRPr lang="en-US" sz="1500"/>
          </a:p>
        </p:txBody>
      </p:sp>
      <p:sp>
        <p:nvSpPr>
          <p:cNvPr id="78864" name="TextBox 15"/>
          <p:cNvSpPr txBox="1">
            <a:spLocks noChangeArrowheads="1"/>
          </p:cNvSpPr>
          <p:nvPr/>
        </p:nvSpPr>
        <p:spPr bwMode="auto">
          <a:xfrm>
            <a:off x="914400" y="5640388"/>
            <a:ext cx="251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MESO Limit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78865" name="TextBox 16"/>
          <p:cNvSpPr txBox="1">
            <a:spLocks noChangeArrowheads="1"/>
          </p:cNvSpPr>
          <p:nvPr/>
        </p:nvSpPr>
        <p:spPr bwMode="auto">
          <a:xfrm>
            <a:off x="7162800" y="5638800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LES Limit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78866" name="Straight Connector 18"/>
          <p:cNvCxnSpPr>
            <a:cxnSpLocks noChangeShapeType="1"/>
          </p:cNvCxnSpPr>
          <p:nvPr/>
        </p:nvCxnSpPr>
        <p:spPr bwMode="auto">
          <a:xfrm rot="10800000">
            <a:off x="990600" y="5562600"/>
            <a:ext cx="13716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8867" name="Straight Connector 19"/>
          <p:cNvCxnSpPr>
            <a:cxnSpLocks noChangeShapeType="1"/>
          </p:cNvCxnSpPr>
          <p:nvPr/>
        </p:nvCxnSpPr>
        <p:spPr bwMode="auto">
          <a:xfrm rot="10800000">
            <a:off x="7239000" y="5561013"/>
            <a:ext cx="1371600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78868" name="Straight Connector 20"/>
          <p:cNvCxnSpPr>
            <a:cxnSpLocks noChangeShapeType="1"/>
          </p:cNvCxnSpPr>
          <p:nvPr/>
        </p:nvCxnSpPr>
        <p:spPr bwMode="auto">
          <a:xfrm rot="5400000">
            <a:off x="4459288" y="5905500"/>
            <a:ext cx="684212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78869" name="TextBox 22"/>
          <p:cNvSpPr txBox="1">
            <a:spLocks noChangeArrowheads="1"/>
          </p:cNvSpPr>
          <p:nvPr/>
        </p:nvSpPr>
        <p:spPr bwMode="auto">
          <a:xfrm>
            <a:off x="3048000" y="6248400"/>
            <a:ext cx="350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Measure of scale separation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85800" y="3060700"/>
            <a:ext cx="8305800" cy="3716956"/>
            <a:chOff x="685800" y="3060700"/>
            <a:chExt cx="8305800" cy="3716956"/>
          </a:xfrm>
        </p:grpSpPr>
        <p:pic>
          <p:nvPicPr>
            <p:cNvPr id="24" name="Picture 23" descr="Screen shot 2012-09-24 at 2.32.21 PM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99164" y="3060700"/>
              <a:ext cx="6356985" cy="522986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auto">
            <a:xfrm>
              <a:off x="685800" y="3577256"/>
              <a:ext cx="8305800" cy="3200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8" descr="wyng_sy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8840788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5" descr="wyo_math_ppt0012"/>
          <p:cNvPicPr>
            <a:picLocks noChangeAspect="1" noChangeArrowheads="1"/>
          </p:cNvPicPr>
          <p:nvPr/>
        </p:nvPicPr>
        <p:blipFill>
          <a:blip r:embed="rId4"/>
          <a:srcRect l="21907" t="47244" r="20081" b="42520"/>
          <a:stretch>
            <a:fillRect/>
          </a:stretch>
        </p:blipFill>
        <p:spPr bwMode="auto">
          <a:xfrm>
            <a:off x="4953000" y="2371725"/>
            <a:ext cx="27209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6" descr="wyo_math_ppt0012"/>
          <p:cNvPicPr>
            <a:picLocks noChangeAspect="1" noChangeArrowheads="1"/>
          </p:cNvPicPr>
          <p:nvPr/>
        </p:nvPicPr>
        <p:blipFill>
          <a:blip r:embed="rId4"/>
          <a:srcRect l="21907" t="37796" r="54767" b="53386"/>
          <a:stretch>
            <a:fillRect/>
          </a:stretch>
        </p:blipFill>
        <p:spPr bwMode="auto">
          <a:xfrm>
            <a:off x="6248400" y="4419600"/>
            <a:ext cx="130016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Rectangle 7"/>
          <p:cNvSpPr>
            <a:spLocks noChangeArrowheads="1"/>
          </p:cNvSpPr>
          <p:nvPr/>
        </p:nvSpPr>
        <p:spPr bwMode="auto">
          <a:xfrm>
            <a:off x="8102600" y="685800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78854" name="Line 8"/>
          <p:cNvSpPr>
            <a:spLocks noChangeShapeType="1"/>
          </p:cNvSpPr>
          <p:nvPr/>
        </p:nvSpPr>
        <p:spPr bwMode="auto">
          <a:xfrm flipH="1">
            <a:off x="8704263" y="7620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8855" name="Picture 9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86800" y="914400"/>
            <a:ext cx="387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6" name="Text Box 17"/>
          <p:cNvSpPr txBox="1">
            <a:spLocks noChangeArrowheads="1"/>
          </p:cNvSpPr>
          <p:nvPr/>
        </p:nvSpPr>
        <p:spPr bwMode="auto">
          <a:xfrm>
            <a:off x="8280400" y="267335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OHATS</a:t>
            </a:r>
            <a:endParaRPr lang="en-US" sz="1500"/>
          </a:p>
        </p:txBody>
      </p:sp>
      <p:pic>
        <p:nvPicPr>
          <p:cNvPr id="78857" name="Picture 29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18463" y="2614613"/>
            <a:ext cx="3841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8" name="Picture 30" descr="image-7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3400" y="2514600"/>
            <a:ext cx="1524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9" name="Picture 31" descr="image-7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53400" y="2357438"/>
            <a:ext cx="1524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0" name="Picture 32" descr="latex-image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24813" y="1863725"/>
            <a:ext cx="38417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1" name="Picture 33" descr="image-7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53400" y="1835150"/>
            <a:ext cx="1524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2" name="Picture 34" descr="image-7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45463" y="2162175"/>
            <a:ext cx="1524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63" name="Text Box 35"/>
          <p:cNvSpPr txBox="1">
            <a:spLocks noChangeArrowheads="1"/>
          </p:cNvSpPr>
          <p:nvPr/>
        </p:nvSpPr>
        <p:spPr bwMode="auto">
          <a:xfrm>
            <a:off x="8305800" y="20574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HATS</a:t>
            </a:r>
            <a:endParaRPr lang="en-US" sz="1500"/>
          </a:p>
        </p:txBody>
      </p:sp>
      <p:sp>
        <p:nvSpPr>
          <p:cNvPr id="78864" name="TextBox 15"/>
          <p:cNvSpPr txBox="1">
            <a:spLocks noChangeArrowheads="1"/>
          </p:cNvSpPr>
          <p:nvPr/>
        </p:nvSpPr>
        <p:spPr bwMode="auto">
          <a:xfrm>
            <a:off x="914400" y="5640388"/>
            <a:ext cx="251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MESO Limit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78865" name="TextBox 16"/>
          <p:cNvSpPr txBox="1">
            <a:spLocks noChangeArrowheads="1"/>
          </p:cNvSpPr>
          <p:nvPr/>
        </p:nvSpPr>
        <p:spPr bwMode="auto">
          <a:xfrm>
            <a:off x="7162800" y="5638800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LES Limit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78866" name="Straight Connector 18"/>
          <p:cNvCxnSpPr>
            <a:cxnSpLocks noChangeShapeType="1"/>
          </p:cNvCxnSpPr>
          <p:nvPr/>
        </p:nvCxnSpPr>
        <p:spPr bwMode="auto">
          <a:xfrm rot="10800000">
            <a:off x="990600" y="5562600"/>
            <a:ext cx="13716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8867" name="Straight Connector 19"/>
          <p:cNvCxnSpPr>
            <a:cxnSpLocks noChangeShapeType="1"/>
          </p:cNvCxnSpPr>
          <p:nvPr/>
        </p:nvCxnSpPr>
        <p:spPr bwMode="auto">
          <a:xfrm rot="10800000">
            <a:off x="7239000" y="5561013"/>
            <a:ext cx="1371600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78868" name="Straight Connector 20"/>
          <p:cNvCxnSpPr>
            <a:cxnSpLocks noChangeShapeType="1"/>
          </p:cNvCxnSpPr>
          <p:nvPr/>
        </p:nvCxnSpPr>
        <p:spPr bwMode="auto">
          <a:xfrm rot="5400000">
            <a:off x="4459288" y="5905500"/>
            <a:ext cx="684212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78869" name="TextBox 22"/>
          <p:cNvSpPr txBox="1">
            <a:spLocks noChangeArrowheads="1"/>
          </p:cNvSpPr>
          <p:nvPr/>
        </p:nvSpPr>
        <p:spPr bwMode="auto">
          <a:xfrm>
            <a:off x="3048000" y="6248400"/>
            <a:ext cx="350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Measure of scale separation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2" descr="ecmwf_pp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075" y="61913"/>
            <a:ext cx="8705850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5029200" y="1066800"/>
          <a:ext cx="144780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9" name="Equation" r:id="rId5" imgW="546023" imgH="203420" progId="Equation.3">
                  <p:embed/>
                </p:oleObj>
              </mc:Choice>
              <mc:Fallback>
                <p:oleObj name="Equation" r:id="rId5" imgW="546023" imgH="2034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066800"/>
                        <a:ext cx="1447800" cy="5381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0" name="Line 4"/>
          <p:cNvSpPr>
            <a:spLocks noChangeShapeType="1"/>
          </p:cNvSpPr>
          <p:nvPr/>
        </p:nvSpPr>
        <p:spPr bwMode="auto">
          <a:xfrm>
            <a:off x="5638800" y="1600200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1027"/>
          <p:cNvSpPr txBox="1">
            <a:spLocks noChangeArrowheads="1"/>
          </p:cNvSpPr>
          <p:nvPr/>
        </p:nvSpPr>
        <p:spPr bwMode="auto">
          <a:xfrm>
            <a:off x="990600" y="5943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convective</a:t>
            </a:r>
            <a:endParaRPr lang="en-US" dirty="0"/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6858000" y="5943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stable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7" descr="wyng_sy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13" y="12700"/>
            <a:ext cx="8840787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5" descr="wyo_math_ppt0012"/>
          <p:cNvPicPr>
            <a:picLocks noChangeAspect="1" noChangeArrowheads="1"/>
          </p:cNvPicPr>
          <p:nvPr/>
        </p:nvPicPr>
        <p:blipFill>
          <a:blip r:embed="rId4"/>
          <a:srcRect l="21907" t="47244" r="20081" b="42520"/>
          <a:stretch>
            <a:fillRect/>
          </a:stretch>
        </p:blipFill>
        <p:spPr bwMode="auto">
          <a:xfrm>
            <a:off x="4953000" y="1676400"/>
            <a:ext cx="27209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6" descr="wyo_math_ppt0012"/>
          <p:cNvPicPr>
            <a:picLocks noChangeAspect="1" noChangeArrowheads="1"/>
          </p:cNvPicPr>
          <p:nvPr/>
        </p:nvPicPr>
        <p:blipFill>
          <a:blip r:embed="rId4"/>
          <a:srcRect l="21907" t="37796" r="54767" b="53386"/>
          <a:stretch>
            <a:fillRect/>
          </a:stretch>
        </p:blipFill>
        <p:spPr bwMode="auto">
          <a:xfrm>
            <a:off x="6400800" y="3581400"/>
            <a:ext cx="130016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Rectangle 7"/>
          <p:cNvSpPr>
            <a:spLocks noChangeArrowheads="1"/>
          </p:cNvSpPr>
          <p:nvPr/>
        </p:nvSpPr>
        <p:spPr bwMode="auto">
          <a:xfrm>
            <a:off x="8229600" y="685800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84998" name="Line 8"/>
          <p:cNvSpPr>
            <a:spLocks noChangeShapeType="1"/>
          </p:cNvSpPr>
          <p:nvPr/>
        </p:nvSpPr>
        <p:spPr bwMode="auto">
          <a:xfrm>
            <a:off x="8610600" y="1066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4999" name="Picture 9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86800" y="1219200"/>
            <a:ext cx="3873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5" descr="wyng_sy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13" y="12700"/>
            <a:ext cx="8840787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8" descr="wyo_math_ppt0012"/>
          <p:cNvPicPr>
            <a:picLocks noChangeAspect="1" noChangeArrowheads="1"/>
          </p:cNvPicPr>
          <p:nvPr/>
        </p:nvPicPr>
        <p:blipFill>
          <a:blip r:embed="rId4"/>
          <a:srcRect l="21907" t="47244" r="20081" b="42520"/>
          <a:stretch>
            <a:fillRect/>
          </a:stretch>
        </p:blipFill>
        <p:spPr bwMode="auto">
          <a:xfrm>
            <a:off x="4975225" y="1371600"/>
            <a:ext cx="27209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9" descr="wyo_math_ppt0012"/>
          <p:cNvPicPr>
            <a:picLocks noChangeAspect="1" noChangeArrowheads="1"/>
          </p:cNvPicPr>
          <p:nvPr/>
        </p:nvPicPr>
        <p:blipFill>
          <a:blip r:embed="rId4"/>
          <a:srcRect l="21907" t="37796" r="54767" b="53386"/>
          <a:stretch>
            <a:fillRect/>
          </a:stretch>
        </p:blipFill>
        <p:spPr bwMode="auto">
          <a:xfrm>
            <a:off x="6194425" y="3268663"/>
            <a:ext cx="130016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Rectangle 10"/>
          <p:cNvSpPr>
            <a:spLocks noChangeArrowheads="1"/>
          </p:cNvSpPr>
          <p:nvPr/>
        </p:nvSpPr>
        <p:spPr bwMode="auto">
          <a:xfrm>
            <a:off x="8102600" y="685800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80902" name="Line 11"/>
          <p:cNvSpPr>
            <a:spLocks noChangeShapeType="1"/>
          </p:cNvSpPr>
          <p:nvPr/>
        </p:nvSpPr>
        <p:spPr bwMode="auto">
          <a:xfrm flipH="1">
            <a:off x="8305800" y="1066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0903" name="Picture 12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1219200"/>
            <a:ext cx="381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p_2.ppt00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52" y="13602"/>
            <a:ext cx="8839495" cy="6830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p_2.ppt0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52" y="13602"/>
            <a:ext cx="8839495" cy="6830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4" descr="lec2_ppt0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13" y="12700"/>
            <a:ext cx="8840787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3" descr="lec2_ppt0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13" y="12700"/>
            <a:ext cx="8840787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ap_2.ppt00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52" y="13602"/>
            <a:ext cx="8839495" cy="6830796"/>
          </a:xfrm>
          <a:prstGeom prst="rect">
            <a:avLst/>
          </a:prstGeom>
        </p:spPr>
      </p:pic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2667000" y="5486400"/>
            <a:ext cx="3657600" cy="8382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457200" y="2362200"/>
            <a:ext cx="7391400" cy="220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3400" y="4572000"/>
            <a:ext cx="7391400" cy="2133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1026" descr="wyo_math_ppt0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13" y="12700"/>
            <a:ext cx="8840787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Text Box 1027"/>
          <p:cNvSpPr txBox="1">
            <a:spLocks noChangeArrowheads="1"/>
          </p:cNvSpPr>
          <p:nvPr/>
        </p:nvSpPr>
        <p:spPr bwMode="auto">
          <a:xfrm>
            <a:off x="1981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convective</a:t>
            </a:r>
            <a:endParaRPr lang="en-US" dirty="0"/>
          </a:p>
        </p:txBody>
      </p:sp>
      <p:sp>
        <p:nvSpPr>
          <p:cNvPr id="123908" name="Text Box 1028"/>
          <p:cNvSpPr txBox="1">
            <a:spLocks noChangeArrowheads="1"/>
          </p:cNvSpPr>
          <p:nvPr/>
        </p:nvSpPr>
        <p:spPr bwMode="auto">
          <a:xfrm>
            <a:off x="61722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stable</a:t>
            </a:r>
            <a:endParaRPr lang="en-US" dirty="0"/>
          </a:p>
        </p:txBody>
      </p:sp>
      <p:pic>
        <p:nvPicPr>
          <p:cNvPr id="123911" name="Picture 1031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048000"/>
            <a:ext cx="29718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2" name="Rectangle 1032"/>
          <p:cNvSpPr>
            <a:spLocks noChangeArrowheads="1"/>
          </p:cNvSpPr>
          <p:nvPr/>
        </p:nvSpPr>
        <p:spPr bwMode="auto">
          <a:xfrm>
            <a:off x="1828800" y="2943225"/>
            <a:ext cx="457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314355" y="4257645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Meso</a:t>
            </a:r>
            <a:r>
              <a:rPr lang="en-US" sz="2000" i="1" dirty="0" smtClean="0"/>
              <a:t> limit</a:t>
            </a:r>
            <a:endParaRPr lang="en-US" sz="2000" i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314355" y="1819245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LES limit</a:t>
            </a:r>
            <a:endParaRPr lang="en-US" sz="2000" i="1" dirty="0"/>
          </a:p>
        </p:txBody>
      </p:sp>
      <p:cxnSp>
        <p:nvCxnSpPr>
          <p:cNvPr id="12" name="Straight Connector 11"/>
          <p:cNvCxnSpPr/>
          <p:nvPr/>
        </p:nvCxnSpPr>
        <p:spPr bwMode="auto">
          <a:xfrm rot="5400000">
            <a:off x="371445" y="5743545"/>
            <a:ext cx="5334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>
            <a:off x="371445" y="1408906"/>
            <a:ext cx="5334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2571412" y="4210390"/>
            <a:ext cx="449580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2667000"/>
            <a:ext cx="579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smtClean="0">
                <a:solidFill>
                  <a:srgbClr val="123FFF"/>
                </a:solidFill>
              </a:rPr>
              <a:t>A LOOK AT FILTERING</a:t>
            </a:r>
            <a:endParaRPr lang="en-US" sz="3000" b="1" i="1" dirty="0">
              <a:solidFill>
                <a:srgbClr val="123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52400" y="1447800"/>
            <a:ext cx="4114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123FFF"/>
                </a:solidFill>
              </a:rPr>
              <a:t>SIMPLE (CHEAP) FILTERING EXAMPLE …</a:t>
            </a:r>
            <a:endParaRPr lang="en-US"/>
          </a:p>
        </p:txBody>
      </p:sp>
      <p:pic>
        <p:nvPicPr>
          <p:cNvPr id="28675" name="Picture 3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200525"/>
            <a:ext cx="57356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04800"/>
            <a:ext cx="47244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ay2_ppt0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840788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057400" y="4495800"/>
            <a:ext cx="472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Data in the atmospheric surface layer</a:t>
            </a:r>
            <a:endParaRPr lang="en-US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V="1">
            <a:off x="2362200" y="2895600"/>
            <a:ext cx="457200" cy="16002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5" name="Picture 5" descr="export_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455613"/>
            <a:ext cx="13081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76200"/>
            <a:ext cx="7543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23FFF"/>
                </a:solidFill>
              </a:rPr>
              <a:t>MOVING BETWEEN MESO LIMIT AND LES LIMIT</a:t>
            </a:r>
            <a:endParaRPr lang="en-US" b="1" dirty="0">
              <a:solidFill>
                <a:srgbClr val="123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11884</TotalTime>
  <Words>406</Words>
  <Application>Microsoft Macintosh PowerPoint</Application>
  <PresentationFormat>On-screen Show (4:3)</PresentationFormat>
  <Paragraphs>123</Paragraphs>
  <Slides>45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Blank Presentation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Jose Castilleja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Castilleja</dc:creator>
  <cp:lastModifiedBy>MMM</cp:lastModifiedBy>
  <cp:revision>137</cp:revision>
  <cp:lastPrinted>2012-09-25T00:12:06Z</cp:lastPrinted>
  <dcterms:created xsi:type="dcterms:W3CDTF">2012-10-04T16:03:07Z</dcterms:created>
  <dcterms:modified xsi:type="dcterms:W3CDTF">2012-10-11T21:21:53Z</dcterms:modified>
</cp:coreProperties>
</file>