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468" r:id="rId2"/>
    <p:sldId id="436" r:id="rId3"/>
    <p:sldId id="458" r:id="rId4"/>
    <p:sldId id="438" r:id="rId5"/>
    <p:sldId id="439" r:id="rId6"/>
    <p:sldId id="499" r:id="rId7"/>
    <p:sldId id="446" r:id="rId8"/>
    <p:sldId id="470" r:id="rId9"/>
    <p:sldId id="443" r:id="rId10"/>
    <p:sldId id="442" r:id="rId11"/>
    <p:sldId id="444" r:id="rId12"/>
    <p:sldId id="466" r:id="rId13"/>
    <p:sldId id="484" r:id="rId14"/>
    <p:sldId id="409" r:id="rId15"/>
    <p:sldId id="471" r:id="rId16"/>
    <p:sldId id="459" r:id="rId17"/>
    <p:sldId id="425" r:id="rId18"/>
    <p:sldId id="476" r:id="rId19"/>
    <p:sldId id="428" r:id="rId20"/>
    <p:sldId id="430" r:id="rId21"/>
    <p:sldId id="480" r:id="rId22"/>
    <p:sldId id="481" r:id="rId23"/>
    <p:sldId id="477" r:id="rId24"/>
    <p:sldId id="479" r:id="rId25"/>
    <p:sldId id="421" r:id="rId26"/>
    <p:sldId id="416" r:id="rId27"/>
    <p:sldId id="432" r:id="rId28"/>
    <p:sldId id="418" r:id="rId29"/>
    <p:sldId id="485" r:id="rId30"/>
    <p:sldId id="487" r:id="rId31"/>
    <p:sldId id="488" r:id="rId32"/>
    <p:sldId id="489" r:id="rId33"/>
    <p:sldId id="495" r:id="rId34"/>
    <p:sldId id="497" r:id="rId35"/>
    <p:sldId id="491" r:id="rId36"/>
    <p:sldId id="460" r:id="rId37"/>
    <p:sldId id="478" r:id="rId38"/>
    <p:sldId id="493" r:id="rId39"/>
    <p:sldId id="486" r:id="rId40"/>
    <p:sldId id="472" r:id="rId41"/>
    <p:sldId id="475" r:id="rId42"/>
    <p:sldId id="492" r:id="rId43"/>
    <p:sldId id="496" r:id="rId44"/>
    <p:sldId id="494" r:id="rId45"/>
    <p:sldId id="426" r:id="rId46"/>
    <p:sldId id="429" r:id="rId47"/>
    <p:sldId id="469" r:id="rId48"/>
    <p:sldId id="482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24"/>
    <a:srgbClr val="800080"/>
    <a:srgbClr val="00FF00"/>
    <a:srgbClr val="123FFF"/>
    <a:srgbClr val="FF0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928" y="-112"/>
      </p:cViewPr>
      <p:guideLst>
        <p:guide orient="horz" pos="1872"/>
        <p:guide pos="3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handoutMaster" Target="handoutMasters/handout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11A789F-1D0D-3A45-9612-CCA18DEE1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76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F4FD173-D541-1D43-AB85-708DB3A30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201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1" charset="0"/>
        <a:ea typeface="ＭＳ Ｐゴシック" pitchFamily="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30EBE9-2821-DF4B-90E5-8569410B2C82}" type="slidenum">
              <a:rPr lang="en-US"/>
              <a:pPr/>
              <a:t>2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893E86-0C34-F84A-BCEA-3870188E16DC}" type="slidenum">
              <a:rPr lang="en-US"/>
              <a:pPr/>
              <a:t>12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A6AE8D-71D5-DF49-B1E5-77B4DB3A522E}" type="slidenum">
              <a:rPr lang="en-US"/>
              <a:pPr/>
              <a:t>13</a:t>
            </a:fld>
            <a:endParaRPr lang="en-US"/>
          </a:p>
        </p:txBody>
      </p:sp>
      <p:sp>
        <p:nvSpPr>
          <p:cNvPr id="66563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F5FC2B-7781-AB4F-B4E7-9C2A33682340}" type="slidenum">
              <a:rPr lang="en-US"/>
              <a:pPr/>
              <a:t>14</a:t>
            </a:fld>
            <a:endParaRPr lang="en-US"/>
          </a:p>
        </p:txBody>
      </p:sp>
      <p:sp>
        <p:nvSpPr>
          <p:cNvPr id="5427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A6AE8D-71D5-DF49-B1E5-77B4DB3A522E}" type="slidenum">
              <a:rPr lang="en-US"/>
              <a:pPr/>
              <a:t>16</a:t>
            </a:fld>
            <a:endParaRPr lang="en-US"/>
          </a:p>
        </p:txBody>
      </p:sp>
      <p:sp>
        <p:nvSpPr>
          <p:cNvPr id="66563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D1DFB2-4493-4A44-8C74-1C16CB8EA59F}" type="slidenum">
              <a:rPr lang="en-US"/>
              <a:pPr/>
              <a:t>25</a:t>
            </a:fld>
            <a:endParaRPr lang="en-US"/>
          </a:p>
        </p:txBody>
      </p:sp>
      <p:sp>
        <p:nvSpPr>
          <p:cNvPr id="8909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120E401-3CB3-C14A-9232-81F2F3B0F3FB}" type="slidenum">
              <a:rPr lang="en-US" sz="1200"/>
              <a:pPr algn="r"/>
              <a:t>25</a:t>
            </a:fld>
            <a:endParaRPr lang="en-US" sz="1200"/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79C46F-8920-6642-BF60-63866921C432}" type="slidenum">
              <a:rPr lang="en-US"/>
              <a:pPr/>
              <a:t>26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60204F-90E1-2545-811B-CD6DFED94F66}" type="slidenum">
              <a:rPr lang="en-US"/>
              <a:pPr/>
              <a:t>27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8" tIns="45719" rIns="91438" bIns="45719"/>
          <a:lstStyle/>
          <a:p>
            <a:pPr eaLnBrk="1" hangingPunct="1">
              <a:spcBef>
                <a:spcPct val="0"/>
              </a:spcBef>
            </a:pPr>
            <a:endParaRPr lang="en-US" sz="1400" b="1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7BEFCA-015C-0840-AD0C-0FB7BA0E38A5}" type="slidenum">
              <a:rPr lang="en-US"/>
              <a:pPr/>
              <a:t>28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7BEFCA-015C-0840-AD0C-0FB7BA0E38A5}" type="slidenum">
              <a:rPr lang="en-US"/>
              <a:pPr/>
              <a:t>29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2A4FD3-F771-9344-B750-FDD82D0F0870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38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35C709-A641-FE4F-B881-6E583B171246}" type="slidenum">
              <a:rPr lang="en-US"/>
              <a:pPr/>
              <a:t>3</a:t>
            </a:fld>
            <a:endParaRPr lang="en-US"/>
          </a:p>
        </p:txBody>
      </p:sp>
      <p:sp>
        <p:nvSpPr>
          <p:cNvPr id="25603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BC848C-F3EF-B546-85E9-6FAAFE92F5EE}" type="slidenum">
              <a:rPr lang="en-US"/>
              <a:pPr/>
              <a:t>39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1B8AA8-C73E-094E-A15C-4CEFB1F01707}" type="slidenum">
              <a:rPr lang="en-US"/>
              <a:pPr/>
              <a:t>42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14C1E3-7B8D-9443-BE3E-F61636899074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44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839421-71E5-F14B-ADBE-318A02561027}" type="slidenum">
              <a:rPr lang="en-US"/>
              <a:pPr/>
              <a:t>46</a:t>
            </a:fld>
            <a:endParaRPr lang="en-US"/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89EB8DFE-445E-D047-B88F-4D108CD22E25}" type="slidenum">
              <a:rPr lang="en-US" sz="1200"/>
              <a:pPr algn="r"/>
              <a:t>46</a:t>
            </a:fld>
            <a:endParaRPr lang="en-US" sz="1200"/>
          </a:p>
        </p:txBody>
      </p:sp>
      <p:sp>
        <p:nvSpPr>
          <p:cNvPr id="81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CCCEE-0D17-FF42-96A1-21F2EE49080F}" type="slidenum">
              <a:rPr lang="en-US"/>
              <a:pPr/>
              <a:t>4</a:t>
            </a:fld>
            <a:endParaRPr lang="en-US"/>
          </a:p>
        </p:txBody>
      </p:sp>
      <p:sp>
        <p:nvSpPr>
          <p:cNvPr id="2765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6ACFDA-978F-B442-A2C4-43D6E03A07B4}" type="slidenum">
              <a:rPr lang="en-US"/>
              <a:pPr/>
              <a:t>5</a:t>
            </a:fld>
            <a:endParaRPr lang="en-US"/>
          </a:p>
        </p:txBody>
      </p:sp>
      <p:sp>
        <p:nvSpPr>
          <p:cNvPr id="2969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6ACFDA-978F-B442-A2C4-43D6E03A07B4}" type="slidenum">
              <a:rPr lang="en-US"/>
              <a:pPr/>
              <a:t>6</a:t>
            </a:fld>
            <a:endParaRPr lang="en-US"/>
          </a:p>
        </p:txBody>
      </p:sp>
      <p:sp>
        <p:nvSpPr>
          <p:cNvPr id="29699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401575-E77A-B64D-9C5A-B6E05FBB7C3B}" type="slidenum">
              <a:rPr lang="en-US"/>
              <a:pPr/>
              <a:t>7</a:t>
            </a:fld>
            <a:endParaRPr lang="en-US"/>
          </a:p>
        </p:txBody>
      </p:sp>
      <p:sp>
        <p:nvSpPr>
          <p:cNvPr id="3379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00AB71-186D-0A47-9179-3706A92B8421}" type="slidenum">
              <a:rPr lang="en-US"/>
              <a:pPr/>
              <a:t>9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D43883-0231-CB42-AB69-314424204D57}" type="slidenum">
              <a:rPr lang="en-US"/>
              <a:pPr/>
              <a:t>10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300A00-262E-DB4E-B88F-2604DBD6666F}" type="slidenum">
              <a:rPr lang="en-US"/>
              <a:pPr/>
              <a:t>11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latin typeface="Helvetica" pitchFamily="1" charset="0"/>
            </a:endParaRPr>
          </a:p>
          <a:p>
            <a:pPr eaLnBrk="1" hangingPunct="1"/>
            <a:endParaRPr lang="en-US">
              <a:solidFill>
                <a:srgbClr val="000000"/>
              </a:solidFill>
              <a:latin typeface="Helvetica" pitchFamily="1" charset="0"/>
            </a:endParaRPr>
          </a:p>
          <a:p>
            <a:pPr eaLnBrk="1" hangingPunct="1"/>
            <a:endParaRPr lang="en-US">
              <a:solidFill>
                <a:srgbClr val="000000"/>
              </a:solidFill>
              <a:latin typeface="Helvetica" pitchFamily="1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3CCC9-3FBC-1944-A43D-93DD8443A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7139A-E02E-804E-9FE3-348A50AE5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5F172-0BA0-064A-8340-7C5B9A226A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DD7F9-8215-2F4B-A6C8-02CDAB887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66D69-BFC5-7F41-82C0-280C0A577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6105B-B2B2-9F4C-BC22-31A308057C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3848-8E1D-E24D-B1B9-764A4B2F9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02F1D-85A3-2945-8427-BCE4B3F97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42225-FD5D-9F42-A653-816E8E404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5D8AC-371B-3F49-B2DD-45CD92211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AA421-8428-2F47-8303-ABB97CCE8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71D595B-1B57-0941-A4DF-E4727D0F0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slide" Target="slide10.xml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microsoft.com/office/2007/relationships/media" Target="file://localhost/Volumes/users/pps/talks/netherlands_2012/gap_3/slice_new.avi" TargetMode="External"/><Relationship Id="rId2" Type="http://schemas.openxmlformats.org/officeDocument/2006/relationships/video" Target="file://localhost/Volumes/users/pps/talks/netherlands_2012/gap_3/slice_new.avi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microsoft.com/office/2007/relationships/media" Target="file://localhost/Volumes/users/pps/talks/netherlands_2012/gap_3/particles2.avi" TargetMode="External"/><Relationship Id="rId2" Type="http://schemas.openxmlformats.org/officeDocument/2006/relationships/video" Target="file://localhost/Volumes/users/pps/talks/netherlands_2012/gap_3/particles2.avi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49.jpe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1" Type="http://schemas.microsoft.com/office/2007/relationships/media" Target="file://localhost/Volumes/users/pps/talks/netherlands_2012/gap_3/pressure.avi" TargetMode="External"/><Relationship Id="rId2" Type="http://schemas.openxmlformats.org/officeDocument/2006/relationships/video" Target="file://localhost/Volumes/users/pps/talks/netherlands_2012/gap_3/pressure.avi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microsoft.com/office/2007/relationships/media" Target="file://localhost/Volumes/users/pps/talks/stable_pbl_working/export.avi" TargetMode="External"/><Relationship Id="rId2" Type="http://schemas.openxmlformats.org/officeDocument/2006/relationships/video" Target="file://localhost/Volumes/users/pps/talks/stable_pbl_working/export.avi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microsoft.com/office/2007/relationships/media" Target="file://localhost/Volumes/users/pps/talks/netherlands_2012/gap_3/theta_movie.avi" TargetMode="External"/><Relationship Id="rId2" Type="http://schemas.openxmlformats.org/officeDocument/2006/relationships/video" Target="file://localhost/Volumes/users/pps/talks/netherlands_2012/gap_3/theta_movie.avi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2.png"/><Relationship Id="rId1" Type="http://schemas.microsoft.com/office/2007/relationships/media" Target="file://localhost/Volumes/users/pps/talks/netherlands_2012/gap_3/rhs_tmax_3d.avi" TargetMode="External"/><Relationship Id="rId2" Type="http://schemas.openxmlformats.org/officeDocument/2006/relationships/video" Target="file://localhost/Volumes/users/pps/talks/netherlands_2012/gap_3/rhs_tmax_3d.avi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9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IMG_02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8"/>
          <p:cNvSpPr txBox="1">
            <a:spLocks noChangeArrowheads="1"/>
          </p:cNvSpPr>
          <p:nvPr/>
        </p:nvSpPr>
        <p:spPr bwMode="auto">
          <a:xfrm>
            <a:off x="647700" y="3013075"/>
            <a:ext cx="8382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1. An introduction to Terra-Incognita </a:t>
            </a:r>
          </a:p>
        </p:txBody>
      </p:sp>
      <p:sp>
        <p:nvSpPr>
          <p:cNvPr id="21508" name="TextBox 9"/>
          <p:cNvSpPr txBox="1">
            <a:spLocks noChangeArrowheads="1"/>
          </p:cNvSpPr>
          <p:nvPr/>
        </p:nvSpPr>
        <p:spPr bwMode="auto">
          <a:xfrm>
            <a:off x="647700" y="3927475"/>
            <a:ext cx="8382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600" b="1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47700" y="5791200"/>
            <a:ext cx="83820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4. A potpourri of LES with complex boundaries </a:t>
            </a:r>
          </a:p>
          <a:p>
            <a:r>
              <a:rPr lang="en-US" sz="2600" b="1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21510" name="TextBox 14"/>
          <p:cNvSpPr txBox="1">
            <a:spLocks noChangeArrowheads="1"/>
          </p:cNvSpPr>
          <p:nvPr/>
        </p:nvSpPr>
        <p:spPr bwMode="auto">
          <a:xfrm>
            <a:off x="647700" y="4876800"/>
            <a:ext cx="8382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3. Large-eddy simulation (LES)</a:t>
            </a:r>
          </a:p>
        </p:txBody>
      </p:sp>
      <p:sp>
        <p:nvSpPr>
          <p:cNvPr id="21511" name="Text Box 3"/>
          <p:cNvSpPr txBox="1">
            <a:spLocks noChangeArrowheads="1"/>
          </p:cNvSpPr>
          <p:nvPr/>
        </p:nvSpPr>
        <p:spPr bwMode="auto">
          <a:xfrm>
            <a:off x="381000" y="152400"/>
            <a:ext cx="85344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chemeClr val="bg1"/>
                </a:solidFill>
              </a:rPr>
              <a:t>A LARGE EDDY SIMULATION PERSPECTIVE OF TERRA-INCOGNITA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47700" y="3927475"/>
            <a:ext cx="8382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2. Rough wall SGS dynamics and Terra-Incognita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1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026" descr="day1_ppt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113" y="300038"/>
            <a:ext cx="8105775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1027" descr="e11_pop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417513"/>
            <a:ext cx="4587875" cy="628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1028"/>
          <p:cNvSpPr txBox="1">
            <a:spLocks noChangeArrowheads="1"/>
          </p:cNvSpPr>
          <p:nvPr/>
        </p:nvSpPr>
        <p:spPr bwMode="auto">
          <a:xfrm>
            <a:off x="1143000" y="762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TURBULENCE ENERGY CASCADE CONCEPTS</a:t>
            </a:r>
            <a:endParaRPr lang="en-US"/>
          </a:p>
        </p:txBody>
      </p:sp>
      <p:sp>
        <p:nvSpPr>
          <p:cNvPr id="34821" name="Text Box 1029"/>
          <p:cNvSpPr txBox="1">
            <a:spLocks noChangeArrowheads="1"/>
          </p:cNvSpPr>
          <p:nvPr/>
        </p:nvSpPr>
        <p:spPr bwMode="auto">
          <a:xfrm>
            <a:off x="1295400" y="19812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Re</a:t>
            </a:r>
            <a:endParaRPr lang="en-US"/>
          </a:p>
        </p:txBody>
      </p:sp>
      <p:sp>
        <p:nvSpPr>
          <p:cNvPr id="34822" name="Line 1030"/>
          <p:cNvSpPr>
            <a:spLocks noChangeShapeType="1"/>
          </p:cNvSpPr>
          <p:nvPr/>
        </p:nvSpPr>
        <p:spPr bwMode="auto">
          <a:xfrm flipV="1">
            <a:off x="1828800" y="1524000"/>
            <a:ext cx="0" cy="9906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23" name="Picture 1031" descr="image-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21300" y="1219200"/>
            <a:ext cx="7747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4" name="Line 1032"/>
          <p:cNvSpPr>
            <a:spLocks noChangeShapeType="1"/>
          </p:cNvSpPr>
          <p:nvPr/>
        </p:nvSpPr>
        <p:spPr bwMode="auto">
          <a:xfrm flipH="1">
            <a:off x="3657600" y="1524000"/>
            <a:ext cx="1600200" cy="6858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5" name="Text Box 1033"/>
          <p:cNvSpPr txBox="1">
            <a:spLocks noChangeArrowheads="1"/>
          </p:cNvSpPr>
          <p:nvPr/>
        </p:nvSpPr>
        <p:spPr bwMode="auto">
          <a:xfrm>
            <a:off x="5029200" y="2940050"/>
            <a:ext cx="3886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/>
              <a:t>As Re increases the extent of the (universal) inertial subrange expands (</a:t>
            </a:r>
            <a:r>
              <a:rPr lang="en-US" sz="1800" b="1" i="1"/>
              <a:t>Pope, 2000</a:t>
            </a:r>
            <a:r>
              <a:rPr lang="en-US" sz="1800" b="1"/>
              <a:t>)</a:t>
            </a:r>
            <a:endParaRPr lang="en-US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ay1_ppt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381000"/>
            <a:ext cx="8105775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e11_pop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417513"/>
            <a:ext cx="4587875" cy="628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4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1143000" y="76200"/>
            <a:ext cx="586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FILTERING IN THE INERTIAL RANGE</a:t>
            </a:r>
            <a:endParaRPr lang="en-US"/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 flipH="1">
            <a:off x="2819400" y="1066800"/>
            <a:ext cx="1676400" cy="7620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918" name="Picture 6" descr="image-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1200" y="838200"/>
            <a:ext cx="2921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1219200" y="2590800"/>
            <a:ext cx="1905000" cy="2438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4514850" y="8524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/>
              <a:t>spectrum</a:t>
            </a:r>
            <a:r>
              <a:rPr lang="en-US"/>
              <a:t> </a:t>
            </a:r>
          </a:p>
        </p:txBody>
      </p:sp>
      <p:pic>
        <p:nvPicPr>
          <p:cNvPr id="38925" name="Picture 13" descr="image-2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84800" y="3467100"/>
            <a:ext cx="31496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8" name="Rectangle 16"/>
          <p:cNvSpPr>
            <a:spLocks noChangeArrowheads="1"/>
          </p:cNvSpPr>
          <p:nvPr/>
        </p:nvSpPr>
        <p:spPr bwMode="auto">
          <a:xfrm>
            <a:off x="228600" y="5791200"/>
            <a:ext cx="51054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1143000" y="1828800"/>
            <a:ext cx="7315200" cy="3276600"/>
            <a:chOff x="1143000" y="1828800"/>
            <a:chExt cx="7315200" cy="3276600"/>
          </a:xfrm>
        </p:grpSpPr>
        <p:sp>
          <p:nvSpPr>
            <p:cNvPr id="38926" name="Line 14"/>
            <p:cNvSpPr>
              <a:spLocks noChangeShapeType="1"/>
            </p:cNvSpPr>
            <p:nvPr/>
          </p:nvSpPr>
          <p:spPr bwMode="auto">
            <a:xfrm flipH="1">
              <a:off x="3657600" y="3200400"/>
              <a:ext cx="1447800" cy="8382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27" name="Text Box 15"/>
            <p:cNvSpPr txBox="1">
              <a:spLocks noChangeArrowheads="1"/>
            </p:cNvSpPr>
            <p:nvPr/>
          </p:nvSpPr>
          <p:spPr bwMode="auto">
            <a:xfrm>
              <a:off x="5130800" y="3048000"/>
              <a:ext cx="26670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 dirty="0" err="1"/>
                <a:t>subgrid</a:t>
              </a:r>
              <a:r>
                <a:rPr lang="en-US" sz="1800" b="1" dirty="0"/>
                <a:t>-scale energy</a:t>
              </a:r>
              <a:r>
                <a:rPr lang="en-US" b="1" dirty="0"/>
                <a:t> </a:t>
              </a:r>
            </a:p>
          </p:txBody>
        </p:sp>
        <p:sp>
          <p:nvSpPr>
            <p:cNvPr id="38929" name="Text Box 17"/>
            <p:cNvSpPr txBox="1">
              <a:spLocks noChangeArrowheads="1"/>
            </p:cNvSpPr>
            <p:nvPr/>
          </p:nvSpPr>
          <p:spPr bwMode="auto">
            <a:xfrm>
              <a:off x="1143000" y="3429000"/>
              <a:ext cx="190500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b="1" dirty="0"/>
                <a:t>resolved-scale energy</a:t>
              </a:r>
              <a:r>
                <a:rPr lang="en-US" b="1" dirty="0"/>
                <a:t> </a:t>
              </a:r>
            </a:p>
          </p:txBody>
        </p:sp>
        <p:sp>
          <p:nvSpPr>
            <p:cNvPr id="38930" name="Line 18"/>
            <p:cNvSpPr>
              <a:spLocks noChangeShapeType="1"/>
            </p:cNvSpPr>
            <p:nvPr/>
          </p:nvSpPr>
          <p:spPr bwMode="auto">
            <a:xfrm>
              <a:off x="1143000" y="4114800"/>
              <a:ext cx="17526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31" name="Line 19"/>
            <p:cNvSpPr>
              <a:spLocks noChangeShapeType="1"/>
            </p:cNvSpPr>
            <p:nvPr/>
          </p:nvSpPr>
          <p:spPr bwMode="auto">
            <a:xfrm>
              <a:off x="3048000" y="4114800"/>
              <a:ext cx="11430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20" name="Line 8"/>
            <p:cNvSpPr>
              <a:spLocks noChangeShapeType="1"/>
            </p:cNvSpPr>
            <p:nvPr/>
          </p:nvSpPr>
          <p:spPr bwMode="auto">
            <a:xfrm>
              <a:off x="29718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22" name="Line 10"/>
            <p:cNvSpPr>
              <a:spLocks noChangeShapeType="1"/>
            </p:cNvSpPr>
            <p:nvPr/>
          </p:nvSpPr>
          <p:spPr bwMode="auto">
            <a:xfrm flipH="1">
              <a:off x="2971800" y="2057400"/>
              <a:ext cx="1905000" cy="6858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791075" y="1828800"/>
              <a:ext cx="3667125" cy="524090"/>
              <a:chOff x="4791075" y="1828800"/>
              <a:chExt cx="3667125" cy="524090"/>
            </a:xfrm>
          </p:grpSpPr>
          <p:sp>
            <p:nvSpPr>
              <p:cNvPr id="38923" name="Text Box 11"/>
              <p:cNvSpPr txBox="1">
                <a:spLocks noChangeArrowheads="1"/>
              </p:cNvSpPr>
              <p:nvPr/>
            </p:nvSpPr>
            <p:spPr bwMode="auto">
              <a:xfrm>
                <a:off x="4791075" y="1828800"/>
                <a:ext cx="228600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b="1"/>
                  <a:t>sharp filter cutoff</a:t>
                </a:r>
                <a:r>
                  <a:rPr lang="en-US"/>
                  <a:t> </a:t>
                </a:r>
              </a:p>
            </p:txBody>
          </p:sp>
          <p:pic>
            <p:nvPicPr>
              <p:cNvPr id="38934" name="Picture 22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6813550" y="1877275"/>
                <a:ext cx="1644650" cy="4756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5943600" y="4876800"/>
            <a:ext cx="2590800" cy="1295400"/>
            <a:chOff x="5943600" y="4876800"/>
            <a:chExt cx="2590800" cy="1295400"/>
          </a:xfrm>
        </p:grpSpPr>
        <p:sp>
          <p:nvSpPr>
            <p:cNvPr id="38933" name="Rectangle 22"/>
            <p:cNvSpPr>
              <a:spLocks noChangeArrowheads="1"/>
            </p:cNvSpPr>
            <p:nvPr/>
          </p:nvSpPr>
          <p:spPr bwMode="auto">
            <a:xfrm>
              <a:off x="5943600" y="4876800"/>
              <a:ext cx="2590800" cy="1295400"/>
            </a:xfrm>
            <a:prstGeom prst="rect">
              <a:avLst/>
            </a:prstGeom>
            <a:noFill/>
            <a:ln w="317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8935" name="Picture 23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476999" y="5029200"/>
              <a:ext cx="1671320" cy="10109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lec1_ppt00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3" y="0"/>
            <a:ext cx="8840787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027"/>
          <p:cNvSpPr txBox="1">
            <a:spLocks noChangeArrowheads="1"/>
          </p:cNvSpPr>
          <p:nvPr/>
        </p:nvSpPr>
        <p:spPr bwMode="auto">
          <a:xfrm>
            <a:off x="4648200" y="909638"/>
            <a:ext cx="175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Production</a:t>
            </a:r>
            <a:endParaRPr lang="en-US"/>
          </a:p>
        </p:txBody>
      </p:sp>
      <p:sp>
        <p:nvSpPr>
          <p:cNvPr id="4" name="Line 1028"/>
          <p:cNvSpPr>
            <a:spLocks noChangeShapeType="1"/>
          </p:cNvSpPr>
          <p:nvPr/>
        </p:nvSpPr>
        <p:spPr bwMode="auto">
          <a:xfrm flipH="1">
            <a:off x="4495800" y="1295400"/>
            <a:ext cx="381000" cy="457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 Box 1031"/>
          <p:cNvSpPr txBox="1">
            <a:spLocks noChangeArrowheads="1"/>
          </p:cNvSpPr>
          <p:nvPr/>
        </p:nvSpPr>
        <p:spPr bwMode="auto">
          <a:xfrm>
            <a:off x="3657600" y="2362200"/>
            <a:ext cx="175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Buoyancy</a:t>
            </a:r>
            <a:endParaRPr lang="en-US"/>
          </a:p>
        </p:txBody>
      </p:sp>
      <p:sp>
        <p:nvSpPr>
          <p:cNvPr id="6" name="Line 1032"/>
          <p:cNvSpPr>
            <a:spLocks noChangeShapeType="1"/>
          </p:cNvSpPr>
          <p:nvPr/>
        </p:nvSpPr>
        <p:spPr bwMode="auto">
          <a:xfrm flipV="1">
            <a:off x="5029200" y="2209800"/>
            <a:ext cx="304800" cy="228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Line 1036"/>
          <p:cNvSpPr>
            <a:spLocks noChangeShapeType="1"/>
          </p:cNvSpPr>
          <p:nvPr/>
        </p:nvSpPr>
        <p:spPr bwMode="auto">
          <a:xfrm flipH="1">
            <a:off x="6324600" y="1295400"/>
            <a:ext cx="914400" cy="457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Box 1037"/>
          <p:cNvSpPr txBox="1">
            <a:spLocks noChangeArrowheads="1"/>
          </p:cNvSpPr>
          <p:nvPr/>
        </p:nvSpPr>
        <p:spPr bwMode="auto">
          <a:xfrm>
            <a:off x="7162800" y="1066800"/>
            <a:ext cx="1676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Transport</a:t>
            </a:r>
          </a:p>
        </p:txBody>
      </p:sp>
      <p:sp>
        <p:nvSpPr>
          <p:cNvPr id="9" name="Line 1029"/>
          <p:cNvSpPr>
            <a:spLocks noChangeShapeType="1"/>
          </p:cNvSpPr>
          <p:nvPr/>
        </p:nvSpPr>
        <p:spPr bwMode="auto">
          <a:xfrm flipH="1" flipV="1">
            <a:off x="6858000" y="2057400"/>
            <a:ext cx="685800" cy="457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 Box 1030"/>
          <p:cNvSpPr txBox="1">
            <a:spLocks noChangeArrowheads="1"/>
          </p:cNvSpPr>
          <p:nvPr/>
        </p:nvSpPr>
        <p:spPr bwMode="auto">
          <a:xfrm>
            <a:off x="6629400" y="2438400"/>
            <a:ext cx="2514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Model of viscous dissipation</a:t>
            </a:r>
            <a:endParaRPr lang="en-US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457200" y="2133600"/>
            <a:ext cx="7391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</a:rPr>
              <a:t>“ …</a:t>
            </a:r>
            <a:r>
              <a:rPr lang="en-US" sz="3200" b="1" dirty="0" smtClean="0">
                <a:solidFill>
                  <a:srgbClr val="0000FF"/>
                </a:solidFill>
              </a:rPr>
              <a:t> How do we make this all run on a modern machine?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026" descr="gtp_talk_ppt0008"/>
          <p:cNvPicPr>
            <a:picLocks noChangeAspect="1" noChangeArrowheads="1"/>
          </p:cNvPicPr>
          <p:nvPr/>
        </p:nvPicPr>
        <p:blipFill>
          <a:blip r:embed="rId3"/>
          <a:srcRect l="8032"/>
          <a:stretch>
            <a:fillRect/>
          </a:stretch>
        </p:blipFill>
        <p:spPr bwMode="auto">
          <a:xfrm>
            <a:off x="228600" y="0"/>
            <a:ext cx="8131175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1027" descr="view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32500" y="1828800"/>
            <a:ext cx="29527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027" descr="view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32500" y="1827213"/>
            <a:ext cx="301625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27" descr="view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32500" y="1827213"/>
            <a:ext cx="3081338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pper_da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1981200"/>
            <a:ext cx="7340600" cy="368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1524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23FFF"/>
                </a:solidFill>
              </a:rPr>
              <a:t>SCALING OF PARALLEL PSEUDOSPECTRAL ALGORITHM WITH 2D MPI DOMAIN DECOMPOSITION </a:t>
            </a:r>
            <a:endParaRPr lang="en-US" b="1" dirty="0">
              <a:solidFill>
                <a:srgbClr val="123FFF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553200" y="1295400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900" dirty="0"/>
              <a:t>Cray XT4, NERSC</a:t>
            </a:r>
            <a:endParaRPr lang="en-US" dirty="0"/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4580" y="3539490"/>
            <a:ext cx="617220" cy="422910"/>
          </a:xfrm>
          <a:prstGeom prst="rect">
            <a:avLst/>
          </a:prstGeom>
          <a:solidFill>
            <a:srgbClr val="00FF00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81400"/>
            <a:ext cx="714375" cy="422910"/>
          </a:xfrm>
          <a:prstGeom prst="rect">
            <a:avLst/>
          </a:prstGeom>
          <a:solidFill>
            <a:srgbClr val="FF0000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3657600"/>
            <a:ext cx="720090" cy="422910"/>
          </a:xfrm>
          <a:prstGeom prst="rect">
            <a:avLst/>
          </a:prstGeom>
          <a:solidFill>
            <a:schemeClr val="bg2">
              <a:alpha val="25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3926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7000" y="4114800"/>
            <a:ext cx="720090" cy="422910"/>
          </a:xfrm>
          <a:prstGeom prst="rect">
            <a:avLst/>
          </a:prstGeom>
          <a:solidFill>
            <a:srgbClr val="FF6600">
              <a:alpha val="25000"/>
            </a:srgbClr>
          </a:solidFill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Group 15"/>
          <p:cNvGrpSpPr/>
          <p:nvPr/>
        </p:nvGrpSpPr>
        <p:grpSpPr>
          <a:xfrm>
            <a:off x="6705600" y="2667000"/>
            <a:ext cx="720090" cy="803910"/>
            <a:chOff x="6705600" y="2667000"/>
            <a:chExt cx="720090" cy="803910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705600" y="3048000"/>
              <a:ext cx="720090" cy="422910"/>
            </a:xfrm>
            <a:prstGeom prst="rect">
              <a:avLst/>
            </a:prstGeom>
            <a:solidFill>
              <a:srgbClr val="3366FF">
                <a:alpha val="25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 Box 3"/>
            <p:cNvSpPr txBox="1">
              <a:spLocks noChangeArrowheads="1"/>
            </p:cNvSpPr>
            <p:nvPr/>
          </p:nvSpPr>
          <p:spPr bwMode="auto">
            <a:xfrm>
              <a:off x="6705600" y="2667000"/>
              <a:ext cx="68580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 smtClean="0"/>
                <a:t>XE6</a:t>
              </a:r>
              <a:endParaRPr lang="en-US" sz="1600" dirty="0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457200" y="2133600"/>
            <a:ext cx="7391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</a:rPr>
              <a:t>“ … What kind of PBL problems can </a:t>
            </a:r>
            <a:r>
              <a:rPr lang="en-US" sz="3200" b="1" dirty="0" smtClean="0">
                <a:solidFill>
                  <a:srgbClr val="0000FF"/>
                </a:solidFill>
              </a:rPr>
              <a:t>we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</a:rPr>
              <a:t>do? </a:t>
            </a:r>
            <a:r>
              <a:rPr lang="en-US" sz="3200" b="1" dirty="0">
                <a:solidFill>
                  <a:srgbClr val="0000FF"/>
                </a:solidFill>
              </a:rPr>
              <a:t>…”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Box 3"/>
          <p:cNvSpPr txBox="1">
            <a:spLocks noChangeArrowheads="1"/>
          </p:cNvSpPr>
          <p:nvPr/>
        </p:nvSpPr>
        <p:spPr bwMode="auto">
          <a:xfrm>
            <a:off x="914400" y="1447800"/>
            <a:ext cx="7086600" cy="369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 b="1" i="1" dirty="0">
                <a:solidFill>
                  <a:srgbClr val="0935FF"/>
                </a:solidFill>
              </a:rPr>
              <a:t>DO LES STATISTICS CONVERGE WITH </a:t>
            </a:r>
          </a:p>
          <a:p>
            <a:r>
              <a:rPr lang="en-US" sz="2600" b="1" i="1" dirty="0">
                <a:solidFill>
                  <a:srgbClr val="0935FF"/>
                </a:solidFill>
              </a:rPr>
              <a:t>MESH REFINEMENT</a:t>
            </a:r>
            <a:r>
              <a:rPr lang="en-US" sz="2600" b="1" i="1" dirty="0" smtClean="0">
                <a:solidFill>
                  <a:srgbClr val="0935FF"/>
                </a:solidFill>
              </a:rPr>
              <a:t>?</a:t>
            </a:r>
          </a:p>
          <a:p>
            <a:endParaRPr lang="en-US" sz="2600" b="1" i="1" dirty="0" smtClean="0">
              <a:solidFill>
                <a:srgbClr val="0935FF"/>
              </a:solidFill>
            </a:endParaRPr>
          </a:p>
          <a:p>
            <a:r>
              <a:rPr lang="en-US" sz="2600" b="1" i="1" dirty="0" smtClean="0">
                <a:solidFill>
                  <a:srgbClr val="0935FF"/>
                </a:solidFill>
              </a:rPr>
              <a:t>                         … OR …</a:t>
            </a:r>
          </a:p>
          <a:p>
            <a:endParaRPr lang="en-US" sz="2600" b="1" i="1" dirty="0" smtClean="0">
              <a:solidFill>
                <a:srgbClr val="0935FF"/>
              </a:solidFill>
            </a:endParaRPr>
          </a:p>
          <a:p>
            <a:r>
              <a:rPr lang="en-US" sz="2600" b="1" i="1" dirty="0" smtClean="0">
                <a:solidFill>
                  <a:srgbClr val="0935FF"/>
                </a:solidFill>
              </a:rPr>
              <a:t>HOW BIG DOES THE LARGE-EDDY REYNOLDS NUMBER NEED TO BE?</a:t>
            </a:r>
          </a:p>
          <a:p>
            <a:endParaRPr lang="en-US" sz="2600" b="1" i="1" dirty="0" smtClean="0">
              <a:solidFill>
                <a:srgbClr val="0935FF"/>
              </a:solidFill>
            </a:endParaRPr>
          </a:p>
          <a:p>
            <a:endParaRPr lang="en-US" sz="2600" b="1" i="1" dirty="0">
              <a:solidFill>
                <a:srgbClr val="0935FF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914400" y="2438400"/>
            <a:ext cx="7010400" cy="2362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ap_3.ppt000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52" y="13602"/>
            <a:ext cx="8839495" cy="68307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533400" y="1295400"/>
            <a:ext cx="7162800" cy="1066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85800" y="2362200"/>
            <a:ext cx="71628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38200" y="3276600"/>
            <a:ext cx="71628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743200" y="4953000"/>
            <a:ext cx="4038600" cy="83820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09600" y="4191000"/>
            <a:ext cx="7162800" cy="685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62000" y="4876800"/>
            <a:ext cx="71628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Box 3"/>
          <p:cNvSpPr txBox="1">
            <a:spLocks noChangeArrowheads="1"/>
          </p:cNvSpPr>
          <p:nvPr/>
        </p:nvSpPr>
        <p:spPr bwMode="auto">
          <a:xfrm>
            <a:off x="533400" y="76200"/>
            <a:ext cx="83058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935FF"/>
                </a:solidFill>
              </a:rPr>
              <a:t>DO LES STATISTICS CONVERGE WITH MESH REFINEMENT?</a:t>
            </a:r>
          </a:p>
        </p:txBody>
      </p:sp>
      <p:pic>
        <p:nvPicPr>
          <p:cNvPr id="79876" name="Picture 5" descr="vienna_wrk.ppt0006.png"/>
          <p:cNvPicPr>
            <a:picLocks noChangeAspect="1"/>
          </p:cNvPicPr>
          <p:nvPr/>
        </p:nvPicPr>
        <p:blipFill>
          <a:blip r:embed="rId2"/>
          <a:srcRect l="20689" t="12048" r="20689" b="52209"/>
          <a:stretch>
            <a:fillRect/>
          </a:stretch>
        </p:blipFill>
        <p:spPr bwMode="auto">
          <a:xfrm>
            <a:off x="2743200" y="1139825"/>
            <a:ext cx="5989638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814388"/>
            <a:ext cx="3835400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Picture 2"/>
          <p:cNvPicPr>
            <a:picLocks noChangeAspect="1" noChangeArrowheads="1"/>
          </p:cNvPicPr>
          <p:nvPr/>
        </p:nvPicPr>
        <p:blipFill>
          <a:blip r:embed="rId4"/>
          <a:srcRect b="27692"/>
          <a:stretch>
            <a:fillRect/>
          </a:stretch>
        </p:blipFill>
        <p:spPr bwMode="auto">
          <a:xfrm>
            <a:off x="228600" y="3983740"/>
            <a:ext cx="4069552" cy="287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9877" name="Straight Connector 7"/>
          <p:cNvCxnSpPr>
            <a:cxnSpLocks noChangeShapeType="1"/>
          </p:cNvCxnSpPr>
          <p:nvPr/>
        </p:nvCxnSpPr>
        <p:spPr bwMode="auto">
          <a:xfrm rot="5400000">
            <a:off x="3314700" y="2171700"/>
            <a:ext cx="3200400" cy="3124200"/>
          </a:xfrm>
          <a:prstGeom prst="line">
            <a:avLst/>
          </a:prstGeom>
          <a:noFill/>
          <a:ln w="31750">
            <a:solidFill>
              <a:srgbClr val="123FFF"/>
            </a:solidFill>
            <a:round/>
            <a:headEnd/>
            <a:tailEnd type="triangle" w="med" len="med"/>
          </a:ln>
        </p:spPr>
      </p:cxnSp>
      <p:cxnSp>
        <p:nvCxnSpPr>
          <p:cNvPr id="9" name="Straight Connector 7"/>
          <p:cNvCxnSpPr>
            <a:cxnSpLocks noChangeShapeType="1"/>
          </p:cNvCxnSpPr>
          <p:nvPr/>
        </p:nvCxnSpPr>
        <p:spPr bwMode="auto">
          <a:xfrm rot="5400000">
            <a:off x="2629694" y="5847216"/>
            <a:ext cx="1295400" cy="158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none" w="med" len="med"/>
          </a:ln>
        </p:spPr>
      </p:cxnSp>
      <p:cxnSp>
        <p:nvCxnSpPr>
          <p:cNvPr id="13" name="Straight Connector 7"/>
          <p:cNvCxnSpPr>
            <a:cxnSpLocks noChangeShapeType="1"/>
          </p:cNvCxnSpPr>
          <p:nvPr/>
        </p:nvCxnSpPr>
        <p:spPr bwMode="auto">
          <a:xfrm rot="5400000">
            <a:off x="3313906" y="5847216"/>
            <a:ext cx="1295400" cy="1588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none" w="med" len="med"/>
          </a:ln>
        </p:spPr>
      </p:cxnSp>
      <p:sp>
        <p:nvSpPr>
          <p:cNvPr id="15" name="TextBox 14"/>
          <p:cNvSpPr txBox="1"/>
          <p:nvPr/>
        </p:nvSpPr>
        <p:spPr>
          <a:xfrm>
            <a:off x="9829800" y="51816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8" name="Straight Connector 7"/>
          <p:cNvCxnSpPr>
            <a:cxnSpLocks noChangeShapeType="1"/>
          </p:cNvCxnSpPr>
          <p:nvPr/>
        </p:nvCxnSpPr>
        <p:spPr bwMode="auto">
          <a:xfrm rot="10800000" flipV="1">
            <a:off x="4038600" y="3657600"/>
            <a:ext cx="2286000" cy="1752600"/>
          </a:xfrm>
          <a:prstGeom prst="line">
            <a:avLst/>
          </a:prstGeom>
          <a:noFill/>
          <a:ln w="31750">
            <a:solidFill>
              <a:srgbClr val="123FFF"/>
            </a:solidFill>
            <a:round/>
            <a:headEnd/>
            <a:tailEnd type="triangle" w="med" len="med"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152400" y="304800"/>
            <a:ext cx="7010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“ … We know what the PBL equations are …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let’s just use DNS?”</a:t>
            </a:r>
          </a:p>
        </p:txBody>
      </p:sp>
      <p:pic>
        <p:nvPicPr>
          <p:cNvPr id="22531" name="Picture 3" descr="side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" y="4843463"/>
            <a:ext cx="38862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Line 5"/>
          <p:cNvSpPr>
            <a:spLocks noChangeShapeType="1"/>
          </p:cNvSpPr>
          <p:nvPr/>
        </p:nvSpPr>
        <p:spPr bwMode="auto">
          <a:xfrm flipV="1">
            <a:off x="4038600" y="4800600"/>
            <a:ext cx="990600" cy="137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3" name="Picture 7" descr="lidar_pbl_grow"/>
          <p:cNvPicPr>
            <a:picLocks noChangeAspect="1" noChangeArrowheads="1"/>
          </p:cNvPicPr>
          <p:nvPr/>
        </p:nvPicPr>
        <p:blipFill>
          <a:blip r:embed="rId4"/>
          <a:srcRect t="31169"/>
          <a:stretch>
            <a:fillRect/>
          </a:stretch>
        </p:blipFill>
        <p:spPr bwMode="auto">
          <a:xfrm>
            <a:off x="762000" y="2466975"/>
            <a:ext cx="82296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4343400" y="1752600"/>
            <a:ext cx="46482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300" b="1" dirty="0"/>
              <a:t>LIDAR OBSERVATIONS OF PBL DIURNAL EVOLUTION, COURTESY SHANE MAYOR</a:t>
            </a:r>
            <a:r>
              <a:rPr lang="en-US" sz="1300" b="1" dirty="0" smtClean="0"/>
              <a:t> </a:t>
            </a:r>
            <a:endParaRPr lang="en-US" sz="1300" b="1" dirty="0">
              <a:solidFill>
                <a:srgbClr val="0066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95800" y="55626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DNS 3000x1500x1500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3" descr="dwd_dm.ppt002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288"/>
            <a:ext cx="88392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3" descr="latex-image-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953000"/>
            <a:ext cx="180975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9-28 at 4.13.1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377" y="1219200"/>
            <a:ext cx="6486823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228600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23FFF"/>
                </a:solidFill>
              </a:rPr>
              <a:t>SPECTRA FROM 1024</a:t>
            </a:r>
            <a:r>
              <a:rPr lang="en-US" b="1" baseline="30000" dirty="0" smtClean="0">
                <a:solidFill>
                  <a:srgbClr val="123FFF"/>
                </a:solidFill>
              </a:rPr>
              <a:t>3</a:t>
            </a:r>
            <a:r>
              <a:rPr lang="en-US" b="1" dirty="0" smtClean="0">
                <a:solidFill>
                  <a:srgbClr val="123FFF"/>
                </a:solidFill>
              </a:rPr>
              <a:t> LES OF NEARLY FREE CONVECTIVE PBL</a:t>
            </a:r>
            <a:endParaRPr lang="en-US" b="1" dirty="0">
              <a:solidFill>
                <a:srgbClr val="123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3800" y="2739479"/>
            <a:ext cx="762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/>
              <a:t>-5/3</a:t>
            </a:r>
            <a:endParaRPr lang="en-US" sz="1900" dirty="0"/>
          </a:p>
        </p:txBody>
      </p:sp>
      <p:sp>
        <p:nvSpPr>
          <p:cNvPr id="7" name="TextBox 6"/>
          <p:cNvSpPr txBox="1"/>
          <p:nvPr/>
        </p:nvSpPr>
        <p:spPr>
          <a:xfrm>
            <a:off x="6629400" y="2815679"/>
            <a:ext cx="7620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/>
              <a:t>-5/3</a:t>
            </a:r>
            <a:endParaRPr lang="en-US" sz="19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ap_3.ppt00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52" y="13602"/>
            <a:ext cx="8839495" cy="68307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57200" y="2602103"/>
            <a:ext cx="7239000" cy="114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09600" y="2200528"/>
            <a:ext cx="1447800" cy="46647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var.png"/>
          <p:cNvPicPr>
            <a:picLocks noChangeAspect="1"/>
          </p:cNvPicPr>
          <p:nvPr/>
        </p:nvPicPr>
        <p:blipFill>
          <a:blip r:embed="rId2"/>
          <a:srcRect r="46681"/>
          <a:stretch>
            <a:fillRect/>
          </a:stretch>
        </p:blipFill>
        <p:spPr>
          <a:xfrm>
            <a:off x="655357" y="990600"/>
            <a:ext cx="3916643" cy="5509260"/>
          </a:xfrm>
          <a:prstGeom prst="rect">
            <a:avLst/>
          </a:prstGeom>
        </p:spPr>
      </p:pic>
      <p:pic>
        <p:nvPicPr>
          <p:cNvPr id="5" name="Picture 4" descr="gap_3.ppt0005.png"/>
          <p:cNvPicPr>
            <a:picLocks noChangeAspect="1"/>
          </p:cNvPicPr>
          <p:nvPr/>
        </p:nvPicPr>
        <p:blipFill>
          <a:blip r:embed="rId3"/>
          <a:srcRect b="93705"/>
          <a:stretch>
            <a:fillRect/>
          </a:stretch>
        </p:blipFill>
        <p:spPr>
          <a:xfrm>
            <a:off x="152252" y="13602"/>
            <a:ext cx="8839495" cy="43000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1066800"/>
            <a:ext cx="2691765" cy="651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9-28 at 2.52.1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285621"/>
            <a:ext cx="4672965" cy="5078095"/>
          </a:xfrm>
          <a:prstGeom prst="rect">
            <a:avLst/>
          </a:prstGeom>
        </p:spPr>
      </p:pic>
      <p:pic>
        <p:nvPicPr>
          <p:cNvPr id="4" name="Picture 3" descr="Screen shot 2012-09-28 at 2.52.4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19200"/>
            <a:ext cx="4547235" cy="52597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0" y="1524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23FFF"/>
                </a:solidFill>
              </a:rPr>
              <a:t>COMPARISON OF W MOMENTS FROM LES AND OBSERVATIONS </a:t>
            </a:r>
            <a:r>
              <a:rPr lang="en-US" b="1" dirty="0" err="1" smtClean="0">
                <a:solidFill>
                  <a:srgbClr val="123FFF"/>
                </a:solidFill>
              </a:rPr>
              <a:t>Lenschow</a:t>
            </a:r>
            <a:r>
              <a:rPr lang="en-US" b="1" dirty="0" smtClean="0">
                <a:solidFill>
                  <a:srgbClr val="123FFF"/>
                </a:solidFill>
              </a:rPr>
              <a:t> </a:t>
            </a:r>
            <a:r>
              <a:rPr lang="en-US" b="1" dirty="0" err="1" smtClean="0">
                <a:solidFill>
                  <a:srgbClr val="123FFF"/>
                </a:solidFill>
              </a:rPr>
              <a:t>etal</a:t>
            </a:r>
            <a:r>
              <a:rPr lang="en-US" b="1" dirty="0" smtClean="0">
                <a:solidFill>
                  <a:srgbClr val="123FFF"/>
                </a:solidFill>
              </a:rPr>
              <a:t> (2012)</a:t>
            </a:r>
            <a:endParaRPr lang="en-US" b="1" dirty="0">
              <a:solidFill>
                <a:srgbClr val="123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23FFF"/>
                </a:solidFill>
              </a:rPr>
              <a:t>W VARIANCE</a:t>
            </a:r>
            <a:endParaRPr lang="en-US" b="1" dirty="0">
              <a:solidFill>
                <a:srgbClr val="123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0200" y="6172200"/>
            <a:ext cx="2819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23FFF"/>
                </a:solidFill>
              </a:rPr>
              <a:t>W SKEWNESS</a:t>
            </a:r>
            <a:endParaRPr lang="en-US" b="1" dirty="0">
              <a:solidFill>
                <a:srgbClr val="123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133600" y="5029200"/>
            <a:ext cx="685800" cy="381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2057400" y="4800600"/>
            <a:ext cx="762000" cy="609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743200" y="5257800"/>
            <a:ext cx="13716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/>
              <a:t>512</a:t>
            </a:r>
            <a:r>
              <a:rPr lang="en-US" sz="1900" baseline="30000" dirty="0" smtClean="0"/>
              <a:t>3</a:t>
            </a:r>
            <a:r>
              <a:rPr lang="en-US" sz="1900" dirty="0" smtClean="0"/>
              <a:t> LES</a:t>
            </a:r>
            <a:endParaRPr lang="en-US" sz="19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psu_08_ppt00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840788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5"/>
          <p:cNvSpPr>
            <a:spLocks noChangeShapeType="1"/>
          </p:cNvSpPr>
          <p:nvPr/>
        </p:nvSpPr>
        <p:spPr bwMode="auto">
          <a:xfrm flipH="1" flipV="1">
            <a:off x="6781800" y="2438400"/>
            <a:ext cx="990600" cy="3048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086600" y="2743200"/>
            <a:ext cx="2003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Small scales? Inversion strength? SGS model?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4"/>
          <p:cNvSpPr txBox="1">
            <a:spLocks noChangeArrowheads="1"/>
          </p:cNvSpPr>
          <p:nvPr/>
        </p:nvSpPr>
        <p:spPr bwMode="auto">
          <a:xfrm>
            <a:off x="381000" y="152400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2FF20"/>
                </a:solidFill>
              </a:rPr>
              <a:t>FREE CONVECTION 512</a:t>
            </a:r>
            <a:r>
              <a:rPr lang="en-US" b="1" baseline="30000">
                <a:solidFill>
                  <a:srgbClr val="F2FF20"/>
                </a:solidFill>
              </a:rPr>
              <a:t>3</a:t>
            </a:r>
            <a:r>
              <a:rPr lang="en-US" b="1">
                <a:solidFill>
                  <a:srgbClr val="F2FF20"/>
                </a:solidFill>
              </a:rPr>
              <a:t> W-FIELD</a:t>
            </a:r>
            <a:endParaRPr lang="en-US"/>
          </a:p>
        </p:txBody>
      </p:sp>
      <p:pic>
        <p:nvPicPr>
          <p:cNvPr id="67587" name="Picture 19" descr="latex-imag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600" y="3200400"/>
            <a:ext cx="2266950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21" descr="latex-imag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3657600"/>
            <a:ext cx="129857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 descr="/Volumes/tule/pps/talks/oku_09/slice_new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93663" y="685800"/>
            <a:ext cx="5926137" cy="592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7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589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7589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650875" y="122238"/>
            <a:ext cx="66627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10000"/>
              </a:spcBef>
            </a:pPr>
            <a:r>
              <a:rPr lang="en-US" b="1">
                <a:solidFill>
                  <a:srgbClr val="FFFF00"/>
                </a:solidFill>
              </a:rPr>
              <a:t>LES OF CONVECTIVE PBL, 4096 CPUS, 1024</a:t>
            </a:r>
            <a:r>
              <a:rPr lang="en-US" b="1" baseline="46000">
                <a:solidFill>
                  <a:srgbClr val="FFFF00"/>
                </a:solidFill>
              </a:rPr>
              <a:t>3 </a:t>
            </a:r>
            <a:r>
              <a:rPr lang="en-US" b="1">
                <a:solidFill>
                  <a:srgbClr val="FFFF00"/>
                </a:solidFill>
              </a:rPr>
              <a:t>GRIDPOINTS</a:t>
            </a:r>
            <a:endParaRPr lang="en-US" sz="2200" b="1">
              <a:solidFill>
                <a:srgbClr val="FFFF00"/>
              </a:solidFill>
            </a:endParaRPr>
          </a:p>
        </p:txBody>
      </p:sp>
      <p:pic>
        <p:nvPicPr>
          <p:cNvPr id="69635" name="Picture 3" descr="3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6263" y="1066800"/>
            <a:ext cx="3248025" cy="239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Rectangle 5"/>
          <p:cNvSpPr>
            <a:spLocks noChangeArrowheads="1"/>
          </p:cNvSpPr>
          <p:nvPr/>
        </p:nvSpPr>
        <p:spPr bwMode="auto">
          <a:xfrm flipV="1">
            <a:off x="6678613" y="2822575"/>
            <a:ext cx="254000" cy="22225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9637" name="Picture 5" descr="/data4/blt/pps/data4/talks/vienna_frank/frankfurt/particles2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52400" y="1143000"/>
            <a:ext cx="5562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8" name="Line 6"/>
          <p:cNvSpPr>
            <a:spLocks noChangeShapeType="1"/>
          </p:cNvSpPr>
          <p:nvPr/>
        </p:nvSpPr>
        <p:spPr bwMode="auto">
          <a:xfrm flipH="1">
            <a:off x="5522913" y="2921000"/>
            <a:ext cx="1143000" cy="492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6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96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637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963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6" descr="122739main_dust_devil_june_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5788" y="1524000"/>
            <a:ext cx="3462337" cy="46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 Box 7"/>
          <p:cNvSpPr txBox="1">
            <a:spLocks noChangeArrowheads="1"/>
          </p:cNvSpPr>
          <p:nvPr/>
        </p:nvSpPr>
        <p:spPr bwMode="auto">
          <a:xfrm>
            <a:off x="5562600" y="6324600"/>
            <a:ext cx="34290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700">
                <a:solidFill>
                  <a:srgbClr val="F2FF20"/>
                </a:solidFill>
              </a:rPr>
              <a:t>Dust devil image courtesy NASA</a:t>
            </a:r>
            <a:endParaRPr lang="en-US">
              <a:solidFill>
                <a:srgbClr val="F2FF20"/>
              </a:solidFill>
            </a:endParaRPr>
          </a:p>
        </p:txBody>
      </p:sp>
      <p:pic>
        <p:nvPicPr>
          <p:cNvPr id="71684" name="Picture 10" descr="latex-imag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6096000"/>
            <a:ext cx="1189038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5" name="Text Box 11"/>
          <p:cNvSpPr txBox="1">
            <a:spLocks noChangeArrowheads="1"/>
          </p:cNvSpPr>
          <p:nvPr/>
        </p:nvSpPr>
        <p:spPr bwMode="auto">
          <a:xfrm>
            <a:off x="1219200" y="304800"/>
            <a:ext cx="7010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2FF20"/>
                </a:solidFill>
              </a:rPr>
              <a:t>TEMPORAL EVOLUTION OF VORTICES IDENTIFIED BY LOW (NEGATIVE) PRESSURE</a:t>
            </a:r>
          </a:p>
        </p:txBody>
      </p:sp>
      <p:sp>
        <p:nvSpPr>
          <p:cNvPr id="71686" name="Line 12"/>
          <p:cNvSpPr>
            <a:spLocks noChangeShapeType="1"/>
          </p:cNvSpPr>
          <p:nvPr/>
        </p:nvSpPr>
        <p:spPr bwMode="auto">
          <a:xfrm>
            <a:off x="366713" y="5181600"/>
            <a:ext cx="5105400" cy="0"/>
          </a:xfrm>
          <a:prstGeom prst="line">
            <a:avLst/>
          </a:prstGeom>
          <a:noFill/>
          <a:ln w="19050">
            <a:solidFill>
              <a:srgbClr val="F2FF20"/>
            </a:solidFill>
            <a:round/>
            <a:headEnd type="triangle" w="med" len="med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687" name="Picture 13" descr="latex-image-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6000" y="5257800"/>
            <a:ext cx="931863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8" name="Picture 8" descr="/Volumes/tule/pps/talks/oku_09/pressure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228600" y="1447800"/>
            <a:ext cx="5241925" cy="352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6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16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688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1688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ust_devi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500"/>
            <a:ext cx="9144000" cy="39274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3048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123FFF"/>
                </a:solidFill>
              </a:rPr>
              <a:t>DUST DEVILS in TALAMAKAN DESERT OF CHINA Courtesy of Don </a:t>
            </a:r>
            <a:r>
              <a:rPr lang="en-US" b="1" dirty="0" err="1" smtClean="0">
                <a:solidFill>
                  <a:srgbClr val="123FFF"/>
                </a:solidFill>
              </a:rPr>
              <a:t>Lenschow</a:t>
            </a:r>
            <a:r>
              <a:rPr lang="en-US" b="1" dirty="0" smtClean="0">
                <a:solidFill>
                  <a:srgbClr val="123FFF"/>
                </a:solidFill>
              </a:rPr>
              <a:t> NCAR</a:t>
            </a:r>
            <a:endParaRPr lang="en-US" b="1" dirty="0">
              <a:solidFill>
                <a:srgbClr val="123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16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ay1_ppt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113" y="300038"/>
            <a:ext cx="8105775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 descr="gap_3.ppt000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4288"/>
            <a:ext cx="88392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304800" y="4419600"/>
            <a:ext cx="7696200" cy="2209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pbl_work.ppt00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288"/>
            <a:ext cx="88392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701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bl_work.ppt00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288"/>
            <a:ext cx="88392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1828800" y="5567363"/>
            <a:ext cx="182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Convective</a:t>
            </a:r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5715000" y="55626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Stable</a:t>
            </a:r>
          </a:p>
        </p:txBody>
      </p:sp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825" y="6103938"/>
            <a:ext cx="1654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103938"/>
            <a:ext cx="20097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69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bl_work.ppt00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288"/>
            <a:ext cx="88392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1828800" y="55626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Convective</a:t>
            </a: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5715000" y="5557838"/>
            <a:ext cx="1066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Stable</a:t>
            </a:r>
          </a:p>
        </p:txBody>
      </p:sp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3657600" y="16764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U</a:t>
            </a:r>
          </a:p>
        </p:txBody>
      </p:sp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7010400" y="16002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U</a:t>
            </a:r>
          </a:p>
        </p:txBody>
      </p:sp>
      <p:sp>
        <p:nvSpPr>
          <p:cNvPr id="19463" name="TextBox 8"/>
          <p:cNvSpPr txBox="1">
            <a:spLocks noChangeArrowheads="1"/>
          </p:cNvSpPr>
          <p:nvPr/>
        </p:nvSpPr>
        <p:spPr bwMode="auto">
          <a:xfrm>
            <a:off x="5334000" y="16002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V</a:t>
            </a:r>
          </a:p>
        </p:txBody>
      </p:sp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1600200" y="16764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360356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2-10-09 at 2.47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177646"/>
          </a:xfrm>
          <a:prstGeom prst="rect">
            <a:avLst/>
          </a:prstGeom>
        </p:spPr>
      </p:pic>
      <p:pic>
        <p:nvPicPr>
          <p:cNvPr id="6" name="Picture 5" descr="Screen Shot 2012-10-09 at 2.48.2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733"/>
          <a:stretch/>
        </p:blipFill>
        <p:spPr>
          <a:xfrm>
            <a:off x="50800" y="2166880"/>
            <a:ext cx="9029700" cy="469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66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10-09 at 2.32.3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79400"/>
            <a:ext cx="62484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6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/>
          <p:cNvSpPr txBox="1">
            <a:spLocks noChangeArrowheads="1"/>
          </p:cNvSpPr>
          <p:nvPr/>
        </p:nvSpPr>
        <p:spPr bwMode="auto">
          <a:xfrm>
            <a:off x="228600" y="228600"/>
            <a:ext cx="868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b="1">
                <a:solidFill>
                  <a:srgbClr val="FAFF19"/>
                </a:solidFill>
              </a:rPr>
              <a:t>FLOW STRUCTURES IN STABLE PBL FROM 512</a:t>
            </a:r>
            <a:r>
              <a:rPr lang="en-US" b="1" baseline="30000">
                <a:solidFill>
                  <a:srgbClr val="FAFF19"/>
                </a:solidFill>
              </a:rPr>
              <a:t>3</a:t>
            </a:r>
            <a:r>
              <a:rPr lang="en-US" b="1">
                <a:solidFill>
                  <a:srgbClr val="FAFF19"/>
                </a:solidFill>
              </a:rPr>
              <a:t> LES</a:t>
            </a:r>
          </a:p>
        </p:txBody>
      </p:sp>
      <p:pic>
        <p:nvPicPr>
          <p:cNvPr id="22531" name="Picture 5" descr="latex-image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914400"/>
            <a:ext cx="13271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latex-image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85825"/>
            <a:ext cx="1828800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export.avi" descr="/Volumes/users/pps/talks/pbl_working/export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6"/>
          <p:cNvSpPr txBox="1">
            <a:spLocks noChangeArrowheads="1"/>
          </p:cNvSpPr>
          <p:nvPr/>
        </p:nvSpPr>
        <p:spPr bwMode="auto">
          <a:xfrm>
            <a:off x="8153400" y="1828800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AFF19"/>
                </a:solidFill>
              </a:rPr>
              <a:t>LLJ</a:t>
            </a:r>
          </a:p>
        </p:txBody>
      </p:sp>
      <p:cxnSp>
        <p:nvCxnSpPr>
          <p:cNvPr id="22535" name="Straight Connector 8"/>
          <p:cNvCxnSpPr>
            <a:cxnSpLocks noChangeShapeType="1"/>
            <a:stCxn id="22534" idx="2"/>
          </p:cNvCxnSpPr>
          <p:nvPr/>
        </p:nvCxnSpPr>
        <p:spPr bwMode="auto">
          <a:xfrm rot="5400000">
            <a:off x="7984331" y="2383632"/>
            <a:ext cx="757237" cy="5715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32777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5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53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p_3.ppt00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52" y="13602"/>
            <a:ext cx="8839495" cy="6830796"/>
          </a:xfrm>
          <a:prstGeom prst="rect">
            <a:avLst/>
          </a:prstGeom>
        </p:spPr>
      </p:pic>
      <p:pic>
        <p:nvPicPr>
          <p:cNvPr id="3" name="theta_movie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800" y="1428372"/>
            <a:ext cx="7391400" cy="5429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ap_3.ppt00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52" y="13602"/>
            <a:ext cx="8839495" cy="6830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hurri"/>
          <p:cNvPicPr>
            <a:picLocks noChangeAspect="1" noChangeArrowheads="1"/>
          </p:cNvPicPr>
          <p:nvPr/>
        </p:nvPicPr>
        <p:blipFill>
          <a:blip r:embed="rId3">
            <a:lum/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71600" y="-4465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LOW LEVEL FLIGHT IN HURRICANE ISABEL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83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SST"/>
          <p:cNvPicPr>
            <a:picLocks noChangeAspect="1" noChangeArrowheads="1"/>
          </p:cNvPicPr>
          <p:nvPr/>
        </p:nvPicPr>
        <p:blipFill>
          <a:blip r:embed="rId3"/>
          <a:srcRect t="4096"/>
          <a:stretch>
            <a:fillRect/>
          </a:stretch>
        </p:blipFill>
        <p:spPr bwMode="auto">
          <a:xfrm>
            <a:off x="1511422" y="1066800"/>
            <a:ext cx="595617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Line 5"/>
          <p:cNvSpPr>
            <a:spLocks noChangeShapeType="1"/>
          </p:cNvSpPr>
          <p:nvPr/>
        </p:nvSpPr>
        <p:spPr bwMode="auto">
          <a:xfrm flipH="1">
            <a:off x="304800" y="4419600"/>
            <a:ext cx="1066800" cy="0"/>
          </a:xfrm>
          <a:prstGeom prst="line">
            <a:avLst/>
          </a:prstGeom>
          <a:noFill/>
          <a:ln w="38100">
            <a:solidFill>
              <a:srgbClr val="FF66CC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4" name="Text Box 6"/>
          <p:cNvSpPr txBox="1">
            <a:spLocks noChangeArrowheads="1"/>
          </p:cNvSpPr>
          <p:nvPr/>
        </p:nvSpPr>
        <p:spPr bwMode="auto">
          <a:xfrm>
            <a:off x="533400" y="76200"/>
            <a:ext cx="7848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600" b="1">
                <a:solidFill>
                  <a:srgbClr val="0E36FF"/>
                </a:solidFill>
              </a:rPr>
              <a:t>CBLAST HURRICANE FRANCES SST CHANGE “COLD WAKE”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181600" y="64008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/>
              <a:t>Courtesy Eric </a:t>
            </a:r>
            <a:r>
              <a:rPr lang="en-US" sz="1800" i="1" dirty="0" err="1" smtClean="0"/>
              <a:t>D’Asaro</a:t>
            </a:r>
            <a:r>
              <a:rPr lang="en-US" sz="1800" i="1" dirty="0" smtClean="0"/>
              <a:t> (U. Wash.)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3558798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ay1_ppt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113" y="300038"/>
            <a:ext cx="8105775" cy="625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 descr="gap_3.ppt000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4288"/>
            <a:ext cx="8839200" cy="682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6705600" y="5192713"/>
            <a:ext cx="2209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Pope (200), p. 348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urr_11.ppt0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52" y="13602"/>
            <a:ext cx="8839495" cy="6830796"/>
          </a:xfrm>
          <a:prstGeom prst="rect">
            <a:avLst/>
          </a:prstGeom>
        </p:spPr>
      </p:pic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4876800" y="4800600"/>
            <a:ext cx="1676400" cy="1143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791200" y="59436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/>
              <a:t>LES domains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676400" y="4572000"/>
            <a:ext cx="5562600" cy="158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 flipV="1">
            <a:off x="1707406" y="2362200"/>
            <a:ext cx="5455394" cy="3735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Oval 12"/>
          <p:cNvSpPr/>
          <p:nvPr/>
        </p:nvSpPr>
        <p:spPr bwMode="auto">
          <a:xfrm>
            <a:off x="4685552" y="2304678"/>
            <a:ext cx="137160" cy="137160"/>
          </a:xfrm>
          <a:prstGeom prst="ellipse">
            <a:avLst/>
          </a:prstGeom>
          <a:solidFill>
            <a:srgbClr val="16FF2C"/>
          </a:solidFill>
          <a:ln w="9525" cap="flat" cmpd="sng" algn="ctr">
            <a:solidFill>
              <a:srgbClr val="16FF2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663440" y="4490874"/>
            <a:ext cx="137160" cy="137160"/>
          </a:xfrm>
          <a:prstGeom prst="ellipse">
            <a:avLst/>
          </a:prstGeom>
          <a:solidFill>
            <a:srgbClr val="16FF2C"/>
          </a:solidFill>
          <a:ln w="9525" cap="flat" cmpd="sng" algn="ctr">
            <a:solidFill>
              <a:srgbClr val="16FF2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52400" y="609600"/>
            <a:ext cx="1905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smtClean="0"/>
              <a:t>Hurricane Frances winds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1981200" y="838200"/>
            <a:ext cx="5105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 flipH="1" flipV="1">
            <a:off x="1828800" y="1066800"/>
            <a:ext cx="990600" cy="685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143000"/>
            <a:ext cx="166497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Straight Connector 15"/>
          <p:cNvCxnSpPr/>
          <p:nvPr/>
        </p:nvCxnSpPr>
        <p:spPr bwMode="auto">
          <a:xfrm>
            <a:off x="6019800" y="1334244"/>
            <a:ext cx="9906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7848600" y="2082224"/>
            <a:ext cx="1219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LHS</a:t>
            </a:r>
          </a:p>
          <a:p>
            <a:r>
              <a:rPr lang="en-US" sz="1500" i="1" dirty="0" smtClean="0"/>
              <a:t>X</a:t>
            </a:r>
            <a:r>
              <a:rPr lang="en-US" sz="1600" dirty="0" smtClean="0"/>
              <a:t> = -60km</a:t>
            </a:r>
            <a:endParaRPr lang="en-US" sz="1600" dirty="0"/>
          </a:p>
        </p:txBody>
      </p:sp>
      <p:sp>
        <p:nvSpPr>
          <p:cNvPr id="18" name="TextBox 7"/>
          <p:cNvSpPr txBox="1">
            <a:spLocks noChangeArrowheads="1"/>
          </p:cNvSpPr>
          <p:nvPr/>
        </p:nvSpPr>
        <p:spPr bwMode="auto">
          <a:xfrm>
            <a:off x="7924800" y="4267200"/>
            <a:ext cx="12192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 smtClean="0"/>
              <a:t>RHS</a:t>
            </a:r>
          </a:p>
          <a:p>
            <a:r>
              <a:rPr lang="en-US" sz="1500" i="1" dirty="0" smtClean="0"/>
              <a:t>X</a:t>
            </a:r>
            <a:r>
              <a:rPr lang="en-US" sz="1600" dirty="0" smtClean="0"/>
              <a:t> = 60km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030"/>
          <p:cNvSpPr txBox="1">
            <a:spLocks noChangeArrowheads="1"/>
          </p:cNvSpPr>
          <p:nvPr/>
        </p:nvSpPr>
        <p:spPr bwMode="auto">
          <a:xfrm>
            <a:off x="304800" y="76200"/>
            <a:ext cx="853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15000"/>
              </a:spcBef>
            </a:pPr>
            <a:r>
              <a:rPr lang="en-US" b="1" dirty="0" smtClean="0">
                <a:solidFill>
                  <a:srgbClr val="F8FF1C"/>
                </a:solidFill>
              </a:rPr>
              <a:t>VERTICAL </a:t>
            </a:r>
            <a:r>
              <a:rPr lang="en-US" b="1" dirty="0">
                <a:solidFill>
                  <a:srgbClr val="F8FF1C"/>
                </a:solidFill>
              </a:rPr>
              <a:t>VELOCITY</a:t>
            </a:r>
            <a:r>
              <a:rPr lang="en-US" b="1" dirty="0" smtClean="0">
                <a:solidFill>
                  <a:srgbClr val="F8FF1C"/>
                </a:solidFill>
              </a:rPr>
              <a:t> ON RHS</a:t>
            </a:r>
            <a:endParaRPr lang="en-US" b="1" dirty="0">
              <a:solidFill>
                <a:srgbClr val="F8FF1C"/>
              </a:solidFill>
            </a:endParaRPr>
          </a:p>
        </p:txBody>
      </p:sp>
      <p:sp>
        <p:nvSpPr>
          <p:cNvPr id="8" name="Text Box 1030"/>
          <p:cNvSpPr txBox="1">
            <a:spLocks noChangeArrowheads="1"/>
          </p:cNvSpPr>
          <p:nvPr/>
        </p:nvSpPr>
        <p:spPr bwMode="auto">
          <a:xfrm>
            <a:off x="7772400" y="457200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15000"/>
              </a:spcBef>
            </a:pPr>
            <a:r>
              <a:rPr lang="en-US" sz="1800" b="1" dirty="0" smtClean="0">
                <a:solidFill>
                  <a:srgbClr val="F8FF1C"/>
                </a:solidFill>
              </a:rPr>
              <a:t>RIGHT   </a:t>
            </a:r>
            <a:endParaRPr lang="en-US" sz="1800" b="1" dirty="0">
              <a:solidFill>
                <a:srgbClr val="F8FF1C"/>
              </a:solidFill>
            </a:endParaRPr>
          </a:p>
        </p:txBody>
      </p:sp>
      <p:pic>
        <p:nvPicPr>
          <p:cNvPr id="5" name="rhs_tmax_3d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64039"/>
            <a:ext cx="9144000" cy="57299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6200" y="1687011"/>
            <a:ext cx="6207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-2.5 </a:t>
            </a:r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76200" y="3810000"/>
            <a:ext cx="49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-187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7532" y="4980801"/>
            <a:ext cx="612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750 </a:t>
            </a:r>
            <a:r>
              <a:rPr lang="en-US" sz="1200" dirty="0" err="1" smtClean="0">
                <a:solidFill>
                  <a:schemeClr val="bg1"/>
                </a:solidFill>
              </a:rPr>
              <a:t>m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rot="10800000">
            <a:off x="762000" y="4572000"/>
            <a:ext cx="457200" cy="304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rot="10800000">
            <a:off x="1828800" y="5334000"/>
            <a:ext cx="457200" cy="304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0" y="6396335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24"/>
                </a:solidFill>
              </a:rPr>
              <a:t>1024x1024x256, 70 hours</a:t>
            </a:r>
            <a:endParaRPr lang="en-US" i="1" dirty="0">
              <a:solidFill>
                <a:srgbClr val="FFFF24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urr_11.ppt0017.png"/>
          <p:cNvPicPr>
            <a:picLocks noChangeAspect="1"/>
          </p:cNvPicPr>
          <p:nvPr/>
        </p:nvPicPr>
        <p:blipFill>
          <a:blip r:embed="rId3"/>
          <a:srcRect l="5172"/>
          <a:stretch>
            <a:fillRect/>
          </a:stretch>
        </p:blipFill>
        <p:spPr>
          <a:xfrm>
            <a:off x="0" y="13602"/>
            <a:ext cx="8382295" cy="6830796"/>
          </a:xfrm>
          <a:prstGeom prst="rect">
            <a:avLst/>
          </a:prstGeom>
        </p:spPr>
      </p:pic>
      <p:sp>
        <p:nvSpPr>
          <p:cNvPr id="103429" name="Line 5"/>
          <p:cNvSpPr>
            <a:spLocks noChangeShapeType="1"/>
          </p:cNvSpPr>
          <p:nvPr/>
        </p:nvSpPr>
        <p:spPr bwMode="auto">
          <a:xfrm flipV="1">
            <a:off x="3429000" y="1143000"/>
            <a:ext cx="2057400" cy="1295400"/>
          </a:xfrm>
          <a:prstGeom prst="line">
            <a:avLst/>
          </a:prstGeom>
          <a:noFill/>
          <a:ln w="22225">
            <a:solidFill>
              <a:srgbClr val="F41C30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0" name="Line 6"/>
          <p:cNvSpPr>
            <a:spLocks noChangeShapeType="1"/>
          </p:cNvSpPr>
          <p:nvPr/>
        </p:nvSpPr>
        <p:spPr bwMode="auto">
          <a:xfrm flipH="1">
            <a:off x="2819400" y="3810000"/>
            <a:ext cx="838200" cy="457200"/>
          </a:xfrm>
          <a:prstGeom prst="line">
            <a:avLst/>
          </a:prstGeom>
          <a:noFill/>
          <a:ln w="22225">
            <a:solidFill>
              <a:srgbClr val="F41C30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1" name="Line 7"/>
          <p:cNvSpPr>
            <a:spLocks noChangeShapeType="1"/>
          </p:cNvSpPr>
          <p:nvPr/>
        </p:nvSpPr>
        <p:spPr bwMode="auto">
          <a:xfrm flipH="1">
            <a:off x="2438400" y="4800600"/>
            <a:ext cx="1371600" cy="457200"/>
          </a:xfrm>
          <a:prstGeom prst="line">
            <a:avLst/>
          </a:prstGeom>
          <a:noFill/>
          <a:ln w="22225">
            <a:solidFill>
              <a:srgbClr val="F41C30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2" name="Text Box 8"/>
          <p:cNvSpPr txBox="1">
            <a:spLocks noChangeArrowheads="1"/>
          </p:cNvSpPr>
          <p:nvPr/>
        </p:nvSpPr>
        <p:spPr bwMode="auto">
          <a:xfrm>
            <a:off x="5410200" y="838200"/>
            <a:ext cx="152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Non-resonant no waves </a:t>
            </a:r>
            <a:endParaRPr lang="en-US" sz="1600" dirty="0"/>
          </a:p>
        </p:txBody>
      </p:sp>
      <p:sp>
        <p:nvSpPr>
          <p:cNvPr id="103433" name="Text Box 9"/>
          <p:cNvSpPr txBox="1">
            <a:spLocks noChangeArrowheads="1"/>
          </p:cNvSpPr>
          <p:nvPr/>
        </p:nvSpPr>
        <p:spPr bwMode="auto">
          <a:xfrm>
            <a:off x="1524000" y="4038600"/>
            <a:ext cx="137318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Resonant </a:t>
            </a:r>
            <a:r>
              <a:rPr lang="en-US" sz="1600" dirty="0"/>
              <a:t>no waves</a:t>
            </a:r>
          </a:p>
        </p:txBody>
      </p:sp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1295400" y="5029200"/>
            <a:ext cx="137318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/>
              <a:t>Resonant </a:t>
            </a:r>
            <a:r>
              <a:rPr lang="en-US" sz="1600" dirty="0"/>
              <a:t>with</a:t>
            </a:r>
            <a:r>
              <a:rPr lang="en-US" sz="1600" dirty="0" smtClean="0"/>
              <a:t> waves </a:t>
            </a:r>
            <a:endParaRPr lang="en-US" sz="1600" dirty="0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5638800" y="1828800"/>
            <a:ext cx="152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/>
              <a:t>Non-</a:t>
            </a:r>
            <a:r>
              <a:rPr lang="en-US" sz="1600" dirty="0" smtClean="0"/>
              <a:t>resonant waves </a:t>
            </a:r>
            <a:endParaRPr lang="en-US" sz="1600" dirty="0"/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 flipV="1">
            <a:off x="4724400" y="2209800"/>
            <a:ext cx="914400" cy="1143000"/>
          </a:xfrm>
          <a:prstGeom prst="line">
            <a:avLst/>
          </a:prstGeom>
          <a:noFill/>
          <a:ln w="22225">
            <a:solidFill>
              <a:srgbClr val="F41C30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4" descr="SST"/>
          <p:cNvPicPr>
            <a:picLocks noChangeAspect="1" noChangeArrowheads="1"/>
          </p:cNvPicPr>
          <p:nvPr/>
        </p:nvPicPr>
        <p:blipFill>
          <a:blip r:embed="rId4"/>
          <a:srcRect l="5508"/>
          <a:stretch>
            <a:fillRect/>
          </a:stretch>
        </p:blipFill>
        <p:spPr bwMode="auto">
          <a:xfrm>
            <a:off x="5520178" y="2819400"/>
            <a:ext cx="362382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053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807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gd_12.ppt001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52" y="13602"/>
            <a:ext cx="8839495" cy="68307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6600" y="346932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/>
              <a:t>360,000 core-hrs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281173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lidar_pbl_gro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963" y="1981200"/>
            <a:ext cx="8199437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Box 6"/>
          <p:cNvSpPr txBox="1">
            <a:spLocks noChangeArrowheads="1"/>
          </p:cNvSpPr>
          <p:nvPr/>
        </p:nvSpPr>
        <p:spPr bwMode="auto">
          <a:xfrm>
            <a:off x="3429000" y="6046787"/>
            <a:ext cx="17526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935FF"/>
                </a:solidFill>
              </a:rPr>
              <a:t>Local time</a:t>
            </a:r>
          </a:p>
        </p:txBody>
      </p:sp>
      <p:sp>
        <p:nvSpPr>
          <p:cNvPr id="78852" name="TextBox 7"/>
          <p:cNvSpPr txBox="1">
            <a:spLocks noChangeArrowheads="1"/>
          </p:cNvSpPr>
          <p:nvPr/>
        </p:nvSpPr>
        <p:spPr bwMode="auto">
          <a:xfrm>
            <a:off x="7010400" y="6046787"/>
            <a:ext cx="10668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935FF"/>
                </a:solidFill>
              </a:rPr>
              <a:t>Noon</a:t>
            </a:r>
          </a:p>
        </p:txBody>
      </p:sp>
      <p:sp>
        <p:nvSpPr>
          <p:cNvPr id="78853" name="TextBox 8"/>
          <p:cNvSpPr txBox="1">
            <a:spLocks noChangeArrowheads="1"/>
          </p:cNvSpPr>
          <p:nvPr/>
        </p:nvSpPr>
        <p:spPr bwMode="auto">
          <a:xfrm>
            <a:off x="609600" y="6046787"/>
            <a:ext cx="10668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rgbClr val="0935FF"/>
                </a:solidFill>
              </a:rPr>
              <a:t>8 am</a:t>
            </a:r>
          </a:p>
        </p:txBody>
      </p:sp>
      <p:cxnSp>
        <p:nvCxnSpPr>
          <p:cNvPr id="78855" name="Straight Connector 8"/>
          <p:cNvCxnSpPr>
            <a:cxnSpLocks noChangeShapeType="1"/>
          </p:cNvCxnSpPr>
          <p:nvPr/>
        </p:nvCxnSpPr>
        <p:spPr bwMode="auto">
          <a:xfrm rot="16200000" flipV="1">
            <a:off x="5943600" y="2514600"/>
            <a:ext cx="1828800" cy="4572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triangle" w="med" len="med"/>
            <a:tailEnd/>
          </a:ln>
        </p:spPr>
      </p:cxnSp>
      <p:sp>
        <p:nvSpPr>
          <p:cNvPr id="78856" name="TextBox 9"/>
          <p:cNvSpPr txBox="1">
            <a:spLocks noChangeArrowheads="1"/>
          </p:cNvSpPr>
          <p:nvPr/>
        </p:nvSpPr>
        <p:spPr bwMode="auto">
          <a:xfrm>
            <a:off x="4953000" y="1371600"/>
            <a:ext cx="3200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/>
              <a:t>Daytime Convective BL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914400" y="1589087"/>
            <a:ext cx="7086600" cy="369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600" b="1" i="1" dirty="0">
                <a:solidFill>
                  <a:srgbClr val="0935FF"/>
                </a:solidFill>
              </a:rPr>
              <a:t>DO LES STATISTICS CONVERGE WITH </a:t>
            </a:r>
          </a:p>
          <a:p>
            <a:r>
              <a:rPr lang="en-US" sz="2600" b="1" i="1" dirty="0">
                <a:solidFill>
                  <a:srgbClr val="0935FF"/>
                </a:solidFill>
              </a:rPr>
              <a:t>MESH REFINEMENT</a:t>
            </a:r>
            <a:r>
              <a:rPr lang="en-US" sz="2600" b="1" i="1" dirty="0" smtClean="0">
                <a:solidFill>
                  <a:srgbClr val="0935FF"/>
                </a:solidFill>
              </a:rPr>
              <a:t>?</a:t>
            </a:r>
          </a:p>
          <a:p>
            <a:endParaRPr lang="en-US" sz="2600" b="1" i="1" dirty="0" smtClean="0">
              <a:solidFill>
                <a:srgbClr val="0935FF"/>
              </a:solidFill>
            </a:endParaRPr>
          </a:p>
          <a:p>
            <a:r>
              <a:rPr lang="en-US" sz="2600" b="1" i="1" dirty="0" smtClean="0">
                <a:solidFill>
                  <a:srgbClr val="0935FF"/>
                </a:solidFill>
              </a:rPr>
              <a:t>                         … OR …</a:t>
            </a:r>
          </a:p>
          <a:p>
            <a:endParaRPr lang="en-US" sz="2600" b="1" i="1" dirty="0" smtClean="0">
              <a:solidFill>
                <a:srgbClr val="0935FF"/>
              </a:solidFill>
            </a:endParaRPr>
          </a:p>
          <a:p>
            <a:r>
              <a:rPr lang="en-US" sz="2600" b="1" i="1" dirty="0" smtClean="0">
                <a:solidFill>
                  <a:srgbClr val="0935FF"/>
                </a:solidFill>
              </a:rPr>
              <a:t>HOW BIG DOES THE LARGE-EDDY REYNOLDS NUMBER NEED TO BE?</a:t>
            </a:r>
          </a:p>
          <a:p>
            <a:endParaRPr lang="en-US" sz="2600" b="1" i="1" dirty="0" smtClean="0">
              <a:solidFill>
                <a:srgbClr val="0935FF"/>
              </a:solidFill>
            </a:endParaRPr>
          </a:p>
          <a:p>
            <a:endParaRPr lang="en-US" sz="2600" b="1" i="1" dirty="0">
              <a:solidFill>
                <a:srgbClr val="0935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7"/>
          <p:cNvSpPr>
            <a:spLocks noChangeArrowheads="1"/>
          </p:cNvSpPr>
          <p:nvPr/>
        </p:nvSpPr>
        <p:spPr bwMode="auto">
          <a:xfrm>
            <a:off x="2057400" y="0"/>
            <a:ext cx="53340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0899" name="Picture 16" descr="dwd_dm.ppt0022.png"/>
          <p:cNvPicPr>
            <a:picLocks noChangeAspect="1"/>
          </p:cNvPicPr>
          <p:nvPr/>
        </p:nvPicPr>
        <p:blipFill>
          <a:blip r:embed="rId3"/>
          <a:srcRect t="13387"/>
          <a:stretch>
            <a:fillRect/>
          </a:stretch>
        </p:blipFill>
        <p:spPr bwMode="auto">
          <a:xfrm>
            <a:off x="152400" y="712788"/>
            <a:ext cx="8839200" cy="591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0" name="Line 4"/>
          <p:cNvSpPr>
            <a:spLocks noChangeShapeType="1"/>
          </p:cNvSpPr>
          <p:nvPr/>
        </p:nvSpPr>
        <p:spPr bwMode="auto">
          <a:xfrm>
            <a:off x="5487988" y="1049338"/>
            <a:ext cx="15875" cy="54102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0901" name="Picture 7" descr="latex-image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6324600"/>
            <a:ext cx="53340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2" name="Line 10"/>
          <p:cNvSpPr>
            <a:spLocks noChangeShapeType="1"/>
          </p:cNvSpPr>
          <p:nvPr/>
        </p:nvSpPr>
        <p:spPr bwMode="auto">
          <a:xfrm flipH="1">
            <a:off x="8382000" y="2133600"/>
            <a:ext cx="457200" cy="0"/>
          </a:xfrm>
          <a:prstGeom prst="line">
            <a:avLst/>
          </a:prstGeom>
          <a:noFill/>
          <a:ln w="25400">
            <a:solidFill>
              <a:srgbClr val="121E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0903" name="Picture 22" descr="latex-image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00" y="1981200"/>
            <a:ext cx="430213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4" name="Picture 25" descr="Picture 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48600" y="1828800"/>
            <a:ext cx="119062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5" name="Line 27"/>
          <p:cNvSpPr>
            <a:spLocks noChangeShapeType="1"/>
          </p:cNvSpPr>
          <p:nvPr/>
        </p:nvSpPr>
        <p:spPr bwMode="auto">
          <a:xfrm>
            <a:off x="8489950" y="2057400"/>
            <a:ext cx="457200" cy="0"/>
          </a:xfrm>
          <a:prstGeom prst="line">
            <a:avLst/>
          </a:prstGeom>
          <a:noFill/>
          <a:ln w="31750">
            <a:solidFill>
              <a:srgbClr val="123F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6" name="Line 28"/>
          <p:cNvSpPr>
            <a:spLocks noChangeShapeType="1"/>
          </p:cNvSpPr>
          <p:nvPr/>
        </p:nvSpPr>
        <p:spPr bwMode="auto">
          <a:xfrm>
            <a:off x="8489950" y="2895600"/>
            <a:ext cx="4572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0907" name="Line 29"/>
          <p:cNvSpPr>
            <a:spLocks noChangeShapeType="1"/>
          </p:cNvSpPr>
          <p:nvPr/>
        </p:nvSpPr>
        <p:spPr bwMode="auto">
          <a:xfrm>
            <a:off x="8486775" y="3810000"/>
            <a:ext cx="457200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0908" name="Picture 30" descr="latex-image-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59725" y="1944688"/>
            <a:ext cx="5111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9" name="Picture 31" descr="latex-image-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48613" y="2767013"/>
            <a:ext cx="503237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10" name="Picture 32" descr="latex-image-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40675" y="3681413"/>
            <a:ext cx="503238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11" name="Text Box 15"/>
          <p:cNvSpPr txBox="1">
            <a:spLocks noChangeArrowheads="1"/>
          </p:cNvSpPr>
          <p:nvPr/>
        </p:nvSpPr>
        <p:spPr bwMode="auto">
          <a:xfrm>
            <a:off x="152400" y="4724400"/>
            <a:ext cx="19050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700"/>
              <a:t>Dissipation</a:t>
            </a:r>
            <a:endParaRPr lang="en-US"/>
          </a:p>
        </p:txBody>
      </p:sp>
      <p:sp>
        <p:nvSpPr>
          <p:cNvPr id="80912" name="Text Box 15"/>
          <p:cNvSpPr txBox="1">
            <a:spLocks noChangeArrowheads="1"/>
          </p:cNvSpPr>
          <p:nvPr/>
        </p:nvSpPr>
        <p:spPr bwMode="auto">
          <a:xfrm>
            <a:off x="76200" y="838200"/>
            <a:ext cx="19050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700"/>
              <a:t>Large eddy Reynolds number</a:t>
            </a:r>
            <a:endParaRPr lang="en-US"/>
          </a:p>
        </p:txBody>
      </p:sp>
      <p:sp>
        <p:nvSpPr>
          <p:cNvPr id="80913" name="TextBox 18"/>
          <p:cNvSpPr txBox="1">
            <a:spLocks noChangeArrowheads="1"/>
          </p:cNvSpPr>
          <p:nvPr/>
        </p:nvSpPr>
        <p:spPr bwMode="auto">
          <a:xfrm>
            <a:off x="914400" y="76200"/>
            <a:ext cx="7772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121EFF"/>
                </a:solidFill>
              </a:rPr>
              <a:t>DO LES STATISTICS CONVERGE WITH MESH REFINEMENT?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ap_3.ppt000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52" y="13602"/>
            <a:ext cx="8839495" cy="6830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p_3.ppt0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52" y="13602"/>
            <a:ext cx="8839495" cy="6830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143000" y="990600"/>
            <a:ext cx="63246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FF"/>
                </a:solidFill>
              </a:rPr>
              <a:t>“ … DNS is mighty useful, however we don’t have enough IBM SP’s to get to a PBL Reynolds number and resolve all scales of a rough wall … We need something else </a:t>
            </a:r>
            <a:r>
              <a:rPr lang="en-US" b="1" dirty="0" smtClean="0">
                <a:solidFill>
                  <a:srgbClr val="0000FF"/>
                </a:solidFill>
              </a:rPr>
              <a:t>… LES?”</a:t>
            </a:r>
            <a:endParaRPr lang="en-US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0-09 at 7.06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"/>
            <a:ext cx="9144000" cy="663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45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2" descr="lec1_ppt00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3" y="12700"/>
            <a:ext cx="8840787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Oval 9"/>
          <p:cNvSpPr>
            <a:spLocks noChangeArrowheads="1"/>
          </p:cNvSpPr>
          <p:nvPr/>
        </p:nvSpPr>
        <p:spPr bwMode="auto">
          <a:xfrm>
            <a:off x="7239000" y="1600200"/>
            <a:ext cx="838200" cy="6858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2" name="Oval 10"/>
          <p:cNvSpPr>
            <a:spLocks noChangeArrowheads="1"/>
          </p:cNvSpPr>
          <p:nvPr/>
        </p:nvSpPr>
        <p:spPr bwMode="auto">
          <a:xfrm>
            <a:off x="5762625" y="2847975"/>
            <a:ext cx="838200" cy="685800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3" name="Line 13"/>
          <p:cNvSpPr>
            <a:spLocks noChangeShapeType="1"/>
          </p:cNvSpPr>
          <p:nvPr/>
        </p:nvSpPr>
        <p:spPr bwMode="auto">
          <a:xfrm flipV="1">
            <a:off x="6248400" y="1371600"/>
            <a:ext cx="6858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774" name="Line 14"/>
          <p:cNvSpPr>
            <a:spLocks noChangeShapeType="1"/>
          </p:cNvSpPr>
          <p:nvPr/>
        </p:nvSpPr>
        <p:spPr bwMode="auto">
          <a:xfrm flipV="1">
            <a:off x="4800600" y="2667000"/>
            <a:ext cx="6858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2775" name="Picture 15" descr="latex-image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2514600"/>
            <a:ext cx="119063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16" descr="latex-image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7538" y="1219200"/>
            <a:ext cx="119062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457200" y="152400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i="1" dirty="0" smtClean="0">
                <a:solidFill>
                  <a:srgbClr val="0935FF"/>
                </a:solidFill>
              </a:rPr>
              <a:t>What’s the SGS model look like in the LES limit of Terra-Incognita?</a:t>
            </a:r>
            <a:endParaRPr lang="en-US" sz="3600" b="1" i="1" dirty="0">
              <a:solidFill>
                <a:srgbClr val="0935FF"/>
              </a:solidFill>
            </a:endParaRPr>
          </a:p>
        </p:txBody>
      </p:sp>
      <p:pic>
        <p:nvPicPr>
          <p:cNvPr id="35844" name="Picture 2" descr="Picture 2"/>
          <p:cNvPicPr>
            <a:picLocks noChangeAspect="1" noChangeArrowheads="1"/>
          </p:cNvPicPr>
          <p:nvPr/>
        </p:nvPicPr>
        <p:blipFill>
          <a:blip r:embed="rId2"/>
          <a:srcRect b="27692"/>
          <a:stretch>
            <a:fillRect/>
          </a:stretch>
        </p:blipFill>
        <p:spPr bwMode="auto">
          <a:xfrm>
            <a:off x="1371600" y="2127250"/>
            <a:ext cx="6050752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 bwMode="auto">
          <a:xfrm rot="16200000" flipH="1">
            <a:off x="5867400" y="1981200"/>
            <a:ext cx="1524000" cy="304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trans_pope"/>
          <p:cNvPicPr>
            <a:picLocks noChangeAspect="1" noChangeArrowheads="1"/>
          </p:cNvPicPr>
          <p:nvPr/>
        </p:nvPicPr>
        <p:blipFill>
          <a:blip r:embed="rId3"/>
          <a:srcRect b="13956"/>
          <a:stretch>
            <a:fillRect/>
          </a:stretch>
        </p:blipFill>
        <p:spPr bwMode="auto">
          <a:xfrm>
            <a:off x="914400" y="3044825"/>
            <a:ext cx="7543800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3" descr="sideview"/>
          <p:cNvPicPr>
            <a:picLocks noChangeAspect="1" noChangeArrowheads="1"/>
          </p:cNvPicPr>
          <p:nvPr/>
        </p:nvPicPr>
        <p:blipFill>
          <a:blip r:embed="rId4"/>
          <a:srcRect r="75711"/>
          <a:stretch>
            <a:fillRect/>
          </a:stretch>
        </p:blipFill>
        <p:spPr bwMode="auto">
          <a:xfrm>
            <a:off x="7678738" y="838200"/>
            <a:ext cx="11604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28800" y="1303338"/>
            <a:ext cx="2438400" cy="15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143000" y="76200"/>
            <a:ext cx="708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TURBULENCE ENERGY CASCADE CONCEPTS</a:t>
            </a:r>
            <a:endParaRPr lang="en-US"/>
          </a:p>
        </p:txBody>
      </p:sp>
      <p:sp>
        <p:nvSpPr>
          <p:cNvPr id="36870" name="Line 6"/>
          <p:cNvSpPr>
            <a:spLocks noChangeShapeType="1"/>
          </p:cNvSpPr>
          <p:nvPr/>
        </p:nvSpPr>
        <p:spPr bwMode="auto">
          <a:xfrm flipH="1">
            <a:off x="3124200" y="2438400"/>
            <a:ext cx="304800" cy="15240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 flipH="1">
            <a:off x="6248400" y="2286000"/>
            <a:ext cx="1524000" cy="8382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7239000" y="41910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LARGE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1143000" y="41910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/>
              <a:t>SMALL</a:t>
            </a:r>
            <a:endParaRPr lang="en-US" sz="1400"/>
          </a:p>
        </p:txBody>
      </p:sp>
      <p:sp>
        <p:nvSpPr>
          <p:cNvPr id="36874" name="Line 11"/>
          <p:cNvSpPr>
            <a:spLocks noChangeShapeType="1"/>
          </p:cNvSpPr>
          <p:nvPr/>
        </p:nvSpPr>
        <p:spPr bwMode="auto">
          <a:xfrm>
            <a:off x="4038600" y="5486400"/>
            <a:ext cx="0" cy="533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triangle" w="med" len="med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875" name="Text Box 13"/>
          <p:cNvSpPr txBox="1">
            <a:spLocks noChangeArrowheads="1"/>
          </p:cNvSpPr>
          <p:nvPr/>
        </p:nvSpPr>
        <p:spPr bwMode="auto">
          <a:xfrm>
            <a:off x="4552950" y="6048375"/>
            <a:ext cx="2457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Resolved scales</a:t>
            </a:r>
            <a:endParaRPr lang="en-US"/>
          </a:p>
        </p:txBody>
      </p:sp>
      <p:pic>
        <p:nvPicPr>
          <p:cNvPr id="36876" name="Picture 17" descr="latex-image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0" y="6210300"/>
            <a:ext cx="895350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7" name="Picture 18" descr="latex-image-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33800" y="6173788"/>
            <a:ext cx="557213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8" name="Picture 19" descr="latex-image-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47800" y="6172200"/>
            <a:ext cx="858838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ＭＳ Ｐゴシック" pitchFamily="1" charset="-128"/>
            <a:cs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ＭＳ Ｐゴシック" pitchFamily="1" charset="-128"/>
            <a:cs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17510</TotalTime>
  <Words>514</Words>
  <Application>Microsoft Macintosh PowerPoint</Application>
  <PresentationFormat>On-screen Show (4:3)</PresentationFormat>
  <Paragraphs>123</Paragraphs>
  <Slides>48</Slides>
  <Notes>23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Jose Castilleja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Castilleja</dc:creator>
  <cp:lastModifiedBy>MMM</cp:lastModifiedBy>
  <cp:revision>159</cp:revision>
  <cp:lastPrinted>2008-07-24T22:57:43Z</cp:lastPrinted>
  <dcterms:created xsi:type="dcterms:W3CDTF">2012-10-05T15:08:32Z</dcterms:created>
  <dcterms:modified xsi:type="dcterms:W3CDTF">2012-10-11T21:23:55Z</dcterms:modified>
</cp:coreProperties>
</file>