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439" r:id="rId2"/>
    <p:sldId id="440" r:id="rId3"/>
    <p:sldId id="435" r:id="rId4"/>
    <p:sldId id="436" r:id="rId5"/>
    <p:sldId id="427" r:id="rId6"/>
    <p:sldId id="441" r:id="rId7"/>
    <p:sldId id="443" r:id="rId8"/>
    <p:sldId id="432" r:id="rId9"/>
    <p:sldId id="446" r:id="rId10"/>
    <p:sldId id="423" r:id="rId11"/>
    <p:sldId id="447" r:id="rId12"/>
    <p:sldId id="431" r:id="rId13"/>
    <p:sldId id="407" r:id="rId14"/>
    <p:sldId id="408" r:id="rId15"/>
    <p:sldId id="445" r:id="rId16"/>
    <p:sldId id="448" r:id="rId17"/>
    <p:sldId id="409" r:id="rId18"/>
    <p:sldId id="410" r:id="rId19"/>
    <p:sldId id="412" r:id="rId20"/>
    <p:sldId id="413" r:id="rId21"/>
    <p:sldId id="414" r:id="rId22"/>
    <p:sldId id="415" r:id="rId23"/>
    <p:sldId id="416" r:id="rId24"/>
    <p:sldId id="417" r:id="rId25"/>
    <p:sldId id="418" r:id="rId26"/>
    <p:sldId id="419" r:id="rId27"/>
    <p:sldId id="449" r:id="rId28"/>
    <p:sldId id="437" r:id="rId29"/>
    <p:sldId id="438" r:id="rId30"/>
    <p:sldId id="450" r:id="rId31"/>
    <p:sldId id="428" r:id="rId32"/>
    <p:sldId id="453" r:id="rId33"/>
    <p:sldId id="451" r:id="rId34"/>
    <p:sldId id="455"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24"/>
    <a:srgbClr val="800080"/>
    <a:srgbClr val="00FF00"/>
    <a:srgbClr val="123FFF"/>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928" y="-112"/>
      </p:cViewPr>
      <p:guideLst>
        <p:guide orient="horz" pos="1872"/>
        <p:guide pos="3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1264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264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1264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73B4F06-97A8-3C43-AF25-B6047223F41A}" type="slidenum">
              <a:rPr lang="en-US"/>
              <a:pPr>
                <a:defRPr/>
              </a:pPr>
              <a:t>‹#›</a:t>
            </a:fld>
            <a:endParaRPr lang="en-US"/>
          </a:p>
        </p:txBody>
      </p:sp>
    </p:spTree>
    <p:extLst>
      <p:ext uri="{BB962C8B-B14F-4D97-AF65-F5344CB8AC3E}">
        <p14:creationId xmlns:p14="http://schemas.microsoft.com/office/powerpoint/2010/main" val="397022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C48673B-81C8-D645-B094-69D2242AB7B6}" type="slidenum">
              <a:rPr lang="en-US"/>
              <a:pPr>
                <a:defRPr/>
              </a:pPr>
              <a:t>‹#›</a:t>
            </a:fld>
            <a:endParaRPr lang="en-US"/>
          </a:p>
        </p:txBody>
      </p:sp>
    </p:spTree>
    <p:extLst>
      <p:ext uri="{BB962C8B-B14F-4D97-AF65-F5344CB8AC3E}">
        <p14:creationId xmlns:p14="http://schemas.microsoft.com/office/powerpoint/2010/main" val="31107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D9AFC72-17C1-0045-A1FC-93DB5AD368AB}" type="slidenum">
              <a:rPr lang="en-US"/>
              <a:pPr/>
              <a:t>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r>
              <a:rPr lang="en-US"/>
              <a:t>Start of the talk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EC742FF-1CEA-5C4E-9CBE-1FB2AAD35596}" type="slidenum">
              <a:rPr lang="en-US"/>
              <a:pPr/>
              <a:t>14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7B9655A-EEDA-F44C-BBA5-1844C5A58C52}" type="slidenum">
              <a:rPr lang="en-US"/>
              <a:pPr/>
              <a:t>17</a:t>
            </a:fld>
            <a:endParaRPr lang="en-US"/>
          </a:p>
        </p:txBody>
      </p:sp>
      <p:sp>
        <p:nvSpPr>
          <p:cNvPr id="45059" name="Rectangle 1026"/>
          <p:cNvSpPr>
            <a:spLocks noGrp="1" noRot="1" noChangeAspect="1" noChangeArrowheads="1" noTextEdit="1"/>
          </p:cNvSpPr>
          <p:nvPr>
            <p:ph type="sldImg"/>
          </p:nvPr>
        </p:nvSpPr>
        <p:spPr>
          <a:ln/>
        </p:spPr>
      </p:sp>
      <p:sp>
        <p:nvSpPr>
          <p:cNvPr id="45060"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8295CCD-58FC-784A-9CC4-89AD138E5557}" type="slidenum">
              <a:rPr lang="en-US"/>
              <a:pPr/>
              <a:t>18</a:t>
            </a:fld>
            <a:endParaRPr 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656AF5D-0F91-1345-9D4D-403C7EB1F39A}" type="slidenum">
              <a:rPr lang="en-US"/>
              <a:pPr/>
              <a:t>23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C9F482C-AB37-C046-8E3C-E86F463181BC}" type="slidenum">
              <a:rPr lang="en-US"/>
              <a:pPr/>
              <a:t>28</a:t>
            </a:fld>
            <a:endParaRPr lang="en-US"/>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Start of the talk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7FAF795-E596-5742-94EE-2C39651D6B5C}" type="slidenum">
              <a:rPr lang="en-US"/>
              <a:pPr/>
              <a:t>29</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0D110C5-52A6-254C-9E41-4094E2348725}" type="slidenum">
              <a:rPr lang="en-US"/>
              <a:pPr/>
              <a:t>31</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10E6383-84E8-5746-B12F-104C7A86BC79}" type="slidenum">
              <a:rPr lang="en-US"/>
              <a:pPr/>
              <a:t>32</a:t>
            </a:fld>
            <a:endParaRPr lang="en-US"/>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smtClean="0"/>
              <a:t>Hub height 60m.  Blade diameter 80m.  Turbines are Vestas 2MW </a:t>
            </a:r>
          </a:p>
          <a:p>
            <a:endParaRPr lang="en-US" smtClean="0"/>
          </a:p>
          <a:p>
            <a:r>
              <a:rPr lang="en-US" smtClean="0"/>
              <a:t>Height of escarpment ~150m at the highest point.</a:t>
            </a:r>
          </a:p>
          <a:p>
            <a:endParaRPr lang="en-US" smtClean="0"/>
          </a:p>
          <a:p>
            <a:r>
              <a:rPr lang="en-US" smtClean="0"/>
              <a:t>33 turbines in farm</a:t>
            </a:r>
          </a:p>
          <a:p>
            <a:endParaRPr lang="en-US" smtClean="0"/>
          </a:p>
          <a:p>
            <a:endParaRPr lang="en-US" smtClean="0"/>
          </a:p>
        </p:txBody>
      </p:sp>
      <p:sp>
        <p:nvSpPr>
          <p:cNvPr id="20484" name="Slide Number Placeholder 3"/>
          <p:cNvSpPr>
            <a:spLocks noGrp="1"/>
          </p:cNvSpPr>
          <p:nvPr>
            <p:ph type="sldNum" sz="quarter" idx="5"/>
          </p:nvPr>
        </p:nvSpPr>
        <p:spPr>
          <a:noFill/>
        </p:spPr>
        <p:txBody>
          <a:bodyPr/>
          <a:lstStyle/>
          <a:p>
            <a:fld id="{5D689568-7958-A040-B4D3-64B513259C02}"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9B215E7-C910-224B-8581-188C56104E85}" type="slidenum">
              <a:rPr lang="en-US"/>
              <a:pPr/>
              <a:t>5</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84504BF1-2462-8A4A-9514-92DA14CE51EA}" type="slidenum">
              <a:rPr lang="en-US"/>
              <a:pPr/>
              <a:t>8</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6B1EC93B-01D9-6B45-8CE5-67EA03E7B5F4}" type="slidenum">
              <a:rPr lang="en-US"/>
              <a:pPr/>
              <a:t>9</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D66D9FE-9C67-5147-8F28-2FD393C89641}" type="slidenum">
              <a:rPr lang="en-US"/>
              <a:pPr/>
              <a:t>10</a:t>
            </a:fld>
            <a:endParaRPr lang="en-US"/>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2ACE0EE-70D0-3945-8A31-8F35B0E0007C}" type="slidenum">
              <a:rPr lang="en-US"/>
              <a:pPr/>
              <a:t>11</a:t>
            </a:fld>
            <a:endParaRPr lang="en-US"/>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79EB6CF-F59A-734C-B3DA-14187E7C8461}" type="slidenum">
              <a:rPr lang="en-US"/>
              <a:pPr/>
              <a:t>12</a:t>
            </a:fld>
            <a:endParaRPr lang="en-US"/>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FE4E0D4-F9C4-E842-B2F4-E14FDCC90409}" type="slidenum">
              <a:rPr lang="en-US"/>
              <a:pPr/>
              <a:t>13</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A33F5B-7EE1-4947-8B83-3BB08A8BF83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ADC2C2-0354-0D47-956D-F79BB4CF246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1BD41-D3C2-6546-949C-5FA03D2B7A9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2DC1C0-15A0-3640-97AE-22D885FFAA0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B63C4-7C6C-C646-960B-79ECEDD34C5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DCE64-2967-2C44-8DE3-1B45E570E4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0B33D5-7A40-194F-B425-95DA529CED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732A6F-CD08-A04B-889C-508452BAA28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8C1539-A8DB-4441-A5EC-F6B9539BE92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3215C-248C-4940-8961-1CE96FFD4C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47E8C0-999D-4D42-94A8-99B08B758B6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0D5EB51B-EC6F-4E43-980C-645DEE35B0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microsoft.com/office/2007/relationships/media" Target="file://localhost/Volumes/users/pps/talks/netherlands_2012/gap_4/p_vec_ca4_b.avi" TargetMode="External"/><Relationship Id="rId4" Type="http://schemas.openxmlformats.org/officeDocument/2006/relationships/video" Target="file://localhost/Volumes/users/pps/talks/netherlands_2012/gap_4/p_vec_ca4_b.avi" TargetMode="External"/><Relationship Id="rId5" Type="http://schemas.openxmlformats.org/officeDocument/2006/relationships/slideLayout" Target="../slideLayouts/slideLayout1.xml"/><Relationship Id="rId6" Type="http://schemas.openxmlformats.org/officeDocument/2006/relationships/notesSlide" Target="../notesSlides/notesSlide12.xml"/><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 Type="http://schemas.microsoft.com/office/2007/relationships/media" Target="file://localhost/Volumes/users/pps/talks/netherlands_2012/gap_4/p_vec_ca3_c.avi" TargetMode="External"/><Relationship Id="rId2" Type="http://schemas.openxmlformats.org/officeDocument/2006/relationships/video" Target="file://localhost/Volumes/users/pps/talks/netherlands_2012/gap_4/p_vec_ca3_c.avi"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microsoft.com/office/2007/relationships/media" Target="file://localhost/Volumes/users/pps/talks/netherlands_2012/gap_4/hill7_p_slice2.avi" TargetMode="External"/><Relationship Id="rId2" Type="http://schemas.openxmlformats.org/officeDocument/2006/relationships/video" Target="file://localhost/Volumes/users/pps/talks/netherlands_2012/gap_4/hill7_p_slice2.av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36.png"/><Relationship Id="rId7" Type="http://schemas.openxmlformats.org/officeDocument/2006/relationships/image" Target="../media/image44.png"/><Relationship Id="rId8" Type="http://schemas.openxmlformats.org/officeDocument/2006/relationships/image" Target="../media/image45.png"/><Relationship Id="rId1" Type="http://schemas.microsoft.com/office/2007/relationships/media" Target="file://localhost/Volumes/users/pps/talks/netherlands_2012/gap_4/crater_p.avi" TargetMode="External"/><Relationship Id="rId2" Type="http://schemas.openxmlformats.org/officeDocument/2006/relationships/video" Target="file://localhost/Volumes/users/pps/talks/netherlands_2012/gap_4/crater_p.avi"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0.png"/><Relationship Id="rId5" Type="http://schemas.openxmlformats.org/officeDocument/2006/relationships/image" Target="../media/image51.png"/><Relationship Id="rId1" Type="http://schemas.microsoft.com/office/2007/relationships/media" Target="file://localhost/Volumes/users/pps/talks/netherlands_2012/gap_4/grid_small.avi" TargetMode="External"/><Relationship Id="rId2" Type="http://schemas.openxmlformats.org/officeDocument/2006/relationships/video" Target="file://localhost/Volumes/users/pps/talks/netherlands_2012/gap_4/grid_small.avi"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1" Type="http://schemas.microsoft.com/office/2007/relationships/media" Target="file://localhost/Volumes/users/pps/talks/netherlands_2012/gap_4/p_vecs_longer_gg2.avi" TargetMode="External"/><Relationship Id="rId2" Type="http://schemas.openxmlformats.org/officeDocument/2006/relationships/video" Target="file://localhost/Volumes/users/pps/talks/netherlands_2012/gap_4/p_vecs_longer_gg2.avi"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IMG_020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435" name="TextBox 8"/>
          <p:cNvSpPr txBox="1">
            <a:spLocks noChangeArrowheads="1"/>
          </p:cNvSpPr>
          <p:nvPr/>
        </p:nvSpPr>
        <p:spPr bwMode="auto">
          <a:xfrm>
            <a:off x="647700" y="3013075"/>
            <a:ext cx="8382000" cy="492125"/>
          </a:xfrm>
          <a:prstGeom prst="rect">
            <a:avLst/>
          </a:prstGeom>
          <a:noFill/>
          <a:ln w="9525">
            <a:noFill/>
            <a:miter lim="800000"/>
            <a:headEnd/>
            <a:tailEnd/>
          </a:ln>
        </p:spPr>
        <p:txBody>
          <a:bodyPr>
            <a:prstTxWarp prst="textNoShape">
              <a:avLst/>
            </a:prstTxWarp>
            <a:spAutoFit/>
          </a:bodyPr>
          <a:lstStyle/>
          <a:p>
            <a:r>
              <a:rPr lang="en-US" sz="2600" b="1">
                <a:solidFill>
                  <a:schemeClr val="bg1"/>
                </a:solidFill>
              </a:rPr>
              <a:t>1. An introduction to Terra-Incognita </a:t>
            </a:r>
          </a:p>
        </p:txBody>
      </p:sp>
      <p:sp>
        <p:nvSpPr>
          <p:cNvPr id="15364" name="TextBox 9"/>
          <p:cNvSpPr txBox="1">
            <a:spLocks noChangeArrowheads="1"/>
          </p:cNvSpPr>
          <p:nvPr/>
        </p:nvSpPr>
        <p:spPr bwMode="auto">
          <a:xfrm>
            <a:off x="647700" y="3927475"/>
            <a:ext cx="8382000" cy="492125"/>
          </a:xfrm>
          <a:prstGeom prst="rect">
            <a:avLst/>
          </a:prstGeom>
          <a:noFill/>
          <a:ln w="9525">
            <a:noFill/>
            <a:miter lim="800000"/>
            <a:headEnd/>
            <a:tailEnd/>
          </a:ln>
        </p:spPr>
        <p:txBody>
          <a:bodyPr>
            <a:prstTxWarp prst="textNoShape">
              <a:avLst/>
            </a:prstTxWarp>
            <a:spAutoFit/>
          </a:bodyPr>
          <a:lstStyle/>
          <a:p>
            <a:endParaRPr lang="en-US" sz="2600" b="1">
              <a:solidFill>
                <a:schemeClr val="bg1"/>
              </a:solidFill>
            </a:endParaRPr>
          </a:p>
        </p:txBody>
      </p:sp>
      <p:sp>
        <p:nvSpPr>
          <p:cNvPr id="15365" name="TextBox 10"/>
          <p:cNvSpPr txBox="1">
            <a:spLocks noChangeArrowheads="1"/>
          </p:cNvSpPr>
          <p:nvPr/>
        </p:nvSpPr>
        <p:spPr bwMode="auto">
          <a:xfrm>
            <a:off x="647700" y="5791200"/>
            <a:ext cx="8382000" cy="892175"/>
          </a:xfrm>
          <a:prstGeom prst="rect">
            <a:avLst/>
          </a:prstGeom>
          <a:noFill/>
          <a:ln w="9525">
            <a:noFill/>
            <a:miter lim="800000"/>
            <a:headEnd/>
            <a:tailEnd/>
          </a:ln>
        </p:spPr>
        <p:txBody>
          <a:bodyPr>
            <a:prstTxWarp prst="textNoShape">
              <a:avLst/>
            </a:prstTxWarp>
            <a:spAutoFit/>
          </a:bodyPr>
          <a:lstStyle/>
          <a:p>
            <a:r>
              <a:rPr lang="en-US" sz="2600" b="1">
                <a:solidFill>
                  <a:schemeClr val="bg1"/>
                </a:solidFill>
              </a:rPr>
              <a:t>4. A potpourri of LES with complex boundaries </a:t>
            </a:r>
          </a:p>
          <a:p>
            <a:r>
              <a:rPr lang="en-US" sz="2600" b="1">
                <a:solidFill>
                  <a:schemeClr val="bg1"/>
                </a:solidFill>
              </a:rPr>
              <a:t>	</a:t>
            </a:r>
          </a:p>
        </p:txBody>
      </p:sp>
      <p:sp>
        <p:nvSpPr>
          <p:cNvPr id="15" name="TextBox 14"/>
          <p:cNvSpPr txBox="1">
            <a:spLocks noChangeArrowheads="1"/>
          </p:cNvSpPr>
          <p:nvPr/>
        </p:nvSpPr>
        <p:spPr bwMode="auto">
          <a:xfrm>
            <a:off x="647700" y="4876800"/>
            <a:ext cx="8382000" cy="492125"/>
          </a:xfrm>
          <a:prstGeom prst="rect">
            <a:avLst/>
          </a:prstGeom>
          <a:noFill/>
          <a:ln w="9525">
            <a:noFill/>
            <a:miter lim="800000"/>
            <a:headEnd/>
            <a:tailEnd/>
          </a:ln>
        </p:spPr>
        <p:txBody>
          <a:bodyPr>
            <a:prstTxWarp prst="textNoShape">
              <a:avLst/>
            </a:prstTxWarp>
            <a:spAutoFit/>
          </a:bodyPr>
          <a:lstStyle/>
          <a:p>
            <a:r>
              <a:rPr lang="en-US" sz="2600" b="1">
                <a:solidFill>
                  <a:schemeClr val="bg1"/>
                </a:solidFill>
              </a:rPr>
              <a:t>3. Large-eddy simulation (LES)</a:t>
            </a:r>
          </a:p>
        </p:txBody>
      </p:sp>
      <p:sp>
        <p:nvSpPr>
          <p:cNvPr id="15367" name="Text Box 3"/>
          <p:cNvSpPr txBox="1">
            <a:spLocks noChangeArrowheads="1"/>
          </p:cNvSpPr>
          <p:nvPr/>
        </p:nvSpPr>
        <p:spPr bwMode="auto">
          <a:xfrm>
            <a:off x="381000" y="152400"/>
            <a:ext cx="8534400" cy="1077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a:solidFill>
                  <a:schemeClr val="bg1"/>
                </a:solidFill>
              </a:rPr>
              <a:t>A LARGE EDDY SIMULATION PERSPECTIVE OF TERRA-INCOGNITA</a:t>
            </a:r>
            <a:endParaRPr lang="en-US" sz="3200">
              <a:solidFill>
                <a:schemeClr val="bg1"/>
              </a:solidFill>
            </a:endParaRPr>
          </a:p>
        </p:txBody>
      </p:sp>
      <p:sp>
        <p:nvSpPr>
          <p:cNvPr id="8" name="TextBox 7"/>
          <p:cNvSpPr txBox="1">
            <a:spLocks noChangeArrowheads="1"/>
          </p:cNvSpPr>
          <p:nvPr/>
        </p:nvSpPr>
        <p:spPr bwMode="auto">
          <a:xfrm>
            <a:off x="647700" y="3927475"/>
            <a:ext cx="8382000" cy="492125"/>
          </a:xfrm>
          <a:prstGeom prst="rect">
            <a:avLst/>
          </a:prstGeom>
          <a:noFill/>
          <a:ln w="9525">
            <a:noFill/>
            <a:miter lim="800000"/>
            <a:headEnd/>
            <a:tailEnd/>
          </a:ln>
        </p:spPr>
        <p:txBody>
          <a:bodyPr>
            <a:prstTxWarp prst="textNoShape">
              <a:avLst/>
            </a:prstTxWarp>
            <a:spAutoFit/>
          </a:bodyPr>
          <a:lstStyle/>
          <a:p>
            <a:r>
              <a:rPr lang="en-US" sz="2600" b="1">
                <a:solidFill>
                  <a:schemeClr val="bg1"/>
                </a:solidFill>
              </a:rPr>
              <a:t>2. Rough wall SGS dynamics and Terra-Incognita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8435"/>
                                        </p:tgtEl>
                                        <p:attrNameLst>
                                          <p:attrName>style.opacity</p:attrName>
                                        </p:attrNameLst>
                                      </p:cBhvr>
                                      <p:to>
                                        <p:strVal val="0.5"/>
                                      </p:to>
                                    </p:set>
                                    <p:animEffect filter="image" prLst="opacity: 0.5">
                                      <p:cBhvr rctx="IE">
                                        <p:cTn id="7" dur="indefinite"/>
                                        <p:tgtEl>
                                          <p:spTgt spid="18435"/>
                                        </p:tgtEl>
                                      </p:cBhvr>
                                    </p:animEffect>
                                  </p:childTnLst>
                                </p:cTn>
                              </p:par>
                              <p:par>
                                <p:cTn id="8" presetID="9" presetClass="emph" presetSubtype="0" grpId="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grpId="0" nodeType="withEffect">
                                  <p:stCondLst>
                                    <p:cond delay="0"/>
                                  </p:stCondLst>
                                  <p:childTnLst>
                                    <p:set>
                                      <p:cBhvr rctx="PPT">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5" descr="gap_4.ppt0002.png"/>
          <p:cNvPicPr>
            <a:picLocks noChangeAspect="1"/>
          </p:cNvPicPr>
          <p:nvPr/>
        </p:nvPicPr>
        <p:blipFill>
          <a:blip r:embed="rId3"/>
          <a:srcRect/>
          <a:stretch>
            <a:fillRect/>
          </a:stretch>
        </p:blipFill>
        <p:spPr bwMode="auto">
          <a:xfrm>
            <a:off x="152400" y="14288"/>
            <a:ext cx="8839200" cy="6829425"/>
          </a:xfrm>
          <a:prstGeom prst="rect">
            <a:avLst/>
          </a:prstGeom>
          <a:noFill/>
          <a:ln w="9525">
            <a:noFill/>
            <a:miter lim="800000"/>
            <a:headEnd/>
            <a:tailEnd/>
          </a:ln>
        </p:spPr>
      </p:pic>
      <p:sp>
        <p:nvSpPr>
          <p:cNvPr id="28" name="Rectangle 27"/>
          <p:cNvSpPr>
            <a:spLocks noChangeArrowheads="1"/>
          </p:cNvSpPr>
          <p:nvPr/>
        </p:nvSpPr>
        <p:spPr bwMode="auto">
          <a:xfrm>
            <a:off x="2743200" y="3048000"/>
            <a:ext cx="3657600" cy="762000"/>
          </a:xfrm>
          <a:prstGeom prst="rect">
            <a:avLst/>
          </a:prstGeom>
          <a:solidFill>
            <a:schemeClr val="bg1"/>
          </a:solidFill>
          <a:ln w="9525">
            <a:noFill/>
            <a:round/>
            <a:headEnd/>
            <a:tailEnd/>
          </a:ln>
        </p:spPr>
        <p:txBody>
          <a:bodyPr>
            <a:prstTxWarp prst="textNoShape">
              <a:avLst/>
            </a:prstTxWarp>
          </a:bodyPr>
          <a:lstStyle/>
          <a:p>
            <a:endParaRPr lang="en-US"/>
          </a:p>
        </p:txBody>
      </p:sp>
      <p:sp>
        <p:nvSpPr>
          <p:cNvPr id="30" name="Rectangle 29"/>
          <p:cNvSpPr>
            <a:spLocks noChangeArrowheads="1"/>
          </p:cNvSpPr>
          <p:nvPr/>
        </p:nvSpPr>
        <p:spPr bwMode="auto">
          <a:xfrm>
            <a:off x="609600" y="2057400"/>
            <a:ext cx="4191000" cy="11430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9701" name="Rectangle 30"/>
          <p:cNvSpPr>
            <a:spLocks noChangeArrowheads="1"/>
          </p:cNvSpPr>
          <p:nvPr/>
        </p:nvSpPr>
        <p:spPr bwMode="auto">
          <a:xfrm>
            <a:off x="1524000" y="5257800"/>
            <a:ext cx="3505200" cy="685800"/>
          </a:xfrm>
          <a:prstGeom prst="rect">
            <a:avLst/>
          </a:prstGeom>
          <a:noFill/>
          <a:ln w="25400">
            <a:solidFill>
              <a:srgbClr val="FF0000"/>
            </a:solidFill>
            <a:round/>
            <a:headEnd/>
            <a:tailEnd/>
          </a:ln>
        </p:spPr>
        <p:txBody>
          <a:bodyPr>
            <a:prstTxWarp prst="textNoShape">
              <a:avLst/>
            </a:prstTxWarp>
          </a:bodyPr>
          <a:lstStyle/>
          <a:p>
            <a:endParaRPr lang="en-US"/>
          </a:p>
        </p:txBody>
      </p:sp>
      <p:sp>
        <p:nvSpPr>
          <p:cNvPr id="32" name="Rectangle 31"/>
          <p:cNvSpPr>
            <a:spLocks noChangeArrowheads="1"/>
          </p:cNvSpPr>
          <p:nvPr/>
        </p:nvSpPr>
        <p:spPr bwMode="auto">
          <a:xfrm>
            <a:off x="1295400" y="5200650"/>
            <a:ext cx="4191000" cy="1371600"/>
          </a:xfrm>
          <a:prstGeom prst="rect">
            <a:avLst/>
          </a:prstGeom>
          <a:solidFill>
            <a:schemeClr val="bg1"/>
          </a:solidFill>
          <a:ln w="9525">
            <a:noFill/>
            <a:round/>
            <a:headEnd/>
            <a:tailEnd/>
          </a:ln>
        </p:spPr>
        <p:txBody>
          <a:bodyPr>
            <a:prstTxWarp prst="textNoShape">
              <a:avLst/>
            </a:prstTxWarp>
          </a:bodyPr>
          <a:lstStyle/>
          <a:p>
            <a:endParaRPr lang="en-US"/>
          </a:p>
        </p:txBody>
      </p:sp>
      <p:cxnSp>
        <p:nvCxnSpPr>
          <p:cNvPr id="29703" name="Straight Connector 33"/>
          <p:cNvCxnSpPr>
            <a:cxnSpLocks noChangeShapeType="1"/>
          </p:cNvCxnSpPr>
          <p:nvPr/>
        </p:nvCxnSpPr>
        <p:spPr bwMode="auto">
          <a:xfrm flipV="1">
            <a:off x="3505200" y="4572000"/>
            <a:ext cx="1143000" cy="457200"/>
          </a:xfrm>
          <a:prstGeom prst="line">
            <a:avLst/>
          </a:prstGeom>
          <a:noFill/>
          <a:ln w="22225">
            <a:solidFill>
              <a:srgbClr val="FF0000"/>
            </a:solidFill>
            <a:round/>
            <a:headEnd/>
            <a:tailEnd type="triangle" w="med" len="med"/>
          </a:ln>
        </p:spPr>
      </p:cxnSp>
      <p:cxnSp>
        <p:nvCxnSpPr>
          <p:cNvPr id="29704" name="Straight Connector 34"/>
          <p:cNvCxnSpPr>
            <a:cxnSpLocks noChangeShapeType="1"/>
          </p:cNvCxnSpPr>
          <p:nvPr/>
        </p:nvCxnSpPr>
        <p:spPr bwMode="auto">
          <a:xfrm flipV="1">
            <a:off x="5257800" y="4572000"/>
            <a:ext cx="1143000" cy="457200"/>
          </a:xfrm>
          <a:prstGeom prst="line">
            <a:avLst/>
          </a:prstGeom>
          <a:noFill/>
          <a:ln w="22225">
            <a:solidFill>
              <a:srgbClr val="FF0000"/>
            </a:solidFill>
            <a:round/>
            <a:headEnd/>
            <a:tailEnd type="triangle" w="med" len="med"/>
          </a:ln>
        </p:spPr>
      </p:cxnSp>
      <p:sp>
        <p:nvSpPr>
          <p:cNvPr id="29" name="Rectangle 28"/>
          <p:cNvSpPr>
            <a:spLocks noChangeArrowheads="1"/>
          </p:cNvSpPr>
          <p:nvPr/>
        </p:nvSpPr>
        <p:spPr bwMode="auto">
          <a:xfrm>
            <a:off x="2819400" y="3810000"/>
            <a:ext cx="4191000" cy="13716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ollocated"/>
          <p:cNvPicPr>
            <a:picLocks noChangeAspect="1" noChangeArrowheads="1"/>
          </p:cNvPicPr>
          <p:nvPr/>
        </p:nvPicPr>
        <p:blipFill>
          <a:blip r:embed="rId3"/>
          <a:srcRect/>
          <a:stretch>
            <a:fillRect/>
          </a:stretch>
        </p:blipFill>
        <p:spPr bwMode="auto">
          <a:xfrm>
            <a:off x="76200" y="982663"/>
            <a:ext cx="4876800" cy="3589337"/>
          </a:xfrm>
          <a:prstGeom prst="rect">
            <a:avLst/>
          </a:prstGeom>
          <a:noFill/>
          <a:ln w="9525">
            <a:noFill/>
            <a:miter lim="800000"/>
            <a:headEnd/>
            <a:tailEnd/>
          </a:ln>
        </p:spPr>
      </p:pic>
      <p:sp>
        <p:nvSpPr>
          <p:cNvPr id="31747" name="Rectangle 3" descr="60%"/>
          <p:cNvSpPr>
            <a:spLocks noChangeArrowheads="1"/>
          </p:cNvSpPr>
          <p:nvPr/>
        </p:nvSpPr>
        <p:spPr bwMode="auto">
          <a:xfrm>
            <a:off x="5334000" y="1752600"/>
            <a:ext cx="3200400" cy="2438400"/>
          </a:xfrm>
          <a:prstGeom prst="rect">
            <a:avLst/>
          </a:prstGeom>
          <a:pattFill prst="pct60">
            <a:fgClr>
              <a:srgbClr val="C3C3C3"/>
            </a:fgClr>
            <a:bgClr>
              <a:schemeClr val="bg1"/>
            </a:bgClr>
          </a:pattFill>
          <a:ln w="19050">
            <a:solidFill>
              <a:schemeClr val="tx1"/>
            </a:solidFill>
            <a:miter lim="800000"/>
            <a:headEnd/>
            <a:tailEnd/>
          </a:ln>
        </p:spPr>
        <p:txBody>
          <a:bodyPr wrap="none" anchor="ctr">
            <a:prstTxWarp prst="textNoShape">
              <a:avLst/>
            </a:prstTxWarp>
          </a:bodyPr>
          <a:lstStyle/>
          <a:p>
            <a:endParaRPr lang="en-US"/>
          </a:p>
        </p:txBody>
      </p:sp>
      <p:sp>
        <p:nvSpPr>
          <p:cNvPr id="31748" name="Line 4"/>
          <p:cNvSpPr>
            <a:spLocks noChangeShapeType="1"/>
          </p:cNvSpPr>
          <p:nvPr/>
        </p:nvSpPr>
        <p:spPr bwMode="auto">
          <a:xfrm flipV="1">
            <a:off x="6934200" y="1219200"/>
            <a:ext cx="0" cy="5334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n-US"/>
          </a:p>
        </p:txBody>
      </p:sp>
      <p:sp>
        <p:nvSpPr>
          <p:cNvPr id="31749" name="Line 5"/>
          <p:cNvSpPr>
            <a:spLocks noChangeShapeType="1"/>
          </p:cNvSpPr>
          <p:nvPr/>
        </p:nvSpPr>
        <p:spPr bwMode="auto">
          <a:xfrm flipV="1">
            <a:off x="6972300" y="3114675"/>
            <a:ext cx="495300" cy="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n-US"/>
          </a:p>
        </p:txBody>
      </p:sp>
      <p:sp>
        <p:nvSpPr>
          <p:cNvPr id="31750" name="Oval 6"/>
          <p:cNvSpPr>
            <a:spLocks noChangeArrowheads="1"/>
          </p:cNvSpPr>
          <p:nvPr/>
        </p:nvSpPr>
        <p:spPr bwMode="auto">
          <a:xfrm>
            <a:off x="6934200" y="3076575"/>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31751" name="Line 7"/>
          <p:cNvSpPr>
            <a:spLocks noChangeShapeType="1"/>
          </p:cNvSpPr>
          <p:nvPr/>
        </p:nvSpPr>
        <p:spPr bwMode="auto">
          <a:xfrm flipV="1">
            <a:off x="5334000" y="762000"/>
            <a:ext cx="0" cy="9906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n-US"/>
          </a:p>
        </p:txBody>
      </p:sp>
      <p:sp>
        <p:nvSpPr>
          <p:cNvPr id="31752" name="Line 8"/>
          <p:cNvSpPr>
            <a:spLocks noChangeShapeType="1"/>
          </p:cNvSpPr>
          <p:nvPr/>
        </p:nvSpPr>
        <p:spPr bwMode="auto">
          <a:xfrm flipV="1">
            <a:off x="8305800" y="4191000"/>
            <a:ext cx="685800" cy="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n-US"/>
          </a:p>
        </p:txBody>
      </p:sp>
      <p:sp>
        <p:nvSpPr>
          <p:cNvPr id="31753" name="Oval 9"/>
          <p:cNvSpPr>
            <a:spLocks noChangeArrowheads="1"/>
          </p:cNvSpPr>
          <p:nvPr/>
        </p:nvSpPr>
        <p:spPr bwMode="auto">
          <a:xfrm>
            <a:off x="6896100" y="1714500"/>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31754" name="Oval 10"/>
          <p:cNvSpPr>
            <a:spLocks noChangeArrowheads="1"/>
          </p:cNvSpPr>
          <p:nvPr/>
        </p:nvSpPr>
        <p:spPr bwMode="auto">
          <a:xfrm>
            <a:off x="1952625" y="2228850"/>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31755" name="Oval 11"/>
          <p:cNvSpPr>
            <a:spLocks noChangeArrowheads="1"/>
          </p:cNvSpPr>
          <p:nvPr/>
        </p:nvSpPr>
        <p:spPr bwMode="auto">
          <a:xfrm>
            <a:off x="2209800" y="2762250"/>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31756" name="Text Box 12"/>
          <p:cNvSpPr txBox="1">
            <a:spLocks noChangeArrowheads="1"/>
          </p:cNvSpPr>
          <p:nvPr/>
        </p:nvSpPr>
        <p:spPr bwMode="auto">
          <a:xfrm>
            <a:off x="7391400" y="3048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u</a:t>
            </a:r>
            <a:endParaRPr lang="en-US"/>
          </a:p>
        </p:txBody>
      </p:sp>
      <p:sp>
        <p:nvSpPr>
          <p:cNvPr id="31757" name="Text Box 13"/>
          <p:cNvSpPr txBox="1">
            <a:spLocks noChangeArrowheads="1"/>
          </p:cNvSpPr>
          <p:nvPr/>
        </p:nvSpPr>
        <p:spPr bwMode="auto">
          <a:xfrm>
            <a:off x="7029450" y="13716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w</a:t>
            </a:r>
            <a:endParaRPr lang="en-US"/>
          </a:p>
        </p:txBody>
      </p:sp>
      <p:sp>
        <p:nvSpPr>
          <p:cNvPr id="31758" name="Text Box 14"/>
          <p:cNvSpPr txBox="1">
            <a:spLocks noChangeArrowheads="1"/>
          </p:cNvSpPr>
          <p:nvPr/>
        </p:nvSpPr>
        <p:spPr bwMode="auto">
          <a:xfrm>
            <a:off x="6705600" y="27432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p</a:t>
            </a:r>
            <a:endParaRPr lang="en-US"/>
          </a:p>
        </p:txBody>
      </p:sp>
      <p:sp>
        <p:nvSpPr>
          <p:cNvPr id="31759" name="Text Box 15"/>
          <p:cNvSpPr txBox="1">
            <a:spLocks noChangeArrowheads="1"/>
          </p:cNvSpPr>
          <p:nvPr/>
        </p:nvSpPr>
        <p:spPr bwMode="auto">
          <a:xfrm>
            <a:off x="8534400" y="4205288"/>
            <a:ext cx="457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t>x</a:t>
            </a:r>
            <a:endParaRPr lang="en-US"/>
          </a:p>
        </p:txBody>
      </p:sp>
      <p:sp>
        <p:nvSpPr>
          <p:cNvPr id="31760" name="Text Box 16"/>
          <p:cNvSpPr txBox="1">
            <a:spLocks noChangeArrowheads="1"/>
          </p:cNvSpPr>
          <p:nvPr/>
        </p:nvSpPr>
        <p:spPr bwMode="auto">
          <a:xfrm>
            <a:off x="5410200" y="4572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z</a:t>
            </a:r>
            <a:endParaRPr lang="en-US"/>
          </a:p>
        </p:txBody>
      </p:sp>
      <p:sp>
        <p:nvSpPr>
          <p:cNvPr id="31761" name="Text Box 17"/>
          <p:cNvSpPr txBox="1">
            <a:spLocks noChangeArrowheads="1"/>
          </p:cNvSpPr>
          <p:nvPr/>
        </p:nvSpPr>
        <p:spPr bwMode="auto">
          <a:xfrm>
            <a:off x="5562600" y="5195888"/>
            <a:ext cx="2895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0000FF"/>
                </a:solidFill>
              </a:rPr>
              <a:t>Vertically staggered scheme</a:t>
            </a:r>
          </a:p>
        </p:txBody>
      </p:sp>
      <p:sp>
        <p:nvSpPr>
          <p:cNvPr id="31762" name="Text Box 18"/>
          <p:cNvSpPr txBox="1">
            <a:spLocks noChangeArrowheads="1"/>
          </p:cNvSpPr>
          <p:nvPr/>
        </p:nvSpPr>
        <p:spPr bwMode="auto">
          <a:xfrm>
            <a:off x="1066800" y="5334000"/>
            <a:ext cx="2514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0000FF"/>
                </a:solidFill>
              </a:rPr>
              <a:t>Co-located scheme</a:t>
            </a:r>
            <a:endParaRPr lang="en-US"/>
          </a:p>
        </p:txBody>
      </p:sp>
      <p:sp>
        <p:nvSpPr>
          <p:cNvPr id="31763" name="Line 19"/>
          <p:cNvSpPr>
            <a:spLocks noChangeShapeType="1"/>
          </p:cNvSpPr>
          <p:nvPr/>
        </p:nvSpPr>
        <p:spPr bwMode="auto">
          <a:xfrm flipV="1">
            <a:off x="2057400" y="3810000"/>
            <a:ext cx="228600" cy="1371600"/>
          </a:xfrm>
          <a:prstGeom prst="line">
            <a:avLst/>
          </a:prstGeom>
          <a:noFill/>
          <a:ln w="22225">
            <a:solidFill>
              <a:srgbClr val="FF0000"/>
            </a:solidFill>
            <a:round/>
            <a:headEnd/>
            <a:tailEnd type="triangle" w="med" len="med"/>
          </a:ln>
        </p:spPr>
        <p:txBody>
          <a:bodyPr wrap="none" anchor="ctr">
            <a:prstTxWarp prst="textNoShape">
              <a:avLst/>
            </a:prstTxWarp>
          </a:bodyPr>
          <a:lstStyle/>
          <a:p>
            <a:endParaRPr lang="en-US"/>
          </a:p>
        </p:txBody>
      </p:sp>
      <p:sp>
        <p:nvSpPr>
          <p:cNvPr id="31764" name="Line 20"/>
          <p:cNvSpPr>
            <a:spLocks noChangeShapeType="1"/>
          </p:cNvSpPr>
          <p:nvPr/>
        </p:nvSpPr>
        <p:spPr bwMode="auto">
          <a:xfrm flipV="1">
            <a:off x="6248400" y="4267200"/>
            <a:ext cx="304800" cy="990600"/>
          </a:xfrm>
          <a:prstGeom prst="line">
            <a:avLst/>
          </a:prstGeom>
          <a:noFill/>
          <a:ln w="22225">
            <a:solidFill>
              <a:srgbClr val="FF0000"/>
            </a:solidFill>
            <a:round/>
            <a:headEnd/>
            <a:tailEnd type="triangle" w="med" len="med"/>
          </a:ln>
        </p:spPr>
        <p:txBody>
          <a:bodyPr wrap="none" anchor="ctr">
            <a:prstTxWarp prst="textNoShape">
              <a:avLst/>
            </a:prstTxWarp>
          </a:bodyPr>
          <a:lstStyle/>
          <a:p>
            <a:endParaRPr lang="en-US"/>
          </a:p>
        </p:txBody>
      </p:sp>
      <p:pic>
        <p:nvPicPr>
          <p:cNvPr id="31765" name="Picture 21" descr="latex-image-1"/>
          <p:cNvPicPr>
            <a:picLocks noChangeAspect="1" noChangeArrowheads="1"/>
          </p:cNvPicPr>
          <p:nvPr/>
        </p:nvPicPr>
        <p:blipFill>
          <a:blip r:embed="rId4"/>
          <a:srcRect/>
          <a:stretch>
            <a:fillRect/>
          </a:stretch>
        </p:blipFill>
        <p:spPr bwMode="auto">
          <a:xfrm>
            <a:off x="2298700" y="6119813"/>
            <a:ext cx="3949700" cy="661987"/>
          </a:xfrm>
          <a:prstGeom prst="rect">
            <a:avLst/>
          </a:prstGeom>
          <a:noFill/>
          <a:ln w="9525">
            <a:noFill/>
            <a:miter lim="800000"/>
            <a:headEnd/>
            <a:tailEnd/>
          </a:ln>
        </p:spPr>
      </p:pic>
      <p:sp>
        <p:nvSpPr>
          <p:cNvPr id="31766" name="Rectangle 22"/>
          <p:cNvSpPr>
            <a:spLocks noChangeArrowheads="1"/>
          </p:cNvSpPr>
          <p:nvPr/>
        </p:nvSpPr>
        <p:spPr bwMode="auto">
          <a:xfrm>
            <a:off x="1524000" y="5943600"/>
            <a:ext cx="5334000" cy="838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1767" name="Line 23"/>
          <p:cNvSpPr>
            <a:spLocks noChangeShapeType="1"/>
          </p:cNvSpPr>
          <p:nvPr/>
        </p:nvSpPr>
        <p:spPr bwMode="auto">
          <a:xfrm flipV="1">
            <a:off x="6896100" y="3657600"/>
            <a:ext cx="0" cy="5334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n-US"/>
          </a:p>
        </p:txBody>
      </p:sp>
      <p:sp>
        <p:nvSpPr>
          <p:cNvPr id="31768" name="Oval 24"/>
          <p:cNvSpPr>
            <a:spLocks noChangeArrowheads="1"/>
          </p:cNvSpPr>
          <p:nvPr/>
        </p:nvSpPr>
        <p:spPr bwMode="auto">
          <a:xfrm>
            <a:off x="6858000" y="4152900"/>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31769" name="Text Box 25"/>
          <p:cNvSpPr txBox="1">
            <a:spLocks noChangeArrowheads="1"/>
          </p:cNvSpPr>
          <p:nvPr/>
        </p:nvSpPr>
        <p:spPr bwMode="auto">
          <a:xfrm>
            <a:off x="6934200" y="3748088"/>
            <a:ext cx="457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t>w</a:t>
            </a:r>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hill_blt.ppt0005.png"/>
          <p:cNvPicPr>
            <a:picLocks noChangeAspect="1"/>
          </p:cNvPicPr>
          <p:nvPr/>
        </p:nvPicPr>
        <p:blipFill>
          <a:blip r:embed="rId3"/>
          <a:srcRect r="6207"/>
          <a:stretch>
            <a:fillRect/>
          </a:stretch>
        </p:blipFill>
        <p:spPr bwMode="auto">
          <a:xfrm>
            <a:off x="431800" y="14288"/>
            <a:ext cx="8289925" cy="6829425"/>
          </a:xfrm>
          <a:prstGeom prst="rect">
            <a:avLst/>
          </a:prstGeom>
          <a:noFill/>
          <a:ln w="9525">
            <a:noFill/>
            <a:miter lim="800000"/>
            <a:headEnd/>
            <a:tailEnd/>
          </a:ln>
        </p:spPr>
      </p:pic>
      <p:sp>
        <p:nvSpPr>
          <p:cNvPr id="33795" name="Text Box 3"/>
          <p:cNvSpPr txBox="1">
            <a:spLocks noChangeArrowheads="1"/>
          </p:cNvSpPr>
          <p:nvPr/>
        </p:nvSpPr>
        <p:spPr bwMode="auto">
          <a:xfrm>
            <a:off x="152400" y="1066800"/>
            <a:ext cx="13716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sz="1800"/>
              <a:t>Momentum</a:t>
            </a:r>
          </a:p>
        </p:txBody>
      </p:sp>
      <p:sp>
        <p:nvSpPr>
          <p:cNvPr id="33796" name="Text Box 4"/>
          <p:cNvSpPr txBox="1">
            <a:spLocks noChangeArrowheads="1"/>
          </p:cNvSpPr>
          <p:nvPr/>
        </p:nvSpPr>
        <p:spPr bwMode="auto">
          <a:xfrm>
            <a:off x="152400" y="1905000"/>
            <a:ext cx="13716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sz="1800"/>
              <a:t>Scalar</a:t>
            </a:r>
          </a:p>
        </p:txBody>
      </p:sp>
      <p:sp>
        <p:nvSpPr>
          <p:cNvPr id="33797" name="Text Box 5"/>
          <p:cNvSpPr txBox="1">
            <a:spLocks noChangeArrowheads="1"/>
          </p:cNvSpPr>
          <p:nvPr/>
        </p:nvSpPr>
        <p:spPr bwMode="auto">
          <a:xfrm>
            <a:off x="152400" y="2590800"/>
            <a:ext cx="13716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sz="1800"/>
              <a:t>TKE</a:t>
            </a:r>
          </a:p>
        </p:txBody>
      </p:sp>
      <p:sp>
        <p:nvSpPr>
          <p:cNvPr id="33798" name="Line 6"/>
          <p:cNvSpPr>
            <a:spLocks noChangeShapeType="1"/>
          </p:cNvSpPr>
          <p:nvPr/>
        </p:nvSpPr>
        <p:spPr bwMode="auto">
          <a:xfrm>
            <a:off x="762000" y="2743200"/>
            <a:ext cx="1219200" cy="2286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33799" name="Line 7"/>
          <p:cNvSpPr>
            <a:spLocks noChangeShapeType="1"/>
          </p:cNvSpPr>
          <p:nvPr/>
        </p:nvSpPr>
        <p:spPr bwMode="auto">
          <a:xfrm>
            <a:off x="914400" y="2133600"/>
            <a:ext cx="1066800" cy="2286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33800" name="Line 8"/>
          <p:cNvSpPr>
            <a:spLocks noChangeShapeType="1"/>
          </p:cNvSpPr>
          <p:nvPr/>
        </p:nvSpPr>
        <p:spPr bwMode="auto">
          <a:xfrm>
            <a:off x="1066800" y="1371600"/>
            <a:ext cx="914400" cy="3048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2" descr="hill_blt.ppt0002.png"/>
          <p:cNvPicPr>
            <a:picLocks noChangeAspect="1"/>
          </p:cNvPicPr>
          <p:nvPr/>
        </p:nvPicPr>
        <p:blipFill>
          <a:blip r:embed="rId3"/>
          <a:srcRect l="7240"/>
          <a:stretch>
            <a:fillRect/>
          </a:stretch>
        </p:blipFill>
        <p:spPr bwMode="auto">
          <a:xfrm>
            <a:off x="381000" y="14288"/>
            <a:ext cx="8199438" cy="6829425"/>
          </a:xfrm>
          <a:prstGeom prst="rect">
            <a:avLst/>
          </a:prstGeom>
          <a:noFill/>
          <a:ln w="9525">
            <a:noFill/>
            <a:miter lim="800000"/>
            <a:headEnd/>
            <a:tailEnd/>
          </a:ln>
        </p:spPr>
      </p:pic>
      <p:sp>
        <p:nvSpPr>
          <p:cNvPr id="35843" name="Text Box 8"/>
          <p:cNvSpPr txBox="1">
            <a:spLocks noChangeArrowheads="1"/>
          </p:cNvSpPr>
          <p:nvPr/>
        </p:nvSpPr>
        <p:spPr bwMode="auto">
          <a:xfrm>
            <a:off x="6781800" y="1509713"/>
            <a:ext cx="1981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Continuity</a:t>
            </a:r>
          </a:p>
        </p:txBody>
      </p:sp>
      <p:sp>
        <p:nvSpPr>
          <p:cNvPr id="35844" name="Text Box 10"/>
          <p:cNvSpPr txBox="1">
            <a:spLocks noChangeArrowheads="1"/>
          </p:cNvSpPr>
          <p:nvPr/>
        </p:nvSpPr>
        <p:spPr bwMode="auto">
          <a:xfrm>
            <a:off x="6781800" y="2108200"/>
            <a:ext cx="2057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Momentum</a:t>
            </a:r>
            <a:endParaRPr lang="en-US"/>
          </a:p>
        </p:txBody>
      </p:sp>
      <p:sp>
        <p:nvSpPr>
          <p:cNvPr id="35845" name="Text Box 11"/>
          <p:cNvSpPr txBox="1">
            <a:spLocks noChangeArrowheads="1"/>
          </p:cNvSpPr>
          <p:nvPr/>
        </p:nvSpPr>
        <p:spPr bwMode="auto">
          <a:xfrm>
            <a:off x="6781800" y="2801938"/>
            <a:ext cx="2057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Scalar (temperature)</a:t>
            </a:r>
            <a:endParaRPr lang="en-US"/>
          </a:p>
        </p:txBody>
      </p:sp>
      <p:sp>
        <p:nvSpPr>
          <p:cNvPr id="35846" name="Text Box 12"/>
          <p:cNvSpPr txBox="1">
            <a:spLocks noChangeArrowheads="1"/>
          </p:cNvSpPr>
          <p:nvPr/>
        </p:nvSpPr>
        <p:spPr bwMode="auto">
          <a:xfrm>
            <a:off x="6781800" y="3563938"/>
            <a:ext cx="2057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SGS energy</a:t>
            </a:r>
            <a:endParaRPr lang="en-US"/>
          </a:p>
        </p:txBody>
      </p:sp>
      <p:sp>
        <p:nvSpPr>
          <p:cNvPr id="35847" name="Text Box 13"/>
          <p:cNvSpPr txBox="1">
            <a:spLocks noChangeArrowheads="1"/>
          </p:cNvSpPr>
          <p:nvPr/>
        </p:nvSpPr>
        <p:spPr bwMode="auto">
          <a:xfrm>
            <a:off x="6781800" y="4191000"/>
            <a:ext cx="22098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Pressure equation</a:t>
            </a:r>
            <a:endParaRPr lang="en-US"/>
          </a:p>
        </p:txBody>
      </p:sp>
      <p:sp>
        <p:nvSpPr>
          <p:cNvPr id="35848" name="Line 14"/>
          <p:cNvSpPr>
            <a:spLocks noChangeShapeType="1"/>
          </p:cNvSpPr>
          <p:nvPr/>
        </p:nvSpPr>
        <p:spPr bwMode="auto">
          <a:xfrm>
            <a:off x="5867400" y="1662113"/>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35849" name="Line 15"/>
          <p:cNvSpPr>
            <a:spLocks noChangeShapeType="1"/>
          </p:cNvSpPr>
          <p:nvPr/>
        </p:nvSpPr>
        <p:spPr bwMode="auto">
          <a:xfrm>
            <a:off x="5867400" y="22860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35850" name="Line 16"/>
          <p:cNvSpPr>
            <a:spLocks noChangeShapeType="1"/>
          </p:cNvSpPr>
          <p:nvPr/>
        </p:nvSpPr>
        <p:spPr bwMode="auto">
          <a:xfrm>
            <a:off x="5867400" y="29718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35851" name="Line 17"/>
          <p:cNvSpPr>
            <a:spLocks noChangeShapeType="1"/>
          </p:cNvSpPr>
          <p:nvPr/>
        </p:nvSpPr>
        <p:spPr bwMode="auto">
          <a:xfrm>
            <a:off x="5867400" y="37338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35852" name="Line 18"/>
          <p:cNvSpPr>
            <a:spLocks noChangeShapeType="1"/>
          </p:cNvSpPr>
          <p:nvPr/>
        </p:nvSpPr>
        <p:spPr bwMode="auto">
          <a:xfrm>
            <a:off x="5867400" y="4376738"/>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35853" name="TextBox 13"/>
          <p:cNvSpPr txBox="1">
            <a:spLocks noChangeArrowheads="1"/>
          </p:cNvSpPr>
          <p:nvPr/>
        </p:nvSpPr>
        <p:spPr bwMode="auto">
          <a:xfrm>
            <a:off x="1600200" y="5181600"/>
            <a:ext cx="5791200" cy="461963"/>
          </a:xfrm>
          <a:prstGeom prst="rect">
            <a:avLst/>
          </a:prstGeom>
          <a:noFill/>
          <a:ln w="9525">
            <a:noFill/>
            <a:miter lim="800000"/>
            <a:headEnd/>
            <a:tailEnd/>
          </a:ln>
        </p:spPr>
        <p:txBody>
          <a:bodyPr>
            <a:prstTxWarp prst="textNoShape">
              <a:avLst/>
            </a:prstTxWarp>
            <a:spAutoFit/>
          </a:bodyPr>
          <a:lstStyle/>
          <a:p>
            <a:r>
              <a:rPr lang="en-US" i="1"/>
              <a:t>Plus rough wall z</a:t>
            </a:r>
            <a:r>
              <a:rPr lang="en-US" i="1" baseline="-25000"/>
              <a:t>o</a:t>
            </a:r>
            <a:r>
              <a:rPr lang="en-US" i="1"/>
              <a:t> boundary conditions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hill_blt.ppt0001.png"/>
          <p:cNvPicPr>
            <a:picLocks noChangeAspect="1"/>
          </p:cNvPicPr>
          <p:nvPr/>
        </p:nvPicPr>
        <p:blipFill>
          <a:blip r:embed="rId3"/>
          <a:srcRect/>
          <a:stretch>
            <a:fillRect/>
          </a:stretch>
        </p:blipFill>
        <p:spPr bwMode="auto">
          <a:xfrm>
            <a:off x="152400" y="14288"/>
            <a:ext cx="8839200" cy="6829425"/>
          </a:xfrm>
          <a:prstGeom prst="rect">
            <a:avLst/>
          </a:prstGeom>
          <a:noFill/>
          <a:ln w="9525">
            <a:noFill/>
            <a:miter lim="800000"/>
            <a:headEnd/>
            <a:tailEnd/>
          </a:ln>
        </p:spPr>
      </p:pic>
      <p:sp>
        <p:nvSpPr>
          <p:cNvPr id="37891" name="Text Box 10"/>
          <p:cNvSpPr txBox="1">
            <a:spLocks noChangeArrowheads="1"/>
          </p:cNvSpPr>
          <p:nvPr/>
        </p:nvSpPr>
        <p:spPr bwMode="auto">
          <a:xfrm>
            <a:off x="533400" y="6308725"/>
            <a:ext cx="5334000" cy="461963"/>
          </a:xfrm>
          <a:prstGeom prst="rect">
            <a:avLst/>
          </a:prstGeom>
          <a:noFill/>
          <a:ln w="9525">
            <a:noFill/>
            <a:miter lim="800000"/>
            <a:headEnd/>
            <a:tailEnd/>
          </a:ln>
        </p:spPr>
        <p:txBody>
          <a:bodyPr>
            <a:prstTxWarp prst="textNoShape">
              <a:avLst/>
            </a:prstTxWarp>
            <a:spAutoFit/>
          </a:bodyPr>
          <a:lstStyle/>
          <a:p>
            <a:pPr>
              <a:spcBef>
                <a:spcPct val="50000"/>
              </a:spcBef>
            </a:pPr>
            <a:r>
              <a:rPr lang="en-US" i="1"/>
              <a:t>Diagonal preconditioning matrix</a:t>
            </a:r>
          </a:p>
        </p:txBody>
      </p:sp>
      <p:sp>
        <p:nvSpPr>
          <p:cNvPr id="37892" name="Line 11"/>
          <p:cNvSpPr>
            <a:spLocks noChangeShapeType="1"/>
          </p:cNvSpPr>
          <p:nvPr/>
        </p:nvSpPr>
        <p:spPr bwMode="auto">
          <a:xfrm flipV="1">
            <a:off x="1273175" y="5715000"/>
            <a:ext cx="784225" cy="581025"/>
          </a:xfrm>
          <a:prstGeom prst="line">
            <a:avLst/>
          </a:prstGeom>
          <a:noFill/>
          <a:ln w="47625">
            <a:solidFill>
              <a:srgbClr val="FF0000"/>
            </a:solidFill>
            <a:round/>
            <a:headEnd/>
            <a:tailEnd type="triangle" w="med" len="med"/>
          </a:ln>
        </p:spPr>
        <p:txBody>
          <a:bodyPr wrap="none" anchor="ctr">
            <a:prstTxWarp prst="textNoShape">
              <a:avLst/>
            </a:prstTxWarp>
          </a:bodyPr>
          <a:lstStyle/>
          <a:p>
            <a:endParaRPr lang="en-US"/>
          </a:p>
        </p:txBody>
      </p:sp>
      <p:sp>
        <p:nvSpPr>
          <p:cNvPr id="37893" name="Line 11"/>
          <p:cNvSpPr>
            <a:spLocks noChangeShapeType="1"/>
          </p:cNvSpPr>
          <p:nvPr/>
        </p:nvSpPr>
        <p:spPr bwMode="auto">
          <a:xfrm flipH="1">
            <a:off x="5715000" y="4876800"/>
            <a:ext cx="1143000" cy="457200"/>
          </a:xfrm>
          <a:prstGeom prst="line">
            <a:avLst/>
          </a:prstGeom>
          <a:noFill/>
          <a:ln w="47625">
            <a:solidFill>
              <a:srgbClr val="FF0000"/>
            </a:solidFill>
            <a:round/>
            <a:headEnd/>
            <a:tailEnd type="triangle" w="med" len="med"/>
          </a:ln>
        </p:spPr>
        <p:txBody>
          <a:bodyPr wrap="none" anchor="ctr">
            <a:prstTxWarp prst="textNoShape">
              <a:avLst/>
            </a:prstTxWarp>
          </a:bodyPr>
          <a:lstStyle/>
          <a:p>
            <a:endParaRPr lang="en-US"/>
          </a:p>
        </p:txBody>
      </p:sp>
      <p:sp>
        <p:nvSpPr>
          <p:cNvPr id="37894" name="Text Box 10"/>
          <p:cNvSpPr txBox="1">
            <a:spLocks noChangeArrowheads="1"/>
          </p:cNvSpPr>
          <p:nvPr/>
        </p:nvSpPr>
        <p:spPr bwMode="auto">
          <a:xfrm>
            <a:off x="6934200" y="4572000"/>
            <a:ext cx="1676400" cy="461963"/>
          </a:xfrm>
          <a:prstGeom prst="rect">
            <a:avLst/>
          </a:prstGeom>
          <a:noFill/>
          <a:ln w="9525">
            <a:noFill/>
            <a:miter lim="800000"/>
            <a:headEnd/>
            <a:tailEnd/>
          </a:ln>
        </p:spPr>
        <p:txBody>
          <a:bodyPr>
            <a:prstTxWarp prst="textNoShape">
              <a:avLst/>
            </a:prstTxWarp>
            <a:spAutoFit/>
          </a:bodyPr>
          <a:lstStyle/>
          <a:p>
            <a:pPr>
              <a:spcBef>
                <a:spcPct val="50000"/>
              </a:spcBef>
            </a:pPr>
            <a:r>
              <a:rPr lang="en-US" i="1"/>
              <a:t>Continuity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p_4.ppt0003.png"/>
          <p:cNvPicPr>
            <a:picLocks noChangeAspect="1"/>
          </p:cNvPicPr>
          <p:nvPr/>
        </p:nvPicPr>
        <p:blipFill>
          <a:blip r:embed="rId2"/>
          <a:stretch>
            <a:fillRect/>
          </a:stretch>
        </p:blipFill>
        <p:spPr>
          <a:xfrm>
            <a:off x="152252" y="13602"/>
            <a:ext cx="8839495" cy="6830796"/>
          </a:xfrm>
          <a:prstGeom prst="rect">
            <a:avLst/>
          </a:prstGeom>
        </p:spPr>
      </p:pic>
      <p:cxnSp>
        <p:nvCxnSpPr>
          <p:cNvPr id="41987" name="Straight Connector 4"/>
          <p:cNvCxnSpPr>
            <a:cxnSpLocks noChangeShapeType="1"/>
          </p:cNvCxnSpPr>
          <p:nvPr/>
        </p:nvCxnSpPr>
        <p:spPr bwMode="auto">
          <a:xfrm rot="10800000" flipV="1">
            <a:off x="2057400" y="3810000"/>
            <a:ext cx="1981200" cy="876300"/>
          </a:xfrm>
          <a:prstGeom prst="line">
            <a:avLst/>
          </a:prstGeom>
          <a:noFill/>
          <a:ln w="25400">
            <a:solidFill>
              <a:srgbClr val="FF0000"/>
            </a:solidFill>
            <a:round/>
            <a:headEnd type="triangle" w="med" len="med"/>
            <a:tailEnd/>
          </a:ln>
        </p:spPr>
      </p:cxnSp>
      <p:cxnSp>
        <p:nvCxnSpPr>
          <p:cNvPr id="41988" name="Straight Connector 5"/>
          <p:cNvCxnSpPr>
            <a:cxnSpLocks noChangeShapeType="1"/>
          </p:cNvCxnSpPr>
          <p:nvPr/>
        </p:nvCxnSpPr>
        <p:spPr bwMode="auto">
          <a:xfrm rot="5400000">
            <a:off x="4248150" y="4133850"/>
            <a:ext cx="876300" cy="381000"/>
          </a:xfrm>
          <a:prstGeom prst="line">
            <a:avLst/>
          </a:prstGeom>
          <a:noFill/>
          <a:ln w="25400">
            <a:solidFill>
              <a:srgbClr val="FF0000"/>
            </a:solidFill>
            <a:round/>
            <a:headEnd type="triangle" w="med" len="med"/>
            <a:tailEnd/>
          </a:ln>
        </p:spPr>
      </p:cxnSp>
      <p:cxnSp>
        <p:nvCxnSpPr>
          <p:cNvPr id="41989" name="Straight Connector 6"/>
          <p:cNvCxnSpPr>
            <a:cxnSpLocks noChangeShapeType="1"/>
          </p:cNvCxnSpPr>
          <p:nvPr/>
        </p:nvCxnSpPr>
        <p:spPr bwMode="auto">
          <a:xfrm rot="16200000" flipH="1">
            <a:off x="5905500" y="3924300"/>
            <a:ext cx="838200" cy="457200"/>
          </a:xfrm>
          <a:prstGeom prst="line">
            <a:avLst/>
          </a:prstGeom>
          <a:noFill/>
          <a:ln w="25400">
            <a:solidFill>
              <a:srgbClr val="FF0000"/>
            </a:solidFill>
            <a:round/>
            <a:headEnd type="triangle" w="med" len="med"/>
            <a:tailEnd/>
          </a:ln>
        </p:spPr>
      </p:cxnSp>
      <p:sp>
        <p:nvSpPr>
          <p:cNvPr id="41990" name="TextBox 9"/>
          <p:cNvSpPr txBox="1">
            <a:spLocks noChangeArrowheads="1"/>
          </p:cNvSpPr>
          <p:nvPr/>
        </p:nvSpPr>
        <p:spPr bwMode="auto">
          <a:xfrm>
            <a:off x="838200" y="4610100"/>
            <a:ext cx="2514600" cy="830263"/>
          </a:xfrm>
          <a:prstGeom prst="rect">
            <a:avLst/>
          </a:prstGeom>
          <a:noFill/>
          <a:ln w="9525">
            <a:noFill/>
            <a:miter lim="800000"/>
            <a:headEnd/>
            <a:tailEnd/>
          </a:ln>
        </p:spPr>
        <p:txBody>
          <a:bodyPr>
            <a:prstTxWarp prst="textNoShape">
              <a:avLst/>
            </a:prstTxWarp>
            <a:spAutoFit/>
          </a:bodyPr>
          <a:lstStyle/>
          <a:p>
            <a:r>
              <a:rPr lang="en-US" dirty="0"/>
              <a:t>Resolved turbulent stress</a:t>
            </a:r>
          </a:p>
        </p:txBody>
      </p:sp>
      <p:sp>
        <p:nvSpPr>
          <p:cNvPr id="41991" name="TextBox 10"/>
          <p:cNvSpPr txBox="1">
            <a:spLocks noChangeArrowheads="1"/>
          </p:cNvSpPr>
          <p:nvPr/>
        </p:nvSpPr>
        <p:spPr bwMode="auto">
          <a:xfrm>
            <a:off x="3505200" y="4762500"/>
            <a:ext cx="2514600" cy="461963"/>
          </a:xfrm>
          <a:prstGeom prst="rect">
            <a:avLst/>
          </a:prstGeom>
          <a:noFill/>
          <a:ln w="9525">
            <a:noFill/>
            <a:miter lim="800000"/>
            <a:headEnd/>
            <a:tailEnd/>
          </a:ln>
        </p:spPr>
        <p:txBody>
          <a:bodyPr>
            <a:prstTxWarp prst="textNoShape">
              <a:avLst/>
            </a:prstTxWarp>
            <a:spAutoFit/>
          </a:bodyPr>
          <a:lstStyle/>
          <a:p>
            <a:r>
              <a:rPr lang="en-US"/>
              <a:t>Form drag</a:t>
            </a:r>
          </a:p>
        </p:txBody>
      </p:sp>
      <p:sp>
        <p:nvSpPr>
          <p:cNvPr id="41992" name="TextBox 11"/>
          <p:cNvSpPr txBox="1">
            <a:spLocks noChangeArrowheads="1"/>
          </p:cNvSpPr>
          <p:nvPr/>
        </p:nvSpPr>
        <p:spPr bwMode="auto">
          <a:xfrm>
            <a:off x="5867400" y="4533900"/>
            <a:ext cx="3276600" cy="830263"/>
          </a:xfrm>
          <a:prstGeom prst="rect">
            <a:avLst/>
          </a:prstGeom>
          <a:noFill/>
          <a:ln w="9525">
            <a:noFill/>
            <a:miter lim="800000"/>
            <a:headEnd/>
            <a:tailEnd/>
          </a:ln>
        </p:spPr>
        <p:txBody>
          <a:bodyPr>
            <a:prstTxWarp prst="textNoShape">
              <a:avLst/>
            </a:prstTxWarp>
            <a:spAutoFit/>
          </a:bodyPr>
          <a:lstStyle/>
          <a:p>
            <a:r>
              <a:rPr lang="en-US"/>
              <a:t>Subgrid (viscous) stress</a:t>
            </a:r>
          </a:p>
        </p:txBody>
      </p:sp>
      <p:pic>
        <p:nvPicPr>
          <p:cNvPr id="41993" name="Picture 2"/>
          <p:cNvPicPr>
            <a:picLocks noChangeAspect="1" noChangeArrowheads="1"/>
          </p:cNvPicPr>
          <p:nvPr/>
        </p:nvPicPr>
        <p:blipFill>
          <a:blip r:embed="rId3"/>
          <a:srcRect/>
          <a:stretch>
            <a:fillRect/>
          </a:stretch>
        </p:blipFill>
        <p:spPr bwMode="auto">
          <a:xfrm>
            <a:off x="3048000" y="5791200"/>
            <a:ext cx="2781300" cy="647700"/>
          </a:xfrm>
          <a:prstGeom prst="rect">
            <a:avLst/>
          </a:prstGeom>
          <a:noFill/>
          <a:ln w="9525">
            <a:noFill/>
            <a:miter lim="800000"/>
            <a:headEnd/>
            <a:tailEnd/>
          </a:ln>
        </p:spPr>
      </p:pic>
      <p:cxnSp>
        <p:nvCxnSpPr>
          <p:cNvPr id="41994" name="Straight Connector 13"/>
          <p:cNvCxnSpPr>
            <a:cxnSpLocks noChangeShapeType="1"/>
          </p:cNvCxnSpPr>
          <p:nvPr/>
        </p:nvCxnSpPr>
        <p:spPr bwMode="auto">
          <a:xfrm rot="5400000">
            <a:off x="3562350" y="5391150"/>
            <a:ext cx="723900" cy="381000"/>
          </a:xfrm>
          <a:prstGeom prst="line">
            <a:avLst/>
          </a:prstGeom>
          <a:noFill/>
          <a:ln w="25400">
            <a:solidFill>
              <a:srgbClr val="FF0000"/>
            </a:solidFill>
            <a:round/>
            <a:headEnd type="triangle" w="med" len="med"/>
            <a:tailEnd/>
          </a:ln>
        </p:spPr>
      </p:cxnSp>
      <p:grpSp>
        <p:nvGrpSpPr>
          <p:cNvPr id="22" name="Group 21"/>
          <p:cNvGrpSpPr/>
          <p:nvPr/>
        </p:nvGrpSpPr>
        <p:grpSpPr>
          <a:xfrm>
            <a:off x="685800" y="1447800"/>
            <a:ext cx="5867400" cy="609600"/>
            <a:chOff x="685800" y="1447800"/>
            <a:chExt cx="5867400" cy="609600"/>
          </a:xfrm>
        </p:grpSpPr>
        <p:cxnSp>
          <p:nvCxnSpPr>
            <p:cNvPr id="16" name="Straight Connector 15"/>
            <p:cNvCxnSpPr/>
            <p:nvPr/>
          </p:nvCxnSpPr>
          <p:spPr bwMode="auto">
            <a:xfrm flipV="1">
              <a:off x="685800" y="1447800"/>
              <a:ext cx="685800" cy="609600"/>
            </a:xfrm>
            <a:prstGeom prst="line">
              <a:avLst/>
            </a:prstGeom>
            <a:solidFill>
              <a:schemeClr val="accent1"/>
            </a:solidFill>
            <a:ln w="25400" cap="flat" cmpd="sng" algn="ctr">
              <a:solidFill>
                <a:srgbClr val="FF0000"/>
              </a:solidFill>
              <a:prstDash val="solid"/>
              <a:round/>
              <a:headEnd type="none" w="med" len="med"/>
              <a:tailEnd type="triangle" w="med" len="med"/>
            </a:ln>
            <a:effectLst/>
          </p:spPr>
        </p:cxnSp>
        <p:cxnSp>
          <p:nvCxnSpPr>
            <p:cNvPr id="17" name="Straight Connector 16"/>
            <p:cNvCxnSpPr/>
            <p:nvPr/>
          </p:nvCxnSpPr>
          <p:spPr bwMode="auto">
            <a:xfrm flipV="1">
              <a:off x="1600200" y="1447800"/>
              <a:ext cx="685800" cy="609600"/>
            </a:xfrm>
            <a:prstGeom prst="line">
              <a:avLst/>
            </a:prstGeom>
            <a:solidFill>
              <a:schemeClr val="accent1"/>
            </a:solidFill>
            <a:ln w="25400" cap="flat" cmpd="sng" algn="ctr">
              <a:solidFill>
                <a:srgbClr val="FF0000"/>
              </a:solidFill>
              <a:prstDash val="solid"/>
              <a:round/>
              <a:headEnd type="none" w="med" len="med"/>
              <a:tailEnd type="triangle" w="med" len="med"/>
            </a:ln>
            <a:effectLst/>
          </p:spPr>
        </p:cxnSp>
        <p:cxnSp>
          <p:nvCxnSpPr>
            <p:cNvPr id="19" name="Straight Connector 18"/>
            <p:cNvCxnSpPr/>
            <p:nvPr/>
          </p:nvCxnSpPr>
          <p:spPr bwMode="auto">
            <a:xfrm flipV="1">
              <a:off x="2438400" y="1447800"/>
              <a:ext cx="685800" cy="609600"/>
            </a:xfrm>
            <a:prstGeom prst="line">
              <a:avLst/>
            </a:prstGeom>
            <a:solidFill>
              <a:schemeClr val="accent1"/>
            </a:solidFill>
            <a:ln w="25400" cap="flat" cmpd="sng" algn="ctr">
              <a:solidFill>
                <a:srgbClr val="FF0000"/>
              </a:solidFill>
              <a:prstDash val="solid"/>
              <a:round/>
              <a:headEnd type="none" w="med" len="med"/>
              <a:tailEnd type="triangle" w="med" len="med"/>
            </a:ln>
            <a:effectLst/>
          </p:spPr>
        </p:cxnSp>
        <p:cxnSp>
          <p:nvCxnSpPr>
            <p:cNvPr id="20" name="Straight Connector 19"/>
            <p:cNvCxnSpPr/>
            <p:nvPr/>
          </p:nvCxnSpPr>
          <p:spPr bwMode="auto">
            <a:xfrm flipV="1">
              <a:off x="4724400" y="1447800"/>
              <a:ext cx="685800" cy="609600"/>
            </a:xfrm>
            <a:prstGeom prst="line">
              <a:avLst/>
            </a:prstGeom>
            <a:solidFill>
              <a:schemeClr val="accent1"/>
            </a:solidFill>
            <a:ln w="25400" cap="flat" cmpd="sng" algn="ctr">
              <a:solidFill>
                <a:srgbClr val="FF0000"/>
              </a:solidFill>
              <a:prstDash val="solid"/>
              <a:round/>
              <a:headEnd type="none" w="med" len="med"/>
              <a:tailEnd type="triangle" w="med" len="med"/>
            </a:ln>
            <a:effectLst/>
          </p:spPr>
        </p:cxnSp>
        <p:cxnSp>
          <p:nvCxnSpPr>
            <p:cNvPr id="21" name="Straight Connector 20"/>
            <p:cNvCxnSpPr/>
            <p:nvPr/>
          </p:nvCxnSpPr>
          <p:spPr bwMode="auto">
            <a:xfrm flipV="1">
              <a:off x="5867400" y="1447800"/>
              <a:ext cx="685800" cy="609600"/>
            </a:xfrm>
            <a:prstGeom prst="line">
              <a:avLst/>
            </a:prstGeom>
            <a:solidFill>
              <a:schemeClr val="accent1"/>
            </a:solidFill>
            <a:ln w="25400" cap="flat" cmpd="sng" algn="ctr">
              <a:solidFill>
                <a:srgbClr val="FF0000"/>
              </a:solidFill>
              <a:prstDash val="solid"/>
              <a:round/>
              <a:headEnd type="none" w="med" len="med"/>
              <a:tailEnd type="triangle" w="med" len="med"/>
            </a:ln>
            <a:effectLst/>
          </p:spPr>
        </p:cxnSp>
      </p:grpSp>
      <p:sp>
        <p:nvSpPr>
          <p:cNvPr id="23" name="Rectangle 22"/>
          <p:cNvSpPr/>
          <p:nvPr/>
        </p:nvSpPr>
        <p:spPr bwMode="auto">
          <a:xfrm>
            <a:off x="304800" y="3048000"/>
            <a:ext cx="8686800" cy="3581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24" name="Rectangle 23"/>
          <p:cNvSpPr/>
          <p:nvPr/>
        </p:nvSpPr>
        <p:spPr bwMode="auto">
          <a:xfrm>
            <a:off x="228600" y="2362200"/>
            <a:ext cx="87630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457200" y="2205038"/>
            <a:ext cx="7086600" cy="584200"/>
          </a:xfrm>
          <a:prstGeom prst="rect">
            <a:avLst/>
          </a:prstGeom>
          <a:noFill/>
          <a:ln w="9525">
            <a:noFill/>
            <a:miter lim="800000"/>
            <a:headEnd/>
            <a:tailEnd/>
          </a:ln>
        </p:spPr>
        <p:txBody>
          <a:bodyPr>
            <a:prstTxWarp prst="textNoShape">
              <a:avLst/>
            </a:prstTxWarp>
            <a:spAutoFit/>
          </a:bodyPr>
          <a:lstStyle/>
          <a:p>
            <a:pPr algn="ctr"/>
            <a:r>
              <a:rPr lang="en-US" sz="3200" b="1" i="1">
                <a:solidFill>
                  <a:srgbClr val="140AFF"/>
                </a:solidFill>
              </a:rPr>
              <a:t>EXAMPLES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0" descr="export.png"/>
          <p:cNvPicPr>
            <a:picLocks noChangeAspect="1"/>
          </p:cNvPicPr>
          <p:nvPr/>
        </p:nvPicPr>
        <p:blipFill>
          <a:blip r:embed="rId3"/>
          <a:srcRect/>
          <a:stretch>
            <a:fillRect/>
          </a:stretch>
        </p:blipFill>
        <p:spPr bwMode="auto">
          <a:xfrm>
            <a:off x="0" y="2673350"/>
            <a:ext cx="3505200" cy="3498850"/>
          </a:xfrm>
          <a:prstGeom prst="rect">
            <a:avLst/>
          </a:prstGeom>
          <a:noFill/>
          <a:ln w="9525">
            <a:noFill/>
            <a:miter lim="800000"/>
            <a:headEnd/>
            <a:tailEnd/>
          </a:ln>
        </p:spPr>
      </p:pic>
      <p:pic>
        <p:nvPicPr>
          <p:cNvPr id="44035" name="Picture 6" descr="p_ca3"/>
          <p:cNvPicPr>
            <a:picLocks noChangeAspect="1" noChangeArrowheads="1"/>
          </p:cNvPicPr>
          <p:nvPr/>
        </p:nvPicPr>
        <p:blipFill>
          <a:blip r:embed="rId4"/>
          <a:srcRect/>
          <a:stretch>
            <a:fillRect/>
          </a:stretch>
        </p:blipFill>
        <p:spPr bwMode="auto">
          <a:xfrm>
            <a:off x="3619500" y="1143000"/>
            <a:ext cx="5372100" cy="2197100"/>
          </a:xfrm>
          <a:prstGeom prst="rect">
            <a:avLst/>
          </a:prstGeom>
          <a:noFill/>
          <a:ln w="9525">
            <a:noFill/>
            <a:miter lim="800000"/>
            <a:headEnd/>
            <a:tailEnd/>
          </a:ln>
        </p:spPr>
      </p:pic>
      <p:sp>
        <p:nvSpPr>
          <p:cNvPr id="44036" name="Text Box 11"/>
          <p:cNvSpPr txBox="1">
            <a:spLocks noChangeArrowheads="1"/>
          </p:cNvSpPr>
          <p:nvPr/>
        </p:nvSpPr>
        <p:spPr bwMode="auto">
          <a:xfrm>
            <a:off x="457200" y="41275"/>
            <a:ext cx="8458200" cy="44608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300" b="1">
                <a:solidFill>
                  <a:srgbClr val="140AFF"/>
                </a:solidFill>
              </a:rPr>
              <a:t>PRESSURE FIELD IN TURBULENT FLOW OVER 2D BUMPS</a:t>
            </a:r>
          </a:p>
        </p:txBody>
      </p:sp>
      <p:sp>
        <p:nvSpPr>
          <p:cNvPr id="44037" name="Line 13"/>
          <p:cNvSpPr>
            <a:spLocks noChangeShapeType="1"/>
          </p:cNvSpPr>
          <p:nvPr/>
        </p:nvSpPr>
        <p:spPr bwMode="auto">
          <a:xfrm>
            <a:off x="1143000" y="4343400"/>
            <a:ext cx="685800" cy="5334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44038" name="Text Box 14"/>
          <p:cNvSpPr txBox="1">
            <a:spLocks noChangeArrowheads="1"/>
          </p:cNvSpPr>
          <p:nvPr/>
        </p:nvSpPr>
        <p:spPr bwMode="auto">
          <a:xfrm>
            <a:off x="990600" y="3881438"/>
            <a:ext cx="1600200" cy="461962"/>
          </a:xfrm>
          <a:prstGeom prst="rect">
            <a:avLst/>
          </a:prstGeom>
          <a:noFill/>
          <a:ln w="9525">
            <a:noFill/>
            <a:miter lim="800000"/>
            <a:headEnd/>
            <a:tailEnd/>
          </a:ln>
        </p:spPr>
        <p:txBody>
          <a:bodyPr>
            <a:prstTxWarp prst="textNoShape">
              <a:avLst/>
            </a:prstTxWarp>
            <a:spAutoFit/>
          </a:bodyPr>
          <a:lstStyle/>
          <a:p>
            <a:pPr>
              <a:spcBef>
                <a:spcPct val="50000"/>
              </a:spcBef>
            </a:pPr>
            <a:r>
              <a:rPr lang="en-US" sz="1200"/>
              <a:t>RANS MODEL (Taylor etal, 1998)</a:t>
            </a:r>
            <a:endParaRPr lang="en-US"/>
          </a:p>
        </p:txBody>
      </p:sp>
      <p:pic>
        <p:nvPicPr>
          <p:cNvPr id="44039" name="Picture 15" descr="p_ca4"/>
          <p:cNvPicPr>
            <a:picLocks noChangeAspect="1" noChangeArrowheads="1"/>
          </p:cNvPicPr>
          <p:nvPr/>
        </p:nvPicPr>
        <p:blipFill>
          <a:blip r:embed="rId5"/>
          <a:srcRect/>
          <a:stretch>
            <a:fillRect/>
          </a:stretch>
        </p:blipFill>
        <p:spPr bwMode="auto">
          <a:xfrm>
            <a:off x="3656013" y="4038600"/>
            <a:ext cx="5402262" cy="2209800"/>
          </a:xfrm>
          <a:prstGeom prst="rect">
            <a:avLst/>
          </a:prstGeom>
          <a:noFill/>
          <a:ln w="9525">
            <a:noFill/>
            <a:miter lim="800000"/>
            <a:headEnd/>
            <a:tailEnd/>
          </a:ln>
        </p:spPr>
      </p:pic>
      <p:sp>
        <p:nvSpPr>
          <p:cNvPr id="44040" name="Text Box 18"/>
          <p:cNvSpPr txBox="1">
            <a:spLocks noChangeArrowheads="1"/>
          </p:cNvSpPr>
          <p:nvPr/>
        </p:nvSpPr>
        <p:spPr bwMode="auto">
          <a:xfrm>
            <a:off x="6781800" y="3590925"/>
            <a:ext cx="381000" cy="523875"/>
          </a:xfrm>
          <a:prstGeom prst="rect">
            <a:avLst/>
          </a:prstGeom>
          <a:noFill/>
          <a:ln w="9525">
            <a:noFill/>
            <a:miter lim="800000"/>
            <a:headEnd/>
            <a:tailEnd/>
          </a:ln>
        </p:spPr>
        <p:txBody>
          <a:bodyPr>
            <a:prstTxWarp prst="textNoShape">
              <a:avLst/>
            </a:prstTxWarp>
            <a:spAutoFit/>
          </a:bodyPr>
          <a:lstStyle/>
          <a:p>
            <a:pPr>
              <a:spcBef>
                <a:spcPct val="50000"/>
              </a:spcBef>
            </a:pPr>
            <a:r>
              <a:rPr lang="en-US" sz="2800"/>
              <a:t>?</a:t>
            </a:r>
          </a:p>
        </p:txBody>
      </p:sp>
      <p:sp>
        <p:nvSpPr>
          <p:cNvPr id="44041" name="Text Box 19"/>
          <p:cNvSpPr txBox="1">
            <a:spLocks noChangeArrowheads="1"/>
          </p:cNvSpPr>
          <p:nvPr/>
        </p:nvSpPr>
        <p:spPr bwMode="auto">
          <a:xfrm>
            <a:off x="2514600" y="4814888"/>
            <a:ext cx="6858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t>LES</a:t>
            </a:r>
            <a:endParaRPr lang="en-US"/>
          </a:p>
        </p:txBody>
      </p:sp>
      <p:sp>
        <p:nvSpPr>
          <p:cNvPr id="44042" name="Oval 20"/>
          <p:cNvSpPr>
            <a:spLocks noChangeAspect="1" noChangeArrowheads="1"/>
          </p:cNvSpPr>
          <p:nvPr/>
        </p:nvSpPr>
        <p:spPr bwMode="auto">
          <a:xfrm>
            <a:off x="3124200" y="4876800"/>
            <a:ext cx="92075" cy="92075"/>
          </a:xfrm>
          <a:prstGeom prst="ellipse">
            <a:avLst/>
          </a:prstGeom>
          <a:solidFill>
            <a:srgbClr val="FF6600"/>
          </a:solidFill>
          <a:ln w="12700">
            <a:solidFill>
              <a:schemeClr val="tx1"/>
            </a:solidFill>
            <a:round/>
            <a:headEnd/>
            <a:tailEnd/>
          </a:ln>
        </p:spPr>
        <p:txBody>
          <a:bodyPr wrap="none" anchor="ctr">
            <a:prstTxWarp prst="textNoShape">
              <a:avLst/>
            </a:prstTxWarp>
          </a:bodyPr>
          <a:lstStyle/>
          <a:p>
            <a:endParaRPr lang="en-US"/>
          </a:p>
        </p:txBody>
      </p:sp>
      <p:sp>
        <p:nvSpPr>
          <p:cNvPr id="44043" name="TextBox 16"/>
          <p:cNvSpPr txBox="1">
            <a:spLocks noChangeArrowheads="1"/>
          </p:cNvSpPr>
          <p:nvPr/>
        </p:nvSpPr>
        <p:spPr bwMode="auto">
          <a:xfrm>
            <a:off x="6248400" y="1668463"/>
            <a:ext cx="381000" cy="368300"/>
          </a:xfrm>
          <a:prstGeom prst="rect">
            <a:avLst/>
          </a:prstGeom>
          <a:noFill/>
          <a:ln w="9525">
            <a:noFill/>
            <a:miter lim="800000"/>
            <a:headEnd/>
            <a:tailEnd/>
          </a:ln>
        </p:spPr>
        <p:txBody>
          <a:bodyPr>
            <a:prstTxWarp prst="textNoShape">
              <a:avLst/>
            </a:prstTxWarp>
            <a:spAutoFit/>
          </a:bodyPr>
          <a:lstStyle/>
          <a:p>
            <a:r>
              <a:rPr lang="en-US" sz="1800"/>
              <a:t>+</a:t>
            </a:r>
          </a:p>
        </p:txBody>
      </p:sp>
      <p:sp>
        <p:nvSpPr>
          <p:cNvPr id="44044" name="TextBox 17"/>
          <p:cNvSpPr txBox="1">
            <a:spLocks noChangeArrowheads="1"/>
          </p:cNvSpPr>
          <p:nvPr/>
        </p:nvSpPr>
        <p:spPr bwMode="auto">
          <a:xfrm>
            <a:off x="5089525" y="1330325"/>
            <a:ext cx="381000" cy="461963"/>
          </a:xfrm>
          <a:prstGeom prst="rect">
            <a:avLst/>
          </a:prstGeom>
          <a:noFill/>
          <a:ln w="9525">
            <a:noFill/>
            <a:miter lim="800000"/>
            <a:headEnd/>
            <a:tailEnd/>
          </a:ln>
        </p:spPr>
        <p:txBody>
          <a:bodyPr>
            <a:prstTxWarp prst="textNoShape">
              <a:avLst/>
            </a:prstTxWarp>
            <a:spAutoFit/>
          </a:bodyPr>
          <a:lstStyle/>
          <a:p>
            <a:r>
              <a:rPr lang="en-US"/>
              <a:t>-</a:t>
            </a:r>
          </a:p>
        </p:txBody>
      </p:sp>
      <p:cxnSp>
        <p:nvCxnSpPr>
          <p:cNvPr id="44045" name="Straight Connector 19"/>
          <p:cNvCxnSpPr>
            <a:cxnSpLocks noChangeShapeType="1"/>
          </p:cNvCxnSpPr>
          <p:nvPr/>
        </p:nvCxnSpPr>
        <p:spPr bwMode="auto">
          <a:xfrm>
            <a:off x="4076700" y="990600"/>
            <a:ext cx="990600" cy="1588"/>
          </a:xfrm>
          <a:prstGeom prst="line">
            <a:avLst/>
          </a:prstGeom>
          <a:noFill/>
          <a:ln w="34925">
            <a:solidFill>
              <a:schemeClr val="tx1"/>
            </a:solidFill>
            <a:round/>
            <a:headEnd/>
            <a:tailEnd type="triangle" w="med" len="med"/>
          </a:ln>
        </p:spPr>
      </p:cxnSp>
      <p:sp>
        <p:nvSpPr>
          <p:cNvPr id="44046" name="TextBox 20"/>
          <p:cNvSpPr txBox="1">
            <a:spLocks noChangeArrowheads="1"/>
          </p:cNvSpPr>
          <p:nvPr/>
        </p:nvSpPr>
        <p:spPr bwMode="auto">
          <a:xfrm>
            <a:off x="4381500" y="533400"/>
            <a:ext cx="533400" cy="461963"/>
          </a:xfrm>
          <a:prstGeom prst="rect">
            <a:avLst/>
          </a:prstGeom>
          <a:noFill/>
          <a:ln w="9525">
            <a:noFill/>
            <a:miter lim="800000"/>
            <a:headEnd/>
            <a:tailEnd/>
          </a:ln>
        </p:spPr>
        <p:txBody>
          <a:bodyPr>
            <a:prstTxWarp prst="textNoShape">
              <a:avLst/>
            </a:prstTxWarp>
            <a:spAutoFit/>
          </a:bodyPr>
          <a:lstStyle/>
          <a:p>
            <a:r>
              <a:rPr lang="en-US"/>
              <a:t>U</a:t>
            </a:r>
          </a:p>
        </p:txBody>
      </p:sp>
      <p:sp>
        <p:nvSpPr>
          <p:cNvPr id="44047" name="Line 9"/>
          <p:cNvSpPr>
            <a:spLocks noChangeShapeType="1"/>
          </p:cNvSpPr>
          <p:nvPr/>
        </p:nvSpPr>
        <p:spPr bwMode="auto">
          <a:xfrm flipV="1">
            <a:off x="3124200" y="2057400"/>
            <a:ext cx="304800" cy="1143000"/>
          </a:xfrm>
          <a:prstGeom prst="line">
            <a:avLst/>
          </a:prstGeom>
          <a:noFill/>
          <a:ln w="38100">
            <a:solidFill>
              <a:srgbClr val="FF0000"/>
            </a:solidFill>
            <a:round/>
            <a:headEnd type="triangle" w="med" len="med"/>
            <a:tailEnd/>
          </a:ln>
        </p:spPr>
        <p:txBody>
          <a:bodyPr wrap="none" anchor="ctr">
            <a:prstTxWarp prst="textNoShape">
              <a:avLst/>
            </a:prstTxWarp>
          </a:bodyPr>
          <a:lstStyle/>
          <a:p>
            <a:endParaRPr lang="en-US"/>
          </a:p>
        </p:txBody>
      </p:sp>
      <p:sp>
        <p:nvSpPr>
          <p:cNvPr id="44048" name="Line 23"/>
          <p:cNvSpPr>
            <a:spLocks noChangeShapeType="1"/>
          </p:cNvSpPr>
          <p:nvPr/>
        </p:nvSpPr>
        <p:spPr bwMode="auto">
          <a:xfrm>
            <a:off x="3200400" y="3505200"/>
            <a:ext cx="1447800" cy="685800"/>
          </a:xfrm>
          <a:prstGeom prst="line">
            <a:avLst/>
          </a:prstGeom>
          <a:noFill/>
          <a:ln w="38100">
            <a:solidFill>
              <a:srgbClr val="FF0000"/>
            </a:solidFill>
            <a:round/>
            <a:headEnd type="triangle" w="med" len="med"/>
            <a:tailEnd/>
          </a:ln>
        </p:spPr>
        <p:txBody>
          <a:bodyPr wrap="none" anchor="ctr">
            <a:prstTxWarp prst="textNoShape">
              <a:avLst/>
            </a:prstTxWarp>
          </a:bodyPr>
          <a:lstStyle/>
          <a:p>
            <a:endParaRPr lang="en-US"/>
          </a:p>
        </p:txBody>
      </p:sp>
      <p:sp>
        <p:nvSpPr>
          <p:cNvPr id="44049" name="TextBox 31"/>
          <p:cNvSpPr txBox="1">
            <a:spLocks noChangeArrowheads="1"/>
          </p:cNvSpPr>
          <p:nvPr/>
        </p:nvSpPr>
        <p:spPr bwMode="auto">
          <a:xfrm>
            <a:off x="6705600" y="4430713"/>
            <a:ext cx="381000" cy="369887"/>
          </a:xfrm>
          <a:prstGeom prst="rect">
            <a:avLst/>
          </a:prstGeom>
          <a:noFill/>
          <a:ln w="9525">
            <a:noFill/>
            <a:miter lim="800000"/>
            <a:headEnd/>
            <a:tailEnd/>
          </a:ln>
        </p:spPr>
        <p:txBody>
          <a:bodyPr>
            <a:prstTxWarp prst="textNoShape">
              <a:avLst/>
            </a:prstTxWarp>
            <a:spAutoFit/>
          </a:bodyPr>
          <a:lstStyle/>
          <a:p>
            <a:r>
              <a:rPr lang="en-US" sz="1800"/>
              <a:t>+</a:t>
            </a:r>
          </a:p>
        </p:txBody>
      </p:sp>
      <p:sp>
        <p:nvSpPr>
          <p:cNvPr id="44050" name="TextBox 32"/>
          <p:cNvSpPr txBox="1">
            <a:spLocks noChangeArrowheads="1"/>
          </p:cNvSpPr>
          <p:nvPr/>
        </p:nvSpPr>
        <p:spPr bwMode="auto">
          <a:xfrm>
            <a:off x="5241925" y="4398963"/>
            <a:ext cx="381000" cy="460375"/>
          </a:xfrm>
          <a:prstGeom prst="rect">
            <a:avLst/>
          </a:prstGeom>
          <a:noFill/>
          <a:ln w="9525">
            <a:noFill/>
            <a:miter lim="800000"/>
            <a:headEnd/>
            <a:tailEnd/>
          </a:ln>
        </p:spPr>
        <p:txBody>
          <a:bodyPr>
            <a:prstTxWarp prst="textNoShape">
              <a:avLst/>
            </a:prstTxWarp>
            <a:spAutoFit/>
          </a:bodyPr>
          <a:lstStyle/>
          <a:p>
            <a:r>
              <a:rPr lang="en-US"/>
              <a:t>-</a:t>
            </a:r>
          </a:p>
        </p:txBody>
      </p:sp>
      <p:sp>
        <p:nvSpPr>
          <p:cNvPr id="44051" name="Isosceles Triangle 33"/>
          <p:cNvSpPr>
            <a:spLocks noChangeArrowheads="1"/>
          </p:cNvSpPr>
          <p:nvPr/>
        </p:nvSpPr>
        <p:spPr bwMode="auto">
          <a:xfrm>
            <a:off x="3106738" y="5016500"/>
            <a:ext cx="109537" cy="109538"/>
          </a:xfrm>
          <a:prstGeom prst="triangle">
            <a:avLst>
              <a:gd name="adj" fmla="val 50000"/>
            </a:avLst>
          </a:prstGeom>
          <a:solidFill>
            <a:srgbClr val="140AFF"/>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latex-image-1"/>
          <p:cNvPicPr>
            <a:picLocks noChangeAspect="1" noChangeArrowheads="1"/>
          </p:cNvPicPr>
          <p:nvPr/>
        </p:nvPicPr>
        <p:blipFill>
          <a:blip r:embed="rId7"/>
          <a:srcRect/>
          <a:stretch>
            <a:fillRect/>
          </a:stretch>
        </p:blipFill>
        <p:spPr bwMode="auto">
          <a:xfrm>
            <a:off x="7086600" y="1295400"/>
            <a:ext cx="1581150" cy="493713"/>
          </a:xfrm>
          <a:prstGeom prst="rect">
            <a:avLst/>
          </a:prstGeom>
          <a:noFill/>
          <a:ln w="9525">
            <a:noFill/>
            <a:miter lim="800000"/>
            <a:headEnd/>
            <a:tailEnd/>
          </a:ln>
        </p:spPr>
      </p:pic>
      <p:pic>
        <p:nvPicPr>
          <p:cNvPr id="46083" name="Picture 7" descr="latex-image-1"/>
          <p:cNvPicPr>
            <a:picLocks noChangeAspect="1" noChangeArrowheads="1"/>
          </p:cNvPicPr>
          <p:nvPr/>
        </p:nvPicPr>
        <p:blipFill>
          <a:blip r:embed="rId8"/>
          <a:srcRect/>
          <a:stretch>
            <a:fillRect/>
          </a:stretch>
        </p:blipFill>
        <p:spPr bwMode="auto">
          <a:xfrm>
            <a:off x="7162800" y="4191000"/>
            <a:ext cx="1590675" cy="495300"/>
          </a:xfrm>
          <a:prstGeom prst="rect">
            <a:avLst/>
          </a:prstGeom>
          <a:noFill/>
          <a:ln w="9525">
            <a:noFill/>
            <a:miter lim="800000"/>
            <a:headEnd/>
            <a:tailEnd/>
          </a:ln>
        </p:spPr>
      </p:pic>
      <p:sp>
        <p:nvSpPr>
          <p:cNvPr id="46084" name="Text Box 8"/>
          <p:cNvSpPr txBox="1">
            <a:spLocks noChangeArrowheads="1"/>
          </p:cNvSpPr>
          <p:nvPr/>
        </p:nvSpPr>
        <p:spPr bwMode="auto">
          <a:xfrm>
            <a:off x="7543800" y="5867400"/>
            <a:ext cx="15240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Flow separation</a:t>
            </a:r>
          </a:p>
        </p:txBody>
      </p:sp>
      <p:sp>
        <p:nvSpPr>
          <p:cNvPr id="46085" name="Line 9"/>
          <p:cNvSpPr>
            <a:spLocks noChangeShapeType="1"/>
          </p:cNvSpPr>
          <p:nvPr/>
        </p:nvSpPr>
        <p:spPr bwMode="auto">
          <a:xfrm flipH="1" flipV="1">
            <a:off x="7010400" y="5867400"/>
            <a:ext cx="457200" cy="3048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46086" name="Text Box 10"/>
          <p:cNvSpPr txBox="1">
            <a:spLocks noChangeArrowheads="1"/>
          </p:cNvSpPr>
          <p:nvPr/>
        </p:nvSpPr>
        <p:spPr bwMode="auto">
          <a:xfrm>
            <a:off x="381000" y="17463"/>
            <a:ext cx="7924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140AFF"/>
                </a:solidFill>
              </a:rPr>
              <a:t>PRESSURE CONTOURS AND FLOW VECTORS</a:t>
            </a:r>
            <a:endParaRPr lang="en-US"/>
          </a:p>
        </p:txBody>
      </p:sp>
      <p:sp>
        <p:nvSpPr>
          <p:cNvPr id="46087" name="Text Box 11"/>
          <p:cNvSpPr txBox="1">
            <a:spLocks noChangeArrowheads="1"/>
          </p:cNvSpPr>
          <p:nvPr/>
        </p:nvSpPr>
        <p:spPr bwMode="auto">
          <a:xfrm>
            <a:off x="7239000" y="1811338"/>
            <a:ext cx="1524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smooth</a:t>
            </a:r>
          </a:p>
        </p:txBody>
      </p:sp>
      <p:sp>
        <p:nvSpPr>
          <p:cNvPr id="46088" name="Text Box 12"/>
          <p:cNvSpPr txBox="1">
            <a:spLocks noChangeArrowheads="1"/>
          </p:cNvSpPr>
          <p:nvPr/>
        </p:nvSpPr>
        <p:spPr bwMode="auto">
          <a:xfrm>
            <a:off x="7315200" y="4710113"/>
            <a:ext cx="1295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rough</a:t>
            </a:r>
          </a:p>
        </p:txBody>
      </p:sp>
      <p:pic>
        <p:nvPicPr>
          <p:cNvPr id="46089" name="Picture 9" descr="/Volumes/tule/pps/talks/19th_blt/hill/p_vec_ca3_c.avi">
            <a:hlinkClick r:id="" action="ppaction://media"/>
          </p:cNvPr>
          <p:cNvPicPr/>
          <p:nvPr>
            <a:videoFile r:link="rId2"/>
            <p:extLst>
              <p:ext uri="{DAA4B4D4-6D71-4841-9C94-3DE7FCFB9230}">
                <p14:media xmlns:p14="http://schemas.microsoft.com/office/powerpoint/2010/main" r:link="rId1"/>
              </p:ext>
            </p:extLst>
          </p:nvPr>
        </p:nvPicPr>
        <p:blipFill>
          <a:blip r:embed="rId9"/>
          <a:srcRect/>
          <a:stretch>
            <a:fillRect/>
          </a:stretch>
        </p:blipFill>
        <p:spPr bwMode="auto">
          <a:xfrm>
            <a:off x="0" y="831850"/>
            <a:ext cx="6934200" cy="3175000"/>
          </a:xfrm>
          <a:prstGeom prst="rect">
            <a:avLst/>
          </a:prstGeom>
          <a:noFill/>
          <a:ln w="9525">
            <a:noFill/>
            <a:miter lim="800000"/>
            <a:headEnd/>
            <a:tailEnd/>
          </a:ln>
        </p:spPr>
      </p:pic>
      <p:pic>
        <p:nvPicPr>
          <p:cNvPr id="46090" name="Picture 10" descr="/Volumes/tule/pps/talks/19th_blt/hill/p_vec_ca4_b.avi">
            <a:hlinkClick r:id="" action="ppaction://media"/>
          </p:cNvPr>
          <p:cNvPicPr/>
          <p:nvPr>
            <a:videoFile r:link="rId4"/>
            <p:extLst>
              <p:ext uri="{DAA4B4D4-6D71-4841-9C94-3DE7FCFB9230}">
                <p14:media xmlns:p14="http://schemas.microsoft.com/office/powerpoint/2010/main" r:link="rId3"/>
              </p:ext>
            </p:extLst>
          </p:nvPr>
        </p:nvPicPr>
        <p:blipFill>
          <a:blip r:embed="rId10"/>
          <a:srcRect/>
          <a:stretch>
            <a:fillRect/>
          </a:stretch>
        </p:blipFill>
        <p:spPr bwMode="auto">
          <a:xfrm>
            <a:off x="0" y="3648075"/>
            <a:ext cx="7010400" cy="3209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60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6089"/>
                                        </p:tgtEl>
                                      </p:cBhvr>
                                    </p:cmd>
                                  </p:childTnLst>
                                </p:cTn>
                              </p:par>
                            </p:childTnLst>
                          </p:cTn>
                        </p:par>
                      </p:childTnLst>
                    </p:cTn>
                  </p:par>
                </p:childTnLst>
              </p:cTn>
              <p:nextCondLst>
                <p:cond evt="onClick" delay="0">
                  <p:tgtEl>
                    <p:spTgt spid="46089"/>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6089"/>
                </p:tgtEl>
              </p:cMediaNode>
            </p:video>
            <p:seq concurrent="1" nextAc="seek">
              <p:cTn id="8" restart="whenNotActive" fill="hold" evtFilter="cancelBubble" nodeType="interactiveSeq">
                <p:stCondLst>
                  <p:cond evt="onClick" delay="0">
                    <p:tgtEl>
                      <p:spTgt spid="4609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6090"/>
                                        </p:tgtEl>
                                      </p:cBhvr>
                                    </p:cmd>
                                  </p:childTnLst>
                                </p:cTn>
                              </p:par>
                            </p:childTnLst>
                          </p:cTn>
                        </p:par>
                      </p:childTnLst>
                    </p:cTn>
                  </p:par>
                </p:childTnLst>
              </p:cTn>
              <p:nextCondLst>
                <p:cond evt="onClick" delay="0">
                  <p:tgtEl>
                    <p:spTgt spid="46090"/>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4609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457200" y="2205038"/>
            <a:ext cx="7086600" cy="1077912"/>
          </a:xfrm>
          <a:prstGeom prst="rect">
            <a:avLst/>
          </a:prstGeom>
          <a:noFill/>
          <a:ln w="9525">
            <a:noFill/>
            <a:miter lim="800000"/>
            <a:headEnd/>
            <a:tailEnd/>
          </a:ln>
        </p:spPr>
        <p:txBody>
          <a:bodyPr>
            <a:prstTxWarp prst="textNoShape">
              <a:avLst/>
            </a:prstTxWarp>
            <a:spAutoFit/>
          </a:bodyPr>
          <a:lstStyle/>
          <a:p>
            <a:pPr algn="ctr"/>
            <a:r>
              <a:rPr lang="en-US" sz="3200" b="1" i="1">
                <a:solidFill>
                  <a:srgbClr val="140AFF"/>
                </a:solidFill>
              </a:rPr>
              <a:t>TURBULENT FLOW OVER AND AROUND 3D OBSTACLES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IMG_0206.jpg"/>
          <p:cNvPicPr>
            <a:picLocks noChangeAspect="1"/>
          </p:cNvPicPr>
          <p:nvPr/>
        </p:nvPicPr>
        <p:blipFill>
          <a:blip r:embed="rId2"/>
          <a:srcRect t="31580" b="13322"/>
          <a:stretch>
            <a:fillRect/>
          </a:stretch>
        </p:blipFill>
        <p:spPr bwMode="auto">
          <a:xfrm>
            <a:off x="0" y="0"/>
            <a:ext cx="9153525" cy="6858000"/>
          </a:xfrm>
          <a:prstGeom prst="rect">
            <a:avLst/>
          </a:prstGeom>
          <a:noFill/>
          <a:ln w="9525">
            <a:noFill/>
            <a:miter lim="800000"/>
            <a:headEnd/>
            <a:tailEnd/>
          </a:ln>
        </p:spPr>
      </p:pic>
      <p:sp>
        <p:nvSpPr>
          <p:cNvPr id="16387" name="TextBox 2"/>
          <p:cNvSpPr txBox="1">
            <a:spLocks noChangeArrowheads="1"/>
          </p:cNvSpPr>
          <p:nvPr/>
        </p:nvSpPr>
        <p:spPr bwMode="auto">
          <a:xfrm>
            <a:off x="685800" y="5715000"/>
            <a:ext cx="7543800" cy="461963"/>
          </a:xfrm>
          <a:prstGeom prst="rect">
            <a:avLst/>
          </a:prstGeom>
          <a:noFill/>
          <a:ln w="9525">
            <a:noFill/>
            <a:miter lim="800000"/>
            <a:headEnd/>
            <a:tailEnd/>
          </a:ln>
        </p:spPr>
        <p:txBody>
          <a:bodyPr>
            <a:prstTxWarp prst="textNoShape">
              <a:avLst/>
            </a:prstTxWarp>
            <a:spAutoFit/>
          </a:bodyPr>
          <a:lstStyle/>
          <a:p>
            <a:r>
              <a:rPr lang="en-US"/>
              <a:t>  </a:t>
            </a:r>
          </a:p>
        </p:txBody>
      </p:sp>
      <p:sp>
        <p:nvSpPr>
          <p:cNvPr id="16388" name="TextBox 3"/>
          <p:cNvSpPr txBox="1">
            <a:spLocks noChangeArrowheads="1"/>
          </p:cNvSpPr>
          <p:nvPr/>
        </p:nvSpPr>
        <p:spPr bwMode="auto">
          <a:xfrm>
            <a:off x="990600" y="6172200"/>
            <a:ext cx="7010400" cy="492125"/>
          </a:xfrm>
          <a:prstGeom prst="rect">
            <a:avLst/>
          </a:prstGeom>
          <a:noFill/>
          <a:ln w="9525">
            <a:noFill/>
            <a:miter lim="800000"/>
            <a:headEnd/>
            <a:tailEnd/>
          </a:ln>
        </p:spPr>
        <p:txBody>
          <a:bodyPr>
            <a:prstTxWarp prst="textNoShape">
              <a:avLst/>
            </a:prstTxWarp>
            <a:spAutoFit/>
          </a:bodyPr>
          <a:lstStyle/>
          <a:p>
            <a:r>
              <a:rPr lang="en-US" sz="2600" i="1">
                <a:solidFill>
                  <a:schemeClr val="bg1"/>
                </a:solidFill>
              </a:rPr>
              <a:t>Eric Terrill, Scripps Institute of Oceanography</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hill_blt.ppt0004.png"/>
          <p:cNvPicPr>
            <a:picLocks noChangeAspect="1"/>
          </p:cNvPicPr>
          <p:nvPr/>
        </p:nvPicPr>
        <p:blipFill>
          <a:blip r:embed="rId2"/>
          <a:srcRect/>
          <a:stretch>
            <a:fillRect/>
          </a:stretch>
        </p:blipFill>
        <p:spPr bwMode="auto">
          <a:xfrm>
            <a:off x="152400" y="14288"/>
            <a:ext cx="8839200" cy="6829425"/>
          </a:xfrm>
          <a:prstGeom prst="rect">
            <a:avLst/>
          </a:prstGeom>
          <a:noFill/>
          <a:ln w="9525">
            <a:noFill/>
            <a:miter lim="800000"/>
            <a:headEnd/>
            <a:tailEnd/>
          </a:ln>
        </p:spPr>
      </p:pic>
      <p:pic>
        <p:nvPicPr>
          <p:cNvPr id="51203" name="Picture 7" descr="export.png"/>
          <p:cNvPicPr>
            <a:picLocks noChangeAspect="1"/>
          </p:cNvPicPr>
          <p:nvPr/>
        </p:nvPicPr>
        <p:blipFill>
          <a:blip r:embed="rId3"/>
          <a:srcRect/>
          <a:stretch>
            <a:fillRect/>
          </a:stretch>
        </p:blipFill>
        <p:spPr bwMode="auto">
          <a:xfrm>
            <a:off x="0" y="4264025"/>
            <a:ext cx="9144000" cy="2289175"/>
          </a:xfrm>
          <a:prstGeom prst="rect">
            <a:avLst/>
          </a:prstGeom>
          <a:noFill/>
          <a:ln w="9525">
            <a:noFill/>
            <a:miter lim="800000"/>
            <a:headEnd/>
            <a:tailEnd/>
          </a:ln>
        </p:spPr>
      </p:pic>
      <p:cxnSp>
        <p:nvCxnSpPr>
          <p:cNvPr id="51204" name="Straight Connector 9"/>
          <p:cNvCxnSpPr>
            <a:cxnSpLocks noChangeShapeType="1"/>
            <a:stCxn id="51205" idx="1"/>
          </p:cNvCxnSpPr>
          <p:nvPr/>
        </p:nvCxnSpPr>
        <p:spPr bwMode="auto">
          <a:xfrm rot="10800000" flipV="1">
            <a:off x="4953000" y="4162425"/>
            <a:ext cx="1219200" cy="790575"/>
          </a:xfrm>
          <a:prstGeom prst="line">
            <a:avLst/>
          </a:prstGeom>
          <a:noFill/>
          <a:ln w="41275">
            <a:solidFill>
              <a:srgbClr val="FF0000"/>
            </a:solidFill>
            <a:round/>
            <a:headEnd/>
            <a:tailEnd type="triangle" w="med" len="med"/>
          </a:ln>
        </p:spPr>
      </p:cxnSp>
      <p:sp>
        <p:nvSpPr>
          <p:cNvPr id="51205" name="TextBox 15"/>
          <p:cNvSpPr txBox="1">
            <a:spLocks noChangeArrowheads="1"/>
          </p:cNvSpPr>
          <p:nvPr/>
        </p:nvSpPr>
        <p:spPr bwMode="auto">
          <a:xfrm>
            <a:off x="6172200" y="3962400"/>
            <a:ext cx="1066800" cy="400050"/>
          </a:xfrm>
          <a:prstGeom prst="rect">
            <a:avLst/>
          </a:prstGeom>
          <a:noFill/>
          <a:ln w="9525">
            <a:noFill/>
            <a:miter lim="800000"/>
            <a:headEnd/>
            <a:tailEnd/>
          </a:ln>
        </p:spPr>
        <p:txBody>
          <a:bodyPr>
            <a:prstTxWarp prst="textNoShape">
              <a:avLst/>
            </a:prstTxWarp>
            <a:spAutoFit/>
          </a:bodyPr>
          <a:lstStyle/>
          <a:p>
            <a:r>
              <a:rPr lang="en-US" sz="2000"/>
              <a:t>3D Hill</a:t>
            </a:r>
          </a:p>
        </p:txBody>
      </p:sp>
      <p:sp>
        <p:nvSpPr>
          <p:cNvPr id="51206" name="Oval 5"/>
          <p:cNvSpPr>
            <a:spLocks noChangeArrowheads="1"/>
          </p:cNvSpPr>
          <p:nvPr/>
        </p:nvSpPr>
        <p:spPr bwMode="auto">
          <a:xfrm>
            <a:off x="4114800" y="4945063"/>
            <a:ext cx="914400" cy="914400"/>
          </a:xfrm>
          <a:prstGeom prst="ellipse">
            <a:avLst/>
          </a:prstGeom>
          <a:noFill/>
          <a:ln w="38100">
            <a:solidFill>
              <a:schemeClr val="bg1"/>
            </a:solid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Volumes/tule/pps/talks/19th_blt/hill/hill7_p_slice2.avi">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2095500" y="881063"/>
            <a:ext cx="6972300" cy="5976937"/>
          </a:xfrm>
          <a:prstGeom prst="rect">
            <a:avLst/>
          </a:prstGeom>
          <a:noFill/>
          <a:ln w="9525">
            <a:noFill/>
            <a:miter lim="800000"/>
            <a:headEnd/>
            <a:tailEnd/>
          </a:ln>
        </p:spPr>
      </p:pic>
      <p:pic>
        <p:nvPicPr>
          <p:cNvPr id="52227" name="Picture 3" descr="export_hill.png"/>
          <p:cNvPicPr>
            <a:picLocks noChangeAspect="1"/>
          </p:cNvPicPr>
          <p:nvPr/>
        </p:nvPicPr>
        <p:blipFill>
          <a:blip r:embed="rId5"/>
          <a:srcRect/>
          <a:stretch>
            <a:fillRect/>
          </a:stretch>
        </p:blipFill>
        <p:spPr bwMode="auto">
          <a:xfrm>
            <a:off x="76200" y="76200"/>
            <a:ext cx="1830388" cy="1219200"/>
          </a:xfrm>
          <a:prstGeom prst="rect">
            <a:avLst/>
          </a:prstGeom>
          <a:noFill/>
          <a:ln w="9525">
            <a:noFill/>
            <a:miter lim="800000"/>
            <a:headEnd/>
            <a:tailEnd/>
          </a:ln>
        </p:spPr>
      </p:pic>
      <p:pic>
        <p:nvPicPr>
          <p:cNvPr id="52228" name="Picture 6" descr="latex-image-1.png"/>
          <p:cNvPicPr>
            <a:picLocks noChangeAspect="1"/>
          </p:cNvPicPr>
          <p:nvPr/>
        </p:nvPicPr>
        <p:blipFill>
          <a:blip r:embed="rId6"/>
          <a:srcRect/>
          <a:stretch>
            <a:fillRect/>
          </a:stretch>
        </p:blipFill>
        <p:spPr bwMode="auto">
          <a:xfrm>
            <a:off x="5334000" y="304800"/>
            <a:ext cx="860425" cy="547688"/>
          </a:xfrm>
          <a:prstGeom prst="rect">
            <a:avLst/>
          </a:prstGeom>
          <a:noFill/>
          <a:ln w="9525">
            <a:noFill/>
            <a:miter lim="800000"/>
            <a:headEnd/>
            <a:tailEnd/>
          </a:ln>
        </p:spPr>
      </p:pic>
      <p:pic>
        <p:nvPicPr>
          <p:cNvPr id="52229" name="Picture 7" descr="latex-image-1.png"/>
          <p:cNvPicPr>
            <a:picLocks noChangeAspect="1"/>
          </p:cNvPicPr>
          <p:nvPr/>
        </p:nvPicPr>
        <p:blipFill>
          <a:blip r:embed="rId7"/>
          <a:srcRect/>
          <a:stretch>
            <a:fillRect/>
          </a:stretch>
        </p:blipFill>
        <p:spPr bwMode="auto">
          <a:xfrm>
            <a:off x="304800" y="5943600"/>
            <a:ext cx="1676400" cy="473075"/>
          </a:xfrm>
          <a:prstGeom prst="rect">
            <a:avLst/>
          </a:prstGeom>
          <a:noFill/>
          <a:ln w="9525">
            <a:noFill/>
            <a:miter lim="800000"/>
            <a:headEnd/>
            <a:tailEnd/>
          </a:ln>
        </p:spPr>
      </p:pic>
      <p:pic>
        <p:nvPicPr>
          <p:cNvPr id="52230" name="Picture 9" descr="latex-image-1.png"/>
          <p:cNvPicPr>
            <a:picLocks noChangeAspect="1"/>
          </p:cNvPicPr>
          <p:nvPr/>
        </p:nvPicPr>
        <p:blipFill>
          <a:blip r:embed="rId8"/>
          <a:srcRect/>
          <a:stretch>
            <a:fillRect/>
          </a:stretch>
        </p:blipFill>
        <p:spPr bwMode="auto">
          <a:xfrm>
            <a:off x="152400" y="1524000"/>
            <a:ext cx="1778000" cy="765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22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2226"/>
                                        </p:tgtEl>
                                      </p:cBhvr>
                                    </p:cmd>
                                  </p:childTnLst>
                                </p:cTn>
                              </p:par>
                            </p:childTnLst>
                          </p:cTn>
                        </p:par>
                      </p:childTnLst>
                    </p:cTn>
                  </p:par>
                </p:childTnLst>
              </p:cTn>
              <p:nextCondLst>
                <p:cond evt="onClick" delay="0">
                  <p:tgtEl>
                    <p:spTgt spid="5222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222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2" descr="hill_blt.ppt0007.png"/>
          <p:cNvPicPr>
            <a:picLocks noChangeAspect="1"/>
          </p:cNvPicPr>
          <p:nvPr/>
        </p:nvPicPr>
        <p:blipFill>
          <a:blip r:embed="rId2"/>
          <a:srcRect/>
          <a:stretch>
            <a:fillRect/>
          </a:stretch>
        </p:blipFill>
        <p:spPr bwMode="auto">
          <a:xfrm>
            <a:off x="152400" y="14288"/>
            <a:ext cx="8839200" cy="6829425"/>
          </a:xfrm>
          <a:prstGeom prst="rect">
            <a:avLst/>
          </a:prstGeom>
          <a:noFill/>
          <a:ln w="9525">
            <a:noFill/>
            <a:miter lim="800000"/>
            <a:headEnd/>
            <a:tailEnd/>
          </a:ln>
        </p:spPr>
      </p:pic>
      <p:sp>
        <p:nvSpPr>
          <p:cNvPr id="53251" name="TextBox 5"/>
          <p:cNvSpPr txBox="1">
            <a:spLocks noChangeArrowheads="1"/>
          </p:cNvSpPr>
          <p:nvPr/>
        </p:nvSpPr>
        <p:spPr bwMode="auto">
          <a:xfrm>
            <a:off x="914400" y="4648200"/>
            <a:ext cx="2743200" cy="1200150"/>
          </a:xfrm>
          <a:prstGeom prst="rect">
            <a:avLst/>
          </a:prstGeom>
          <a:noFill/>
          <a:ln w="9525">
            <a:noFill/>
            <a:miter lim="800000"/>
            <a:headEnd/>
            <a:tailEnd/>
          </a:ln>
        </p:spPr>
        <p:txBody>
          <a:bodyPr>
            <a:prstTxWarp prst="textNoShape">
              <a:avLst/>
            </a:prstTxWarp>
            <a:spAutoFit/>
          </a:bodyPr>
          <a:lstStyle/>
          <a:p>
            <a:r>
              <a:rPr lang="en-US"/>
              <a:t>150 s time averaged streamlines</a:t>
            </a:r>
          </a:p>
        </p:txBody>
      </p:sp>
      <p:pic>
        <p:nvPicPr>
          <p:cNvPr id="53252" name="Picture 11" descr="export_avg.png"/>
          <p:cNvPicPr>
            <a:picLocks noChangeAspect="1"/>
          </p:cNvPicPr>
          <p:nvPr/>
        </p:nvPicPr>
        <p:blipFill>
          <a:blip r:embed="rId3"/>
          <a:srcRect/>
          <a:stretch>
            <a:fillRect/>
          </a:stretch>
        </p:blipFill>
        <p:spPr bwMode="auto">
          <a:xfrm>
            <a:off x="4489450" y="2209800"/>
            <a:ext cx="4654550" cy="4648200"/>
          </a:xfrm>
          <a:prstGeom prst="rect">
            <a:avLst/>
          </a:prstGeom>
          <a:noFill/>
          <a:ln w="9525">
            <a:noFill/>
            <a:miter lim="800000"/>
            <a:headEnd/>
            <a:tailEnd/>
          </a:ln>
        </p:spPr>
      </p:pic>
      <p:cxnSp>
        <p:nvCxnSpPr>
          <p:cNvPr id="53253" name="Straight Connector 7"/>
          <p:cNvCxnSpPr>
            <a:cxnSpLocks noChangeShapeType="1"/>
          </p:cNvCxnSpPr>
          <p:nvPr/>
        </p:nvCxnSpPr>
        <p:spPr bwMode="auto">
          <a:xfrm flipV="1">
            <a:off x="2667000" y="4876800"/>
            <a:ext cx="1905000" cy="228600"/>
          </a:xfrm>
          <a:prstGeom prst="line">
            <a:avLst/>
          </a:prstGeom>
          <a:noFill/>
          <a:ln w="34925">
            <a:solidFill>
              <a:srgbClr val="FF0000"/>
            </a:solidFill>
            <a:round/>
            <a:headEnd/>
            <a:tailEnd type="triangle" w="med" len="med"/>
          </a:ln>
        </p:spPr>
      </p:cxn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4" name="Picture 1030" descr="Pano1"/>
          <p:cNvPicPr>
            <a:picLocks noChangeAspect="1" noChangeArrowheads="1"/>
          </p:cNvPicPr>
          <p:nvPr/>
        </p:nvPicPr>
        <p:blipFill>
          <a:blip r:embed="rId3"/>
          <a:srcRect/>
          <a:stretch>
            <a:fillRect/>
          </a:stretch>
        </p:blipFill>
        <p:spPr bwMode="auto">
          <a:xfrm>
            <a:off x="106363" y="1676400"/>
            <a:ext cx="5546725" cy="1635125"/>
          </a:xfrm>
          <a:prstGeom prst="rect">
            <a:avLst/>
          </a:prstGeom>
          <a:noFill/>
          <a:effectLst>
            <a:outerShdw blurRad="63500" dist="107763" dir="2700000" algn="ctr" rotWithShape="0">
              <a:srgbClr val="000000">
                <a:alpha val="75000"/>
              </a:srgbClr>
            </a:outerShdw>
          </a:effectLst>
        </p:spPr>
      </p:pic>
      <p:sp>
        <p:nvSpPr>
          <p:cNvPr id="54275" name="Text Box 1032"/>
          <p:cNvSpPr txBox="1">
            <a:spLocks noChangeArrowheads="1"/>
          </p:cNvSpPr>
          <p:nvPr/>
        </p:nvSpPr>
        <p:spPr bwMode="auto">
          <a:xfrm>
            <a:off x="5791200" y="990600"/>
            <a:ext cx="3276600" cy="1065213"/>
          </a:xfrm>
          <a:prstGeom prst="rect">
            <a:avLst/>
          </a:prstGeom>
          <a:noFill/>
          <a:ln w="9525">
            <a:noFill/>
            <a:miter lim="800000"/>
            <a:headEnd/>
            <a:tailEnd/>
          </a:ln>
        </p:spPr>
        <p:txBody>
          <a:bodyPr>
            <a:prstTxWarp prst="textNoShape">
              <a:avLst/>
            </a:prstTxWarp>
            <a:spAutoFit/>
          </a:bodyPr>
          <a:lstStyle/>
          <a:p>
            <a:pPr>
              <a:spcBef>
                <a:spcPct val="50000"/>
              </a:spcBef>
            </a:pPr>
            <a:r>
              <a:rPr lang="en-US" sz="2200"/>
              <a:t>METCRAX</a:t>
            </a:r>
            <a:r>
              <a:rPr lang="en-US" sz="1400"/>
              <a:t> is investigating the structure and evolution of cold-air pools and stable BLs that form in basins and valleys. </a:t>
            </a:r>
          </a:p>
        </p:txBody>
      </p:sp>
      <p:sp>
        <p:nvSpPr>
          <p:cNvPr id="54276" name="Line 1033"/>
          <p:cNvSpPr>
            <a:spLocks noChangeShapeType="1"/>
          </p:cNvSpPr>
          <p:nvPr/>
        </p:nvSpPr>
        <p:spPr bwMode="auto">
          <a:xfrm flipH="1">
            <a:off x="5715000" y="2057400"/>
            <a:ext cx="533400" cy="457200"/>
          </a:xfrm>
          <a:prstGeom prst="line">
            <a:avLst/>
          </a:prstGeom>
          <a:noFill/>
          <a:ln w="31750">
            <a:solidFill>
              <a:srgbClr val="FF0D14"/>
            </a:solidFill>
            <a:round/>
            <a:headEnd/>
            <a:tailEnd type="triangle" w="med" len="med"/>
          </a:ln>
        </p:spPr>
        <p:txBody>
          <a:bodyPr wrap="none" anchor="ctr">
            <a:prstTxWarp prst="textNoShape">
              <a:avLst/>
            </a:prstTxWarp>
          </a:bodyPr>
          <a:lstStyle/>
          <a:p>
            <a:endParaRPr lang="en-US"/>
          </a:p>
        </p:txBody>
      </p:sp>
      <p:sp>
        <p:nvSpPr>
          <p:cNvPr id="54277" name="Text Box 1034"/>
          <p:cNvSpPr txBox="1">
            <a:spLocks noChangeArrowheads="1"/>
          </p:cNvSpPr>
          <p:nvPr/>
        </p:nvSpPr>
        <p:spPr bwMode="auto">
          <a:xfrm>
            <a:off x="381000" y="65088"/>
            <a:ext cx="7239000" cy="830262"/>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rgbClr val="0E36FF"/>
                </a:solidFill>
              </a:rPr>
              <a:t>LES OF PBLs WITH COMPLEX TERRAIN AND STABLE STRATIFICATION</a:t>
            </a:r>
            <a:endParaRPr lang="en-US" sz="1400"/>
          </a:p>
        </p:txBody>
      </p:sp>
      <p:pic>
        <p:nvPicPr>
          <p:cNvPr id="54278" name="Picture 8" descr="export_cr1.png"/>
          <p:cNvPicPr>
            <a:picLocks noChangeAspect="1"/>
          </p:cNvPicPr>
          <p:nvPr/>
        </p:nvPicPr>
        <p:blipFill>
          <a:blip r:embed="rId4"/>
          <a:srcRect/>
          <a:stretch>
            <a:fillRect/>
          </a:stretch>
        </p:blipFill>
        <p:spPr bwMode="auto">
          <a:xfrm>
            <a:off x="0" y="4265613"/>
            <a:ext cx="9144000" cy="2287587"/>
          </a:xfrm>
          <a:prstGeom prst="rect">
            <a:avLst/>
          </a:prstGeom>
          <a:noFill/>
          <a:ln w="9525">
            <a:noFill/>
            <a:miter lim="800000"/>
            <a:headEnd/>
            <a:tailEnd/>
          </a:ln>
        </p:spPr>
      </p:pic>
      <p:cxnSp>
        <p:nvCxnSpPr>
          <p:cNvPr id="54279" name="Straight Connector 9"/>
          <p:cNvCxnSpPr>
            <a:cxnSpLocks noChangeShapeType="1"/>
            <a:stCxn id="54280" idx="1"/>
          </p:cNvCxnSpPr>
          <p:nvPr/>
        </p:nvCxnSpPr>
        <p:spPr bwMode="auto">
          <a:xfrm rot="10800000" flipV="1">
            <a:off x="5105400" y="4162425"/>
            <a:ext cx="1066800" cy="714375"/>
          </a:xfrm>
          <a:prstGeom prst="line">
            <a:avLst/>
          </a:prstGeom>
          <a:noFill/>
          <a:ln w="41275">
            <a:solidFill>
              <a:srgbClr val="FF0000"/>
            </a:solidFill>
            <a:round/>
            <a:headEnd/>
            <a:tailEnd type="triangle" w="med" len="med"/>
          </a:ln>
        </p:spPr>
      </p:cxnSp>
      <p:sp>
        <p:nvSpPr>
          <p:cNvPr id="54280" name="TextBox 10"/>
          <p:cNvSpPr txBox="1">
            <a:spLocks noChangeArrowheads="1"/>
          </p:cNvSpPr>
          <p:nvPr/>
        </p:nvSpPr>
        <p:spPr bwMode="auto">
          <a:xfrm>
            <a:off x="6172200" y="3962400"/>
            <a:ext cx="1371600" cy="400050"/>
          </a:xfrm>
          <a:prstGeom prst="rect">
            <a:avLst/>
          </a:prstGeom>
          <a:noFill/>
          <a:ln w="9525">
            <a:noFill/>
            <a:miter lim="800000"/>
            <a:headEnd/>
            <a:tailEnd/>
          </a:ln>
        </p:spPr>
        <p:txBody>
          <a:bodyPr>
            <a:prstTxWarp prst="textNoShape">
              <a:avLst/>
            </a:prstTxWarp>
            <a:spAutoFit/>
          </a:bodyPr>
          <a:lstStyle/>
          <a:p>
            <a:r>
              <a:rPr lang="en-US" sz="2000"/>
              <a:t>3D Crater</a:t>
            </a:r>
          </a:p>
        </p:txBody>
      </p:sp>
      <p:sp>
        <p:nvSpPr>
          <p:cNvPr id="54281" name="Oval 11"/>
          <p:cNvSpPr>
            <a:spLocks noChangeArrowheads="1"/>
          </p:cNvSpPr>
          <p:nvPr/>
        </p:nvSpPr>
        <p:spPr bwMode="auto">
          <a:xfrm>
            <a:off x="3886200" y="4724400"/>
            <a:ext cx="1371600" cy="1371600"/>
          </a:xfrm>
          <a:prstGeom prst="ellipse">
            <a:avLst/>
          </a:prstGeom>
          <a:noFill/>
          <a:ln w="38100">
            <a:solidFill>
              <a:schemeClr val="bg1"/>
            </a:solid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2" descr="/Volumes/tule/pps/talks/19th_blt/hill/crater_p.avi">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2890838" y="787400"/>
            <a:ext cx="5948362" cy="6016625"/>
          </a:xfrm>
          <a:prstGeom prst="rect">
            <a:avLst/>
          </a:prstGeom>
          <a:noFill/>
          <a:ln w="9525">
            <a:noFill/>
            <a:miter lim="800000"/>
            <a:headEnd/>
            <a:tailEnd/>
          </a:ln>
        </p:spPr>
      </p:pic>
      <p:pic>
        <p:nvPicPr>
          <p:cNvPr id="56323" name="Picture 5" descr="export_crater.png"/>
          <p:cNvPicPr>
            <a:picLocks noChangeAspect="1"/>
          </p:cNvPicPr>
          <p:nvPr/>
        </p:nvPicPr>
        <p:blipFill>
          <a:blip r:embed="rId5"/>
          <a:srcRect/>
          <a:stretch>
            <a:fillRect/>
          </a:stretch>
        </p:blipFill>
        <p:spPr bwMode="auto">
          <a:xfrm>
            <a:off x="152400" y="152400"/>
            <a:ext cx="2146300" cy="1428750"/>
          </a:xfrm>
          <a:prstGeom prst="rect">
            <a:avLst/>
          </a:prstGeom>
          <a:noFill/>
          <a:ln w="9525">
            <a:noFill/>
            <a:miter lim="800000"/>
            <a:headEnd/>
            <a:tailEnd/>
          </a:ln>
        </p:spPr>
      </p:pic>
      <p:pic>
        <p:nvPicPr>
          <p:cNvPr id="56324" name="Picture 6" descr="latex-image-1.png"/>
          <p:cNvPicPr>
            <a:picLocks noChangeAspect="1"/>
          </p:cNvPicPr>
          <p:nvPr/>
        </p:nvPicPr>
        <p:blipFill>
          <a:blip r:embed="rId6"/>
          <a:srcRect/>
          <a:stretch>
            <a:fillRect/>
          </a:stretch>
        </p:blipFill>
        <p:spPr bwMode="auto">
          <a:xfrm>
            <a:off x="5692775" y="152400"/>
            <a:ext cx="860425" cy="547688"/>
          </a:xfrm>
          <a:prstGeom prst="rect">
            <a:avLst/>
          </a:prstGeom>
          <a:noFill/>
          <a:ln w="9525">
            <a:noFill/>
            <a:miter lim="800000"/>
            <a:headEnd/>
            <a:tailEnd/>
          </a:ln>
        </p:spPr>
      </p:pic>
      <p:pic>
        <p:nvPicPr>
          <p:cNvPr id="56325" name="Picture 8" descr="latex-image-1.png"/>
          <p:cNvPicPr>
            <a:picLocks noChangeAspect="1"/>
          </p:cNvPicPr>
          <p:nvPr/>
        </p:nvPicPr>
        <p:blipFill>
          <a:blip r:embed="rId7"/>
          <a:srcRect/>
          <a:stretch>
            <a:fillRect/>
          </a:stretch>
        </p:blipFill>
        <p:spPr bwMode="auto">
          <a:xfrm>
            <a:off x="609600" y="5715000"/>
            <a:ext cx="1917700" cy="541338"/>
          </a:xfrm>
          <a:prstGeom prst="rect">
            <a:avLst/>
          </a:prstGeom>
          <a:noFill/>
          <a:ln w="9525">
            <a:noFill/>
            <a:miter lim="800000"/>
            <a:headEnd/>
            <a:tailEnd/>
          </a:ln>
        </p:spPr>
      </p:pic>
      <p:pic>
        <p:nvPicPr>
          <p:cNvPr id="56326" name="Picture 7" descr="latex-image-1.png"/>
          <p:cNvPicPr>
            <a:picLocks noChangeAspect="1"/>
          </p:cNvPicPr>
          <p:nvPr/>
        </p:nvPicPr>
        <p:blipFill>
          <a:blip r:embed="rId8"/>
          <a:srcRect/>
          <a:stretch>
            <a:fillRect/>
          </a:stretch>
        </p:blipFill>
        <p:spPr bwMode="auto">
          <a:xfrm>
            <a:off x="211138" y="1785938"/>
            <a:ext cx="1905000" cy="7286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63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6322"/>
                                        </p:tgtEl>
                                      </p:cBhvr>
                                    </p:cmd>
                                  </p:childTnLst>
                                </p:cTn>
                              </p:par>
                            </p:childTnLst>
                          </p:cTn>
                        </p:par>
                      </p:childTnLst>
                    </p:cTn>
                  </p:par>
                </p:childTnLst>
              </p:cTn>
              <p:nextCondLst>
                <p:cond evt="onClick" delay="0">
                  <p:tgtEl>
                    <p:spTgt spid="56322"/>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632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Box 4"/>
          <p:cNvSpPr txBox="1">
            <a:spLocks noChangeArrowheads="1"/>
          </p:cNvSpPr>
          <p:nvPr/>
        </p:nvSpPr>
        <p:spPr bwMode="auto">
          <a:xfrm>
            <a:off x="304800" y="0"/>
            <a:ext cx="8458200" cy="461963"/>
          </a:xfrm>
          <a:prstGeom prst="rect">
            <a:avLst/>
          </a:prstGeom>
          <a:noFill/>
          <a:ln w="9525">
            <a:noFill/>
            <a:miter lim="800000"/>
            <a:headEnd/>
            <a:tailEnd/>
          </a:ln>
        </p:spPr>
        <p:txBody>
          <a:bodyPr>
            <a:prstTxWarp prst="textNoShape">
              <a:avLst/>
            </a:prstTxWarp>
            <a:spAutoFit/>
          </a:bodyPr>
          <a:lstStyle/>
          <a:p>
            <a:r>
              <a:rPr lang="en-US" b="1">
                <a:solidFill>
                  <a:srgbClr val="FFFF00"/>
                </a:solidFill>
              </a:rPr>
              <a:t>FLOWFIELDS ON CRATER CENTERLINE XZ PLANE</a:t>
            </a:r>
          </a:p>
        </p:txBody>
      </p:sp>
      <p:pic>
        <p:nvPicPr>
          <p:cNvPr id="57347" name="Picture 6" descr="crater_xz_avg.png"/>
          <p:cNvPicPr>
            <a:picLocks noChangeAspect="1"/>
          </p:cNvPicPr>
          <p:nvPr/>
        </p:nvPicPr>
        <p:blipFill>
          <a:blip r:embed="rId2"/>
          <a:srcRect/>
          <a:stretch>
            <a:fillRect/>
          </a:stretch>
        </p:blipFill>
        <p:spPr bwMode="auto">
          <a:xfrm>
            <a:off x="76200" y="609600"/>
            <a:ext cx="7162800" cy="3221038"/>
          </a:xfrm>
          <a:prstGeom prst="rect">
            <a:avLst/>
          </a:prstGeom>
          <a:noFill/>
          <a:ln w="9525">
            <a:noFill/>
            <a:miter lim="800000"/>
            <a:headEnd/>
            <a:tailEnd/>
          </a:ln>
        </p:spPr>
      </p:pic>
      <p:sp>
        <p:nvSpPr>
          <p:cNvPr id="57348" name="TextBox 7"/>
          <p:cNvSpPr txBox="1">
            <a:spLocks noChangeArrowheads="1"/>
          </p:cNvSpPr>
          <p:nvPr/>
        </p:nvSpPr>
        <p:spPr bwMode="auto">
          <a:xfrm>
            <a:off x="7162800" y="990600"/>
            <a:ext cx="1981200" cy="923925"/>
          </a:xfrm>
          <a:prstGeom prst="rect">
            <a:avLst/>
          </a:prstGeom>
          <a:noFill/>
          <a:ln w="9525">
            <a:noFill/>
            <a:miter lim="800000"/>
            <a:headEnd/>
            <a:tailEnd/>
          </a:ln>
        </p:spPr>
        <p:txBody>
          <a:bodyPr>
            <a:prstTxWarp prst="textNoShape">
              <a:avLst/>
            </a:prstTxWarp>
            <a:spAutoFit/>
          </a:bodyPr>
          <a:lstStyle/>
          <a:p>
            <a:r>
              <a:rPr lang="en-US" sz="1800">
                <a:solidFill>
                  <a:srgbClr val="FFFF00"/>
                </a:solidFill>
              </a:rPr>
              <a:t>150 s Time Average P’, Streamlines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TextBox 4"/>
          <p:cNvSpPr txBox="1">
            <a:spLocks noChangeArrowheads="1"/>
          </p:cNvSpPr>
          <p:nvPr/>
        </p:nvSpPr>
        <p:spPr bwMode="auto">
          <a:xfrm>
            <a:off x="304800" y="0"/>
            <a:ext cx="8458200" cy="461963"/>
          </a:xfrm>
          <a:prstGeom prst="rect">
            <a:avLst/>
          </a:prstGeom>
          <a:noFill/>
          <a:ln w="9525">
            <a:noFill/>
            <a:miter lim="800000"/>
            <a:headEnd/>
            <a:tailEnd/>
          </a:ln>
        </p:spPr>
        <p:txBody>
          <a:bodyPr>
            <a:prstTxWarp prst="textNoShape">
              <a:avLst/>
            </a:prstTxWarp>
            <a:spAutoFit/>
          </a:bodyPr>
          <a:lstStyle/>
          <a:p>
            <a:r>
              <a:rPr lang="en-US" b="1">
                <a:solidFill>
                  <a:srgbClr val="FFFF00"/>
                </a:solidFill>
              </a:rPr>
              <a:t>FLOWFIELDS ON CRATER CENTERLINE XZ PLANE</a:t>
            </a:r>
          </a:p>
        </p:txBody>
      </p:sp>
      <p:pic>
        <p:nvPicPr>
          <p:cNvPr id="58371" name="Picture 5" descr="w_xz_cr1.png"/>
          <p:cNvPicPr>
            <a:picLocks noChangeAspect="1"/>
          </p:cNvPicPr>
          <p:nvPr/>
        </p:nvPicPr>
        <p:blipFill>
          <a:blip r:embed="rId2"/>
          <a:srcRect/>
          <a:stretch>
            <a:fillRect/>
          </a:stretch>
        </p:blipFill>
        <p:spPr bwMode="auto">
          <a:xfrm>
            <a:off x="93663" y="3797300"/>
            <a:ext cx="7145337" cy="3035300"/>
          </a:xfrm>
          <a:prstGeom prst="rect">
            <a:avLst/>
          </a:prstGeom>
          <a:noFill/>
          <a:ln w="9525">
            <a:noFill/>
            <a:miter lim="800000"/>
            <a:headEnd/>
            <a:tailEnd/>
          </a:ln>
        </p:spPr>
      </p:pic>
      <p:pic>
        <p:nvPicPr>
          <p:cNvPr id="58372" name="Picture 6" descr="crater_xz_avg.png"/>
          <p:cNvPicPr>
            <a:picLocks noChangeAspect="1"/>
          </p:cNvPicPr>
          <p:nvPr/>
        </p:nvPicPr>
        <p:blipFill>
          <a:blip r:embed="rId3"/>
          <a:srcRect/>
          <a:stretch>
            <a:fillRect/>
          </a:stretch>
        </p:blipFill>
        <p:spPr bwMode="auto">
          <a:xfrm>
            <a:off x="76200" y="609600"/>
            <a:ext cx="7162800" cy="3221038"/>
          </a:xfrm>
          <a:prstGeom prst="rect">
            <a:avLst/>
          </a:prstGeom>
          <a:noFill/>
          <a:ln w="9525">
            <a:noFill/>
            <a:miter lim="800000"/>
            <a:headEnd/>
            <a:tailEnd/>
          </a:ln>
        </p:spPr>
      </p:pic>
      <p:sp>
        <p:nvSpPr>
          <p:cNvPr id="58373" name="TextBox 7"/>
          <p:cNvSpPr txBox="1">
            <a:spLocks noChangeArrowheads="1"/>
          </p:cNvSpPr>
          <p:nvPr/>
        </p:nvSpPr>
        <p:spPr bwMode="auto">
          <a:xfrm>
            <a:off x="7162800" y="990600"/>
            <a:ext cx="1981200" cy="923925"/>
          </a:xfrm>
          <a:prstGeom prst="rect">
            <a:avLst/>
          </a:prstGeom>
          <a:noFill/>
          <a:ln w="9525">
            <a:noFill/>
            <a:miter lim="800000"/>
            <a:headEnd/>
            <a:tailEnd/>
          </a:ln>
        </p:spPr>
        <p:txBody>
          <a:bodyPr>
            <a:prstTxWarp prst="textNoShape">
              <a:avLst/>
            </a:prstTxWarp>
            <a:spAutoFit/>
          </a:bodyPr>
          <a:lstStyle/>
          <a:p>
            <a:r>
              <a:rPr lang="en-US" sz="1800">
                <a:solidFill>
                  <a:srgbClr val="FFFF00"/>
                </a:solidFill>
              </a:rPr>
              <a:t>150 s Time Average P’, Streamlines</a:t>
            </a:r>
          </a:p>
        </p:txBody>
      </p:sp>
      <p:sp>
        <p:nvSpPr>
          <p:cNvPr id="58374" name="TextBox 8"/>
          <p:cNvSpPr txBox="1">
            <a:spLocks noChangeArrowheads="1"/>
          </p:cNvSpPr>
          <p:nvPr/>
        </p:nvSpPr>
        <p:spPr bwMode="auto">
          <a:xfrm>
            <a:off x="7162800" y="4486275"/>
            <a:ext cx="1981200" cy="369888"/>
          </a:xfrm>
          <a:prstGeom prst="rect">
            <a:avLst/>
          </a:prstGeom>
          <a:noFill/>
          <a:ln w="9525">
            <a:noFill/>
            <a:miter lim="800000"/>
            <a:headEnd/>
            <a:tailEnd/>
          </a:ln>
        </p:spPr>
        <p:txBody>
          <a:bodyPr>
            <a:prstTxWarp prst="textNoShape">
              <a:avLst/>
            </a:prstTxWarp>
            <a:spAutoFit/>
          </a:bodyPr>
          <a:lstStyle/>
          <a:p>
            <a:r>
              <a:rPr lang="en-US" sz="1800">
                <a:solidFill>
                  <a:srgbClr val="FFFF00"/>
                </a:solidFill>
              </a:rPr>
              <a:t>Snapshot of w</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txBox="1">
            <a:spLocks noChangeArrowheads="1"/>
          </p:cNvSpPr>
          <p:nvPr/>
        </p:nvSpPr>
        <p:spPr bwMode="auto">
          <a:xfrm>
            <a:off x="457200" y="2205038"/>
            <a:ext cx="7086600" cy="584200"/>
          </a:xfrm>
          <a:prstGeom prst="rect">
            <a:avLst/>
          </a:prstGeom>
          <a:noFill/>
          <a:ln w="9525">
            <a:noFill/>
            <a:miter lim="800000"/>
            <a:headEnd/>
            <a:tailEnd/>
          </a:ln>
        </p:spPr>
        <p:txBody>
          <a:bodyPr>
            <a:prstTxWarp prst="textNoShape">
              <a:avLst/>
            </a:prstTxWarp>
            <a:spAutoFit/>
          </a:bodyPr>
          <a:lstStyle/>
          <a:p>
            <a:pPr algn="ctr"/>
            <a:r>
              <a:rPr lang="en-US" sz="3200" b="1" i="1">
                <a:solidFill>
                  <a:srgbClr val="140AFF"/>
                </a:solidFill>
              </a:rPr>
              <a:t>MOVING WAVES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hires_flip.png"/>
          <p:cNvPicPr>
            <a:picLocks noChangeAspect="1"/>
          </p:cNvPicPr>
          <p:nvPr/>
        </p:nvPicPr>
        <p:blipFill>
          <a:blip r:embed="rId3"/>
          <a:srcRect/>
          <a:stretch>
            <a:fillRect/>
          </a:stretch>
        </p:blipFill>
        <p:spPr bwMode="auto">
          <a:xfrm>
            <a:off x="1588" y="0"/>
            <a:ext cx="9140825" cy="6858000"/>
          </a:xfrm>
          <a:prstGeom prst="rect">
            <a:avLst/>
          </a:prstGeom>
          <a:noFill/>
          <a:ln w="9525">
            <a:noFill/>
            <a:miter lim="800000"/>
            <a:headEnd/>
            <a:tailEnd/>
          </a:ln>
        </p:spPr>
      </p:pic>
      <p:sp>
        <p:nvSpPr>
          <p:cNvPr id="60419" name="Rectangle 3"/>
          <p:cNvSpPr>
            <a:spLocks noChangeArrowheads="1"/>
          </p:cNvSpPr>
          <p:nvPr/>
        </p:nvSpPr>
        <p:spPr bwMode="auto">
          <a:xfrm>
            <a:off x="1676400" y="1752600"/>
            <a:ext cx="6934200" cy="4800600"/>
          </a:xfrm>
          <a:prstGeom prst="rect">
            <a:avLst/>
          </a:prstGeom>
          <a:noFill/>
          <a:ln w="9525">
            <a:noFill/>
            <a:miter lim="800000"/>
            <a:headEnd/>
            <a:tailEnd/>
          </a:ln>
        </p:spPr>
        <p:txBody>
          <a:bodyPr wrap="none" anchor="ctr">
            <a:prstTxWarp prst="textNoShape">
              <a:avLst/>
            </a:prstTxWarp>
          </a:bodyPr>
          <a:lstStyle/>
          <a:p>
            <a:endParaRPr lang="en-US"/>
          </a:p>
        </p:txBody>
      </p:sp>
      <p:sp>
        <p:nvSpPr>
          <p:cNvPr id="60420" name="TextBox 5"/>
          <p:cNvSpPr txBox="1">
            <a:spLocks noChangeArrowheads="1"/>
          </p:cNvSpPr>
          <p:nvPr/>
        </p:nvSpPr>
        <p:spPr bwMode="auto">
          <a:xfrm>
            <a:off x="457200" y="76200"/>
            <a:ext cx="5562600" cy="708025"/>
          </a:xfrm>
          <a:prstGeom prst="rect">
            <a:avLst/>
          </a:prstGeom>
          <a:noFill/>
          <a:ln w="9525">
            <a:noFill/>
            <a:miter lim="800000"/>
            <a:headEnd/>
            <a:tailEnd/>
          </a:ln>
        </p:spPr>
        <p:txBody>
          <a:bodyPr>
            <a:prstTxWarp prst="textNoShape">
              <a:avLst/>
            </a:prstTxWarp>
            <a:spAutoFit/>
          </a:bodyPr>
          <a:lstStyle/>
          <a:p>
            <a:r>
              <a:rPr lang="en-US" sz="2000" b="1" dirty="0"/>
              <a:t>HIGH RESOLUTION AIR-SEA INTERACTION: U ~ 15 </a:t>
            </a:r>
            <a:r>
              <a:rPr lang="en-US" sz="2000" b="1" dirty="0" err="1"/>
              <a:t>m/s</a:t>
            </a:r>
            <a:r>
              <a:rPr lang="en-US" sz="2000" b="1" dirty="0"/>
              <a:t> </a:t>
            </a:r>
            <a:r>
              <a:rPr lang="en-US" sz="2000" b="1" dirty="0" smtClean="0"/>
              <a:t>courtesy Eric </a:t>
            </a:r>
            <a:r>
              <a:rPr lang="en-US" sz="2000" b="1" dirty="0"/>
              <a:t>Terrill</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irminger_sea"/>
          <p:cNvPicPr>
            <a:picLocks noChangeAspect="1" noChangeArrowheads="1"/>
          </p:cNvPicPr>
          <p:nvPr/>
        </p:nvPicPr>
        <p:blipFill>
          <a:blip r:embed="rId3"/>
          <a:srcRect/>
          <a:stretch>
            <a:fillRect/>
          </a:stretch>
        </p:blipFill>
        <p:spPr bwMode="auto">
          <a:xfrm>
            <a:off x="1066800" y="685800"/>
            <a:ext cx="7010400" cy="5257800"/>
          </a:xfrm>
          <a:prstGeom prst="rect">
            <a:avLst/>
          </a:prstGeom>
          <a:noFill/>
          <a:ln w="9525">
            <a:noFill/>
            <a:miter lim="800000"/>
            <a:headEnd/>
            <a:tailEnd/>
          </a:ln>
          <a:effectLst>
            <a:outerShdw blurRad="50800" dist="63500" dir="18900000" algn="tl" rotWithShape="0">
              <a:srgbClr val="000000">
                <a:alpha val="73000"/>
              </a:srgbClr>
            </a:outerShdw>
          </a:effectLst>
        </p:spPr>
      </p:pic>
      <p:sp>
        <p:nvSpPr>
          <p:cNvPr id="62467" name="Text Box 5"/>
          <p:cNvSpPr txBox="1">
            <a:spLocks noChangeArrowheads="1"/>
          </p:cNvSpPr>
          <p:nvPr/>
        </p:nvSpPr>
        <p:spPr bwMode="auto">
          <a:xfrm>
            <a:off x="990600" y="5976938"/>
            <a:ext cx="7162800" cy="777875"/>
          </a:xfrm>
          <a:prstGeom prst="rect">
            <a:avLst/>
          </a:prstGeom>
          <a:noFill/>
          <a:ln w="9525">
            <a:noFill/>
            <a:miter lim="800000"/>
            <a:headEnd/>
            <a:tailEnd/>
          </a:ln>
        </p:spPr>
        <p:txBody>
          <a:bodyPr>
            <a:prstTxWarp prst="textNoShape">
              <a:avLst/>
            </a:prstTxWarp>
            <a:spAutoFit/>
          </a:bodyPr>
          <a:lstStyle/>
          <a:p>
            <a:pPr>
              <a:spcBef>
                <a:spcPct val="50000"/>
              </a:spcBef>
            </a:pPr>
            <a:r>
              <a:rPr lang="en-US" sz="1500">
                <a:solidFill>
                  <a:srgbClr val="333333"/>
                </a:solidFill>
              </a:rPr>
              <a:t>Photograph from the research vessel </a:t>
            </a:r>
            <a:r>
              <a:rPr lang="en-US" sz="1500" i="1">
                <a:solidFill>
                  <a:srgbClr val="333333"/>
                </a:solidFill>
              </a:rPr>
              <a:t>Knorr </a:t>
            </a:r>
            <a:r>
              <a:rPr lang="en-US" sz="1500">
                <a:solidFill>
                  <a:srgbClr val="333333"/>
                </a:solidFill>
              </a:rPr>
              <a:t>in winds ranging from 60 to 100 knots and 30-40 foot tall waves on an expedition to the Irminger Sea in October 2007. (Photo by Kjetil Vage, Woods Hole Oceanographic Institution)</a:t>
            </a:r>
          </a:p>
        </p:txBody>
      </p:sp>
      <p:sp>
        <p:nvSpPr>
          <p:cNvPr id="105478" name="Text Box 6"/>
          <p:cNvSpPr txBox="1">
            <a:spLocks noChangeArrowheads="1"/>
          </p:cNvSpPr>
          <p:nvPr/>
        </p:nvSpPr>
        <p:spPr bwMode="auto">
          <a:xfrm>
            <a:off x="1181100" y="152400"/>
            <a:ext cx="6781800" cy="457200"/>
          </a:xfrm>
          <a:prstGeom prst="rect">
            <a:avLst/>
          </a:prstGeom>
          <a:noFill/>
          <a:ln w="9525">
            <a:noFill/>
            <a:miter lim="800000"/>
            <a:headEnd/>
            <a:tailEnd/>
          </a:ln>
          <a:effectLst/>
        </p:spPr>
        <p:txBody>
          <a:bodyPr>
            <a:prstTxWarp prst="textNoShape">
              <a:avLst/>
            </a:prstTxWarp>
            <a:spAutoFit/>
          </a:bodyPr>
          <a:lstStyle/>
          <a:p>
            <a:pPr algn="ctr" eaLnBrk="1" hangingPunct="1">
              <a:defRPr/>
            </a:pPr>
            <a:r>
              <a:rPr lang="en-US" b="1">
                <a:solidFill>
                  <a:srgbClr val="0935FF"/>
                </a:solidFill>
                <a:effectLst>
                  <a:outerShdw blurRad="38100" dist="38100" dir="2700000" algn="tl">
                    <a:srgbClr val="DDDDDD"/>
                  </a:outerShdw>
                </a:effectLst>
              </a:rPr>
              <a:t>LANGMUIR CIRCULATIONS IN HIGH WINDS?</a:t>
            </a:r>
            <a:endParaRPr lang="en-US">
              <a:solidFill>
                <a:schemeClr val="accent2"/>
              </a:solidFill>
              <a:effectLst>
                <a:outerShdw blurRad="38100" dist="38100" dir="2700000" algn="tl">
                  <a:srgbClr val="DDDDDD"/>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rocks3.pdf"/>
          <p:cNvPicPr>
            <a:picLocks noChangeAspect="1"/>
          </p:cNvPicPr>
          <p:nvPr/>
        </p:nvPicPr>
        <p:blipFill>
          <a:blip r:embed="rId3"/>
          <a:srcRect r="10120"/>
          <a:stretch>
            <a:fillRect/>
          </a:stretch>
        </p:blipFill>
        <p:spPr bwMode="auto">
          <a:xfrm>
            <a:off x="1588" y="17463"/>
            <a:ext cx="9209087" cy="6851650"/>
          </a:xfrm>
          <a:prstGeom prst="rect">
            <a:avLst/>
          </a:prstGeom>
          <a:noFill/>
          <a:ln w="9525">
            <a:noFill/>
            <a:miter lim="800000"/>
            <a:headEnd/>
            <a:tailEnd/>
          </a:ln>
        </p:spPr>
      </p:pic>
      <p:sp>
        <p:nvSpPr>
          <p:cNvPr id="17411" name="Rectangle 3"/>
          <p:cNvSpPr>
            <a:spLocks noChangeArrowheads="1"/>
          </p:cNvSpPr>
          <p:nvPr/>
        </p:nvSpPr>
        <p:spPr bwMode="auto">
          <a:xfrm>
            <a:off x="1676400" y="1752600"/>
            <a:ext cx="6934200" cy="4800600"/>
          </a:xfrm>
          <a:prstGeom prst="rect">
            <a:avLst/>
          </a:prstGeom>
          <a:noFill/>
          <a:ln w="9525">
            <a:noFill/>
            <a:miter lim="800000"/>
            <a:headEnd/>
            <a:tailEnd/>
          </a:ln>
        </p:spPr>
        <p:txBody>
          <a:bodyPr wrap="none" anchor="ctr">
            <a:prstTxWarp prst="textNoShape">
              <a:avLst/>
            </a:prstTxWarp>
          </a:bodyPr>
          <a:lstStyle/>
          <a:p>
            <a:endParaRPr lang="en-US"/>
          </a:p>
        </p:txBody>
      </p:sp>
      <p:sp>
        <p:nvSpPr>
          <p:cNvPr id="4" name="TextBox 3"/>
          <p:cNvSpPr txBox="1"/>
          <p:nvPr/>
        </p:nvSpPr>
        <p:spPr>
          <a:xfrm>
            <a:off x="4876800" y="6213157"/>
            <a:ext cx="4267200" cy="492443"/>
          </a:xfrm>
          <a:prstGeom prst="rect">
            <a:avLst/>
          </a:prstGeom>
          <a:noFill/>
        </p:spPr>
        <p:txBody>
          <a:bodyPr wrap="square" rtlCol="0">
            <a:spAutoFit/>
          </a:bodyPr>
          <a:lstStyle/>
          <a:p>
            <a:r>
              <a:rPr lang="en-US" sz="2600" i="1" dirty="0" smtClean="0">
                <a:solidFill>
                  <a:schemeClr val="bg1"/>
                </a:solidFill>
              </a:rPr>
              <a:t>Cathedral Rocks, AU</a:t>
            </a:r>
            <a:endParaRPr lang="en-US" sz="2600"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Volumes/tule/pps/talks/hres_sio_12/grid_small.avi">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381000" y="1447800"/>
            <a:ext cx="8305800" cy="4152900"/>
          </a:xfrm>
          <a:prstGeom prst="rect">
            <a:avLst/>
          </a:prstGeom>
          <a:noFill/>
          <a:ln w="9525">
            <a:noFill/>
            <a:miter lim="800000"/>
            <a:headEnd/>
            <a:tailEnd/>
          </a:ln>
        </p:spPr>
      </p:pic>
      <p:sp>
        <p:nvSpPr>
          <p:cNvPr id="64515" name="TextBox 5"/>
          <p:cNvSpPr txBox="1">
            <a:spLocks noChangeArrowheads="1"/>
          </p:cNvSpPr>
          <p:nvPr/>
        </p:nvSpPr>
        <p:spPr bwMode="auto">
          <a:xfrm>
            <a:off x="609600" y="452438"/>
            <a:ext cx="8077200" cy="461962"/>
          </a:xfrm>
          <a:prstGeom prst="rect">
            <a:avLst/>
          </a:prstGeom>
          <a:noFill/>
          <a:ln w="9525">
            <a:noFill/>
            <a:miter lim="800000"/>
            <a:headEnd/>
            <a:tailEnd/>
          </a:ln>
        </p:spPr>
        <p:txBody>
          <a:bodyPr>
            <a:prstTxWarp prst="textNoShape">
              <a:avLst/>
            </a:prstTxWarp>
            <a:spAutoFit/>
          </a:bodyPr>
          <a:lstStyle/>
          <a:p>
            <a:r>
              <a:rPr lang="en-US" b="1">
                <a:solidFill>
                  <a:srgbClr val="140AFF"/>
                </a:solidFill>
              </a:rPr>
              <a:t>GRID MOVEMENT IN THE LOWER BOUNDARY LAYER</a:t>
            </a:r>
          </a:p>
        </p:txBody>
      </p:sp>
      <p:pic>
        <p:nvPicPr>
          <p:cNvPr id="64516" name="Picture 6" descr="latex-image-1.png"/>
          <p:cNvPicPr>
            <a:picLocks noChangeAspect="1"/>
          </p:cNvPicPr>
          <p:nvPr/>
        </p:nvPicPr>
        <p:blipFill>
          <a:blip r:embed="rId5"/>
          <a:srcRect/>
          <a:stretch>
            <a:fillRect/>
          </a:stretch>
        </p:blipFill>
        <p:spPr bwMode="auto">
          <a:xfrm>
            <a:off x="2528888" y="6100763"/>
            <a:ext cx="2516187" cy="469900"/>
          </a:xfrm>
          <a:prstGeom prst="rect">
            <a:avLst/>
          </a:prstGeom>
          <a:noFill/>
          <a:ln w="9525">
            <a:noFill/>
            <a:miter lim="800000"/>
            <a:headEnd/>
            <a:tailEnd/>
          </a:ln>
        </p:spPr>
      </p:pic>
      <p:sp>
        <p:nvSpPr>
          <p:cNvPr id="64517" name="TextBox 7"/>
          <p:cNvSpPr txBox="1">
            <a:spLocks noChangeArrowheads="1"/>
          </p:cNvSpPr>
          <p:nvPr/>
        </p:nvSpPr>
        <p:spPr bwMode="auto">
          <a:xfrm>
            <a:off x="685800" y="6091238"/>
            <a:ext cx="1828800" cy="461962"/>
          </a:xfrm>
          <a:prstGeom prst="rect">
            <a:avLst/>
          </a:prstGeom>
          <a:noFill/>
          <a:ln w="9525">
            <a:noFill/>
            <a:miter lim="800000"/>
            <a:headEnd/>
            <a:tailEnd/>
          </a:ln>
        </p:spPr>
        <p:txBody>
          <a:bodyPr>
            <a:prstTxWarp prst="textNoShape">
              <a:avLst/>
            </a:prstTxWarp>
            <a:spAutoFit/>
          </a:bodyPr>
          <a:lstStyle/>
          <a:p>
            <a:r>
              <a:rPr lang="en-US" b="1"/>
              <a:t>Grid speed</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45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4514"/>
                                        </p:tgtEl>
                                      </p:cBhvr>
                                    </p:cmd>
                                  </p:childTnLst>
                                </p:cTn>
                              </p:par>
                            </p:childTnLst>
                          </p:cTn>
                        </p:par>
                      </p:childTnLst>
                    </p:cTn>
                  </p:par>
                </p:childTnLst>
              </p:cTn>
              <p:nextCondLst>
                <p:cond evt="onClick" delay="0">
                  <p:tgtEl>
                    <p:spTgt spid="64514"/>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451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8" descr="hres_dec08"/>
          <p:cNvPicPr>
            <a:picLocks noChangeAspect="1" noChangeArrowheads="1"/>
          </p:cNvPicPr>
          <p:nvPr/>
        </p:nvPicPr>
        <p:blipFill>
          <a:blip r:embed="rId3"/>
          <a:srcRect l="3651"/>
          <a:stretch>
            <a:fillRect/>
          </a:stretch>
        </p:blipFill>
        <p:spPr bwMode="auto">
          <a:xfrm>
            <a:off x="228600" y="12700"/>
            <a:ext cx="8516938" cy="6832600"/>
          </a:xfrm>
          <a:prstGeom prst="rect">
            <a:avLst/>
          </a:prstGeom>
          <a:noFill/>
          <a:ln w="9525">
            <a:noFill/>
            <a:miter lim="800000"/>
            <a:headEnd/>
            <a:tailEnd/>
          </a:ln>
        </p:spPr>
      </p:pic>
      <p:sp>
        <p:nvSpPr>
          <p:cNvPr id="65539" name="Rectangle 3"/>
          <p:cNvSpPr>
            <a:spLocks noChangeArrowheads="1"/>
          </p:cNvSpPr>
          <p:nvPr/>
        </p:nvSpPr>
        <p:spPr bwMode="auto">
          <a:xfrm>
            <a:off x="1676400" y="4953000"/>
            <a:ext cx="4343400" cy="1524000"/>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65540" name="Line 4"/>
          <p:cNvSpPr>
            <a:spLocks noChangeShapeType="1"/>
          </p:cNvSpPr>
          <p:nvPr/>
        </p:nvSpPr>
        <p:spPr bwMode="auto">
          <a:xfrm flipV="1">
            <a:off x="5029200" y="5181600"/>
            <a:ext cx="1447800" cy="76200"/>
          </a:xfrm>
          <a:prstGeom prst="line">
            <a:avLst/>
          </a:prstGeom>
          <a:noFill/>
          <a:ln w="15875">
            <a:solidFill>
              <a:schemeClr val="tx1"/>
            </a:solidFill>
            <a:round/>
            <a:headEnd type="triangle" w="med" len="med"/>
            <a:tailEnd/>
          </a:ln>
        </p:spPr>
        <p:txBody>
          <a:bodyPr wrap="none" anchor="ctr">
            <a:prstTxWarp prst="textNoShape">
              <a:avLst/>
            </a:prstTxWarp>
          </a:bodyPr>
          <a:lstStyle/>
          <a:p>
            <a:endParaRPr lang="en-US"/>
          </a:p>
        </p:txBody>
      </p:sp>
      <p:sp>
        <p:nvSpPr>
          <p:cNvPr id="65541" name="Line 5"/>
          <p:cNvSpPr>
            <a:spLocks noChangeShapeType="1"/>
          </p:cNvSpPr>
          <p:nvPr/>
        </p:nvSpPr>
        <p:spPr bwMode="auto">
          <a:xfrm>
            <a:off x="5791200" y="5943600"/>
            <a:ext cx="990600" cy="76200"/>
          </a:xfrm>
          <a:prstGeom prst="line">
            <a:avLst/>
          </a:prstGeom>
          <a:noFill/>
          <a:ln w="15875">
            <a:solidFill>
              <a:schemeClr val="tx1"/>
            </a:solidFill>
            <a:round/>
            <a:headEnd type="triangle" w="med" len="med"/>
            <a:tailEnd/>
          </a:ln>
        </p:spPr>
        <p:txBody>
          <a:bodyPr wrap="none" anchor="ctr">
            <a:prstTxWarp prst="textNoShape">
              <a:avLst/>
            </a:prstTxWarp>
          </a:bodyPr>
          <a:lstStyle/>
          <a:p>
            <a:endParaRPr lang="en-US"/>
          </a:p>
        </p:txBody>
      </p:sp>
      <p:sp>
        <p:nvSpPr>
          <p:cNvPr id="65542" name="Text Box 6"/>
          <p:cNvSpPr txBox="1">
            <a:spLocks noChangeArrowheads="1"/>
          </p:cNvSpPr>
          <p:nvPr/>
        </p:nvSpPr>
        <p:spPr bwMode="auto">
          <a:xfrm>
            <a:off x="6553200" y="5029200"/>
            <a:ext cx="2209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Continuity equation</a:t>
            </a:r>
            <a:endParaRPr lang="en-US"/>
          </a:p>
        </p:txBody>
      </p:sp>
      <p:sp>
        <p:nvSpPr>
          <p:cNvPr id="65543" name="Text Box 7"/>
          <p:cNvSpPr txBox="1">
            <a:spLocks noChangeArrowheads="1"/>
          </p:cNvSpPr>
          <p:nvPr/>
        </p:nvSpPr>
        <p:spPr bwMode="auto">
          <a:xfrm>
            <a:off x="6931025" y="5791200"/>
            <a:ext cx="20574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1800"/>
              <a:t>Space conservation rule</a:t>
            </a:r>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4" descr="wavy_blt.ppt0005.png"/>
          <p:cNvPicPr>
            <a:picLocks noChangeAspect="1"/>
          </p:cNvPicPr>
          <p:nvPr/>
        </p:nvPicPr>
        <p:blipFill>
          <a:blip r:embed="rId3"/>
          <a:srcRect l="10345"/>
          <a:stretch>
            <a:fillRect/>
          </a:stretch>
        </p:blipFill>
        <p:spPr bwMode="auto">
          <a:xfrm>
            <a:off x="152400" y="14288"/>
            <a:ext cx="7924800" cy="6829425"/>
          </a:xfrm>
          <a:prstGeom prst="rect">
            <a:avLst/>
          </a:prstGeom>
          <a:noFill/>
          <a:ln w="9525">
            <a:noFill/>
            <a:miter lim="800000"/>
            <a:headEnd/>
            <a:tailEnd/>
          </a:ln>
        </p:spPr>
      </p:pic>
      <p:sp>
        <p:nvSpPr>
          <p:cNvPr id="67587" name="Text Box 8"/>
          <p:cNvSpPr txBox="1">
            <a:spLocks noChangeArrowheads="1"/>
          </p:cNvSpPr>
          <p:nvPr/>
        </p:nvSpPr>
        <p:spPr bwMode="auto">
          <a:xfrm>
            <a:off x="6781800" y="1447800"/>
            <a:ext cx="1981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Continuity</a:t>
            </a:r>
          </a:p>
        </p:txBody>
      </p:sp>
      <p:sp>
        <p:nvSpPr>
          <p:cNvPr id="67588" name="Text Box 9"/>
          <p:cNvSpPr txBox="1">
            <a:spLocks noChangeArrowheads="1"/>
          </p:cNvSpPr>
          <p:nvPr/>
        </p:nvSpPr>
        <p:spPr bwMode="auto">
          <a:xfrm>
            <a:off x="6781800" y="2133600"/>
            <a:ext cx="2362200"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a:t>Geometric conservation</a:t>
            </a:r>
            <a:endParaRPr lang="en-US"/>
          </a:p>
        </p:txBody>
      </p:sp>
      <p:sp>
        <p:nvSpPr>
          <p:cNvPr id="67589" name="Text Box 10"/>
          <p:cNvSpPr txBox="1">
            <a:spLocks noChangeArrowheads="1"/>
          </p:cNvSpPr>
          <p:nvPr/>
        </p:nvSpPr>
        <p:spPr bwMode="auto">
          <a:xfrm>
            <a:off x="6781800" y="2819400"/>
            <a:ext cx="2057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Momentum</a:t>
            </a:r>
            <a:endParaRPr lang="en-US"/>
          </a:p>
        </p:txBody>
      </p:sp>
      <p:sp>
        <p:nvSpPr>
          <p:cNvPr id="67590" name="Text Box 11"/>
          <p:cNvSpPr txBox="1">
            <a:spLocks noChangeArrowheads="1"/>
          </p:cNvSpPr>
          <p:nvPr/>
        </p:nvSpPr>
        <p:spPr bwMode="auto">
          <a:xfrm>
            <a:off x="6781800" y="3549650"/>
            <a:ext cx="2057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Scalar (temperature)</a:t>
            </a:r>
            <a:endParaRPr lang="en-US"/>
          </a:p>
        </p:txBody>
      </p:sp>
      <p:sp>
        <p:nvSpPr>
          <p:cNvPr id="67591" name="Text Box 12"/>
          <p:cNvSpPr txBox="1">
            <a:spLocks noChangeArrowheads="1"/>
          </p:cNvSpPr>
          <p:nvPr/>
        </p:nvSpPr>
        <p:spPr bwMode="auto">
          <a:xfrm>
            <a:off x="6781800" y="4343400"/>
            <a:ext cx="2057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SGS energy</a:t>
            </a:r>
            <a:endParaRPr lang="en-US"/>
          </a:p>
        </p:txBody>
      </p:sp>
      <p:sp>
        <p:nvSpPr>
          <p:cNvPr id="67592" name="Text Box 13"/>
          <p:cNvSpPr txBox="1">
            <a:spLocks noChangeArrowheads="1"/>
          </p:cNvSpPr>
          <p:nvPr/>
        </p:nvSpPr>
        <p:spPr bwMode="auto">
          <a:xfrm>
            <a:off x="6781800" y="4997450"/>
            <a:ext cx="22098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Pressure equation</a:t>
            </a:r>
            <a:endParaRPr lang="en-US"/>
          </a:p>
        </p:txBody>
      </p:sp>
      <p:sp>
        <p:nvSpPr>
          <p:cNvPr id="67593" name="Line 14"/>
          <p:cNvSpPr>
            <a:spLocks noChangeShapeType="1"/>
          </p:cNvSpPr>
          <p:nvPr/>
        </p:nvSpPr>
        <p:spPr bwMode="auto">
          <a:xfrm>
            <a:off x="5867400" y="16002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67594" name="Line 15"/>
          <p:cNvSpPr>
            <a:spLocks noChangeShapeType="1"/>
          </p:cNvSpPr>
          <p:nvPr/>
        </p:nvSpPr>
        <p:spPr bwMode="auto">
          <a:xfrm>
            <a:off x="5867400" y="22860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67595" name="Line 16"/>
          <p:cNvSpPr>
            <a:spLocks noChangeShapeType="1"/>
          </p:cNvSpPr>
          <p:nvPr/>
        </p:nvSpPr>
        <p:spPr bwMode="auto">
          <a:xfrm>
            <a:off x="5867400" y="29718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67596" name="Line 17"/>
          <p:cNvSpPr>
            <a:spLocks noChangeShapeType="1"/>
          </p:cNvSpPr>
          <p:nvPr/>
        </p:nvSpPr>
        <p:spPr bwMode="auto">
          <a:xfrm>
            <a:off x="5867400" y="37338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67597" name="Line 18"/>
          <p:cNvSpPr>
            <a:spLocks noChangeShapeType="1"/>
          </p:cNvSpPr>
          <p:nvPr/>
        </p:nvSpPr>
        <p:spPr bwMode="auto">
          <a:xfrm>
            <a:off x="5867400" y="44958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67598" name="Line 19"/>
          <p:cNvSpPr>
            <a:spLocks noChangeShapeType="1"/>
          </p:cNvSpPr>
          <p:nvPr/>
        </p:nvSpPr>
        <p:spPr bwMode="auto">
          <a:xfrm>
            <a:off x="5867400" y="5181600"/>
            <a:ext cx="838200" cy="0"/>
          </a:xfrm>
          <a:prstGeom prst="line">
            <a:avLst/>
          </a:prstGeom>
          <a:noFill/>
          <a:ln w="25400">
            <a:solidFill>
              <a:srgbClr val="FF0000"/>
            </a:solidFill>
            <a:round/>
            <a:headEnd type="triangle" w="med" len="med"/>
            <a:tailEnd/>
          </a:ln>
        </p:spPr>
        <p:txBody>
          <a:bodyPr wrap="none" anchor="ctr">
            <a:prstTxWarp prst="textNoShape">
              <a:avLst/>
            </a:prstTxWarp>
          </a:bodyPr>
          <a:lstStyle/>
          <a:p>
            <a:endParaRPr lang="en-US"/>
          </a:p>
        </p:txBody>
      </p:sp>
      <p:sp>
        <p:nvSpPr>
          <p:cNvPr id="67599" name="TextBox 15"/>
          <p:cNvSpPr txBox="1">
            <a:spLocks noChangeArrowheads="1"/>
          </p:cNvSpPr>
          <p:nvPr/>
        </p:nvSpPr>
        <p:spPr bwMode="auto">
          <a:xfrm>
            <a:off x="2057400" y="5875338"/>
            <a:ext cx="5867400" cy="830262"/>
          </a:xfrm>
          <a:prstGeom prst="rect">
            <a:avLst/>
          </a:prstGeom>
          <a:noFill/>
          <a:ln w="9525">
            <a:noFill/>
            <a:miter lim="800000"/>
            <a:headEnd/>
            <a:tailEnd/>
          </a:ln>
        </p:spPr>
        <p:txBody>
          <a:bodyPr>
            <a:prstTxWarp prst="textNoShape">
              <a:avLst/>
            </a:prstTxWarp>
            <a:spAutoFit/>
          </a:bodyPr>
          <a:lstStyle/>
          <a:p>
            <a:r>
              <a:rPr lang="en-US" i="1"/>
              <a:t>Plus rough wall boundary conditions and matching to orbital velocity of wavefield</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TextBox 7"/>
          <p:cNvSpPr txBox="1">
            <a:spLocks noChangeArrowheads="1"/>
          </p:cNvSpPr>
          <p:nvPr/>
        </p:nvSpPr>
        <p:spPr bwMode="auto">
          <a:xfrm>
            <a:off x="533400" y="6305550"/>
            <a:ext cx="2286000" cy="400050"/>
          </a:xfrm>
          <a:prstGeom prst="rect">
            <a:avLst/>
          </a:prstGeom>
          <a:noFill/>
          <a:ln w="9525">
            <a:noFill/>
            <a:miter lim="800000"/>
            <a:headEnd/>
            <a:tailEnd/>
          </a:ln>
        </p:spPr>
        <p:txBody>
          <a:bodyPr>
            <a:prstTxWarp prst="textNoShape">
              <a:avLst/>
            </a:prstTxWarp>
            <a:spAutoFit/>
          </a:bodyPr>
          <a:lstStyle/>
          <a:p>
            <a:r>
              <a:rPr lang="en-US" sz="2000">
                <a:solidFill>
                  <a:srgbClr val="FFFF00"/>
                </a:solidFill>
              </a:rPr>
              <a:t>Moving swell</a:t>
            </a:r>
          </a:p>
        </p:txBody>
      </p:sp>
      <p:sp>
        <p:nvSpPr>
          <p:cNvPr id="69635" name="Rectangle 9"/>
          <p:cNvSpPr>
            <a:spLocks noChangeArrowheads="1"/>
          </p:cNvSpPr>
          <p:nvPr/>
        </p:nvSpPr>
        <p:spPr bwMode="auto">
          <a:xfrm>
            <a:off x="762000" y="76200"/>
            <a:ext cx="7696200" cy="830263"/>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rPr>
              <a:t>Ug = 5 m/s, WAVE AGE = 4.8, PRESSURE CONTOURS AND VECTORS</a:t>
            </a:r>
          </a:p>
        </p:txBody>
      </p:sp>
      <p:pic>
        <p:nvPicPr>
          <p:cNvPr id="69636" name="Picture 4" descr="/Volumes/tule/pps/talks/20th_blt/p_vecs_longer_gg2.avi">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0" y="1128713"/>
            <a:ext cx="9144000" cy="4600575"/>
          </a:xfrm>
          <a:prstGeom prst="rect">
            <a:avLst/>
          </a:prstGeom>
          <a:noFill/>
          <a:ln w="9525">
            <a:noFill/>
            <a:miter lim="800000"/>
            <a:headEnd/>
            <a:tailEnd/>
          </a:ln>
        </p:spPr>
      </p:pic>
      <p:cxnSp>
        <p:nvCxnSpPr>
          <p:cNvPr id="69637" name="Straight Connector 6"/>
          <p:cNvCxnSpPr>
            <a:cxnSpLocks noChangeShapeType="1"/>
          </p:cNvCxnSpPr>
          <p:nvPr/>
        </p:nvCxnSpPr>
        <p:spPr bwMode="auto">
          <a:xfrm rot="5400000">
            <a:off x="1447800" y="5105400"/>
            <a:ext cx="1295400" cy="990600"/>
          </a:xfrm>
          <a:prstGeom prst="line">
            <a:avLst/>
          </a:prstGeom>
          <a:noFill/>
          <a:ln w="50800">
            <a:solidFill>
              <a:srgbClr val="FF0000"/>
            </a:solidFill>
            <a:round/>
            <a:headEnd type="triangle" w="med" len="med"/>
            <a:tailEnd/>
          </a:ln>
        </p:spPr>
      </p:cxn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963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9636"/>
                                        </p:tgtEl>
                                      </p:cBhvr>
                                    </p:cmd>
                                  </p:childTnLst>
                                </p:cTn>
                              </p:par>
                            </p:childTnLst>
                          </p:cTn>
                        </p:par>
                      </p:childTnLst>
                    </p:cTn>
                  </p:par>
                </p:childTnLst>
              </p:cTn>
              <p:nextCondLst>
                <p:cond evt="onClick" delay="0">
                  <p:tgtEl>
                    <p:spTgt spid="6963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963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p_4.ppt0004.png"/>
          <p:cNvPicPr>
            <a:picLocks noChangeAspect="1"/>
          </p:cNvPicPr>
          <p:nvPr/>
        </p:nvPicPr>
        <p:blipFill>
          <a:blip r:embed="rId2"/>
          <a:stretch>
            <a:fillRect/>
          </a:stretch>
        </p:blipFill>
        <p:spPr>
          <a:xfrm>
            <a:off x="152252" y="13602"/>
            <a:ext cx="8839495" cy="68307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MG_0588.jpg"/>
          <p:cNvPicPr>
            <a:picLocks noChangeAspect="1"/>
          </p:cNvPicPr>
          <p:nvPr/>
        </p:nvPicPr>
        <p:blipFill>
          <a:blip r:embed="rId3"/>
          <a:srcRect l="17999" t="17999" r="19501" b="2814"/>
          <a:stretch>
            <a:fillRect/>
          </a:stretch>
        </p:blipFill>
        <p:spPr bwMode="auto">
          <a:xfrm>
            <a:off x="5776913" y="914400"/>
            <a:ext cx="3214687" cy="5430838"/>
          </a:xfrm>
          <a:prstGeom prst="rect">
            <a:avLst/>
          </a:prstGeom>
          <a:noFill/>
          <a:ln w="9525">
            <a:noFill/>
            <a:miter lim="800000"/>
            <a:headEnd/>
            <a:tailEnd/>
          </a:ln>
        </p:spPr>
      </p:pic>
      <p:sp>
        <p:nvSpPr>
          <p:cNvPr id="19459" name="TextBox 8"/>
          <p:cNvSpPr txBox="1">
            <a:spLocks noChangeArrowheads="1"/>
          </p:cNvSpPr>
          <p:nvPr/>
        </p:nvSpPr>
        <p:spPr bwMode="auto">
          <a:xfrm>
            <a:off x="304800" y="152400"/>
            <a:ext cx="8458200" cy="461963"/>
          </a:xfrm>
          <a:prstGeom prst="rect">
            <a:avLst/>
          </a:prstGeom>
          <a:noFill/>
          <a:ln w="9525">
            <a:noFill/>
            <a:miter lim="800000"/>
            <a:headEnd/>
            <a:tailEnd/>
          </a:ln>
        </p:spPr>
        <p:txBody>
          <a:bodyPr>
            <a:prstTxWarp prst="textNoShape">
              <a:avLst/>
            </a:prstTxWarp>
            <a:spAutoFit/>
          </a:bodyPr>
          <a:lstStyle/>
          <a:p>
            <a:r>
              <a:rPr lang="en-US" b="1">
                <a:solidFill>
                  <a:srgbClr val="140AFF"/>
                </a:solidFill>
              </a:rPr>
              <a:t>A MOTIVATION FOR OROGRAPHY AND TURBULENCE</a:t>
            </a:r>
          </a:p>
        </p:txBody>
      </p:sp>
      <p:pic>
        <p:nvPicPr>
          <p:cNvPr id="19460" name="Picture 10" descr="rocks3.pdf"/>
          <p:cNvPicPr>
            <a:picLocks noChangeAspect="1"/>
          </p:cNvPicPr>
          <p:nvPr/>
        </p:nvPicPr>
        <p:blipFill>
          <a:blip r:embed="rId4"/>
          <a:srcRect t="6487" r="30360" b="19460"/>
          <a:stretch>
            <a:fillRect/>
          </a:stretch>
        </p:blipFill>
        <p:spPr bwMode="auto">
          <a:xfrm>
            <a:off x="76200" y="990600"/>
            <a:ext cx="4924425" cy="3502025"/>
          </a:xfrm>
          <a:prstGeom prst="rect">
            <a:avLst/>
          </a:prstGeom>
          <a:noFill/>
          <a:ln w="9525">
            <a:noFill/>
            <a:miter lim="800000"/>
            <a:headEnd/>
            <a:tailEnd/>
          </a:ln>
        </p:spPr>
      </p:pic>
      <p:sp>
        <p:nvSpPr>
          <p:cNvPr id="19461" name="TextBox 11"/>
          <p:cNvSpPr txBox="1">
            <a:spLocks noChangeArrowheads="1"/>
          </p:cNvSpPr>
          <p:nvPr/>
        </p:nvSpPr>
        <p:spPr bwMode="auto">
          <a:xfrm>
            <a:off x="228600" y="4724400"/>
            <a:ext cx="4724400" cy="1570038"/>
          </a:xfrm>
          <a:prstGeom prst="rect">
            <a:avLst/>
          </a:prstGeom>
          <a:noFill/>
          <a:ln w="9525">
            <a:noFill/>
            <a:miter lim="800000"/>
            <a:headEnd/>
            <a:tailEnd/>
          </a:ln>
        </p:spPr>
        <p:txBody>
          <a:bodyPr>
            <a:prstTxWarp prst="textNoShape">
              <a:avLst/>
            </a:prstTxWarp>
            <a:spAutoFit/>
          </a:bodyPr>
          <a:lstStyle/>
          <a:p>
            <a:r>
              <a:rPr lang="en-US"/>
              <a:t>$100M wind park, 33 turbines</a:t>
            </a:r>
          </a:p>
          <a:p>
            <a:r>
              <a:rPr lang="en-US"/>
              <a:t>Extensive downtime due to wind gusts (turbulence)</a:t>
            </a:r>
          </a:p>
          <a:p>
            <a:r>
              <a:rPr lang="en-US"/>
              <a:t>Poor site</a:t>
            </a:r>
          </a:p>
        </p:txBody>
      </p:sp>
      <p:cxnSp>
        <p:nvCxnSpPr>
          <p:cNvPr id="19462" name="Straight Connector 7"/>
          <p:cNvCxnSpPr>
            <a:cxnSpLocks noChangeShapeType="1"/>
          </p:cNvCxnSpPr>
          <p:nvPr/>
        </p:nvCxnSpPr>
        <p:spPr bwMode="auto">
          <a:xfrm rot="5400000">
            <a:off x="4762501" y="4397375"/>
            <a:ext cx="3429000" cy="3175"/>
          </a:xfrm>
          <a:prstGeom prst="line">
            <a:avLst/>
          </a:prstGeom>
          <a:noFill/>
          <a:ln w="34925">
            <a:solidFill>
              <a:srgbClr val="FF0000"/>
            </a:solidFill>
            <a:round/>
            <a:headEnd type="triangle" w="med" len="med"/>
            <a:tailEnd type="triangle" w="med" len="med"/>
          </a:ln>
        </p:spPr>
      </p:cxnSp>
      <p:cxnSp>
        <p:nvCxnSpPr>
          <p:cNvPr id="19463" name="Straight Connector 9"/>
          <p:cNvCxnSpPr>
            <a:cxnSpLocks noChangeShapeType="1"/>
          </p:cNvCxnSpPr>
          <p:nvPr/>
        </p:nvCxnSpPr>
        <p:spPr bwMode="auto">
          <a:xfrm rot="16200000" flipH="1">
            <a:off x="5981700" y="1714500"/>
            <a:ext cx="1676400" cy="381000"/>
          </a:xfrm>
          <a:prstGeom prst="line">
            <a:avLst/>
          </a:prstGeom>
          <a:noFill/>
          <a:ln w="34925">
            <a:solidFill>
              <a:srgbClr val="FF0000"/>
            </a:solidFill>
            <a:round/>
            <a:headEnd type="triangle" w="med" len="med"/>
            <a:tailEnd type="triangle" w="med" len="med"/>
          </a:ln>
        </p:spPr>
      </p:cxnSp>
      <p:sp>
        <p:nvSpPr>
          <p:cNvPr id="19464" name="TextBox 15"/>
          <p:cNvSpPr txBox="1">
            <a:spLocks noChangeArrowheads="1"/>
          </p:cNvSpPr>
          <p:nvPr/>
        </p:nvSpPr>
        <p:spPr bwMode="auto">
          <a:xfrm>
            <a:off x="6858000" y="1219200"/>
            <a:ext cx="838200" cy="400050"/>
          </a:xfrm>
          <a:prstGeom prst="rect">
            <a:avLst/>
          </a:prstGeom>
          <a:noFill/>
          <a:ln w="9525">
            <a:noFill/>
            <a:miter lim="800000"/>
            <a:headEnd/>
            <a:tailEnd/>
          </a:ln>
        </p:spPr>
        <p:txBody>
          <a:bodyPr>
            <a:prstTxWarp prst="textNoShape">
              <a:avLst/>
            </a:prstTxWarp>
            <a:spAutoFit/>
          </a:bodyPr>
          <a:lstStyle/>
          <a:p>
            <a:r>
              <a:rPr lang="en-US" sz="2000"/>
              <a:t>40 m</a:t>
            </a:r>
          </a:p>
        </p:txBody>
      </p:sp>
      <p:sp>
        <p:nvSpPr>
          <p:cNvPr id="19465" name="TextBox 16"/>
          <p:cNvSpPr txBox="1">
            <a:spLocks noChangeArrowheads="1"/>
          </p:cNvSpPr>
          <p:nvPr/>
        </p:nvSpPr>
        <p:spPr bwMode="auto">
          <a:xfrm>
            <a:off x="6477000" y="4400550"/>
            <a:ext cx="838200" cy="400050"/>
          </a:xfrm>
          <a:prstGeom prst="rect">
            <a:avLst/>
          </a:prstGeom>
          <a:noFill/>
          <a:ln w="9525">
            <a:noFill/>
            <a:miter lim="800000"/>
            <a:headEnd/>
            <a:tailEnd/>
          </a:ln>
        </p:spPr>
        <p:txBody>
          <a:bodyPr>
            <a:prstTxWarp prst="textNoShape">
              <a:avLst/>
            </a:prstTxWarp>
            <a:spAutoFit/>
          </a:bodyPr>
          <a:lstStyle/>
          <a:p>
            <a:r>
              <a:rPr lang="en-US" sz="2000"/>
              <a:t>60 m</a:t>
            </a:r>
          </a:p>
        </p:txBody>
      </p:sp>
      <p:cxnSp>
        <p:nvCxnSpPr>
          <p:cNvPr id="19466" name="Straight Connector 12"/>
          <p:cNvCxnSpPr>
            <a:cxnSpLocks noChangeShapeType="1"/>
          </p:cNvCxnSpPr>
          <p:nvPr/>
        </p:nvCxnSpPr>
        <p:spPr bwMode="auto">
          <a:xfrm rot="5400000">
            <a:off x="2093913" y="3467100"/>
            <a:ext cx="1754188" cy="1587"/>
          </a:xfrm>
          <a:prstGeom prst="line">
            <a:avLst/>
          </a:prstGeom>
          <a:noFill/>
          <a:ln w="34925">
            <a:solidFill>
              <a:srgbClr val="FF0000"/>
            </a:solidFill>
            <a:round/>
            <a:headEnd type="triangle" w="med" len="med"/>
            <a:tailEnd type="triangle" w="med" len="med"/>
          </a:ln>
        </p:spPr>
      </p:cxnSp>
      <p:sp>
        <p:nvSpPr>
          <p:cNvPr id="19467" name="TextBox 18"/>
          <p:cNvSpPr txBox="1">
            <a:spLocks noChangeArrowheads="1"/>
          </p:cNvSpPr>
          <p:nvPr/>
        </p:nvSpPr>
        <p:spPr bwMode="auto">
          <a:xfrm>
            <a:off x="2998788" y="3962400"/>
            <a:ext cx="1219200" cy="461963"/>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~150 m</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2" name="Picture 1028" descr="escarpment"/>
          <p:cNvPicPr>
            <a:picLocks noChangeAspect="1" noChangeArrowheads="1"/>
          </p:cNvPicPr>
          <p:nvPr/>
        </p:nvPicPr>
        <p:blipFill>
          <a:blip r:embed="rId3"/>
          <a:srcRect/>
          <a:stretch>
            <a:fillRect/>
          </a:stretch>
        </p:blipFill>
        <p:spPr bwMode="auto">
          <a:xfrm>
            <a:off x="4267200" y="3429000"/>
            <a:ext cx="4733925" cy="3155950"/>
          </a:xfrm>
          <a:prstGeom prst="rect">
            <a:avLst/>
          </a:prstGeom>
          <a:noFill/>
          <a:effectLst>
            <a:outerShdw blurRad="63500" dist="107763" dir="8100000" algn="ctr" rotWithShape="0">
              <a:srgbClr val="000000">
                <a:alpha val="74998"/>
              </a:srgbClr>
            </a:outerShdw>
          </a:effectLst>
        </p:spPr>
      </p:pic>
      <p:sp>
        <p:nvSpPr>
          <p:cNvPr id="21507" name="Text Box 1029"/>
          <p:cNvSpPr txBox="1">
            <a:spLocks noChangeArrowheads="1"/>
          </p:cNvSpPr>
          <p:nvPr/>
        </p:nvSpPr>
        <p:spPr bwMode="auto">
          <a:xfrm>
            <a:off x="76200" y="4013200"/>
            <a:ext cx="4038600" cy="2128838"/>
          </a:xfrm>
          <a:prstGeom prst="rect">
            <a:avLst/>
          </a:prstGeom>
          <a:noFill/>
          <a:ln w="9525">
            <a:noFill/>
            <a:miter lim="800000"/>
            <a:headEnd/>
            <a:tailEnd/>
          </a:ln>
        </p:spPr>
        <p:txBody>
          <a:bodyPr>
            <a:prstTxWarp prst="textNoShape">
              <a:avLst/>
            </a:prstTxWarp>
            <a:spAutoFit/>
          </a:bodyPr>
          <a:lstStyle/>
          <a:p>
            <a:pPr>
              <a:spcBef>
                <a:spcPct val="50000"/>
              </a:spcBef>
            </a:pPr>
            <a:r>
              <a:rPr lang="en-US" sz="2200"/>
              <a:t>Bolund</a:t>
            </a:r>
            <a:r>
              <a:rPr lang="en-US" sz="1400"/>
              <a:t> is a combined measurement and modeling project related to wind energy in complex terrain. An isolated steep hill, Bolund, at Roskilde Fjord will be equipped with nine measurement masts with conventional meteorological instruments and remote sensing Lidars at several positions for obtaining detailed information of mean wind, wind shear, turbulence intensities etc. </a:t>
            </a:r>
            <a:endParaRPr lang="en-US"/>
          </a:p>
        </p:txBody>
      </p:sp>
      <p:pic>
        <p:nvPicPr>
          <p:cNvPr id="416774" name="Picture 1030" descr="Pano1"/>
          <p:cNvPicPr>
            <a:picLocks noChangeAspect="1" noChangeArrowheads="1"/>
          </p:cNvPicPr>
          <p:nvPr/>
        </p:nvPicPr>
        <p:blipFill>
          <a:blip r:embed="rId4"/>
          <a:srcRect/>
          <a:stretch>
            <a:fillRect/>
          </a:stretch>
        </p:blipFill>
        <p:spPr bwMode="auto">
          <a:xfrm>
            <a:off x="106363" y="1725613"/>
            <a:ext cx="5380037" cy="1585912"/>
          </a:xfrm>
          <a:prstGeom prst="rect">
            <a:avLst/>
          </a:prstGeom>
          <a:noFill/>
          <a:effectLst>
            <a:outerShdw blurRad="63500" dist="107763" dir="2700000" algn="ctr" rotWithShape="0">
              <a:srgbClr val="000000">
                <a:alpha val="75000"/>
              </a:srgbClr>
            </a:outerShdw>
          </a:effectLst>
        </p:spPr>
      </p:pic>
      <p:sp>
        <p:nvSpPr>
          <p:cNvPr id="21509" name="Line 1031"/>
          <p:cNvSpPr>
            <a:spLocks noChangeShapeType="1"/>
          </p:cNvSpPr>
          <p:nvPr/>
        </p:nvSpPr>
        <p:spPr bwMode="auto">
          <a:xfrm>
            <a:off x="3124200" y="3962400"/>
            <a:ext cx="1905000" cy="228600"/>
          </a:xfrm>
          <a:prstGeom prst="line">
            <a:avLst/>
          </a:prstGeom>
          <a:noFill/>
          <a:ln w="25400">
            <a:solidFill>
              <a:srgbClr val="FF0D14"/>
            </a:solidFill>
            <a:round/>
            <a:headEnd/>
            <a:tailEnd type="triangle" w="med" len="med"/>
          </a:ln>
        </p:spPr>
        <p:txBody>
          <a:bodyPr wrap="none" anchor="ctr">
            <a:prstTxWarp prst="textNoShape">
              <a:avLst/>
            </a:prstTxWarp>
          </a:bodyPr>
          <a:lstStyle/>
          <a:p>
            <a:endParaRPr lang="en-US"/>
          </a:p>
        </p:txBody>
      </p:sp>
      <p:sp>
        <p:nvSpPr>
          <p:cNvPr id="21510" name="Text Box 1032"/>
          <p:cNvSpPr txBox="1">
            <a:spLocks noChangeArrowheads="1"/>
          </p:cNvSpPr>
          <p:nvPr/>
        </p:nvSpPr>
        <p:spPr bwMode="auto">
          <a:xfrm>
            <a:off x="5791200" y="990600"/>
            <a:ext cx="3276600" cy="1065213"/>
          </a:xfrm>
          <a:prstGeom prst="rect">
            <a:avLst/>
          </a:prstGeom>
          <a:noFill/>
          <a:ln w="9525">
            <a:noFill/>
            <a:miter lim="800000"/>
            <a:headEnd/>
            <a:tailEnd/>
          </a:ln>
        </p:spPr>
        <p:txBody>
          <a:bodyPr>
            <a:prstTxWarp prst="textNoShape">
              <a:avLst/>
            </a:prstTxWarp>
            <a:spAutoFit/>
          </a:bodyPr>
          <a:lstStyle/>
          <a:p>
            <a:pPr>
              <a:spcBef>
                <a:spcPct val="50000"/>
              </a:spcBef>
            </a:pPr>
            <a:r>
              <a:rPr lang="en-US" sz="2200"/>
              <a:t>METCRAX</a:t>
            </a:r>
            <a:r>
              <a:rPr lang="en-US" sz="1400"/>
              <a:t> is investigating the structure and evolution of cold-air pools and stable BLs that form in basins and valleys. </a:t>
            </a:r>
          </a:p>
        </p:txBody>
      </p:sp>
      <p:sp>
        <p:nvSpPr>
          <p:cNvPr id="21511" name="Line 1033"/>
          <p:cNvSpPr>
            <a:spLocks noChangeShapeType="1"/>
          </p:cNvSpPr>
          <p:nvPr/>
        </p:nvSpPr>
        <p:spPr bwMode="auto">
          <a:xfrm flipH="1">
            <a:off x="5715000" y="2057400"/>
            <a:ext cx="533400" cy="457200"/>
          </a:xfrm>
          <a:prstGeom prst="line">
            <a:avLst/>
          </a:prstGeom>
          <a:noFill/>
          <a:ln w="25400">
            <a:solidFill>
              <a:srgbClr val="FF0D14"/>
            </a:solidFill>
            <a:round/>
            <a:headEnd/>
            <a:tailEnd type="triangle" w="med" len="med"/>
          </a:ln>
        </p:spPr>
        <p:txBody>
          <a:bodyPr wrap="none" anchor="ctr">
            <a:prstTxWarp prst="textNoShape">
              <a:avLst/>
            </a:prstTxWarp>
          </a:bodyPr>
          <a:lstStyle/>
          <a:p>
            <a:endParaRPr lang="en-US"/>
          </a:p>
        </p:txBody>
      </p:sp>
      <p:sp>
        <p:nvSpPr>
          <p:cNvPr id="21512" name="Text Box 1034"/>
          <p:cNvSpPr txBox="1">
            <a:spLocks noChangeArrowheads="1"/>
          </p:cNvSpPr>
          <p:nvPr/>
        </p:nvSpPr>
        <p:spPr bwMode="auto">
          <a:xfrm>
            <a:off x="381000" y="65088"/>
            <a:ext cx="72390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rgbClr val="0E36FF"/>
                </a:solidFill>
              </a:rPr>
              <a:t>LES OF ABLs WITH COMPLEX TERRAIN AND STABLE STRATIFICATION</a:t>
            </a:r>
            <a:endParaRPr lang="en-US" sz="140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gap_4.ppt0001.png"/>
          <p:cNvPicPr>
            <a:picLocks noChangeAspect="1"/>
          </p:cNvPicPr>
          <p:nvPr/>
        </p:nvPicPr>
        <p:blipFill>
          <a:blip r:embed="rId2"/>
          <a:srcRect/>
          <a:stretch>
            <a:fillRect/>
          </a:stretch>
        </p:blipFill>
        <p:spPr bwMode="auto">
          <a:xfrm>
            <a:off x="152400" y="14288"/>
            <a:ext cx="8839200" cy="6829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gap_4.ppt0001.png"/>
          <p:cNvPicPr>
            <a:picLocks noChangeAspect="1"/>
          </p:cNvPicPr>
          <p:nvPr/>
        </p:nvPicPr>
        <p:blipFill>
          <a:blip r:embed="rId2"/>
          <a:srcRect b="73625"/>
          <a:stretch>
            <a:fillRect/>
          </a:stretch>
        </p:blipFill>
        <p:spPr bwMode="auto">
          <a:xfrm>
            <a:off x="152400" y="14288"/>
            <a:ext cx="8839200" cy="1800225"/>
          </a:xfrm>
          <a:prstGeom prst="rect">
            <a:avLst/>
          </a:prstGeom>
          <a:noFill/>
          <a:ln w="9525">
            <a:noFill/>
            <a:miter lim="800000"/>
            <a:headEnd/>
            <a:tailEnd/>
          </a:ln>
        </p:spPr>
      </p:pic>
      <p:pic>
        <p:nvPicPr>
          <p:cNvPr id="24579" name="Picture 2" descr="Screen shot 2012-09-26 at 11.45.22 AM.png"/>
          <p:cNvPicPr>
            <a:picLocks noChangeAspect="1"/>
          </p:cNvPicPr>
          <p:nvPr/>
        </p:nvPicPr>
        <p:blipFill>
          <a:blip r:embed="rId3"/>
          <a:srcRect/>
          <a:stretch>
            <a:fillRect/>
          </a:stretch>
        </p:blipFill>
        <p:spPr bwMode="auto">
          <a:xfrm>
            <a:off x="593725" y="2324100"/>
            <a:ext cx="7864475" cy="3619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hill_blt.ppt0006.png"/>
          <p:cNvPicPr>
            <a:picLocks noChangeAspect="1"/>
          </p:cNvPicPr>
          <p:nvPr/>
        </p:nvPicPr>
        <p:blipFill>
          <a:blip r:embed="rId3"/>
          <a:srcRect/>
          <a:stretch>
            <a:fillRect/>
          </a:stretch>
        </p:blipFill>
        <p:spPr bwMode="auto">
          <a:xfrm>
            <a:off x="152400" y="14288"/>
            <a:ext cx="8839200" cy="6829425"/>
          </a:xfrm>
          <a:prstGeom prst="rect">
            <a:avLst/>
          </a:prstGeom>
          <a:noFill/>
          <a:ln w="9525">
            <a:noFill/>
            <a:miter lim="800000"/>
            <a:headEnd/>
            <a:tailEnd/>
          </a:ln>
        </p:spPr>
      </p:pic>
      <p:pic>
        <p:nvPicPr>
          <p:cNvPr id="25603" name="Picture 9" descr="mesh"/>
          <p:cNvPicPr>
            <a:picLocks noChangeAspect="1" noChangeArrowheads="1"/>
          </p:cNvPicPr>
          <p:nvPr/>
        </p:nvPicPr>
        <p:blipFill>
          <a:blip r:embed="rId4"/>
          <a:srcRect/>
          <a:stretch>
            <a:fillRect/>
          </a:stretch>
        </p:blipFill>
        <p:spPr bwMode="auto">
          <a:xfrm>
            <a:off x="1881188" y="3657600"/>
            <a:ext cx="5380037" cy="299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3"/>
          <p:cNvSpPr>
            <a:spLocks noChangeArrowheads="1"/>
          </p:cNvSpPr>
          <p:nvPr/>
        </p:nvSpPr>
        <p:spPr bwMode="auto">
          <a:xfrm>
            <a:off x="263525" y="2190750"/>
            <a:ext cx="2832100" cy="704850"/>
          </a:xfrm>
          <a:custGeom>
            <a:avLst/>
            <a:gdLst>
              <a:gd name="T0" fmla="*/ 0 w 2831630"/>
              <a:gd name="T1" fmla="*/ 434309 h 705555"/>
              <a:gd name="T2" fmla="*/ 451556 w 2831630"/>
              <a:gd name="T3" fmla="*/ 29790 h 705555"/>
              <a:gd name="T4" fmla="*/ 1683926 w 2831630"/>
              <a:gd name="T5" fmla="*/ 613049 h 705555"/>
              <a:gd name="T6" fmla="*/ 2831630 w 2831630"/>
              <a:gd name="T7" fmla="*/ 584827 h 705555"/>
              <a:gd name="T8" fmla="*/ 2831630 w 2831630"/>
              <a:gd name="T9" fmla="*/ 584827 h 705555"/>
              <a:gd name="T10" fmla="*/ 0 60000 65536"/>
              <a:gd name="T11" fmla="*/ 0 60000 65536"/>
              <a:gd name="T12" fmla="*/ 0 60000 65536"/>
              <a:gd name="T13" fmla="*/ 0 60000 65536"/>
              <a:gd name="T14" fmla="*/ 0 60000 65536"/>
              <a:gd name="T15" fmla="*/ 0 w 2831630"/>
              <a:gd name="T16" fmla="*/ 0 h 705555"/>
              <a:gd name="T17" fmla="*/ 2831630 w 2831630"/>
              <a:gd name="T18" fmla="*/ 705555 h 705555"/>
            </a:gdLst>
            <a:ahLst/>
            <a:cxnLst>
              <a:cxn ang="T10">
                <a:pos x="T0" y="T1"/>
              </a:cxn>
              <a:cxn ang="T11">
                <a:pos x="T2" y="T3"/>
              </a:cxn>
              <a:cxn ang="T12">
                <a:pos x="T4" y="T5"/>
              </a:cxn>
              <a:cxn ang="T13">
                <a:pos x="T6" y="T7"/>
              </a:cxn>
              <a:cxn ang="T14">
                <a:pos x="T8" y="T9"/>
              </a:cxn>
            </a:cxnLst>
            <a:rect l="T15" t="T16" r="T17" b="T18"/>
            <a:pathLst>
              <a:path w="2831630" h="705555">
                <a:moveTo>
                  <a:pt x="0" y="434309"/>
                </a:moveTo>
                <a:cubicBezTo>
                  <a:pt x="85451" y="217154"/>
                  <a:pt x="170902" y="0"/>
                  <a:pt x="451556" y="29790"/>
                </a:cubicBezTo>
                <a:cubicBezTo>
                  <a:pt x="732210" y="59580"/>
                  <a:pt x="1287247" y="520543"/>
                  <a:pt x="1683926" y="613049"/>
                </a:cubicBezTo>
                <a:cubicBezTo>
                  <a:pt x="2080605" y="705555"/>
                  <a:pt x="2831630" y="584827"/>
                  <a:pt x="2831630" y="584827"/>
                </a:cubicBezTo>
              </a:path>
            </a:pathLst>
          </a:custGeom>
          <a:noFill/>
          <a:ln w="28575">
            <a:solidFill>
              <a:schemeClr val="tx1"/>
            </a:solidFill>
            <a:round/>
            <a:headEnd/>
            <a:tailEnd/>
          </a:ln>
        </p:spPr>
        <p:txBody>
          <a:bodyPr>
            <a:prstTxWarp prst="textNoShape">
              <a:avLst/>
            </a:prstTxWarp>
          </a:bodyPr>
          <a:lstStyle/>
          <a:p>
            <a:endParaRPr lang="en-US"/>
          </a:p>
        </p:txBody>
      </p:sp>
      <p:cxnSp>
        <p:nvCxnSpPr>
          <p:cNvPr id="27651" name="Straight Connector 5"/>
          <p:cNvCxnSpPr>
            <a:cxnSpLocks noChangeShapeType="1"/>
          </p:cNvCxnSpPr>
          <p:nvPr/>
        </p:nvCxnSpPr>
        <p:spPr bwMode="auto">
          <a:xfrm rot="5400000">
            <a:off x="2667001" y="1063625"/>
            <a:ext cx="1219200" cy="3175"/>
          </a:xfrm>
          <a:prstGeom prst="line">
            <a:avLst/>
          </a:prstGeom>
          <a:noFill/>
          <a:ln w="25400">
            <a:solidFill>
              <a:schemeClr val="tx1"/>
            </a:solidFill>
            <a:round/>
            <a:headEnd type="triangle" w="med" len="med"/>
            <a:tailEnd/>
          </a:ln>
        </p:spPr>
      </p:cxnSp>
      <p:cxnSp>
        <p:nvCxnSpPr>
          <p:cNvPr id="27652" name="Straight Connector 6"/>
          <p:cNvCxnSpPr>
            <a:cxnSpLocks noChangeShapeType="1"/>
          </p:cNvCxnSpPr>
          <p:nvPr/>
        </p:nvCxnSpPr>
        <p:spPr bwMode="auto">
          <a:xfrm>
            <a:off x="3276600" y="1674813"/>
            <a:ext cx="1828800" cy="1587"/>
          </a:xfrm>
          <a:prstGeom prst="line">
            <a:avLst/>
          </a:prstGeom>
          <a:noFill/>
          <a:ln w="25400">
            <a:solidFill>
              <a:schemeClr val="tx1"/>
            </a:solidFill>
            <a:round/>
            <a:headEnd/>
            <a:tailEnd type="triangle" w="med" len="med"/>
          </a:ln>
        </p:spPr>
      </p:cxnSp>
      <p:sp>
        <p:nvSpPr>
          <p:cNvPr id="27653" name="Freeform 10"/>
          <p:cNvSpPr>
            <a:spLocks noChangeArrowheads="1"/>
          </p:cNvSpPr>
          <p:nvPr/>
        </p:nvSpPr>
        <p:spPr bwMode="auto">
          <a:xfrm>
            <a:off x="228600" y="1849438"/>
            <a:ext cx="2908300" cy="477837"/>
          </a:xfrm>
          <a:custGeom>
            <a:avLst/>
            <a:gdLst>
              <a:gd name="T0" fmla="*/ 0 w 2831630"/>
              <a:gd name="T1" fmla="*/ 293593 h 705555"/>
              <a:gd name="T2" fmla="*/ 463708 w 2831630"/>
              <a:gd name="T3" fmla="*/ 20138 h 705555"/>
              <a:gd name="T4" fmla="*/ 1729241 w 2831630"/>
              <a:gd name="T5" fmla="*/ 414421 h 705555"/>
              <a:gd name="T6" fmla="*/ 2907830 w 2831630"/>
              <a:gd name="T7" fmla="*/ 395343 h 705555"/>
              <a:gd name="T8" fmla="*/ 2907830 w 2831630"/>
              <a:gd name="T9" fmla="*/ 395343 h 705555"/>
              <a:gd name="T10" fmla="*/ 0 60000 65536"/>
              <a:gd name="T11" fmla="*/ 0 60000 65536"/>
              <a:gd name="T12" fmla="*/ 0 60000 65536"/>
              <a:gd name="T13" fmla="*/ 0 60000 65536"/>
              <a:gd name="T14" fmla="*/ 0 60000 65536"/>
              <a:gd name="T15" fmla="*/ 0 w 2831630"/>
              <a:gd name="T16" fmla="*/ 0 h 705555"/>
              <a:gd name="T17" fmla="*/ 2831630 w 2831630"/>
              <a:gd name="T18" fmla="*/ 705555 h 705555"/>
            </a:gdLst>
            <a:ahLst/>
            <a:cxnLst>
              <a:cxn ang="T10">
                <a:pos x="T0" y="T1"/>
              </a:cxn>
              <a:cxn ang="T11">
                <a:pos x="T2" y="T3"/>
              </a:cxn>
              <a:cxn ang="T12">
                <a:pos x="T4" y="T5"/>
              </a:cxn>
              <a:cxn ang="T13">
                <a:pos x="T6" y="T7"/>
              </a:cxn>
              <a:cxn ang="T14">
                <a:pos x="T8" y="T9"/>
              </a:cxn>
            </a:cxnLst>
            <a:rect l="T15" t="T16" r="T17" b="T18"/>
            <a:pathLst>
              <a:path w="2831630" h="705555">
                <a:moveTo>
                  <a:pt x="0" y="434309"/>
                </a:moveTo>
                <a:cubicBezTo>
                  <a:pt x="85451" y="217154"/>
                  <a:pt x="170902" y="0"/>
                  <a:pt x="451556" y="29790"/>
                </a:cubicBezTo>
                <a:cubicBezTo>
                  <a:pt x="732210" y="59580"/>
                  <a:pt x="1287247" y="520543"/>
                  <a:pt x="1683926" y="613049"/>
                </a:cubicBezTo>
                <a:cubicBezTo>
                  <a:pt x="2080605" y="705555"/>
                  <a:pt x="2831630" y="584827"/>
                  <a:pt x="2831630" y="584827"/>
                </a:cubicBezTo>
              </a:path>
            </a:pathLst>
          </a:custGeom>
          <a:noFill/>
          <a:ln w="28575">
            <a:solidFill>
              <a:schemeClr val="tx1"/>
            </a:solidFill>
            <a:round/>
            <a:headEnd/>
            <a:tailEnd/>
          </a:ln>
        </p:spPr>
        <p:txBody>
          <a:bodyPr>
            <a:prstTxWarp prst="textNoShape">
              <a:avLst/>
            </a:prstTxWarp>
          </a:bodyPr>
          <a:lstStyle/>
          <a:p>
            <a:endParaRPr lang="en-US"/>
          </a:p>
        </p:txBody>
      </p:sp>
      <p:cxnSp>
        <p:nvCxnSpPr>
          <p:cNvPr id="27654" name="Straight Connector 11"/>
          <p:cNvCxnSpPr>
            <a:cxnSpLocks noChangeShapeType="1"/>
          </p:cNvCxnSpPr>
          <p:nvPr/>
        </p:nvCxnSpPr>
        <p:spPr bwMode="auto">
          <a:xfrm rot="5400000">
            <a:off x="-380206" y="2436019"/>
            <a:ext cx="1219200" cy="1588"/>
          </a:xfrm>
          <a:prstGeom prst="line">
            <a:avLst/>
          </a:prstGeom>
          <a:noFill/>
          <a:ln w="22225">
            <a:solidFill>
              <a:schemeClr val="tx1"/>
            </a:solidFill>
            <a:round/>
            <a:headEnd type="triangle" w="med" len="med"/>
            <a:tailEnd/>
          </a:ln>
        </p:spPr>
      </p:cxnSp>
      <p:cxnSp>
        <p:nvCxnSpPr>
          <p:cNvPr id="27655" name="Straight Connector 12"/>
          <p:cNvCxnSpPr>
            <a:cxnSpLocks noChangeShapeType="1"/>
          </p:cNvCxnSpPr>
          <p:nvPr/>
        </p:nvCxnSpPr>
        <p:spPr bwMode="auto">
          <a:xfrm>
            <a:off x="230188" y="3046413"/>
            <a:ext cx="2970212" cy="1587"/>
          </a:xfrm>
          <a:prstGeom prst="line">
            <a:avLst/>
          </a:prstGeom>
          <a:noFill/>
          <a:ln w="22225">
            <a:solidFill>
              <a:schemeClr val="tx1"/>
            </a:solidFill>
            <a:round/>
            <a:headEnd/>
            <a:tailEnd type="triangle" w="med" len="med"/>
          </a:ln>
        </p:spPr>
      </p:cxnSp>
      <p:pic>
        <p:nvPicPr>
          <p:cNvPr id="27656" name="Picture 2"/>
          <p:cNvPicPr>
            <a:picLocks noChangeAspect="1" noChangeArrowheads="1"/>
          </p:cNvPicPr>
          <p:nvPr/>
        </p:nvPicPr>
        <p:blipFill>
          <a:blip r:embed="rId3"/>
          <a:srcRect/>
          <a:stretch>
            <a:fillRect/>
          </a:stretch>
        </p:blipFill>
        <p:spPr bwMode="auto">
          <a:xfrm>
            <a:off x="3205163" y="2895600"/>
            <a:ext cx="376237" cy="355600"/>
          </a:xfrm>
          <a:prstGeom prst="rect">
            <a:avLst/>
          </a:prstGeom>
          <a:noFill/>
          <a:ln w="9525">
            <a:noFill/>
            <a:miter lim="800000"/>
            <a:headEnd/>
            <a:tailEnd/>
          </a:ln>
        </p:spPr>
      </p:pic>
      <p:pic>
        <p:nvPicPr>
          <p:cNvPr id="27657" name="Picture 3"/>
          <p:cNvPicPr>
            <a:picLocks noChangeAspect="1" noChangeArrowheads="1"/>
          </p:cNvPicPr>
          <p:nvPr/>
        </p:nvPicPr>
        <p:blipFill>
          <a:blip r:embed="rId4"/>
          <a:srcRect/>
          <a:stretch>
            <a:fillRect/>
          </a:stretch>
        </p:blipFill>
        <p:spPr bwMode="auto">
          <a:xfrm>
            <a:off x="76200" y="1397000"/>
            <a:ext cx="355600" cy="355600"/>
          </a:xfrm>
          <a:prstGeom prst="rect">
            <a:avLst/>
          </a:prstGeom>
          <a:noFill/>
          <a:ln w="9525">
            <a:noFill/>
            <a:miter lim="800000"/>
            <a:headEnd/>
            <a:tailEnd/>
          </a:ln>
        </p:spPr>
      </p:pic>
      <p:pic>
        <p:nvPicPr>
          <p:cNvPr id="27658" name="Picture 4"/>
          <p:cNvPicPr>
            <a:picLocks noChangeAspect="1" noChangeArrowheads="1"/>
          </p:cNvPicPr>
          <p:nvPr/>
        </p:nvPicPr>
        <p:blipFill>
          <a:blip r:embed="rId5"/>
          <a:srcRect/>
          <a:stretch>
            <a:fillRect/>
          </a:stretch>
        </p:blipFill>
        <p:spPr bwMode="auto">
          <a:xfrm>
            <a:off x="2849563" y="152400"/>
            <a:ext cx="350837" cy="498475"/>
          </a:xfrm>
          <a:prstGeom prst="rect">
            <a:avLst/>
          </a:prstGeom>
          <a:noFill/>
          <a:ln w="9525">
            <a:noFill/>
            <a:miter lim="800000"/>
            <a:headEnd/>
            <a:tailEnd/>
          </a:ln>
        </p:spPr>
      </p:pic>
      <p:cxnSp>
        <p:nvCxnSpPr>
          <p:cNvPr id="27659" name="Straight Connector 18"/>
          <p:cNvCxnSpPr>
            <a:cxnSpLocks noChangeShapeType="1"/>
          </p:cNvCxnSpPr>
          <p:nvPr/>
        </p:nvCxnSpPr>
        <p:spPr bwMode="auto">
          <a:xfrm>
            <a:off x="3276600" y="1295400"/>
            <a:ext cx="1828800" cy="1588"/>
          </a:xfrm>
          <a:prstGeom prst="line">
            <a:avLst/>
          </a:prstGeom>
          <a:noFill/>
          <a:ln w="15875">
            <a:solidFill>
              <a:schemeClr val="tx1"/>
            </a:solidFill>
            <a:round/>
            <a:headEnd/>
            <a:tailEnd/>
          </a:ln>
        </p:spPr>
      </p:cxnSp>
      <p:cxnSp>
        <p:nvCxnSpPr>
          <p:cNvPr id="27660" name="Straight Connector 19"/>
          <p:cNvCxnSpPr>
            <a:cxnSpLocks noChangeShapeType="1"/>
          </p:cNvCxnSpPr>
          <p:nvPr/>
        </p:nvCxnSpPr>
        <p:spPr bwMode="auto">
          <a:xfrm>
            <a:off x="3276600" y="914400"/>
            <a:ext cx="1828800" cy="1588"/>
          </a:xfrm>
          <a:prstGeom prst="line">
            <a:avLst/>
          </a:prstGeom>
          <a:noFill/>
          <a:ln w="15875">
            <a:solidFill>
              <a:schemeClr val="tx1"/>
            </a:solidFill>
            <a:round/>
            <a:headEnd/>
            <a:tailEnd/>
          </a:ln>
        </p:spPr>
      </p:cxnSp>
      <p:pic>
        <p:nvPicPr>
          <p:cNvPr id="27661" name="Picture 5"/>
          <p:cNvPicPr>
            <a:picLocks noChangeAspect="1" noChangeArrowheads="1"/>
          </p:cNvPicPr>
          <p:nvPr/>
        </p:nvPicPr>
        <p:blipFill>
          <a:blip r:embed="rId6"/>
          <a:srcRect/>
          <a:stretch>
            <a:fillRect/>
          </a:stretch>
        </p:blipFill>
        <p:spPr bwMode="auto">
          <a:xfrm>
            <a:off x="5105400" y="1524000"/>
            <a:ext cx="350838" cy="498475"/>
          </a:xfrm>
          <a:prstGeom prst="rect">
            <a:avLst/>
          </a:prstGeom>
          <a:noFill/>
          <a:ln w="9525">
            <a:noFill/>
            <a:miter lim="800000"/>
            <a:headEnd/>
            <a:tailEnd/>
          </a:ln>
        </p:spPr>
      </p:pic>
      <p:sp>
        <p:nvSpPr>
          <p:cNvPr id="27662" name="Freeform 21"/>
          <p:cNvSpPr>
            <a:spLocks noChangeArrowheads="1"/>
          </p:cNvSpPr>
          <p:nvPr/>
        </p:nvSpPr>
        <p:spPr bwMode="auto">
          <a:xfrm>
            <a:off x="2868613" y="884238"/>
            <a:ext cx="2014537" cy="1373187"/>
          </a:xfrm>
          <a:custGeom>
            <a:avLst/>
            <a:gdLst>
              <a:gd name="T0" fmla="*/ 0 w 2013185"/>
              <a:gd name="T1" fmla="*/ 1373482 h 1373482"/>
              <a:gd name="T2" fmla="*/ 1232371 w 2013185"/>
              <a:gd name="T3" fmla="*/ 884297 h 1373482"/>
              <a:gd name="T4" fmla="*/ 2013185 w 2013185"/>
              <a:gd name="T5" fmla="*/ 0 h 1373482"/>
              <a:gd name="T6" fmla="*/ 0 60000 65536"/>
              <a:gd name="T7" fmla="*/ 0 60000 65536"/>
              <a:gd name="T8" fmla="*/ 0 60000 65536"/>
              <a:gd name="T9" fmla="*/ 0 w 2013185"/>
              <a:gd name="T10" fmla="*/ 0 h 1373482"/>
              <a:gd name="T11" fmla="*/ 2013185 w 2013185"/>
              <a:gd name="T12" fmla="*/ 1373482 h 1373482"/>
            </a:gdLst>
            <a:ahLst/>
            <a:cxnLst>
              <a:cxn ang="T6">
                <a:pos x="T0" y="T1"/>
              </a:cxn>
              <a:cxn ang="T7">
                <a:pos x="T2" y="T3"/>
              </a:cxn>
              <a:cxn ang="T8">
                <a:pos x="T4" y="T5"/>
              </a:cxn>
            </a:cxnLst>
            <a:rect l="T9" t="T10" r="T11" b="T12"/>
            <a:pathLst>
              <a:path w="2013185" h="1373482">
                <a:moveTo>
                  <a:pt x="0" y="1373482"/>
                </a:moveTo>
                <a:cubicBezTo>
                  <a:pt x="448420" y="1243346"/>
                  <a:pt x="896840" y="1113211"/>
                  <a:pt x="1232371" y="884297"/>
                </a:cubicBezTo>
                <a:cubicBezTo>
                  <a:pt x="1567902" y="655383"/>
                  <a:pt x="2013185" y="0"/>
                  <a:pt x="2013185" y="0"/>
                </a:cubicBezTo>
              </a:path>
            </a:pathLst>
          </a:custGeom>
          <a:noFill/>
          <a:ln w="9525">
            <a:solidFill>
              <a:schemeClr val="tx1"/>
            </a:solidFill>
            <a:round/>
            <a:headEnd/>
            <a:tailEnd/>
          </a:ln>
        </p:spPr>
        <p:txBody>
          <a:bodyPr>
            <a:prstTxWarp prst="textNoShape">
              <a:avLst/>
            </a:prstTxWarp>
          </a:bodyPr>
          <a:lstStyle/>
          <a:p>
            <a:endParaRPr lang="en-US"/>
          </a:p>
        </p:txBody>
      </p:sp>
      <p:sp>
        <p:nvSpPr>
          <p:cNvPr id="27663" name="Freeform 27"/>
          <p:cNvSpPr>
            <a:spLocks noChangeArrowheads="1"/>
          </p:cNvSpPr>
          <p:nvPr/>
        </p:nvSpPr>
        <p:spPr bwMode="auto">
          <a:xfrm>
            <a:off x="760413" y="1289050"/>
            <a:ext cx="2795587" cy="1006475"/>
          </a:xfrm>
          <a:custGeom>
            <a:avLst/>
            <a:gdLst>
              <a:gd name="T0" fmla="*/ 189716 w 2795568"/>
              <a:gd name="T1" fmla="*/ 1006592 h 1006592"/>
              <a:gd name="T2" fmla="*/ 434309 w 2795568"/>
              <a:gd name="T3" fmla="*/ 404518 h 1006592"/>
              <a:gd name="T4" fmla="*/ 2795568 w 2795568"/>
              <a:gd name="T5" fmla="*/ 0 h 1006592"/>
              <a:gd name="T6" fmla="*/ 0 60000 65536"/>
              <a:gd name="T7" fmla="*/ 0 60000 65536"/>
              <a:gd name="T8" fmla="*/ 0 60000 65536"/>
              <a:gd name="T9" fmla="*/ 0 w 2795568"/>
              <a:gd name="T10" fmla="*/ 0 h 1006592"/>
              <a:gd name="T11" fmla="*/ 2795568 w 2795568"/>
              <a:gd name="T12" fmla="*/ 1006592 h 1006592"/>
            </a:gdLst>
            <a:ahLst/>
            <a:cxnLst>
              <a:cxn ang="T6">
                <a:pos x="T0" y="T1"/>
              </a:cxn>
              <a:cxn ang="T7">
                <a:pos x="T2" y="T3"/>
              </a:cxn>
              <a:cxn ang="T8">
                <a:pos x="T4" y="T5"/>
              </a:cxn>
            </a:cxnLst>
            <a:rect l="T9" t="T10" r="T11" b="T12"/>
            <a:pathLst>
              <a:path w="2795568" h="1006592">
                <a:moveTo>
                  <a:pt x="189716" y="1006592"/>
                </a:moveTo>
                <a:cubicBezTo>
                  <a:pt x="94858" y="789437"/>
                  <a:pt x="0" y="572283"/>
                  <a:pt x="434309" y="404518"/>
                </a:cubicBezTo>
                <a:cubicBezTo>
                  <a:pt x="868618" y="236753"/>
                  <a:pt x="2795568" y="0"/>
                  <a:pt x="2795568" y="0"/>
                </a:cubicBezTo>
              </a:path>
            </a:pathLst>
          </a:custGeom>
          <a:noFill/>
          <a:ln w="9525">
            <a:solidFill>
              <a:schemeClr val="tx1"/>
            </a:solidFill>
            <a:round/>
            <a:headEnd/>
            <a:tailEnd/>
          </a:ln>
        </p:spPr>
        <p:txBody>
          <a:bodyPr>
            <a:prstTxWarp prst="textNoShape">
              <a:avLst/>
            </a:prstTxWarp>
          </a:bodyPr>
          <a:lstStyle/>
          <a:p>
            <a:endParaRPr lang="en-US"/>
          </a:p>
        </p:txBody>
      </p:sp>
      <p:sp>
        <p:nvSpPr>
          <p:cNvPr id="27664" name="Oval 29"/>
          <p:cNvSpPr>
            <a:spLocks noChangeArrowheads="1"/>
          </p:cNvSpPr>
          <p:nvPr/>
        </p:nvSpPr>
        <p:spPr bwMode="auto">
          <a:xfrm>
            <a:off x="904875" y="2266950"/>
            <a:ext cx="76200" cy="76200"/>
          </a:xfrm>
          <a:prstGeom prst="ellipse">
            <a:avLst/>
          </a:prstGeom>
          <a:solidFill>
            <a:schemeClr val="tx1"/>
          </a:solidFill>
          <a:ln w="9525">
            <a:solidFill>
              <a:schemeClr val="tx1"/>
            </a:solidFill>
            <a:round/>
            <a:headEnd/>
            <a:tailEnd/>
          </a:ln>
        </p:spPr>
        <p:txBody>
          <a:bodyPr>
            <a:prstTxWarp prst="textNoShape">
              <a:avLst/>
            </a:prstTxWarp>
          </a:bodyPr>
          <a:lstStyle/>
          <a:p>
            <a:endParaRPr lang="en-US"/>
          </a:p>
          <a:p>
            <a:endParaRPr/>
          </a:p>
        </p:txBody>
      </p:sp>
      <p:sp>
        <p:nvSpPr>
          <p:cNvPr id="27665" name="Oval 30"/>
          <p:cNvSpPr>
            <a:spLocks noChangeArrowheads="1"/>
          </p:cNvSpPr>
          <p:nvPr/>
        </p:nvSpPr>
        <p:spPr bwMode="auto">
          <a:xfrm>
            <a:off x="4829175" y="866775"/>
            <a:ext cx="76200" cy="76200"/>
          </a:xfrm>
          <a:prstGeom prst="ellipse">
            <a:avLst/>
          </a:prstGeom>
          <a:solidFill>
            <a:schemeClr val="tx1"/>
          </a:solidFill>
          <a:ln w="9525">
            <a:solidFill>
              <a:schemeClr val="tx1"/>
            </a:solidFill>
            <a:round/>
            <a:headEnd/>
            <a:tailEnd/>
          </a:ln>
        </p:spPr>
        <p:txBody>
          <a:bodyPr>
            <a:prstTxWarp prst="textNoShape">
              <a:avLst/>
            </a:prstTxWarp>
          </a:bodyPr>
          <a:lstStyle/>
          <a:p>
            <a:endParaRPr lang="en-US"/>
          </a:p>
          <a:p>
            <a:endParaRPr/>
          </a:p>
        </p:txBody>
      </p:sp>
      <p:sp>
        <p:nvSpPr>
          <p:cNvPr id="27666" name="Oval 31"/>
          <p:cNvSpPr>
            <a:spLocks noChangeArrowheads="1"/>
          </p:cNvSpPr>
          <p:nvPr/>
        </p:nvSpPr>
        <p:spPr bwMode="auto">
          <a:xfrm>
            <a:off x="2819400" y="2238375"/>
            <a:ext cx="76200" cy="76200"/>
          </a:xfrm>
          <a:prstGeom prst="ellipse">
            <a:avLst/>
          </a:prstGeom>
          <a:solidFill>
            <a:schemeClr val="tx1"/>
          </a:solidFill>
          <a:ln w="9525">
            <a:solidFill>
              <a:schemeClr val="tx1"/>
            </a:solidFill>
            <a:round/>
            <a:headEnd/>
            <a:tailEnd/>
          </a:ln>
        </p:spPr>
        <p:txBody>
          <a:bodyPr>
            <a:prstTxWarp prst="textNoShape">
              <a:avLst/>
            </a:prstTxWarp>
          </a:bodyPr>
          <a:lstStyle/>
          <a:p>
            <a:endParaRPr lang="en-US"/>
          </a:p>
          <a:p>
            <a:endParaRPr/>
          </a:p>
        </p:txBody>
      </p:sp>
      <p:sp>
        <p:nvSpPr>
          <p:cNvPr id="27667" name="Oval 32"/>
          <p:cNvSpPr>
            <a:spLocks noChangeArrowheads="1"/>
          </p:cNvSpPr>
          <p:nvPr/>
        </p:nvSpPr>
        <p:spPr bwMode="auto">
          <a:xfrm>
            <a:off x="3495675" y="1258888"/>
            <a:ext cx="76200" cy="76200"/>
          </a:xfrm>
          <a:prstGeom prst="ellipse">
            <a:avLst/>
          </a:prstGeom>
          <a:solidFill>
            <a:schemeClr val="tx1"/>
          </a:solidFill>
          <a:ln w="9525">
            <a:solidFill>
              <a:schemeClr val="tx1"/>
            </a:solidFill>
            <a:round/>
            <a:headEnd/>
            <a:tailEnd/>
          </a:ln>
        </p:spPr>
        <p:txBody>
          <a:bodyPr>
            <a:prstTxWarp prst="textNoShape">
              <a:avLst/>
            </a:prstTxWarp>
          </a:bodyPr>
          <a:lstStyle/>
          <a:p>
            <a:endParaRPr lang="en-US"/>
          </a:p>
          <a:p>
            <a:endParaRPr/>
          </a:p>
        </p:txBody>
      </p:sp>
      <p:sp>
        <p:nvSpPr>
          <p:cNvPr id="27668" name="TextBox 35"/>
          <p:cNvSpPr txBox="1">
            <a:spLocks noChangeArrowheads="1"/>
          </p:cNvSpPr>
          <p:nvPr/>
        </p:nvSpPr>
        <p:spPr bwMode="auto">
          <a:xfrm>
            <a:off x="381000" y="3200400"/>
            <a:ext cx="2895600" cy="400050"/>
          </a:xfrm>
          <a:prstGeom prst="rect">
            <a:avLst/>
          </a:prstGeom>
          <a:noFill/>
          <a:ln w="9525">
            <a:noFill/>
            <a:miter lim="800000"/>
            <a:headEnd/>
            <a:tailEnd/>
          </a:ln>
        </p:spPr>
        <p:txBody>
          <a:bodyPr>
            <a:prstTxWarp prst="textNoShape">
              <a:avLst/>
            </a:prstTxWarp>
            <a:spAutoFit/>
          </a:bodyPr>
          <a:lstStyle/>
          <a:p>
            <a:r>
              <a:rPr lang="en-US" sz="2000"/>
              <a:t>Physical space</a:t>
            </a:r>
          </a:p>
        </p:txBody>
      </p:sp>
      <p:sp>
        <p:nvSpPr>
          <p:cNvPr id="27669" name="TextBox 36"/>
          <p:cNvSpPr txBox="1">
            <a:spLocks noChangeArrowheads="1"/>
          </p:cNvSpPr>
          <p:nvPr/>
        </p:nvSpPr>
        <p:spPr bwMode="auto">
          <a:xfrm>
            <a:off x="3429000" y="76200"/>
            <a:ext cx="2895600" cy="400050"/>
          </a:xfrm>
          <a:prstGeom prst="rect">
            <a:avLst/>
          </a:prstGeom>
          <a:noFill/>
          <a:ln w="9525">
            <a:noFill/>
            <a:miter lim="800000"/>
            <a:headEnd/>
            <a:tailEnd/>
          </a:ln>
        </p:spPr>
        <p:txBody>
          <a:bodyPr>
            <a:prstTxWarp prst="textNoShape">
              <a:avLst/>
            </a:prstTxWarp>
            <a:spAutoFit/>
          </a:bodyPr>
          <a:lstStyle/>
          <a:p>
            <a:r>
              <a:rPr lang="en-US" sz="2000"/>
              <a:t>Computational space</a:t>
            </a:r>
          </a:p>
        </p:txBody>
      </p:sp>
      <p:grpSp>
        <p:nvGrpSpPr>
          <p:cNvPr id="27670" name="Group 41"/>
          <p:cNvGrpSpPr>
            <a:grpSpLocks/>
          </p:cNvGrpSpPr>
          <p:nvPr/>
        </p:nvGrpSpPr>
        <p:grpSpPr bwMode="auto">
          <a:xfrm>
            <a:off x="533400" y="4267200"/>
            <a:ext cx="7848600" cy="2278063"/>
            <a:chOff x="533400" y="4509816"/>
            <a:chExt cx="7848600" cy="2277937"/>
          </a:xfrm>
        </p:grpSpPr>
        <p:sp>
          <p:nvSpPr>
            <p:cNvPr id="27671" name="TextBox 37"/>
            <p:cNvSpPr txBox="1">
              <a:spLocks noChangeArrowheads="1"/>
            </p:cNvSpPr>
            <p:nvPr/>
          </p:nvSpPr>
          <p:spPr bwMode="auto">
            <a:xfrm>
              <a:off x="533400" y="4540984"/>
              <a:ext cx="7848600" cy="2246769"/>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2000"/>
                <a:t> 1-to-1 mapping</a:t>
              </a:r>
            </a:p>
            <a:p>
              <a:pPr>
                <a:buFont typeface="Arial" pitchFamily="1" charset="0"/>
                <a:buChar char="•"/>
              </a:pPr>
              <a:endParaRPr lang="en-US" sz="2000"/>
            </a:p>
            <a:p>
              <a:pPr>
                <a:buFont typeface="Arial" pitchFamily="1" charset="0"/>
                <a:buChar char="•"/>
              </a:pPr>
              <a:r>
                <a:rPr lang="en-US" sz="2000"/>
                <a:t>     is the Jacobian of the transformation</a:t>
              </a:r>
            </a:p>
            <a:p>
              <a:pPr>
                <a:buFont typeface="Arial" pitchFamily="1" charset="0"/>
                <a:buChar char="•"/>
              </a:pPr>
              <a:endParaRPr lang="en-US" sz="2000"/>
            </a:p>
            <a:p>
              <a:pPr>
                <a:buFont typeface="Arial" pitchFamily="1" charset="0"/>
                <a:buChar char="•"/>
              </a:pPr>
              <a:r>
                <a:rPr lang="en-US" sz="2000"/>
                <a:t>Transform just the coordinates</a:t>
              </a:r>
            </a:p>
            <a:p>
              <a:pPr>
                <a:buFont typeface="Arial" pitchFamily="1" charset="0"/>
                <a:buChar char="•"/>
              </a:pPr>
              <a:endParaRPr lang="en-US" sz="2000"/>
            </a:p>
            <a:p>
              <a:pPr>
                <a:buFont typeface="Arial" pitchFamily="1" charset="0"/>
                <a:buChar char="•"/>
              </a:pPr>
              <a:r>
                <a:rPr lang="en-US" sz="2000"/>
                <a:t> Fundamental unknowns are Cartesian velocity components u</a:t>
              </a:r>
              <a:r>
                <a:rPr lang="en-US" sz="2000" baseline="-25000"/>
                <a:t>i</a:t>
              </a:r>
            </a:p>
          </p:txBody>
        </p:sp>
        <p:pic>
          <p:nvPicPr>
            <p:cNvPr id="27672" name="Picture 7"/>
            <p:cNvPicPr>
              <a:picLocks noChangeAspect="1" noChangeArrowheads="1"/>
            </p:cNvPicPr>
            <p:nvPr/>
          </p:nvPicPr>
          <p:blipFill>
            <a:blip r:embed="rId7"/>
            <a:srcRect/>
            <a:stretch>
              <a:fillRect/>
            </a:stretch>
          </p:blipFill>
          <p:spPr bwMode="auto">
            <a:xfrm>
              <a:off x="2599654" y="4509816"/>
              <a:ext cx="1457960" cy="497840"/>
            </a:xfrm>
            <a:prstGeom prst="rect">
              <a:avLst/>
            </a:prstGeom>
            <a:noFill/>
            <a:ln w="9525">
              <a:noFill/>
              <a:miter lim="800000"/>
              <a:headEnd/>
              <a:tailEnd/>
            </a:ln>
          </p:spPr>
        </p:pic>
        <p:pic>
          <p:nvPicPr>
            <p:cNvPr id="27673" name="Picture 8"/>
            <p:cNvPicPr>
              <a:picLocks noChangeAspect="1" noChangeArrowheads="1"/>
            </p:cNvPicPr>
            <p:nvPr/>
          </p:nvPicPr>
          <p:blipFill>
            <a:blip r:embed="rId8"/>
            <a:srcRect/>
            <a:stretch>
              <a:fillRect/>
            </a:stretch>
          </p:blipFill>
          <p:spPr bwMode="auto">
            <a:xfrm>
              <a:off x="733137" y="5172756"/>
              <a:ext cx="346710" cy="377825"/>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5409</TotalTime>
  <Words>517</Words>
  <Application>Microsoft Macintosh PowerPoint</Application>
  <PresentationFormat>On-screen Show (4:3)</PresentationFormat>
  <Paragraphs>116</Paragraphs>
  <Slides>34</Slides>
  <Notes>17</Notes>
  <HiddenSlides>0</HiddenSlides>
  <MMClips>6</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Jose Castilleja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Castilleja</dc:creator>
  <cp:lastModifiedBy>MMM</cp:lastModifiedBy>
  <cp:revision>133</cp:revision>
  <cp:lastPrinted>2012-09-26T17:12:06Z</cp:lastPrinted>
  <dcterms:created xsi:type="dcterms:W3CDTF">2012-10-04T17:10:13Z</dcterms:created>
  <dcterms:modified xsi:type="dcterms:W3CDTF">2012-10-11T21:26:05Z</dcterms:modified>
</cp:coreProperties>
</file>