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5225" r:id="rId1"/>
  </p:sldMasterIdLst>
  <p:notesMasterIdLst>
    <p:notesMasterId r:id="rId4"/>
  </p:notesMasterIdLst>
  <p:sldIdLst>
    <p:sldId id="563" r:id="rId2"/>
    <p:sldId id="564" r:id="rId3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6633"/>
    <a:srgbClr val="FF66FF"/>
    <a:srgbClr val="CCFFCC"/>
    <a:srgbClr val="FF6600"/>
    <a:srgbClr val="00CC00"/>
    <a:srgbClr val="A50021"/>
    <a:srgbClr val="996600"/>
    <a:srgbClr val="990033"/>
    <a:srgbClr val="FFCC99"/>
    <a:srgbClr val="FF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07" autoAdjust="0"/>
  </p:normalViewPr>
  <p:slideViewPr>
    <p:cSldViewPr>
      <p:cViewPr>
        <p:scale>
          <a:sx n="66" d="100"/>
          <a:sy n="66" d="100"/>
        </p:scale>
        <p:origin x="-763" y="-1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FB8E2863-23C0-4F7B-AEEB-2DF2BDE0886C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16425"/>
            <a:ext cx="5607050" cy="4183063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5138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B494E2F9-6E31-4DA6-9D0A-B13F427A4A8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1389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65BD57-876D-48D1-AB7D-8D71E46F616D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Times New Roman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AD65BD57-876D-48D1-AB7D-8D71E46F616D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 bwMode="auto"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smtClean="0">
              <a:latin typeface="Times New Roman" pitchFamily="1" charset="0"/>
              <a:ea typeface="ＭＳ Ｐゴシック" pitchFamily="1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DF72D-B4B3-4A00-B2FE-6C7C76AACBBF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B28FD3-CF7A-4CA7-BFE4-CC26F3308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06F952-3A7D-401B-BC85-5F4725522227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48C940-1B71-4820-9341-04B1CA9A90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3BDD6A-5651-458A-8C67-899B50344A2C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BDE50D-82B9-48F4-BFCD-B970A3A113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2557CB-65BC-448D-837A-2707D54BB293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7128C5-2983-41F6-91F7-7E3B2F4BEC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38157-7DF3-4B6F-8F84-FFA7F065D890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C702AE-25D0-4098-9321-B1A614959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333470-D70C-4CF5-8C06-C25AF62DD50F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146237-4652-4B53-A409-900AAF7DB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00DB84-97E1-4AB6-953A-F34E0E93890E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7980-57B4-4A79-9EAE-FC58087BD8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313F53-4AC3-4FD4-94BD-71BC8BC26FFE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198CED-AF56-4CC1-AEDC-2C53227140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6E6CD5-BECF-4EF3-B1E6-E1F202750607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F11B7C-CF5B-4C2A-A1B1-5C2D9146E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7C0543-5DC8-4E6C-A21F-93FC68CB38CF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DF6D3C-441E-4BC5-859D-81D2ED1ACE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4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Right Triangle 5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" name="Freeform 6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49D1A-BA38-4CBD-BED2-D44788828D60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3C430C-6C71-493B-891B-AFCEFC271A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>
              <a:defRPr/>
            </a:pPr>
            <a:endParaRPr lang="en-US">
              <a:latin typeface="+mn-lt"/>
            </a:endParaRPr>
          </a:p>
        </p:txBody>
      </p:sp>
      <p:sp>
        <p:nvSpPr>
          <p:cNvPr id="2052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3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47ABABEF-516C-4F33-8443-A7EEA5C702F2}" type="datetimeFigureOut">
              <a:rPr lang="en-US"/>
              <a:pPr>
                <a:defRPr/>
              </a:pPr>
              <a:t>10/15/2013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F3175775-70CF-4C24-B79D-163D27D106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2057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7407" r:id="rId1"/>
    <p:sldLayoutId id="2147487399" r:id="rId2"/>
    <p:sldLayoutId id="2147487408" r:id="rId3"/>
    <p:sldLayoutId id="2147487400" r:id="rId4"/>
    <p:sldLayoutId id="2147487401" r:id="rId5"/>
    <p:sldLayoutId id="2147487402" r:id="rId6"/>
    <p:sldLayoutId id="2147487403" r:id="rId7"/>
    <p:sldLayoutId id="2147487404" r:id="rId8"/>
    <p:sldLayoutId id="2147487409" r:id="rId9"/>
    <p:sldLayoutId id="2147487405" r:id="rId10"/>
    <p:sldLayoutId id="2147487406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590800" y="381000"/>
            <a:ext cx="43434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/>
              <a:t>WRF User Participation     </a:t>
            </a:r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398463" y="1584325"/>
            <a:ext cx="3589337" cy="34624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300" b="1" dirty="0"/>
              <a:t>Registered Users</a:t>
            </a:r>
          </a:p>
          <a:p>
            <a:pPr eaLnBrk="0" hangingPunct="0"/>
            <a:r>
              <a:rPr lang="en-US" sz="2000" dirty="0"/>
              <a:t>           </a:t>
            </a:r>
          </a:p>
          <a:p>
            <a:pPr eaLnBrk="0" hangingPunct="0"/>
            <a:r>
              <a:rPr lang="en-US" sz="2000" dirty="0"/>
              <a:t>U.S. </a:t>
            </a:r>
            <a:r>
              <a:rPr lang="en-US" sz="2000" dirty="0" smtClean="0"/>
              <a:t>Universities,         7,490 </a:t>
            </a:r>
            <a:endParaRPr lang="en-US" sz="2000" dirty="0"/>
          </a:p>
          <a:p>
            <a:pPr eaLnBrk="0" hangingPunct="0"/>
            <a:r>
              <a:rPr lang="en-US" sz="2000" dirty="0" smtClean="0"/>
              <a:t>Gov’t labs,</a:t>
            </a:r>
            <a:endParaRPr lang="en-US" sz="2000" dirty="0"/>
          </a:p>
          <a:p>
            <a:pPr eaLnBrk="0" hangingPunct="0"/>
            <a:r>
              <a:rPr lang="en-US" sz="2000" dirty="0"/>
              <a:t>Private sector     </a:t>
            </a:r>
            <a:r>
              <a:rPr lang="en-US" sz="2000" dirty="0" smtClean="0"/>
              <a:t>          </a:t>
            </a:r>
          </a:p>
          <a:p>
            <a:pPr eaLnBrk="0" hangingPunct="0"/>
            <a:endParaRPr lang="en-US" sz="2000" dirty="0">
              <a:cs typeface="Courier New" pitchFamily="1" charset="0"/>
            </a:endParaRPr>
          </a:p>
          <a:p>
            <a:pPr eaLnBrk="0" hangingPunct="0"/>
            <a:r>
              <a:rPr lang="en-US" sz="2000" dirty="0"/>
              <a:t>Foreign users     </a:t>
            </a:r>
            <a:r>
              <a:rPr lang="en-US" sz="2000" dirty="0" smtClean="0"/>
              <a:t>        16,777</a:t>
            </a:r>
            <a:endParaRPr lang="en-US" sz="2000" dirty="0"/>
          </a:p>
          <a:p>
            <a:pPr eaLnBrk="0" hangingPunct="0"/>
            <a:r>
              <a:rPr lang="en-US" sz="2000" dirty="0"/>
              <a:t>                            </a:t>
            </a:r>
            <a:r>
              <a:rPr lang="en-US" sz="2000" dirty="0" smtClean="0"/>
              <a:t>        </a:t>
            </a:r>
            <a:r>
              <a:rPr lang="en-US" sz="2000" dirty="0"/>
              <a:t>-------- </a:t>
            </a:r>
          </a:p>
          <a:p>
            <a:pPr eaLnBrk="0" hangingPunct="0"/>
            <a:r>
              <a:rPr lang="en-US" sz="2000" dirty="0"/>
              <a:t>                           </a:t>
            </a:r>
            <a:r>
              <a:rPr lang="en-US" sz="2000" dirty="0" smtClean="0"/>
              <a:t>        </a:t>
            </a:r>
            <a:r>
              <a:rPr lang="en-US" sz="2000" b="1" dirty="0" smtClean="0"/>
              <a:t>24,267</a:t>
            </a:r>
            <a:endParaRPr lang="en-US" sz="2000" b="1" dirty="0"/>
          </a:p>
          <a:p>
            <a:pPr eaLnBrk="0" hangingPunct="0"/>
            <a:endParaRPr lang="en-US" sz="1600" dirty="0"/>
          </a:p>
          <a:p>
            <a:pPr eaLnBrk="0" hangingPunct="0"/>
            <a:r>
              <a:rPr lang="en-US" sz="2000" dirty="0" smtClean="0"/>
              <a:t>Countries represented</a:t>
            </a:r>
            <a:r>
              <a:rPr lang="en-US" sz="2000" dirty="0"/>
              <a:t>: </a:t>
            </a:r>
            <a:r>
              <a:rPr lang="en-US" sz="2000" dirty="0" smtClean="0"/>
              <a:t>  </a:t>
            </a:r>
            <a:r>
              <a:rPr lang="en-US" sz="2000" b="1" dirty="0" smtClean="0"/>
              <a:t>153 </a:t>
            </a:r>
            <a:endParaRPr lang="en-US" sz="2000" b="1" dirty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752600" y="5638800"/>
            <a:ext cx="5862759" cy="7694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smtClean="0"/>
              <a:t>&gt;7,650 </a:t>
            </a:r>
            <a:r>
              <a:rPr lang="en-US" sz="2000" dirty="0"/>
              <a:t>active subscribers to wrf-news@ucar.edu</a:t>
            </a:r>
          </a:p>
          <a:p>
            <a:pPr>
              <a:lnSpc>
                <a:spcPct val="150000"/>
              </a:lnSpc>
            </a:pPr>
            <a:r>
              <a:rPr lang="en-US" sz="1600" dirty="0"/>
              <a:t>Currently averaging </a:t>
            </a:r>
            <a:r>
              <a:rPr lang="en-US" sz="1600" dirty="0" smtClean="0"/>
              <a:t>350 </a:t>
            </a:r>
            <a:r>
              <a:rPr lang="en-US" sz="1600" dirty="0"/>
              <a:t>email inquiries per month to </a:t>
            </a:r>
            <a:r>
              <a:rPr lang="en-US" sz="1600" dirty="0" err="1"/>
              <a:t>wrfhelp</a:t>
            </a:r>
            <a:endParaRPr lang="en-US" sz="2000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23468" y="1143000"/>
            <a:ext cx="4868132" cy="4343400"/>
          </a:xfrm>
          <a:prstGeom prst="rect">
            <a:avLst/>
          </a:prstGeo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2452099" y="179386"/>
            <a:ext cx="43434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0" hangingPunct="0"/>
            <a:r>
              <a:rPr lang="en-US" sz="2800" b="1" dirty="0"/>
              <a:t>WRF User Participation     </a:t>
            </a:r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3581400" y="6016067"/>
            <a:ext cx="2220079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400" b="1" dirty="0" smtClean="0"/>
              <a:t>153 Countries</a:t>
            </a:r>
            <a:endParaRPr lang="en-US" sz="2400" b="1" dirty="0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99" y="838200"/>
            <a:ext cx="7239000" cy="50475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8573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8575</TotalTime>
  <Words>49</Words>
  <Application>Microsoft Office PowerPoint</Application>
  <PresentationFormat>On-screen Show (4:3)</PresentationFormat>
  <Paragraphs>18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Flow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NCAR and Support for the Air Force Weather Agency</dc:title>
  <dc:creator>powers</dc:creator>
  <cp:lastModifiedBy>powers</cp:lastModifiedBy>
  <cp:revision>1379</cp:revision>
  <dcterms:created xsi:type="dcterms:W3CDTF">2013-01-10T16:30:35Z</dcterms:created>
  <dcterms:modified xsi:type="dcterms:W3CDTF">2013-10-15T20:42:22Z</dcterms:modified>
</cp:coreProperties>
</file>