
<file path=[Content_Types].xml><?xml version="1.0" encoding="utf-8"?>
<Types xmlns="http://schemas.openxmlformats.org/package/2006/content-types">
  <Default Extension="xml" ContentType="application/xml"/>
  <Default Extension="wmf" ContentType="image/x-wmf"/>
  <Default Extension="jpg" ContentType="image/jpeg"/>
  <Default Extension="jpe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2"/>
  </p:sldMasterIdLst>
  <p:notesMasterIdLst>
    <p:notesMasterId r:id="rId4"/>
  </p:notesMasterIdLst>
  <p:sldIdLst>
    <p:sldId id="256" r:id="rId3"/>
  </p:sldIdLst>
  <p:sldSz cx="43891200" cy="32918400"/>
  <p:notesSz cx="6716713" cy="9239250"/>
  <p:defaultTextStyle>
    <a:defPPr>
      <a:defRPr lang="en-US"/>
    </a:defPPr>
    <a:lvl1pPr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5pPr>
    <a:lvl6pPr marL="22860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6pPr>
    <a:lvl7pPr marL="27432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7pPr>
    <a:lvl8pPr marL="32004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8pPr>
    <a:lvl9pPr marL="3657600" algn="l" defTabSz="914400" rtl="0" eaLnBrk="1" latinLnBrk="0" hangingPunct="1">
      <a:defRPr sz="2400" kern="1200">
        <a:solidFill>
          <a:schemeClr val="tx1"/>
        </a:solidFill>
        <a:effectLst>
          <a:outerShdw blurRad="38100" dist="38100" dir="2700000" algn="tl">
            <a:srgbClr val="000000">
              <a:alpha val="43137"/>
            </a:srgbClr>
          </a:outerShdw>
        </a:effectLst>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0E3F"/>
    <a:srgbClr val="232296"/>
    <a:srgbClr val="3399FF"/>
    <a:srgbClr val="333399"/>
    <a:srgbClr val="000099"/>
    <a:srgbClr val="FFBF0B"/>
    <a:srgbClr val="FF3300"/>
    <a:srgbClr val="FF0000"/>
    <a:srgbClr val="9F9FC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15620"/>
    <p:restoredTop sz="94660"/>
  </p:normalViewPr>
  <p:slideViewPr>
    <p:cSldViewPr>
      <p:cViewPr>
        <p:scale>
          <a:sx n="23" d="100"/>
          <a:sy n="23" d="100"/>
        </p:scale>
        <p:origin x="-2376" y="40"/>
      </p:cViewPr>
      <p:guideLst>
        <p:guide orient="horz" pos="11088"/>
        <p:guide pos="134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1488" y="-84"/>
      </p:cViewPr>
      <p:guideLst>
        <p:guide orient="horz" pos="2910"/>
        <p:guide pos="2115"/>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printerSettings" Target="printerSettings/printerSettings1.bin"/><Relationship Id="rId6" Type="http://schemas.openxmlformats.org/officeDocument/2006/relationships/presProps" Target="presProps.xml"/><Relationship Id="rId7" Type="http://schemas.openxmlformats.org/officeDocument/2006/relationships/viewProps" Target="viewProps.xml"/><Relationship Id="rId8" Type="http://schemas.openxmlformats.org/officeDocument/2006/relationships/theme" Target="theme/theme1.xml"/><Relationship Id="rId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defRPr sz="1200">
                <a:effectLst/>
              </a:defRPr>
            </a:lvl1pPr>
          </a:lstStyle>
          <a:p>
            <a:endParaRPr lang="en-US"/>
          </a:p>
        </p:txBody>
      </p:sp>
      <p:sp>
        <p:nvSpPr>
          <p:cNvPr id="4099" name="Rectangle 3"/>
          <p:cNvSpPr>
            <a:spLocks noGrp="1" noChangeArrowheads="1"/>
          </p:cNvSpPr>
          <p:nvPr>
            <p:ph type="dt" idx="1"/>
          </p:nvPr>
        </p:nvSpPr>
        <p:spPr bwMode="auto">
          <a:xfrm>
            <a:off x="3810000" y="0"/>
            <a:ext cx="2895600" cy="4572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lvl1pPr algn="r">
              <a:defRPr sz="1200">
                <a:effectLst/>
              </a:defRPr>
            </a:lvl1pPr>
          </a:lstStyle>
          <a:p>
            <a:endParaRPr lang="en-US"/>
          </a:p>
        </p:txBody>
      </p:sp>
      <p:sp>
        <p:nvSpPr>
          <p:cNvPr id="4100" name="Rectangle 4"/>
          <p:cNvSpPr>
            <a:spLocks noGrp="1" noRot="1" noChangeAspect="1" noChangeArrowheads="1" noTextEdit="1"/>
          </p:cNvSpPr>
          <p:nvPr>
            <p:ph type="sldImg" idx="2"/>
          </p:nvPr>
        </p:nvSpPr>
        <p:spPr bwMode="auto">
          <a:xfrm>
            <a:off x="1016000" y="685800"/>
            <a:ext cx="4673600" cy="35052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914400" y="4419600"/>
            <a:ext cx="4876800" cy="4114800"/>
          </a:xfrm>
          <a:prstGeom prst="rect">
            <a:avLst/>
          </a:prstGeom>
          <a:noFill/>
          <a:ln w="9525">
            <a:noFill/>
            <a:miter lim="800000"/>
            <a:headEnd/>
            <a:tailEnd/>
          </a:ln>
          <a:effectLst/>
        </p:spPr>
        <p:txBody>
          <a:bodyPr vert="horz" wrap="square" lIns="91433" tIns="45716" rIns="91433" bIns="457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defRPr sz="1200">
                <a:effectLst/>
              </a:defRPr>
            </a:lvl1pPr>
          </a:lstStyle>
          <a:p>
            <a:endParaRPr lang="en-US"/>
          </a:p>
        </p:txBody>
      </p:sp>
      <p:sp>
        <p:nvSpPr>
          <p:cNvPr id="4103" name="Rectangle 7"/>
          <p:cNvSpPr>
            <a:spLocks noGrp="1" noChangeArrowheads="1"/>
          </p:cNvSpPr>
          <p:nvPr>
            <p:ph type="sldNum" sz="quarter" idx="5"/>
          </p:nvPr>
        </p:nvSpPr>
        <p:spPr bwMode="auto">
          <a:xfrm>
            <a:off x="3810000" y="8763000"/>
            <a:ext cx="2895600" cy="457200"/>
          </a:xfrm>
          <a:prstGeom prst="rect">
            <a:avLst/>
          </a:prstGeom>
          <a:noFill/>
          <a:ln w="9525">
            <a:noFill/>
            <a:miter lim="800000"/>
            <a:headEnd/>
            <a:tailEnd/>
          </a:ln>
          <a:effectLst/>
        </p:spPr>
        <p:txBody>
          <a:bodyPr vert="horz" wrap="square" lIns="91433" tIns="45716" rIns="91433" bIns="45716" numCol="1" anchor="b" anchorCtr="0" compatLnSpc="1">
            <a:prstTxWarp prst="textNoShape">
              <a:avLst/>
            </a:prstTxWarp>
          </a:bodyPr>
          <a:lstStyle>
            <a:lvl1pPr algn="r">
              <a:defRPr sz="1200">
                <a:effectLst/>
              </a:defRPr>
            </a:lvl1pPr>
          </a:lstStyle>
          <a:p>
            <a:fld id="{52634601-F843-421B-8ECA-81F96577AB79}" type="slidenum">
              <a:rPr lang="en-US"/>
              <a:pPr/>
              <a:t>‹#›</a:t>
            </a:fld>
            <a:endParaRPr lang="en-US"/>
          </a:p>
        </p:txBody>
      </p:sp>
    </p:spTree>
    <p:extLst>
      <p:ext uri="{BB962C8B-B14F-4D97-AF65-F5344CB8AC3E}">
        <p14:creationId xmlns:p14="http://schemas.microsoft.com/office/powerpoint/2010/main" val="28897471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00E8588-45BE-4149-A941-166E9F488EBC}"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490D6EC-C6F3-4E83-8838-214E096EBA8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273750" y="2924175"/>
            <a:ext cx="9326563" cy="263366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90888" y="2924175"/>
            <a:ext cx="27830462" cy="263366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3DD079C-B546-4D74-A2E3-CD721F20FE19}"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A6BBE26-06BE-42BB-8F2D-C98AF7B2DC8D}"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E87D52C-F46A-4311-B276-9928EBD067A5}"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90888" y="9513888"/>
            <a:ext cx="18578512" cy="1974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021800" y="9513888"/>
            <a:ext cx="18578513" cy="197469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047583E-6873-45B4-817B-2C447B9ED123}"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5B9B555D-80E6-40BA-99DA-C3B906AAD7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D9986A8B-8811-4C65-9F86-BA9E41FC338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3A351F4-43AC-4426-9702-2848E66EDFD4}"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9291E14-7ADF-4ED6-9FA4-348AA5DAB85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AC4C1BC-DFEF-4405-87A5-E1E5B48A17E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290888" y="2924175"/>
            <a:ext cx="37309425" cy="5489575"/>
          </a:xfrm>
          <a:prstGeom prst="rect">
            <a:avLst/>
          </a:prstGeom>
          <a:noFill/>
          <a:ln w="9525">
            <a:noFill/>
            <a:miter lim="800000"/>
            <a:headEnd/>
            <a:tailEnd/>
          </a:ln>
          <a:effectLst/>
        </p:spPr>
        <p:txBody>
          <a:bodyPr vert="horz" wrap="square" lIns="307594" tIns="153799" rIns="307594" bIns="153799"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3290888" y="9513888"/>
            <a:ext cx="37309425" cy="19746912"/>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3290888" y="29994225"/>
            <a:ext cx="9144000"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defTabSz="3074988">
              <a:defRPr sz="4700">
                <a:effectLst/>
              </a:defRPr>
            </a:lvl1pPr>
          </a:lstStyle>
          <a:p>
            <a:endParaRPr lang="en-US"/>
          </a:p>
        </p:txBody>
      </p:sp>
      <p:sp>
        <p:nvSpPr>
          <p:cNvPr id="1029" name="Rectangle 5"/>
          <p:cNvSpPr>
            <a:spLocks noGrp="1" noChangeArrowheads="1"/>
          </p:cNvSpPr>
          <p:nvPr>
            <p:ph type="ftr" sz="quarter" idx="3"/>
          </p:nvPr>
        </p:nvSpPr>
        <p:spPr bwMode="auto">
          <a:xfrm>
            <a:off x="14997113" y="29994225"/>
            <a:ext cx="13896975"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ctr" defTabSz="3074988">
              <a:defRPr sz="4700">
                <a:effectLst/>
              </a:defRPr>
            </a:lvl1pPr>
          </a:lstStyle>
          <a:p>
            <a:endParaRPr lang="en-US"/>
          </a:p>
        </p:txBody>
      </p:sp>
      <p:sp>
        <p:nvSpPr>
          <p:cNvPr id="1030" name="Rectangle 6"/>
          <p:cNvSpPr>
            <a:spLocks noGrp="1" noChangeArrowheads="1"/>
          </p:cNvSpPr>
          <p:nvPr>
            <p:ph type="sldNum" sz="quarter" idx="4"/>
          </p:nvPr>
        </p:nvSpPr>
        <p:spPr bwMode="auto">
          <a:xfrm>
            <a:off x="31456313" y="29994225"/>
            <a:ext cx="9144000" cy="2190750"/>
          </a:xfrm>
          <a:prstGeom prst="rect">
            <a:avLst/>
          </a:prstGeom>
          <a:noFill/>
          <a:ln w="9525">
            <a:noFill/>
            <a:miter lim="800000"/>
            <a:headEnd/>
            <a:tailEnd/>
          </a:ln>
          <a:effectLst/>
        </p:spPr>
        <p:txBody>
          <a:bodyPr vert="horz" wrap="square" lIns="307594" tIns="153799" rIns="307594" bIns="153799" numCol="1" anchor="t" anchorCtr="0" compatLnSpc="1">
            <a:prstTxWarp prst="textNoShape">
              <a:avLst/>
            </a:prstTxWarp>
          </a:bodyPr>
          <a:lstStyle>
            <a:lvl1pPr algn="r" defTabSz="3074988">
              <a:defRPr sz="4700">
                <a:effectLst/>
              </a:defRPr>
            </a:lvl1pPr>
          </a:lstStyle>
          <a:p>
            <a:fld id="{EE5F356B-5F25-4DE3-8E87-864E563FD83B}" type="slidenum">
              <a:rPr lang="en-US"/>
              <a:pPr/>
              <a:t>‹#›</a:t>
            </a:fld>
            <a:endParaRPr lang="en-US"/>
          </a:p>
        </p:txBody>
      </p:sp>
      <p:pic>
        <p:nvPicPr>
          <p:cNvPr id="1031" name="Picture 7" descr="mp logo"/>
          <p:cNvPicPr>
            <a:picLocks noChangeAspect="1" noChangeArrowheads="1"/>
          </p:cNvPicPr>
          <p:nvPr/>
        </p:nvPicPr>
        <p:blipFill>
          <a:blip r:embed="rId13"/>
          <a:srcRect/>
          <a:stretch>
            <a:fillRect/>
          </a:stretch>
        </p:blipFill>
        <p:spPr bwMode="auto">
          <a:xfrm>
            <a:off x="40319325" y="32181800"/>
            <a:ext cx="2541588" cy="363538"/>
          </a:xfrm>
          <a:prstGeom prst="rect">
            <a:avLst/>
          </a:prstGeom>
          <a:noFill/>
        </p:spPr>
      </p:pic>
      <p:sp>
        <p:nvSpPr>
          <p:cNvPr id="1032" name="Rectangle 8"/>
          <p:cNvSpPr>
            <a:spLocks noChangeArrowheads="1"/>
          </p:cNvSpPr>
          <p:nvPr/>
        </p:nvSpPr>
        <p:spPr bwMode="auto">
          <a:xfrm>
            <a:off x="41005125" y="31851600"/>
            <a:ext cx="1187450" cy="366713"/>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printed by</a:t>
            </a:r>
            <a:endParaRPr lang="en-US" sz="1800">
              <a:solidFill>
                <a:srgbClr val="003399"/>
              </a:solidFill>
              <a:effectLst/>
              <a:latin typeface="Arial" charset="0"/>
            </a:endParaRPr>
          </a:p>
        </p:txBody>
      </p:sp>
      <p:sp>
        <p:nvSpPr>
          <p:cNvPr id="1033" name="Rectangle 9"/>
          <p:cNvSpPr>
            <a:spLocks noChangeArrowheads="1"/>
          </p:cNvSpPr>
          <p:nvPr/>
        </p:nvSpPr>
        <p:spPr bwMode="auto">
          <a:xfrm>
            <a:off x="40281225" y="32475488"/>
            <a:ext cx="2647950" cy="366712"/>
          </a:xfrm>
          <a:prstGeom prst="rect">
            <a:avLst/>
          </a:prstGeom>
          <a:noFill/>
          <a:ln w="9525">
            <a:noFill/>
            <a:miter lim="800000"/>
            <a:headEnd/>
            <a:tailEnd/>
          </a:ln>
          <a:effectLst/>
        </p:spPr>
        <p:txBody>
          <a:bodyPr wrap="none">
            <a:spAutoFit/>
          </a:bodyPr>
          <a:lstStyle/>
          <a:p>
            <a:r>
              <a:rPr lang="en-US" sz="1800">
                <a:solidFill>
                  <a:srgbClr val="2B0E72"/>
                </a:solidFill>
                <a:effectLst/>
                <a:latin typeface="Arial" charset="0"/>
              </a:rPr>
              <a:t>www.postersession.com</a:t>
            </a:r>
            <a:endParaRPr lang="en-US" sz="1800">
              <a:solidFill>
                <a:srgbClr val="003399"/>
              </a:solidFill>
              <a:effectLst/>
              <a:latin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074988" rtl="0" eaLnBrk="1" fontAlgn="base" hangingPunct="1">
        <a:spcBef>
          <a:spcPct val="0"/>
        </a:spcBef>
        <a:spcAft>
          <a:spcPct val="0"/>
        </a:spcAft>
        <a:defRPr sz="14800">
          <a:solidFill>
            <a:schemeClr val="tx2"/>
          </a:solidFill>
          <a:latin typeface="+mj-lt"/>
          <a:ea typeface="+mj-ea"/>
          <a:cs typeface="+mj-cs"/>
        </a:defRPr>
      </a:lvl1pPr>
      <a:lvl2pPr algn="ctr" defTabSz="3074988" rtl="0" eaLnBrk="1" fontAlgn="base" hangingPunct="1">
        <a:spcBef>
          <a:spcPct val="0"/>
        </a:spcBef>
        <a:spcAft>
          <a:spcPct val="0"/>
        </a:spcAft>
        <a:defRPr sz="14800">
          <a:solidFill>
            <a:schemeClr val="tx2"/>
          </a:solidFill>
          <a:latin typeface="Times New Roman" pitchFamily="18" charset="0"/>
        </a:defRPr>
      </a:lvl2pPr>
      <a:lvl3pPr algn="ctr" defTabSz="3074988" rtl="0" eaLnBrk="1" fontAlgn="base" hangingPunct="1">
        <a:spcBef>
          <a:spcPct val="0"/>
        </a:spcBef>
        <a:spcAft>
          <a:spcPct val="0"/>
        </a:spcAft>
        <a:defRPr sz="14800">
          <a:solidFill>
            <a:schemeClr val="tx2"/>
          </a:solidFill>
          <a:latin typeface="Times New Roman" pitchFamily="18" charset="0"/>
        </a:defRPr>
      </a:lvl3pPr>
      <a:lvl4pPr algn="ctr" defTabSz="3074988" rtl="0" eaLnBrk="1" fontAlgn="base" hangingPunct="1">
        <a:spcBef>
          <a:spcPct val="0"/>
        </a:spcBef>
        <a:spcAft>
          <a:spcPct val="0"/>
        </a:spcAft>
        <a:defRPr sz="14800">
          <a:solidFill>
            <a:schemeClr val="tx2"/>
          </a:solidFill>
          <a:latin typeface="Times New Roman" pitchFamily="18" charset="0"/>
        </a:defRPr>
      </a:lvl4pPr>
      <a:lvl5pPr algn="ctr" defTabSz="3074988" rtl="0" eaLnBrk="1" fontAlgn="base" hangingPunct="1">
        <a:spcBef>
          <a:spcPct val="0"/>
        </a:spcBef>
        <a:spcAft>
          <a:spcPct val="0"/>
        </a:spcAft>
        <a:defRPr sz="14800">
          <a:solidFill>
            <a:schemeClr val="tx2"/>
          </a:solidFill>
          <a:latin typeface="Times New Roman" pitchFamily="18" charset="0"/>
        </a:defRPr>
      </a:lvl5pPr>
      <a:lvl6pPr marL="457200" algn="ctr" defTabSz="3074988" rtl="0" eaLnBrk="1" fontAlgn="base" hangingPunct="1">
        <a:spcBef>
          <a:spcPct val="0"/>
        </a:spcBef>
        <a:spcAft>
          <a:spcPct val="0"/>
        </a:spcAft>
        <a:defRPr sz="14800">
          <a:solidFill>
            <a:schemeClr val="tx2"/>
          </a:solidFill>
          <a:latin typeface="Times New Roman" pitchFamily="18" charset="0"/>
        </a:defRPr>
      </a:lvl6pPr>
      <a:lvl7pPr marL="914400" algn="ctr" defTabSz="3074988" rtl="0" eaLnBrk="1" fontAlgn="base" hangingPunct="1">
        <a:spcBef>
          <a:spcPct val="0"/>
        </a:spcBef>
        <a:spcAft>
          <a:spcPct val="0"/>
        </a:spcAft>
        <a:defRPr sz="14800">
          <a:solidFill>
            <a:schemeClr val="tx2"/>
          </a:solidFill>
          <a:latin typeface="Times New Roman" pitchFamily="18" charset="0"/>
        </a:defRPr>
      </a:lvl7pPr>
      <a:lvl8pPr marL="1371600" algn="ctr" defTabSz="3074988" rtl="0" eaLnBrk="1" fontAlgn="base" hangingPunct="1">
        <a:spcBef>
          <a:spcPct val="0"/>
        </a:spcBef>
        <a:spcAft>
          <a:spcPct val="0"/>
        </a:spcAft>
        <a:defRPr sz="14800">
          <a:solidFill>
            <a:schemeClr val="tx2"/>
          </a:solidFill>
          <a:latin typeface="Times New Roman" pitchFamily="18" charset="0"/>
        </a:defRPr>
      </a:lvl8pPr>
      <a:lvl9pPr marL="1828800" algn="ctr" defTabSz="3074988" rtl="0" eaLnBrk="1" fontAlgn="base" hangingPunct="1">
        <a:spcBef>
          <a:spcPct val="0"/>
        </a:spcBef>
        <a:spcAft>
          <a:spcPct val="0"/>
        </a:spcAft>
        <a:defRPr sz="14800">
          <a:solidFill>
            <a:schemeClr val="tx2"/>
          </a:solidFill>
          <a:latin typeface="Times New Roman" pitchFamily="18" charset="0"/>
        </a:defRPr>
      </a:lvl9pPr>
    </p:titleStyle>
    <p:bodyStyle>
      <a:lvl1pPr marL="1150938" indent="-1150938" algn="l" defTabSz="3074988" rtl="0" eaLnBrk="1" fontAlgn="base" hangingPunct="1">
        <a:spcBef>
          <a:spcPct val="20000"/>
        </a:spcBef>
        <a:spcAft>
          <a:spcPct val="0"/>
        </a:spcAft>
        <a:buChar char="•"/>
        <a:defRPr sz="10700">
          <a:solidFill>
            <a:schemeClr val="tx1"/>
          </a:solidFill>
          <a:latin typeface="+mn-lt"/>
          <a:ea typeface="+mn-ea"/>
          <a:cs typeface="+mn-cs"/>
        </a:defRPr>
      </a:lvl1pPr>
      <a:lvl2pPr marL="2497138" indent="-960438" algn="l" defTabSz="3074988" rtl="0" eaLnBrk="1" fontAlgn="base" hangingPunct="1">
        <a:spcBef>
          <a:spcPct val="20000"/>
        </a:spcBef>
        <a:spcAft>
          <a:spcPct val="0"/>
        </a:spcAft>
        <a:buChar char="–"/>
        <a:defRPr sz="9500">
          <a:solidFill>
            <a:schemeClr val="tx1"/>
          </a:solidFill>
          <a:latin typeface="+mn-lt"/>
        </a:defRPr>
      </a:lvl2pPr>
      <a:lvl3pPr marL="3843338" indent="-768350" algn="l" defTabSz="3074988" rtl="0" eaLnBrk="1" fontAlgn="base" hangingPunct="1">
        <a:spcBef>
          <a:spcPct val="20000"/>
        </a:spcBef>
        <a:spcAft>
          <a:spcPct val="0"/>
        </a:spcAft>
        <a:buChar char="•"/>
        <a:defRPr sz="8100">
          <a:solidFill>
            <a:schemeClr val="tx1"/>
          </a:solidFill>
          <a:latin typeface="+mn-lt"/>
        </a:defRPr>
      </a:lvl3pPr>
      <a:lvl4pPr marL="5384800" indent="-773113" algn="l" defTabSz="3074988" rtl="0" eaLnBrk="1" fontAlgn="base" hangingPunct="1">
        <a:spcBef>
          <a:spcPct val="20000"/>
        </a:spcBef>
        <a:spcAft>
          <a:spcPct val="0"/>
        </a:spcAft>
        <a:buChar char="–"/>
        <a:defRPr sz="6500">
          <a:solidFill>
            <a:schemeClr val="tx1"/>
          </a:solidFill>
          <a:latin typeface="+mn-lt"/>
        </a:defRPr>
      </a:lvl4pPr>
      <a:lvl5pPr marL="6921500" indent="-768350" algn="l" defTabSz="3074988" rtl="0" eaLnBrk="1" fontAlgn="base" hangingPunct="1">
        <a:spcBef>
          <a:spcPct val="20000"/>
        </a:spcBef>
        <a:spcAft>
          <a:spcPct val="0"/>
        </a:spcAft>
        <a:buChar char="»"/>
        <a:defRPr sz="6500">
          <a:solidFill>
            <a:schemeClr val="tx1"/>
          </a:solidFill>
          <a:latin typeface="+mn-lt"/>
        </a:defRPr>
      </a:lvl5pPr>
      <a:lvl6pPr marL="7378700" indent="-768350" algn="l" defTabSz="3074988" rtl="0" eaLnBrk="1" fontAlgn="base" hangingPunct="1">
        <a:spcBef>
          <a:spcPct val="20000"/>
        </a:spcBef>
        <a:spcAft>
          <a:spcPct val="0"/>
        </a:spcAft>
        <a:buChar char="»"/>
        <a:defRPr sz="6500">
          <a:solidFill>
            <a:schemeClr val="tx1"/>
          </a:solidFill>
          <a:latin typeface="+mn-lt"/>
        </a:defRPr>
      </a:lvl6pPr>
      <a:lvl7pPr marL="7835900" indent="-768350" algn="l" defTabSz="3074988" rtl="0" eaLnBrk="1" fontAlgn="base" hangingPunct="1">
        <a:spcBef>
          <a:spcPct val="20000"/>
        </a:spcBef>
        <a:spcAft>
          <a:spcPct val="0"/>
        </a:spcAft>
        <a:buChar char="»"/>
        <a:defRPr sz="6500">
          <a:solidFill>
            <a:schemeClr val="tx1"/>
          </a:solidFill>
          <a:latin typeface="+mn-lt"/>
        </a:defRPr>
      </a:lvl7pPr>
      <a:lvl8pPr marL="8293100" indent="-768350" algn="l" defTabSz="3074988" rtl="0" eaLnBrk="1" fontAlgn="base" hangingPunct="1">
        <a:spcBef>
          <a:spcPct val="20000"/>
        </a:spcBef>
        <a:spcAft>
          <a:spcPct val="0"/>
        </a:spcAft>
        <a:buChar char="»"/>
        <a:defRPr sz="6500">
          <a:solidFill>
            <a:schemeClr val="tx1"/>
          </a:solidFill>
          <a:latin typeface="+mn-lt"/>
        </a:defRPr>
      </a:lvl8pPr>
      <a:lvl9pPr marL="8750300" indent="-768350" algn="l" defTabSz="3074988" rtl="0" eaLnBrk="1" fontAlgn="base" hangingPunct="1">
        <a:spcBef>
          <a:spcPct val="20000"/>
        </a:spcBef>
        <a:spcAft>
          <a:spcPct val="0"/>
        </a:spcAft>
        <a:buChar char="»"/>
        <a:defRPr sz="65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image" Target="../media/image9.png"/><Relationship Id="rId20" Type="http://schemas.openxmlformats.org/officeDocument/2006/relationships/image" Target="../media/image20.gif"/><Relationship Id="rId21" Type="http://schemas.openxmlformats.org/officeDocument/2006/relationships/image" Target="../media/image21.gif"/><Relationship Id="rId22" Type="http://schemas.openxmlformats.org/officeDocument/2006/relationships/image" Target="../media/image22.gif"/><Relationship Id="rId23" Type="http://schemas.openxmlformats.org/officeDocument/2006/relationships/image" Target="../media/image23.gif"/><Relationship Id="rId24" Type="http://schemas.openxmlformats.org/officeDocument/2006/relationships/image" Target="../media/image24.gif"/><Relationship Id="rId25" Type="http://schemas.openxmlformats.org/officeDocument/2006/relationships/image" Target="../media/image25.gif"/><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gif"/><Relationship Id="rId14" Type="http://schemas.openxmlformats.org/officeDocument/2006/relationships/image" Target="../media/image14.gif"/><Relationship Id="rId15" Type="http://schemas.openxmlformats.org/officeDocument/2006/relationships/image" Target="../media/image15.gif"/><Relationship Id="rId16" Type="http://schemas.openxmlformats.org/officeDocument/2006/relationships/image" Target="../media/image16.gif"/><Relationship Id="rId17" Type="http://schemas.openxmlformats.org/officeDocument/2006/relationships/image" Target="../media/image17.gif"/><Relationship Id="rId18" Type="http://schemas.openxmlformats.org/officeDocument/2006/relationships/image" Target="../media/image18.gif"/><Relationship Id="rId19" Type="http://schemas.openxmlformats.org/officeDocument/2006/relationships/image" Target="../media/image19.gif"/><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gif"/><Relationship Id="rId4" Type="http://schemas.openxmlformats.org/officeDocument/2006/relationships/image" Target="../media/image4.jp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E0E3F"/>
            </a:gs>
            <a:gs pos="100000">
              <a:schemeClr val="accent3">
                <a:lumMod val="50000"/>
              </a:schemeClr>
            </a:gs>
          </a:gsLst>
          <a:lin ang="5400000" scaled="0"/>
          <a:tileRect/>
        </a:gradFill>
        <a:effectLst/>
      </p:bgPr>
    </p:bg>
    <p:spTree>
      <p:nvGrpSpPr>
        <p:cNvPr id="1" name=""/>
        <p:cNvGrpSpPr/>
        <p:nvPr/>
      </p:nvGrpSpPr>
      <p:grpSpPr>
        <a:xfrm>
          <a:off x="0" y="0"/>
          <a:ext cx="0" cy="0"/>
          <a:chOff x="0" y="0"/>
          <a:chExt cx="0" cy="0"/>
        </a:xfrm>
      </p:grpSpPr>
      <p:sp>
        <p:nvSpPr>
          <p:cNvPr id="2194" name="Text Box 146"/>
          <p:cNvSpPr txBox="1">
            <a:spLocks noChangeArrowheads="1"/>
          </p:cNvSpPr>
          <p:nvPr/>
        </p:nvSpPr>
        <p:spPr bwMode="auto">
          <a:xfrm>
            <a:off x="4648200" y="685800"/>
            <a:ext cx="33909000" cy="3816639"/>
          </a:xfrm>
          <a:prstGeom prst="rect">
            <a:avLst/>
          </a:prstGeom>
          <a:solidFill>
            <a:schemeClr val="bg1"/>
          </a:solidFill>
          <a:ln w="57150" cmpd="thinThick">
            <a:solidFill>
              <a:schemeClr val="tx1"/>
            </a:solidFill>
            <a:miter lim="800000"/>
            <a:headEnd/>
            <a:tailEnd/>
          </a:ln>
          <a:effectLst/>
        </p:spPr>
        <p:txBody>
          <a:bodyPr wrap="square" lIns="61170" tIns="30584" rIns="61170" bIns="30584">
            <a:spAutoFit/>
          </a:bodyPr>
          <a:lstStyle/>
          <a:p>
            <a:pPr algn="ctr" defTabSz="612775"/>
            <a:r>
              <a:rPr lang="en-US" sz="7200" b="1" dirty="0" smtClean="0">
                <a:latin typeface="Arial"/>
                <a:cs typeface="Arial"/>
              </a:rPr>
              <a:t>Investigating </a:t>
            </a:r>
            <a:r>
              <a:rPr lang="en-US" sz="7200" b="1" dirty="0">
                <a:latin typeface="Arial"/>
                <a:cs typeface="Arial"/>
              </a:rPr>
              <a:t>Rapid Storm Intensification Mechanisms </a:t>
            </a:r>
            <a:r>
              <a:rPr lang="en-US" sz="7200" b="1" dirty="0" smtClean="0">
                <a:latin typeface="Arial"/>
                <a:cs typeface="Arial"/>
              </a:rPr>
              <a:t>Including the Role of Storm Mergers in </a:t>
            </a:r>
            <a:r>
              <a:rPr lang="en-US" sz="7200" b="1" dirty="0">
                <a:latin typeface="Arial"/>
                <a:cs typeface="Arial"/>
              </a:rPr>
              <a:t>the 22 May 2011 Joplin, MO Tornadic </a:t>
            </a:r>
            <a:r>
              <a:rPr lang="en-US" sz="7200" b="1" dirty="0" smtClean="0">
                <a:latin typeface="Arial"/>
                <a:cs typeface="Arial"/>
              </a:rPr>
              <a:t>Storm</a:t>
            </a:r>
          </a:p>
          <a:p>
            <a:pPr algn="ctr" defTabSz="612775"/>
            <a:r>
              <a:rPr lang="en-US" sz="6000" b="1" dirty="0" smtClean="0">
                <a:effectLst/>
                <a:latin typeface="Arial"/>
                <a:cs typeface="Arial"/>
              </a:rPr>
              <a:t>Kevin Van Leer*, Brian Jewett, Robert Wilhelmson</a:t>
            </a:r>
            <a:endParaRPr lang="en-US" sz="5400" b="1" dirty="0">
              <a:effectLst/>
              <a:latin typeface="Arial"/>
              <a:cs typeface="Arial"/>
            </a:endParaRPr>
          </a:p>
          <a:p>
            <a:pPr algn="ctr" defTabSz="612775"/>
            <a:r>
              <a:rPr lang="en-US" sz="4000" b="1" i="1" dirty="0" smtClean="0">
                <a:effectLst/>
                <a:latin typeface="Arial" charset="0"/>
              </a:rPr>
              <a:t>University of Illinois, Urbana-Champaign; National Center for Supercomputing Applications</a:t>
            </a:r>
            <a:endParaRPr lang="en-US" sz="3600" b="1" dirty="0">
              <a:effectLst/>
              <a:latin typeface="Arial" charset="0"/>
            </a:endParaRPr>
          </a:p>
        </p:txBody>
      </p:sp>
      <p:sp>
        <p:nvSpPr>
          <p:cNvPr id="2195" name="Text Box 147"/>
          <p:cNvSpPr txBox="1">
            <a:spLocks noChangeArrowheads="1"/>
          </p:cNvSpPr>
          <p:nvPr/>
        </p:nvSpPr>
        <p:spPr bwMode="auto">
          <a:xfrm>
            <a:off x="914400" y="6781800"/>
            <a:ext cx="11125200" cy="4942892"/>
          </a:xfrm>
          <a:prstGeom prst="rect">
            <a:avLst/>
          </a:prstGeom>
          <a:solidFill>
            <a:schemeClr val="bg1"/>
          </a:solidFill>
          <a:ln w="57150" cmpd="thinThick">
            <a:solidFill>
              <a:schemeClr val="tx1"/>
            </a:solidFill>
            <a:miter lim="800000"/>
            <a:headEnd/>
            <a:tailEnd/>
          </a:ln>
          <a:effectLst/>
        </p:spPr>
        <p:txBody>
          <a:bodyPr lIns="228600" tIns="100584" rIns="228600" bIns="100584">
            <a:spAutoFit/>
          </a:bodyPr>
          <a:lstStyle/>
          <a:p>
            <a:pPr algn="just" defTabSz="612775"/>
            <a:r>
              <a:rPr lang="en-US" sz="2800" dirty="0" smtClean="0">
                <a:solidFill>
                  <a:srgbClr val="000000"/>
                </a:solidFill>
                <a:effectLst/>
              </a:rPr>
              <a:t>	Rapid intensification of low-level vertical shear due to </a:t>
            </a:r>
            <a:r>
              <a:rPr lang="en-US" sz="2800" smtClean="0">
                <a:solidFill>
                  <a:srgbClr val="000000"/>
                </a:solidFill>
                <a:effectLst/>
              </a:rPr>
              <a:t>mechanisms </a:t>
            </a:r>
            <a:r>
              <a:rPr lang="en-US" sz="2800" smtClean="0">
                <a:solidFill>
                  <a:srgbClr val="000000"/>
                </a:solidFill>
                <a:effectLst/>
              </a:rPr>
              <a:t>such </a:t>
            </a:r>
            <a:r>
              <a:rPr lang="en-US" sz="2800" dirty="0" smtClean="0">
                <a:solidFill>
                  <a:srgbClr val="000000"/>
                </a:solidFill>
                <a:effectLst/>
              </a:rPr>
              <a:t>as storm mergers can result in local environments more favorable for tornadogenesis than the surroundings.  Lemon 1976 and Lee et al 2006 noted the significance of cell mergers in the intensification of the mesocyclone.  In the case of the Joplin tornado, the surroundings were a high CAPE, low shear environment, not favorable for the violent, EF-5 tornado which eventually occurred.  This study utilizes high resolution WRF real-data simulations of the event to observe the </a:t>
            </a:r>
            <a:r>
              <a:rPr lang="en-US" sz="2800" dirty="0">
                <a:solidFill>
                  <a:srgbClr val="000000"/>
                </a:solidFill>
                <a:effectLst/>
              </a:rPr>
              <a:t>storm </a:t>
            </a:r>
            <a:r>
              <a:rPr lang="en-US" sz="2800" dirty="0" smtClean="0">
                <a:solidFill>
                  <a:srgbClr val="000000"/>
                </a:solidFill>
                <a:effectLst/>
              </a:rPr>
              <a:t>mergers and subsequent intensification of the mesocyclone, as well as idealized runs using soundings from the model environment to test the effects from the resulting near-storm thermodynamic and shear profiles.</a:t>
            </a:r>
          </a:p>
        </p:txBody>
      </p:sp>
      <p:sp>
        <p:nvSpPr>
          <p:cNvPr id="2196" name="Text Box 148"/>
          <p:cNvSpPr txBox="1">
            <a:spLocks noChangeArrowheads="1"/>
          </p:cNvSpPr>
          <p:nvPr/>
        </p:nvSpPr>
        <p:spPr bwMode="auto">
          <a:xfrm>
            <a:off x="19865975" y="4710113"/>
            <a:ext cx="431800" cy="1084262"/>
          </a:xfrm>
          <a:prstGeom prst="rect">
            <a:avLst/>
          </a:prstGeom>
          <a:noFill/>
          <a:ln w="9525">
            <a:noFill/>
            <a:miter lim="800000"/>
            <a:headEnd/>
            <a:tailEnd/>
          </a:ln>
          <a:effectLst/>
        </p:spPr>
        <p:txBody>
          <a:bodyPr wrap="none" lIns="215405" tIns="107703" rIns="215405" bIns="107703">
            <a:spAutoFit/>
          </a:bodyPr>
          <a:lstStyle/>
          <a:p>
            <a:pPr defTabSz="2154238"/>
            <a:endParaRPr lang="en-US" sz="5700">
              <a:effectLst/>
            </a:endParaRPr>
          </a:p>
        </p:txBody>
      </p:sp>
      <p:sp>
        <p:nvSpPr>
          <p:cNvPr id="2198" name="Text Box 150"/>
          <p:cNvSpPr txBox="1">
            <a:spLocks noChangeArrowheads="1"/>
          </p:cNvSpPr>
          <p:nvPr/>
        </p:nvSpPr>
        <p:spPr bwMode="auto">
          <a:xfrm>
            <a:off x="30022800" y="5638800"/>
            <a:ext cx="12725400" cy="9251762"/>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defTabSz="612775"/>
            <a:r>
              <a:rPr lang="en-US" sz="2800" b="1" dirty="0">
                <a:solidFill>
                  <a:srgbClr val="000000"/>
                </a:solidFill>
                <a:effectLst/>
              </a:rPr>
              <a:t>Near-Storm Environment Vertical Profiles</a:t>
            </a:r>
          </a:p>
          <a:p>
            <a:pPr algn="just" defTabSz="612775"/>
            <a:r>
              <a:rPr lang="en-US" sz="2800" b="1" dirty="0">
                <a:solidFill>
                  <a:srgbClr val="000000"/>
                </a:solidFill>
                <a:effectLst/>
              </a:rPr>
              <a:t>	</a:t>
            </a:r>
            <a:r>
              <a:rPr lang="en-US" sz="2800" dirty="0">
                <a:solidFill>
                  <a:srgbClr val="000000"/>
                </a:solidFill>
                <a:effectLst/>
              </a:rPr>
              <a:t>Model soundings are retrieved from the near-storm environment indicated by the picket-line of black dots.  </a:t>
            </a:r>
            <a:r>
              <a:rPr lang="en-US" sz="2800" dirty="0" smtClean="0">
                <a:solidFill>
                  <a:srgbClr val="000000"/>
                </a:solidFill>
                <a:effectLst/>
              </a:rPr>
              <a:t>These </a:t>
            </a:r>
            <a:r>
              <a:rPr lang="en-US" sz="2800" dirty="0">
                <a:solidFill>
                  <a:srgbClr val="000000"/>
                </a:solidFill>
                <a:effectLst/>
              </a:rPr>
              <a:t>soundings indicate the production of </a:t>
            </a:r>
            <a:r>
              <a:rPr lang="en-US" sz="2800" dirty="0" smtClean="0">
                <a:solidFill>
                  <a:srgbClr val="000000"/>
                </a:solidFill>
                <a:effectLst/>
              </a:rPr>
              <a:t>an excessively strong </a:t>
            </a:r>
            <a:r>
              <a:rPr lang="en-US" sz="2800" dirty="0">
                <a:solidFill>
                  <a:srgbClr val="000000"/>
                </a:solidFill>
                <a:effectLst/>
              </a:rPr>
              <a:t>cold </a:t>
            </a:r>
            <a:r>
              <a:rPr lang="en-US" sz="2800" dirty="0" smtClean="0">
                <a:solidFill>
                  <a:srgbClr val="000000"/>
                </a:solidFill>
                <a:effectLst/>
              </a:rPr>
              <a:t>pool </a:t>
            </a:r>
            <a:r>
              <a:rPr lang="en-US" sz="2800" dirty="0">
                <a:solidFill>
                  <a:srgbClr val="000000"/>
                </a:solidFill>
                <a:effectLst/>
              </a:rPr>
              <a:t>over a larger areal extent than the observed event.  This cold pool may play a role in limiting the surface vertical </a:t>
            </a:r>
            <a:r>
              <a:rPr lang="en-US" sz="2800" dirty="0" smtClean="0">
                <a:solidFill>
                  <a:srgbClr val="000000"/>
                </a:solidFill>
                <a:effectLst/>
              </a:rPr>
              <a:t>vorticity peak intensity and duration </a:t>
            </a:r>
            <a:r>
              <a:rPr lang="en-US" sz="2800" dirty="0">
                <a:solidFill>
                  <a:srgbClr val="000000"/>
                </a:solidFill>
                <a:effectLst/>
              </a:rPr>
              <a:t>in the real-data </a:t>
            </a:r>
            <a:r>
              <a:rPr lang="en-US" sz="2800" dirty="0" smtClean="0">
                <a:solidFill>
                  <a:srgbClr val="000000"/>
                </a:solidFill>
                <a:effectLst/>
              </a:rPr>
              <a:t>simulations. Significant cooling below 950mb and localized shear is present in the example inflow profile.</a:t>
            </a:r>
          </a:p>
          <a:p>
            <a:pPr algn="just" defTabSz="612775"/>
            <a:endParaRPr lang="en-US" sz="2800" b="1" dirty="0">
              <a:solidFill>
                <a:srgbClr val="000000"/>
              </a:solidFill>
              <a:effectLst/>
            </a:endParaRPr>
          </a:p>
          <a:p>
            <a:pPr algn="just" defTabSz="612775"/>
            <a:endParaRPr lang="en-US" sz="2800" b="1" dirty="0" smtClean="0">
              <a:solidFill>
                <a:srgbClr val="000000"/>
              </a:solidFill>
              <a:effectLst/>
            </a:endParaRPr>
          </a:p>
          <a:p>
            <a:pPr algn="just" defTabSz="612775"/>
            <a:endParaRPr lang="en-US" sz="2800" b="1" dirty="0" smtClean="0">
              <a:solidFill>
                <a:srgbClr val="000000"/>
              </a:solidFill>
              <a:effectLst/>
            </a:endParaRPr>
          </a:p>
          <a:p>
            <a:pPr defTabSz="2154238">
              <a:buFont typeface="Symbol" pitchFamily="18" charset="2"/>
              <a:buNone/>
            </a:pPr>
            <a:endParaRPr lang="en-US" sz="2800" b="1" dirty="0">
              <a:solidFill>
                <a:srgbClr val="000000"/>
              </a:solidFill>
              <a:effectLst/>
            </a:endParaRPr>
          </a:p>
          <a:p>
            <a:pPr defTabSz="2154238">
              <a:buFont typeface="Symbol" pitchFamily="18" charset="2"/>
              <a:buNone/>
            </a:pPr>
            <a:endParaRPr lang="en-US" sz="2800" b="1" dirty="0" smtClean="0">
              <a:solidFill>
                <a:srgbClr val="000000"/>
              </a:solidFill>
              <a:effectLst/>
            </a:endParaRPr>
          </a:p>
          <a:p>
            <a:pPr defTabSz="2154238">
              <a:buFont typeface="Symbol" pitchFamily="18" charset="2"/>
              <a:buNone/>
            </a:pPr>
            <a:endParaRPr lang="en-US" sz="2800" b="1" dirty="0" smtClean="0">
              <a:solidFill>
                <a:srgbClr val="000000"/>
              </a:solidFill>
              <a:effectLst/>
            </a:endParaRPr>
          </a:p>
          <a:p>
            <a:pPr defTabSz="2154238">
              <a:buFont typeface="Symbol" pitchFamily="18" charset="2"/>
              <a:buNone/>
            </a:pPr>
            <a:endParaRPr lang="en-US" sz="2800" b="1" dirty="0">
              <a:solidFill>
                <a:srgbClr val="000000"/>
              </a:solidFill>
              <a:effectLst/>
            </a:endParaRPr>
          </a:p>
          <a:p>
            <a:pPr defTabSz="2154238">
              <a:buFont typeface="Symbol" pitchFamily="18" charset="2"/>
              <a:buNone/>
            </a:pPr>
            <a:endParaRPr lang="en-US" sz="2800" b="1" dirty="0" smtClean="0">
              <a:solidFill>
                <a:srgbClr val="000000"/>
              </a:solidFill>
              <a:effectLst/>
            </a:endParaRPr>
          </a:p>
          <a:p>
            <a:pPr defTabSz="2154238">
              <a:buFont typeface="Symbol" pitchFamily="18" charset="2"/>
              <a:buNone/>
            </a:pPr>
            <a:endParaRPr lang="en-US" sz="2800" b="1" dirty="0">
              <a:solidFill>
                <a:srgbClr val="000000"/>
              </a:solidFill>
              <a:effectLst/>
            </a:endParaRPr>
          </a:p>
          <a:p>
            <a:pPr defTabSz="2154238">
              <a:buFont typeface="Symbol" pitchFamily="18" charset="2"/>
              <a:buNone/>
            </a:pPr>
            <a:endParaRPr lang="en-US" sz="2800" b="1" dirty="0" smtClean="0">
              <a:solidFill>
                <a:srgbClr val="000000"/>
              </a:solidFill>
              <a:effectLst/>
            </a:endParaRPr>
          </a:p>
          <a:p>
            <a:pPr defTabSz="2154238">
              <a:buFont typeface="Symbol" pitchFamily="18" charset="2"/>
              <a:buNone/>
            </a:pPr>
            <a:endParaRPr lang="en-US" sz="2800" b="1" dirty="0">
              <a:solidFill>
                <a:srgbClr val="000000"/>
              </a:solidFill>
              <a:effectLst/>
            </a:endParaRPr>
          </a:p>
          <a:p>
            <a:pPr defTabSz="2154238">
              <a:buFont typeface="Symbol" pitchFamily="18" charset="2"/>
              <a:buNone/>
            </a:pPr>
            <a:endParaRPr lang="en-US" sz="2800" b="1" dirty="0" smtClean="0">
              <a:solidFill>
                <a:srgbClr val="000000"/>
              </a:solidFill>
              <a:effectLst/>
            </a:endParaRPr>
          </a:p>
          <a:p>
            <a:pPr defTabSz="2154238">
              <a:buFont typeface="Symbol" pitchFamily="18" charset="2"/>
              <a:buNone/>
            </a:pPr>
            <a:endParaRPr lang="en-US" sz="2800" b="1" dirty="0" smtClean="0">
              <a:solidFill>
                <a:srgbClr val="000000"/>
              </a:solidFill>
              <a:effectLst/>
            </a:endParaRPr>
          </a:p>
          <a:p>
            <a:pPr defTabSz="2154238">
              <a:buFont typeface="Symbol" pitchFamily="18" charset="2"/>
              <a:buNone/>
            </a:pPr>
            <a:endParaRPr lang="en-US" sz="2800" dirty="0">
              <a:solidFill>
                <a:srgbClr val="000000"/>
              </a:solidFill>
              <a:effectLst/>
            </a:endParaRPr>
          </a:p>
        </p:txBody>
      </p:sp>
      <p:sp>
        <p:nvSpPr>
          <p:cNvPr id="2199" name="Text Box 151"/>
          <p:cNvSpPr txBox="1">
            <a:spLocks noChangeArrowheads="1"/>
          </p:cNvSpPr>
          <p:nvPr/>
        </p:nvSpPr>
        <p:spPr bwMode="auto">
          <a:xfrm>
            <a:off x="13030200" y="6781800"/>
            <a:ext cx="15925800" cy="5804666"/>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r>
              <a:rPr lang="en-US" sz="2800" b="1" dirty="0" smtClean="0">
                <a:solidFill>
                  <a:srgbClr val="000000"/>
                </a:solidFill>
                <a:effectLst/>
              </a:rPr>
              <a:t>Weather Research and Forecasting (WRF) Model</a:t>
            </a:r>
          </a:p>
          <a:p>
            <a:pPr marL="914400" lvl="1" indent="-457200">
              <a:buFont typeface="Arial"/>
              <a:buChar char="•"/>
            </a:pPr>
            <a:r>
              <a:rPr lang="en-US" sz="2800" dirty="0" smtClean="0">
                <a:solidFill>
                  <a:srgbClr val="000000"/>
                </a:solidFill>
                <a:effectLst/>
              </a:rPr>
              <a:t>ARW version 3.3.1</a:t>
            </a:r>
          </a:p>
          <a:p>
            <a:pPr marL="914400" lvl="1" indent="-457200">
              <a:buFont typeface="Arial"/>
              <a:buChar char="•"/>
            </a:pPr>
            <a:r>
              <a:rPr lang="en-US" sz="2800" dirty="0" smtClean="0">
                <a:solidFill>
                  <a:srgbClr val="000000"/>
                </a:solidFill>
                <a:effectLst/>
              </a:rPr>
              <a:t>3 km outer grid</a:t>
            </a:r>
          </a:p>
          <a:p>
            <a:pPr marL="1371600" lvl="2" indent="-457200">
              <a:buFont typeface="Arial"/>
              <a:buChar char="•"/>
            </a:pPr>
            <a:r>
              <a:rPr lang="en-US" sz="2800" dirty="0" smtClean="0">
                <a:solidFill>
                  <a:srgbClr val="000000"/>
                </a:solidFill>
                <a:effectLst/>
              </a:rPr>
              <a:t>2 nests (1 km and 333 meter grid spacings)</a:t>
            </a:r>
          </a:p>
          <a:p>
            <a:pPr marL="1371600" lvl="2" indent="-457200">
              <a:buFont typeface="Arial"/>
              <a:buChar char="•"/>
            </a:pPr>
            <a:r>
              <a:rPr lang="en-US" sz="2800" dirty="0" smtClean="0">
                <a:solidFill>
                  <a:srgbClr val="000000"/>
                </a:solidFill>
                <a:effectLst/>
              </a:rPr>
              <a:t>Future nests will have &lt; 100 meter grid spacing</a:t>
            </a:r>
          </a:p>
          <a:p>
            <a:pPr marL="914400" lvl="1" indent="-457200">
              <a:buFont typeface="Arial"/>
              <a:buChar char="•"/>
            </a:pPr>
            <a:r>
              <a:rPr lang="en-US" sz="2800" dirty="0" smtClean="0">
                <a:solidFill>
                  <a:srgbClr val="000000"/>
                </a:solidFill>
                <a:effectLst/>
              </a:rPr>
              <a:t>10 second outer grid time step</a:t>
            </a:r>
          </a:p>
          <a:p>
            <a:pPr marL="914400" lvl="1" indent="-457200">
              <a:buFont typeface="Arial"/>
              <a:buChar char="•"/>
            </a:pPr>
            <a:r>
              <a:rPr lang="en-US" sz="2800" dirty="0" smtClean="0">
                <a:solidFill>
                  <a:srgbClr val="000000"/>
                </a:solidFill>
                <a:effectLst/>
              </a:rPr>
              <a:t>61 vertical levels</a:t>
            </a:r>
          </a:p>
          <a:p>
            <a:pPr marL="914400" lvl="1" indent="-457200">
              <a:buFont typeface="Arial"/>
              <a:buChar char="•"/>
            </a:pPr>
            <a:r>
              <a:rPr lang="en-US" sz="2800" dirty="0" smtClean="0">
                <a:solidFill>
                  <a:srgbClr val="000000"/>
                </a:solidFill>
                <a:effectLst/>
              </a:rPr>
              <a:t>North American Mesoscale (NAM) Initialization</a:t>
            </a:r>
          </a:p>
          <a:p>
            <a:pPr marL="914400" lvl="1" indent="-457200">
              <a:buFont typeface="Arial"/>
              <a:buChar char="•"/>
            </a:pPr>
            <a:r>
              <a:rPr lang="en-US" sz="2800" dirty="0" smtClean="0">
                <a:solidFill>
                  <a:srgbClr val="000000"/>
                </a:solidFill>
                <a:effectLst/>
              </a:rPr>
              <a:t>Run from 12Z 22 May 2011 to 03Z 23 May 2011</a:t>
            </a:r>
          </a:p>
          <a:p>
            <a:pPr marL="914400" lvl="1" indent="-457200">
              <a:buFont typeface="Arial"/>
              <a:buChar char="•"/>
            </a:pPr>
            <a:r>
              <a:rPr lang="en-US" sz="2800" dirty="0" smtClean="0">
                <a:solidFill>
                  <a:srgbClr val="000000"/>
                </a:solidFill>
                <a:effectLst/>
              </a:rPr>
              <a:t>Morrison 2-moment Microphysics</a:t>
            </a:r>
          </a:p>
          <a:p>
            <a:pPr marL="914400" lvl="1" indent="-457200">
              <a:buFont typeface="Arial"/>
              <a:buChar char="•"/>
            </a:pPr>
            <a:r>
              <a:rPr lang="en-US" sz="2800" dirty="0" smtClean="0">
                <a:solidFill>
                  <a:srgbClr val="000000"/>
                </a:solidFill>
                <a:effectLst/>
              </a:rPr>
              <a:t>Mellor-Yamada-Janjic PBL</a:t>
            </a:r>
          </a:p>
          <a:p>
            <a:pPr marL="914400" lvl="1" indent="-457200">
              <a:buFont typeface="Arial"/>
              <a:buChar char="•"/>
            </a:pPr>
            <a:r>
              <a:rPr lang="en-US" sz="2800" dirty="0" smtClean="0">
                <a:solidFill>
                  <a:srgbClr val="000000"/>
                </a:solidFill>
                <a:effectLst/>
              </a:rPr>
              <a:t>Unified Noah LSM</a:t>
            </a:r>
          </a:p>
          <a:p>
            <a:pPr marL="914400" lvl="1" indent="-457200">
              <a:buFont typeface="Arial"/>
              <a:buChar char="•"/>
            </a:pPr>
            <a:r>
              <a:rPr lang="en-US" sz="2800" dirty="0" smtClean="0">
                <a:solidFill>
                  <a:srgbClr val="000000"/>
                </a:solidFill>
                <a:effectLst/>
              </a:rPr>
              <a:t>Goddard Longwave and Shortwave Radiation</a:t>
            </a:r>
          </a:p>
        </p:txBody>
      </p:sp>
      <p:sp>
        <p:nvSpPr>
          <p:cNvPr id="2204" name="Text Box 156"/>
          <p:cNvSpPr txBox="1">
            <a:spLocks noChangeArrowheads="1"/>
          </p:cNvSpPr>
          <p:nvPr/>
        </p:nvSpPr>
        <p:spPr bwMode="auto">
          <a:xfrm>
            <a:off x="30022800" y="16280716"/>
            <a:ext cx="12725400" cy="11837084"/>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algn="just" defTabSz="2154238"/>
            <a:r>
              <a:rPr lang="en-US" sz="2800" b="1" dirty="0" smtClean="0">
                <a:solidFill>
                  <a:srgbClr val="000000"/>
                </a:solidFill>
                <a:effectLst/>
              </a:rPr>
              <a:t>Current Results</a:t>
            </a:r>
          </a:p>
          <a:p>
            <a:pPr marL="457200" indent="-457200" algn="just" defTabSz="2154238">
              <a:buFont typeface="Arial"/>
              <a:buChar char="•"/>
            </a:pPr>
            <a:r>
              <a:rPr lang="en-US" sz="2800" dirty="0" smtClean="0">
                <a:solidFill>
                  <a:srgbClr val="000000"/>
                </a:solidFill>
                <a:effectLst/>
              </a:rPr>
              <a:t>Successfully reproduced strong rotation and mesocyclone near time of observed tornado formation.</a:t>
            </a:r>
          </a:p>
          <a:p>
            <a:pPr marL="457200" indent="-457200" algn="just" defTabSz="2154238">
              <a:buFont typeface="Arial"/>
              <a:buChar char="•"/>
            </a:pPr>
            <a:r>
              <a:rPr lang="en-US" sz="2800" dirty="0" smtClean="0">
                <a:solidFill>
                  <a:srgbClr val="000000"/>
                </a:solidFill>
                <a:effectLst/>
              </a:rPr>
              <a:t>Simulated storm formation and decay closely mimics observed behavior, including storm mergers.</a:t>
            </a:r>
            <a:endParaRPr lang="en-US" sz="2800" dirty="0">
              <a:solidFill>
                <a:srgbClr val="000000"/>
              </a:solidFill>
              <a:effectLst/>
            </a:endParaRPr>
          </a:p>
          <a:p>
            <a:pPr algn="just" defTabSz="2154238">
              <a:buFont typeface="Symbol" pitchFamily="18" charset="2"/>
              <a:buNone/>
            </a:pPr>
            <a:r>
              <a:rPr lang="en-US" sz="2800" b="1" dirty="0" smtClean="0">
                <a:solidFill>
                  <a:srgbClr val="000000"/>
                </a:solidFill>
                <a:effectLst/>
              </a:rPr>
              <a:t>Problems currently being addressed</a:t>
            </a:r>
            <a:endParaRPr lang="en-US" sz="2800" dirty="0" smtClean="0">
              <a:solidFill>
                <a:srgbClr val="000000"/>
              </a:solidFill>
              <a:effectLst/>
            </a:endParaRPr>
          </a:p>
          <a:p>
            <a:pPr marL="465138" lvl="1" indent="-465138" algn="just" defTabSz="2154238">
              <a:buFont typeface="Arial"/>
              <a:buChar char="•"/>
            </a:pPr>
            <a:r>
              <a:rPr lang="en-US" sz="2800" dirty="0" smtClean="0">
                <a:solidFill>
                  <a:srgbClr val="000000"/>
                </a:solidFill>
                <a:effectLst/>
              </a:rPr>
              <a:t>Highly sensitive to simulation approach (timing and placement of nests, microphysics, radiation scheme and call frequency).</a:t>
            </a:r>
          </a:p>
          <a:p>
            <a:pPr marL="465138" lvl="1" indent="-465138" algn="just" defTabSz="2154238">
              <a:buFont typeface="Arial"/>
              <a:buChar char="•"/>
            </a:pPr>
            <a:r>
              <a:rPr lang="en-US" sz="2800" dirty="0" smtClean="0">
                <a:solidFill>
                  <a:srgbClr val="000000"/>
                </a:solidFill>
                <a:effectLst/>
              </a:rPr>
              <a:t>Highly sensitive to environment (storm merger timing and location, synoptic front proximity).</a:t>
            </a:r>
          </a:p>
          <a:p>
            <a:pPr marL="465138" indent="-465138" algn="just" defTabSz="2154238">
              <a:buFont typeface="Symbol" pitchFamily="18" charset="2"/>
              <a:buNone/>
            </a:pPr>
            <a:r>
              <a:rPr lang="en-US" sz="2800" b="1" dirty="0">
                <a:solidFill>
                  <a:srgbClr val="000000"/>
                </a:solidFill>
                <a:effectLst/>
              </a:rPr>
              <a:t>T</a:t>
            </a:r>
            <a:r>
              <a:rPr lang="en-US" sz="2800" b="1" dirty="0" smtClean="0">
                <a:solidFill>
                  <a:srgbClr val="000000"/>
                </a:solidFill>
                <a:effectLst/>
              </a:rPr>
              <a:t>ests to improve results will include</a:t>
            </a:r>
            <a:endParaRPr lang="en-US" sz="2800" dirty="0" smtClean="0">
              <a:solidFill>
                <a:srgbClr val="000000"/>
              </a:solidFill>
              <a:effectLst/>
            </a:endParaRPr>
          </a:p>
          <a:p>
            <a:pPr marL="465138" lvl="1" indent="-465138" algn="just" defTabSz="2154238">
              <a:buFont typeface="Arial"/>
              <a:buChar char="•"/>
            </a:pPr>
            <a:r>
              <a:rPr lang="en-US" sz="2800" dirty="0" smtClean="0">
                <a:solidFill>
                  <a:srgbClr val="000000"/>
                </a:solidFill>
                <a:effectLst/>
              </a:rPr>
              <a:t>Slight alterations of the microphysics scheme to reduce the strength and extent of excessively strong cold pool (i.e. changes in hail density or drop size distributions).</a:t>
            </a:r>
          </a:p>
          <a:p>
            <a:pPr marL="465138" lvl="1" indent="-465138" algn="just" defTabSz="2154238">
              <a:buFont typeface="Arial"/>
              <a:buChar char="•"/>
            </a:pPr>
            <a:r>
              <a:rPr lang="en-US" sz="2800" dirty="0" smtClean="0">
                <a:solidFill>
                  <a:srgbClr val="000000"/>
                </a:solidFill>
                <a:effectLst/>
              </a:rPr>
              <a:t>A decrease in grid spacing to sizes suggested by previous </a:t>
            </a:r>
            <a:r>
              <a:rPr lang="en-US" sz="2800" smtClean="0">
                <a:solidFill>
                  <a:srgbClr val="000000"/>
                </a:solidFill>
                <a:effectLst/>
              </a:rPr>
              <a:t>literature (i.e</a:t>
            </a:r>
            <a:r>
              <a:rPr lang="en-US" sz="2800" dirty="0" smtClean="0">
                <a:solidFill>
                  <a:srgbClr val="000000"/>
                </a:solidFill>
                <a:effectLst/>
              </a:rPr>
              <a:t>. &lt; 100 meters).</a:t>
            </a:r>
          </a:p>
          <a:p>
            <a:pPr lvl="1" indent="-457200" algn="just" defTabSz="2154238">
              <a:buFont typeface="Arial"/>
              <a:buChar char="•"/>
            </a:pPr>
            <a:r>
              <a:rPr lang="en-US" sz="2800" dirty="0" smtClean="0">
                <a:solidFill>
                  <a:srgbClr val="000000"/>
                </a:solidFill>
                <a:effectLst/>
              </a:rPr>
              <a:t>Idealized simulations to isolate role of ambient shear and thermodynamic profiles</a:t>
            </a:r>
          </a:p>
          <a:p>
            <a:pPr lvl="2" indent="-457200" algn="just" defTabSz="2154238">
              <a:buFont typeface="Courier New"/>
              <a:buChar char="o"/>
            </a:pPr>
            <a:r>
              <a:rPr lang="en-US" sz="2800" dirty="0" smtClean="0">
                <a:solidFill>
                  <a:srgbClr val="000000"/>
                </a:solidFill>
                <a:effectLst/>
              </a:rPr>
              <a:t>Investigation of storm morphology (e.g. duration of rapid rotation) without mesoscale boundaries or mergers.</a:t>
            </a:r>
          </a:p>
          <a:p>
            <a:pPr lvl="2" indent="-457200" algn="just" defTabSz="2154238">
              <a:buFont typeface="Courier New"/>
              <a:buChar char="o"/>
            </a:pPr>
            <a:r>
              <a:rPr lang="en-US" sz="2800" dirty="0">
                <a:solidFill>
                  <a:srgbClr val="000000"/>
                </a:solidFill>
                <a:effectLst/>
              </a:rPr>
              <a:t>Q</a:t>
            </a:r>
            <a:r>
              <a:rPr lang="en-US" sz="2800" dirty="0" smtClean="0">
                <a:solidFill>
                  <a:srgbClr val="000000"/>
                </a:solidFill>
                <a:effectLst/>
              </a:rPr>
              <a:t>uantification of response to minor changes in shear and buoyancy.</a:t>
            </a:r>
          </a:p>
          <a:p>
            <a:pPr marL="0" lvl="1" algn="just" defTabSz="2154238"/>
            <a:r>
              <a:rPr lang="en-US" sz="2800" b="1" dirty="0" smtClean="0">
                <a:solidFill>
                  <a:srgbClr val="000000"/>
                </a:solidFill>
                <a:effectLst/>
              </a:rPr>
              <a:t>Present goals</a:t>
            </a:r>
            <a:endParaRPr lang="en-US" sz="2800" dirty="0" smtClean="0">
              <a:solidFill>
                <a:srgbClr val="000000"/>
              </a:solidFill>
              <a:effectLst/>
            </a:endParaRPr>
          </a:p>
          <a:p>
            <a:pPr marL="457200" indent="-457200" algn="just" defTabSz="2154238">
              <a:buFont typeface="Arial"/>
              <a:buChar char="•"/>
            </a:pPr>
            <a:r>
              <a:rPr lang="en-US" sz="2800" dirty="0" smtClean="0">
                <a:solidFill>
                  <a:srgbClr val="000000"/>
                </a:solidFill>
                <a:effectLst/>
              </a:rPr>
              <a:t>Numerical </a:t>
            </a:r>
            <a:r>
              <a:rPr lang="en-US" sz="2800" dirty="0">
                <a:solidFill>
                  <a:srgbClr val="000000"/>
                </a:solidFill>
                <a:effectLst/>
              </a:rPr>
              <a:t>study aims to reproduce and understand </a:t>
            </a:r>
            <a:r>
              <a:rPr lang="en-US" sz="2800" dirty="0" smtClean="0">
                <a:solidFill>
                  <a:srgbClr val="000000"/>
                </a:solidFill>
                <a:effectLst/>
              </a:rPr>
              <a:t>the rapid </a:t>
            </a:r>
            <a:r>
              <a:rPr lang="en-US" sz="2800" dirty="0">
                <a:solidFill>
                  <a:srgbClr val="000000"/>
                </a:solidFill>
                <a:effectLst/>
              </a:rPr>
              <a:t>intensification of the </a:t>
            </a:r>
            <a:r>
              <a:rPr lang="en-US" sz="2800" dirty="0" smtClean="0">
                <a:solidFill>
                  <a:srgbClr val="000000"/>
                </a:solidFill>
                <a:effectLst/>
              </a:rPr>
              <a:t>Joplin tornadic storm.</a:t>
            </a:r>
          </a:p>
          <a:p>
            <a:pPr marL="457200" indent="-457200" algn="just" defTabSz="2154238">
              <a:buFont typeface="Arial"/>
              <a:buChar char="•"/>
            </a:pPr>
            <a:r>
              <a:rPr lang="en-US" sz="2800" dirty="0" smtClean="0">
                <a:solidFill>
                  <a:srgbClr val="000000"/>
                </a:solidFill>
                <a:effectLst/>
              </a:rPr>
              <a:t>Identify and understand modifications in the near-storm environment that made an EF-5 tornado possible on this day.</a:t>
            </a:r>
          </a:p>
          <a:p>
            <a:pPr marL="457200" indent="-457200" algn="just" defTabSz="2154238">
              <a:buFont typeface="Arial"/>
              <a:buChar char="•"/>
            </a:pPr>
            <a:r>
              <a:rPr lang="en-US" sz="2800" dirty="0" smtClean="0">
                <a:solidFill>
                  <a:srgbClr val="000000"/>
                </a:solidFill>
                <a:effectLst/>
              </a:rPr>
              <a:t>Study </a:t>
            </a:r>
            <a:r>
              <a:rPr lang="en-US" sz="2800" dirty="0">
                <a:solidFill>
                  <a:srgbClr val="000000"/>
                </a:solidFill>
                <a:effectLst/>
              </a:rPr>
              <a:t>results will aid in the forecasting of tornadic events in similar high CAPE, low shear </a:t>
            </a:r>
            <a:r>
              <a:rPr lang="en-US" sz="2800" dirty="0" smtClean="0">
                <a:solidFill>
                  <a:srgbClr val="000000"/>
                </a:solidFill>
                <a:effectLst/>
              </a:rPr>
              <a:t>environments.</a:t>
            </a:r>
          </a:p>
        </p:txBody>
      </p:sp>
      <p:sp>
        <p:nvSpPr>
          <p:cNvPr id="2209" name="Text Box 161"/>
          <p:cNvSpPr txBox="1">
            <a:spLocks noChangeArrowheads="1"/>
          </p:cNvSpPr>
          <p:nvPr/>
        </p:nvSpPr>
        <p:spPr bwMode="auto">
          <a:xfrm>
            <a:off x="914400" y="13222837"/>
            <a:ext cx="11125200" cy="19162163"/>
          </a:xfrm>
          <a:prstGeom prst="rect">
            <a:avLst/>
          </a:prstGeom>
          <a:solidFill>
            <a:schemeClr val="bg1"/>
          </a:solidFill>
          <a:ln w="57150" cmpd="thinThick">
            <a:solidFill>
              <a:schemeClr val="tx1"/>
            </a:solidFill>
            <a:miter lim="800000"/>
            <a:headEnd/>
            <a:tailEnd/>
          </a:ln>
          <a:effectLst/>
        </p:spPr>
        <p:txBody>
          <a:bodyPr lIns="228600" tIns="100584" rIns="228600" bIns="100584">
            <a:spAutoFit/>
          </a:bodyPr>
          <a:lstStyle/>
          <a:p>
            <a:pPr marL="457200" indent="-457200" defTabSz="612775">
              <a:buFont typeface="Arial"/>
              <a:buChar char="•"/>
            </a:pPr>
            <a:r>
              <a:rPr lang="en-US" sz="2800" dirty="0" smtClean="0">
                <a:solidFill>
                  <a:srgbClr val="000000"/>
                </a:solidFill>
                <a:effectLst/>
              </a:rPr>
              <a:t>Violent EF-5 tornado that struck Joplin, MO</a:t>
            </a:r>
          </a:p>
          <a:p>
            <a:pPr marL="914400" lvl="1" indent="-457200" defTabSz="612775">
              <a:buFont typeface="Courier New"/>
              <a:buChar char="o"/>
            </a:pPr>
            <a:r>
              <a:rPr lang="en-US" sz="2800" dirty="0" smtClean="0">
                <a:solidFill>
                  <a:srgbClr val="000000"/>
                </a:solidFill>
                <a:effectLst/>
              </a:rPr>
              <a:t>22.1 mile path, up to 1 mile wide</a:t>
            </a:r>
          </a:p>
          <a:p>
            <a:pPr marL="914400" lvl="1" indent="-457200" defTabSz="612775">
              <a:buFont typeface="Courier New"/>
              <a:buChar char="o"/>
            </a:pPr>
            <a:r>
              <a:rPr lang="en-US" sz="2800" dirty="0" smtClean="0">
                <a:solidFill>
                  <a:srgbClr val="000000"/>
                </a:solidFill>
                <a:effectLst/>
              </a:rPr>
              <a:t>38 minutes on the ground (2234-2312Z)</a:t>
            </a:r>
          </a:p>
          <a:p>
            <a:pPr marL="914400" lvl="1" indent="-457200" defTabSz="612775">
              <a:buFont typeface="Courier New"/>
              <a:buChar char="o"/>
            </a:pPr>
            <a:r>
              <a:rPr lang="en-US" sz="2800" dirty="0" smtClean="0">
                <a:solidFill>
                  <a:srgbClr val="000000"/>
                </a:solidFill>
                <a:effectLst/>
              </a:rPr>
              <a:t>159 fatalities, 1000+ injured (Deadliest since 1947)</a:t>
            </a:r>
          </a:p>
          <a:p>
            <a:pPr marL="914400" lvl="1" indent="-457200" defTabSz="612775">
              <a:buFont typeface="Courier New"/>
              <a:buChar char="o"/>
            </a:pPr>
            <a:r>
              <a:rPr lang="en-US" sz="2800" dirty="0" smtClean="0">
                <a:solidFill>
                  <a:srgbClr val="000000"/>
                </a:solidFill>
                <a:effectLst/>
              </a:rPr>
              <a:t>$2.8 billion in damage</a:t>
            </a:r>
          </a:p>
          <a:p>
            <a:pPr marL="457200" indent="-457200" defTabSz="612775">
              <a:buFont typeface="Arial"/>
              <a:buChar char="•"/>
            </a:pPr>
            <a:r>
              <a:rPr lang="en-US" sz="2800" dirty="0" smtClean="0">
                <a:solidFill>
                  <a:srgbClr val="000000"/>
                </a:solidFill>
                <a:effectLst/>
              </a:rPr>
              <a:t>3 cell mergers during evolution of tornado</a:t>
            </a:r>
          </a:p>
          <a:p>
            <a:pPr marL="914400" lvl="1" indent="-457200" defTabSz="612775">
              <a:buFont typeface="Courier New"/>
              <a:buChar char="o"/>
            </a:pPr>
            <a:r>
              <a:rPr lang="en-US" sz="2800" dirty="0" smtClean="0">
                <a:solidFill>
                  <a:srgbClr val="000000"/>
                </a:solidFill>
                <a:effectLst/>
              </a:rPr>
              <a:t>First 2 rapidly intensified mesocyclone</a:t>
            </a:r>
          </a:p>
          <a:p>
            <a:pPr marL="914400" lvl="1" indent="-457200" defTabSz="612775">
              <a:buFont typeface="Courier New"/>
              <a:buChar char="o"/>
            </a:pPr>
            <a:r>
              <a:rPr lang="en-US" sz="2800" dirty="0" smtClean="0">
                <a:solidFill>
                  <a:srgbClr val="000000"/>
                </a:solidFill>
                <a:effectLst/>
              </a:rPr>
              <a:t>Third resulted in weakening of the mesocyclone</a:t>
            </a:r>
          </a:p>
          <a:p>
            <a:pPr marL="914400" lvl="1" indent="-457200" defTabSz="612775">
              <a:buFont typeface="Courier New"/>
              <a:buChar char="o"/>
            </a:pPr>
            <a:r>
              <a:rPr lang="en-US" sz="2800" dirty="0" smtClean="0">
                <a:solidFill>
                  <a:srgbClr val="000000"/>
                </a:solidFill>
                <a:effectLst/>
              </a:rPr>
              <a:t>Forecasters properly issued tornado warning due to presence of vorticity couplet and cell merger</a:t>
            </a:r>
          </a:p>
          <a:p>
            <a:pPr marL="457200" indent="-457200" defTabSz="612775">
              <a:buFont typeface="Arial"/>
              <a:buChar char="•"/>
            </a:pPr>
            <a:r>
              <a:rPr lang="en-US" sz="2800" dirty="0" smtClean="0">
                <a:solidFill>
                  <a:srgbClr val="000000"/>
                </a:solidFill>
                <a:effectLst/>
              </a:rPr>
              <a:t>Tornado occurred in a high CAPE, low shear environment</a:t>
            </a:r>
          </a:p>
          <a:p>
            <a:pPr marL="457200" indent="-457200" defTabSz="612775">
              <a:buFont typeface="Arial"/>
              <a:buChar char="•"/>
            </a:pPr>
            <a:endParaRPr lang="en-US" sz="2800" dirty="0" smtClean="0">
              <a:solidFill>
                <a:srgbClr val="000000"/>
              </a:solidFill>
              <a:effectLst/>
            </a:endParaRPr>
          </a:p>
          <a:p>
            <a:pPr lvl="1" algn="ctr" defTabSz="612775"/>
            <a:r>
              <a:rPr lang="en-US" i="1" dirty="0" smtClean="0">
                <a:solidFill>
                  <a:srgbClr val="000000"/>
                </a:solidFill>
                <a:effectLst/>
              </a:rPr>
              <a:t>Information primarily from Joplin NWS Service Assessment</a:t>
            </a:r>
          </a:p>
          <a:p>
            <a:pPr marL="457200" indent="-457200" defTabSz="612775">
              <a:buFont typeface="Arial"/>
              <a:buChar char="•"/>
            </a:pPr>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2800" dirty="0" smtClean="0">
              <a:solidFill>
                <a:srgbClr val="000000"/>
              </a:solidFill>
              <a:effectLst/>
            </a:endParaRPr>
          </a:p>
          <a:p>
            <a:pPr defTabSz="612775"/>
            <a:endParaRPr lang="en-US" sz="1200" dirty="0" smtClean="0">
              <a:solidFill>
                <a:srgbClr val="000000"/>
              </a:solidFill>
              <a:effectLst/>
            </a:endParaRPr>
          </a:p>
          <a:p>
            <a:pPr defTabSz="612775"/>
            <a:endParaRPr lang="en-US" sz="1200" dirty="0" smtClean="0">
              <a:solidFill>
                <a:srgbClr val="000000"/>
              </a:solidFill>
              <a:effectLst/>
            </a:endParaRPr>
          </a:p>
          <a:p>
            <a:pPr defTabSz="612775"/>
            <a:endParaRPr lang="en-US" sz="1200" dirty="0" smtClean="0">
              <a:solidFill>
                <a:srgbClr val="000000"/>
              </a:solidFill>
              <a:effectLst/>
            </a:endParaRPr>
          </a:p>
          <a:p>
            <a:pPr defTabSz="612775"/>
            <a:endParaRPr lang="en-US" sz="1200" dirty="0" smtClean="0">
              <a:solidFill>
                <a:srgbClr val="000000"/>
              </a:solidFill>
              <a:effectLst/>
            </a:endParaRPr>
          </a:p>
          <a:p>
            <a:pPr defTabSz="612775"/>
            <a:endParaRPr lang="en-US" sz="1200" dirty="0" smtClean="0">
              <a:solidFill>
                <a:srgbClr val="000000"/>
              </a:solidFill>
              <a:effectLst/>
            </a:endParaRPr>
          </a:p>
        </p:txBody>
      </p:sp>
      <p:sp>
        <p:nvSpPr>
          <p:cNvPr id="2210" name="Text Box 162"/>
          <p:cNvSpPr txBox="1">
            <a:spLocks noChangeArrowheads="1"/>
          </p:cNvSpPr>
          <p:nvPr/>
        </p:nvSpPr>
        <p:spPr bwMode="auto">
          <a:xfrm>
            <a:off x="914400" y="5638800"/>
            <a:ext cx="11125200" cy="830997"/>
          </a:xfrm>
          <a:prstGeom prst="rect">
            <a:avLst/>
          </a:prstGeom>
          <a:solidFill>
            <a:schemeClr val="bg1"/>
          </a:solidFill>
          <a:ln w="57150" cmpd="thinThick">
            <a:solidFill>
              <a:schemeClr val="tx1"/>
            </a:solidFill>
            <a:miter lim="800000"/>
            <a:headEnd/>
            <a:tailEnd/>
          </a:ln>
          <a:effectLst/>
        </p:spPr>
        <p:txBody>
          <a:bodyPr wrap="square">
            <a:spAutoFit/>
          </a:bodyPr>
          <a:lstStyle/>
          <a:p>
            <a:r>
              <a:rPr lang="en-US" sz="4800" b="1" dirty="0" smtClean="0">
                <a:solidFill>
                  <a:srgbClr val="000000"/>
                </a:solidFill>
                <a:effectLst/>
              </a:rPr>
              <a:t>MOTIVATION</a:t>
            </a:r>
            <a:endParaRPr lang="en-US" sz="3600" b="1" dirty="0">
              <a:solidFill>
                <a:srgbClr val="000000"/>
              </a:solidFill>
              <a:effectLst/>
            </a:endParaRPr>
          </a:p>
        </p:txBody>
      </p:sp>
      <p:sp>
        <p:nvSpPr>
          <p:cNvPr id="2211" name="Text Box 163"/>
          <p:cNvSpPr txBox="1">
            <a:spLocks noChangeArrowheads="1"/>
          </p:cNvSpPr>
          <p:nvPr/>
        </p:nvSpPr>
        <p:spPr bwMode="auto">
          <a:xfrm>
            <a:off x="914400" y="12060936"/>
            <a:ext cx="11125200" cy="838200"/>
          </a:xfrm>
          <a:prstGeom prst="rect">
            <a:avLst/>
          </a:prstGeom>
          <a:solidFill>
            <a:schemeClr val="bg1"/>
          </a:solidFill>
          <a:ln w="57150" cmpd="thinThick">
            <a:solidFill>
              <a:schemeClr val="tx1"/>
            </a:solidFill>
            <a:miter lim="800000"/>
            <a:headEnd/>
            <a:tailEnd/>
          </a:ln>
          <a:effectLst/>
        </p:spPr>
        <p:txBody>
          <a:bodyPr wrap="square">
            <a:spAutoFit/>
          </a:bodyPr>
          <a:lstStyle/>
          <a:p>
            <a:r>
              <a:rPr lang="en-US" sz="4800" b="1" dirty="0" smtClean="0">
                <a:solidFill>
                  <a:srgbClr val="000000"/>
                </a:solidFill>
                <a:effectLst/>
              </a:rPr>
              <a:t>JOPLIN TORNADO</a:t>
            </a:r>
            <a:endParaRPr lang="en-US" sz="3600" b="1" dirty="0">
              <a:solidFill>
                <a:srgbClr val="000000"/>
              </a:solidFill>
              <a:effectLst/>
            </a:endParaRPr>
          </a:p>
        </p:txBody>
      </p:sp>
      <p:sp>
        <p:nvSpPr>
          <p:cNvPr id="2212" name="Text Box 164"/>
          <p:cNvSpPr txBox="1">
            <a:spLocks noChangeArrowheads="1"/>
          </p:cNvSpPr>
          <p:nvPr/>
        </p:nvSpPr>
        <p:spPr bwMode="auto">
          <a:xfrm>
            <a:off x="13030200" y="5638800"/>
            <a:ext cx="15925800" cy="838200"/>
          </a:xfrm>
          <a:prstGeom prst="rect">
            <a:avLst/>
          </a:prstGeom>
          <a:solidFill>
            <a:schemeClr val="bg1"/>
          </a:solidFill>
          <a:ln w="57150" cmpd="thinThick">
            <a:solidFill>
              <a:schemeClr val="tx1"/>
            </a:solidFill>
            <a:miter lim="800000"/>
            <a:headEnd/>
            <a:tailEnd/>
          </a:ln>
          <a:effectLst/>
        </p:spPr>
        <p:txBody>
          <a:bodyPr wrap="square">
            <a:spAutoFit/>
          </a:bodyPr>
          <a:lstStyle/>
          <a:p>
            <a:r>
              <a:rPr lang="en-US" sz="4800" b="1" dirty="0" smtClean="0">
                <a:solidFill>
                  <a:srgbClr val="000000"/>
                </a:solidFill>
                <a:effectLst/>
              </a:rPr>
              <a:t>MODEL CONFIGURATION</a:t>
            </a:r>
            <a:endParaRPr lang="en-US" sz="3600" b="1" dirty="0">
              <a:solidFill>
                <a:srgbClr val="000000"/>
              </a:solidFill>
              <a:effectLst/>
            </a:endParaRPr>
          </a:p>
        </p:txBody>
      </p:sp>
      <p:sp>
        <p:nvSpPr>
          <p:cNvPr id="2213" name="Text Box 165"/>
          <p:cNvSpPr txBox="1">
            <a:spLocks noChangeArrowheads="1"/>
          </p:cNvSpPr>
          <p:nvPr/>
        </p:nvSpPr>
        <p:spPr bwMode="auto">
          <a:xfrm>
            <a:off x="13030200" y="12847320"/>
            <a:ext cx="15925800" cy="830997"/>
          </a:xfrm>
          <a:prstGeom prst="rect">
            <a:avLst/>
          </a:prstGeom>
          <a:solidFill>
            <a:schemeClr val="bg1"/>
          </a:solidFill>
          <a:ln w="57150" cmpd="thinThick">
            <a:solidFill>
              <a:schemeClr val="tx1"/>
            </a:solidFill>
            <a:miter lim="800000"/>
            <a:headEnd/>
            <a:tailEnd/>
          </a:ln>
          <a:effectLst/>
        </p:spPr>
        <p:txBody>
          <a:bodyPr wrap="square">
            <a:spAutoFit/>
          </a:bodyPr>
          <a:lstStyle/>
          <a:p>
            <a:r>
              <a:rPr lang="en-US" sz="4800" b="1" dirty="0">
                <a:solidFill>
                  <a:srgbClr val="000000"/>
                </a:solidFill>
                <a:effectLst/>
              </a:rPr>
              <a:t>RESULTS</a:t>
            </a:r>
            <a:endParaRPr lang="en-US" sz="3600" b="1" dirty="0">
              <a:solidFill>
                <a:srgbClr val="000000"/>
              </a:solidFill>
              <a:effectLst/>
            </a:endParaRPr>
          </a:p>
        </p:txBody>
      </p:sp>
      <p:sp>
        <p:nvSpPr>
          <p:cNvPr id="2214" name="Text Box 166"/>
          <p:cNvSpPr txBox="1">
            <a:spLocks noChangeArrowheads="1"/>
          </p:cNvSpPr>
          <p:nvPr/>
        </p:nvSpPr>
        <p:spPr bwMode="auto">
          <a:xfrm>
            <a:off x="30022800" y="15168563"/>
            <a:ext cx="12725400" cy="833437"/>
          </a:xfrm>
          <a:prstGeom prst="rect">
            <a:avLst/>
          </a:prstGeom>
          <a:solidFill>
            <a:schemeClr val="bg1"/>
          </a:solidFill>
          <a:ln w="57150" cmpd="thinThick">
            <a:solidFill>
              <a:schemeClr val="tx1"/>
            </a:solidFill>
            <a:miter lim="800000"/>
            <a:headEnd/>
            <a:tailEnd/>
          </a:ln>
          <a:effectLst/>
        </p:spPr>
        <p:txBody>
          <a:bodyPr wrap="square">
            <a:spAutoFit/>
          </a:bodyPr>
          <a:lstStyle/>
          <a:p>
            <a:r>
              <a:rPr lang="en-US" sz="4800" b="1" dirty="0" smtClean="0">
                <a:solidFill>
                  <a:srgbClr val="000000"/>
                </a:solidFill>
                <a:effectLst/>
              </a:rPr>
              <a:t>DISCUSSION AND GOALS</a:t>
            </a:r>
            <a:endParaRPr lang="en-US" sz="3600" b="1" dirty="0">
              <a:solidFill>
                <a:srgbClr val="000000"/>
              </a:solidFill>
              <a:effectLst/>
            </a:endParaRPr>
          </a:p>
        </p:txBody>
      </p:sp>
      <p:sp>
        <p:nvSpPr>
          <p:cNvPr id="2215" name="Text Box 167"/>
          <p:cNvSpPr txBox="1">
            <a:spLocks noChangeArrowheads="1"/>
          </p:cNvSpPr>
          <p:nvPr/>
        </p:nvSpPr>
        <p:spPr bwMode="auto">
          <a:xfrm>
            <a:off x="30022800" y="28422600"/>
            <a:ext cx="12725400" cy="830997"/>
          </a:xfrm>
          <a:prstGeom prst="rect">
            <a:avLst/>
          </a:prstGeom>
          <a:solidFill>
            <a:schemeClr val="bg1"/>
          </a:solidFill>
          <a:ln w="57150" cmpd="thinThick">
            <a:solidFill>
              <a:schemeClr val="tx1"/>
            </a:solidFill>
            <a:miter lim="800000"/>
            <a:headEnd/>
            <a:tailEnd/>
          </a:ln>
          <a:effectLst/>
        </p:spPr>
        <p:txBody>
          <a:bodyPr wrap="square">
            <a:spAutoFit/>
          </a:bodyPr>
          <a:lstStyle/>
          <a:p>
            <a:r>
              <a:rPr lang="en-US" sz="4800" b="1" dirty="0" smtClean="0">
                <a:solidFill>
                  <a:srgbClr val="000000"/>
                </a:solidFill>
                <a:effectLst/>
              </a:rPr>
              <a:t>ACKNOWLEDGEMENTS</a:t>
            </a:r>
            <a:endParaRPr lang="en-US" sz="3600" b="1" dirty="0">
              <a:solidFill>
                <a:srgbClr val="000000"/>
              </a:solidFill>
              <a:effectLst/>
            </a:endParaRPr>
          </a:p>
        </p:txBody>
      </p:sp>
      <p:sp>
        <p:nvSpPr>
          <p:cNvPr id="2" name="Rectangle 1"/>
          <p:cNvSpPr/>
          <p:nvPr/>
        </p:nvSpPr>
        <p:spPr bwMode="auto">
          <a:xfrm>
            <a:off x="40157400" y="32156400"/>
            <a:ext cx="2971800" cy="762000"/>
          </a:xfrm>
          <a:prstGeom prst="rect">
            <a:avLst/>
          </a:prstGeom>
          <a:solidFill>
            <a:schemeClr val="accent3">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pic>
        <p:nvPicPr>
          <p:cNvPr id="3" name="Picture 2" descr="UIUC 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685800"/>
            <a:ext cx="3176989" cy="4114800"/>
          </a:xfrm>
          <a:prstGeom prst="rect">
            <a:avLst/>
          </a:prstGeom>
          <a:ln>
            <a:solidFill>
              <a:schemeClr val="bg1"/>
            </a:solidFill>
          </a:ln>
          <a:effectLst>
            <a:outerShdw blurRad="50800" dist="38100" dir="2700000" algn="tl" rotWithShape="0">
              <a:srgbClr val="000000">
                <a:alpha val="43000"/>
              </a:srgbClr>
            </a:outerShdw>
          </a:effectLst>
        </p:spPr>
      </p:pic>
      <p:pic>
        <p:nvPicPr>
          <p:cNvPr id="5" name="Picture 4" descr="ncsa_logo_stack.gif"/>
          <p:cNvPicPr>
            <a:picLocks noChangeAspect="1"/>
          </p:cNvPicPr>
          <p:nvPr/>
        </p:nvPicPr>
        <p:blipFill rotWithShape="1">
          <a:blip r:embed="rId3">
            <a:extLst>
              <a:ext uri="{28A0092B-C50C-407E-A947-70E740481C1C}">
                <a14:useLocalDpi xmlns:a14="http://schemas.microsoft.com/office/drawing/2010/main" val="0"/>
              </a:ext>
            </a:extLst>
          </a:blip>
          <a:srcRect l="7393" r="7362"/>
          <a:stretch/>
        </p:blipFill>
        <p:spPr>
          <a:xfrm>
            <a:off x="39014400" y="1066800"/>
            <a:ext cx="4333213" cy="3124200"/>
          </a:xfrm>
          <a:prstGeom prst="rect">
            <a:avLst/>
          </a:prstGeom>
          <a:ln>
            <a:solidFill>
              <a:schemeClr val="tx1"/>
            </a:solidFill>
          </a:ln>
          <a:effectLst>
            <a:outerShdw blurRad="50800" dist="38100" dir="2700000" algn="tl" rotWithShape="0">
              <a:srgbClr val="000000">
                <a:alpha val="43000"/>
              </a:srgbClr>
            </a:outerShdw>
          </a:effectLst>
        </p:spPr>
      </p:pic>
      <p:sp>
        <p:nvSpPr>
          <p:cNvPr id="31" name="Text Box 161"/>
          <p:cNvSpPr txBox="1">
            <a:spLocks noChangeArrowheads="1"/>
          </p:cNvSpPr>
          <p:nvPr/>
        </p:nvSpPr>
        <p:spPr bwMode="auto">
          <a:xfrm>
            <a:off x="13030200" y="13930721"/>
            <a:ext cx="15925800" cy="18454279"/>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defTabSz="612775"/>
            <a:r>
              <a:rPr lang="en-US" sz="2800" b="1" dirty="0" smtClean="0">
                <a:solidFill>
                  <a:srgbClr val="000000"/>
                </a:solidFill>
                <a:effectLst/>
              </a:rPr>
              <a:t>Storm Mergers and Vertical Vorticity in Real-Data Simulations</a:t>
            </a:r>
          </a:p>
          <a:p>
            <a:pPr algn="just" defTabSz="612775"/>
            <a:r>
              <a:rPr lang="en-US" sz="2800" dirty="0">
                <a:solidFill>
                  <a:srgbClr val="000000"/>
                </a:solidFill>
                <a:effectLst/>
              </a:rPr>
              <a:t>	</a:t>
            </a:r>
            <a:r>
              <a:rPr lang="en-US" sz="2800" dirty="0" smtClean="0">
                <a:solidFill>
                  <a:srgbClr val="000000"/>
                </a:solidFill>
                <a:effectLst/>
              </a:rPr>
              <a:t>Rapid intensification of the mesocyclone from storm mergers has been reproduced in real-data simulations. Vertical vorticity throughout the column increases during instances of early storm mergers, until one occurs along the rear flank of the main storm.  The peak of deep rotation occurs shortly after a merging event. Surface temperature is provided to display the cold pool and its rapid propagation out in front of the mesocyclone.</a:t>
            </a:r>
            <a:endParaRPr lang="en-US" sz="1800" dirty="0">
              <a:solidFill>
                <a:srgbClr val="000000"/>
              </a:solidFill>
              <a:effectLst/>
            </a:endParaRPr>
          </a:p>
          <a:p>
            <a:pPr algn="just" defTabSz="612775"/>
            <a:r>
              <a:rPr lang="en-US" b="1" dirty="0" smtClean="0">
                <a:solidFill>
                  <a:srgbClr val="000000"/>
                </a:solidFill>
                <a:effectLst/>
              </a:rPr>
              <a:t>        Simulated Reflectivity @ 2km AGL	  Vertical Vorticity @ 1km AGL	           Surface Temperature (°F)</a:t>
            </a:r>
            <a:endParaRPr lang="en-US"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r>
              <a:rPr lang="en-US" sz="2800" b="1" dirty="0" smtClean="0">
                <a:solidFill>
                  <a:srgbClr val="000000"/>
                </a:solidFill>
                <a:effectLst/>
              </a:rPr>
              <a:t>	</a:t>
            </a:r>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2800" b="1" dirty="0">
              <a:solidFill>
                <a:srgbClr val="000000"/>
              </a:solidFill>
              <a:effectLst/>
            </a:endParaRPr>
          </a:p>
          <a:p>
            <a:pPr defTabSz="612775"/>
            <a:endParaRPr lang="en-US" sz="2800" b="1" dirty="0" smtClean="0">
              <a:solidFill>
                <a:srgbClr val="000000"/>
              </a:solidFill>
              <a:effectLst/>
            </a:endParaRPr>
          </a:p>
          <a:p>
            <a:pPr defTabSz="612775"/>
            <a:endParaRPr lang="en-US" sz="1400" b="1" dirty="0">
              <a:solidFill>
                <a:srgbClr val="000000"/>
              </a:solidFill>
              <a:effectLst/>
            </a:endParaRPr>
          </a:p>
          <a:p>
            <a:pPr defTabSz="612775"/>
            <a:endParaRPr lang="en-US" sz="1400" b="1" dirty="0">
              <a:solidFill>
                <a:srgbClr val="000000"/>
              </a:solidFill>
              <a:effectLst/>
            </a:endParaRPr>
          </a:p>
          <a:p>
            <a:pPr defTabSz="612775"/>
            <a:endParaRPr lang="en-US" sz="1400" b="1" dirty="0">
              <a:solidFill>
                <a:srgbClr val="000000"/>
              </a:solidFill>
              <a:effectLst/>
            </a:endParaRPr>
          </a:p>
          <a:p>
            <a:pPr defTabSz="612775"/>
            <a:endParaRPr lang="en-US" sz="1400" b="1" dirty="0">
              <a:solidFill>
                <a:srgbClr val="000000"/>
              </a:solidFill>
              <a:effectLst/>
            </a:endParaRPr>
          </a:p>
          <a:p>
            <a:pPr defTabSz="612775"/>
            <a:endParaRPr lang="en-US" sz="1400" b="1" dirty="0">
              <a:solidFill>
                <a:srgbClr val="000000"/>
              </a:solidFill>
              <a:effectLst/>
            </a:endParaRPr>
          </a:p>
        </p:txBody>
      </p:sp>
      <p:grpSp>
        <p:nvGrpSpPr>
          <p:cNvPr id="19" name="Group 18"/>
          <p:cNvGrpSpPr/>
          <p:nvPr/>
        </p:nvGrpSpPr>
        <p:grpSpPr>
          <a:xfrm>
            <a:off x="22649688" y="7239000"/>
            <a:ext cx="5620512" cy="4419600"/>
            <a:chOff x="4220157" y="20549510"/>
            <a:chExt cx="4663902" cy="4072966"/>
          </a:xfrm>
        </p:grpSpPr>
        <p:grpSp>
          <p:nvGrpSpPr>
            <p:cNvPr id="18" name="Group 17"/>
            <p:cNvGrpSpPr/>
            <p:nvPr/>
          </p:nvGrpSpPr>
          <p:grpSpPr>
            <a:xfrm>
              <a:off x="4220157" y="20549510"/>
              <a:ext cx="4663902" cy="4072966"/>
              <a:chOff x="4220157" y="20549510"/>
              <a:chExt cx="4663902" cy="4072966"/>
            </a:xfrm>
          </p:grpSpPr>
          <p:grpSp>
            <p:nvGrpSpPr>
              <p:cNvPr id="17" name="Group 16"/>
              <p:cNvGrpSpPr/>
              <p:nvPr/>
            </p:nvGrpSpPr>
            <p:grpSpPr>
              <a:xfrm>
                <a:off x="4220157" y="20549510"/>
                <a:ext cx="4663902" cy="4072966"/>
                <a:chOff x="4220157" y="20549510"/>
                <a:chExt cx="4663902" cy="4072966"/>
              </a:xfrm>
            </p:grpSpPr>
            <p:grpSp>
              <p:nvGrpSpPr>
                <p:cNvPr id="14" name="Group 13"/>
                <p:cNvGrpSpPr/>
                <p:nvPr/>
              </p:nvGrpSpPr>
              <p:grpSpPr>
                <a:xfrm>
                  <a:off x="4220157" y="20549510"/>
                  <a:ext cx="4663902" cy="4072966"/>
                  <a:chOff x="4220157" y="20549510"/>
                  <a:chExt cx="4663902" cy="4072966"/>
                </a:xfrm>
              </p:grpSpPr>
              <p:grpSp>
                <p:nvGrpSpPr>
                  <p:cNvPr id="13" name="Group 12"/>
                  <p:cNvGrpSpPr/>
                  <p:nvPr/>
                </p:nvGrpSpPr>
                <p:grpSpPr>
                  <a:xfrm>
                    <a:off x="4220157" y="20549510"/>
                    <a:ext cx="4663902" cy="4072966"/>
                    <a:chOff x="4220157" y="20549510"/>
                    <a:chExt cx="4663902" cy="4072966"/>
                  </a:xfrm>
                </p:grpSpPr>
                <p:grpSp>
                  <p:nvGrpSpPr>
                    <p:cNvPr id="12" name="Group 11"/>
                    <p:cNvGrpSpPr/>
                    <p:nvPr/>
                  </p:nvGrpSpPr>
                  <p:grpSpPr>
                    <a:xfrm>
                      <a:off x="4220157" y="20549510"/>
                      <a:ext cx="4663902" cy="4072966"/>
                      <a:chOff x="4220157" y="20549510"/>
                      <a:chExt cx="4663902" cy="4072966"/>
                    </a:xfrm>
                  </p:grpSpPr>
                  <p:pic>
                    <p:nvPicPr>
                      <p:cNvPr id="4" name="Picture 3" descr="DomainWizardScreenshot.jpg"/>
                      <p:cNvPicPr>
                        <a:picLocks noChangeAspect="1"/>
                      </p:cNvPicPr>
                      <p:nvPr/>
                    </p:nvPicPr>
                    <p:blipFill rotWithShape="1">
                      <a:blip r:embed="rId4">
                        <a:extLst>
                          <a:ext uri="{28A0092B-C50C-407E-A947-70E740481C1C}">
                            <a14:useLocalDpi xmlns:a14="http://schemas.microsoft.com/office/drawing/2010/main" val="0"/>
                          </a:ext>
                        </a:extLst>
                      </a:blip>
                      <a:srcRect l="25553" t="25144" r="22209" b="22022"/>
                      <a:stretch/>
                    </p:blipFill>
                    <p:spPr>
                      <a:xfrm>
                        <a:off x="4220157" y="20549510"/>
                        <a:ext cx="4663902" cy="4072966"/>
                      </a:xfrm>
                      <a:prstGeom prst="rect">
                        <a:avLst/>
                      </a:prstGeom>
                      <a:ln>
                        <a:solidFill>
                          <a:schemeClr val="tx1"/>
                        </a:solidFill>
                      </a:ln>
                    </p:spPr>
                  </p:pic>
                  <p:sp>
                    <p:nvSpPr>
                      <p:cNvPr id="9" name="TextBox 8"/>
                      <p:cNvSpPr txBox="1"/>
                      <p:nvPr/>
                    </p:nvSpPr>
                    <p:spPr>
                      <a:xfrm>
                        <a:off x="5674465" y="20970851"/>
                        <a:ext cx="1523999" cy="340365"/>
                      </a:xfrm>
                      <a:prstGeom prst="rect">
                        <a:avLst/>
                      </a:prstGeom>
                      <a:noFill/>
                    </p:spPr>
                    <p:txBody>
                      <a:bodyPr wrap="square" rtlCol="0">
                        <a:spAutoFit/>
                      </a:bodyPr>
                      <a:lstStyle/>
                      <a:p>
                        <a:pPr algn="ctr"/>
                        <a:r>
                          <a:rPr lang="en-US" sz="1400" dirty="0" smtClean="0">
                            <a:solidFill>
                              <a:schemeClr val="bg1"/>
                            </a:solidFill>
                          </a:rPr>
                          <a:t>936</a:t>
                        </a:r>
                        <a:r>
                          <a:rPr lang="en-US" sz="1800" dirty="0" smtClean="0">
                            <a:solidFill>
                              <a:schemeClr val="bg1"/>
                            </a:solidFill>
                          </a:rPr>
                          <a:t> </a:t>
                        </a:r>
                        <a:r>
                          <a:rPr lang="en-US" sz="1400" dirty="0" smtClean="0">
                            <a:solidFill>
                              <a:schemeClr val="bg1"/>
                            </a:solidFill>
                          </a:rPr>
                          <a:t>km (3 km)</a:t>
                        </a:r>
                        <a:endParaRPr lang="en-US" sz="1400" dirty="0">
                          <a:solidFill>
                            <a:schemeClr val="bg1"/>
                          </a:solidFill>
                        </a:endParaRPr>
                      </a:p>
                    </p:txBody>
                  </p:sp>
                </p:grpSp>
                <p:sp>
                  <p:nvSpPr>
                    <p:cNvPr id="10" name="TextBox 9"/>
                    <p:cNvSpPr txBox="1"/>
                    <p:nvPr/>
                  </p:nvSpPr>
                  <p:spPr>
                    <a:xfrm>
                      <a:off x="5800926" y="21673087"/>
                      <a:ext cx="1371599" cy="283638"/>
                    </a:xfrm>
                    <a:prstGeom prst="rect">
                      <a:avLst/>
                    </a:prstGeom>
                    <a:noFill/>
                  </p:spPr>
                  <p:txBody>
                    <a:bodyPr wrap="square" rtlCol="0">
                      <a:spAutoFit/>
                    </a:bodyPr>
                    <a:lstStyle/>
                    <a:p>
                      <a:pPr algn="ctr"/>
                      <a:r>
                        <a:rPr lang="en-US" sz="1400" dirty="0" smtClean="0">
                          <a:solidFill>
                            <a:srgbClr val="FFFFFF"/>
                          </a:solidFill>
                        </a:rPr>
                        <a:t>490 km (1 km)</a:t>
                      </a:r>
                      <a:endParaRPr lang="en-US" sz="1400" dirty="0">
                        <a:solidFill>
                          <a:srgbClr val="FFFFFF"/>
                        </a:solidFill>
                      </a:endParaRPr>
                    </a:p>
                  </p:txBody>
                </p:sp>
              </p:grpSp>
              <p:sp>
                <p:nvSpPr>
                  <p:cNvPr id="11" name="TextBox 10"/>
                  <p:cNvSpPr txBox="1"/>
                  <p:nvPr/>
                </p:nvSpPr>
                <p:spPr>
                  <a:xfrm>
                    <a:off x="5805956" y="21964201"/>
                    <a:ext cx="1370872" cy="283638"/>
                  </a:xfrm>
                  <a:prstGeom prst="rect">
                    <a:avLst/>
                  </a:prstGeom>
                  <a:noFill/>
                </p:spPr>
                <p:txBody>
                  <a:bodyPr wrap="square" rtlCol="0">
                    <a:spAutoFit/>
                  </a:bodyPr>
                  <a:lstStyle/>
                  <a:p>
                    <a:pPr algn="ctr"/>
                    <a:r>
                      <a:rPr lang="en-US" sz="1400" dirty="0" smtClean="0">
                        <a:solidFill>
                          <a:srgbClr val="FFFFFF"/>
                        </a:solidFill>
                      </a:rPr>
                      <a:t>300 km (0.333km)</a:t>
                    </a:r>
                  </a:p>
                </p:txBody>
              </p:sp>
            </p:grpSp>
            <p:sp>
              <p:nvSpPr>
                <p:cNvPr id="28" name="TextBox 27"/>
                <p:cNvSpPr txBox="1"/>
                <p:nvPr/>
              </p:nvSpPr>
              <p:spPr>
                <a:xfrm rot="5400000">
                  <a:off x="7298824" y="22518061"/>
                  <a:ext cx="1524000" cy="255393"/>
                </a:xfrm>
                <a:prstGeom prst="rect">
                  <a:avLst/>
                </a:prstGeom>
                <a:noFill/>
              </p:spPr>
              <p:txBody>
                <a:bodyPr wrap="square" rtlCol="0">
                  <a:spAutoFit/>
                </a:bodyPr>
                <a:lstStyle/>
                <a:p>
                  <a:pPr algn="ctr"/>
                  <a:r>
                    <a:rPr lang="en-US" sz="1400" dirty="0" smtClean="0">
                      <a:solidFill>
                        <a:schemeClr val="bg1"/>
                      </a:solidFill>
                    </a:rPr>
                    <a:t>792 km (3 km)</a:t>
                  </a:r>
                  <a:endParaRPr lang="en-US" sz="1400" dirty="0">
                    <a:solidFill>
                      <a:schemeClr val="bg1"/>
                    </a:solidFill>
                  </a:endParaRPr>
                </a:p>
              </p:txBody>
            </p:sp>
          </p:grpSp>
          <p:sp>
            <p:nvSpPr>
              <p:cNvPr id="30" name="TextBox 29"/>
              <p:cNvSpPr txBox="1"/>
              <p:nvPr/>
            </p:nvSpPr>
            <p:spPr>
              <a:xfrm rot="5400000">
                <a:off x="6722670" y="22556769"/>
                <a:ext cx="1371600" cy="306472"/>
              </a:xfrm>
              <a:prstGeom prst="rect">
                <a:avLst/>
              </a:prstGeom>
              <a:noFill/>
            </p:spPr>
            <p:txBody>
              <a:bodyPr wrap="square" rtlCol="0">
                <a:spAutoFit/>
              </a:bodyPr>
              <a:lstStyle/>
              <a:p>
                <a:pPr algn="ctr"/>
                <a:r>
                  <a:rPr lang="en-US" sz="1400" dirty="0" smtClean="0">
                    <a:solidFill>
                      <a:srgbClr val="FFFFFF"/>
                    </a:solidFill>
                  </a:rPr>
                  <a:t>469</a:t>
                </a:r>
                <a:r>
                  <a:rPr lang="en-US" sz="1800" dirty="0" smtClean="0">
                    <a:solidFill>
                      <a:srgbClr val="FFFFFF"/>
                    </a:solidFill>
                  </a:rPr>
                  <a:t> </a:t>
                </a:r>
                <a:r>
                  <a:rPr lang="en-US" sz="1400" dirty="0" smtClean="0">
                    <a:solidFill>
                      <a:srgbClr val="FFFFFF"/>
                    </a:solidFill>
                  </a:rPr>
                  <a:t>km (1 km)</a:t>
                </a:r>
                <a:endParaRPr lang="en-US" sz="1400" dirty="0">
                  <a:solidFill>
                    <a:srgbClr val="FFFFFF"/>
                  </a:solidFill>
                </a:endParaRPr>
              </a:p>
            </p:txBody>
          </p:sp>
        </p:grpSp>
        <p:sp>
          <p:nvSpPr>
            <p:cNvPr id="33" name="TextBox 32"/>
            <p:cNvSpPr txBox="1"/>
            <p:nvPr/>
          </p:nvSpPr>
          <p:spPr>
            <a:xfrm rot="5400000">
              <a:off x="6355079" y="22668967"/>
              <a:ext cx="1544918" cy="255393"/>
            </a:xfrm>
            <a:prstGeom prst="rect">
              <a:avLst/>
            </a:prstGeom>
            <a:noFill/>
          </p:spPr>
          <p:txBody>
            <a:bodyPr wrap="square" rtlCol="0">
              <a:spAutoFit/>
            </a:bodyPr>
            <a:lstStyle/>
            <a:p>
              <a:pPr algn="ctr"/>
              <a:r>
                <a:rPr lang="en-US" sz="1400" dirty="0" smtClean="0">
                  <a:solidFill>
                    <a:srgbClr val="FFFFFF"/>
                  </a:solidFill>
                </a:rPr>
                <a:t>300 km (0.333 km)</a:t>
              </a:r>
            </a:p>
          </p:txBody>
        </p:sp>
      </p:grpSp>
      <p:grpSp>
        <p:nvGrpSpPr>
          <p:cNvPr id="2205" name="Group 2204"/>
          <p:cNvGrpSpPr/>
          <p:nvPr/>
        </p:nvGrpSpPr>
        <p:grpSpPr>
          <a:xfrm>
            <a:off x="1600200" y="18973800"/>
            <a:ext cx="4495800" cy="2895600"/>
            <a:chOff x="1143000" y="15773400"/>
            <a:chExt cx="5157471" cy="3581400"/>
          </a:xfrm>
        </p:grpSpPr>
        <p:grpSp>
          <p:nvGrpSpPr>
            <p:cNvPr id="37" name="Group 36"/>
            <p:cNvGrpSpPr/>
            <p:nvPr/>
          </p:nvGrpSpPr>
          <p:grpSpPr>
            <a:xfrm>
              <a:off x="1143000" y="15773400"/>
              <a:ext cx="5157471" cy="3581400"/>
              <a:chOff x="1143000" y="15773400"/>
              <a:chExt cx="5157471" cy="3581400"/>
            </a:xfrm>
          </p:grpSpPr>
          <p:grpSp>
            <p:nvGrpSpPr>
              <p:cNvPr id="35" name="Group 34"/>
              <p:cNvGrpSpPr/>
              <p:nvPr/>
            </p:nvGrpSpPr>
            <p:grpSpPr>
              <a:xfrm>
                <a:off x="1143000" y="15773400"/>
                <a:ext cx="5157471" cy="3581400"/>
                <a:chOff x="1143000" y="15773400"/>
                <a:chExt cx="5157471" cy="3581400"/>
              </a:xfrm>
            </p:grpSpPr>
            <p:pic>
              <p:nvPicPr>
                <p:cNvPr id="6" name="Picture 5" descr="2219_ref_overall.png"/>
                <p:cNvPicPr>
                  <a:picLocks noChangeAspect="1"/>
                </p:cNvPicPr>
                <p:nvPr/>
              </p:nvPicPr>
              <p:blipFill rotWithShape="1">
                <a:blip r:embed="rId5">
                  <a:extLst>
                    <a:ext uri="{28A0092B-C50C-407E-A947-70E740481C1C}">
                      <a14:useLocalDpi xmlns:a14="http://schemas.microsoft.com/office/drawing/2010/main" val="0"/>
                    </a:ext>
                  </a:extLst>
                </a:blip>
                <a:srcRect l="392" t="1" r="33784" b="27476"/>
                <a:stretch/>
              </p:blipFill>
              <p:spPr>
                <a:xfrm>
                  <a:off x="1143000" y="15773400"/>
                  <a:ext cx="5157471" cy="3581400"/>
                </a:xfrm>
                <a:prstGeom prst="rect">
                  <a:avLst/>
                </a:prstGeom>
                <a:ln>
                  <a:solidFill>
                    <a:schemeClr val="tx1"/>
                  </a:solidFill>
                </a:ln>
              </p:spPr>
            </p:pic>
            <p:sp>
              <p:nvSpPr>
                <p:cNvPr id="24" name="TextBox 23"/>
                <p:cNvSpPr txBox="1"/>
                <p:nvPr/>
              </p:nvSpPr>
              <p:spPr>
                <a:xfrm>
                  <a:off x="1219200" y="18821400"/>
                  <a:ext cx="1143000" cy="457200"/>
                </a:xfrm>
                <a:prstGeom prst="rect">
                  <a:avLst/>
                </a:prstGeom>
                <a:noFill/>
              </p:spPr>
              <p:txBody>
                <a:bodyPr wrap="square" rtlCol="0">
                  <a:spAutoFit/>
                </a:bodyPr>
                <a:lstStyle/>
                <a:p>
                  <a:r>
                    <a:rPr lang="en-US" b="1" dirty="0" smtClean="0">
                      <a:solidFill>
                        <a:srgbClr val="FFFFFF"/>
                      </a:solidFill>
                    </a:rPr>
                    <a:t>2219Z</a:t>
                  </a:r>
                  <a:endParaRPr lang="en-US" b="1" dirty="0">
                    <a:solidFill>
                      <a:srgbClr val="FFFFFF"/>
                    </a:solidFill>
                  </a:endParaRPr>
                </a:p>
              </p:txBody>
            </p:sp>
          </p:grpSp>
          <p:sp>
            <p:nvSpPr>
              <p:cNvPr id="32" name="Right Arrow 31"/>
              <p:cNvSpPr/>
              <p:nvPr/>
            </p:nvSpPr>
            <p:spPr bwMode="auto">
              <a:xfrm rot="14379724">
                <a:off x="3276600" y="17907000"/>
                <a:ext cx="609600"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34" name="TextBox 33"/>
            <p:cNvSpPr txBox="1"/>
            <p:nvPr/>
          </p:nvSpPr>
          <p:spPr>
            <a:xfrm>
              <a:off x="3581400" y="18211800"/>
              <a:ext cx="1554632" cy="461665"/>
            </a:xfrm>
            <a:prstGeom prst="rect">
              <a:avLst/>
            </a:prstGeom>
            <a:noFill/>
          </p:spPr>
          <p:txBody>
            <a:bodyPr wrap="none" rtlCol="0">
              <a:spAutoFit/>
            </a:bodyPr>
            <a:lstStyle/>
            <a:p>
              <a:r>
                <a:rPr lang="en-US" b="1" dirty="0" smtClean="0">
                  <a:solidFill>
                    <a:srgbClr val="FFFFFF"/>
                  </a:solidFill>
                </a:rPr>
                <a:t>Merger #1</a:t>
              </a:r>
              <a:endParaRPr lang="en-US" b="1" dirty="0">
                <a:solidFill>
                  <a:srgbClr val="FFFFFF"/>
                </a:solidFill>
              </a:endParaRPr>
            </a:p>
          </p:txBody>
        </p:sp>
      </p:grpSp>
      <p:grpSp>
        <p:nvGrpSpPr>
          <p:cNvPr id="68" name="Group 67"/>
          <p:cNvGrpSpPr/>
          <p:nvPr/>
        </p:nvGrpSpPr>
        <p:grpSpPr>
          <a:xfrm>
            <a:off x="1600200" y="25374600"/>
            <a:ext cx="4495800" cy="2819400"/>
            <a:chOff x="1143000" y="23088600"/>
            <a:chExt cx="5239336" cy="3581400"/>
          </a:xfrm>
        </p:grpSpPr>
        <p:grpSp>
          <p:nvGrpSpPr>
            <p:cNvPr id="67" name="Group 66"/>
            <p:cNvGrpSpPr/>
            <p:nvPr/>
          </p:nvGrpSpPr>
          <p:grpSpPr>
            <a:xfrm>
              <a:off x="1143000" y="23088600"/>
              <a:ext cx="5239336" cy="3581400"/>
              <a:chOff x="1143000" y="23088600"/>
              <a:chExt cx="5239336" cy="3581400"/>
            </a:xfrm>
          </p:grpSpPr>
          <p:grpSp>
            <p:nvGrpSpPr>
              <p:cNvPr id="66" name="Group 65"/>
              <p:cNvGrpSpPr/>
              <p:nvPr/>
            </p:nvGrpSpPr>
            <p:grpSpPr>
              <a:xfrm>
                <a:off x="1143000" y="23088600"/>
                <a:ext cx="5239336" cy="3581400"/>
                <a:chOff x="1143000" y="23088600"/>
                <a:chExt cx="5239336" cy="3581400"/>
              </a:xfrm>
            </p:grpSpPr>
            <p:grpSp>
              <p:nvGrpSpPr>
                <p:cNvPr id="64" name="Group 63"/>
                <p:cNvGrpSpPr/>
                <p:nvPr/>
              </p:nvGrpSpPr>
              <p:grpSpPr>
                <a:xfrm>
                  <a:off x="1143000" y="23088600"/>
                  <a:ext cx="5239336" cy="3581400"/>
                  <a:chOff x="1143000" y="23088600"/>
                  <a:chExt cx="5239336" cy="3581400"/>
                </a:xfrm>
              </p:grpSpPr>
              <p:grpSp>
                <p:nvGrpSpPr>
                  <p:cNvPr id="2207" name="Group 2206"/>
                  <p:cNvGrpSpPr/>
                  <p:nvPr/>
                </p:nvGrpSpPr>
                <p:grpSpPr>
                  <a:xfrm>
                    <a:off x="1143000" y="23088600"/>
                    <a:ext cx="5239336" cy="3581400"/>
                    <a:chOff x="1143000" y="23088600"/>
                    <a:chExt cx="5239336" cy="3581400"/>
                  </a:xfrm>
                </p:grpSpPr>
                <p:pic>
                  <p:nvPicPr>
                    <p:cNvPr id="8" name="Picture 7" descr="2248_ref_overall.png"/>
                    <p:cNvPicPr>
                      <a:picLocks noChangeAspect="1"/>
                    </p:cNvPicPr>
                    <p:nvPr/>
                  </p:nvPicPr>
                  <p:blipFill rotWithShape="1">
                    <a:blip r:embed="rId6">
                      <a:extLst>
                        <a:ext uri="{28A0092B-C50C-407E-A947-70E740481C1C}">
                          <a14:useLocalDpi xmlns:a14="http://schemas.microsoft.com/office/drawing/2010/main" val="0"/>
                        </a:ext>
                      </a:extLst>
                    </a:blip>
                    <a:srcRect l="1" t="-1" r="33657" b="27476"/>
                    <a:stretch/>
                  </p:blipFill>
                  <p:spPr>
                    <a:xfrm>
                      <a:off x="1143000" y="23088600"/>
                      <a:ext cx="5239336" cy="3581400"/>
                    </a:xfrm>
                    <a:prstGeom prst="rect">
                      <a:avLst/>
                    </a:prstGeom>
                    <a:ln>
                      <a:solidFill>
                        <a:schemeClr val="tx1"/>
                      </a:solidFill>
                    </a:ln>
                  </p:spPr>
                </p:pic>
                <p:sp>
                  <p:nvSpPr>
                    <p:cNvPr id="55" name="TextBox 54"/>
                    <p:cNvSpPr txBox="1"/>
                    <p:nvPr/>
                  </p:nvSpPr>
                  <p:spPr>
                    <a:xfrm>
                      <a:off x="3810000" y="25603200"/>
                      <a:ext cx="1554632" cy="461665"/>
                    </a:xfrm>
                    <a:prstGeom prst="rect">
                      <a:avLst/>
                    </a:prstGeom>
                    <a:noFill/>
                  </p:spPr>
                  <p:txBody>
                    <a:bodyPr wrap="none" rtlCol="0">
                      <a:spAutoFit/>
                    </a:bodyPr>
                    <a:lstStyle/>
                    <a:p>
                      <a:r>
                        <a:rPr lang="en-US" b="1" dirty="0" smtClean="0">
                          <a:solidFill>
                            <a:srgbClr val="FFFFFF"/>
                          </a:solidFill>
                        </a:rPr>
                        <a:t>Merger #2</a:t>
                      </a:r>
                      <a:endParaRPr lang="en-US" b="1" dirty="0">
                        <a:solidFill>
                          <a:srgbClr val="FFFFFF"/>
                        </a:solidFill>
                      </a:endParaRPr>
                    </a:p>
                  </p:txBody>
                </p:sp>
              </p:grpSp>
              <p:sp>
                <p:nvSpPr>
                  <p:cNvPr id="56" name="Right Arrow 55"/>
                  <p:cNvSpPr/>
                  <p:nvPr/>
                </p:nvSpPr>
                <p:spPr bwMode="auto">
                  <a:xfrm rot="14379724">
                    <a:off x="3496320" y="25295150"/>
                    <a:ext cx="609600"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57" name="Right Arrow 56"/>
                <p:cNvSpPr/>
                <p:nvPr/>
              </p:nvSpPr>
              <p:spPr bwMode="auto">
                <a:xfrm rot="17283014">
                  <a:off x="2757692" y="25611810"/>
                  <a:ext cx="609600"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58" name="TextBox 57"/>
              <p:cNvSpPr txBox="1"/>
              <p:nvPr/>
            </p:nvSpPr>
            <p:spPr>
              <a:xfrm>
                <a:off x="2209800" y="25908000"/>
                <a:ext cx="1554632" cy="461665"/>
              </a:xfrm>
              <a:prstGeom prst="rect">
                <a:avLst/>
              </a:prstGeom>
              <a:noFill/>
            </p:spPr>
            <p:txBody>
              <a:bodyPr wrap="none" rtlCol="0">
                <a:spAutoFit/>
              </a:bodyPr>
              <a:lstStyle/>
              <a:p>
                <a:r>
                  <a:rPr lang="en-US" b="1" dirty="0" smtClean="0">
                    <a:solidFill>
                      <a:srgbClr val="FFFFFF"/>
                    </a:solidFill>
                  </a:rPr>
                  <a:t>Merger #3</a:t>
                </a:r>
                <a:endParaRPr lang="en-US" b="1" dirty="0">
                  <a:solidFill>
                    <a:srgbClr val="FFFFFF"/>
                  </a:solidFill>
                </a:endParaRPr>
              </a:p>
            </p:txBody>
          </p:sp>
        </p:grpSp>
        <p:sp>
          <p:nvSpPr>
            <p:cNvPr id="79" name="TextBox 78"/>
            <p:cNvSpPr txBox="1"/>
            <p:nvPr/>
          </p:nvSpPr>
          <p:spPr>
            <a:xfrm>
              <a:off x="1219200" y="26136600"/>
              <a:ext cx="1219200" cy="461665"/>
            </a:xfrm>
            <a:prstGeom prst="rect">
              <a:avLst/>
            </a:prstGeom>
            <a:noFill/>
          </p:spPr>
          <p:txBody>
            <a:bodyPr wrap="square" rtlCol="0">
              <a:spAutoFit/>
            </a:bodyPr>
            <a:lstStyle/>
            <a:p>
              <a:r>
                <a:rPr lang="en-US" b="1" dirty="0" smtClean="0">
                  <a:solidFill>
                    <a:srgbClr val="FFFFFF"/>
                  </a:solidFill>
                </a:rPr>
                <a:t>2248Z</a:t>
              </a:r>
              <a:endParaRPr lang="en-US" b="1" dirty="0">
                <a:solidFill>
                  <a:srgbClr val="FFFFFF"/>
                </a:solidFill>
              </a:endParaRPr>
            </a:p>
          </p:txBody>
        </p:sp>
      </p:grpSp>
      <p:grpSp>
        <p:nvGrpSpPr>
          <p:cNvPr id="2190" name="Group 2189"/>
          <p:cNvGrpSpPr/>
          <p:nvPr/>
        </p:nvGrpSpPr>
        <p:grpSpPr>
          <a:xfrm>
            <a:off x="6629400" y="18973800"/>
            <a:ext cx="4572000" cy="2926006"/>
            <a:chOff x="6553200" y="15773400"/>
            <a:chExt cx="5239336" cy="3619007"/>
          </a:xfrm>
        </p:grpSpPr>
        <p:grpSp>
          <p:nvGrpSpPr>
            <p:cNvPr id="2189" name="Group 2188"/>
            <p:cNvGrpSpPr/>
            <p:nvPr/>
          </p:nvGrpSpPr>
          <p:grpSpPr>
            <a:xfrm>
              <a:off x="6553200" y="15773400"/>
              <a:ext cx="5239336" cy="3619007"/>
              <a:chOff x="6553200" y="15773400"/>
              <a:chExt cx="5239336" cy="3619007"/>
            </a:xfrm>
          </p:grpSpPr>
          <p:grpSp>
            <p:nvGrpSpPr>
              <p:cNvPr id="2187" name="Group 2186"/>
              <p:cNvGrpSpPr/>
              <p:nvPr/>
            </p:nvGrpSpPr>
            <p:grpSpPr>
              <a:xfrm>
                <a:off x="6553200" y="15773400"/>
                <a:ext cx="5239336" cy="3619007"/>
                <a:chOff x="6553200" y="15773400"/>
                <a:chExt cx="5239336" cy="3619007"/>
              </a:xfrm>
            </p:grpSpPr>
            <p:pic>
              <p:nvPicPr>
                <p:cNvPr id="16" name="Picture 15" descr="2219_vel_overall.png"/>
                <p:cNvPicPr>
                  <a:picLocks noChangeAspect="1"/>
                </p:cNvPicPr>
                <p:nvPr/>
              </p:nvPicPr>
              <p:blipFill rotWithShape="1">
                <a:blip r:embed="rId7">
                  <a:extLst>
                    <a:ext uri="{28A0092B-C50C-407E-A947-70E740481C1C}">
                      <a14:useLocalDpi xmlns:a14="http://schemas.microsoft.com/office/drawing/2010/main" val="0"/>
                    </a:ext>
                  </a:extLst>
                </a:blip>
                <a:srcRect l="-1" r="33664" b="27456"/>
                <a:stretch/>
              </p:blipFill>
              <p:spPr>
                <a:xfrm>
                  <a:off x="6553200" y="15773400"/>
                  <a:ext cx="5239336" cy="3581400"/>
                </a:xfrm>
                <a:prstGeom prst="rect">
                  <a:avLst/>
                </a:prstGeom>
                <a:ln>
                  <a:solidFill>
                    <a:schemeClr val="tx1"/>
                  </a:solidFill>
                </a:ln>
              </p:spPr>
            </p:pic>
            <p:sp>
              <p:nvSpPr>
                <p:cNvPr id="48" name="TextBox 47"/>
                <p:cNvSpPr txBox="1"/>
                <p:nvPr/>
              </p:nvSpPr>
              <p:spPr>
                <a:xfrm>
                  <a:off x="6705600" y="18821400"/>
                  <a:ext cx="1383267" cy="571007"/>
                </a:xfrm>
                <a:prstGeom prst="rect">
                  <a:avLst/>
                </a:prstGeom>
                <a:noFill/>
              </p:spPr>
              <p:txBody>
                <a:bodyPr wrap="square" rtlCol="0">
                  <a:spAutoFit/>
                </a:bodyPr>
                <a:lstStyle/>
                <a:p>
                  <a:r>
                    <a:rPr lang="en-US" b="1" dirty="0" smtClean="0">
                      <a:solidFill>
                        <a:srgbClr val="FFFFFF"/>
                      </a:solidFill>
                    </a:rPr>
                    <a:t>2219Z</a:t>
                  </a:r>
                  <a:endParaRPr lang="en-US" b="1" dirty="0">
                    <a:solidFill>
                      <a:srgbClr val="FFFFFF"/>
                    </a:solidFill>
                  </a:endParaRPr>
                </a:p>
              </p:txBody>
            </p:sp>
          </p:grpSp>
          <p:sp>
            <p:nvSpPr>
              <p:cNvPr id="93" name="Right Arrow 92"/>
              <p:cNvSpPr/>
              <p:nvPr/>
            </p:nvSpPr>
            <p:spPr bwMode="auto">
              <a:xfrm rot="13989345">
                <a:off x="8695680" y="17751350"/>
                <a:ext cx="609600"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94" name="TextBox 93"/>
            <p:cNvSpPr txBox="1"/>
            <p:nvPr/>
          </p:nvSpPr>
          <p:spPr>
            <a:xfrm>
              <a:off x="8811534" y="18035337"/>
              <a:ext cx="2455720" cy="461665"/>
            </a:xfrm>
            <a:prstGeom prst="rect">
              <a:avLst/>
            </a:prstGeom>
            <a:noFill/>
          </p:spPr>
          <p:txBody>
            <a:bodyPr wrap="none" rtlCol="0">
              <a:spAutoFit/>
            </a:bodyPr>
            <a:lstStyle/>
            <a:p>
              <a:r>
                <a:rPr lang="en-US" b="1" dirty="0" smtClean="0">
                  <a:solidFill>
                    <a:srgbClr val="FFFFFF"/>
                  </a:solidFill>
                </a:rPr>
                <a:t>Vorticity Couplet</a:t>
              </a:r>
              <a:endParaRPr lang="en-US" b="1" dirty="0">
                <a:solidFill>
                  <a:srgbClr val="FFFFFF"/>
                </a:solidFill>
              </a:endParaRPr>
            </a:p>
          </p:txBody>
        </p:sp>
      </p:grpSp>
      <p:grpSp>
        <p:nvGrpSpPr>
          <p:cNvPr id="2192" name="Group 2191"/>
          <p:cNvGrpSpPr/>
          <p:nvPr/>
        </p:nvGrpSpPr>
        <p:grpSpPr>
          <a:xfrm>
            <a:off x="6629400" y="22098000"/>
            <a:ext cx="4572000" cy="3048000"/>
            <a:chOff x="6553200" y="19431000"/>
            <a:chExt cx="5239336" cy="3581400"/>
          </a:xfrm>
        </p:grpSpPr>
        <p:grpSp>
          <p:nvGrpSpPr>
            <p:cNvPr id="2191" name="Group 2190"/>
            <p:cNvGrpSpPr/>
            <p:nvPr/>
          </p:nvGrpSpPr>
          <p:grpSpPr>
            <a:xfrm>
              <a:off x="6553200" y="19431000"/>
              <a:ext cx="5239336" cy="3581400"/>
              <a:chOff x="6553200" y="19431000"/>
              <a:chExt cx="5239336" cy="3581400"/>
            </a:xfrm>
          </p:grpSpPr>
          <p:grpSp>
            <p:nvGrpSpPr>
              <p:cNvPr id="2188" name="Group 2187"/>
              <p:cNvGrpSpPr/>
              <p:nvPr/>
            </p:nvGrpSpPr>
            <p:grpSpPr>
              <a:xfrm>
                <a:off x="6553200" y="19431000"/>
                <a:ext cx="5239336" cy="3581400"/>
                <a:chOff x="6553200" y="19431000"/>
                <a:chExt cx="5239336" cy="3581400"/>
              </a:xfrm>
            </p:grpSpPr>
            <p:pic>
              <p:nvPicPr>
                <p:cNvPr id="20" name="Picture 19" descr="2234_vel_overall.png"/>
                <p:cNvPicPr>
                  <a:picLocks noChangeAspect="1"/>
                </p:cNvPicPr>
                <p:nvPr/>
              </p:nvPicPr>
              <p:blipFill rotWithShape="1">
                <a:blip r:embed="rId8">
                  <a:extLst>
                    <a:ext uri="{28A0092B-C50C-407E-A947-70E740481C1C}">
                      <a14:useLocalDpi xmlns:a14="http://schemas.microsoft.com/office/drawing/2010/main" val="0"/>
                    </a:ext>
                  </a:extLst>
                </a:blip>
                <a:srcRect t="-1" r="33634" b="27476"/>
                <a:stretch/>
              </p:blipFill>
              <p:spPr>
                <a:xfrm>
                  <a:off x="6553200" y="19431000"/>
                  <a:ext cx="5239336" cy="3581400"/>
                </a:xfrm>
                <a:prstGeom prst="rect">
                  <a:avLst/>
                </a:prstGeom>
                <a:ln>
                  <a:solidFill>
                    <a:schemeClr val="tx1"/>
                  </a:solidFill>
                </a:ln>
              </p:spPr>
            </p:pic>
            <p:sp>
              <p:nvSpPr>
                <p:cNvPr id="49" name="TextBox 48"/>
                <p:cNvSpPr txBox="1"/>
                <p:nvPr/>
              </p:nvSpPr>
              <p:spPr>
                <a:xfrm>
                  <a:off x="6705600" y="22479000"/>
                  <a:ext cx="1219200" cy="461665"/>
                </a:xfrm>
                <a:prstGeom prst="rect">
                  <a:avLst/>
                </a:prstGeom>
                <a:noFill/>
              </p:spPr>
              <p:txBody>
                <a:bodyPr wrap="square" rtlCol="0">
                  <a:spAutoFit/>
                </a:bodyPr>
                <a:lstStyle/>
                <a:p>
                  <a:r>
                    <a:rPr lang="en-US" b="1" dirty="0" smtClean="0">
                      <a:solidFill>
                        <a:srgbClr val="FFFFFF"/>
                      </a:solidFill>
                    </a:rPr>
                    <a:t>2234Z</a:t>
                  </a:r>
                  <a:endParaRPr lang="en-US" b="1" dirty="0">
                    <a:solidFill>
                      <a:srgbClr val="FFFFFF"/>
                    </a:solidFill>
                  </a:endParaRPr>
                </a:p>
              </p:txBody>
            </p:sp>
          </p:grpSp>
          <p:sp>
            <p:nvSpPr>
              <p:cNvPr id="95" name="Right Arrow 94"/>
              <p:cNvSpPr/>
              <p:nvPr/>
            </p:nvSpPr>
            <p:spPr bwMode="auto">
              <a:xfrm rot="13989345">
                <a:off x="8778151" y="21473215"/>
                <a:ext cx="609600"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96" name="TextBox 95"/>
            <p:cNvSpPr txBox="1"/>
            <p:nvPr/>
          </p:nvSpPr>
          <p:spPr>
            <a:xfrm>
              <a:off x="8630868" y="21669375"/>
              <a:ext cx="2711000" cy="461665"/>
            </a:xfrm>
            <a:prstGeom prst="rect">
              <a:avLst/>
            </a:prstGeom>
            <a:noFill/>
          </p:spPr>
          <p:txBody>
            <a:bodyPr wrap="none" rtlCol="0">
              <a:spAutoFit/>
            </a:bodyPr>
            <a:lstStyle/>
            <a:p>
              <a:r>
                <a:rPr lang="en-US" b="1" dirty="0" smtClean="0">
                  <a:solidFill>
                    <a:srgbClr val="FFFFFF"/>
                  </a:solidFill>
                </a:rPr>
                <a:t>Intensified Couplet</a:t>
              </a:r>
              <a:endParaRPr lang="en-US" b="1" dirty="0">
                <a:solidFill>
                  <a:srgbClr val="FFFFFF"/>
                </a:solidFill>
              </a:endParaRPr>
            </a:p>
          </p:txBody>
        </p:sp>
      </p:grpSp>
      <p:grpSp>
        <p:nvGrpSpPr>
          <p:cNvPr id="2197" name="Group 2196"/>
          <p:cNvGrpSpPr/>
          <p:nvPr/>
        </p:nvGrpSpPr>
        <p:grpSpPr>
          <a:xfrm>
            <a:off x="6629400" y="25374600"/>
            <a:ext cx="4572000" cy="2819400"/>
            <a:chOff x="6553200" y="23088600"/>
            <a:chExt cx="5301800" cy="3594022"/>
          </a:xfrm>
        </p:grpSpPr>
        <p:grpSp>
          <p:nvGrpSpPr>
            <p:cNvPr id="2193" name="Group 2192"/>
            <p:cNvGrpSpPr/>
            <p:nvPr/>
          </p:nvGrpSpPr>
          <p:grpSpPr>
            <a:xfrm>
              <a:off x="6553200" y="23088600"/>
              <a:ext cx="5301800" cy="3594022"/>
              <a:chOff x="6553200" y="23088600"/>
              <a:chExt cx="5301800" cy="3594022"/>
            </a:xfrm>
          </p:grpSpPr>
          <p:grpSp>
            <p:nvGrpSpPr>
              <p:cNvPr id="2186" name="Group 2185"/>
              <p:cNvGrpSpPr/>
              <p:nvPr/>
            </p:nvGrpSpPr>
            <p:grpSpPr>
              <a:xfrm>
                <a:off x="6553200" y="23088600"/>
                <a:ext cx="5301800" cy="3594022"/>
                <a:chOff x="6553200" y="23088600"/>
                <a:chExt cx="5301800" cy="3594022"/>
              </a:xfrm>
            </p:grpSpPr>
            <p:pic>
              <p:nvPicPr>
                <p:cNvPr id="21" name="Picture 20" descr="2248_vel_overall.png"/>
                <p:cNvPicPr>
                  <a:picLocks noChangeAspect="1"/>
                </p:cNvPicPr>
                <p:nvPr/>
              </p:nvPicPr>
              <p:blipFill rotWithShape="1">
                <a:blip r:embed="rId9">
                  <a:extLst>
                    <a:ext uri="{28A0092B-C50C-407E-A947-70E740481C1C}">
                      <a14:useLocalDpi xmlns:a14="http://schemas.microsoft.com/office/drawing/2010/main" val="0"/>
                    </a:ext>
                  </a:extLst>
                </a:blip>
                <a:srcRect l="-1" t="-1" r="33664" b="27476"/>
                <a:stretch/>
              </p:blipFill>
              <p:spPr>
                <a:xfrm>
                  <a:off x="6553200" y="23088600"/>
                  <a:ext cx="5301800" cy="3594022"/>
                </a:xfrm>
                <a:prstGeom prst="rect">
                  <a:avLst/>
                </a:prstGeom>
                <a:ln>
                  <a:solidFill>
                    <a:schemeClr val="tx1"/>
                  </a:solidFill>
                </a:ln>
              </p:spPr>
            </p:pic>
            <p:sp>
              <p:nvSpPr>
                <p:cNvPr id="50" name="TextBox 49"/>
                <p:cNvSpPr txBox="1"/>
                <p:nvPr/>
              </p:nvSpPr>
              <p:spPr>
                <a:xfrm>
                  <a:off x="6705600" y="26136600"/>
                  <a:ext cx="1219200" cy="461665"/>
                </a:xfrm>
                <a:prstGeom prst="rect">
                  <a:avLst/>
                </a:prstGeom>
                <a:noFill/>
              </p:spPr>
              <p:txBody>
                <a:bodyPr wrap="square" rtlCol="0">
                  <a:spAutoFit/>
                </a:bodyPr>
                <a:lstStyle/>
                <a:p>
                  <a:r>
                    <a:rPr lang="en-US" b="1" dirty="0" smtClean="0">
                      <a:solidFill>
                        <a:srgbClr val="FFFFFF"/>
                      </a:solidFill>
                    </a:rPr>
                    <a:t>2248Z</a:t>
                  </a:r>
                  <a:endParaRPr lang="en-US" b="1" dirty="0">
                    <a:solidFill>
                      <a:srgbClr val="FFFFFF"/>
                    </a:solidFill>
                  </a:endParaRPr>
                </a:p>
              </p:txBody>
            </p:sp>
          </p:grpSp>
          <p:sp>
            <p:nvSpPr>
              <p:cNvPr id="97" name="Right Arrow 96"/>
              <p:cNvSpPr/>
              <p:nvPr/>
            </p:nvSpPr>
            <p:spPr bwMode="auto">
              <a:xfrm rot="13989345">
                <a:off x="9006752" y="25130814"/>
                <a:ext cx="609600"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98" name="TextBox 97"/>
            <p:cNvSpPr txBox="1"/>
            <p:nvPr/>
          </p:nvSpPr>
          <p:spPr>
            <a:xfrm>
              <a:off x="8564228" y="25322722"/>
              <a:ext cx="2710999" cy="461665"/>
            </a:xfrm>
            <a:prstGeom prst="rect">
              <a:avLst/>
            </a:prstGeom>
            <a:noFill/>
          </p:spPr>
          <p:txBody>
            <a:bodyPr wrap="none" rtlCol="0">
              <a:spAutoFit/>
            </a:bodyPr>
            <a:lstStyle/>
            <a:p>
              <a:r>
                <a:rPr lang="en-US" b="1" dirty="0" smtClean="0">
                  <a:solidFill>
                    <a:srgbClr val="FFFFFF"/>
                  </a:solidFill>
                </a:rPr>
                <a:t>Intensified Couplet</a:t>
              </a:r>
              <a:endParaRPr lang="en-US" b="1" dirty="0">
                <a:solidFill>
                  <a:srgbClr val="FFFFFF"/>
                </a:solidFill>
              </a:endParaRPr>
            </a:p>
          </p:txBody>
        </p:sp>
      </p:grpSp>
      <p:grpSp>
        <p:nvGrpSpPr>
          <p:cNvPr id="2202" name="Group 2201"/>
          <p:cNvGrpSpPr/>
          <p:nvPr/>
        </p:nvGrpSpPr>
        <p:grpSpPr>
          <a:xfrm>
            <a:off x="6629400" y="28498800"/>
            <a:ext cx="4572000" cy="3048000"/>
            <a:chOff x="6553202" y="26746200"/>
            <a:chExt cx="5257801" cy="3594022"/>
          </a:xfrm>
        </p:grpSpPr>
        <p:grpSp>
          <p:nvGrpSpPr>
            <p:cNvPr id="2201" name="Group 2200"/>
            <p:cNvGrpSpPr/>
            <p:nvPr/>
          </p:nvGrpSpPr>
          <p:grpSpPr>
            <a:xfrm>
              <a:off x="6553202" y="26746200"/>
              <a:ext cx="5257801" cy="3594022"/>
              <a:chOff x="6553202" y="26746200"/>
              <a:chExt cx="5257801" cy="3594022"/>
            </a:xfrm>
          </p:grpSpPr>
          <p:grpSp>
            <p:nvGrpSpPr>
              <p:cNvPr id="2185" name="Group 2184"/>
              <p:cNvGrpSpPr/>
              <p:nvPr/>
            </p:nvGrpSpPr>
            <p:grpSpPr>
              <a:xfrm>
                <a:off x="6553202" y="26746200"/>
                <a:ext cx="5257801" cy="3594022"/>
                <a:chOff x="6553202" y="26746200"/>
                <a:chExt cx="5257801" cy="3594022"/>
              </a:xfrm>
            </p:grpSpPr>
            <p:pic>
              <p:nvPicPr>
                <p:cNvPr id="22" name="Picture 21" descr="2258_vel_overall.png"/>
                <p:cNvPicPr>
                  <a:picLocks noChangeAspect="1"/>
                </p:cNvPicPr>
                <p:nvPr/>
              </p:nvPicPr>
              <p:blipFill rotWithShape="1">
                <a:blip r:embed="rId10">
                  <a:extLst>
                    <a:ext uri="{28A0092B-C50C-407E-A947-70E740481C1C}">
                      <a14:useLocalDpi xmlns:a14="http://schemas.microsoft.com/office/drawing/2010/main" val="0"/>
                    </a:ext>
                  </a:extLst>
                </a:blip>
                <a:srcRect l="-1" r="33664" b="27456"/>
                <a:stretch/>
              </p:blipFill>
              <p:spPr>
                <a:xfrm>
                  <a:off x="6553202" y="26746200"/>
                  <a:ext cx="5257801" cy="3594022"/>
                </a:xfrm>
                <a:prstGeom prst="rect">
                  <a:avLst/>
                </a:prstGeom>
                <a:ln>
                  <a:solidFill>
                    <a:schemeClr val="tx1"/>
                  </a:solidFill>
                </a:ln>
              </p:spPr>
            </p:pic>
            <p:sp>
              <p:nvSpPr>
                <p:cNvPr id="80" name="TextBox 79"/>
                <p:cNvSpPr txBox="1"/>
                <p:nvPr/>
              </p:nvSpPr>
              <p:spPr>
                <a:xfrm>
                  <a:off x="6705600" y="29794200"/>
                  <a:ext cx="1219200" cy="461665"/>
                </a:xfrm>
                <a:prstGeom prst="rect">
                  <a:avLst/>
                </a:prstGeom>
                <a:noFill/>
                <a:ln>
                  <a:solidFill>
                    <a:schemeClr val="tx1"/>
                  </a:solidFill>
                </a:ln>
              </p:spPr>
              <p:txBody>
                <a:bodyPr wrap="square" rtlCol="0">
                  <a:spAutoFit/>
                </a:bodyPr>
                <a:lstStyle/>
                <a:p>
                  <a:r>
                    <a:rPr lang="en-US" b="1" dirty="0" smtClean="0">
                      <a:solidFill>
                        <a:srgbClr val="FFFFFF"/>
                      </a:solidFill>
                    </a:rPr>
                    <a:t>2258Z</a:t>
                  </a:r>
                  <a:endParaRPr lang="en-US" b="1" dirty="0">
                    <a:solidFill>
                      <a:srgbClr val="FFFFFF"/>
                    </a:solidFill>
                  </a:endParaRPr>
                </a:p>
              </p:txBody>
            </p:sp>
          </p:grpSp>
          <p:sp>
            <p:nvSpPr>
              <p:cNvPr id="99" name="Right Arrow 98"/>
              <p:cNvSpPr/>
              <p:nvPr/>
            </p:nvSpPr>
            <p:spPr bwMode="auto">
              <a:xfrm rot="13989345">
                <a:off x="9159151" y="28864615"/>
                <a:ext cx="609600"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00" name="TextBox 99"/>
            <p:cNvSpPr txBox="1"/>
            <p:nvPr/>
          </p:nvSpPr>
          <p:spPr>
            <a:xfrm>
              <a:off x="8656322" y="29082314"/>
              <a:ext cx="2788343" cy="461666"/>
            </a:xfrm>
            <a:prstGeom prst="rect">
              <a:avLst/>
            </a:prstGeom>
            <a:noFill/>
            <a:ln>
              <a:solidFill>
                <a:schemeClr val="tx1"/>
              </a:solidFill>
            </a:ln>
          </p:spPr>
          <p:txBody>
            <a:bodyPr wrap="none" rtlCol="0">
              <a:spAutoFit/>
            </a:bodyPr>
            <a:lstStyle/>
            <a:p>
              <a:r>
                <a:rPr lang="en-US" b="1" dirty="0" smtClean="0">
                  <a:solidFill>
                    <a:srgbClr val="FFFFFF"/>
                  </a:solidFill>
                </a:rPr>
                <a:t>Weakening Couplet</a:t>
              </a:r>
              <a:endParaRPr lang="en-US" b="1" dirty="0">
                <a:solidFill>
                  <a:srgbClr val="FFFFFF"/>
                </a:solidFill>
              </a:endParaRPr>
            </a:p>
          </p:txBody>
        </p:sp>
      </p:grpSp>
      <p:grpSp>
        <p:nvGrpSpPr>
          <p:cNvPr id="72" name="Group 71"/>
          <p:cNvGrpSpPr/>
          <p:nvPr/>
        </p:nvGrpSpPr>
        <p:grpSpPr>
          <a:xfrm>
            <a:off x="1600200" y="28498800"/>
            <a:ext cx="4495800" cy="3048000"/>
            <a:chOff x="1143000" y="26746200"/>
            <a:chExt cx="5105399" cy="3581400"/>
          </a:xfrm>
        </p:grpSpPr>
        <p:grpSp>
          <p:nvGrpSpPr>
            <p:cNvPr id="71" name="Group 70"/>
            <p:cNvGrpSpPr/>
            <p:nvPr/>
          </p:nvGrpSpPr>
          <p:grpSpPr>
            <a:xfrm>
              <a:off x="1143000" y="26746200"/>
              <a:ext cx="5105399" cy="3581400"/>
              <a:chOff x="1143000" y="26746200"/>
              <a:chExt cx="5239335" cy="3581400"/>
            </a:xfrm>
          </p:grpSpPr>
          <p:grpSp>
            <p:nvGrpSpPr>
              <p:cNvPr id="2183" name="Group 2182"/>
              <p:cNvGrpSpPr/>
              <p:nvPr/>
            </p:nvGrpSpPr>
            <p:grpSpPr>
              <a:xfrm>
                <a:off x="1143000" y="26746200"/>
                <a:ext cx="5239335" cy="3581400"/>
                <a:chOff x="1143000" y="26746200"/>
                <a:chExt cx="5239335" cy="3581400"/>
              </a:xfrm>
            </p:grpSpPr>
            <p:pic>
              <p:nvPicPr>
                <p:cNvPr id="15" name="Picture 14" descr="2259_ref_overall.png"/>
                <p:cNvPicPr>
                  <a:picLocks noChangeAspect="1"/>
                </p:cNvPicPr>
                <p:nvPr/>
              </p:nvPicPr>
              <p:blipFill rotWithShape="1">
                <a:blip r:embed="rId11">
                  <a:extLst>
                    <a:ext uri="{28A0092B-C50C-407E-A947-70E740481C1C}">
                      <a14:useLocalDpi xmlns:a14="http://schemas.microsoft.com/office/drawing/2010/main" val="0"/>
                    </a:ext>
                  </a:extLst>
                </a:blip>
                <a:srcRect l="-1" t="-1" r="33664" b="27476"/>
                <a:stretch/>
              </p:blipFill>
              <p:spPr>
                <a:xfrm>
                  <a:off x="1143000" y="26746200"/>
                  <a:ext cx="5239335" cy="3581400"/>
                </a:xfrm>
                <a:prstGeom prst="rect">
                  <a:avLst/>
                </a:prstGeom>
                <a:ln>
                  <a:solidFill>
                    <a:schemeClr val="tx1"/>
                  </a:solidFill>
                </a:ln>
              </p:spPr>
            </p:pic>
            <p:sp>
              <p:nvSpPr>
                <p:cNvPr id="59" name="TextBox 58"/>
                <p:cNvSpPr txBox="1"/>
                <p:nvPr/>
              </p:nvSpPr>
              <p:spPr>
                <a:xfrm>
                  <a:off x="3733800" y="29337000"/>
                  <a:ext cx="1554632" cy="461665"/>
                </a:xfrm>
                <a:prstGeom prst="rect">
                  <a:avLst/>
                </a:prstGeom>
                <a:noFill/>
              </p:spPr>
              <p:txBody>
                <a:bodyPr wrap="none" rtlCol="0">
                  <a:spAutoFit/>
                </a:bodyPr>
                <a:lstStyle/>
                <a:p>
                  <a:r>
                    <a:rPr lang="en-US" b="1" dirty="0" smtClean="0">
                      <a:solidFill>
                        <a:srgbClr val="FFFFFF"/>
                      </a:solidFill>
                    </a:rPr>
                    <a:t>Merger #3</a:t>
                  </a:r>
                  <a:endParaRPr lang="en-US" b="1" dirty="0">
                    <a:solidFill>
                      <a:srgbClr val="FFFFFF"/>
                    </a:solidFill>
                  </a:endParaRPr>
                </a:p>
              </p:txBody>
            </p:sp>
          </p:grpSp>
          <p:sp>
            <p:nvSpPr>
              <p:cNvPr id="26" name="TextBox 25"/>
              <p:cNvSpPr txBox="1"/>
              <p:nvPr/>
            </p:nvSpPr>
            <p:spPr>
              <a:xfrm>
                <a:off x="1219200" y="29794200"/>
                <a:ext cx="1219200" cy="461665"/>
              </a:xfrm>
              <a:prstGeom prst="rect">
                <a:avLst/>
              </a:prstGeom>
              <a:noFill/>
            </p:spPr>
            <p:txBody>
              <a:bodyPr wrap="square" rtlCol="0">
                <a:spAutoFit/>
              </a:bodyPr>
              <a:lstStyle/>
              <a:p>
                <a:r>
                  <a:rPr lang="en-US" b="1" dirty="0" smtClean="0">
                    <a:solidFill>
                      <a:srgbClr val="FFFFFF"/>
                    </a:solidFill>
                  </a:rPr>
                  <a:t>2258Z</a:t>
                </a:r>
                <a:endParaRPr lang="en-US" b="1" dirty="0">
                  <a:solidFill>
                    <a:srgbClr val="FFFFFF"/>
                  </a:solidFill>
                </a:endParaRPr>
              </a:p>
            </p:txBody>
          </p:sp>
        </p:grpSp>
        <p:sp>
          <p:nvSpPr>
            <p:cNvPr id="121" name="Right Arrow 120"/>
            <p:cNvSpPr/>
            <p:nvPr/>
          </p:nvSpPr>
          <p:spPr bwMode="auto">
            <a:xfrm rot="14379724">
              <a:off x="3510070" y="29074726"/>
              <a:ext cx="531779" cy="139638"/>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73" name="TextBox 72"/>
          <p:cNvSpPr txBox="1"/>
          <p:nvPr/>
        </p:nvSpPr>
        <p:spPr>
          <a:xfrm>
            <a:off x="22631400" y="11734800"/>
            <a:ext cx="5638800" cy="646331"/>
          </a:xfrm>
          <a:prstGeom prst="rect">
            <a:avLst/>
          </a:prstGeom>
          <a:noFill/>
          <a:effectLst/>
        </p:spPr>
        <p:txBody>
          <a:bodyPr wrap="square" rtlCol="0">
            <a:spAutoFit/>
          </a:bodyPr>
          <a:lstStyle/>
          <a:p>
            <a:pPr algn="ctr"/>
            <a:r>
              <a:rPr lang="en-US" sz="1800" i="1" dirty="0" smtClean="0">
                <a:effectLst/>
              </a:rPr>
              <a:t>Domain for Real-Data WRF runs. Grid sizes with grid spacing in parentheses</a:t>
            </a:r>
          </a:p>
        </p:txBody>
      </p:sp>
      <p:sp>
        <p:nvSpPr>
          <p:cNvPr id="74" name="TextBox 73"/>
          <p:cNvSpPr txBox="1"/>
          <p:nvPr/>
        </p:nvSpPr>
        <p:spPr>
          <a:xfrm>
            <a:off x="2971800" y="31699200"/>
            <a:ext cx="7239000" cy="461665"/>
          </a:xfrm>
          <a:prstGeom prst="rect">
            <a:avLst/>
          </a:prstGeom>
          <a:noFill/>
        </p:spPr>
        <p:txBody>
          <a:bodyPr wrap="square" rtlCol="0">
            <a:spAutoFit/>
          </a:bodyPr>
          <a:lstStyle/>
          <a:p>
            <a:pPr algn="ctr"/>
            <a:r>
              <a:rPr lang="en-US" i="1" dirty="0" smtClean="0">
                <a:effectLst/>
              </a:rPr>
              <a:t>WSR-88D NEXRAD Radar Data retrieved from NCDC </a:t>
            </a:r>
            <a:endParaRPr lang="en-US" i="1" dirty="0">
              <a:effectLst/>
            </a:endParaRPr>
          </a:p>
        </p:txBody>
      </p:sp>
      <p:sp>
        <p:nvSpPr>
          <p:cNvPr id="2200" name="Text Box 152"/>
          <p:cNvSpPr txBox="1">
            <a:spLocks noChangeArrowheads="1"/>
          </p:cNvSpPr>
          <p:nvPr/>
        </p:nvSpPr>
        <p:spPr bwMode="auto">
          <a:xfrm>
            <a:off x="30022800" y="29596544"/>
            <a:ext cx="12725400" cy="2788456"/>
          </a:xfrm>
          <a:prstGeom prst="rect">
            <a:avLst/>
          </a:prstGeom>
          <a:solidFill>
            <a:schemeClr val="bg1"/>
          </a:solidFill>
          <a:ln w="57150" cmpd="thinThick">
            <a:solidFill>
              <a:schemeClr val="tx1"/>
            </a:solidFill>
            <a:miter lim="800000"/>
            <a:headEnd/>
            <a:tailEnd/>
          </a:ln>
          <a:effectLst/>
        </p:spPr>
        <p:txBody>
          <a:bodyPr wrap="square" lIns="228600" tIns="100584" rIns="228600" bIns="100584">
            <a:spAutoFit/>
          </a:bodyPr>
          <a:lstStyle/>
          <a:p>
            <a:pPr algn="just"/>
            <a:r>
              <a:rPr lang="en-US" sz="2800" dirty="0" smtClean="0">
                <a:solidFill>
                  <a:srgbClr val="000000"/>
                </a:solidFill>
                <a:effectLst/>
              </a:rPr>
              <a:t>This work is funded by the NSF Grant AGS-0843566. All computational time resources are from </a:t>
            </a:r>
            <a:r>
              <a:rPr lang="en-US" sz="2800" dirty="0" err="1" smtClean="0">
                <a:solidFill>
                  <a:srgbClr val="000000"/>
                </a:solidFill>
                <a:effectLst/>
              </a:rPr>
              <a:t>Xsede</a:t>
            </a:r>
            <a:r>
              <a:rPr lang="en-US" sz="2800" dirty="0" smtClean="0">
                <a:solidFill>
                  <a:srgbClr val="000000"/>
                </a:solidFill>
                <a:effectLst/>
              </a:rPr>
              <a:t> Award TG-ATM050014N.  Special thanks goes to the help desks at the Pittsburgh Supercomputing Center (PSC), National Institute of Computational Science (NICS), National Center for Supercomputing Applications, and WRF help.  Also, to my advisor, Dr. Brian Jewett, and his extensive help with WRF and other computational problems.</a:t>
            </a:r>
            <a:endParaRPr lang="en-US" sz="2800" dirty="0">
              <a:solidFill>
                <a:srgbClr val="000000"/>
              </a:solidFill>
              <a:effectLst/>
            </a:endParaRPr>
          </a:p>
        </p:txBody>
      </p:sp>
      <p:grpSp>
        <p:nvGrpSpPr>
          <p:cNvPr id="41" name="Group 40"/>
          <p:cNvGrpSpPr/>
          <p:nvPr/>
        </p:nvGrpSpPr>
        <p:grpSpPr>
          <a:xfrm>
            <a:off x="1600200" y="22098000"/>
            <a:ext cx="4495800" cy="3048000"/>
            <a:chOff x="1600200" y="22098000"/>
            <a:chExt cx="4495800" cy="3048000"/>
          </a:xfrm>
        </p:grpSpPr>
        <p:grpSp>
          <p:nvGrpSpPr>
            <p:cNvPr id="40" name="Group 39"/>
            <p:cNvGrpSpPr/>
            <p:nvPr/>
          </p:nvGrpSpPr>
          <p:grpSpPr>
            <a:xfrm>
              <a:off x="1600200" y="22098000"/>
              <a:ext cx="4495800" cy="3048000"/>
              <a:chOff x="1600200" y="22098000"/>
              <a:chExt cx="4495800" cy="3048000"/>
            </a:xfrm>
          </p:grpSpPr>
          <p:grpSp>
            <p:nvGrpSpPr>
              <p:cNvPr id="70" name="Group 69"/>
              <p:cNvGrpSpPr/>
              <p:nvPr/>
            </p:nvGrpSpPr>
            <p:grpSpPr>
              <a:xfrm>
                <a:off x="1600200" y="22098000"/>
                <a:ext cx="4495800" cy="3048000"/>
                <a:chOff x="1143000" y="19431000"/>
                <a:chExt cx="4800600" cy="3276600"/>
              </a:xfrm>
            </p:grpSpPr>
            <p:grpSp>
              <p:nvGrpSpPr>
                <p:cNvPr id="42" name="Group 41"/>
                <p:cNvGrpSpPr/>
                <p:nvPr/>
              </p:nvGrpSpPr>
              <p:grpSpPr>
                <a:xfrm>
                  <a:off x="1143000" y="19431000"/>
                  <a:ext cx="4800600" cy="3276600"/>
                  <a:chOff x="1143000" y="19431000"/>
                  <a:chExt cx="5239336" cy="3581400"/>
                </a:xfrm>
              </p:grpSpPr>
              <p:grpSp>
                <p:nvGrpSpPr>
                  <p:cNvPr id="39" name="Group 38"/>
                  <p:cNvGrpSpPr/>
                  <p:nvPr/>
                </p:nvGrpSpPr>
                <p:grpSpPr>
                  <a:xfrm>
                    <a:off x="1143000" y="19431000"/>
                    <a:ext cx="5239336" cy="3581400"/>
                    <a:chOff x="1143000" y="19431000"/>
                    <a:chExt cx="5239336" cy="3581400"/>
                  </a:xfrm>
                </p:grpSpPr>
                <p:pic>
                  <p:nvPicPr>
                    <p:cNvPr id="7" name="Picture 6" descr="2234_ref_overall.png"/>
                    <p:cNvPicPr>
                      <a:picLocks noChangeAspect="1"/>
                    </p:cNvPicPr>
                    <p:nvPr/>
                  </p:nvPicPr>
                  <p:blipFill rotWithShape="1">
                    <a:blip r:embed="rId12">
                      <a:extLst>
                        <a:ext uri="{28A0092B-C50C-407E-A947-70E740481C1C}">
                          <a14:useLocalDpi xmlns:a14="http://schemas.microsoft.com/office/drawing/2010/main" val="0"/>
                        </a:ext>
                      </a:extLst>
                    </a:blip>
                    <a:srcRect l="-1" t="-1" r="33664" b="27476"/>
                    <a:stretch/>
                  </p:blipFill>
                  <p:spPr>
                    <a:xfrm>
                      <a:off x="1143000" y="19431000"/>
                      <a:ext cx="5239336" cy="3581400"/>
                    </a:xfrm>
                    <a:prstGeom prst="rect">
                      <a:avLst/>
                    </a:prstGeom>
                    <a:ln>
                      <a:solidFill>
                        <a:schemeClr val="tx1"/>
                      </a:solidFill>
                    </a:ln>
                  </p:spPr>
                </p:pic>
                <p:sp>
                  <p:nvSpPr>
                    <p:cNvPr id="25" name="TextBox 24"/>
                    <p:cNvSpPr txBox="1"/>
                    <p:nvPr/>
                  </p:nvSpPr>
                  <p:spPr>
                    <a:xfrm>
                      <a:off x="1219200" y="22479000"/>
                      <a:ext cx="1219200" cy="461665"/>
                    </a:xfrm>
                    <a:prstGeom prst="rect">
                      <a:avLst/>
                    </a:prstGeom>
                    <a:noFill/>
                  </p:spPr>
                  <p:txBody>
                    <a:bodyPr wrap="square" rtlCol="0">
                      <a:spAutoFit/>
                    </a:bodyPr>
                    <a:lstStyle/>
                    <a:p>
                      <a:r>
                        <a:rPr lang="en-US" b="1" dirty="0" smtClean="0">
                          <a:solidFill>
                            <a:srgbClr val="FFFFFF"/>
                          </a:solidFill>
                        </a:rPr>
                        <a:t>2234Z</a:t>
                      </a:r>
                      <a:endParaRPr lang="en-US" b="1" dirty="0">
                        <a:solidFill>
                          <a:srgbClr val="FFFFFF"/>
                        </a:solidFill>
                      </a:endParaRPr>
                    </a:p>
                  </p:txBody>
                </p:sp>
              </p:grpSp>
              <p:sp>
                <p:nvSpPr>
                  <p:cNvPr id="53" name="TextBox 52"/>
                  <p:cNvSpPr txBox="1"/>
                  <p:nvPr/>
                </p:nvSpPr>
                <p:spPr>
                  <a:xfrm>
                    <a:off x="3581400" y="22021800"/>
                    <a:ext cx="1554632" cy="461665"/>
                  </a:xfrm>
                  <a:prstGeom prst="rect">
                    <a:avLst/>
                  </a:prstGeom>
                  <a:noFill/>
                </p:spPr>
                <p:txBody>
                  <a:bodyPr wrap="none" rtlCol="0">
                    <a:spAutoFit/>
                  </a:bodyPr>
                  <a:lstStyle/>
                  <a:p>
                    <a:r>
                      <a:rPr lang="en-US" b="1" dirty="0" smtClean="0">
                        <a:solidFill>
                          <a:srgbClr val="FFFFFF"/>
                        </a:solidFill>
                      </a:rPr>
                      <a:t>Merger #2</a:t>
                    </a:r>
                    <a:endParaRPr lang="en-US" b="1" dirty="0">
                      <a:solidFill>
                        <a:srgbClr val="FFFFFF"/>
                      </a:solidFill>
                    </a:endParaRPr>
                  </a:p>
                </p:txBody>
              </p:sp>
            </p:grpSp>
            <p:sp>
              <p:nvSpPr>
                <p:cNvPr id="54" name="Right Arrow 53"/>
                <p:cNvSpPr/>
                <p:nvPr/>
              </p:nvSpPr>
              <p:spPr bwMode="auto">
                <a:xfrm rot="14379724">
                  <a:off x="3115320" y="21485149"/>
                  <a:ext cx="609600" cy="1524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cxnSp>
            <p:nvCxnSpPr>
              <p:cNvPr id="29" name="Straight Connector 28"/>
              <p:cNvCxnSpPr/>
              <p:nvPr/>
            </p:nvCxnSpPr>
            <p:spPr bwMode="auto">
              <a:xfrm>
                <a:off x="5029200" y="24993600"/>
                <a:ext cx="914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grpSp>
        <p:sp>
          <p:nvSpPr>
            <p:cNvPr id="38" name="TextBox 37"/>
            <p:cNvSpPr txBox="1"/>
            <p:nvPr/>
          </p:nvSpPr>
          <p:spPr>
            <a:xfrm>
              <a:off x="5105400" y="24688800"/>
              <a:ext cx="726180" cy="338554"/>
            </a:xfrm>
            <a:prstGeom prst="rect">
              <a:avLst/>
            </a:prstGeom>
            <a:noFill/>
          </p:spPr>
          <p:txBody>
            <a:bodyPr wrap="none" rtlCol="0">
              <a:spAutoFit/>
            </a:bodyPr>
            <a:lstStyle/>
            <a:p>
              <a:pPr algn="ctr"/>
              <a:r>
                <a:rPr lang="en-US" sz="1600" b="1" dirty="0" smtClean="0">
                  <a:solidFill>
                    <a:srgbClr val="FFFFFF"/>
                  </a:solidFill>
                </a:rPr>
                <a:t>50 km</a:t>
              </a:r>
              <a:endParaRPr lang="en-US" sz="1600" b="1" dirty="0">
                <a:solidFill>
                  <a:srgbClr val="FFFFFF"/>
                </a:solidFill>
              </a:endParaRPr>
            </a:p>
          </p:txBody>
        </p:sp>
      </p:grpSp>
      <p:sp>
        <p:nvSpPr>
          <p:cNvPr id="102" name="TextBox 101"/>
          <p:cNvSpPr txBox="1"/>
          <p:nvPr/>
        </p:nvSpPr>
        <p:spPr>
          <a:xfrm>
            <a:off x="10210800" y="24688800"/>
            <a:ext cx="726180" cy="338554"/>
          </a:xfrm>
          <a:prstGeom prst="rect">
            <a:avLst/>
          </a:prstGeom>
          <a:noFill/>
        </p:spPr>
        <p:txBody>
          <a:bodyPr wrap="none" rtlCol="0">
            <a:spAutoFit/>
          </a:bodyPr>
          <a:lstStyle/>
          <a:p>
            <a:pPr algn="ctr"/>
            <a:r>
              <a:rPr lang="en-US" sz="1600" b="1" dirty="0" smtClean="0">
                <a:solidFill>
                  <a:srgbClr val="FFFFFF"/>
                </a:solidFill>
              </a:rPr>
              <a:t>50 km</a:t>
            </a:r>
            <a:endParaRPr lang="en-US" sz="1600" b="1" dirty="0">
              <a:solidFill>
                <a:srgbClr val="FFFFFF"/>
              </a:solidFill>
            </a:endParaRPr>
          </a:p>
        </p:txBody>
      </p:sp>
      <p:cxnSp>
        <p:nvCxnSpPr>
          <p:cNvPr id="103" name="Straight Connector 102"/>
          <p:cNvCxnSpPr/>
          <p:nvPr/>
        </p:nvCxnSpPr>
        <p:spPr bwMode="auto">
          <a:xfrm>
            <a:off x="10134600" y="24993600"/>
            <a:ext cx="914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4" name="Straight Connector 103"/>
          <p:cNvCxnSpPr/>
          <p:nvPr/>
        </p:nvCxnSpPr>
        <p:spPr bwMode="auto">
          <a:xfrm>
            <a:off x="5029200" y="21717000"/>
            <a:ext cx="914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5" name="Straight Connector 104"/>
          <p:cNvCxnSpPr/>
          <p:nvPr/>
        </p:nvCxnSpPr>
        <p:spPr bwMode="auto">
          <a:xfrm>
            <a:off x="10134600" y="21717000"/>
            <a:ext cx="914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6" name="Straight Connector 105"/>
          <p:cNvCxnSpPr/>
          <p:nvPr/>
        </p:nvCxnSpPr>
        <p:spPr bwMode="auto">
          <a:xfrm>
            <a:off x="10134600" y="28041600"/>
            <a:ext cx="914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7" name="Straight Connector 106"/>
          <p:cNvCxnSpPr/>
          <p:nvPr/>
        </p:nvCxnSpPr>
        <p:spPr bwMode="auto">
          <a:xfrm>
            <a:off x="5029200" y="28041600"/>
            <a:ext cx="914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8" name="Straight Connector 107"/>
          <p:cNvCxnSpPr/>
          <p:nvPr/>
        </p:nvCxnSpPr>
        <p:spPr bwMode="auto">
          <a:xfrm>
            <a:off x="10134600" y="31394400"/>
            <a:ext cx="914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109" name="Straight Connector 108"/>
          <p:cNvCxnSpPr/>
          <p:nvPr/>
        </p:nvCxnSpPr>
        <p:spPr bwMode="auto">
          <a:xfrm>
            <a:off x="5029200" y="31394400"/>
            <a:ext cx="914400" cy="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111" name="TextBox 110"/>
          <p:cNvSpPr txBox="1"/>
          <p:nvPr/>
        </p:nvSpPr>
        <p:spPr>
          <a:xfrm>
            <a:off x="10210800" y="27736800"/>
            <a:ext cx="726180" cy="338554"/>
          </a:xfrm>
          <a:prstGeom prst="rect">
            <a:avLst/>
          </a:prstGeom>
          <a:noFill/>
        </p:spPr>
        <p:txBody>
          <a:bodyPr wrap="none" rtlCol="0">
            <a:spAutoFit/>
          </a:bodyPr>
          <a:lstStyle/>
          <a:p>
            <a:pPr algn="ctr"/>
            <a:r>
              <a:rPr lang="en-US" sz="1600" b="1" dirty="0" smtClean="0">
                <a:solidFill>
                  <a:srgbClr val="FFFFFF"/>
                </a:solidFill>
              </a:rPr>
              <a:t>50 km</a:t>
            </a:r>
            <a:endParaRPr lang="en-US" sz="1600" b="1" dirty="0">
              <a:solidFill>
                <a:srgbClr val="FFFFFF"/>
              </a:solidFill>
            </a:endParaRPr>
          </a:p>
        </p:txBody>
      </p:sp>
      <p:sp>
        <p:nvSpPr>
          <p:cNvPr id="112" name="TextBox 111"/>
          <p:cNvSpPr txBox="1"/>
          <p:nvPr/>
        </p:nvSpPr>
        <p:spPr>
          <a:xfrm>
            <a:off x="5105400" y="27736800"/>
            <a:ext cx="726180" cy="338554"/>
          </a:xfrm>
          <a:prstGeom prst="rect">
            <a:avLst/>
          </a:prstGeom>
          <a:noFill/>
        </p:spPr>
        <p:txBody>
          <a:bodyPr wrap="none" rtlCol="0">
            <a:spAutoFit/>
          </a:bodyPr>
          <a:lstStyle/>
          <a:p>
            <a:pPr algn="ctr"/>
            <a:r>
              <a:rPr lang="en-US" sz="1600" b="1" dirty="0" smtClean="0">
                <a:solidFill>
                  <a:srgbClr val="FFFFFF"/>
                </a:solidFill>
              </a:rPr>
              <a:t>50 km</a:t>
            </a:r>
            <a:endParaRPr lang="en-US" sz="1600" b="1" dirty="0">
              <a:solidFill>
                <a:srgbClr val="FFFFFF"/>
              </a:solidFill>
            </a:endParaRPr>
          </a:p>
        </p:txBody>
      </p:sp>
      <p:sp>
        <p:nvSpPr>
          <p:cNvPr id="113" name="TextBox 112"/>
          <p:cNvSpPr txBox="1"/>
          <p:nvPr/>
        </p:nvSpPr>
        <p:spPr>
          <a:xfrm>
            <a:off x="10210800" y="31089600"/>
            <a:ext cx="726180" cy="338554"/>
          </a:xfrm>
          <a:prstGeom prst="rect">
            <a:avLst/>
          </a:prstGeom>
          <a:noFill/>
        </p:spPr>
        <p:txBody>
          <a:bodyPr wrap="none" rtlCol="0">
            <a:spAutoFit/>
          </a:bodyPr>
          <a:lstStyle/>
          <a:p>
            <a:pPr algn="ctr"/>
            <a:r>
              <a:rPr lang="en-US" sz="1600" b="1" dirty="0" smtClean="0">
                <a:solidFill>
                  <a:srgbClr val="FFFFFF"/>
                </a:solidFill>
              </a:rPr>
              <a:t>50 km</a:t>
            </a:r>
            <a:endParaRPr lang="en-US" sz="1600" b="1" dirty="0">
              <a:solidFill>
                <a:srgbClr val="FFFFFF"/>
              </a:solidFill>
            </a:endParaRPr>
          </a:p>
        </p:txBody>
      </p:sp>
      <p:sp>
        <p:nvSpPr>
          <p:cNvPr id="114" name="TextBox 113"/>
          <p:cNvSpPr txBox="1"/>
          <p:nvPr/>
        </p:nvSpPr>
        <p:spPr>
          <a:xfrm>
            <a:off x="5105400" y="31089600"/>
            <a:ext cx="726180" cy="338554"/>
          </a:xfrm>
          <a:prstGeom prst="rect">
            <a:avLst/>
          </a:prstGeom>
          <a:noFill/>
        </p:spPr>
        <p:txBody>
          <a:bodyPr wrap="none" rtlCol="0">
            <a:spAutoFit/>
          </a:bodyPr>
          <a:lstStyle/>
          <a:p>
            <a:pPr algn="ctr"/>
            <a:r>
              <a:rPr lang="en-US" sz="1600" b="1" dirty="0" smtClean="0">
                <a:solidFill>
                  <a:srgbClr val="FFFFFF"/>
                </a:solidFill>
              </a:rPr>
              <a:t>50 km</a:t>
            </a:r>
            <a:endParaRPr lang="en-US" sz="1600" b="1" dirty="0">
              <a:solidFill>
                <a:srgbClr val="FFFFFF"/>
              </a:solidFill>
            </a:endParaRPr>
          </a:p>
        </p:txBody>
      </p:sp>
      <p:sp>
        <p:nvSpPr>
          <p:cNvPr id="115" name="TextBox 114"/>
          <p:cNvSpPr txBox="1"/>
          <p:nvPr/>
        </p:nvSpPr>
        <p:spPr>
          <a:xfrm>
            <a:off x="10210800" y="21412200"/>
            <a:ext cx="726180" cy="338554"/>
          </a:xfrm>
          <a:prstGeom prst="rect">
            <a:avLst/>
          </a:prstGeom>
          <a:noFill/>
        </p:spPr>
        <p:txBody>
          <a:bodyPr wrap="none" rtlCol="0">
            <a:spAutoFit/>
          </a:bodyPr>
          <a:lstStyle/>
          <a:p>
            <a:pPr algn="ctr"/>
            <a:r>
              <a:rPr lang="en-US" sz="1600" b="1" dirty="0" smtClean="0">
                <a:solidFill>
                  <a:srgbClr val="FFFFFF"/>
                </a:solidFill>
              </a:rPr>
              <a:t>50 km</a:t>
            </a:r>
            <a:endParaRPr lang="en-US" sz="1600" b="1" dirty="0">
              <a:solidFill>
                <a:srgbClr val="FFFFFF"/>
              </a:solidFill>
            </a:endParaRPr>
          </a:p>
        </p:txBody>
      </p:sp>
      <p:sp>
        <p:nvSpPr>
          <p:cNvPr id="116" name="TextBox 115"/>
          <p:cNvSpPr txBox="1"/>
          <p:nvPr/>
        </p:nvSpPr>
        <p:spPr>
          <a:xfrm>
            <a:off x="5105400" y="21412200"/>
            <a:ext cx="726180" cy="338554"/>
          </a:xfrm>
          <a:prstGeom prst="rect">
            <a:avLst/>
          </a:prstGeom>
          <a:noFill/>
        </p:spPr>
        <p:txBody>
          <a:bodyPr wrap="none" rtlCol="0">
            <a:spAutoFit/>
          </a:bodyPr>
          <a:lstStyle/>
          <a:p>
            <a:pPr algn="ctr"/>
            <a:r>
              <a:rPr lang="en-US" sz="1600" b="1" dirty="0" smtClean="0">
                <a:solidFill>
                  <a:srgbClr val="FFFFFF"/>
                </a:solidFill>
              </a:rPr>
              <a:t>50 km</a:t>
            </a:r>
            <a:endParaRPr lang="en-US" sz="1600" b="1" dirty="0">
              <a:solidFill>
                <a:srgbClr val="FFFFFF"/>
              </a:solidFill>
            </a:endParaRPr>
          </a:p>
        </p:txBody>
      </p:sp>
      <p:pic>
        <p:nvPicPr>
          <p:cNvPr id="44" name="Picture 43" descr="wrf.vort1km.00600.gif"/>
          <p:cNvPicPr>
            <a:picLocks noChangeAspect="1"/>
          </p:cNvPicPr>
          <p:nvPr/>
        </p:nvPicPr>
        <p:blipFill rotWithShape="1">
          <a:blip r:embed="rId13">
            <a:extLst>
              <a:ext uri="{28A0092B-C50C-407E-A947-70E740481C1C}">
                <a14:useLocalDpi xmlns:a14="http://schemas.microsoft.com/office/drawing/2010/main" val="0"/>
              </a:ext>
            </a:extLst>
          </a:blip>
          <a:srcRect l="2729" t="17082" r="-773" b="11557"/>
          <a:stretch/>
        </p:blipFill>
        <p:spPr>
          <a:xfrm>
            <a:off x="18669000" y="17145000"/>
            <a:ext cx="4419600" cy="3140207"/>
          </a:xfrm>
          <a:prstGeom prst="rect">
            <a:avLst/>
          </a:prstGeom>
        </p:spPr>
      </p:pic>
      <p:pic>
        <p:nvPicPr>
          <p:cNvPr id="51" name="Picture 50" descr="wrf.tempsfc.00600.gif"/>
          <p:cNvPicPr>
            <a:picLocks noChangeAspect="1"/>
          </p:cNvPicPr>
          <p:nvPr/>
        </p:nvPicPr>
        <p:blipFill rotWithShape="1">
          <a:blip r:embed="rId14">
            <a:extLst>
              <a:ext uri="{28A0092B-C50C-407E-A947-70E740481C1C}">
                <a14:useLocalDpi xmlns:a14="http://schemas.microsoft.com/office/drawing/2010/main" val="0"/>
              </a:ext>
            </a:extLst>
          </a:blip>
          <a:srcRect l="3569" t="17103" r="4541" b="4296"/>
          <a:stretch/>
        </p:blipFill>
        <p:spPr>
          <a:xfrm>
            <a:off x="23674588" y="17145000"/>
            <a:ext cx="4062212" cy="3474720"/>
          </a:xfrm>
          <a:prstGeom prst="rect">
            <a:avLst/>
          </a:prstGeom>
        </p:spPr>
      </p:pic>
      <p:sp>
        <p:nvSpPr>
          <p:cNvPr id="62" name="TextBox 61"/>
          <p:cNvSpPr txBox="1"/>
          <p:nvPr/>
        </p:nvSpPr>
        <p:spPr>
          <a:xfrm rot="16200000">
            <a:off x="12150299" y="18482101"/>
            <a:ext cx="2895600" cy="830997"/>
          </a:xfrm>
          <a:prstGeom prst="rect">
            <a:avLst/>
          </a:prstGeom>
          <a:noFill/>
        </p:spPr>
        <p:txBody>
          <a:bodyPr wrap="square" rtlCol="0">
            <a:spAutoFit/>
          </a:bodyPr>
          <a:lstStyle/>
          <a:p>
            <a:pPr algn="ctr"/>
            <a:r>
              <a:rPr lang="en-US" b="1" dirty="0" smtClean="0"/>
              <a:t>2200Z </a:t>
            </a:r>
          </a:p>
          <a:p>
            <a:pPr algn="ctr"/>
            <a:r>
              <a:rPr lang="en-US" b="1" dirty="0" smtClean="0"/>
              <a:t>Early Stages</a:t>
            </a:r>
            <a:endParaRPr lang="en-US" b="1" dirty="0"/>
          </a:p>
        </p:txBody>
      </p:sp>
      <p:sp>
        <p:nvSpPr>
          <p:cNvPr id="126" name="TextBox 125"/>
          <p:cNvSpPr txBox="1"/>
          <p:nvPr/>
        </p:nvSpPr>
        <p:spPr>
          <a:xfrm rot="16200000">
            <a:off x="12493199" y="21873001"/>
            <a:ext cx="2209800" cy="830997"/>
          </a:xfrm>
          <a:prstGeom prst="rect">
            <a:avLst/>
          </a:prstGeom>
          <a:noFill/>
        </p:spPr>
        <p:txBody>
          <a:bodyPr wrap="square" rtlCol="0">
            <a:spAutoFit/>
          </a:bodyPr>
          <a:lstStyle/>
          <a:p>
            <a:pPr algn="ctr"/>
            <a:r>
              <a:rPr lang="en-US" b="1" dirty="0" smtClean="0"/>
              <a:t>2220Z</a:t>
            </a:r>
          </a:p>
          <a:p>
            <a:pPr algn="ctr"/>
            <a:r>
              <a:rPr lang="en-US" b="1" dirty="0" smtClean="0"/>
              <a:t>Intensification</a:t>
            </a:r>
            <a:endParaRPr lang="en-US" b="1" dirty="0"/>
          </a:p>
        </p:txBody>
      </p:sp>
      <p:sp>
        <p:nvSpPr>
          <p:cNvPr id="127" name="TextBox 126"/>
          <p:cNvSpPr txBox="1"/>
          <p:nvPr/>
        </p:nvSpPr>
        <p:spPr>
          <a:xfrm rot="16200000">
            <a:off x="12340799" y="25454401"/>
            <a:ext cx="2514600" cy="830997"/>
          </a:xfrm>
          <a:prstGeom prst="rect">
            <a:avLst/>
          </a:prstGeom>
          <a:noFill/>
        </p:spPr>
        <p:txBody>
          <a:bodyPr wrap="square" rtlCol="0">
            <a:spAutoFit/>
          </a:bodyPr>
          <a:lstStyle/>
          <a:p>
            <a:pPr algn="ctr"/>
            <a:r>
              <a:rPr lang="en-US" b="1" dirty="0" smtClean="0"/>
              <a:t>2240Z</a:t>
            </a:r>
          </a:p>
          <a:p>
            <a:pPr algn="ctr"/>
            <a:r>
              <a:rPr lang="en-US" b="1" dirty="0" smtClean="0"/>
              <a:t>Peak Rotation</a:t>
            </a:r>
            <a:endParaRPr lang="en-US" b="1" dirty="0"/>
          </a:p>
        </p:txBody>
      </p:sp>
      <p:sp>
        <p:nvSpPr>
          <p:cNvPr id="128" name="TextBox 127"/>
          <p:cNvSpPr txBox="1"/>
          <p:nvPr/>
        </p:nvSpPr>
        <p:spPr>
          <a:xfrm rot="16200000">
            <a:off x="12302699" y="29150101"/>
            <a:ext cx="2590800" cy="830997"/>
          </a:xfrm>
          <a:prstGeom prst="rect">
            <a:avLst/>
          </a:prstGeom>
          <a:noFill/>
        </p:spPr>
        <p:txBody>
          <a:bodyPr wrap="square" rtlCol="0">
            <a:spAutoFit/>
          </a:bodyPr>
          <a:lstStyle/>
          <a:p>
            <a:pPr algn="ctr"/>
            <a:r>
              <a:rPr lang="en-US" b="1" dirty="0" smtClean="0"/>
              <a:t>2305Z</a:t>
            </a:r>
          </a:p>
          <a:p>
            <a:pPr algn="ctr"/>
            <a:r>
              <a:rPr lang="en-US" b="1" dirty="0" smtClean="0"/>
              <a:t>Decaying Stage</a:t>
            </a:r>
            <a:endParaRPr lang="en-US" b="1" dirty="0"/>
          </a:p>
        </p:txBody>
      </p:sp>
      <p:sp>
        <p:nvSpPr>
          <p:cNvPr id="63" name="TextBox 62"/>
          <p:cNvSpPr txBox="1"/>
          <p:nvPr/>
        </p:nvSpPr>
        <p:spPr>
          <a:xfrm>
            <a:off x="14859000" y="31394400"/>
            <a:ext cx="12039600" cy="830997"/>
          </a:xfrm>
          <a:prstGeom prst="rect">
            <a:avLst/>
          </a:prstGeom>
          <a:noFill/>
        </p:spPr>
        <p:txBody>
          <a:bodyPr wrap="square" rtlCol="0">
            <a:spAutoFit/>
          </a:bodyPr>
          <a:lstStyle/>
          <a:p>
            <a:pPr algn="ctr"/>
            <a:r>
              <a:rPr lang="en-US" i="1" dirty="0" smtClean="0">
                <a:effectLst/>
              </a:rPr>
              <a:t>333 meter </a:t>
            </a:r>
            <a:r>
              <a:rPr lang="en-US" i="1" dirty="0">
                <a:effectLst/>
              </a:rPr>
              <a:t>o</a:t>
            </a:r>
            <a:r>
              <a:rPr lang="en-US" i="1" dirty="0" smtClean="0">
                <a:effectLst/>
              </a:rPr>
              <a:t>utput from Real-Data Simulations. Black dots indicate locations of vertical profiles. In vertical vorticity plots, light grey and dark grey represent 30 and 50 dBz respectively.</a:t>
            </a:r>
            <a:endParaRPr lang="en-US" i="1" dirty="0">
              <a:effectLst/>
            </a:endParaRPr>
          </a:p>
        </p:txBody>
      </p:sp>
      <p:pic>
        <p:nvPicPr>
          <p:cNvPr id="130" name="Picture 129" descr="wrf.dbz2km.00620.gif"/>
          <p:cNvPicPr>
            <a:picLocks noChangeAspect="1"/>
          </p:cNvPicPr>
          <p:nvPr/>
        </p:nvPicPr>
        <p:blipFill rotWithShape="1">
          <a:blip r:embed="rId15">
            <a:extLst>
              <a:ext uri="{28A0092B-C50C-407E-A947-70E740481C1C}">
                <a14:useLocalDpi xmlns:a14="http://schemas.microsoft.com/office/drawing/2010/main" val="0"/>
              </a:ext>
            </a:extLst>
          </a:blip>
          <a:srcRect l="3599" t="17081" r="4512" b="3915"/>
          <a:stretch/>
        </p:blipFill>
        <p:spPr>
          <a:xfrm>
            <a:off x="30327600" y="8763000"/>
            <a:ext cx="6019800" cy="5175504"/>
          </a:xfrm>
          <a:prstGeom prst="rect">
            <a:avLst/>
          </a:prstGeom>
        </p:spPr>
      </p:pic>
      <p:pic>
        <p:nvPicPr>
          <p:cNvPr id="65" name="Picture 64" descr="wrf.sound3.00620.gif"/>
          <p:cNvPicPr>
            <a:picLocks noChangeAspect="1"/>
          </p:cNvPicPr>
          <p:nvPr/>
        </p:nvPicPr>
        <p:blipFill rotWithShape="1">
          <a:blip r:embed="rId16">
            <a:extLst>
              <a:ext uri="{28A0092B-C50C-407E-A947-70E740481C1C}">
                <a14:useLocalDpi xmlns:a14="http://schemas.microsoft.com/office/drawing/2010/main" val="0"/>
              </a:ext>
            </a:extLst>
          </a:blip>
          <a:srcRect t="10805" r="916" b="904"/>
          <a:stretch/>
        </p:blipFill>
        <p:spPr>
          <a:xfrm>
            <a:off x="36499800" y="8610600"/>
            <a:ext cx="5986477" cy="5334000"/>
          </a:xfrm>
          <a:prstGeom prst="rect">
            <a:avLst/>
          </a:prstGeom>
        </p:spPr>
      </p:pic>
      <p:sp>
        <p:nvSpPr>
          <p:cNvPr id="69" name="TextBox 68"/>
          <p:cNvSpPr txBox="1"/>
          <p:nvPr/>
        </p:nvSpPr>
        <p:spPr>
          <a:xfrm>
            <a:off x="31089600" y="13944600"/>
            <a:ext cx="10515600" cy="830997"/>
          </a:xfrm>
          <a:prstGeom prst="rect">
            <a:avLst/>
          </a:prstGeom>
          <a:noFill/>
        </p:spPr>
        <p:txBody>
          <a:bodyPr wrap="square" rtlCol="0">
            <a:spAutoFit/>
          </a:bodyPr>
          <a:lstStyle/>
          <a:p>
            <a:pPr algn="ctr"/>
            <a:r>
              <a:rPr lang="en-US" i="1" dirty="0" smtClean="0">
                <a:effectLst/>
              </a:rPr>
              <a:t>333m WRF output Simulated Reflectivity @ 2km AGL and Sounding retrieved from noted location at 2220Z </a:t>
            </a:r>
            <a:endParaRPr lang="en-US" i="1" dirty="0">
              <a:effectLst/>
            </a:endParaRPr>
          </a:p>
        </p:txBody>
      </p:sp>
      <p:sp>
        <p:nvSpPr>
          <p:cNvPr id="75" name="Left Arrow 74"/>
          <p:cNvSpPr/>
          <p:nvPr/>
        </p:nvSpPr>
        <p:spPr bwMode="auto">
          <a:xfrm rot="1889692">
            <a:off x="33294308" y="10892210"/>
            <a:ext cx="609600" cy="152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76" name="TextBox 75"/>
          <p:cNvSpPr txBox="1"/>
          <p:nvPr/>
        </p:nvSpPr>
        <p:spPr>
          <a:xfrm>
            <a:off x="33604200" y="32385000"/>
            <a:ext cx="9220200" cy="461665"/>
          </a:xfrm>
          <a:prstGeom prst="rect">
            <a:avLst/>
          </a:prstGeom>
          <a:noFill/>
        </p:spPr>
        <p:txBody>
          <a:bodyPr wrap="square" rtlCol="0">
            <a:spAutoFit/>
          </a:bodyPr>
          <a:lstStyle/>
          <a:p>
            <a:pPr algn="r"/>
            <a:r>
              <a:rPr lang="en-US" dirty="0" smtClean="0"/>
              <a:t>*Contact Information: kvanlee2@illinois.edu</a:t>
            </a:r>
            <a:endParaRPr lang="en-US" dirty="0"/>
          </a:p>
        </p:txBody>
      </p:sp>
      <p:grpSp>
        <p:nvGrpSpPr>
          <p:cNvPr id="132" name="Group 131"/>
          <p:cNvGrpSpPr/>
          <p:nvPr/>
        </p:nvGrpSpPr>
        <p:grpSpPr>
          <a:xfrm>
            <a:off x="14020800" y="17145000"/>
            <a:ext cx="4062212" cy="3474720"/>
            <a:chOff x="14020800" y="17145000"/>
            <a:chExt cx="4062212" cy="3474720"/>
          </a:xfrm>
        </p:grpSpPr>
        <p:grpSp>
          <p:nvGrpSpPr>
            <p:cNvPr id="131" name="Group 130"/>
            <p:cNvGrpSpPr/>
            <p:nvPr/>
          </p:nvGrpSpPr>
          <p:grpSpPr>
            <a:xfrm>
              <a:off x="14020800" y="17145000"/>
              <a:ext cx="4062212" cy="3474720"/>
              <a:chOff x="14020800" y="17145000"/>
              <a:chExt cx="4062212" cy="3474720"/>
            </a:xfrm>
          </p:grpSpPr>
          <p:grpSp>
            <p:nvGrpSpPr>
              <p:cNvPr id="129" name="Group 128"/>
              <p:cNvGrpSpPr/>
              <p:nvPr/>
            </p:nvGrpSpPr>
            <p:grpSpPr>
              <a:xfrm>
                <a:off x="14020800" y="17145000"/>
                <a:ext cx="4062212" cy="3474720"/>
                <a:chOff x="14020800" y="17145000"/>
                <a:chExt cx="4062212" cy="3474720"/>
              </a:xfrm>
            </p:grpSpPr>
            <p:pic>
              <p:nvPicPr>
                <p:cNvPr id="23" name="Picture 22" descr="wrf.dbz2km.00600.gif"/>
                <p:cNvPicPr>
                  <a:picLocks noChangeAspect="1"/>
                </p:cNvPicPr>
                <p:nvPr/>
              </p:nvPicPr>
              <p:blipFill rotWithShape="1">
                <a:blip r:embed="rId17">
                  <a:extLst>
                    <a:ext uri="{28A0092B-C50C-407E-A947-70E740481C1C}">
                      <a14:useLocalDpi xmlns:a14="http://schemas.microsoft.com/office/drawing/2010/main" val="0"/>
                    </a:ext>
                  </a:extLst>
                </a:blip>
                <a:srcRect l="2669" t="17106" r="5440" b="4294"/>
                <a:stretch/>
              </p:blipFill>
              <p:spPr>
                <a:xfrm>
                  <a:off x="14020800" y="17145000"/>
                  <a:ext cx="4062212" cy="3474720"/>
                </a:xfrm>
                <a:prstGeom prst="rect">
                  <a:avLst/>
                </a:prstGeom>
              </p:spPr>
            </p:pic>
            <p:sp>
              <p:nvSpPr>
                <p:cNvPr id="77" name="Left Arrow 76"/>
                <p:cNvSpPr/>
                <p:nvPr/>
              </p:nvSpPr>
              <p:spPr bwMode="auto">
                <a:xfrm rot="1616160">
                  <a:off x="15385584" y="18985724"/>
                  <a:ext cx="762000" cy="152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36" name="Left Arrow 135"/>
              <p:cNvSpPr/>
              <p:nvPr/>
            </p:nvSpPr>
            <p:spPr bwMode="auto">
              <a:xfrm>
                <a:off x="15240000" y="19431000"/>
                <a:ext cx="762000" cy="152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78" name="TextBox 77"/>
            <p:cNvSpPr txBox="1"/>
            <p:nvPr/>
          </p:nvSpPr>
          <p:spPr>
            <a:xfrm>
              <a:off x="16002000" y="19202400"/>
              <a:ext cx="1143000" cy="646331"/>
            </a:xfrm>
            <a:prstGeom prst="rect">
              <a:avLst/>
            </a:prstGeom>
            <a:noFill/>
          </p:spPr>
          <p:txBody>
            <a:bodyPr wrap="square" rtlCol="0">
              <a:spAutoFit/>
            </a:bodyPr>
            <a:lstStyle/>
            <a:p>
              <a:pPr algn="ctr"/>
              <a:r>
                <a:rPr lang="en-US" sz="1800" dirty="0" smtClean="0"/>
                <a:t>Merging Cells</a:t>
              </a:r>
              <a:endParaRPr lang="en-US" sz="1800" dirty="0"/>
            </a:p>
          </p:txBody>
        </p:sp>
      </p:grpSp>
      <p:grpSp>
        <p:nvGrpSpPr>
          <p:cNvPr id="92" name="Group 91"/>
          <p:cNvGrpSpPr/>
          <p:nvPr/>
        </p:nvGrpSpPr>
        <p:grpSpPr>
          <a:xfrm>
            <a:off x="14020800" y="20650200"/>
            <a:ext cx="4062212" cy="3474720"/>
            <a:chOff x="14020800" y="20650200"/>
            <a:chExt cx="4062212" cy="3474720"/>
          </a:xfrm>
        </p:grpSpPr>
        <p:grpSp>
          <p:nvGrpSpPr>
            <p:cNvPr id="91" name="Group 90"/>
            <p:cNvGrpSpPr/>
            <p:nvPr/>
          </p:nvGrpSpPr>
          <p:grpSpPr>
            <a:xfrm>
              <a:off x="14020800" y="20650200"/>
              <a:ext cx="4062212" cy="3474720"/>
              <a:chOff x="14020800" y="20650200"/>
              <a:chExt cx="4062212" cy="3474720"/>
            </a:xfrm>
          </p:grpSpPr>
          <p:grpSp>
            <p:nvGrpSpPr>
              <p:cNvPr id="89" name="Group 88"/>
              <p:cNvGrpSpPr/>
              <p:nvPr/>
            </p:nvGrpSpPr>
            <p:grpSpPr>
              <a:xfrm>
                <a:off x="14020800" y="20650200"/>
                <a:ext cx="4062212" cy="3474720"/>
                <a:chOff x="14020800" y="20650200"/>
                <a:chExt cx="4062212" cy="3474720"/>
              </a:xfrm>
            </p:grpSpPr>
            <p:grpSp>
              <p:nvGrpSpPr>
                <p:cNvPr id="88" name="Group 87"/>
                <p:cNvGrpSpPr/>
                <p:nvPr/>
              </p:nvGrpSpPr>
              <p:grpSpPr>
                <a:xfrm>
                  <a:off x="14020800" y="20650200"/>
                  <a:ext cx="4062212" cy="3474720"/>
                  <a:chOff x="14020800" y="20650200"/>
                  <a:chExt cx="4062212" cy="3474720"/>
                </a:xfrm>
              </p:grpSpPr>
              <p:grpSp>
                <p:nvGrpSpPr>
                  <p:cNvPr id="86" name="Group 85"/>
                  <p:cNvGrpSpPr/>
                  <p:nvPr/>
                </p:nvGrpSpPr>
                <p:grpSpPr>
                  <a:xfrm>
                    <a:off x="14020800" y="20650200"/>
                    <a:ext cx="4062212" cy="3474720"/>
                    <a:chOff x="14020800" y="20650200"/>
                    <a:chExt cx="4062212" cy="3474720"/>
                  </a:xfrm>
                </p:grpSpPr>
                <p:pic>
                  <p:nvPicPr>
                    <p:cNvPr id="27" name="Picture 26" descr="wrf.dbz2km.00620.gif"/>
                    <p:cNvPicPr>
                      <a:picLocks noChangeAspect="1"/>
                    </p:cNvPicPr>
                    <p:nvPr/>
                  </p:nvPicPr>
                  <p:blipFill rotWithShape="1">
                    <a:blip r:embed="rId15">
                      <a:extLst>
                        <a:ext uri="{28A0092B-C50C-407E-A947-70E740481C1C}">
                          <a14:useLocalDpi xmlns:a14="http://schemas.microsoft.com/office/drawing/2010/main" val="0"/>
                        </a:ext>
                      </a:extLst>
                    </a:blip>
                    <a:srcRect l="3599" t="17081" r="4512" b="4316"/>
                    <a:stretch/>
                  </p:blipFill>
                  <p:spPr>
                    <a:xfrm>
                      <a:off x="14020800" y="20650200"/>
                      <a:ext cx="4062212" cy="3474720"/>
                    </a:xfrm>
                    <a:prstGeom prst="rect">
                      <a:avLst/>
                    </a:prstGeom>
                  </p:spPr>
                </p:pic>
                <p:sp>
                  <p:nvSpPr>
                    <p:cNvPr id="138" name="TextBox 137"/>
                    <p:cNvSpPr txBox="1"/>
                    <p:nvPr/>
                  </p:nvSpPr>
                  <p:spPr>
                    <a:xfrm>
                      <a:off x="16154400" y="22783800"/>
                      <a:ext cx="1143000" cy="646331"/>
                    </a:xfrm>
                    <a:prstGeom prst="rect">
                      <a:avLst/>
                    </a:prstGeom>
                    <a:noFill/>
                  </p:spPr>
                  <p:txBody>
                    <a:bodyPr wrap="square" rtlCol="0">
                      <a:spAutoFit/>
                    </a:bodyPr>
                    <a:lstStyle/>
                    <a:p>
                      <a:pPr algn="ctr"/>
                      <a:r>
                        <a:rPr lang="en-US" sz="1800" dirty="0" smtClean="0"/>
                        <a:t>Merging Cells</a:t>
                      </a:r>
                      <a:endParaRPr lang="en-US" sz="1800" dirty="0"/>
                    </a:p>
                  </p:txBody>
                </p:sp>
              </p:grpSp>
              <p:sp>
                <p:nvSpPr>
                  <p:cNvPr id="139" name="Left Arrow 138"/>
                  <p:cNvSpPr/>
                  <p:nvPr/>
                </p:nvSpPr>
                <p:spPr bwMode="auto">
                  <a:xfrm rot="1616160">
                    <a:off x="15293019" y="22627338"/>
                    <a:ext cx="1029798" cy="160521"/>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40" name="Left Arrow 139"/>
                <p:cNvSpPr/>
                <p:nvPr/>
              </p:nvSpPr>
              <p:spPr bwMode="auto">
                <a:xfrm>
                  <a:off x="15697200" y="23088600"/>
                  <a:ext cx="533400" cy="152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81" name="TextBox 80"/>
              <p:cNvSpPr txBox="1"/>
              <p:nvPr/>
            </p:nvSpPr>
            <p:spPr>
              <a:xfrm>
                <a:off x="16611600" y="22250400"/>
                <a:ext cx="1219200" cy="369332"/>
              </a:xfrm>
              <a:prstGeom prst="rect">
                <a:avLst/>
              </a:prstGeom>
              <a:noFill/>
            </p:spPr>
            <p:txBody>
              <a:bodyPr wrap="square" rtlCol="0">
                <a:spAutoFit/>
              </a:bodyPr>
              <a:lstStyle/>
              <a:p>
                <a:r>
                  <a:rPr lang="en-US" sz="1800" dirty="0" smtClean="0"/>
                  <a:t>Hook Echo</a:t>
                </a:r>
                <a:endParaRPr lang="en-US" sz="1800" dirty="0"/>
              </a:p>
            </p:txBody>
          </p:sp>
        </p:grpSp>
        <p:sp>
          <p:nvSpPr>
            <p:cNvPr id="143" name="Left Arrow 142"/>
            <p:cNvSpPr/>
            <p:nvPr/>
          </p:nvSpPr>
          <p:spPr bwMode="auto">
            <a:xfrm rot="982209">
              <a:off x="15601498" y="22170140"/>
              <a:ext cx="1029798" cy="160521"/>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25" name="Group 124"/>
          <p:cNvGrpSpPr/>
          <p:nvPr/>
        </p:nvGrpSpPr>
        <p:grpSpPr>
          <a:xfrm>
            <a:off x="13985079" y="27813000"/>
            <a:ext cx="4150521" cy="3566160"/>
            <a:chOff x="13985079" y="27813000"/>
            <a:chExt cx="4150521" cy="3566160"/>
          </a:xfrm>
        </p:grpSpPr>
        <p:grpSp>
          <p:nvGrpSpPr>
            <p:cNvPr id="124" name="Group 123"/>
            <p:cNvGrpSpPr/>
            <p:nvPr/>
          </p:nvGrpSpPr>
          <p:grpSpPr>
            <a:xfrm>
              <a:off x="13985079" y="27813000"/>
              <a:ext cx="4150521" cy="3566160"/>
              <a:chOff x="13985079" y="27813000"/>
              <a:chExt cx="4150521" cy="3566160"/>
            </a:xfrm>
          </p:grpSpPr>
          <p:pic>
            <p:nvPicPr>
              <p:cNvPr id="43" name="Picture 42" descr="wrf.dbz2km.00665.gif"/>
              <p:cNvPicPr>
                <a:picLocks noChangeAspect="1"/>
              </p:cNvPicPr>
              <p:nvPr/>
            </p:nvPicPr>
            <p:blipFill rotWithShape="1">
              <a:blip r:embed="rId18">
                <a:extLst>
                  <a:ext uri="{28A0092B-C50C-407E-A947-70E740481C1C}">
                    <a14:useLocalDpi xmlns:a14="http://schemas.microsoft.com/office/drawing/2010/main" val="0"/>
                  </a:ext>
                </a:extLst>
              </a:blip>
              <a:srcRect l="3628" t="17099" r="4483" b="3948"/>
              <a:stretch/>
            </p:blipFill>
            <p:spPr>
              <a:xfrm>
                <a:off x="13985079" y="27813000"/>
                <a:ext cx="4150521" cy="3566160"/>
              </a:xfrm>
              <a:prstGeom prst="rect">
                <a:avLst/>
              </a:prstGeom>
            </p:spPr>
          </p:pic>
          <p:sp>
            <p:nvSpPr>
              <p:cNvPr id="151" name="TextBox 150"/>
              <p:cNvSpPr txBox="1"/>
              <p:nvPr/>
            </p:nvSpPr>
            <p:spPr>
              <a:xfrm>
                <a:off x="16535400" y="30022800"/>
                <a:ext cx="1143000" cy="646331"/>
              </a:xfrm>
              <a:prstGeom prst="rect">
                <a:avLst/>
              </a:prstGeom>
              <a:noFill/>
            </p:spPr>
            <p:txBody>
              <a:bodyPr wrap="square" rtlCol="0">
                <a:spAutoFit/>
              </a:bodyPr>
              <a:lstStyle/>
              <a:p>
                <a:pPr algn="ctr"/>
                <a:r>
                  <a:rPr lang="en-US" sz="1800" dirty="0" smtClean="0"/>
                  <a:t>Merging Cells</a:t>
                </a:r>
                <a:endParaRPr lang="en-US" sz="1800" dirty="0"/>
              </a:p>
            </p:txBody>
          </p:sp>
        </p:grpSp>
        <p:sp>
          <p:nvSpPr>
            <p:cNvPr id="152" name="Left Arrow 151"/>
            <p:cNvSpPr/>
            <p:nvPr/>
          </p:nvSpPr>
          <p:spPr bwMode="auto">
            <a:xfrm rot="3467752">
              <a:off x="16298462" y="29723771"/>
              <a:ext cx="626274" cy="145878"/>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53" name="Left Arrow 152"/>
          <p:cNvSpPr/>
          <p:nvPr/>
        </p:nvSpPr>
        <p:spPr bwMode="auto">
          <a:xfrm rot="1616160">
            <a:off x="19652785" y="18757125"/>
            <a:ext cx="762000" cy="15240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
        <p:nvSpPr>
          <p:cNvPr id="82" name="TextBox 81"/>
          <p:cNvSpPr txBox="1"/>
          <p:nvPr/>
        </p:nvSpPr>
        <p:spPr>
          <a:xfrm>
            <a:off x="20116800" y="18897600"/>
            <a:ext cx="1524000" cy="646331"/>
          </a:xfrm>
          <a:prstGeom prst="rect">
            <a:avLst/>
          </a:prstGeom>
          <a:noFill/>
        </p:spPr>
        <p:txBody>
          <a:bodyPr wrap="square" rtlCol="0">
            <a:spAutoFit/>
          </a:bodyPr>
          <a:lstStyle/>
          <a:p>
            <a:pPr algn="ctr"/>
            <a:r>
              <a:rPr lang="en-US" sz="1800" dirty="0" smtClean="0"/>
              <a:t>Isolated</a:t>
            </a:r>
          </a:p>
          <a:p>
            <a:pPr algn="ctr"/>
            <a:r>
              <a:rPr lang="en-US" sz="1800" dirty="0" smtClean="0"/>
              <a:t>Rotation</a:t>
            </a:r>
            <a:endParaRPr lang="en-US" sz="1800" dirty="0"/>
          </a:p>
        </p:txBody>
      </p:sp>
      <p:grpSp>
        <p:nvGrpSpPr>
          <p:cNvPr id="110" name="Group 109"/>
          <p:cNvGrpSpPr/>
          <p:nvPr/>
        </p:nvGrpSpPr>
        <p:grpSpPr>
          <a:xfrm>
            <a:off x="18736056" y="20574000"/>
            <a:ext cx="4334256" cy="3246120"/>
            <a:chOff x="18736056" y="20574000"/>
            <a:chExt cx="4334256" cy="3246120"/>
          </a:xfrm>
        </p:grpSpPr>
        <p:grpSp>
          <p:nvGrpSpPr>
            <p:cNvPr id="101" name="Group 100"/>
            <p:cNvGrpSpPr/>
            <p:nvPr/>
          </p:nvGrpSpPr>
          <p:grpSpPr>
            <a:xfrm>
              <a:off x="18736056" y="20574000"/>
              <a:ext cx="4334256" cy="3246120"/>
              <a:chOff x="18736056" y="20574000"/>
              <a:chExt cx="4334256" cy="3246120"/>
            </a:xfrm>
          </p:grpSpPr>
          <p:pic>
            <p:nvPicPr>
              <p:cNvPr id="45" name="Picture 44" descr="wrf.vort1km.00620.gif"/>
              <p:cNvPicPr>
                <a:picLocks noChangeAspect="1"/>
              </p:cNvPicPr>
              <p:nvPr/>
            </p:nvPicPr>
            <p:blipFill rotWithShape="1">
              <a:blip r:embed="rId19">
                <a:extLst>
                  <a:ext uri="{28A0092B-C50C-407E-A947-70E740481C1C}">
                    <a14:useLocalDpi xmlns:a14="http://schemas.microsoft.com/office/drawing/2010/main" val="0"/>
                  </a:ext>
                </a:extLst>
              </a:blip>
              <a:srcRect l="3559" t="16157" r="485" b="11974"/>
              <a:stretch/>
            </p:blipFill>
            <p:spPr>
              <a:xfrm>
                <a:off x="18736056" y="20574000"/>
                <a:ext cx="4334256" cy="3246120"/>
              </a:xfrm>
              <a:prstGeom prst="rect">
                <a:avLst/>
              </a:prstGeom>
            </p:spPr>
          </p:pic>
          <p:sp>
            <p:nvSpPr>
              <p:cNvPr id="155" name="Left Arrow 154"/>
              <p:cNvSpPr/>
              <p:nvPr/>
            </p:nvSpPr>
            <p:spPr bwMode="auto">
              <a:xfrm rot="2065946">
                <a:off x="20262385" y="22186123"/>
                <a:ext cx="762000" cy="15240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56" name="TextBox 155"/>
            <p:cNvSpPr txBox="1"/>
            <p:nvPr/>
          </p:nvSpPr>
          <p:spPr>
            <a:xfrm>
              <a:off x="20802600" y="22402800"/>
              <a:ext cx="1524000" cy="646331"/>
            </a:xfrm>
            <a:prstGeom prst="rect">
              <a:avLst/>
            </a:prstGeom>
            <a:noFill/>
          </p:spPr>
          <p:txBody>
            <a:bodyPr wrap="square" rtlCol="0">
              <a:spAutoFit/>
            </a:bodyPr>
            <a:lstStyle/>
            <a:p>
              <a:pPr algn="ctr"/>
              <a:r>
                <a:rPr lang="en-US" sz="1800" dirty="0" smtClean="0"/>
                <a:t>Intensifying Rotation</a:t>
              </a:r>
              <a:endParaRPr lang="en-US" sz="1800" dirty="0"/>
            </a:p>
          </p:txBody>
        </p:sp>
      </p:grpSp>
      <p:grpSp>
        <p:nvGrpSpPr>
          <p:cNvPr id="119" name="Group 118"/>
          <p:cNvGrpSpPr/>
          <p:nvPr/>
        </p:nvGrpSpPr>
        <p:grpSpPr>
          <a:xfrm>
            <a:off x="18745200" y="24231600"/>
            <a:ext cx="4343400" cy="3227832"/>
            <a:chOff x="18745200" y="24231600"/>
            <a:chExt cx="4343400" cy="3227832"/>
          </a:xfrm>
        </p:grpSpPr>
        <p:grpSp>
          <p:nvGrpSpPr>
            <p:cNvPr id="118" name="Group 117"/>
            <p:cNvGrpSpPr/>
            <p:nvPr/>
          </p:nvGrpSpPr>
          <p:grpSpPr>
            <a:xfrm>
              <a:off x="18745200" y="24231600"/>
              <a:ext cx="4343400" cy="3227832"/>
              <a:chOff x="18745200" y="24231600"/>
              <a:chExt cx="4343400" cy="3227832"/>
            </a:xfrm>
          </p:grpSpPr>
          <p:pic>
            <p:nvPicPr>
              <p:cNvPr id="46" name="Picture 45" descr="wrf.vort1km.00640.gif"/>
              <p:cNvPicPr>
                <a:picLocks noChangeAspect="1"/>
              </p:cNvPicPr>
              <p:nvPr/>
            </p:nvPicPr>
            <p:blipFill rotWithShape="1">
              <a:blip r:embed="rId20">
                <a:extLst>
                  <a:ext uri="{28A0092B-C50C-407E-A947-70E740481C1C}">
                    <a14:useLocalDpi xmlns:a14="http://schemas.microsoft.com/office/drawing/2010/main" val="0"/>
                  </a:ext>
                </a:extLst>
              </a:blip>
              <a:srcRect l="3625" t="17079" r="496" b="11664"/>
              <a:stretch/>
            </p:blipFill>
            <p:spPr>
              <a:xfrm>
                <a:off x="18745200" y="24231600"/>
                <a:ext cx="4343400" cy="3227832"/>
              </a:xfrm>
              <a:prstGeom prst="rect">
                <a:avLst/>
              </a:prstGeom>
            </p:spPr>
          </p:pic>
          <p:sp>
            <p:nvSpPr>
              <p:cNvPr id="157" name="Left Arrow 156"/>
              <p:cNvSpPr/>
              <p:nvPr/>
            </p:nvSpPr>
            <p:spPr bwMode="auto">
              <a:xfrm rot="3001078">
                <a:off x="20800999" y="25944101"/>
                <a:ext cx="762000" cy="15240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58" name="TextBox 157"/>
            <p:cNvSpPr txBox="1"/>
            <p:nvPr/>
          </p:nvSpPr>
          <p:spPr>
            <a:xfrm>
              <a:off x="21031200" y="26289000"/>
              <a:ext cx="1524000" cy="646331"/>
            </a:xfrm>
            <a:prstGeom prst="rect">
              <a:avLst/>
            </a:prstGeom>
            <a:noFill/>
          </p:spPr>
          <p:txBody>
            <a:bodyPr wrap="square" rtlCol="0">
              <a:spAutoFit/>
            </a:bodyPr>
            <a:lstStyle/>
            <a:p>
              <a:pPr algn="ctr"/>
              <a:r>
                <a:rPr lang="en-US" sz="1800" dirty="0" smtClean="0"/>
                <a:t>Maximum Deep Rotation</a:t>
              </a:r>
              <a:endParaRPr lang="en-US" sz="1800" dirty="0"/>
            </a:p>
          </p:txBody>
        </p:sp>
      </p:grpSp>
      <p:grpSp>
        <p:nvGrpSpPr>
          <p:cNvPr id="122" name="Group 121"/>
          <p:cNvGrpSpPr/>
          <p:nvPr/>
        </p:nvGrpSpPr>
        <p:grpSpPr>
          <a:xfrm>
            <a:off x="18754344" y="27813000"/>
            <a:ext cx="4334256" cy="3218688"/>
            <a:chOff x="18754344" y="27813000"/>
            <a:chExt cx="4334256" cy="3218688"/>
          </a:xfrm>
        </p:grpSpPr>
        <p:grpSp>
          <p:nvGrpSpPr>
            <p:cNvPr id="120" name="Group 119"/>
            <p:cNvGrpSpPr/>
            <p:nvPr/>
          </p:nvGrpSpPr>
          <p:grpSpPr>
            <a:xfrm>
              <a:off x="18754344" y="27813000"/>
              <a:ext cx="4334256" cy="3218688"/>
              <a:chOff x="18754344" y="27813000"/>
              <a:chExt cx="4334256" cy="3218688"/>
            </a:xfrm>
          </p:grpSpPr>
          <p:pic>
            <p:nvPicPr>
              <p:cNvPr id="47" name="Picture 46" descr="wrf.vort1km.00665.gif"/>
              <p:cNvPicPr>
                <a:picLocks noChangeAspect="1"/>
              </p:cNvPicPr>
              <p:nvPr/>
            </p:nvPicPr>
            <p:blipFill rotWithShape="1">
              <a:blip r:embed="rId21">
                <a:extLst>
                  <a:ext uri="{28A0092B-C50C-407E-A947-70E740481C1C}">
                    <a14:useLocalDpi xmlns:a14="http://schemas.microsoft.com/office/drawing/2010/main" val="0"/>
                  </a:ext>
                </a:extLst>
              </a:blip>
              <a:srcRect l="3598" t="17069" r="445" b="11669"/>
              <a:stretch/>
            </p:blipFill>
            <p:spPr>
              <a:xfrm>
                <a:off x="18754344" y="27813000"/>
                <a:ext cx="4334256" cy="3218688"/>
              </a:xfrm>
              <a:prstGeom prst="rect">
                <a:avLst/>
              </a:prstGeom>
            </p:spPr>
          </p:pic>
          <p:sp>
            <p:nvSpPr>
              <p:cNvPr id="159" name="Left Arrow 158"/>
              <p:cNvSpPr/>
              <p:nvPr/>
            </p:nvSpPr>
            <p:spPr bwMode="auto">
              <a:xfrm rot="7226285">
                <a:off x="21137516" y="29503307"/>
                <a:ext cx="762000" cy="152400"/>
              </a:xfrm>
              <a:prstGeom prst="leftArrow">
                <a:avLst/>
              </a:prstGeom>
              <a:solidFill>
                <a:srgbClr val="FFFF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60" name="TextBox 159"/>
            <p:cNvSpPr txBox="1"/>
            <p:nvPr/>
          </p:nvSpPr>
          <p:spPr>
            <a:xfrm>
              <a:off x="20345400" y="29946600"/>
              <a:ext cx="1524000" cy="646331"/>
            </a:xfrm>
            <a:prstGeom prst="rect">
              <a:avLst/>
            </a:prstGeom>
            <a:noFill/>
          </p:spPr>
          <p:txBody>
            <a:bodyPr wrap="square" rtlCol="0">
              <a:spAutoFit/>
            </a:bodyPr>
            <a:lstStyle/>
            <a:p>
              <a:pPr algn="ctr"/>
              <a:r>
                <a:rPr lang="en-US" sz="1800" dirty="0" smtClean="0"/>
                <a:t>Decaying Rotation</a:t>
              </a:r>
              <a:endParaRPr lang="en-US" sz="1800" dirty="0"/>
            </a:p>
          </p:txBody>
        </p:sp>
      </p:grpSp>
      <p:grpSp>
        <p:nvGrpSpPr>
          <p:cNvPr id="171" name="Group 170"/>
          <p:cNvGrpSpPr/>
          <p:nvPr/>
        </p:nvGrpSpPr>
        <p:grpSpPr>
          <a:xfrm>
            <a:off x="23674588" y="20650200"/>
            <a:ext cx="4062212" cy="3474720"/>
            <a:chOff x="23674588" y="20650200"/>
            <a:chExt cx="4062212" cy="3474720"/>
          </a:xfrm>
        </p:grpSpPr>
        <p:grpSp>
          <p:nvGrpSpPr>
            <p:cNvPr id="164" name="Group 163"/>
            <p:cNvGrpSpPr/>
            <p:nvPr/>
          </p:nvGrpSpPr>
          <p:grpSpPr>
            <a:xfrm>
              <a:off x="23674588" y="20650200"/>
              <a:ext cx="4062212" cy="3474720"/>
              <a:chOff x="23674588" y="20650200"/>
              <a:chExt cx="4062212" cy="3474720"/>
            </a:xfrm>
          </p:grpSpPr>
          <p:pic>
            <p:nvPicPr>
              <p:cNvPr id="52" name="Picture 51" descr="wrf.tempsfc.00620.gif"/>
              <p:cNvPicPr>
                <a:picLocks noChangeAspect="1"/>
              </p:cNvPicPr>
              <p:nvPr/>
            </p:nvPicPr>
            <p:blipFill rotWithShape="1">
              <a:blip r:embed="rId22">
                <a:extLst>
                  <a:ext uri="{28A0092B-C50C-407E-A947-70E740481C1C}">
                    <a14:useLocalDpi xmlns:a14="http://schemas.microsoft.com/office/drawing/2010/main" val="0"/>
                  </a:ext>
                </a:extLst>
              </a:blip>
              <a:srcRect l="3559" t="17059" r="4552" b="4340"/>
              <a:stretch/>
            </p:blipFill>
            <p:spPr>
              <a:xfrm>
                <a:off x="23674588" y="20650200"/>
                <a:ext cx="4062212" cy="3474720"/>
              </a:xfrm>
              <a:prstGeom prst="rect">
                <a:avLst/>
              </a:prstGeom>
            </p:spPr>
          </p:pic>
          <p:sp>
            <p:nvSpPr>
              <p:cNvPr id="163" name="Left Arrow 162"/>
              <p:cNvSpPr/>
              <p:nvPr/>
            </p:nvSpPr>
            <p:spPr bwMode="auto">
              <a:xfrm rot="2984113">
                <a:off x="25499691" y="21815332"/>
                <a:ext cx="540356" cy="178874"/>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83" name="TextBox 82"/>
            <p:cNvSpPr txBox="1"/>
            <p:nvPr/>
          </p:nvSpPr>
          <p:spPr>
            <a:xfrm>
              <a:off x="25222200" y="22174200"/>
              <a:ext cx="1752600" cy="369332"/>
            </a:xfrm>
            <a:prstGeom prst="rect">
              <a:avLst/>
            </a:prstGeom>
            <a:noFill/>
          </p:spPr>
          <p:txBody>
            <a:bodyPr wrap="square" rtlCol="0">
              <a:spAutoFit/>
            </a:bodyPr>
            <a:lstStyle/>
            <a:p>
              <a:pPr algn="ctr"/>
              <a:r>
                <a:rPr lang="en-US" sz="1800" dirty="0" smtClean="0"/>
                <a:t>FFD</a:t>
              </a:r>
              <a:endParaRPr lang="en-US" sz="1800" dirty="0"/>
            </a:p>
          </p:txBody>
        </p:sp>
      </p:grpSp>
      <p:grpSp>
        <p:nvGrpSpPr>
          <p:cNvPr id="2181" name="Group 2180"/>
          <p:cNvGrpSpPr/>
          <p:nvPr/>
        </p:nvGrpSpPr>
        <p:grpSpPr>
          <a:xfrm>
            <a:off x="23586279" y="27813000"/>
            <a:ext cx="4150521" cy="3566160"/>
            <a:chOff x="23586279" y="27813000"/>
            <a:chExt cx="4150521" cy="3566160"/>
          </a:xfrm>
        </p:grpSpPr>
        <p:grpSp>
          <p:nvGrpSpPr>
            <p:cNvPr id="2180" name="Group 2179"/>
            <p:cNvGrpSpPr/>
            <p:nvPr/>
          </p:nvGrpSpPr>
          <p:grpSpPr>
            <a:xfrm>
              <a:off x="23586279" y="27813000"/>
              <a:ext cx="4150521" cy="3566160"/>
              <a:chOff x="23586279" y="27813000"/>
              <a:chExt cx="4150521" cy="3566160"/>
            </a:xfrm>
          </p:grpSpPr>
          <p:pic>
            <p:nvPicPr>
              <p:cNvPr id="61" name="Picture 60" descr="wrf.tempsfc.00665.gif"/>
              <p:cNvPicPr>
                <a:picLocks noChangeAspect="1"/>
              </p:cNvPicPr>
              <p:nvPr/>
            </p:nvPicPr>
            <p:blipFill rotWithShape="1">
              <a:blip r:embed="rId23">
                <a:extLst>
                  <a:ext uri="{28A0092B-C50C-407E-A947-70E740481C1C}">
                    <a14:useLocalDpi xmlns:a14="http://schemas.microsoft.com/office/drawing/2010/main" val="0"/>
                  </a:ext>
                </a:extLst>
              </a:blip>
              <a:srcRect l="3630" t="17129" r="4481" b="3918"/>
              <a:stretch/>
            </p:blipFill>
            <p:spPr>
              <a:xfrm>
                <a:off x="23586279" y="27813000"/>
                <a:ext cx="4150521" cy="3566160"/>
              </a:xfrm>
              <a:prstGeom prst="rect">
                <a:avLst/>
              </a:prstGeom>
            </p:spPr>
          </p:pic>
          <p:sp>
            <p:nvSpPr>
              <p:cNvPr id="168" name="TextBox 167"/>
              <p:cNvSpPr txBox="1"/>
              <p:nvPr/>
            </p:nvSpPr>
            <p:spPr>
              <a:xfrm>
                <a:off x="24688800" y="29946600"/>
                <a:ext cx="1752600" cy="646331"/>
              </a:xfrm>
              <a:prstGeom prst="rect">
                <a:avLst/>
              </a:prstGeom>
              <a:noFill/>
            </p:spPr>
            <p:txBody>
              <a:bodyPr wrap="square" rtlCol="0">
                <a:spAutoFit/>
              </a:bodyPr>
              <a:lstStyle/>
              <a:p>
                <a:pPr algn="ctr"/>
                <a:r>
                  <a:rPr lang="en-US" sz="1800" dirty="0" smtClean="0"/>
                  <a:t>Strong Cold Pool</a:t>
                </a:r>
                <a:endParaRPr lang="en-US" sz="1800" dirty="0"/>
              </a:p>
            </p:txBody>
          </p:sp>
        </p:grpSp>
        <p:sp>
          <p:nvSpPr>
            <p:cNvPr id="169" name="Left Arrow 168"/>
            <p:cNvSpPr/>
            <p:nvPr/>
          </p:nvSpPr>
          <p:spPr bwMode="auto">
            <a:xfrm rot="6688637">
              <a:off x="25529570" y="29361586"/>
              <a:ext cx="991747" cy="176239"/>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grpSp>
        <p:nvGrpSpPr>
          <p:cNvPr id="162" name="Group 161"/>
          <p:cNvGrpSpPr/>
          <p:nvPr/>
        </p:nvGrpSpPr>
        <p:grpSpPr>
          <a:xfrm>
            <a:off x="23674588" y="24231600"/>
            <a:ext cx="4062212" cy="3474720"/>
            <a:chOff x="23674588" y="24231600"/>
            <a:chExt cx="4062212" cy="3474720"/>
          </a:xfrm>
        </p:grpSpPr>
        <p:grpSp>
          <p:nvGrpSpPr>
            <p:cNvPr id="161" name="Group 160"/>
            <p:cNvGrpSpPr/>
            <p:nvPr/>
          </p:nvGrpSpPr>
          <p:grpSpPr>
            <a:xfrm>
              <a:off x="23674588" y="24231600"/>
              <a:ext cx="4062212" cy="3474720"/>
              <a:chOff x="23674588" y="24231600"/>
              <a:chExt cx="4062212" cy="3474720"/>
            </a:xfrm>
          </p:grpSpPr>
          <p:grpSp>
            <p:nvGrpSpPr>
              <p:cNvPr id="2203" name="Group 2202"/>
              <p:cNvGrpSpPr/>
              <p:nvPr/>
            </p:nvGrpSpPr>
            <p:grpSpPr>
              <a:xfrm>
                <a:off x="23674588" y="24231600"/>
                <a:ext cx="4062212" cy="3474720"/>
                <a:chOff x="23674588" y="24231600"/>
                <a:chExt cx="4062212" cy="3474720"/>
              </a:xfrm>
            </p:grpSpPr>
            <p:grpSp>
              <p:nvGrpSpPr>
                <p:cNvPr id="2184" name="Group 2183"/>
                <p:cNvGrpSpPr/>
                <p:nvPr/>
              </p:nvGrpSpPr>
              <p:grpSpPr>
                <a:xfrm>
                  <a:off x="23674588" y="24231600"/>
                  <a:ext cx="4062212" cy="3474720"/>
                  <a:chOff x="23674588" y="24231600"/>
                  <a:chExt cx="4062212" cy="3474720"/>
                </a:xfrm>
              </p:grpSpPr>
              <p:pic>
                <p:nvPicPr>
                  <p:cNvPr id="60" name="Picture 59" descr="wrf.tempsfc.00640.gif"/>
                  <p:cNvPicPr>
                    <a:picLocks noChangeAspect="1"/>
                  </p:cNvPicPr>
                  <p:nvPr/>
                </p:nvPicPr>
                <p:blipFill rotWithShape="1">
                  <a:blip r:embed="rId24">
                    <a:extLst>
                      <a:ext uri="{28A0092B-C50C-407E-A947-70E740481C1C}">
                        <a14:useLocalDpi xmlns:a14="http://schemas.microsoft.com/office/drawing/2010/main" val="0"/>
                      </a:ext>
                    </a:extLst>
                  </a:blip>
                  <a:srcRect l="3569" t="17069" r="4541" b="4329"/>
                  <a:stretch/>
                </p:blipFill>
                <p:spPr>
                  <a:xfrm>
                    <a:off x="23674588" y="24231600"/>
                    <a:ext cx="4062212" cy="3474720"/>
                  </a:xfrm>
                  <a:prstGeom prst="rect">
                    <a:avLst/>
                  </a:prstGeom>
                </p:spPr>
              </p:pic>
              <p:sp>
                <p:nvSpPr>
                  <p:cNvPr id="165" name="Left Arrow 164"/>
                  <p:cNvSpPr/>
                  <p:nvPr/>
                </p:nvSpPr>
                <p:spPr bwMode="auto">
                  <a:xfrm rot="3311465">
                    <a:off x="25850057" y="25515790"/>
                    <a:ext cx="677823" cy="162299"/>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66" name="TextBox 165"/>
                <p:cNvSpPr txBox="1"/>
                <p:nvPr/>
              </p:nvSpPr>
              <p:spPr>
                <a:xfrm>
                  <a:off x="25603200" y="25831800"/>
                  <a:ext cx="1752600" cy="369332"/>
                </a:xfrm>
                <a:prstGeom prst="rect">
                  <a:avLst/>
                </a:prstGeom>
                <a:noFill/>
              </p:spPr>
              <p:txBody>
                <a:bodyPr wrap="square" rtlCol="0">
                  <a:spAutoFit/>
                </a:bodyPr>
                <a:lstStyle/>
                <a:p>
                  <a:pPr algn="ctr"/>
                  <a:r>
                    <a:rPr lang="en-US" sz="1800" dirty="0" smtClean="0"/>
                    <a:t>FFD</a:t>
                  </a:r>
                  <a:endParaRPr lang="en-US" sz="1800" dirty="0"/>
                </a:p>
              </p:txBody>
            </p:sp>
          </p:grpSp>
          <p:sp>
            <p:nvSpPr>
              <p:cNvPr id="167" name="Left Arrow 166"/>
              <p:cNvSpPr/>
              <p:nvPr/>
            </p:nvSpPr>
            <p:spPr bwMode="auto">
              <a:xfrm rot="5879066">
                <a:off x="24951182" y="25637387"/>
                <a:ext cx="991747" cy="176239"/>
              </a:xfrm>
              <a:prstGeom prst="leftArrow">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72" name="TextBox 171"/>
            <p:cNvSpPr txBox="1"/>
            <p:nvPr/>
          </p:nvSpPr>
          <p:spPr>
            <a:xfrm>
              <a:off x="24384000" y="26212800"/>
              <a:ext cx="1752600" cy="646331"/>
            </a:xfrm>
            <a:prstGeom prst="rect">
              <a:avLst/>
            </a:prstGeom>
            <a:noFill/>
          </p:spPr>
          <p:txBody>
            <a:bodyPr wrap="square" rtlCol="0">
              <a:spAutoFit/>
            </a:bodyPr>
            <a:lstStyle/>
            <a:p>
              <a:pPr algn="ctr"/>
              <a:r>
                <a:rPr lang="en-US" sz="1800" dirty="0" smtClean="0"/>
                <a:t>Intensifying Cold Pool</a:t>
              </a:r>
              <a:endParaRPr lang="en-US" sz="1800" dirty="0"/>
            </a:p>
          </p:txBody>
        </p:sp>
      </p:grpSp>
      <p:grpSp>
        <p:nvGrpSpPr>
          <p:cNvPr id="2179" name="Group 2178"/>
          <p:cNvGrpSpPr/>
          <p:nvPr/>
        </p:nvGrpSpPr>
        <p:grpSpPr>
          <a:xfrm>
            <a:off x="14020800" y="24231600"/>
            <a:ext cx="4114800" cy="3529584"/>
            <a:chOff x="14020800" y="24231600"/>
            <a:chExt cx="4114800" cy="3529584"/>
          </a:xfrm>
        </p:grpSpPr>
        <p:grpSp>
          <p:nvGrpSpPr>
            <p:cNvPr id="2178" name="Group 2177"/>
            <p:cNvGrpSpPr/>
            <p:nvPr/>
          </p:nvGrpSpPr>
          <p:grpSpPr>
            <a:xfrm>
              <a:off x="14020800" y="24231600"/>
              <a:ext cx="4114800" cy="3529584"/>
              <a:chOff x="14020800" y="24231600"/>
              <a:chExt cx="4114800" cy="3529584"/>
            </a:xfrm>
          </p:grpSpPr>
          <p:grpSp>
            <p:nvGrpSpPr>
              <p:cNvPr id="2176" name="Group 2175"/>
              <p:cNvGrpSpPr/>
              <p:nvPr/>
            </p:nvGrpSpPr>
            <p:grpSpPr>
              <a:xfrm>
                <a:off x="14020800" y="24231600"/>
                <a:ext cx="4114800" cy="3529584"/>
                <a:chOff x="14020800" y="24231600"/>
                <a:chExt cx="4114800" cy="3529584"/>
              </a:xfrm>
            </p:grpSpPr>
            <p:grpSp>
              <p:nvGrpSpPr>
                <p:cNvPr id="154" name="Group 153"/>
                <p:cNvGrpSpPr/>
                <p:nvPr/>
              </p:nvGrpSpPr>
              <p:grpSpPr>
                <a:xfrm>
                  <a:off x="14020800" y="24231600"/>
                  <a:ext cx="4114800" cy="3529584"/>
                  <a:chOff x="14020800" y="24231600"/>
                  <a:chExt cx="4114800" cy="3529584"/>
                </a:xfrm>
              </p:grpSpPr>
              <p:grpSp>
                <p:nvGrpSpPr>
                  <p:cNvPr id="150" name="Group 149"/>
                  <p:cNvGrpSpPr/>
                  <p:nvPr/>
                </p:nvGrpSpPr>
                <p:grpSpPr>
                  <a:xfrm>
                    <a:off x="14020800" y="24231600"/>
                    <a:ext cx="4114800" cy="3529584"/>
                    <a:chOff x="14020800" y="24231600"/>
                    <a:chExt cx="4114800" cy="3529584"/>
                  </a:xfrm>
                </p:grpSpPr>
                <p:grpSp>
                  <p:nvGrpSpPr>
                    <p:cNvPr id="135" name="Group 134"/>
                    <p:cNvGrpSpPr/>
                    <p:nvPr/>
                  </p:nvGrpSpPr>
                  <p:grpSpPr>
                    <a:xfrm>
                      <a:off x="14020800" y="24231600"/>
                      <a:ext cx="4114800" cy="3529584"/>
                      <a:chOff x="14020800" y="24231600"/>
                      <a:chExt cx="4114800" cy="3529584"/>
                    </a:xfrm>
                  </p:grpSpPr>
                  <p:grpSp>
                    <p:nvGrpSpPr>
                      <p:cNvPr id="134" name="Group 133"/>
                      <p:cNvGrpSpPr/>
                      <p:nvPr/>
                    </p:nvGrpSpPr>
                    <p:grpSpPr>
                      <a:xfrm>
                        <a:off x="14020800" y="24231600"/>
                        <a:ext cx="4114800" cy="3529584"/>
                        <a:chOff x="14020800" y="24231600"/>
                        <a:chExt cx="4114800" cy="3529584"/>
                      </a:xfrm>
                    </p:grpSpPr>
                    <p:pic>
                      <p:nvPicPr>
                        <p:cNvPr id="36" name="Picture 35" descr="wrf.dbz2km.00640.gif"/>
                        <p:cNvPicPr>
                          <a:picLocks noChangeAspect="1"/>
                        </p:cNvPicPr>
                        <p:nvPr/>
                      </p:nvPicPr>
                      <p:blipFill rotWithShape="1">
                        <a:blip r:embed="rId25">
                          <a:extLst>
                            <a:ext uri="{28A0092B-C50C-407E-A947-70E740481C1C}">
                              <a14:useLocalDpi xmlns:a14="http://schemas.microsoft.com/office/drawing/2010/main" val="0"/>
                            </a:ext>
                          </a:extLst>
                        </a:blip>
                        <a:srcRect l="3628" t="17141" r="4484" b="4037"/>
                        <a:stretch/>
                      </p:blipFill>
                      <p:spPr>
                        <a:xfrm>
                          <a:off x="14020800" y="24231600"/>
                          <a:ext cx="4114800" cy="3529584"/>
                        </a:xfrm>
                        <a:prstGeom prst="rect">
                          <a:avLst/>
                        </a:prstGeom>
                      </p:spPr>
                    </p:pic>
                    <p:sp>
                      <p:nvSpPr>
                        <p:cNvPr id="144" name="TextBox 143"/>
                        <p:cNvSpPr txBox="1"/>
                        <p:nvPr/>
                      </p:nvSpPr>
                      <p:spPr>
                        <a:xfrm>
                          <a:off x="16764000" y="25831800"/>
                          <a:ext cx="1219200" cy="369332"/>
                        </a:xfrm>
                        <a:prstGeom prst="rect">
                          <a:avLst/>
                        </a:prstGeom>
                        <a:noFill/>
                      </p:spPr>
                      <p:txBody>
                        <a:bodyPr wrap="square" rtlCol="0">
                          <a:spAutoFit/>
                        </a:bodyPr>
                        <a:lstStyle/>
                        <a:p>
                          <a:r>
                            <a:rPr lang="en-US" sz="1800" dirty="0" smtClean="0"/>
                            <a:t>Hook Echo</a:t>
                          </a:r>
                          <a:endParaRPr lang="en-US" sz="1800" dirty="0"/>
                        </a:p>
                      </p:txBody>
                    </p:sp>
                  </p:grpSp>
                  <p:sp>
                    <p:nvSpPr>
                      <p:cNvPr id="145" name="Left Arrow 144"/>
                      <p:cNvSpPr/>
                      <p:nvPr/>
                    </p:nvSpPr>
                    <p:spPr bwMode="auto">
                      <a:xfrm rot="1493328">
                        <a:off x="16088923" y="25777556"/>
                        <a:ext cx="722427" cy="180000"/>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46" name="TextBox 145"/>
                    <p:cNvSpPr txBox="1"/>
                    <p:nvPr/>
                  </p:nvSpPr>
                  <p:spPr>
                    <a:xfrm>
                      <a:off x="16764000" y="26517600"/>
                      <a:ext cx="1143000" cy="646331"/>
                    </a:xfrm>
                    <a:prstGeom prst="rect">
                      <a:avLst/>
                    </a:prstGeom>
                    <a:noFill/>
                  </p:spPr>
                  <p:txBody>
                    <a:bodyPr wrap="square" rtlCol="0">
                      <a:spAutoFit/>
                    </a:bodyPr>
                    <a:lstStyle/>
                    <a:p>
                      <a:pPr algn="ctr"/>
                      <a:r>
                        <a:rPr lang="en-US" sz="1800" dirty="0" smtClean="0"/>
                        <a:t>Merging Cells</a:t>
                      </a:r>
                      <a:endParaRPr lang="en-US" sz="1800" dirty="0"/>
                    </a:p>
                  </p:txBody>
                </p:sp>
              </p:grpSp>
              <p:sp>
                <p:nvSpPr>
                  <p:cNvPr id="147" name="Left Arrow 146"/>
                  <p:cNvSpPr/>
                  <p:nvPr/>
                </p:nvSpPr>
                <p:spPr bwMode="auto">
                  <a:xfrm>
                    <a:off x="16154400" y="26746200"/>
                    <a:ext cx="685800" cy="15240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48" name="Left Arrow 147"/>
                <p:cNvSpPr/>
                <p:nvPr/>
              </p:nvSpPr>
              <p:spPr bwMode="auto">
                <a:xfrm rot="1616160">
                  <a:off x="16392570" y="26396507"/>
                  <a:ext cx="514261" cy="165409"/>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49" name="Left Arrow 148"/>
              <p:cNvSpPr/>
              <p:nvPr/>
            </p:nvSpPr>
            <p:spPr bwMode="auto">
              <a:xfrm rot="9283750">
                <a:off x="14717941" y="25669785"/>
                <a:ext cx="673670" cy="176350"/>
              </a:xfrm>
              <a:prstGeom prst="left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grpSp>
        <p:sp>
          <p:nvSpPr>
            <p:cNvPr id="170" name="TextBox 169"/>
            <p:cNvSpPr txBox="1"/>
            <p:nvPr/>
          </p:nvSpPr>
          <p:spPr>
            <a:xfrm>
              <a:off x="14020800" y="25831800"/>
              <a:ext cx="1143000" cy="923330"/>
            </a:xfrm>
            <a:prstGeom prst="rect">
              <a:avLst/>
            </a:prstGeom>
            <a:noFill/>
          </p:spPr>
          <p:txBody>
            <a:bodyPr wrap="square" rtlCol="0">
              <a:spAutoFit/>
            </a:bodyPr>
            <a:lstStyle/>
            <a:p>
              <a:pPr algn="ctr"/>
              <a:r>
                <a:rPr lang="en-US" sz="1800" dirty="0" smtClean="0"/>
                <a:t>Rear Flank Merger</a:t>
              </a:r>
              <a:endParaRPr lang="en-US" sz="1800" dirty="0"/>
            </a:p>
          </p:txBody>
        </p:sp>
      </p:grpSp>
      <p:sp>
        <p:nvSpPr>
          <p:cNvPr id="212" name="TextBox 211"/>
          <p:cNvSpPr txBox="1"/>
          <p:nvPr/>
        </p:nvSpPr>
        <p:spPr>
          <a:xfrm>
            <a:off x="25450800" y="18364200"/>
            <a:ext cx="1752600" cy="923330"/>
          </a:xfrm>
          <a:prstGeom prst="rect">
            <a:avLst/>
          </a:prstGeom>
          <a:noFill/>
        </p:spPr>
        <p:txBody>
          <a:bodyPr wrap="square" rtlCol="0">
            <a:spAutoFit/>
          </a:bodyPr>
          <a:lstStyle/>
          <a:p>
            <a:pPr algn="ctr"/>
            <a:r>
              <a:rPr lang="en-US" sz="1800" dirty="0" smtClean="0"/>
              <a:t>Forward Flank Downdraft (FFD)</a:t>
            </a:r>
            <a:endParaRPr lang="en-US" sz="1800" dirty="0"/>
          </a:p>
        </p:txBody>
      </p:sp>
      <p:sp>
        <p:nvSpPr>
          <p:cNvPr id="213" name="Left Arrow 212"/>
          <p:cNvSpPr/>
          <p:nvPr/>
        </p:nvSpPr>
        <p:spPr bwMode="auto">
          <a:xfrm rot="1760481">
            <a:off x="25122739" y="18142267"/>
            <a:ext cx="543448" cy="196208"/>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endParaRPr>
          </a:p>
        </p:txBody>
      </p:sp>
    </p:spTree>
  </p:cSld>
  <p:clrMapOvr>
    <a:masterClrMapping/>
  </p:clrMapOvr>
</p:sld>
</file>

<file path=ppt/theme/theme1.xml><?xml version="1.0" encoding="utf-8"?>
<a:theme xmlns:a="http://schemas.openxmlformats.org/drawingml/2006/main" name="TC300007839990">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A195E166-E6BA-49C0-9E78-6AF77FF2EBE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TC300007839990</Template>
  <TotalTime>3020</TotalTime>
  <Words>763</Words>
  <Application>Microsoft Macintosh PowerPoint</Application>
  <PresentationFormat>Custom</PresentationFormat>
  <Paragraphs>198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TC300007839990</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
  <cp:keywords/>
  <dc:description/>
  <cp:lastModifiedBy>Kevin Van Leer</cp:lastModifiedBy>
  <cp:revision>79</cp:revision>
  <cp:lastPrinted>2000-08-03T00:31:24Z</cp:lastPrinted>
  <dcterms:modified xsi:type="dcterms:W3CDTF">2012-07-05T20:22:03Z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TC300007839990</vt:lpwstr>
  </property>
</Properties>
</file>