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5" r:id="rId1"/>
  </p:sldMasterIdLst>
  <p:notesMasterIdLst>
    <p:notesMasterId r:id="rId15"/>
  </p:notesMasterIdLst>
  <p:sldIdLst>
    <p:sldId id="298" r:id="rId2"/>
    <p:sldId id="391" r:id="rId3"/>
    <p:sldId id="388" r:id="rId4"/>
    <p:sldId id="389" r:id="rId5"/>
    <p:sldId id="393" r:id="rId6"/>
    <p:sldId id="402" r:id="rId7"/>
    <p:sldId id="396" r:id="rId8"/>
    <p:sldId id="398" r:id="rId9"/>
    <p:sldId id="392" r:id="rId10"/>
    <p:sldId id="400" r:id="rId11"/>
    <p:sldId id="395" r:id="rId12"/>
    <p:sldId id="401" r:id="rId13"/>
    <p:sldId id="353"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107" charset="0"/>
        <a:ea typeface="ＭＳ Ｐゴシック" pitchFamily="-107" charset="-128"/>
        <a:cs typeface="ＭＳ Ｐゴシック" pitchFamily="-107" charset="-128"/>
      </a:defRPr>
    </a:lvl1pPr>
    <a:lvl2pPr marL="457200" algn="l" rtl="0" eaLnBrk="0" fontAlgn="base" hangingPunct="0">
      <a:spcBef>
        <a:spcPct val="0"/>
      </a:spcBef>
      <a:spcAft>
        <a:spcPct val="0"/>
      </a:spcAft>
      <a:defRPr kern="1200">
        <a:solidFill>
          <a:schemeClr val="tx1"/>
        </a:solidFill>
        <a:latin typeface="Verdana" pitchFamily="-107" charset="0"/>
        <a:ea typeface="ＭＳ Ｐゴシック" pitchFamily="-107" charset="-128"/>
        <a:cs typeface="ＭＳ Ｐゴシック" pitchFamily="-107" charset="-128"/>
      </a:defRPr>
    </a:lvl2pPr>
    <a:lvl3pPr marL="914400" algn="l" rtl="0" eaLnBrk="0" fontAlgn="base" hangingPunct="0">
      <a:spcBef>
        <a:spcPct val="0"/>
      </a:spcBef>
      <a:spcAft>
        <a:spcPct val="0"/>
      </a:spcAft>
      <a:defRPr kern="1200">
        <a:solidFill>
          <a:schemeClr val="tx1"/>
        </a:solidFill>
        <a:latin typeface="Verdana" pitchFamily="-107" charset="0"/>
        <a:ea typeface="ＭＳ Ｐゴシック" pitchFamily="-107" charset="-128"/>
        <a:cs typeface="ＭＳ Ｐゴシック" pitchFamily="-107" charset="-128"/>
      </a:defRPr>
    </a:lvl3pPr>
    <a:lvl4pPr marL="1371600" algn="l" rtl="0" eaLnBrk="0" fontAlgn="base" hangingPunct="0">
      <a:spcBef>
        <a:spcPct val="0"/>
      </a:spcBef>
      <a:spcAft>
        <a:spcPct val="0"/>
      </a:spcAft>
      <a:defRPr kern="1200">
        <a:solidFill>
          <a:schemeClr val="tx1"/>
        </a:solidFill>
        <a:latin typeface="Verdana" pitchFamily="-107" charset="0"/>
        <a:ea typeface="ＭＳ Ｐゴシック" pitchFamily="-107" charset="-128"/>
        <a:cs typeface="ＭＳ Ｐゴシック" pitchFamily="-107" charset="-128"/>
      </a:defRPr>
    </a:lvl4pPr>
    <a:lvl5pPr marL="1828800" algn="l" rtl="0" eaLnBrk="0" fontAlgn="base" hangingPunct="0">
      <a:spcBef>
        <a:spcPct val="0"/>
      </a:spcBef>
      <a:spcAft>
        <a:spcPct val="0"/>
      </a:spcAft>
      <a:defRPr kern="1200">
        <a:solidFill>
          <a:schemeClr val="tx1"/>
        </a:solidFill>
        <a:latin typeface="Verdana" pitchFamily="-107" charset="0"/>
        <a:ea typeface="ＭＳ Ｐゴシック" pitchFamily="-107" charset="-128"/>
        <a:cs typeface="ＭＳ Ｐゴシック" pitchFamily="-107" charset="-128"/>
      </a:defRPr>
    </a:lvl5pPr>
    <a:lvl6pPr marL="2286000" algn="l" defTabSz="457200" rtl="0" eaLnBrk="1" latinLnBrk="0" hangingPunct="1">
      <a:defRPr kern="1200">
        <a:solidFill>
          <a:schemeClr val="tx1"/>
        </a:solidFill>
        <a:latin typeface="Verdana" pitchFamily="-107" charset="0"/>
        <a:ea typeface="ＭＳ Ｐゴシック" pitchFamily="-107" charset="-128"/>
        <a:cs typeface="ＭＳ Ｐゴシック" pitchFamily="-107" charset="-128"/>
      </a:defRPr>
    </a:lvl6pPr>
    <a:lvl7pPr marL="2743200" algn="l" defTabSz="457200" rtl="0" eaLnBrk="1" latinLnBrk="0" hangingPunct="1">
      <a:defRPr kern="1200">
        <a:solidFill>
          <a:schemeClr val="tx1"/>
        </a:solidFill>
        <a:latin typeface="Verdana" pitchFamily="-107" charset="0"/>
        <a:ea typeface="ＭＳ Ｐゴシック" pitchFamily="-107" charset="-128"/>
        <a:cs typeface="ＭＳ Ｐゴシック" pitchFamily="-107" charset="-128"/>
      </a:defRPr>
    </a:lvl7pPr>
    <a:lvl8pPr marL="3200400" algn="l" defTabSz="457200" rtl="0" eaLnBrk="1" latinLnBrk="0" hangingPunct="1">
      <a:defRPr kern="1200">
        <a:solidFill>
          <a:schemeClr val="tx1"/>
        </a:solidFill>
        <a:latin typeface="Verdana" pitchFamily="-107" charset="0"/>
        <a:ea typeface="ＭＳ Ｐゴシック" pitchFamily="-107" charset="-128"/>
        <a:cs typeface="ＭＳ Ｐゴシック" pitchFamily="-107" charset="-128"/>
      </a:defRPr>
    </a:lvl8pPr>
    <a:lvl9pPr marL="3657600" algn="l" defTabSz="457200" rtl="0" eaLnBrk="1" latinLnBrk="0" hangingPunct="1">
      <a:defRPr kern="1200">
        <a:solidFill>
          <a:schemeClr val="tx1"/>
        </a:solidFill>
        <a:latin typeface="Verdana" pitchFamily="-107" charset="0"/>
        <a:ea typeface="ＭＳ Ｐゴシック" pitchFamily="-107" charset="-128"/>
        <a:cs typeface="ＭＳ Ｐゴシック" pitchFamily="-107"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00"/>
    <a:srgbClr val="FFFF00"/>
    <a:srgbClr val="CC0000"/>
    <a:srgbClr val="6600CC"/>
    <a:srgbClr val="993366"/>
    <a:srgbClr val="00666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84686" autoAdjust="0"/>
  </p:normalViewPr>
  <p:slideViewPr>
    <p:cSldViewPr>
      <p:cViewPr varScale="1">
        <p:scale>
          <a:sx n="75" d="100"/>
          <a:sy n="75" d="100"/>
        </p:scale>
        <p:origin x="-76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endParaRPr lang="en-US"/>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endParaRPr lang="en-US"/>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fld id="{21EC37BB-930F-7245-9C9A-17CAFF4F5B1E}" type="slidenum">
              <a:rPr lang="en-US"/>
              <a:pPr/>
              <a:t>‹#›</a:t>
            </a:fld>
            <a:endParaRPr lang="en-US"/>
          </a:p>
        </p:txBody>
      </p:sp>
    </p:spTree>
    <p:extLst>
      <p:ext uri="{BB962C8B-B14F-4D97-AF65-F5344CB8AC3E}">
        <p14:creationId xmlns:p14="http://schemas.microsoft.com/office/powerpoint/2010/main" val="42309878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C106D3-A17B-4B4C-9786-5468765C64B7}" type="slidenum">
              <a:rPr lang="en-US"/>
              <a:pPr/>
              <a:t>1</a:t>
            </a:fld>
            <a:endParaRPr lang="en-US"/>
          </a:p>
        </p:txBody>
      </p:sp>
      <p:sp>
        <p:nvSpPr>
          <p:cNvPr id="209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992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90498" tIns="45249" rIns="90498" bIns="45249">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SURFRAD data is a set of measures of solar </a:t>
            </a:r>
            <a:r>
              <a:rPr lang="en-US" dirty="0" err="1" smtClean="0"/>
              <a:t>irrandiance</a:t>
            </a:r>
            <a:r>
              <a:rPr lang="en-US" dirty="0" smtClean="0"/>
              <a:t>. Incorporation of this data</a:t>
            </a:r>
            <a:r>
              <a:rPr lang="en-US" baseline="0" dirty="0" smtClean="0"/>
              <a:t> type was completed </a:t>
            </a:r>
            <a:r>
              <a:rPr lang="en-US" dirty="0" smtClean="0"/>
              <a:t>under the LSM verification</a:t>
            </a:r>
            <a:r>
              <a:rPr lang="en-US" baseline="0" dirty="0" smtClean="0"/>
              <a:t> task as it is a commonly used data source in that arena. It also provides cloud verification capability at these sites and will assist the T&amp;E of radiation schemes. </a:t>
            </a:r>
          </a:p>
          <a:p>
            <a:endParaRPr lang="en-US" baseline="0" dirty="0" smtClean="0"/>
          </a:p>
          <a:p>
            <a:r>
              <a:rPr lang="en-US" baseline="0" dirty="0" smtClean="0"/>
              <a:t>Little r data is the intermediate format for WRFDA, so now that data can be used in MET. </a:t>
            </a:r>
            <a:endParaRPr lang="en-US" dirty="0"/>
          </a:p>
        </p:txBody>
      </p:sp>
      <p:sp>
        <p:nvSpPr>
          <p:cNvPr id="4" name="Slide Number Placeholder 3"/>
          <p:cNvSpPr>
            <a:spLocks noGrp="1"/>
          </p:cNvSpPr>
          <p:nvPr>
            <p:ph type="sldNum" sz="quarter" idx="10"/>
          </p:nvPr>
        </p:nvSpPr>
        <p:spPr/>
        <p:txBody>
          <a:bodyPr/>
          <a:lstStyle/>
          <a:p>
            <a:fld id="{DAFDFDE0-7E87-4D0C-A795-403F4C50FDD6}" type="slidenum">
              <a:rPr lang="en-US" smtClean="0"/>
              <a:pPr/>
              <a:t>5</a:t>
            </a:fld>
            <a:endParaRPr lang="en-US"/>
          </a:p>
        </p:txBody>
      </p:sp>
    </p:spTree>
    <p:extLst>
      <p:ext uri="{BB962C8B-B14F-4D97-AF65-F5344CB8AC3E}">
        <p14:creationId xmlns:p14="http://schemas.microsoft.com/office/powerpoint/2010/main" val="233060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DAFDFDE0-7E87-4D0C-A795-403F4C50FDD6}" type="slidenum">
              <a:rPr lang="en-US" smtClean="0"/>
              <a:pPr/>
              <a:t>6</a:t>
            </a:fld>
            <a:endParaRPr lang="en-US"/>
          </a:p>
        </p:txBody>
      </p:sp>
    </p:spTree>
    <p:extLst>
      <p:ext uri="{BB962C8B-B14F-4D97-AF65-F5344CB8AC3E}">
        <p14:creationId xmlns:p14="http://schemas.microsoft.com/office/powerpoint/2010/main" val="2330606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shows an example of the new capability to represent verification results spatially. These results</a:t>
            </a:r>
            <a:r>
              <a:rPr lang="en-US" baseline="0" dirty="0" smtClean="0"/>
              <a:t> are for example only since the tool has not undergone thorough testing yet, but red areas show areas of very high bias, most noticeable here in the mountainous areas and similar for the two models. </a:t>
            </a:r>
            <a:endParaRPr lang="en-US" dirty="0" smtClean="0"/>
          </a:p>
          <a:p>
            <a:endParaRPr lang="en-US" dirty="0" smtClean="0"/>
          </a:p>
          <a:p>
            <a:r>
              <a:rPr lang="en-US" dirty="0" smtClean="0"/>
              <a:t>This task  has been</a:t>
            </a:r>
            <a:r>
              <a:rPr lang="en-US" baseline="0" dirty="0" smtClean="0"/>
              <a:t> in our list for some time now, but code and library changes over in the last year facilitated development. </a:t>
            </a:r>
            <a:endParaRPr lang="en-US" dirty="0" smtClean="0"/>
          </a:p>
        </p:txBody>
      </p:sp>
      <p:sp>
        <p:nvSpPr>
          <p:cNvPr id="4" name="Slide Number Placeholder 3"/>
          <p:cNvSpPr>
            <a:spLocks noGrp="1"/>
          </p:cNvSpPr>
          <p:nvPr>
            <p:ph type="sldNum" sz="quarter" idx="10"/>
          </p:nvPr>
        </p:nvSpPr>
        <p:spPr/>
        <p:txBody>
          <a:bodyPr/>
          <a:lstStyle/>
          <a:p>
            <a:fld id="{0651B663-41D5-4CAC-B317-0AEA150ED5B5}" type="slidenum">
              <a:rPr lang="en-US" smtClean="0"/>
              <a:pPr/>
              <a:t>9</a:t>
            </a:fld>
            <a:endParaRPr lang="en-US" dirty="0"/>
          </a:p>
        </p:txBody>
      </p:sp>
    </p:spTree>
    <p:extLst>
      <p:ext uri="{BB962C8B-B14F-4D97-AF65-F5344CB8AC3E}">
        <p14:creationId xmlns:p14="http://schemas.microsoft.com/office/powerpoint/2010/main" val="4266098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this template for text bullets</a:t>
            </a:r>
          </a:p>
        </p:txBody>
      </p:sp>
      <p:sp>
        <p:nvSpPr>
          <p:cNvPr id="4" name="Slide Number Placeholder 3"/>
          <p:cNvSpPr>
            <a:spLocks noGrp="1"/>
          </p:cNvSpPr>
          <p:nvPr>
            <p:ph type="sldNum" sz="quarter" idx="10"/>
          </p:nvPr>
        </p:nvSpPr>
        <p:spPr/>
        <p:txBody>
          <a:bodyPr/>
          <a:lstStyle/>
          <a:p>
            <a:fld id="{DAFDFDE0-7E87-4D0C-A795-403F4C50FDD6}"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168ECC0-974A-5849-A137-97C87AE9846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E704F-EB3F-2347-AA55-579F948A43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020EB9CA-1D3F-CB49-991E-E6C90C61DEC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EE7CA21-D815-CC41-8D9B-5EC7272068C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C6A428B-8622-644F-92A4-D73CD0496D09}"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28DAFA11-29CB-574F-ABDE-41B112FDC563}"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0B8DC093-3855-194D-8F64-CFA1A9771F3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77247C6-DB6C-0A48-A8D4-262FE1EB2F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61814F2-D5C6-E646-90D4-AAFC2B07F1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404BEAC-CE23-B849-A661-78937915CA3C}"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231BB76-7D59-7348-9B2C-1359DD35183D}"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CCEFB6C-EA8E-094F-B085-3C5403EEF5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adsweb.nascom.nasa.gov/" TargetMode="Externa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9.jpeg"/><Relationship Id="rId5" Type="http://schemas.openxmlformats.org/officeDocument/2006/relationships/image" Target="../media/image16.tif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ctrTitle"/>
          </p:nvPr>
        </p:nvSpPr>
        <p:spPr>
          <a:xfrm>
            <a:off x="228600" y="457200"/>
            <a:ext cx="8686800" cy="2514600"/>
          </a:xfrm>
        </p:spPr>
        <p:txBody>
          <a:bodyPr>
            <a:normAutofit/>
          </a:bodyPr>
          <a:lstStyle/>
          <a:p>
            <a:r>
              <a:rPr lang="en-US" sz="3600" b="1" dirty="0" smtClean="0"/>
              <a:t>Recent Enhancements to </a:t>
            </a:r>
            <a:br>
              <a:rPr lang="en-US" sz="3600" b="1" dirty="0" smtClean="0"/>
            </a:br>
            <a:r>
              <a:rPr lang="en-US" sz="3600" b="1" dirty="0" smtClean="0"/>
              <a:t>THE </a:t>
            </a:r>
            <a:r>
              <a:rPr lang="en-US" sz="3600" b="1" dirty="0"/>
              <a:t>MODEL EVALUATION TOOLS (MET</a:t>
            </a:r>
            <a:r>
              <a:rPr lang="en-US" sz="3600" b="1" dirty="0" smtClean="0"/>
              <a:t>)</a:t>
            </a:r>
            <a:endParaRPr lang="en-US" sz="3600" dirty="0"/>
          </a:p>
        </p:txBody>
      </p:sp>
      <p:sp>
        <p:nvSpPr>
          <p:cNvPr id="208899" name="Rectangle 3"/>
          <p:cNvSpPr>
            <a:spLocks noGrp="1" noChangeArrowheads="1"/>
          </p:cNvSpPr>
          <p:nvPr>
            <p:ph type="subTitle" idx="1"/>
          </p:nvPr>
        </p:nvSpPr>
        <p:spPr>
          <a:xfrm>
            <a:off x="1981200" y="3429000"/>
            <a:ext cx="7010400" cy="3200400"/>
          </a:xfrm>
        </p:spPr>
        <p:txBody>
          <a:bodyPr>
            <a:normAutofit/>
          </a:bodyPr>
          <a:lstStyle/>
          <a:p>
            <a:r>
              <a:rPr lang="en-US" sz="2800" dirty="0" smtClean="0"/>
              <a:t>Tressa L. Fowler</a:t>
            </a:r>
          </a:p>
          <a:p>
            <a:endParaRPr lang="en-US" sz="2800" dirty="0" smtClean="0"/>
          </a:p>
          <a:p>
            <a:r>
              <a:rPr lang="en-US" sz="2800" dirty="0" smtClean="0"/>
              <a:t>Barbara </a:t>
            </a:r>
            <a:r>
              <a:rPr lang="en-US" sz="2800" dirty="0"/>
              <a:t>Brown, John Halley </a:t>
            </a:r>
            <a:r>
              <a:rPr lang="en-US" sz="2800" dirty="0" err="1"/>
              <a:t>Gotway</a:t>
            </a:r>
            <a:r>
              <a:rPr lang="en-US" sz="2800" dirty="0"/>
              <a:t>, Randy Bullock, Eric </a:t>
            </a:r>
            <a:r>
              <a:rPr lang="en-US" sz="2800" dirty="0" err="1" smtClean="0"/>
              <a:t>Gilleland</a:t>
            </a:r>
            <a:r>
              <a:rPr lang="en-US" sz="2800" dirty="0" smtClean="0"/>
              <a:t>, Tara </a:t>
            </a:r>
            <a:r>
              <a:rPr lang="en-US" sz="2800" dirty="0" smtClean="0"/>
              <a:t>Jensen, </a:t>
            </a:r>
            <a:r>
              <a:rPr lang="en-US" sz="2800" dirty="0" smtClean="0"/>
              <a:t>Nancy </a:t>
            </a:r>
            <a:r>
              <a:rPr lang="en-US" sz="2800" dirty="0" err="1" smtClean="0"/>
              <a:t>Rehak</a:t>
            </a:r>
            <a:r>
              <a:rPr lang="en-US" sz="2800" dirty="0" smtClean="0"/>
              <a:t>, Paula </a:t>
            </a:r>
            <a:r>
              <a:rPr lang="en-US" sz="2800" dirty="0" err="1" smtClean="0"/>
              <a:t>McCaslin</a:t>
            </a:r>
            <a:r>
              <a:rPr lang="en-US" sz="2800" dirty="0" smtClean="0"/>
              <a:t>, and </a:t>
            </a:r>
            <a:r>
              <a:rPr lang="en-US" sz="2800" dirty="0" smtClean="0"/>
              <a:t>Julie </a:t>
            </a:r>
            <a:r>
              <a:rPr lang="en-US" sz="2800" dirty="0" err="1" smtClean="0"/>
              <a:t>Prestopnik</a:t>
            </a:r>
            <a:endParaRPr lang="en-US" dirty="0" smtClean="0"/>
          </a:p>
          <a:p>
            <a:r>
              <a:rPr lang="en-US" sz="2800" dirty="0" smtClean="0"/>
              <a:t>	June </a:t>
            </a:r>
            <a:r>
              <a:rPr lang="en-US" sz="2800" dirty="0" smtClean="0"/>
              <a:t>2013</a:t>
            </a:r>
            <a:endParaRPr lang="en-US" sz="2800" dirty="0"/>
          </a:p>
        </p:txBody>
      </p:sp>
      <p:pic>
        <p:nvPicPr>
          <p:cNvPr id="208901" name="Picture 5" descr="noaa_logo_small"/>
          <p:cNvPicPr>
            <a:picLocks noChangeAspect="1" noChangeArrowheads="1"/>
          </p:cNvPicPr>
          <p:nvPr/>
        </p:nvPicPr>
        <p:blipFill>
          <a:blip r:embed="rId3"/>
          <a:srcRect/>
          <a:stretch>
            <a:fillRect/>
          </a:stretch>
        </p:blipFill>
        <p:spPr bwMode="auto">
          <a:xfrm>
            <a:off x="228600" y="5638800"/>
            <a:ext cx="847725" cy="847725"/>
          </a:xfrm>
          <a:prstGeom prst="rect">
            <a:avLst/>
          </a:prstGeom>
          <a:noFill/>
        </p:spPr>
      </p:pic>
      <p:pic>
        <p:nvPicPr>
          <p:cNvPr id="208902" name="Picture 6" descr="afwa_logo_small"/>
          <p:cNvPicPr>
            <a:picLocks noChangeAspect="1" noChangeArrowheads="1"/>
          </p:cNvPicPr>
          <p:nvPr/>
        </p:nvPicPr>
        <p:blipFill>
          <a:blip r:embed="rId4"/>
          <a:srcRect/>
          <a:stretch>
            <a:fillRect/>
          </a:stretch>
        </p:blipFill>
        <p:spPr bwMode="auto">
          <a:xfrm>
            <a:off x="228600" y="4648200"/>
            <a:ext cx="847725" cy="838200"/>
          </a:xfrm>
          <a:prstGeom prst="rect">
            <a:avLst/>
          </a:prstGeom>
          <a:noFill/>
        </p:spPr>
      </p:pic>
      <p:pic>
        <p:nvPicPr>
          <p:cNvPr id="208903" name="Picture 7" descr="ncar_small"/>
          <p:cNvPicPr>
            <a:picLocks noChangeAspect="1" noChangeArrowheads="1"/>
          </p:cNvPicPr>
          <p:nvPr/>
        </p:nvPicPr>
        <p:blipFill>
          <a:blip r:embed="rId5"/>
          <a:srcRect/>
          <a:stretch>
            <a:fillRect/>
          </a:stretch>
        </p:blipFill>
        <p:spPr bwMode="auto">
          <a:xfrm>
            <a:off x="228600" y="3581400"/>
            <a:ext cx="952500" cy="7905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MODIS data preprocessor</a:t>
            </a:r>
            <a:endParaRPr lang="en-US" dirty="0"/>
          </a:p>
        </p:txBody>
      </p:sp>
      <p:sp>
        <p:nvSpPr>
          <p:cNvPr id="4" name="Content Placeholder 3"/>
          <p:cNvSpPr>
            <a:spLocks noGrp="1"/>
          </p:cNvSpPr>
          <p:nvPr>
            <p:ph sz="quarter" idx="1"/>
          </p:nvPr>
        </p:nvSpPr>
        <p:spPr>
          <a:xfrm>
            <a:off x="612648" y="1600200"/>
            <a:ext cx="4949952" cy="4953000"/>
          </a:xfrm>
        </p:spPr>
        <p:txBody>
          <a:bodyPr/>
          <a:lstStyle/>
          <a:p>
            <a:r>
              <a:rPr lang="en-US" dirty="0"/>
              <a:t>HDF-</a:t>
            </a:r>
            <a:r>
              <a:rPr lang="en-US" dirty="0" smtClean="0"/>
              <a:t>EOS files converted into MET </a:t>
            </a:r>
            <a:r>
              <a:rPr lang="en-US" dirty="0" err="1" smtClean="0"/>
              <a:t>NetCDF</a:t>
            </a:r>
            <a:r>
              <a:rPr lang="en-US" dirty="0" smtClean="0"/>
              <a:t>.</a:t>
            </a:r>
          </a:p>
          <a:p>
            <a:r>
              <a:rPr lang="en-US" dirty="0" smtClean="0"/>
              <a:t>Allows use of MODIS products as observations for verification.</a:t>
            </a:r>
          </a:p>
          <a:p>
            <a:r>
              <a:rPr lang="en-US" dirty="0" smtClean="0"/>
              <a:t>Developed and tested on Level 2 cloud product.</a:t>
            </a:r>
          </a:p>
          <a:p>
            <a:r>
              <a:rPr lang="en-US" u="sng" dirty="0">
                <a:solidFill>
                  <a:schemeClr val="accent1">
                    <a:lumMod val="50000"/>
                  </a:schemeClr>
                </a:solidFill>
                <a:hlinkClick r:id="rId2"/>
              </a:rPr>
              <a:t>http://ladsweb.nascom.nasa.gov/</a:t>
            </a:r>
            <a:endParaRPr lang="en-US" dirty="0">
              <a:solidFill>
                <a:schemeClr val="accent1">
                  <a:lumMod val="50000"/>
                </a:schemeClr>
              </a:solidFill>
            </a:endParaRPr>
          </a:p>
        </p:txBody>
      </p:sp>
      <p:pic>
        <p:nvPicPr>
          <p:cNvPr id="3" name="Picture 2" descr="t1.png"/>
          <p:cNvPicPr>
            <a:picLocks noChangeAspect="1"/>
          </p:cNvPicPr>
          <p:nvPr/>
        </p:nvPicPr>
        <p:blipFill rotWithShape="1">
          <a:blip r:embed="rId3">
            <a:extLst>
              <a:ext uri="{28A0092B-C50C-407E-A947-70E740481C1C}">
                <a14:useLocalDpi xmlns:a14="http://schemas.microsoft.com/office/drawing/2010/main" val="0"/>
              </a:ext>
            </a:extLst>
          </a:blip>
          <a:srcRect l="54715" t="5201" b="5303"/>
          <a:stretch/>
        </p:blipFill>
        <p:spPr>
          <a:xfrm>
            <a:off x="5562600" y="1490102"/>
            <a:ext cx="3581399" cy="5238904"/>
          </a:xfrm>
          <a:prstGeom prst="rect">
            <a:avLst/>
          </a:prstGeom>
        </p:spPr>
      </p:pic>
    </p:spTree>
    <p:extLst>
      <p:ext uri="{BB962C8B-B14F-4D97-AF65-F5344CB8AC3E}">
        <p14:creationId xmlns:p14="http://schemas.microsoft.com/office/powerpoint/2010/main" val="1704959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ressa_madis.png"/>
          <p:cNvPicPr>
            <a:picLocks noChangeAspect="1"/>
          </p:cNvPicPr>
          <p:nvPr/>
        </p:nvPicPr>
        <p:blipFill rotWithShape="1">
          <a:blip r:embed="rId3">
            <a:extLst>
              <a:ext uri="{28A0092B-C50C-407E-A947-70E740481C1C}">
                <a14:useLocalDpi xmlns:a14="http://schemas.microsoft.com/office/drawing/2010/main" val="0"/>
              </a:ext>
            </a:extLst>
          </a:blip>
          <a:srcRect t="11955" b="-15"/>
          <a:stretch/>
        </p:blipFill>
        <p:spPr>
          <a:xfrm>
            <a:off x="2918874" y="3505200"/>
            <a:ext cx="6202326" cy="3200400"/>
          </a:xfrm>
          <a:prstGeom prst="rect">
            <a:avLst/>
          </a:prstGeom>
        </p:spPr>
      </p:pic>
      <p:sp>
        <p:nvSpPr>
          <p:cNvPr id="2" name="Title 1"/>
          <p:cNvSpPr>
            <a:spLocks noGrp="1"/>
          </p:cNvSpPr>
          <p:nvPr>
            <p:ph type="title"/>
          </p:nvPr>
        </p:nvSpPr>
        <p:spPr>
          <a:xfrm>
            <a:off x="358587" y="274638"/>
            <a:ext cx="8591177" cy="1143000"/>
          </a:xfrm>
        </p:spPr>
        <p:txBody>
          <a:bodyPr>
            <a:normAutofit/>
          </a:bodyPr>
          <a:lstStyle/>
          <a:p>
            <a:pPr algn="l"/>
            <a:r>
              <a:rPr lang="en-US" dirty="0" smtClean="0">
                <a:solidFill>
                  <a:srgbClr val="1F497D"/>
                </a:solidFill>
              </a:rPr>
              <a:t>Example plots from plotting scripts</a:t>
            </a:r>
            <a:r>
              <a:rPr lang="en-US" dirty="0" smtClean="0">
                <a:solidFill>
                  <a:srgbClr val="1F497D"/>
                </a:solidFill>
              </a:rPr>
              <a:t>	</a:t>
            </a:r>
            <a:endParaRPr lang="en-US" dirty="0">
              <a:solidFill>
                <a:srgbClr val="1F497D"/>
              </a:solidFill>
            </a:endParaRPr>
          </a:p>
        </p:txBody>
      </p:sp>
      <p:pic>
        <p:nvPicPr>
          <p:cNvPr id="5" name="Picture 4" descr="dtc_wordmark_pms203.jpg"/>
          <p:cNvPicPr>
            <a:picLocks noChangeAspect="1"/>
          </p:cNvPicPr>
          <p:nvPr/>
        </p:nvPicPr>
        <p:blipFill>
          <a:blip r:embed="rId4" cstate="print"/>
          <a:srcRect/>
          <a:stretch>
            <a:fillRect/>
          </a:stretch>
        </p:blipFill>
        <p:spPr bwMode="auto">
          <a:xfrm>
            <a:off x="0" y="6081713"/>
            <a:ext cx="2895600" cy="776287"/>
          </a:xfrm>
          <a:prstGeom prst="rect">
            <a:avLst/>
          </a:prstGeom>
          <a:noFill/>
          <a:ln w="9525">
            <a:noFill/>
            <a:miter lim="800000"/>
            <a:headEnd/>
            <a:tailEnd/>
          </a:ln>
        </p:spPr>
      </p:pic>
      <p:sp>
        <p:nvSpPr>
          <p:cNvPr id="7" name="Content Placeholder 2"/>
          <p:cNvSpPr txBox="1">
            <a:spLocks/>
          </p:cNvSpPr>
          <p:nvPr/>
        </p:nvSpPr>
        <p:spPr>
          <a:xfrm>
            <a:off x="491596" y="1652201"/>
            <a:ext cx="8071142" cy="421763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endParaRPr lang="en-US" sz="2000" dirty="0" smtClean="0">
              <a:solidFill>
                <a:schemeClr val="accent1">
                  <a:lumMod val="50000"/>
                </a:schemeClr>
              </a:solidFill>
            </a:endParaRPr>
          </a:p>
        </p:txBody>
      </p:sp>
      <p:pic>
        <p:nvPicPr>
          <p:cNvPr id="4" name="Picture 3" descr="plot_data_plane.tiff"/>
          <p:cNvPicPr>
            <a:picLocks noChangeAspect="1"/>
          </p:cNvPicPr>
          <p:nvPr/>
        </p:nvPicPr>
        <p:blipFill rotWithShape="1">
          <a:blip r:embed="rId5">
            <a:extLst>
              <a:ext uri="{28A0092B-C50C-407E-A947-70E740481C1C}">
                <a14:useLocalDpi xmlns:a14="http://schemas.microsoft.com/office/drawing/2010/main" val="0"/>
              </a:ext>
            </a:extLst>
          </a:blip>
          <a:srcRect l="1645" t="7224" b="10015"/>
          <a:stretch/>
        </p:blipFill>
        <p:spPr>
          <a:xfrm>
            <a:off x="0" y="1447800"/>
            <a:ext cx="6019800" cy="3322161"/>
          </a:xfrm>
          <a:prstGeom prst="rect">
            <a:avLst/>
          </a:prstGeom>
        </p:spPr>
      </p:pic>
    </p:spTree>
    <p:extLst>
      <p:ext uri="{BB962C8B-B14F-4D97-AF65-F5344CB8AC3E}">
        <p14:creationId xmlns:p14="http://schemas.microsoft.com/office/powerpoint/2010/main" val="41145917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Bug fixes</a:t>
            </a:r>
            <a:endParaRPr lang="en-US" dirty="0"/>
          </a:p>
        </p:txBody>
      </p:sp>
      <p:sp>
        <p:nvSpPr>
          <p:cNvPr id="3" name="Content Placeholder 2"/>
          <p:cNvSpPr>
            <a:spLocks noGrp="1"/>
          </p:cNvSpPr>
          <p:nvPr>
            <p:ph sz="quarter" idx="1"/>
          </p:nvPr>
        </p:nvSpPr>
        <p:spPr>
          <a:xfrm>
            <a:off x="612648" y="1600200"/>
            <a:ext cx="5330952" cy="4495800"/>
          </a:xfrm>
        </p:spPr>
        <p:txBody>
          <a:bodyPr/>
          <a:lstStyle/>
          <a:p>
            <a:r>
              <a:rPr lang="en-US" dirty="0" smtClean="0"/>
              <a:t>MODE areas </a:t>
            </a:r>
          </a:p>
          <a:p>
            <a:pPr lvl="1"/>
            <a:r>
              <a:rPr lang="en-US" dirty="0" smtClean="0"/>
              <a:t>Previous versions overestimated areas somewhat</a:t>
            </a:r>
          </a:p>
          <a:p>
            <a:pPr lvl="1"/>
            <a:r>
              <a:rPr lang="en-US" dirty="0" smtClean="0"/>
              <a:t>Larger objects less affected</a:t>
            </a:r>
          </a:p>
          <a:p>
            <a:pPr lvl="1"/>
            <a:endParaRPr lang="en-US" dirty="0"/>
          </a:p>
          <a:p>
            <a:r>
              <a:rPr lang="en-US" dirty="0" err="1" smtClean="0"/>
              <a:t>Prepbufr</a:t>
            </a:r>
            <a:r>
              <a:rPr lang="en-US" dirty="0" smtClean="0"/>
              <a:t> virtual temperature coded as temperature. </a:t>
            </a:r>
          </a:p>
          <a:p>
            <a:pPr lvl="1"/>
            <a:r>
              <a:rPr lang="en-US" dirty="0" smtClean="0"/>
              <a:t>Results may show false cold bias.</a:t>
            </a:r>
          </a:p>
          <a:p>
            <a:r>
              <a:rPr lang="en-US" dirty="0" smtClean="0"/>
              <a:t>Other small bug fixes. </a:t>
            </a:r>
          </a:p>
          <a:p>
            <a:pPr lvl="1"/>
            <a:endParaRPr lang="en-US" dirty="0" smtClean="0"/>
          </a:p>
        </p:txBody>
      </p:sp>
      <p:pic>
        <p:nvPicPr>
          <p:cNvPr id="4" name="Picture 3" descr="MODE_areas_graphic.tiff"/>
          <p:cNvPicPr>
            <a:picLocks noChangeAspect="1"/>
          </p:cNvPicPr>
          <p:nvPr/>
        </p:nvPicPr>
        <p:blipFill rotWithShape="1">
          <a:blip r:embed="rId2">
            <a:extLst>
              <a:ext uri="{28A0092B-C50C-407E-A947-70E740481C1C}">
                <a14:useLocalDpi xmlns:a14="http://schemas.microsoft.com/office/drawing/2010/main" val="0"/>
              </a:ext>
            </a:extLst>
          </a:blip>
          <a:srcRect l="11631" t="10500" r="19339" b="10214"/>
          <a:stretch/>
        </p:blipFill>
        <p:spPr>
          <a:xfrm>
            <a:off x="6096000" y="1905000"/>
            <a:ext cx="2735263" cy="2181536"/>
          </a:xfrm>
          <a:prstGeom prst="rect">
            <a:avLst/>
          </a:prstGeom>
        </p:spPr>
      </p:pic>
    </p:spTree>
    <p:extLst>
      <p:ext uri="{BB962C8B-B14F-4D97-AF65-F5344CB8AC3E}">
        <p14:creationId xmlns:p14="http://schemas.microsoft.com/office/powerpoint/2010/main" val="3817523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6" name="Rectangle 8"/>
          <p:cNvSpPr>
            <a:spLocks noGrp="1" noChangeArrowheads="1"/>
          </p:cNvSpPr>
          <p:nvPr>
            <p:ph type="title"/>
          </p:nvPr>
        </p:nvSpPr>
        <p:spPr>
          <a:xfrm>
            <a:off x="457200" y="0"/>
            <a:ext cx="8229600" cy="990600"/>
          </a:xfrm>
        </p:spPr>
        <p:txBody>
          <a:bodyPr/>
          <a:lstStyle/>
          <a:p>
            <a:r>
              <a:rPr lang="en-US" dirty="0" smtClean="0"/>
              <a:t>Summary</a:t>
            </a:r>
            <a:endParaRPr lang="en-US" dirty="0"/>
          </a:p>
        </p:txBody>
      </p:sp>
      <p:sp>
        <p:nvSpPr>
          <p:cNvPr id="483337" name="Rectangle 9"/>
          <p:cNvSpPr>
            <a:spLocks noGrp="1" noChangeArrowheads="1"/>
          </p:cNvSpPr>
          <p:nvPr>
            <p:ph sz="quarter" idx="1"/>
          </p:nvPr>
        </p:nvSpPr>
        <p:spPr>
          <a:xfrm>
            <a:off x="914400" y="1752600"/>
            <a:ext cx="7620000" cy="4343400"/>
          </a:xfrm>
        </p:spPr>
        <p:txBody>
          <a:bodyPr>
            <a:normAutofit/>
          </a:bodyPr>
          <a:lstStyle/>
          <a:p>
            <a:pPr>
              <a:lnSpc>
                <a:spcPct val="80000"/>
              </a:lnSpc>
            </a:pPr>
            <a:r>
              <a:rPr lang="en-US" sz="2400" dirty="0"/>
              <a:t>MET is a community tool for</a:t>
            </a:r>
            <a:r>
              <a:rPr lang="en-US" sz="2400" dirty="0" smtClean="0"/>
              <a:t> model forecast </a:t>
            </a:r>
            <a:r>
              <a:rPr lang="en-US" sz="2400" dirty="0"/>
              <a:t>evaluation, which incorporates</a:t>
            </a:r>
            <a:r>
              <a:rPr lang="en-US" sz="2400" dirty="0" smtClean="0"/>
              <a:t> many of the latest </a:t>
            </a:r>
            <a:r>
              <a:rPr lang="en-US" sz="2400" dirty="0"/>
              <a:t>methods</a:t>
            </a:r>
          </a:p>
          <a:p>
            <a:pPr lvl="1">
              <a:lnSpc>
                <a:spcPct val="80000"/>
              </a:lnSpc>
            </a:pPr>
            <a:r>
              <a:rPr lang="en-US" sz="2400" dirty="0"/>
              <a:t>Modular architecture</a:t>
            </a:r>
          </a:p>
          <a:p>
            <a:pPr lvl="1">
              <a:lnSpc>
                <a:spcPct val="80000"/>
              </a:lnSpc>
            </a:pPr>
            <a:r>
              <a:rPr lang="en-US" sz="2400" dirty="0"/>
              <a:t>Highly configurable</a:t>
            </a:r>
          </a:p>
          <a:p>
            <a:pPr lvl="1">
              <a:lnSpc>
                <a:spcPct val="80000"/>
              </a:lnSpc>
            </a:pPr>
            <a:r>
              <a:rPr lang="en-US" sz="2400" dirty="0"/>
              <a:t>Extensive user </a:t>
            </a:r>
            <a:r>
              <a:rPr lang="en-US" sz="2400" dirty="0" smtClean="0"/>
              <a:t>support</a:t>
            </a:r>
          </a:p>
          <a:p>
            <a:pPr>
              <a:lnSpc>
                <a:spcPct val="80000"/>
              </a:lnSpc>
            </a:pPr>
            <a:r>
              <a:rPr lang="en-US" sz="2700" dirty="0" smtClean="0"/>
              <a:t>New tropical cyclone verification</a:t>
            </a:r>
          </a:p>
          <a:p>
            <a:pPr>
              <a:lnSpc>
                <a:spcPct val="80000"/>
              </a:lnSpc>
            </a:pPr>
            <a:r>
              <a:rPr lang="en-US" sz="2700" dirty="0" smtClean="0"/>
              <a:t>New spatial / series verification</a:t>
            </a:r>
          </a:p>
          <a:p>
            <a:pPr>
              <a:lnSpc>
                <a:spcPct val="80000"/>
              </a:lnSpc>
            </a:pPr>
            <a:r>
              <a:rPr lang="en-US" sz="2700" dirty="0" smtClean="0"/>
              <a:t>Additional satellite observation preprocessor.</a:t>
            </a:r>
          </a:p>
          <a:p>
            <a:pPr>
              <a:lnSpc>
                <a:spcPct val="80000"/>
              </a:lnSpc>
            </a:pPr>
            <a:r>
              <a:rPr lang="en-US" sz="2700" dirty="0" smtClean="0"/>
              <a:t>Little-r and SURFRAD observations preprocessed by existing tools. </a:t>
            </a:r>
          </a:p>
          <a:p>
            <a:pPr>
              <a:lnSpc>
                <a:spcPct val="80000"/>
              </a:lnSpc>
            </a:pPr>
            <a:r>
              <a:rPr lang="en-US" sz="2700" dirty="0" smtClean="0"/>
              <a:t>More graphics support.</a:t>
            </a:r>
          </a:p>
          <a:p>
            <a:pPr>
              <a:lnSpc>
                <a:spcPct val="80000"/>
              </a:lnSpc>
            </a:pPr>
            <a:endParaRPr lang="en-US" sz="2700" dirty="0" smtClean="0"/>
          </a:p>
        </p:txBody>
      </p:sp>
      <p:sp>
        <p:nvSpPr>
          <p:cNvPr id="483338" name="Text Box 10"/>
          <p:cNvSpPr txBox="1">
            <a:spLocks noChangeArrowheads="1"/>
          </p:cNvSpPr>
          <p:nvPr/>
        </p:nvSpPr>
        <p:spPr bwMode="auto">
          <a:xfrm>
            <a:off x="4495800" y="5791200"/>
            <a:ext cx="4495800" cy="892175"/>
          </a:xfrm>
          <a:prstGeom prst="rect">
            <a:avLst/>
          </a:prstGeom>
          <a:noFill/>
          <a:ln w="38100">
            <a:solidFill>
              <a:schemeClr val="tx2"/>
            </a:solidFill>
            <a:miter lim="800000"/>
            <a:headEnd/>
            <a:tailEnd/>
          </a:ln>
          <a:effectLst/>
        </p:spPr>
        <p:txBody>
          <a:bodyPr>
            <a:prstTxWarp prst="textNoShape">
              <a:avLst/>
            </a:prstTxWarp>
            <a:spAutoFit/>
          </a:bodyPr>
          <a:lstStyle/>
          <a:p>
            <a:pPr algn="ctr">
              <a:spcBef>
                <a:spcPct val="50000"/>
              </a:spcBef>
            </a:pPr>
            <a:r>
              <a:rPr lang="en-US" sz="2000" b="1" dirty="0">
                <a:solidFill>
                  <a:schemeClr val="tx2"/>
                </a:solidFill>
                <a:latin typeface="Arial" pitchFamily="-107" charset="0"/>
              </a:rPr>
              <a:t>For more information:</a:t>
            </a:r>
          </a:p>
          <a:p>
            <a:pPr algn="ctr">
              <a:spcBef>
                <a:spcPct val="50000"/>
              </a:spcBef>
            </a:pPr>
            <a:r>
              <a:rPr lang="en-US" sz="2000" dirty="0">
                <a:solidFill>
                  <a:schemeClr val="tx2"/>
                </a:solidFill>
                <a:latin typeface="Arial" pitchFamily="-107" charset="0"/>
              </a:rPr>
              <a:t>http://</a:t>
            </a:r>
            <a:r>
              <a:rPr lang="en-US" sz="2000" dirty="0" err="1">
                <a:solidFill>
                  <a:schemeClr val="tx2"/>
                </a:solidFill>
                <a:latin typeface="Arial" pitchFamily="-107" charset="0"/>
              </a:rPr>
              <a:t>www.dtcenter.org</a:t>
            </a:r>
            <a:r>
              <a:rPr lang="en-US" sz="2000" dirty="0">
                <a:solidFill>
                  <a:schemeClr val="tx2"/>
                </a:solidFill>
                <a:latin typeface="Arial" pitchFamily="-107" charset="0"/>
              </a:rPr>
              <a:t>/met/users/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a:effectLst>
            <a:outerShdw blurRad="50800" dist="38100" dir="2700000">
              <a:srgbClr val="000000">
                <a:alpha val="43000"/>
              </a:srgbClr>
            </a:outerShdw>
          </a:effectLst>
        </p:spPr>
        <p:txBody>
          <a:bodyPr>
            <a:normAutofit/>
          </a:bodyPr>
          <a:lstStyle/>
          <a:p>
            <a:pPr eaLnBrk="1" hangingPunct="1"/>
            <a:r>
              <a:rPr lang="en-US" sz="4000" dirty="0" smtClean="0"/>
              <a:t>Thank You </a:t>
            </a:r>
            <a:br>
              <a:rPr lang="en-US" sz="4000" dirty="0" smtClean="0"/>
            </a:br>
            <a:endParaRPr lang="en-US" sz="4000" dirty="0" smtClean="0"/>
          </a:p>
        </p:txBody>
      </p:sp>
      <p:sp>
        <p:nvSpPr>
          <p:cNvPr id="3" name="Content Placeholder 2"/>
          <p:cNvSpPr>
            <a:spLocks noGrp="1"/>
          </p:cNvSpPr>
          <p:nvPr>
            <p:ph idx="1"/>
          </p:nvPr>
        </p:nvSpPr>
        <p:spPr>
          <a:xfrm>
            <a:off x="685800" y="1676400"/>
            <a:ext cx="8229600" cy="4114800"/>
          </a:xfrm>
          <a:effectLst>
            <a:outerShdw blurRad="50800" dist="38100" dir="2700000">
              <a:srgbClr val="000000">
                <a:alpha val="43000"/>
              </a:srgbClr>
            </a:outerShdw>
          </a:effectLst>
        </p:spPr>
        <p:txBody>
          <a:bodyPr>
            <a:normAutofit fontScale="92500" lnSpcReduction="10000"/>
          </a:bodyPr>
          <a:lstStyle/>
          <a:p>
            <a:pPr marL="411480" algn="ctr" eaLnBrk="1" hangingPunct="1">
              <a:spcBef>
                <a:spcPts val="1900"/>
              </a:spcBef>
              <a:buFont typeface="Arial" charset="0"/>
              <a:buNone/>
            </a:pPr>
            <a:r>
              <a:rPr lang="en-US" sz="3000" dirty="0" smtClean="0"/>
              <a:t>Support for MET is provided by </a:t>
            </a:r>
          </a:p>
          <a:p>
            <a:pPr marL="411480" algn="ctr" eaLnBrk="1" hangingPunct="1">
              <a:spcBef>
                <a:spcPts val="1900"/>
              </a:spcBef>
              <a:buFont typeface="Arial" charset="0"/>
              <a:buNone/>
            </a:pPr>
            <a:r>
              <a:rPr lang="en-US" sz="3000" dirty="0" smtClean="0"/>
              <a:t>the Developmental </a:t>
            </a:r>
            <a:r>
              <a:rPr lang="en-US" sz="3000" dirty="0" err="1" smtClean="0"/>
              <a:t>Testbed</a:t>
            </a:r>
            <a:r>
              <a:rPr lang="en-US" sz="3000" dirty="0" smtClean="0"/>
              <a:t> Center (DTC</a:t>
            </a:r>
            <a:r>
              <a:rPr lang="en-US" sz="3000" dirty="0" smtClean="0"/>
              <a:t>), </a:t>
            </a:r>
            <a:endParaRPr lang="en-US" sz="3000" dirty="0"/>
          </a:p>
          <a:p>
            <a:pPr marL="411480" algn="ctr" eaLnBrk="1" hangingPunct="1">
              <a:spcBef>
                <a:spcPts val="1900"/>
              </a:spcBef>
              <a:buFont typeface="Arial" charset="0"/>
              <a:buNone/>
            </a:pPr>
            <a:r>
              <a:rPr lang="en-US" sz="3000" dirty="0" smtClean="0"/>
              <a:t>the </a:t>
            </a:r>
            <a:r>
              <a:rPr lang="en-US" sz="3000" dirty="0" smtClean="0"/>
              <a:t>Air Force Weather Agency (AFWA</a:t>
            </a:r>
            <a:r>
              <a:rPr lang="en-US" sz="3000" dirty="0" smtClean="0"/>
              <a:t>), </a:t>
            </a:r>
          </a:p>
          <a:p>
            <a:pPr marL="411480" algn="ctr" eaLnBrk="1" hangingPunct="1">
              <a:spcBef>
                <a:spcPts val="1900"/>
              </a:spcBef>
              <a:buFont typeface="Arial" charset="0"/>
              <a:buNone/>
            </a:pPr>
            <a:r>
              <a:rPr lang="en-US" sz="3000" dirty="0" smtClean="0"/>
              <a:t>and </a:t>
            </a:r>
          </a:p>
          <a:p>
            <a:pPr marL="411480" algn="ctr" eaLnBrk="1" hangingPunct="1">
              <a:spcBef>
                <a:spcPts val="1900"/>
              </a:spcBef>
              <a:buFont typeface="Arial" charset="0"/>
              <a:buNone/>
            </a:pPr>
            <a:r>
              <a:rPr lang="en-US" sz="3000" dirty="0" smtClean="0"/>
              <a:t>the Hurrican</a:t>
            </a:r>
            <a:r>
              <a:rPr lang="en-US" sz="3000" dirty="0" smtClean="0"/>
              <a:t>e Forecast Improvement Project (HFIP)</a:t>
            </a:r>
            <a:r>
              <a:rPr lang="en-US" sz="3000" dirty="0" smtClean="0"/>
              <a:t>.</a:t>
            </a:r>
            <a:endParaRPr lang="en-US" sz="3000" dirty="0" smtClean="0"/>
          </a:p>
          <a:p>
            <a:pPr algn="ctr" eaLnBrk="1" hangingPunct="1">
              <a:lnSpc>
                <a:spcPct val="90000"/>
              </a:lnSpc>
              <a:spcAft>
                <a:spcPts val="1200"/>
              </a:spcAft>
              <a:buFont typeface="Arial" charset="0"/>
              <a:buNone/>
            </a:pPr>
            <a:endParaRPr lang="en-US" sz="3300" dirty="0" smtClean="0"/>
          </a:p>
          <a:p>
            <a:pPr algn="ctr" eaLnBrk="1" hangingPunct="1">
              <a:lnSpc>
                <a:spcPct val="90000"/>
              </a:lnSpc>
              <a:spcAft>
                <a:spcPts val="1200"/>
              </a:spcAft>
              <a:buFont typeface="Arial" charset="0"/>
              <a:buNone/>
            </a:pPr>
            <a:r>
              <a:rPr lang="en-US" sz="3300" dirty="0" smtClean="0"/>
              <a:t> </a:t>
            </a:r>
          </a:p>
        </p:txBody>
      </p:sp>
      <p:pic>
        <p:nvPicPr>
          <p:cNvPr id="5" name="Picture 4" descr="afwalogo.jpg"/>
          <p:cNvPicPr>
            <a:picLocks noChangeAspect="1"/>
          </p:cNvPicPr>
          <p:nvPr/>
        </p:nvPicPr>
        <p:blipFill>
          <a:blip r:embed="rId2"/>
          <a:stretch>
            <a:fillRect/>
          </a:stretch>
        </p:blipFill>
        <p:spPr>
          <a:xfrm>
            <a:off x="0" y="4734910"/>
            <a:ext cx="2133600" cy="212309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is it?</a:t>
            </a:r>
            <a:endParaRPr lang="en-US" dirty="0"/>
          </a:p>
        </p:txBody>
      </p:sp>
      <p:sp>
        <p:nvSpPr>
          <p:cNvPr id="3" name="Content Placeholder 2"/>
          <p:cNvSpPr>
            <a:spLocks noGrp="1"/>
          </p:cNvSpPr>
          <p:nvPr>
            <p:ph sz="quarter" idx="1"/>
          </p:nvPr>
        </p:nvSpPr>
        <p:spPr/>
        <p:txBody>
          <a:bodyPr>
            <a:normAutofit/>
          </a:bodyPr>
          <a:lstStyle/>
          <a:p>
            <a:r>
              <a:rPr lang="en-US" dirty="0" smtClean="0"/>
              <a:t>Free and supported </a:t>
            </a:r>
            <a:r>
              <a:rPr lang="en-US" dirty="0" smtClean="0"/>
              <a:t>model verification </a:t>
            </a:r>
            <a:r>
              <a:rPr lang="en-US" dirty="0" smtClean="0"/>
              <a:t>software.</a:t>
            </a:r>
          </a:p>
          <a:p>
            <a:pPr lvl="1"/>
            <a:r>
              <a:rPr lang="en-US" dirty="0" smtClean="0"/>
              <a:t>Traditional statistics – continuous and categorical</a:t>
            </a:r>
          </a:p>
          <a:p>
            <a:pPr lvl="1"/>
            <a:r>
              <a:rPr lang="en-US" dirty="0" smtClean="0"/>
              <a:t>Confidence intervals</a:t>
            </a:r>
          </a:p>
          <a:p>
            <a:pPr lvl="1"/>
            <a:r>
              <a:rPr lang="en-US" dirty="0" smtClean="0"/>
              <a:t>Statistics for probability forecasts</a:t>
            </a:r>
          </a:p>
          <a:p>
            <a:pPr lvl="1"/>
            <a:r>
              <a:rPr lang="en-US" dirty="0" smtClean="0"/>
              <a:t>Ensemble preprocessor and statistics</a:t>
            </a:r>
          </a:p>
          <a:p>
            <a:pPr lvl="1"/>
            <a:r>
              <a:rPr lang="en-US" dirty="0" smtClean="0"/>
              <a:t>Cloud verification capability</a:t>
            </a:r>
          </a:p>
          <a:p>
            <a:pPr lvl="1"/>
            <a:r>
              <a:rPr lang="en-US" dirty="0" smtClean="0"/>
              <a:t>Neighborhood methods</a:t>
            </a:r>
          </a:p>
          <a:p>
            <a:pPr lvl="1"/>
            <a:r>
              <a:rPr lang="en-US" dirty="0" smtClean="0"/>
              <a:t>MODE object based verification</a:t>
            </a:r>
          </a:p>
          <a:p>
            <a:pPr lvl="1"/>
            <a:r>
              <a:rPr lang="en-US" dirty="0" smtClean="0"/>
              <a:t>Wavelet decomposition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lstStyle/>
          <a:p>
            <a:pPr algn="l"/>
            <a:r>
              <a:rPr lang="en-US" dirty="0" smtClean="0"/>
              <a:t>How do I get it?</a:t>
            </a:r>
            <a:endParaRPr lang="en-US" dirty="0"/>
          </a:p>
        </p:txBody>
      </p:sp>
      <p:sp>
        <p:nvSpPr>
          <p:cNvPr id="495619" name="Rectangle 3"/>
          <p:cNvSpPr>
            <a:spLocks noGrp="1" noChangeArrowheads="1"/>
          </p:cNvSpPr>
          <p:nvPr>
            <p:ph sz="quarter" idx="1"/>
          </p:nvPr>
        </p:nvSpPr>
        <p:spPr>
          <a:xfrm>
            <a:off x="381000" y="1676400"/>
            <a:ext cx="4191000" cy="5181600"/>
          </a:xfrm>
        </p:spPr>
        <p:txBody>
          <a:bodyPr/>
          <a:lstStyle/>
          <a:p>
            <a:pPr>
              <a:lnSpc>
                <a:spcPct val="80000"/>
              </a:lnSpc>
            </a:pPr>
            <a:r>
              <a:rPr lang="en-US" sz="2700" dirty="0" smtClean="0">
                <a:solidFill>
                  <a:srgbClr val="000000"/>
                </a:solidFill>
              </a:rPr>
              <a:t>Download from the web site.</a:t>
            </a:r>
          </a:p>
          <a:p>
            <a:pPr>
              <a:lnSpc>
                <a:spcPct val="80000"/>
              </a:lnSpc>
            </a:pPr>
            <a:r>
              <a:rPr lang="en-US" sz="2700" dirty="0" smtClean="0">
                <a:solidFill>
                  <a:srgbClr val="000000"/>
                </a:solidFill>
              </a:rPr>
              <a:t>Compile and run.</a:t>
            </a:r>
          </a:p>
          <a:p>
            <a:pPr>
              <a:lnSpc>
                <a:spcPct val="80000"/>
              </a:lnSpc>
            </a:pPr>
            <a:r>
              <a:rPr lang="en-US" sz="2700" dirty="0" smtClean="0">
                <a:solidFill>
                  <a:srgbClr val="000000"/>
                </a:solidFill>
              </a:rPr>
              <a:t>Read manual.</a:t>
            </a:r>
          </a:p>
          <a:p>
            <a:pPr>
              <a:lnSpc>
                <a:spcPct val="80000"/>
              </a:lnSpc>
            </a:pPr>
            <a:r>
              <a:rPr lang="en-US" sz="2700" dirty="0" smtClean="0">
                <a:solidFill>
                  <a:schemeClr val="accent1">
                    <a:lumMod val="75000"/>
                  </a:schemeClr>
                </a:solidFill>
              </a:rPr>
              <a:t>Attend Tutorial</a:t>
            </a:r>
          </a:p>
          <a:p>
            <a:pPr lvl="1">
              <a:lnSpc>
                <a:spcPct val="80000"/>
              </a:lnSpc>
            </a:pPr>
            <a:r>
              <a:rPr lang="en-US" sz="2400" dirty="0" err="1" smtClean="0">
                <a:solidFill>
                  <a:schemeClr val="accent1">
                    <a:lumMod val="75000"/>
                  </a:schemeClr>
                </a:solidFill>
              </a:rPr>
              <a:t>Janurary</a:t>
            </a:r>
            <a:r>
              <a:rPr lang="en-US" sz="2400" dirty="0" smtClean="0">
                <a:solidFill>
                  <a:schemeClr val="accent1">
                    <a:lumMod val="75000"/>
                  </a:schemeClr>
                </a:solidFill>
              </a:rPr>
              <a:t> 2014</a:t>
            </a:r>
            <a:endParaRPr lang="en-US" sz="2400" dirty="0" smtClean="0">
              <a:solidFill>
                <a:schemeClr val="accent1">
                  <a:lumMod val="75000"/>
                </a:schemeClr>
              </a:solidFill>
            </a:endParaRPr>
          </a:p>
          <a:p>
            <a:pPr>
              <a:lnSpc>
                <a:spcPct val="80000"/>
              </a:lnSpc>
            </a:pPr>
            <a:r>
              <a:rPr lang="en-US" sz="2700" dirty="0" smtClean="0">
                <a:solidFill>
                  <a:schemeClr val="accent1">
                    <a:lumMod val="75000"/>
                  </a:schemeClr>
                </a:solidFill>
              </a:rPr>
              <a:t>Use </a:t>
            </a:r>
            <a:r>
              <a:rPr lang="en-US" sz="2700" dirty="0" err="1" smtClean="0">
                <a:solidFill>
                  <a:schemeClr val="accent1">
                    <a:lumMod val="75000"/>
                  </a:schemeClr>
                </a:solidFill>
              </a:rPr>
              <a:t>met_help@ucar.edu</a:t>
            </a:r>
            <a:endParaRPr lang="en-US" sz="2700" dirty="0" smtClean="0">
              <a:solidFill>
                <a:schemeClr val="accent1">
                  <a:lumMod val="75000"/>
                </a:schemeClr>
              </a:solidFill>
            </a:endParaRPr>
          </a:p>
          <a:p>
            <a:pPr>
              <a:lnSpc>
                <a:spcPct val="80000"/>
              </a:lnSpc>
            </a:pPr>
            <a:endParaRPr lang="en-US" sz="2700" dirty="0"/>
          </a:p>
        </p:txBody>
      </p:sp>
      <p:pic>
        <p:nvPicPr>
          <p:cNvPr id="495673" name="Picture 5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41309" y="2438400"/>
            <a:ext cx="4777871" cy="3773723"/>
          </a:xfrm>
          <a:prstGeom prst="rect">
            <a:avLst/>
          </a:prstGeom>
          <a:noFill/>
          <a:ln w="9525">
            <a:noFill/>
            <a:miter lim="800000"/>
            <a:headEnd/>
            <a:tailEnd/>
          </a:ln>
          <a:effectLst/>
        </p:spPr>
      </p:pic>
      <p:pic>
        <p:nvPicPr>
          <p:cNvPr id="2" name="Picture 1" descr="MET_QRco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4800600"/>
            <a:ext cx="1879600" cy="1879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548640" y="1444752"/>
            <a:ext cx="8183880" cy="4785926"/>
          </a:xfrm>
          <a:prstGeom prst="rect">
            <a:avLst/>
          </a:prstGeom>
          <a:noFill/>
        </p:spPr>
        <p:txBody>
          <a:bodyPr wrap="square" rtlCol="0">
            <a:spAutoFit/>
          </a:bodyPr>
          <a:lstStyle/>
          <a:p>
            <a:pPr marL="342900" indent="-342900">
              <a:spcAft>
                <a:spcPts val="600"/>
              </a:spcAft>
              <a:buFont typeface="Arial"/>
              <a:buChar char="•"/>
            </a:pPr>
            <a:r>
              <a:rPr lang="en-US" sz="2800" dirty="0" smtClean="0"/>
              <a:t>MET </a:t>
            </a:r>
            <a:r>
              <a:rPr lang="en-US" sz="2800" dirty="0" smtClean="0"/>
              <a:t>– TC to support verification of tropical cyclone </a:t>
            </a:r>
            <a:r>
              <a:rPr lang="en-US" sz="2800" dirty="0" smtClean="0"/>
              <a:t>forecasts</a:t>
            </a:r>
          </a:p>
          <a:p>
            <a:pPr marL="342900" indent="-342900">
              <a:spcAft>
                <a:spcPts val="600"/>
              </a:spcAft>
              <a:buFont typeface="Arial"/>
              <a:buChar char="•"/>
            </a:pPr>
            <a:r>
              <a:rPr lang="en-US" sz="2800" dirty="0"/>
              <a:t>Series analysis tool summarizes verification statistics in any series (e.g. time, height) at each grid point in domain. </a:t>
            </a:r>
            <a:endParaRPr lang="en-US" sz="2800" dirty="0" smtClean="0"/>
          </a:p>
          <a:p>
            <a:pPr marL="342900" indent="-342900">
              <a:spcAft>
                <a:spcPts val="600"/>
              </a:spcAft>
              <a:buFont typeface="Arial"/>
              <a:buChar char="•"/>
            </a:pPr>
            <a:r>
              <a:rPr lang="en-US" sz="2800" dirty="0" smtClean="0"/>
              <a:t>MODIS data preprocessor.</a:t>
            </a:r>
            <a:endParaRPr lang="en-US" sz="2800" dirty="0" smtClean="0"/>
          </a:p>
          <a:p>
            <a:pPr marL="342900" indent="-342900">
              <a:spcAft>
                <a:spcPts val="600"/>
              </a:spcAft>
              <a:buFont typeface="Arial"/>
              <a:buChar char="•"/>
            </a:pPr>
            <a:r>
              <a:rPr lang="en-US" sz="2800" dirty="0"/>
              <a:t>Spread skill statistic in ensemble tool. </a:t>
            </a:r>
          </a:p>
          <a:p>
            <a:pPr marL="342900" indent="-342900">
              <a:spcAft>
                <a:spcPts val="600"/>
              </a:spcAft>
              <a:buFont typeface="Arial"/>
              <a:buChar char="•"/>
            </a:pPr>
            <a:r>
              <a:rPr lang="en-US" sz="2800" dirty="0" err="1" smtClean="0"/>
              <a:t>little_r</a:t>
            </a:r>
            <a:r>
              <a:rPr lang="en-US" sz="2800" dirty="0" smtClean="0"/>
              <a:t> </a:t>
            </a:r>
            <a:r>
              <a:rPr lang="en-US" sz="2800" dirty="0"/>
              <a:t>and SURFRAD handled in preprocessing tools.</a:t>
            </a:r>
          </a:p>
          <a:p>
            <a:endParaRPr lang="en-US" sz="2800" dirty="0"/>
          </a:p>
        </p:txBody>
      </p:sp>
      <p:sp>
        <p:nvSpPr>
          <p:cNvPr id="61" name="Title 1"/>
          <p:cNvSpPr>
            <a:spLocks noGrp="1"/>
          </p:cNvSpPr>
          <p:nvPr>
            <p:ph type="title"/>
          </p:nvPr>
        </p:nvSpPr>
        <p:spPr>
          <a:xfrm>
            <a:off x="548640" y="274320"/>
            <a:ext cx="8183880" cy="1143000"/>
          </a:xfrm>
        </p:spPr>
        <p:txBody>
          <a:bodyPr>
            <a:normAutofit/>
          </a:bodyPr>
          <a:lstStyle/>
          <a:p>
            <a:r>
              <a:rPr lang="en-US" dirty="0" smtClean="0"/>
              <a:t>MET v4.1 – </a:t>
            </a:r>
            <a:r>
              <a:rPr lang="en-US" dirty="0" smtClean="0"/>
              <a:t>Released last month</a:t>
            </a:r>
            <a:endParaRPr lang="en-US" dirty="0"/>
          </a:p>
        </p:txBody>
      </p:sp>
      <p:pic>
        <p:nvPicPr>
          <p:cNvPr id="5" name="Picture 4" descr="dtc_wordmark_pms203.jpg"/>
          <p:cNvPicPr>
            <a:picLocks noChangeAspect="1"/>
          </p:cNvPicPr>
          <p:nvPr/>
        </p:nvPicPr>
        <p:blipFill>
          <a:blip r:embed="rId3" cstate="print"/>
          <a:srcRect/>
          <a:stretch>
            <a:fillRect/>
          </a:stretch>
        </p:blipFill>
        <p:spPr bwMode="auto">
          <a:xfrm>
            <a:off x="0" y="6081713"/>
            <a:ext cx="2895600" cy="776287"/>
          </a:xfrm>
          <a:prstGeom prst="rect">
            <a:avLst/>
          </a:prstGeom>
          <a:noFill/>
          <a:ln w="9525">
            <a:noFill/>
            <a:miter lim="800000"/>
            <a:headEnd/>
            <a:tailEnd/>
          </a:ln>
        </p:spPr>
      </p:pic>
      <p:sp>
        <p:nvSpPr>
          <p:cNvPr id="3" name="Slide Number Placeholder 2"/>
          <p:cNvSpPr>
            <a:spLocks noGrp="1"/>
          </p:cNvSpPr>
          <p:nvPr>
            <p:ph type="sldNum" sz="quarter" idx="12"/>
          </p:nvPr>
        </p:nvSpPr>
        <p:spPr>
          <a:xfrm>
            <a:off x="8458200" y="6172200"/>
            <a:ext cx="457200" cy="457200"/>
          </a:xfrm>
        </p:spPr>
        <p:txBody>
          <a:bodyPr/>
          <a:lstStyle/>
          <a:p>
            <a:fld id="{F5459D80-F6AF-4590-8E73-2F013678FE42}" type="slidenum">
              <a:rPr lang="en-US" smtClean="0"/>
              <a:pPr/>
              <a:t>5</a:t>
            </a:fld>
            <a:endParaRPr lang="en-US"/>
          </a:p>
        </p:txBody>
      </p:sp>
    </p:spTree>
    <p:extLst>
      <p:ext uri="{BB962C8B-B14F-4D97-AF65-F5344CB8AC3E}">
        <p14:creationId xmlns:p14="http://schemas.microsoft.com/office/powerpoint/2010/main" val="10844012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533400" y="1676400"/>
            <a:ext cx="8183880" cy="3062377"/>
          </a:xfrm>
          <a:prstGeom prst="rect">
            <a:avLst/>
          </a:prstGeom>
          <a:noFill/>
        </p:spPr>
        <p:txBody>
          <a:bodyPr wrap="square" rtlCol="0">
            <a:spAutoFit/>
          </a:bodyPr>
          <a:lstStyle/>
          <a:p>
            <a:pPr marL="342900" indent="-342900">
              <a:spcAft>
                <a:spcPts val="600"/>
              </a:spcAft>
              <a:buFont typeface="Arial"/>
              <a:buChar char="•"/>
            </a:pPr>
            <a:r>
              <a:rPr lang="en-US" sz="2800" dirty="0" smtClean="0"/>
              <a:t>GRIB2 support</a:t>
            </a:r>
          </a:p>
          <a:p>
            <a:pPr marL="342900" indent="-342900">
              <a:spcAft>
                <a:spcPts val="600"/>
              </a:spcAft>
              <a:buFont typeface="Arial"/>
              <a:buChar char="•"/>
            </a:pPr>
            <a:r>
              <a:rPr lang="en-US" sz="2800" dirty="0" smtClean="0"/>
              <a:t>Plotting tools for point and gridded data</a:t>
            </a:r>
          </a:p>
          <a:p>
            <a:pPr marL="342900" indent="-342900">
              <a:spcAft>
                <a:spcPts val="600"/>
              </a:spcAft>
              <a:buFont typeface="Arial"/>
              <a:buChar char="•"/>
            </a:pPr>
            <a:r>
              <a:rPr lang="en-US" sz="2800" dirty="0" smtClean="0"/>
              <a:t>Streamlined configuration files</a:t>
            </a:r>
          </a:p>
          <a:p>
            <a:pPr marL="342900" indent="-342900">
              <a:spcAft>
                <a:spcPts val="600"/>
              </a:spcAft>
              <a:buFont typeface="Arial"/>
              <a:buChar char="•"/>
            </a:pPr>
            <a:r>
              <a:rPr lang="en-US" sz="2800" dirty="0" smtClean="0"/>
              <a:t>Better unit testing</a:t>
            </a:r>
          </a:p>
          <a:p>
            <a:pPr marL="342900" indent="-342900">
              <a:spcAft>
                <a:spcPts val="600"/>
              </a:spcAft>
              <a:buFont typeface="Arial"/>
              <a:buChar char="•"/>
            </a:pPr>
            <a:r>
              <a:rPr lang="en-US" sz="2800" dirty="0" smtClean="0"/>
              <a:t>Bug fixes</a:t>
            </a:r>
            <a:endParaRPr lang="en-US" sz="2800" dirty="0"/>
          </a:p>
          <a:p>
            <a:endParaRPr lang="en-US" sz="2800" dirty="0"/>
          </a:p>
        </p:txBody>
      </p:sp>
      <p:sp>
        <p:nvSpPr>
          <p:cNvPr id="61" name="Title 1"/>
          <p:cNvSpPr>
            <a:spLocks noGrp="1"/>
          </p:cNvSpPr>
          <p:nvPr>
            <p:ph type="title"/>
          </p:nvPr>
        </p:nvSpPr>
        <p:spPr>
          <a:xfrm>
            <a:off x="548640" y="274320"/>
            <a:ext cx="8183880" cy="1143000"/>
          </a:xfrm>
        </p:spPr>
        <p:txBody>
          <a:bodyPr>
            <a:normAutofit/>
          </a:bodyPr>
          <a:lstStyle/>
          <a:p>
            <a:r>
              <a:rPr lang="en-US" dirty="0" smtClean="0"/>
              <a:t>MET </a:t>
            </a:r>
            <a:r>
              <a:rPr lang="en-US" dirty="0" smtClean="0"/>
              <a:t>v4.0 </a:t>
            </a:r>
            <a:r>
              <a:rPr lang="en-US" dirty="0" smtClean="0"/>
              <a:t>– </a:t>
            </a:r>
            <a:r>
              <a:rPr lang="en-US" dirty="0" smtClean="0"/>
              <a:t>Released last year</a:t>
            </a:r>
            <a:endParaRPr lang="en-US" dirty="0"/>
          </a:p>
        </p:txBody>
      </p:sp>
      <p:pic>
        <p:nvPicPr>
          <p:cNvPr id="5" name="Picture 4" descr="dtc_wordmark_pms203.jpg"/>
          <p:cNvPicPr>
            <a:picLocks noChangeAspect="1"/>
          </p:cNvPicPr>
          <p:nvPr/>
        </p:nvPicPr>
        <p:blipFill>
          <a:blip r:embed="rId3" cstate="print"/>
          <a:srcRect/>
          <a:stretch>
            <a:fillRect/>
          </a:stretch>
        </p:blipFill>
        <p:spPr bwMode="auto">
          <a:xfrm>
            <a:off x="0" y="6081713"/>
            <a:ext cx="2895600" cy="776287"/>
          </a:xfrm>
          <a:prstGeom prst="rect">
            <a:avLst/>
          </a:prstGeom>
          <a:noFill/>
          <a:ln w="9525">
            <a:noFill/>
            <a:miter lim="800000"/>
            <a:headEnd/>
            <a:tailEnd/>
          </a:ln>
        </p:spPr>
      </p:pic>
      <p:sp>
        <p:nvSpPr>
          <p:cNvPr id="3" name="Slide Number Placeholder 2"/>
          <p:cNvSpPr>
            <a:spLocks noGrp="1"/>
          </p:cNvSpPr>
          <p:nvPr>
            <p:ph type="sldNum" sz="quarter" idx="12"/>
          </p:nvPr>
        </p:nvSpPr>
        <p:spPr>
          <a:xfrm>
            <a:off x="8458200" y="6172200"/>
            <a:ext cx="457200" cy="457200"/>
          </a:xfrm>
        </p:spPr>
        <p:txBody>
          <a:bodyPr/>
          <a:lstStyle/>
          <a:p>
            <a:fld id="{F5459D80-F6AF-4590-8E73-2F013678FE42}" type="slidenum">
              <a:rPr lang="en-US" smtClean="0"/>
              <a:pPr/>
              <a:t>6</a:t>
            </a:fld>
            <a:endParaRPr lang="en-US"/>
          </a:p>
        </p:txBody>
      </p:sp>
    </p:spTree>
    <p:extLst>
      <p:ext uri="{BB962C8B-B14F-4D97-AF65-F5344CB8AC3E}">
        <p14:creationId xmlns:p14="http://schemas.microsoft.com/office/powerpoint/2010/main" val="4394322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MET-TC</a:t>
            </a:r>
            <a:endParaRPr lang="en-US" dirty="0"/>
          </a:p>
        </p:txBody>
      </p:sp>
      <p:pic>
        <p:nvPicPr>
          <p:cNvPr id="4" name="Content Placeholder 3"/>
          <p:cNvPicPr>
            <a:picLocks noGrp="1"/>
          </p:cNvPicPr>
          <p:nvPr>
            <p:ph sz="quarter" idx="1"/>
          </p:nvPr>
        </p:nvPicPr>
        <p:blipFill rotWithShape="1">
          <a:blip r:embed="rId2">
            <a:extLst>
              <a:ext uri="{28A0092B-C50C-407E-A947-70E740481C1C}">
                <a14:useLocalDpi xmlns:a14="http://schemas.microsoft.com/office/drawing/2010/main" val="0"/>
              </a:ext>
            </a:extLst>
          </a:blip>
          <a:srcRect l="7273" t="21135" r="5641" b="22576"/>
          <a:stretch/>
        </p:blipFill>
        <p:spPr bwMode="auto">
          <a:xfrm>
            <a:off x="3991376" y="1"/>
            <a:ext cx="5152624" cy="2573578"/>
          </a:xfrm>
          <a:prstGeom prst="rect">
            <a:avLst/>
          </a:prstGeom>
          <a:ln>
            <a:noFill/>
          </a:ln>
          <a:extLst>
            <a:ext uri="{53640926-AAD7-44d8-BBD7-CCE9431645EC}">
              <a14:shadowObscured xmlns:a14="http://schemas.microsoft.com/office/drawing/2010/main"/>
            </a:ext>
          </a:extLst>
        </p:spPr>
      </p:pic>
      <p:sp>
        <p:nvSpPr>
          <p:cNvPr id="3" name="Content Placeholder 2"/>
          <p:cNvSpPr>
            <a:spLocks noGrp="1"/>
          </p:cNvSpPr>
          <p:nvPr>
            <p:ph sz="quarter" idx="2"/>
          </p:nvPr>
        </p:nvSpPr>
        <p:spPr>
          <a:xfrm>
            <a:off x="457200" y="2514600"/>
            <a:ext cx="7696200" cy="3962400"/>
          </a:xfrm>
        </p:spPr>
        <p:txBody>
          <a:bodyPr/>
          <a:lstStyle/>
          <a:p>
            <a:r>
              <a:rPr lang="en-US" dirty="0" smtClean="0"/>
              <a:t>Duplicates and extends NHC verification capability for A Decks and B Decks.</a:t>
            </a:r>
          </a:p>
          <a:p>
            <a:r>
              <a:rPr lang="en-US" dirty="0" smtClean="0"/>
              <a:t>Track and Intensity Errors</a:t>
            </a:r>
          </a:p>
          <a:p>
            <a:r>
              <a:rPr lang="en-US" dirty="0" smtClean="0"/>
              <a:t>Radius of Maximum winds by quadrant.</a:t>
            </a:r>
          </a:p>
          <a:p>
            <a:r>
              <a:rPr lang="en-US" dirty="0" smtClean="0"/>
              <a:t>Basic rapid intensification evaluation.</a:t>
            </a:r>
          </a:p>
          <a:p>
            <a:r>
              <a:rPr lang="en-US" dirty="0" smtClean="0"/>
              <a:t>Many R-scripts for plotting.</a:t>
            </a:r>
          </a:p>
          <a:p>
            <a:r>
              <a:rPr lang="en-US" dirty="0" smtClean="0"/>
              <a:t>See poster by Kathryn Newman for details.</a:t>
            </a:r>
            <a:endParaRPr lang="en-US" dirty="0"/>
          </a:p>
        </p:txBody>
      </p:sp>
    </p:spTree>
    <p:extLst>
      <p:ext uri="{BB962C8B-B14F-4D97-AF65-F5344CB8AC3E}">
        <p14:creationId xmlns:p14="http://schemas.microsoft.com/office/powerpoint/2010/main" val="25937048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733800" y="2743200"/>
            <a:ext cx="5410200" cy="4114800"/>
          </a:xfrm>
          <a:prstGeom prst="rect">
            <a:avLst/>
          </a:prstGeom>
        </p:spPr>
      </p:pic>
      <p:pic>
        <p:nvPicPr>
          <p:cNvPr id="5" name="Picture 4"/>
          <p:cNvPicPr/>
          <p:nvPr/>
        </p:nvPicPr>
        <p:blipFill rotWithShape="1">
          <a:blip r:embed="rId3">
            <a:extLst>
              <a:ext uri="{28A0092B-C50C-407E-A947-70E740481C1C}">
                <a14:useLocalDpi xmlns:a14="http://schemas.microsoft.com/office/drawing/2010/main" val="0"/>
              </a:ext>
            </a:extLst>
          </a:blip>
          <a:srcRect l="551" t="14002" r="2604" b="981"/>
          <a:stretch/>
        </p:blipFill>
        <p:spPr>
          <a:xfrm>
            <a:off x="0" y="152400"/>
            <a:ext cx="5791200" cy="4267200"/>
          </a:xfrm>
          <a:prstGeom prst="rect">
            <a:avLst/>
          </a:prstGeom>
        </p:spPr>
      </p:pic>
      <p:sp>
        <p:nvSpPr>
          <p:cNvPr id="6" name="TextBox 5"/>
          <p:cNvSpPr txBox="1"/>
          <p:nvPr/>
        </p:nvSpPr>
        <p:spPr>
          <a:xfrm>
            <a:off x="5791200" y="685800"/>
            <a:ext cx="3352800" cy="830997"/>
          </a:xfrm>
          <a:prstGeom prst="rect">
            <a:avLst/>
          </a:prstGeom>
          <a:noFill/>
        </p:spPr>
        <p:txBody>
          <a:bodyPr wrap="square" rtlCol="0">
            <a:spAutoFit/>
          </a:bodyPr>
          <a:lstStyle/>
          <a:p>
            <a:r>
              <a:rPr lang="en-US" sz="2400" b="1" dirty="0" smtClean="0"/>
              <a:t>Example results from MET-TC.</a:t>
            </a:r>
            <a:endParaRPr lang="en-US" sz="2400" b="1" dirty="0"/>
          </a:p>
        </p:txBody>
      </p:sp>
    </p:spTree>
    <p:extLst>
      <p:ext uri="{BB962C8B-B14F-4D97-AF65-F5344CB8AC3E}">
        <p14:creationId xmlns:p14="http://schemas.microsoft.com/office/powerpoint/2010/main" val="1731977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Ability to represent verification results spatially</a:t>
            </a:r>
            <a:endParaRPr lang="en-US" sz="3200" dirty="0"/>
          </a:p>
        </p:txBody>
      </p:sp>
      <p:sp>
        <p:nvSpPr>
          <p:cNvPr id="8" name="Slide Number Placeholder 7"/>
          <p:cNvSpPr>
            <a:spLocks noGrp="1"/>
          </p:cNvSpPr>
          <p:nvPr>
            <p:ph type="sldNum" sz="quarter" idx="12"/>
          </p:nvPr>
        </p:nvSpPr>
        <p:spPr/>
        <p:txBody>
          <a:bodyPr>
            <a:normAutofit fontScale="85000" lnSpcReduction="20000"/>
          </a:bodyPr>
          <a:lstStyle/>
          <a:p>
            <a:fld id="{F5459D80-F6AF-4590-8E73-2F013678FE42}" type="slidenum">
              <a:rPr lang="en-US" smtClean="0"/>
              <a:pPr/>
              <a:t>9</a:t>
            </a:fld>
            <a:endParaRPr lang="en-US" dirty="0"/>
          </a:p>
        </p:txBody>
      </p:sp>
      <p:sp>
        <p:nvSpPr>
          <p:cNvPr id="11" name="Content Placeholder 10"/>
          <p:cNvSpPr>
            <a:spLocks noGrp="1"/>
          </p:cNvSpPr>
          <p:nvPr>
            <p:ph sz="quarter" idx="1"/>
          </p:nvPr>
        </p:nvSpPr>
        <p:spPr>
          <a:xfrm>
            <a:off x="457200" y="1600200"/>
            <a:ext cx="8308848" cy="4495800"/>
          </a:xfrm>
        </p:spPr>
        <p:txBody>
          <a:bodyPr/>
          <a:lstStyle/>
          <a:p>
            <a:r>
              <a:rPr lang="en-US" dirty="0" smtClean="0"/>
              <a:t>Ability to accumulate statistics at each grid location over some series.</a:t>
            </a:r>
          </a:p>
          <a:p>
            <a:pPr lvl="1"/>
            <a:r>
              <a:rPr lang="en-US" dirty="0" smtClean="0"/>
              <a:t>Time</a:t>
            </a:r>
          </a:p>
          <a:p>
            <a:pPr lvl="1"/>
            <a:r>
              <a:rPr lang="en-US" dirty="0" smtClean="0"/>
              <a:t>Height</a:t>
            </a:r>
          </a:p>
          <a:p>
            <a:pPr lvl="1"/>
            <a:r>
              <a:rPr lang="en-US" dirty="0" smtClean="0"/>
              <a:t>User-specified</a:t>
            </a:r>
          </a:p>
          <a:p>
            <a:r>
              <a:rPr lang="en-US" dirty="0" smtClean="0"/>
              <a:t>Produces </a:t>
            </a:r>
            <a:r>
              <a:rPr lang="en-US" dirty="0" err="1" smtClean="0"/>
              <a:t>NetCDF</a:t>
            </a:r>
            <a:r>
              <a:rPr lang="en-US" dirty="0" smtClean="0"/>
              <a:t> file.</a:t>
            </a:r>
          </a:p>
        </p:txBody>
      </p:sp>
      <p:pic>
        <p:nvPicPr>
          <p:cNvPr id="5" name="Picture 4" descr="dtc_wordmark_pms203.jpg"/>
          <p:cNvPicPr>
            <a:picLocks noChangeAspect="1"/>
          </p:cNvPicPr>
          <p:nvPr/>
        </p:nvPicPr>
        <p:blipFill>
          <a:blip r:embed="rId3" cstate="print"/>
          <a:srcRect/>
          <a:stretch>
            <a:fillRect/>
          </a:stretch>
        </p:blipFill>
        <p:spPr bwMode="auto">
          <a:xfrm>
            <a:off x="0" y="6081713"/>
            <a:ext cx="2895600" cy="776287"/>
          </a:xfrm>
          <a:prstGeom prst="rect">
            <a:avLst/>
          </a:prstGeom>
          <a:noFill/>
          <a:ln w="9525">
            <a:noFill/>
            <a:miter lim="800000"/>
            <a:headEnd/>
            <a:tailEnd/>
          </a:ln>
        </p:spPr>
      </p:pic>
      <p:sp>
        <p:nvSpPr>
          <p:cNvPr id="7" name="Content Placeholder 2"/>
          <p:cNvSpPr txBox="1">
            <a:spLocks/>
          </p:cNvSpPr>
          <p:nvPr/>
        </p:nvSpPr>
        <p:spPr>
          <a:xfrm>
            <a:off x="381000" y="990600"/>
            <a:ext cx="8458200" cy="5181600"/>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Picture 3" descr="series_nam_4km_st2_24h_fcst_fbias_gt2.54.png"/>
          <p:cNvPicPr>
            <a:picLocks noChangeAspect="1"/>
          </p:cNvPicPr>
          <p:nvPr/>
        </p:nvPicPr>
        <p:blipFill rotWithShape="1">
          <a:blip r:embed="rId4">
            <a:extLst>
              <a:ext uri="{28A0092B-C50C-407E-A947-70E740481C1C}">
                <a14:useLocalDpi xmlns:a14="http://schemas.microsoft.com/office/drawing/2010/main" val="0"/>
              </a:ext>
            </a:extLst>
          </a:blip>
          <a:srcRect t="7282"/>
          <a:stretch/>
        </p:blipFill>
        <p:spPr>
          <a:xfrm>
            <a:off x="4114800" y="3962400"/>
            <a:ext cx="4902200" cy="2771668"/>
          </a:xfrm>
          <a:prstGeom prst="rect">
            <a:avLst/>
          </a:prstGeom>
        </p:spPr>
      </p:pic>
    </p:spTree>
    <p:extLst>
      <p:ext uri="{BB962C8B-B14F-4D97-AF65-F5344CB8AC3E}">
        <p14:creationId xmlns:p14="http://schemas.microsoft.com/office/powerpoint/2010/main" val="352077458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4883A3"/>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43361</TotalTime>
  <Words>606</Words>
  <Application>Microsoft Macintosh PowerPoint</Application>
  <PresentationFormat>On-screen Show (4:3)</PresentationFormat>
  <Paragraphs>98</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Median</vt:lpstr>
      <vt:lpstr>Recent Enhancements to  THE MODEL EVALUATION TOOLS (MET)</vt:lpstr>
      <vt:lpstr>Thank You  </vt:lpstr>
      <vt:lpstr>What’s is it?</vt:lpstr>
      <vt:lpstr>How do I get it?</vt:lpstr>
      <vt:lpstr>MET v4.1 – Released last month</vt:lpstr>
      <vt:lpstr>MET v4.0 – Released last year</vt:lpstr>
      <vt:lpstr>MET-TC</vt:lpstr>
      <vt:lpstr>PowerPoint Presentation</vt:lpstr>
      <vt:lpstr>Ability to represent verification results spatially</vt:lpstr>
      <vt:lpstr>MODIS data preprocessor</vt:lpstr>
      <vt:lpstr>Example plots from plotting scripts </vt:lpstr>
      <vt:lpstr>Bug fixes</vt:lpstr>
      <vt:lpstr>Summary</vt:lpstr>
    </vt:vector>
  </TitlesOfParts>
  <Company>Lacey Holland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dc:title>
  <dc:creator>Lacey Holland</dc:creator>
  <cp:lastModifiedBy>Tressa</cp:lastModifiedBy>
  <cp:revision>226</cp:revision>
  <dcterms:created xsi:type="dcterms:W3CDTF">2010-06-17T15:40:21Z</dcterms:created>
  <dcterms:modified xsi:type="dcterms:W3CDTF">2013-06-25T12:17:27Z</dcterms:modified>
</cp:coreProperties>
</file>