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4" r:id="rId2"/>
    <p:sldId id="259" r:id="rId3"/>
    <p:sldId id="27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7" r:id="rId16"/>
    <p:sldId id="291" r:id="rId17"/>
    <p:sldId id="292" r:id="rId18"/>
    <p:sldId id="295" r:id="rId19"/>
    <p:sldId id="296" r:id="rId20"/>
    <p:sldId id="279" r:id="rId21"/>
    <p:sldId id="293" r:id="rId22"/>
    <p:sldId id="294" r:id="rId23"/>
    <p:sldId id="298" r:id="rId24"/>
    <p:sldId id="300" r:id="rId25"/>
    <p:sldId id="299" r:id="rId26"/>
    <p:sldId id="301" r:id="rId27"/>
    <p:sldId id="302" r:id="rId28"/>
    <p:sldId id="303" r:id="rId29"/>
    <p:sldId id="304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F85"/>
    <a:srgbClr val="FFB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A812E-BCB8-7D46-93A5-A70A1A4F33DE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427E-1E71-914C-B15C-0F2E65B3A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937A99-8164-D34E-B9DE-D0E04BD840E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BF325C-93C1-3B4A-AB2C-31D5A569435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8713" y="712788"/>
            <a:ext cx="4600575" cy="3451225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24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427E-1E71-914C-B15C-0F2E65B3AD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2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427E-1E71-914C-B15C-0F2E65B3AD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427E-1E71-914C-B15C-0F2E65B3AD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7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9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9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2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C33D-9EB2-8E4D-B3E5-E9C4C8D047D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7431-DF42-F647-93FD-964366AE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Weather Research and Forecasting Model: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2017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Annual Update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Jimy Dudhia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NCAR/MMM</a:t>
            </a:r>
          </a:p>
        </p:txBody>
      </p:sp>
      <p:pic>
        <p:nvPicPr>
          <p:cNvPr id="15363" name="Picture 1" descr="NS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ncar-logo-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81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71073C-FE3B-244A-955A-7C8A5E2688C6}" type="datetime3">
              <a:rPr lang="en-US" sz="1400"/>
              <a:pPr/>
              <a:t>13 June 2017</a:t>
            </a:fld>
            <a:endParaRPr lang="en-US" sz="1400"/>
          </a:p>
        </p:txBody>
      </p:sp>
      <p:sp>
        <p:nvSpPr>
          <p:cNvPr id="1536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18th </a:t>
            </a:r>
            <a:r>
              <a:rPr lang="en-US" sz="1400" dirty="0"/>
              <a:t>Annual WRF Users' Workshop</a:t>
            </a:r>
          </a:p>
        </p:txBody>
      </p:sp>
      <p:pic>
        <p:nvPicPr>
          <p:cNvPr id="2" name="Picture 1" descr="mmm_logo_2015_pri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09" y="5090371"/>
            <a:ext cx="1480108" cy="148010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91586" y="5371710"/>
            <a:ext cx="5950062" cy="88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Tests and Graphics: Ming Chen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Vertical Coordinate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2400" i="0" dirty="0"/>
              <a:t>New hybrid vertical coordinate option in V3.9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i="0" dirty="0"/>
              <a:t>Isobaric at top means less noise in upper-air output over mountains</a:t>
            </a:r>
          </a:p>
        </p:txBody>
      </p:sp>
      <p:pic>
        <p:nvPicPr>
          <p:cNvPr id="5" name="Picture 2" descr="Screen Shot 2017-06-01 at 12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498"/>
            <a:ext cx="9144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5168" y="38241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η</a:t>
            </a:r>
            <a:r>
              <a:rPr lang="en-US" sz="2400" b="1" baseline="-25000" dirty="0" err="1" smtClean="0"/>
              <a:t>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133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Vertical Coordinate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126320" y="121162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spcBef>
                <a:spcPct val="20000"/>
              </a:spcBef>
            </a:pPr>
            <a:r>
              <a:rPr lang="en-US" b="1" kern="1200" dirty="0"/>
              <a:t>Terrain Following 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6103351" y="1211623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spcBef>
                <a:spcPct val="20000"/>
              </a:spcBef>
            </a:pPr>
            <a:r>
              <a:rPr lang="en-US" b="1" kern="1200" dirty="0"/>
              <a:t>Hybrid Coordinate</a:t>
            </a:r>
          </a:p>
        </p:txBody>
      </p:sp>
      <p:pic>
        <p:nvPicPr>
          <p:cNvPr id="8" name="Picture 7" descr="plot_TEST_3_2000m_SCHAR_TF-PERIODIC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14670" r="5101" b="17329"/>
          <a:stretch>
            <a:fillRect/>
          </a:stretch>
        </p:blipFill>
        <p:spPr bwMode="auto">
          <a:xfrm>
            <a:off x="3116932" y="2053910"/>
            <a:ext cx="2789514" cy="273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lot_TEST_3_2000m_SCHAR_HYBRID-PERIODIC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4667" r="5212" b="17336"/>
          <a:stretch>
            <a:fillRect/>
          </a:stretch>
        </p:blipFill>
        <p:spPr bwMode="auto">
          <a:xfrm>
            <a:off x="6103351" y="2053910"/>
            <a:ext cx="2787338" cy="2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0" y="1417638"/>
            <a:ext cx="1641475" cy="4187828"/>
            <a:chOff x="5207750" y="2075939"/>
            <a:chExt cx="2710131" cy="4101409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207750" y="3261273"/>
              <a:ext cx="7601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10 km</a:t>
              </a:r>
            </a:p>
          </p:txBody>
        </p: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6287020" y="5654128"/>
              <a:ext cx="12799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/>
                <a:t>U (m/s)</a:t>
              </a:r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5300119" y="2075939"/>
              <a:ext cx="2617762" cy="3578194"/>
              <a:chOff x="4606017" y="2346867"/>
              <a:chExt cx="2617762" cy="357819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359869" y="2530986"/>
                <a:ext cx="25403" cy="30141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385271" y="5545141"/>
                <a:ext cx="183850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248733" y="4503916"/>
                <a:ext cx="26355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232856" y="3716649"/>
                <a:ext cx="26196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232856" y="2530986"/>
                <a:ext cx="26196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21"/>
              <p:cNvSpPr txBox="1">
                <a:spLocks noChangeArrowheads="1"/>
              </p:cNvSpPr>
              <p:nvPr/>
            </p:nvSpPr>
            <p:spPr bwMode="auto">
              <a:xfrm>
                <a:off x="4656657" y="4292592"/>
                <a:ext cx="6431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6 km</a:t>
                </a:r>
              </a:p>
            </p:txBody>
          </p:sp>
          <p:sp>
            <p:nvSpPr>
              <p:cNvPr id="20" name="TextBox 24"/>
              <p:cNvSpPr txBox="1">
                <a:spLocks noChangeArrowheads="1"/>
              </p:cNvSpPr>
              <p:nvPr/>
            </p:nvSpPr>
            <p:spPr bwMode="auto">
              <a:xfrm>
                <a:off x="4606017" y="2346867"/>
                <a:ext cx="5401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Top</a:t>
                </a:r>
              </a:p>
            </p:txBody>
          </p:sp>
          <p:sp>
            <p:nvSpPr>
              <p:cNvPr id="21" name="TextBox 26"/>
              <p:cNvSpPr txBox="1">
                <a:spLocks noChangeArrowheads="1"/>
              </p:cNvSpPr>
              <p:nvPr/>
            </p:nvSpPr>
            <p:spPr bwMode="auto">
              <a:xfrm>
                <a:off x="5239172" y="555572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0</a:t>
                </a:r>
              </a:p>
            </p:txBody>
          </p:sp>
          <p:sp>
            <p:nvSpPr>
              <p:cNvPr id="22" name="TextBox 27"/>
              <p:cNvSpPr txBox="1">
                <a:spLocks noChangeArrowheads="1"/>
              </p:cNvSpPr>
              <p:nvPr/>
            </p:nvSpPr>
            <p:spPr bwMode="auto">
              <a:xfrm>
                <a:off x="5945346" y="5545667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10</a:t>
                </a:r>
              </a:p>
            </p:txBody>
          </p:sp>
          <p:sp>
            <p:nvSpPr>
              <p:cNvPr id="23" name="TextBox 28"/>
              <p:cNvSpPr txBox="1">
                <a:spLocks noChangeArrowheads="1"/>
              </p:cNvSpPr>
              <p:nvPr/>
            </p:nvSpPr>
            <p:spPr bwMode="auto">
              <a:xfrm>
                <a:off x="6805125" y="5545667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20</a:t>
                </a:r>
              </a:p>
            </p:txBody>
          </p:sp>
          <p:sp>
            <p:nvSpPr>
              <p:cNvPr id="24" name="TextBox 29"/>
              <p:cNvSpPr txBox="1">
                <a:spLocks noChangeArrowheads="1"/>
              </p:cNvSpPr>
              <p:nvPr/>
            </p:nvSpPr>
            <p:spPr bwMode="auto">
              <a:xfrm>
                <a:off x="6386471" y="5547262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15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6155286" y="5375307"/>
                <a:ext cx="0" cy="2777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612531" y="5375307"/>
                <a:ext cx="0" cy="2777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001507" y="5375307"/>
                <a:ext cx="0" cy="2777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1" idx="0"/>
              </p:cNvCxnSpPr>
              <p:nvPr/>
            </p:nvCxnSpPr>
            <p:spPr>
              <a:xfrm flipH="1" flipV="1">
                <a:off x="5385271" y="4503916"/>
                <a:ext cx="4763" cy="1050748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385271" y="3716649"/>
                <a:ext cx="1616236" cy="787267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001507" y="2530986"/>
                <a:ext cx="0" cy="1185663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359869" y="2538923"/>
                <a:ext cx="16416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359869" y="3156356"/>
                <a:ext cx="16416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5390035" y="3716649"/>
                <a:ext cx="164322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5359869" y="3976955"/>
                <a:ext cx="102721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001507" y="3716649"/>
                <a:ext cx="0" cy="176976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5359869" y="2859544"/>
                <a:ext cx="16416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5359869" y="3410313"/>
                <a:ext cx="16416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385271" y="4215040"/>
                <a:ext cx="56044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99"/>
          <p:cNvGrpSpPr>
            <a:grpSpLocks/>
          </p:cNvGrpSpPr>
          <p:nvPr/>
        </p:nvGrpSpPr>
        <p:grpSpPr bwMode="auto">
          <a:xfrm>
            <a:off x="1792669" y="1605636"/>
            <a:ext cx="1291343" cy="4010271"/>
            <a:chOff x="6783106" y="1784258"/>
            <a:chExt cx="2091412" cy="3917290"/>
          </a:xfrm>
        </p:grpSpPr>
        <p:grpSp>
          <p:nvGrpSpPr>
            <p:cNvPr id="42" name="Group 60"/>
            <p:cNvGrpSpPr>
              <a:grpSpLocks/>
            </p:cNvGrpSpPr>
            <p:nvPr/>
          </p:nvGrpSpPr>
          <p:grpSpPr bwMode="auto">
            <a:xfrm>
              <a:off x="6783106" y="1784258"/>
              <a:ext cx="2091412" cy="3917290"/>
              <a:chOff x="5925532" y="2260058"/>
              <a:chExt cx="2091412" cy="3917290"/>
            </a:xfrm>
          </p:grpSpPr>
          <p:sp>
            <p:nvSpPr>
              <p:cNvPr id="45" name="TextBox 62"/>
              <p:cNvSpPr txBox="1">
                <a:spLocks noChangeArrowheads="1"/>
              </p:cNvSpPr>
              <p:nvPr/>
            </p:nvSpPr>
            <p:spPr bwMode="auto">
              <a:xfrm>
                <a:off x="6287020" y="5654128"/>
                <a:ext cx="10504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/>
                  <a:t>N (s</a:t>
                </a:r>
                <a:r>
                  <a:rPr lang="en-US" sz="2800" baseline="30000"/>
                  <a:t>-1</a:t>
                </a:r>
                <a:r>
                  <a:rPr lang="en-US" sz="2800"/>
                  <a:t>)</a:t>
                </a:r>
              </a:p>
            </p:txBody>
          </p:sp>
          <p:grpSp>
            <p:nvGrpSpPr>
              <p:cNvPr id="46" name="Group 63"/>
              <p:cNvGrpSpPr>
                <a:grpSpLocks/>
              </p:cNvGrpSpPr>
              <p:nvPr/>
            </p:nvGrpSpPr>
            <p:grpSpPr bwMode="auto">
              <a:xfrm>
                <a:off x="5925532" y="2260058"/>
                <a:ext cx="2091412" cy="3394075"/>
                <a:chOff x="5231430" y="2530986"/>
                <a:chExt cx="2091412" cy="3394075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358471" y="2530986"/>
                  <a:ext cx="25408" cy="301415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383879" y="5545141"/>
                  <a:ext cx="18405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248898" y="4503916"/>
                  <a:ext cx="262023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231430" y="3716649"/>
                  <a:ext cx="2636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231430" y="2530986"/>
                  <a:ext cx="2636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5239172" y="5555729"/>
                  <a:ext cx="3016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/>
                    <a:t>0</a:t>
                  </a:r>
                </a:p>
              </p:txBody>
            </p:sp>
            <p:sp>
              <p:nvSpPr>
                <p:cNvPr id="55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5894544" y="5545667"/>
                  <a:ext cx="59392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/>
                    <a:t>0.01</a:t>
                  </a:r>
                </a:p>
              </p:txBody>
            </p:sp>
            <p:sp>
              <p:nvSpPr>
                <p:cNvPr id="56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6728922" y="5545667"/>
                  <a:ext cx="59392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/>
                    <a:t>0.02</a:t>
                  </a:r>
                </a:p>
              </p:txBody>
            </p:sp>
            <p:sp>
              <p:nvSpPr>
                <p:cNvPr id="57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6386471" y="5547262"/>
                  <a:ext cx="18466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1800"/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155653" y="5375307"/>
                  <a:ext cx="0" cy="27776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002063" y="5375307"/>
                  <a:ext cx="0" cy="27776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6130245" y="3716649"/>
                  <a:ext cx="36524" cy="182849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7002063" y="2530986"/>
                  <a:ext cx="0" cy="1185663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Straight Connector 42"/>
            <p:cNvCxnSpPr/>
            <p:nvPr/>
          </p:nvCxnSpPr>
          <p:spPr>
            <a:xfrm>
              <a:off x="7672393" y="2969921"/>
              <a:ext cx="881347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423075" y="5247176"/>
            <a:ext cx="5467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this 2d test, all the flow is above the terrain.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Terrain following coordinate shows response to coordinate in vertical motion (max &lt; 1 m/s).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Hybrid coordinate correctly shows no significant response.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30811" y="5759096"/>
            <a:ext cx="2375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x=1 km, </a:t>
            </a:r>
            <a:r>
              <a:rPr lang="en-US" dirty="0" err="1" smtClean="0"/>
              <a:t>dz</a:t>
            </a:r>
            <a:r>
              <a:rPr lang="en-US" dirty="0" smtClean="0"/>
              <a:t>=500 m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t</a:t>
            </a:r>
            <a:r>
              <a:rPr lang="en-US" dirty="0" smtClean="0"/>
              <a:t>=2000 m, top= 20 km</a:t>
            </a:r>
          </a:p>
          <a:p>
            <a:r>
              <a:rPr lang="en-US" dirty="0" err="1" smtClean="0"/>
              <a:t>η</a:t>
            </a:r>
            <a:r>
              <a:rPr lang="en-US" baseline="-25000" dirty="0" err="1" smtClean="0"/>
              <a:t>c</a:t>
            </a:r>
            <a:r>
              <a:rPr lang="en-US" dirty="0" smtClean="0"/>
              <a:t>=0.3, 5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324620" y="2214650"/>
            <a:ext cx="34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302675" y="2252871"/>
            <a:ext cx="34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2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Vertical Coordinate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V3.9 implementation</a:t>
            </a:r>
          </a:p>
          <a:p>
            <a:pPr lvl="1"/>
            <a:r>
              <a:rPr lang="en-US" dirty="0" smtClean="0"/>
              <a:t>Compile-time choice to add hybrid option </a:t>
            </a:r>
            <a:r>
              <a:rPr lang="en-US" sz="1700" i="1" dirty="0" smtClean="0"/>
              <a:t>(./configure –</a:t>
            </a:r>
            <a:r>
              <a:rPr lang="en-US" sz="1700" i="1" dirty="0" err="1" smtClean="0"/>
              <a:t>hyb</a:t>
            </a:r>
            <a:r>
              <a:rPr lang="en-US" sz="1700" i="1" dirty="0" smtClean="0"/>
              <a:t>)</a:t>
            </a:r>
          </a:p>
          <a:p>
            <a:pPr lvl="2"/>
            <a:r>
              <a:rPr lang="en-US" dirty="0" smtClean="0"/>
              <a:t>Uses C Pre-Processor (CPP) to mostly modify μ instances from 2d [μ(</a:t>
            </a:r>
            <a:r>
              <a:rPr lang="en-US" i="1" dirty="0" err="1"/>
              <a:t>i</a:t>
            </a:r>
            <a:r>
              <a:rPr lang="en-US" i="1" dirty="0" err="1" smtClean="0"/>
              <a:t>,j</a:t>
            </a:r>
            <a:r>
              <a:rPr lang="en-US" dirty="0" smtClean="0"/>
              <a:t>)] to 3d [μ(</a:t>
            </a:r>
            <a:r>
              <a:rPr lang="en-US" i="1" dirty="0" err="1"/>
              <a:t>i</a:t>
            </a:r>
            <a:r>
              <a:rPr lang="en-US" i="1" dirty="0" err="1" smtClean="0"/>
              <a:t>,j</a:t>
            </a:r>
            <a:r>
              <a:rPr lang="en-US" dirty="0" smtClean="0"/>
              <a:t>)C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)+C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)] form</a:t>
            </a:r>
          </a:p>
          <a:p>
            <a:pPr lvl="2"/>
            <a:r>
              <a:rPr lang="en-US" dirty="0" smtClean="0"/>
              <a:t>Initial and boundary files from </a:t>
            </a:r>
            <a:r>
              <a:rPr lang="en-US" i="1" dirty="0" err="1" smtClean="0"/>
              <a:t>real.exe</a:t>
            </a:r>
            <a:r>
              <a:rPr lang="en-US" dirty="0" smtClean="0"/>
              <a:t> run with hybrid coordinate on </a:t>
            </a:r>
            <a:r>
              <a:rPr lang="en-US" sz="1700" i="1" dirty="0" smtClean="0"/>
              <a:t>(</a:t>
            </a:r>
            <a:r>
              <a:rPr lang="en-US" sz="1700" i="1" dirty="0" err="1"/>
              <a:t>hybrid_opt</a:t>
            </a:r>
            <a:r>
              <a:rPr lang="en-US" sz="1700" i="1" dirty="0" smtClean="0"/>
              <a:t>=2)</a:t>
            </a:r>
            <a:endParaRPr lang="en-US" dirty="0" smtClean="0"/>
          </a:p>
          <a:p>
            <a:pPr lvl="2"/>
            <a:r>
              <a:rPr lang="en-US" dirty="0" smtClean="0"/>
              <a:t>Code compiled with hybrid option can also be run non-hybrid coordinate </a:t>
            </a:r>
            <a:r>
              <a:rPr lang="en-US" sz="1700" i="1" dirty="0"/>
              <a:t>(</a:t>
            </a:r>
            <a:r>
              <a:rPr lang="en-US" sz="1700" i="1" dirty="0" err="1"/>
              <a:t>hybrid_opt</a:t>
            </a:r>
            <a:r>
              <a:rPr lang="en-US" sz="1700" i="1" dirty="0"/>
              <a:t>=0</a:t>
            </a:r>
            <a:r>
              <a:rPr lang="en-US" sz="1700" i="1" dirty="0" smtClean="0"/>
              <a:t>) </a:t>
            </a:r>
            <a:r>
              <a:rPr lang="en-US" dirty="0" smtClean="0"/>
              <a:t>– same results as original code </a:t>
            </a:r>
          </a:p>
          <a:p>
            <a:pPr lvl="2"/>
            <a:r>
              <a:rPr lang="en-US" dirty="0" smtClean="0"/>
              <a:t>Only parameter to select is 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level at which pure isobaric coordinate starts </a:t>
            </a:r>
            <a:r>
              <a:rPr lang="en-US" sz="2300" dirty="0" smtClean="0"/>
              <a:t>(</a:t>
            </a:r>
            <a:r>
              <a:rPr lang="en-US" sz="2300" i="1" dirty="0" err="1" smtClean="0"/>
              <a:t>etac</a:t>
            </a:r>
            <a:r>
              <a:rPr lang="en-US" sz="2300" i="1" dirty="0" smtClean="0"/>
              <a:t>=0.2</a:t>
            </a:r>
            <a:r>
              <a:rPr lang="en-US" sz="2300" dirty="0" smtClean="0"/>
              <a:t> is default)</a:t>
            </a:r>
          </a:p>
          <a:p>
            <a:pPr lvl="1"/>
            <a:r>
              <a:rPr lang="en-US" dirty="0" smtClean="0"/>
              <a:t>Below this level the coordinate is a weighted function of terrain-following and isobaric</a:t>
            </a:r>
          </a:p>
          <a:p>
            <a:pPr lvl="1"/>
            <a:r>
              <a:rPr lang="en-US" dirty="0" smtClean="0"/>
              <a:t>See </a:t>
            </a:r>
            <a:r>
              <a:rPr lang="en-US" sz="2200" dirty="0" err="1" smtClean="0"/>
              <a:t>README.hybrid_vert_coord</a:t>
            </a:r>
            <a:r>
              <a:rPr lang="en-US" dirty="0" smtClean="0"/>
              <a:t> in WRFV3 directory</a:t>
            </a:r>
          </a:p>
          <a:p>
            <a:pPr lvl="1"/>
            <a:r>
              <a:rPr lang="en-US" dirty="0" smtClean="0"/>
              <a:t>Works for real cases, hill2d_x and LES idealized cases only</a:t>
            </a:r>
          </a:p>
          <a:p>
            <a:pPr lvl="1"/>
            <a:r>
              <a:rPr lang="en-US" dirty="0" smtClean="0"/>
              <a:t>Works for nesting, restarts, WRFDA, WRF-</a:t>
            </a:r>
            <a:r>
              <a:rPr lang="en-US" dirty="0" err="1" smtClean="0"/>
              <a:t>Chem</a:t>
            </a:r>
            <a:endParaRPr lang="en-US" dirty="0" smtClean="0"/>
          </a:p>
          <a:p>
            <a:pPr lvl="1"/>
            <a:r>
              <a:rPr lang="en-US" dirty="0" smtClean="0"/>
              <a:t>Works for WRF NCL, RIP, UPP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6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Predicted Particle Property Microphysics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Reference: Morrison and </a:t>
            </a:r>
            <a:r>
              <a:rPr lang="en-US" dirty="0" err="1" smtClean="0"/>
              <a:t>Milbrandt</a:t>
            </a:r>
            <a:r>
              <a:rPr lang="en-US" dirty="0" smtClean="0"/>
              <a:t> (2015, JAS)</a:t>
            </a:r>
          </a:p>
          <a:p>
            <a:r>
              <a:rPr lang="en-US" dirty="0" smtClean="0"/>
              <a:t>New microphysics options</a:t>
            </a:r>
          </a:p>
          <a:p>
            <a:pPr lvl="1"/>
            <a:r>
              <a:rPr lang="en-US" i="1" dirty="0" err="1"/>
              <a:t>m</a:t>
            </a:r>
            <a:r>
              <a:rPr lang="en-US" i="1" dirty="0" err="1" smtClean="0"/>
              <a:t>p_physics</a:t>
            </a:r>
            <a:r>
              <a:rPr lang="en-US" dirty="0" smtClean="0"/>
              <a:t>=50 has single-moment cloud water fixed </a:t>
            </a:r>
            <a:r>
              <a:rPr lang="en-US" i="1" dirty="0" err="1" smtClean="0"/>
              <a:t>Nc</a:t>
            </a:r>
            <a:endParaRPr lang="en-US" i="1" dirty="0" smtClean="0"/>
          </a:p>
          <a:p>
            <a:pPr lvl="1"/>
            <a:r>
              <a:rPr lang="en-US" i="1" dirty="0" err="1"/>
              <a:t>m</a:t>
            </a:r>
            <a:r>
              <a:rPr lang="en-US" i="1" dirty="0" err="1" smtClean="0"/>
              <a:t>p_physics</a:t>
            </a:r>
            <a:r>
              <a:rPr lang="en-US" i="1" dirty="0" smtClean="0"/>
              <a:t>=</a:t>
            </a:r>
            <a:r>
              <a:rPr lang="en-US" dirty="0" smtClean="0"/>
              <a:t>51 has double-moment cloud water with prognostic </a:t>
            </a:r>
            <a:r>
              <a:rPr lang="en-US" i="1" dirty="0" err="1" smtClean="0"/>
              <a:t>Nc</a:t>
            </a:r>
            <a:r>
              <a:rPr lang="en-US" dirty="0" smtClean="0"/>
              <a:t> to allow activation of given aerosols</a:t>
            </a:r>
          </a:p>
          <a:p>
            <a:r>
              <a:rPr lang="en-US" dirty="0" smtClean="0"/>
              <a:t>Single ice category </a:t>
            </a:r>
            <a:r>
              <a:rPr lang="en-US" dirty="0" err="1" smtClean="0"/>
              <a:t>advected</a:t>
            </a:r>
            <a:r>
              <a:rPr lang="en-US" dirty="0" smtClean="0"/>
              <a:t> (</a:t>
            </a:r>
            <a:r>
              <a:rPr lang="en-US" i="1" dirty="0" smtClean="0"/>
              <a:t>qi</a:t>
            </a:r>
            <a:r>
              <a:rPr lang="en-US" dirty="0" smtClean="0"/>
              <a:t>) plus rimed ice mass, rimed ice volume and ice number concentration properties to predict density, </a:t>
            </a:r>
            <a:r>
              <a:rPr lang="en-US" dirty="0" err="1" smtClean="0"/>
              <a:t>fallspeed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Cloud and rain </a:t>
            </a:r>
            <a:r>
              <a:rPr lang="en-US" dirty="0" err="1" smtClean="0"/>
              <a:t>advected</a:t>
            </a:r>
            <a:r>
              <a:rPr lang="en-US" dirty="0" smtClean="0"/>
              <a:t> (</a:t>
            </a:r>
            <a:r>
              <a:rPr lang="en-US" i="1" dirty="0" smtClean="0"/>
              <a:t>qc</a:t>
            </a:r>
            <a:r>
              <a:rPr lang="en-US" dirty="0" smtClean="0"/>
              <a:t> and </a:t>
            </a:r>
            <a:r>
              <a:rPr lang="en-US" i="1" dirty="0" err="1" smtClean="0"/>
              <a:t>qr</a:t>
            </a:r>
            <a:r>
              <a:rPr lang="en-US" dirty="0" smtClean="0"/>
              <a:t>) with rain number concentration and </a:t>
            </a:r>
            <a:r>
              <a:rPr lang="en-US" dirty="0"/>
              <a:t>(</a:t>
            </a:r>
            <a:r>
              <a:rPr lang="en-US" dirty="0" smtClean="0"/>
              <a:t>for </a:t>
            </a:r>
            <a:r>
              <a:rPr lang="en-US" dirty="0"/>
              <a:t>option 51</a:t>
            </a:r>
            <a:r>
              <a:rPr lang="en-US" dirty="0" smtClean="0"/>
              <a:t>) cloud number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85494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Physics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Stochastically perturbed physics tendencies (</a:t>
            </a:r>
            <a:r>
              <a:rPr lang="en-US" i="1" dirty="0" err="1" smtClean="0"/>
              <a:t>sppt</a:t>
            </a:r>
            <a:r>
              <a:rPr lang="en-US" i="1" dirty="0" smtClean="0"/>
              <a:t>=1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Random pattern to perturb accumulated physics tendencies (radiation, cumulus, PBL) of potential temperature, wind and humidity (</a:t>
            </a:r>
            <a:r>
              <a:rPr lang="en-US" dirty="0" err="1" smtClean="0"/>
              <a:t>Berner</a:t>
            </a:r>
            <a:r>
              <a:rPr lang="en-US" dirty="0" smtClean="0"/>
              <a:t> et al., 2015 MWR)</a:t>
            </a:r>
          </a:p>
          <a:p>
            <a:r>
              <a:rPr lang="en-US" dirty="0" smtClean="0"/>
              <a:t>Stochastic perturbed parameter scheme (</a:t>
            </a:r>
            <a:r>
              <a:rPr lang="en-US" i="1" dirty="0" err="1" smtClean="0"/>
              <a:t>spp</a:t>
            </a:r>
            <a:r>
              <a:rPr lang="en-US" i="1" dirty="0" smtClean="0"/>
              <a:t>=1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Random pattern to perturb parameters in specific physics schemes, currently GF convection, MYNN PBL, and RUC LSM (</a:t>
            </a:r>
            <a:r>
              <a:rPr lang="en-US" dirty="0" err="1" smtClean="0"/>
              <a:t>Jankov</a:t>
            </a:r>
            <a:r>
              <a:rPr lang="en-US" dirty="0" smtClean="0"/>
              <a:t> et al. 2016 MWR)</a:t>
            </a:r>
          </a:p>
          <a:p>
            <a:pPr lvl="1"/>
            <a:r>
              <a:rPr lang="en-US" dirty="0" smtClean="0"/>
              <a:t>Poster P11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Trajectory code has been updated by NCAR/ACOM to interpolate diagnostic quantities to trajectories</a:t>
            </a:r>
          </a:p>
          <a:p>
            <a:r>
              <a:rPr lang="en-US" dirty="0" smtClean="0"/>
              <a:t>RASM (U Colorado) diagnostics for climate applications – includes diurnal and monthly averaging of surface and radiation budget terms</a:t>
            </a:r>
          </a:p>
          <a:p>
            <a:r>
              <a:rPr lang="en-US" dirty="0" smtClean="0"/>
              <a:t>Physics tendencies (RTHRATEN, RQVCUTEN, etc.) are now output uncoupled to mu</a:t>
            </a:r>
          </a:p>
          <a:p>
            <a:r>
              <a:rPr lang="en-US" dirty="0" smtClean="0"/>
              <a:t>HAILCAST diagnostic updated (</a:t>
            </a:r>
            <a:r>
              <a:rPr lang="en-US" i="1" dirty="0" err="1" smtClean="0"/>
              <a:t>hailcast_opt</a:t>
            </a:r>
            <a:r>
              <a:rPr lang="en-US" i="1" dirty="0" smtClean="0"/>
              <a:t>=1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8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NoahMP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talk 4.6 by Mike </a:t>
            </a:r>
            <a:r>
              <a:rPr lang="en-US" dirty="0" err="1" smtClean="0"/>
              <a:t>Barlage</a:t>
            </a:r>
            <a:endParaRPr lang="en-US" dirty="0" smtClean="0"/>
          </a:p>
          <a:p>
            <a:r>
              <a:rPr lang="en-US" dirty="0" err="1" smtClean="0"/>
              <a:t>NoahMP</a:t>
            </a:r>
            <a:r>
              <a:rPr lang="en-US" dirty="0" smtClean="0"/>
              <a:t> now has the urban options that were in Noah</a:t>
            </a:r>
          </a:p>
          <a:p>
            <a:r>
              <a:rPr lang="en-US" dirty="0" smtClean="0"/>
              <a:t>Better capabilities with crops and groundwater</a:t>
            </a:r>
          </a:p>
          <a:p>
            <a:r>
              <a:rPr lang="en-US" dirty="0" smtClean="0"/>
              <a:t>New option for hi-res global soil dataset for LSMs (default is not changed)</a:t>
            </a:r>
          </a:p>
          <a:p>
            <a:pPr lvl="1"/>
            <a:r>
              <a:rPr lang="en-US" dirty="0" smtClean="0"/>
              <a:t>30” (~1 km) global</a:t>
            </a:r>
          </a:p>
          <a:p>
            <a:pPr lvl="2"/>
            <a:r>
              <a:rPr lang="en-US" dirty="0" smtClean="0"/>
              <a:t>Old dataset only 30” US, effectively 5’ outside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8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Hi-Res Global Soil Data</a:t>
            </a:r>
            <a:endParaRPr lang="en-US" dirty="0"/>
          </a:p>
        </p:txBody>
      </p:sp>
      <p:pic>
        <p:nvPicPr>
          <p:cNvPr id="4" name="Content Placeholder 3" descr="soilc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b="10202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27" y="6342579"/>
            <a:ext cx="6197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topo_wind</a:t>
            </a:r>
            <a:r>
              <a:rPr lang="en-US" i="1" dirty="0" smtClean="0"/>
              <a:t> =1</a:t>
            </a:r>
            <a:r>
              <a:rPr lang="en-US" dirty="0" smtClean="0"/>
              <a:t> has been modified to allow for the diurnal cycle variation of sub-grid effect, where in daytime the effect is reduced</a:t>
            </a:r>
          </a:p>
          <a:p>
            <a:r>
              <a:rPr lang="en-US" dirty="0" smtClean="0"/>
              <a:t>Several important updates to RAP/HRRR physics (MYNN PBL, RUC LSM, GF cumulus)</a:t>
            </a:r>
          </a:p>
          <a:p>
            <a:r>
              <a:rPr lang="en-US" i="1" dirty="0" err="1"/>
              <a:t>i</a:t>
            </a:r>
            <a:r>
              <a:rPr lang="en-US" i="1" dirty="0" err="1" smtClean="0"/>
              <a:t>cloud</a:t>
            </a:r>
            <a:r>
              <a:rPr lang="en-US" i="1" dirty="0" smtClean="0"/>
              <a:t>=3</a:t>
            </a:r>
            <a:r>
              <a:rPr lang="en-US" dirty="0" smtClean="0"/>
              <a:t> has been improved slightly for surface solar flux</a:t>
            </a:r>
          </a:p>
          <a:p>
            <a:r>
              <a:rPr lang="en-US" dirty="0" smtClean="0"/>
              <a:t>Noah LSM fix to allow very small fractions of snow cover to melt away faster</a:t>
            </a:r>
          </a:p>
        </p:txBody>
      </p:sp>
    </p:spTree>
    <p:extLst>
      <p:ext uri="{BB962C8B-B14F-4D97-AF65-F5344CB8AC3E}">
        <p14:creationId xmlns:p14="http://schemas.microsoft.com/office/powerpoint/2010/main" val="32368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Bug since V3.7 </a:t>
            </a:r>
            <a:r>
              <a:rPr lang="en-US" i="1" dirty="0" err="1" smtClean="0"/>
              <a:t>tmn_update</a:t>
            </a:r>
            <a:r>
              <a:rPr lang="en-US" i="1" dirty="0" smtClean="0"/>
              <a:t>=1</a:t>
            </a:r>
            <a:r>
              <a:rPr lang="en-US" dirty="0" smtClean="0"/>
              <a:t> regional climate option on restarts would lead to gradual cooling of deep soil layers – fixed in V3.9</a:t>
            </a:r>
          </a:p>
          <a:p>
            <a:r>
              <a:rPr lang="en-US" dirty="0" smtClean="0"/>
              <a:t>Bug since V3.8: WSM3 and Kessler microphysics options would not provide cloud fractions to radiation – fixed in V3.9</a:t>
            </a:r>
          </a:p>
          <a:p>
            <a:r>
              <a:rPr lang="en-US" dirty="0"/>
              <a:t>B</a:t>
            </a:r>
            <a:r>
              <a:rPr lang="en-US" dirty="0" smtClean="0"/>
              <a:t>ug, combination of Hi-res Ferrier microphysics with CAM radiation misses ice/snow contribution – fixed in V3.9</a:t>
            </a:r>
          </a:p>
          <a:p>
            <a:r>
              <a:rPr lang="en-US" dirty="0" smtClean="0"/>
              <a:t>Other bug-fixes were minor and listed on WRF V3.9 Updates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4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WRF Community Model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Version 1.0 WRF was released December 2000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Version 2.0: May 2004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Version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3.0: April 2008 (add global ARW version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…  (major releases in April, minor releases in summer)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Version 3.8: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April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2016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Version 3.8.1</a:t>
            </a:r>
            <a:r>
              <a:rPr lang="en-US" sz="1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: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August 2016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Version 3.9: </a:t>
            </a:r>
            <a:r>
              <a:rPr lang="en-US" sz="22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April </a:t>
            </a:r>
            <a:r>
              <a:rPr lang="en-US" sz="22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2017</a:t>
            </a:r>
            <a:endParaRPr lang="en-US" sz="22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600200" y="1371600"/>
            <a:ext cx="6019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8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28" y="3759741"/>
            <a:ext cx="2906453" cy="2678893"/>
          </a:xfrm>
          <a:prstGeom prst="rect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Testing</a:t>
            </a:r>
            <a:endParaRPr lang="en-US" dirty="0"/>
          </a:p>
        </p:txBody>
      </p:sp>
      <p:pic>
        <p:nvPicPr>
          <p:cNvPr id="8" name="Picture 7" descr="Screen Shot 2017-06-07 at 11.5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4" y="4182330"/>
            <a:ext cx="3566155" cy="2615606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15 km – June 2015 and January 2016 –  28 cases each, test new suites, new and changed options and “standard configuration” new version against previous version (YSU, RRTMG, WSM5, Noah, KF)</a:t>
            </a:r>
          </a:p>
          <a:p>
            <a:r>
              <a:rPr lang="en-US" sz="2400" dirty="0" smtClean="0"/>
              <a:t>3 km – May/June 2016 </a:t>
            </a:r>
            <a:r>
              <a:rPr lang="en-US" sz="2400" dirty="0"/>
              <a:t>– </a:t>
            </a:r>
            <a:r>
              <a:rPr lang="en-US" sz="2400" dirty="0" smtClean="0"/>
              <a:t>18 cases – CONUS suite</a:t>
            </a:r>
            <a:endParaRPr lang="en-US" sz="2400" dirty="0"/>
          </a:p>
        </p:txBody>
      </p:sp>
      <p:pic>
        <p:nvPicPr>
          <p:cNvPr id="7" name="Picture 6" descr="Screen Shot 2017-06-07 at 11.54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14" y="4382990"/>
            <a:ext cx="3253707" cy="1819307"/>
          </a:xfrm>
          <a:prstGeom prst="rect">
            <a:avLst/>
          </a:prstGeom>
          <a:ln w="381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432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Suites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16980"/>
              </p:ext>
            </p:extLst>
          </p:nvPr>
        </p:nvGraphicFramePr>
        <p:xfrm>
          <a:off x="211657" y="1600200"/>
          <a:ext cx="8717034" cy="350520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452839"/>
                <a:gridCol w="1452839"/>
                <a:gridCol w="1452839"/>
                <a:gridCol w="1452839"/>
                <a:gridCol w="1452839"/>
                <a:gridCol w="145283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WSM5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Tropical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WSM6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TDK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Thompson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CU16 </a:t>
                      </a:r>
                      <a:r>
                        <a:rPr lang="en-US" sz="1200" dirty="0" smtClean="0"/>
                        <a:t>(CONUS)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Thompson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TDK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RAP2 </a:t>
                      </a:r>
                      <a:r>
                        <a:rPr lang="en-US" sz="1200" dirty="0" smtClean="0"/>
                        <a:t>(RAP/Noah)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Thompson-aero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RAP*</a:t>
                      </a:r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Thompson-aero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3 km </a:t>
                      </a:r>
                      <a:r>
                        <a:rPr lang="en-US" sz="1200" baseline="0" dirty="0" smtClean="0"/>
                        <a:t>(CONUS)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Thompson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1191" y="5362419"/>
            <a:ext cx="63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 We mostly show RAP2 because LSM initialization is with GFS soil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0598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Verification</a:t>
            </a:r>
            <a:endParaRPr lang="en-US" dirty="0"/>
          </a:p>
        </p:txBody>
      </p:sp>
      <p:pic>
        <p:nvPicPr>
          <p:cNvPr id="5" name="Picture 4" descr="rap2sfc_summ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4306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6564" y="1763954"/>
            <a:ext cx="3284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 versus GFS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CU16 and CONUS have higher 2m moisture bias (both MYJ suites) – also show in 2m T at 18Z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MYNN has low 2m Qv bias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2m T all other runs comparable including V3.8.1 versus V3.9 STD suite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Hybrid coordinate test also shows no difference from STD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9631" y="3580480"/>
            <a:ext cx="4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MYJ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52532" y="3857479"/>
            <a:ext cx="441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YSU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52532" y="4354483"/>
            <a:ext cx="58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MYNN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642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Verification: Suites</a:t>
            </a:r>
            <a:endParaRPr lang="en-US" dirty="0"/>
          </a:p>
        </p:txBody>
      </p:sp>
      <p:pic>
        <p:nvPicPr>
          <p:cNvPr id="5" name="Picture 4" descr="Screen Shot 2017-06-09 at 10.4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130"/>
            <a:ext cx="4373706" cy="5666802"/>
          </a:xfrm>
          <a:prstGeom prst="rect">
            <a:avLst/>
          </a:prstGeom>
        </p:spPr>
      </p:pic>
      <p:pic>
        <p:nvPicPr>
          <p:cNvPr id="6" name="Picture 5" descr="Screen Shot 2017-06-09 at 10.47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90" y="1132130"/>
            <a:ext cx="4621710" cy="56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 Verification: 15 km Suites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1818" y="1532120"/>
            <a:ext cx="349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2015 daily-averaged precipitation (observation is ST4): STD and RAP2 have higher peak values</a:t>
            </a:r>
            <a:endParaRPr lang="en-US" dirty="0"/>
          </a:p>
        </p:txBody>
      </p:sp>
      <p:pic>
        <p:nvPicPr>
          <p:cNvPr id="3" name="Picture 2" descr="Screen Shot 2017-06-09 at 11.20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328"/>
            <a:ext cx="5315077" cy="5678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1291" y="3305310"/>
            <a:ext cx="39541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Rap2</a:t>
            </a:r>
            <a:endParaRPr lang="en-US" sz="800" dirty="0"/>
          </a:p>
        </p:txBody>
      </p:sp>
      <p:pic>
        <p:nvPicPr>
          <p:cNvPr id="9" name="Picture 8" descr="Screen Shot 2017-06-09 at 11.23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26" y="3084902"/>
            <a:ext cx="4114674" cy="37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 Verification: 15 km Suites</a:t>
            </a:r>
            <a:endParaRPr lang="en-US" dirty="0"/>
          </a:p>
        </p:txBody>
      </p:sp>
      <p:pic>
        <p:nvPicPr>
          <p:cNvPr id="4" name="Picture 3" descr="Screen Shot 2017-06-09 at 11.0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" y="1532120"/>
            <a:ext cx="6591384" cy="5174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669" y="1532120"/>
            <a:ext cx="2299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FSS = fractional skill score – verifies probability within radius (accumulated monthly stats)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980" y="2984215"/>
            <a:ext cx="2354791" cy="128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51669" y="4818114"/>
            <a:ext cx="22991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/>
              <a:t>B</a:t>
            </a:r>
            <a:r>
              <a:rPr lang="en-US" dirty="0" smtClean="0"/>
              <a:t>iases same in Tropical and “New </a:t>
            </a:r>
            <a:r>
              <a:rPr lang="en-US" dirty="0" err="1" smtClean="0"/>
              <a:t>Tiedtke</a:t>
            </a:r>
            <a:r>
              <a:rPr lang="en-US" dirty="0" smtClean="0"/>
              <a:t>” which both contain same cumulus scheme but different other physics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104" y="2344110"/>
            <a:ext cx="352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GF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1781" y="3402239"/>
            <a:ext cx="335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</a:t>
            </a:r>
            <a:r>
              <a:rPr lang="en-US" sz="1200" dirty="0" smtClean="0"/>
              <a:t>F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681377" y="3645202"/>
            <a:ext cx="434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TDK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1377" y="4474716"/>
            <a:ext cx="533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NTDK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154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 Verification: 3 km CONUS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8810" y="1532120"/>
            <a:ext cx="33614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May/June 2016 average diurnal cycle of 6-hour precipitation (observation is STAGE4)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00Z </a:t>
            </a:r>
            <a:r>
              <a:rPr lang="en-US" dirty="0" err="1" smtClean="0"/>
              <a:t>init</a:t>
            </a:r>
            <a:r>
              <a:rPr lang="en-US" dirty="0" smtClean="0"/>
              <a:t> shows spin-up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Biases small after spin-up period of ~6 </a:t>
            </a:r>
            <a:r>
              <a:rPr lang="en-US" dirty="0" err="1" smtClean="0"/>
              <a:t>hrs</a:t>
            </a:r>
            <a:endParaRPr lang="en-US" dirty="0"/>
          </a:p>
        </p:txBody>
      </p:sp>
      <p:pic>
        <p:nvPicPr>
          <p:cNvPr id="3" name="Picture 2" descr="Screen Shot 2017-06-09 at 4.4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9" y="1532120"/>
            <a:ext cx="4844211" cy="5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9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Microphysics Comparison: 3 km Case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9864" y="1532120"/>
            <a:ext cx="417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 P3 against Morrison, Thompson and WSM6 in </a:t>
            </a:r>
            <a:r>
              <a:rPr lang="en-US" i="1" dirty="0" smtClean="0"/>
              <a:t>single case</a:t>
            </a:r>
            <a:endParaRPr lang="en-US" i="1" dirty="0"/>
          </a:p>
        </p:txBody>
      </p:sp>
      <p:pic>
        <p:nvPicPr>
          <p:cNvPr id="6" name="Picture 5" descr="Screen Shot 2017-06-09 at 12.00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86" y="3468456"/>
            <a:ext cx="4486014" cy="3389544"/>
          </a:xfrm>
          <a:prstGeom prst="rect">
            <a:avLst/>
          </a:prstGeom>
        </p:spPr>
      </p:pic>
      <p:pic>
        <p:nvPicPr>
          <p:cNvPr id="4" name="Picture 3" descr="Screen Shot 2017-06-09 at 2.48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305"/>
            <a:ext cx="4660462" cy="55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1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Planned for next major release in April 2018</a:t>
            </a:r>
          </a:p>
          <a:p>
            <a:r>
              <a:rPr lang="en-US" dirty="0" smtClean="0"/>
              <a:t>Hybrid Coordinate built in (no special pre-processing of code)</a:t>
            </a:r>
          </a:p>
          <a:p>
            <a:r>
              <a:rPr lang="en-US" dirty="0" smtClean="0"/>
              <a:t>Thermodynamic variable changes from </a:t>
            </a:r>
            <a:r>
              <a:rPr lang="en-US" dirty="0" err="1" smtClean="0"/>
              <a:t>θ</a:t>
            </a:r>
            <a:r>
              <a:rPr lang="en-US" dirty="0" smtClean="0"/>
              <a:t> to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m</a:t>
            </a:r>
            <a:endParaRPr lang="en-US" baseline="-25000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l-GR" dirty="0" smtClean="0"/>
              <a:t>θ</a:t>
            </a:r>
            <a:r>
              <a:rPr lang="el-GR" baseline="-25000" dirty="0" smtClean="0"/>
              <a:t>m</a:t>
            </a:r>
            <a:r>
              <a:rPr lang="en-US" dirty="0" smtClean="0"/>
              <a:t> = </a:t>
            </a:r>
            <a:r>
              <a:rPr lang="en-US" dirty="0" err="1" smtClean="0"/>
              <a:t>θ</a:t>
            </a:r>
            <a:r>
              <a:rPr lang="en-US" dirty="0" smtClean="0"/>
              <a:t> (1+(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v</a:t>
            </a:r>
            <a:r>
              <a:rPr lang="en-US" dirty="0" smtClean="0"/>
              <a:t>/R</a:t>
            </a:r>
            <a:r>
              <a:rPr lang="en-US" baseline="-25000" dirty="0" smtClean="0"/>
              <a:t>d</a:t>
            </a:r>
            <a:r>
              <a:rPr lang="en-US" dirty="0" smtClean="0"/>
              <a:t>)*q</a:t>
            </a:r>
            <a:r>
              <a:rPr lang="en-US" baseline="-25000" dirty="0" smtClean="0"/>
              <a:t>v</a:t>
            </a:r>
            <a:r>
              <a:rPr lang="en-US" dirty="0" smtClean="0"/>
              <a:t>) ≈ </a:t>
            </a:r>
            <a:r>
              <a:rPr lang="en-US" dirty="0" err="1" smtClean="0"/>
              <a:t>θ</a:t>
            </a:r>
            <a:r>
              <a:rPr lang="en-US" dirty="0" smtClean="0"/>
              <a:t> (1+1.61*q</a:t>
            </a:r>
            <a:r>
              <a:rPr lang="en-US" baseline="-25000" dirty="0" smtClean="0"/>
              <a:t>v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Note difference from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v</a:t>
            </a:r>
            <a:r>
              <a:rPr lang="en-US" baseline="-25000" dirty="0"/>
              <a:t> </a:t>
            </a:r>
            <a:r>
              <a:rPr lang="en-US" dirty="0" smtClean="0"/>
              <a:t>≈ </a:t>
            </a:r>
            <a:r>
              <a:rPr lang="en-US" dirty="0" err="1" smtClean="0"/>
              <a:t>θ</a:t>
            </a:r>
            <a:r>
              <a:rPr lang="en-US" dirty="0" smtClean="0"/>
              <a:t> (1+0.61*q</a:t>
            </a:r>
            <a:r>
              <a:rPr lang="en-US" baseline="-25000" dirty="0" smtClean="0"/>
              <a:t>v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θ</a:t>
            </a:r>
            <a:r>
              <a:rPr lang="en-US" baseline="-25000" dirty="0" smtClean="0"/>
              <a:t>m </a:t>
            </a:r>
            <a:r>
              <a:rPr lang="en-US" dirty="0" smtClean="0"/>
              <a:t>is used in MPAS and was used in old height coordinate version of WRF (see </a:t>
            </a:r>
            <a:r>
              <a:rPr lang="en-US" dirty="0" err="1" smtClean="0"/>
              <a:t>Klemp</a:t>
            </a:r>
            <a:r>
              <a:rPr lang="en-US" dirty="0" smtClean="0"/>
              <a:t> et al., 2007, MWR)</a:t>
            </a:r>
          </a:p>
          <a:p>
            <a:pPr lvl="1"/>
            <a:r>
              <a:rPr lang="en-US" dirty="0" smtClean="0"/>
              <a:t>This variable is more closely related to pressure in moist conditions which has subtle dynamical benefits</a:t>
            </a:r>
          </a:p>
          <a:p>
            <a:pPr lvl="1"/>
            <a:r>
              <a:rPr lang="en-US" dirty="0" smtClean="0"/>
              <a:t>In V3.9 </a:t>
            </a:r>
            <a:r>
              <a:rPr lang="en-US" dirty="0" err="1" smtClean="0"/>
              <a:t>use_theta_m</a:t>
            </a:r>
            <a:r>
              <a:rPr lang="en-US" dirty="0" smtClean="0"/>
              <a:t> does this transformation</a:t>
            </a:r>
          </a:p>
          <a:p>
            <a:pPr lvl="1"/>
            <a:r>
              <a:rPr lang="en-US" dirty="0" smtClean="0"/>
              <a:t>When built into code and boundary files, code is simplified</a:t>
            </a:r>
          </a:p>
          <a:p>
            <a:r>
              <a:rPr lang="en-US" dirty="0"/>
              <a:t>Lateral boundary file </a:t>
            </a:r>
            <a:r>
              <a:rPr lang="en-US" dirty="0" smtClean="0"/>
              <a:t>becomes uncoupled</a:t>
            </a:r>
            <a:endParaRPr lang="el-G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4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WRF/MPAS User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Considering forum-based approach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User can search for previous answers to their questions</a:t>
            </a:r>
          </a:p>
          <a:p>
            <a:pPr lvl="2"/>
            <a:r>
              <a:rPr lang="en-US" dirty="0" smtClean="0"/>
              <a:t>Answers can be seen by all and may be useful for general awareness of issues</a:t>
            </a:r>
          </a:p>
          <a:p>
            <a:pPr lvl="2"/>
            <a:r>
              <a:rPr lang="en-US" dirty="0" smtClean="0"/>
              <a:t>Other users can answer questions in addition to official NCAR support that will be maintained</a:t>
            </a:r>
          </a:p>
          <a:p>
            <a:pPr lvl="2"/>
            <a:r>
              <a:rPr lang="en-US" dirty="0" smtClean="0"/>
              <a:t>Forum can be organized by topics such as compiling, preprocessing, runtime problems, regional climate, etc.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Some problems require iterations of tests and data transfers so this seems to need an offline capability to be maintained</a:t>
            </a:r>
          </a:p>
          <a:p>
            <a:pPr lvl="2"/>
            <a:r>
              <a:rPr lang="en-US" dirty="0" smtClean="0"/>
              <a:t>Not clear how to present resolution of these problems back to forum</a:t>
            </a:r>
          </a:p>
          <a:p>
            <a:pPr lvl="2"/>
            <a:r>
              <a:rPr lang="en-US" dirty="0" smtClean="0"/>
              <a:t>Moderation needed as well as vetting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2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065"/>
            <a:ext cx="8229600" cy="1143000"/>
          </a:xfrm>
        </p:spPr>
        <p:txBody>
          <a:bodyPr/>
          <a:lstStyle/>
          <a:p>
            <a:r>
              <a:rPr lang="en-US" dirty="0" smtClean="0"/>
              <a:t>New in V3.8 (April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Kain</a:t>
            </a:r>
            <a:r>
              <a:rPr lang="en-US" dirty="0" smtClean="0"/>
              <a:t>-Fritsch cumulus potential scheme (</a:t>
            </a:r>
            <a:r>
              <a:rPr lang="en-US" dirty="0" err="1" smtClean="0"/>
              <a:t>KFCuP</a:t>
            </a:r>
            <a:r>
              <a:rPr lang="en-US" dirty="0" smtClean="0"/>
              <a:t>) – </a:t>
            </a:r>
            <a:r>
              <a:rPr lang="en-US" i="1" dirty="0" err="1" smtClean="0"/>
              <a:t>cu_physics</a:t>
            </a:r>
            <a:r>
              <a:rPr lang="en-US" i="1" dirty="0" smtClean="0"/>
              <a:t>=10 </a:t>
            </a:r>
            <a:r>
              <a:rPr lang="en-US" dirty="0" smtClean="0"/>
              <a:t>(Berg and Stull, 2005)</a:t>
            </a:r>
          </a:p>
          <a:p>
            <a:r>
              <a:rPr lang="en-US" dirty="0" smtClean="0"/>
              <a:t>A new climatological aerosol option linked to Thompson microphysics – </a:t>
            </a:r>
            <a:r>
              <a:rPr lang="en-US" i="1" dirty="0" err="1" smtClean="0"/>
              <a:t>aer_opt</a:t>
            </a:r>
            <a:r>
              <a:rPr lang="en-US" i="1" dirty="0" smtClean="0"/>
              <a:t>=3</a:t>
            </a:r>
          </a:p>
          <a:p>
            <a:r>
              <a:rPr lang="en-US" dirty="0" smtClean="0"/>
              <a:t>Flux-adjusting surface data assimilation system (FASDAS) – </a:t>
            </a:r>
            <a:r>
              <a:rPr lang="en-US" i="1" dirty="0" err="1" smtClean="0"/>
              <a:t>grid_sfdda</a:t>
            </a:r>
            <a:r>
              <a:rPr lang="en-US" i="1" dirty="0" smtClean="0"/>
              <a:t> = 2</a:t>
            </a:r>
          </a:p>
          <a:p>
            <a:r>
              <a:rPr lang="en-US" dirty="0" smtClean="0"/>
              <a:t>New 30” global topography (GMTED) replaces GTOPO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6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Thanks</a:t>
            </a:r>
          </a:p>
        </p:txBody>
      </p:sp>
      <p:sp>
        <p:nvSpPr>
          <p:cNvPr id="6451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5A57BC-3D02-6341-9963-08B2D7099142}" type="datetime3">
              <a:rPr lang="en-US" sz="1400"/>
              <a:pPr/>
              <a:t>13 June 2017</a:t>
            </a:fld>
            <a:endParaRPr lang="en-US" sz="1400"/>
          </a:p>
        </p:txBody>
      </p:sp>
      <p:sp>
        <p:nvSpPr>
          <p:cNvPr id="6451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18th </a:t>
            </a:r>
            <a:r>
              <a:rPr lang="en-US" sz="1400" dirty="0"/>
              <a:t>Annual WRF Users' Workshop</a:t>
            </a:r>
          </a:p>
        </p:txBody>
      </p:sp>
      <p:pic>
        <p:nvPicPr>
          <p:cNvPr id="64517" name="Picture 6" descr="NS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ncar-logo-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81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9" descr="MM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5" y="1651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in V3.8.1 (August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RRTMG redefine top to 0 </a:t>
            </a:r>
            <a:r>
              <a:rPr lang="en-US" dirty="0" err="1" smtClean="0"/>
              <a:t>hPa</a:t>
            </a:r>
            <a:r>
              <a:rPr lang="en-US" dirty="0" smtClean="0"/>
              <a:t> for LW diagnostics</a:t>
            </a:r>
          </a:p>
          <a:p>
            <a:pPr lvl="1"/>
            <a:r>
              <a:rPr lang="en-US" dirty="0" smtClean="0"/>
              <a:t>Goddard improve shortwave clear-sky water vapor treatment</a:t>
            </a:r>
          </a:p>
          <a:p>
            <a:pPr lvl="1"/>
            <a:r>
              <a:rPr lang="en-US" i="1" dirty="0" err="1"/>
              <a:t>i</a:t>
            </a:r>
            <a:r>
              <a:rPr lang="en-US" i="1" dirty="0" err="1" smtClean="0"/>
              <a:t>cloud</a:t>
            </a:r>
            <a:r>
              <a:rPr lang="en-US" i="1" dirty="0" smtClean="0"/>
              <a:t>=3</a:t>
            </a:r>
            <a:r>
              <a:rPr lang="en-US" dirty="0" smtClean="0"/>
              <a:t> improved based on WRF</a:t>
            </a:r>
            <a:r>
              <a:rPr lang="en-US" dirty="0" smtClean="0"/>
              <a:t>-Solar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Microphysics</a:t>
            </a:r>
          </a:p>
          <a:p>
            <a:pPr lvl="1"/>
            <a:r>
              <a:rPr lang="en-US" dirty="0" smtClean="0"/>
              <a:t>Thompson updates</a:t>
            </a:r>
          </a:p>
          <a:p>
            <a:pPr lvl="1"/>
            <a:r>
              <a:rPr lang="en-US" dirty="0" smtClean="0"/>
              <a:t>HUJI Spectral Bin option fix error coupling to LSM</a:t>
            </a:r>
          </a:p>
          <a:p>
            <a:pPr lvl="1"/>
            <a:r>
              <a:rPr lang="en-US" dirty="0" smtClean="0"/>
              <a:t>Minor changes to WSM, WDM and Morrison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2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in V3.8.1 (August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Cumulus</a:t>
            </a:r>
          </a:p>
          <a:p>
            <a:pPr lvl="1"/>
            <a:r>
              <a:rPr lang="en-US" dirty="0" smtClean="0"/>
              <a:t>Zhang-McFarlane fix bug for </a:t>
            </a:r>
            <a:r>
              <a:rPr lang="en-US" i="1" dirty="0" err="1" smtClean="0"/>
              <a:t>cudt</a:t>
            </a:r>
            <a:r>
              <a:rPr lang="en-US" i="1" dirty="0" smtClean="0"/>
              <a:t>=0</a:t>
            </a:r>
            <a:r>
              <a:rPr lang="en-US" dirty="0" smtClean="0"/>
              <a:t> case</a:t>
            </a:r>
          </a:p>
          <a:p>
            <a:pPr lvl="1"/>
            <a:r>
              <a:rPr lang="en-US" dirty="0" smtClean="0"/>
              <a:t>Minor changes to new </a:t>
            </a:r>
            <a:r>
              <a:rPr lang="en-US" dirty="0" err="1" smtClean="0"/>
              <a:t>Tiedtke</a:t>
            </a:r>
            <a:r>
              <a:rPr lang="en-US" dirty="0" smtClean="0"/>
              <a:t> scheme</a:t>
            </a:r>
          </a:p>
          <a:p>
            <a:r>
              <a:rPr lang="en-US" dirty="0" smtClean="0"/>
              <a:t>PBL</a:t>
            </a:r>
          </a:p>
          <a:p>
            <a:pPr lvl="1"/>
            <a:r>
              <a:rPr lang="en-US" dirty="0" smtClean="0"/>
              <a:t>MYNN fixes and improvements including bug-fix for </a:t>
            </a:r>
            <a:r>
              <a:rPr lang="en-US" dirty="0" err="1" smtClean="0"/>
              <a:t>icloud_bl</a:t>
            </a:r>
            <a:r>
              <a:rPr lang="en-US" dirty="0" smtClean="0"/>
              <a:t>=1</a:t>
            </a:r>
          </a:p>
          <a:p>
            <a:r>
              <a:rPr lang="en-US" dirty="0" smtClean="0"/>
              <a:t>LSM</a:t>
            </a:r>
          </a:p>
          <a:p>
            <a:pPr lvl="1"/>
            <a:r>
              <a:rPr lang="en-US" dirty="0" err="1" smtClean="0"/>
              <a:t>NoahMP</a:t>
            </a:r>
            <a:r>
              <a:rPr lang="en-US" dirty="0" smtClean="0"/>
              <a:t> and RUC updates and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3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in V3.8.1 (August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</a:t>
            </a:r>
          </a:p>
          <a:p>
            <a:pPr lvl="1"/>
            <a:r>
              <a:rPr lang="en-US" dirty="0" smtClean="0"/>
              <a:t>Fix for </a:t>
            </a:r>
            <a:r>
              <a:rPr lang="en-US" i="1" dirty="0" err="1" smtClean="0"/>
              <a:t>diff_opt</a:t>
            </a:r>
            <a:r>
              <a:rPr lang="en-US" i="1" dirty="0" smtClean="0"/>
              <a:t>=2</a:t>
            </a:r>
            <a:r>
              <a:rPr lang="en-US" dirty="0" smtClean="0"/>
              <a:t> vertical diffusion to allow conservation of scalars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0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V3.9 (April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</a:p>
          <a:p>
            <a:pPr lvl="1"/>
            <a:r>
              <a:rPr lang="en-US" dirty="0" smtClean="0"/>
              <a:t>Introduction of physics suites</a:t>
            </a:r>
          </a:p>
          <a:p>
            <a:pPr lvl="1"/>
            <a:r>
              <a:rPr lang="en-US" dirty="0" smtClean="0"/>
              <a:t>Hybrid vertical coordinate option</a:t>
            </a:r>
          </a:p>
          <a:p>
            <a:pPr lvl="1"/>
            <a:r>
              <a:rPr lang="en-US" dirty="0" smtClean="0"/>
              <a:t>Predicted Particle Property (P3) microphysics</a:t>
            </a:r>
          </a:p>
          <a:p>
            <a:pPr lvl="1"/>
            <a:r>
              <a:rPr lang="en-US" dirty="0" smtClean="0"/>
              <a:t>Stochastic physics options</a:t>
            </a:r>
          </a:p>
          <a:p>
            <a:pPr lvl="1"/>
            <a:r>
              <a:rPr lang="en-US" dirty="0" err="1" smtClean="0"/>
              <a:t>NoahMP</a:t>
            </a:r>
            <a:r>
              <a:rPr lang="en-US" dirty="0" smtClean="0"/>
              <a:t> urban and crop capabilities</a:t>
            </a:r>
          </a:p>
          <a:p>
            <a:pPr lvl="1"/>
            <a:r>
              <a:rPr lang="en-US" dirty="0" smtClean="0"/>
              <a:t>New 30” global soil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Suites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Suite is defined by microphysics, cumulus, radiation, land-surface, surface-layer and PBL schemes</a:t>
            </a:r>
          </a:p>
          <a:p>
            <a:r>
              <a:rPr lang="en-US" dirty="0" smtClean="0"/>
              <a:t>Two initial suites available</a:t>
            </a:r>
          </a:p>
          <a:p>
            <a:pPr lvl="1"/>
            <a:r>
              <a:rPr lang="en-US" dirty="0" smtClean="0"/>
              <a:t>CONUS (Thompson </a:t>
            </a:r>
            <a:r>
              <a:rPr lang="en-US" dirty="0" err="1" smtClean="0"/>
              <a:t>mp</a:t>
            </a:r>
            <a:r>
              <a:rPr lang="en-US" dirty="0" smtClean="0"/>
              <a:t>, </a:t>
            </a:r>
            <a:r>
              <a:rPr lang="en-US" dirty="0" err="1" smtClean="0"/>
              <a:t>Tiedtke</a:t>
            </a:r>
            <a:r>
              <a:rPr lang="en-US" dirty="0" smtClean="0"/>
              <a:t> cu , RRTMG, MYJ PBL and surface layer, Noah LSM)</a:t>
            </a:r>
          </a:p>
          <a:p>
            <a:pPr lvl="2"/>
            <a:r>
              <a:rPr lang="en-US" dirty="0" smtClean="0"/>
              <a:t>Based on physics used in NCAR ensemble forecasts (talk 3.1)</a:t>
            </a:r>
          </a:p>
          <a:p>
            <a:pPr lvl="1"/>
            <a:r>
              <a:rPr lang="en-US" dirty="0" smtClean="0"/>
              <a:t>Tropical (WSM6 </a:t>
            </a:r>
            <a:r>
              <a:rPr lang="en-US" dirty="0" err="1" smtClean="0"/>
              <a:t>mp</a:t>
            </a:r>
            <a:r>
              <a:rPr lang="en-US" dirty="0" smtClean="0"/>
              <a:t>, new </a:t>
            </a:r>
            <a:r>
              <a:rPr lang="en-US" dirty="0" err="1" smtClean="0"/>
              <a:t>Tiedtke</a:t>
            </a:r>
            <a:r>
              <a:rPr lang="en-US" dirty="0" smtClean="0"/>
              <a:t> cu, RRTMG, YSU PBL, MM5 surface layer, Noah LSM)</a:t>
            </a:r>
          </a:p>
          <a:p>
            <a:pPr lvl="2"/>
            <a:r>
              <a:rPr lang="en-US" dirty="0" smtClean="0"/>
              <a:t>Based on physics used in MPAS for global TC forecasts (talk 9.4)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2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Suites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Namelist</a:t>
            </a:r>
            <a:r>
              <a:rPr lang="en-US" dirty="0" smtClean="0"/>
              <a:t> selectable and modifiable</a:t>
            </a:r>
          </a:p>
          <a:p>
            <a:pPr marL="457200" lvl="1" indent="0">
              <a:buNone/>
            </a:pPr>
            <a:r>
              <a:rPr lang="en-US" i="1" dirty="0" err="1" smtClean="0"/>
              <a:t>physics_suite</a:t>
            </a:r>
            <a:r>
              <a:rPr lang="en-US" i="1" dirty="0" smtClean="0"/>
              <a:t> = ‘tropical</a:t>
            </a:r>
            <a:r>
              <a:rPr lang="en-US" i="1" dirty="0" smtClean="0"/>
              <a:t>’</a:t>
            </a:r>
          </a:p>
          <a:p>
            <a:pPr marL="457200" lvl="1" indent="0">
              <a:buNone/>
            </a:pPr>
            <a:r>
              <a:rPr lang="en-US" dirty="0" smtClean="0"/>
              <a:t>This replaces </a:t>
            </a:r>
            <a:r>
              <a:rPr lang="en-US" i="1" dirty="0" err="1" smtClean="0"/>
              <a:t>mp_physics</a:t>
            </a:r>
            <a:r>
              <a:rPr lang="en-US" i="1" dirty="0" smtClean="0"/>
              <a:t>, </a:t>
            </a:r>
            <a:r>
              <a:rPr lang="en-US" i="1" dirty="0" err="1" smtClean="0"/>
              <a:t>cu_physics</a:t>
            </a:r>
            <a:r>
              <a:rPr lang="en-US" i="1" dirty="0" smtClean="0"/>
              <a:t>, </a:t>
            </a:r>
            <a:r>
              <a:rPr lang="en-US" i="1" dirty="0" err="1" smtClean="0"/>
              <a:t>sf_sfclay_physics</a:t>
            </a:r>
            <a:r>
              <a:rPr lang="en-US" i="1" dirty="0" smtClean="0"/>
              <a:t>, </a:t>
            </a:r>
            <a:r>
              <a:rPr lang="en-US" i="1" dirty="0" err="1" smtClean="0"/>
              <a:t>sf_surface_physics</a:t>
            </a:r>
            <a:r>
              <a:rPr lang="en-US" i="1" dirty="0" smtClean="0"/>
              <a:t>, </a:t>
            </a:r>
            <a:r>
              <a:rPr lang="en-US" i="1" dirty="0" err="1" smtClean="0"/>
              <a:t>bl_pbl_physics</a:t>
            </a:r>
            <a:r>
              <a:rPr lang="en-US" i="1" dirty="0" smtClean="0"/>
              <a:t>, </a:t>
            </a:r>
            <a:r>
              <a:rPr lang="en-US" i="1" dirty="0" err="1" smtClean="0"/>
              <a:t>ra_lw_physics</a:t>
            </a:r>
            <a:r>
              <a:rPr lang="en-US" i="1" dirty="0" smtClean="0"/>
              <a:t>, </a:t>
            </a:r>
            <a:r>
              <a:rPr lang="en-US" i="1" dirty="0" err="1" smtClean="0"/>
              <a:t>ra_sw_physics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dirty="0" smtClean="0"/>
              <a:t>To change defaults can add line such as</a:t>
            </a:r>
            <a:endParaRPr lang="en-US" dirty="0" smtClean="0"/>
          </a:p>
          <a:p>
            <a:pPr marL="457200" lvl="1" indent="0">
              <a:buNone/>
            </a:pPr>
            <a:r>
              <a:rPr lang="en-US" i="1" dirty="0" err="1"/>
              <a:t>c</a:t>
            </a:r>
            <a:r>
              <a:rPr lang="en-US" i="1" dirty="0" err="1" smtClean="0"/>
              <a:t>u_physics</a:t>
            </a:r>
            <a:r>
              <a:rPr lang="en-US" i="1" dirty="0" smtClean="0"/>
              <a:t> = -1, -1, 0</a:t>
            </a:r>
          </a:p>
          <a:p>
            <a:pPr lvl="1"/>
            <a:r>
              <a:rPr lang="en-US" dirty="0" smtClean="0"/>
              <a:t>Keeps suite </a:t>
            </a:r>
            <a:r>
              <a:rPr lang="en-US" i="1" dirty="0" err="1" smtClean="0"/>
              <a:t>cu_physics</a:t>
            </a:r>
            <a:r>
              <a:rPr lang="en-US" dirty="0" smtClean="0"/>
              <a:t> in outer two domains, and turns it off in 3</a:t>
            </a:r>
            <a:r>
              <a:rPr lang="en-US" baseline="30000" dirty="0" smtClean="0"/>
              <a:t>rd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Allows switching from suite option to another one</a:t>
            </a:r>
          </a:p>
          <a:p>
            <a:r>
              <a:rPr lang="en-US" dirty="0" smtClean="0"/>
              <a:t>Why suites?</a:t>
            </a:r>
          </a:p>
          <a:p>
            <a:pPr lvl="1"/>
            <a:r>
              <a:rPr lang="en-US" dirty="0" smtClean="0"/>
              <a:t>Need well-verified combinations to provide a common basis for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ew users to start with</a:t>
            </a:r>
          </a:p>
          <a:p>
            <a:pPr lvl="2"/>
            <a:r>
              <a:rPr lang="en-US" dirty="0" smtClean="0"/>
              <a:t>Community to evaluate, test and feed back improvements</a:t>
            </a:r>
          </a:p>
          <a:p>
            <a:r>
              <a:rPr lang="en-US" dirty="0" smtClean="0"/>
              <a:t>Discussion topic 4:30 this afternoon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1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1831</Words>
  <Application>Microsoft Macintosh PowerPoint</Application>
  <PresentationFormat>On-screen Show (4:3)</PresentationFormat>
  <Paragraphs>252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Weather Research and Forecasting Model:  2017 Annual Update </vt:lpstr>
      <vt:lpstr>WRF Community Model</vt:lpstr>
      <vt:lpstr>New in V3.8 (April 2016)</vt:lpstr>
      <vt:lpstr>Updates in V3.8.1 (August 2016)</vt:lpstr>
      <vt:lpstr>Updates in V3.8.1 (August 2016)</vt:lpstr>
      <vt:lpstr>Updates in V3.8.1 (August 2016)</vt:lpstr>
      <vt:lpstr>New in V3.9 (April 2017)</vt:lpstr>
      <vt:lpstr>Physics Suites</vt:lpstr>
      <vt:lpstr>Physics Suites</vt:lpstr>
      <vt:lpstr>Hybrid Vertical Coordinate</vt:lpstr>
      <vt:lpstr>Hybrid Vertical Coordinate</vt:lpstr>
      <vt:lpstr>Hybrid Vertical Coordinate</vt:lpstr>
      <vt:lpstr>Predicted Particle Property Microphysics</vt:lpstr>
      <vt:lpstr>Stochastic Physics Options</vt:lpstr>
      <vt:lpstr>Other New Features</vt:lpstr>
      <vt:lpstr>NoahMP Update</vt:lpstr>
      <vt:lpstr>New Hi-Res Global Soil Data</vt:lpstr>
      <vt:lpstr>Other Updates</vt:lpstr>
      <vt:lpstr>Bug Fixes</vt:lpstr>
      <vt:lpstr>Release Testing</vt:lpstr>
      <vt:lpstr>Test Suites</vt:lpstr>
      <vt:lpstr>Surface Verification</vt:lpstr>
      <vt:lpstr>Profile Verification: Suites</vt:lpstr>
      <vt:lpstr>Precipitation Verification: 15 km Suites</vt:lpstr>
      <vt:lpstr>Precipitation Verification: 15 km Suites</vt:lpstr>
      <vt:lpstr>Precipitation Verification: 3 km CONUS</vt:lpstr>
      <vt:lpstr>Microphysics Comparison: 3 km Case</vt:lpstr>
      <vt:lpstr>Version 4.0</vt:lpstr>
      <vt:lpstr>WRF/MPAS User Support</vt:lpstr>
      <vt:lpstr>Thanks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Jimy Dudhia</dc:creator>
  <cp:lastModifiedBy>Jimy Dudhia</cp:lastModifiedBy>
  <cp:revision>127</cp:revision>
  <cp:lastPrinted>2017-06-12T15:44:47Z</cp:lastPrinted>
  <dcterms:created xsi:type="dcterms:W3CDTF">2014-01-30T16:04:13Z</dcterms:created>
  <dcterms:modified xsi:type="dcterms:W3CDTF">2017-06-13T13:58:36Z</dcterms:modified>
</cp:coreProperties>
</file>