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382" r:id="rId3"/>
    <p:sldId id="392" r:id="rId4"/>
    <p:sldId id="415" r:id="rId5"/>
    <p:sldId id="416" r:id="rId6"/>
    <p:sldId id="394" r:id="rId7"/>
    <p:sldId id="414" r:id="rId8"/>
    <p:sldId id="418" r:id="rId9"/>
    <p:sldId id="420" r:id="rId10"/>
    <p:sldId id="421" r:id="rId11"/>
    <p:sldId id="427" r:id="rId12"/>
    <p:sldId id="424" r:id="rId13"/>
    <p:sldId id="426" r:id="rId14"/>
    <p:sldId id="423" r:id="rId15"/>
    <p:sldId id="422" r:id="rId16"/>
  </p:sldIdLst>
  <p:sldSz cx="9144000" cy="6858000" type="screen4x3"/>
  <p:notesSz cx="6858000" cy="9144000"/>
  <p:defaultTextStyle>
    <a:defPPr>
      <a:defRPr lang="en-US"/>
    </a:defPPr>
    <a:lvl1pPr algn="l" rtl="0" fontAlgn="base" latinLnBrk="1">
      <a:spcBef>
        <a:spcPct val="0"/>
      </a:spcBef>
      <a:spcAft>
        <a:spcPct val="0"/>
      </a:spcAft>
      <a:buFont typeface="Times" charset="0"/>
      <a:defRPr kumimoji="1" sz="1600" b="1" kern="1200" baseline="30000">
        <a:solidFill>
          <a:schemeClr val="tx1"/>
        </a:solidFill>
        <a:latin typeface="Times" charset="0"/>
        <a:ea typeface="Gulim" charset="0"/>
        <a:cs typeface="Gulim" charset="0"/>
      </a:defRPr>
    </a:lvl1pPr>
    <a:lvl2pPr marL="457200" algn="l" rtl="0" fontAlgn="base" latinLnBrk="1">
      <a:spcBef>
        <a:spcPct val="0"/>
      </a:spcBef>
      <a:spcAft>
        <a:spcPct val="0"/>
      </a:spcAft>
      <a:buFont typeface="Times" charset="0"/>
      <a:defRPr kumimoji="1" sz="1600" b="1" kern="1200" baseline="30000">
        <a:solidFill>
          <a:schemeClr val="tx1"/>
        </a:solidFill>
        <a:latin typeface="Times" charset="0"/>
        <a:ea typeface="Gulim" charset="0"/>
        <a:cs typeface="Gulim" charset="0"/>
      </a:defRPr>
    </a:lvl2pPr>
    <a:lvl3pPr marL="914400" algn="l" rtl="0" fontAlgn="base" latinLnBrk="1">
      <a:spcBef>
        <a:spcPct val="0"/>
      </a:spcBef>
      <a:spcAft>
        <a:spcPct val="0"/>
      </a:spcAft>
      <a:buFont typeface="Times" charset="0"/>
      <a:defRPr kumimoji="1" sz="1600" b="1" kern="1200" baseline="30000">
        <a:solidFill>
          <a:schemeClr val="tx1"/>
        </a:solidFill>
        <a:latin typeface="Times" charset="0"/>
        <a:ea typeface="Gulim" charset="0"/>
        <a:cs typeface="Gulim" charset="0"/>
      </a:defRPr>
    </a:lvl3pPr>
    <a:lvl4pPr marL="1371600" algn="l" rtl="0" fontAlgn="base" latinLnBrk="1">
      <a:spcBef>
        <a:spcPct val="0"/>
      </a:spcBef>
      <a:spcAft>
        <a:spcPct val="0"/>
      </a:spcAft>
      <a:buFont typeface="Times" charset="0"/>
      <a:defRPr kumimoji="1" sz="1600" b="1" kern="1200" baseline="30000">
        <a:solidFill>
          <a:schemeClr val="tx1"/>
        </a:solidFill>
        <a:latin typeface="Times" charset="0"/>
        <a:ea typeface="Gulim" charset="0"/>
        <a:cs typeface="Gulim" charset="0"/>
      </a:defRPr>
    </a:lvl4pPr>
    <a:lvl5pPr marL="1828800" algn="l" rtl="0" fontAlgn="base" latinLnBrk="1">
      <a:spcBef>
        <a:spcPct val="0"/>
      </a:spcBef>
      <a:spcAft>
        <a:spcPct val="0"/>
      </a:spcAft>
      <a:buFont typeface="Times" charset="0"/>
      <a:defRPr kumimoji="1" sz="1600" b="1" kern="1200" baseline="30000">
        <a:solidFill>
          <a:schemeClr val="tx1"/>
        </a:solidFill>
        <a:latin typeface="Times" charset="0"/>
        <a:ea typeface="Gulim" charset="0"/>
        <a:cs typeface="Gulim" charset="0"/>
      </a:defRPr>
    </a:lvl5pPr>
    <a:lvl6pPr marL="2286000" algn="l" defTabSz="457200" rtl="0" eaLnBrk="1" latinLnBrk="0" hangingPunct="1">
      <a:defRPr kumimoji="1" sz="1600" b="1" kern="1200" baseline="30000">
        <a:solidFill>
          <a:schemeClr val="tx1"/>
        </a:solidFill>
        <a:latin typeface="Times" charset="0"/>
        <a:ea typeface="Gulim" charset="0"/>
        <a:cs typeface="Gulim" charset="0"/>
      </a:defRPr>
    </a:lvl6pPr>
    <a:lvl7pPr marL="2743200" algn="l" defTabSz="457200" rtl="0" eaLnBrk="1" latinLnBrk="0" hangingPunct="1">
      <a:defRPr kumimoji="1" sz="1600" b="1" kern="1200" baseline="30000">
        <a:solidFill>
          <a:schemeClr val="tx1"/>
        </a:solidFill>
        <a:latin typeface="Times" charset="0"/>
        <a:ea typeface="Gulim" charset="0"/>
        <a:cs typeface="Gulim" charset="0"/>
      </a:defRPr>
    </a:lvl7pPr>
    <a:lvl8pPr marL="3200400" algn="l" defTabSz="457200" rtl="0" eaLnBrk="1" latinLnBrk="0" hangingPunct="1">
      <a:defRPr kumimoji="1" sz="1600" b="1" kern="1200" baseline="30000">
        <a:solidFill>
          <a:schemeClr val="tx1"/>
        </a:solidFill>
        <a:latin typeface="Times" charset="0"/>
        <a:ea typeface="Gulim" charset="0"/>
        <a:cs typeface="Gulim" charset="0"/>
      </a:defRPr>
    </a:lvl8pPr>
    <a:lvl9pPr marL="3657600" algn="l" defTabSz="457200" rtl="0" eaLnBrk="1" latinLnBrk="0" hangingPunct="1">
      <a:defRPr kumimoji="1" sz="1600" b="1" kern="1200" baseline="30000">
        <a:solidFill>
          <a:schemeClr val="tx1"/>
        </a:solidFill>
        <a:latin typeface="Times" charset="0"/>
        <a:ea typeface="Gulim" charset="0"/>
        <a:cs typeface="Gulim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2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88" autoAdjust="0"/>
  </p:normalViewPr>
  <p:slideViewPr>
    <p:cSldViewPr>
      <p:cViewPr>
        <p:scale>
          <a:sx n="75" d="100"/>
          <a:sy n="75" d="100"/>
        </p:scale>
        <p:origin x="-97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buFontTx/>
              <a:buNone/>
              <a:defRPr kumimoji="0" sz="1200" b="0" baseline="0">
                <a:latin typeface="Times New Roman" pitchFamily="-105" charset="0"/>
                <a:ea typeface="宋体" pitchFamily="-105" charset="-122"/>
                <a:cs typeface="宋体" pitchFamily="-105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buFontTx/>
              <a:buNone/>
              <a:defRPr kumimoji="0" sz="1200" b="0" baseline="0">
                <a:latin typeface="Times New Roman" pitchFamily="-105" charset="0"/>
                <a:ea typeface="宋体" pitchFamily="-105" charset="-122"/>
                <a:cs typeface="宋体" pitchFamily="-105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latinLnBrk="0">
              <a:buFontTx/>
              <a:buNone/>
              <a:defRPr kumimoji="0" sz="1200" b="0" baseline="0">
                <a:latin typeface="Times New Roman" pitchFamily="-105" charset="0"/>
                <a:ea typeface="宋体" pitchFamily="-105" charset="-122"/>
                <a:cs typeface="宋体" pitchFamily="-105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latinLnBrk="0">
              <a:buFontTx/>
              <a:buNone/>
              <a:defRPr kumimoji="0" sz="1200" b="0" baseline="0"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fld id="{7CD11512-0C4D-F34F-8484-8EFC587FEBD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00555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600" b="1" baseline="30000">
                <a:solidFill>
                  <a:schemeClr val="tx1"/>
                </a:solidFill>
                <a:latin typeface="Times" charset="0"/>
                <a:ea typeface="Gulim" charset="0"/>
                <a:cs typeface="Gulim" charset="0"/>
              </a:defRPr>
            </a:lvl1pPr>
            <a:lvl2pPr marL="742950" indent="-285750" eaLnBrk="0" hangingPunct="0">
              <a:defRPr kumimoji="1" sz="1600" b="1" baseline="30000">
                <a:solidFill>
                  <a:schemeClr val="tx1"/>
                </a:solidFill>
                <a:latin typeface="Times" charset="0"/>
                <a:ea typeface="Gulim" charset="0"/>
                <a:cs typeface="Gulim" charset="0"/>
              </a:defRPr>
            </a:lvl2pPr>
            <a:lvl3pPr marL="1143000" indent="-228600" eaLnBrk="0" hangingPunct="0">
              <a:defRPr kumimoji="1" sz="1600" b="1" baseline="30000">
                <a:solidFill>
                  <a:schemeClr val="tx1"/>
                </a:solidFill>
                <a:latin typeface="Times" charset="0"/>
                <a:ea typeface="Gulim" charset="0"/>
                <a:cs typeface="Gulim" charset="0"/>
              </a:defRPr>
            </a:lvl3pPr>
            <a:lvl4pPr marL="1600200" indent="-228600" eaLnBrk="0" hangingPunct="0">
              <a:defRPr kumimoji="1" sz="1600" b="1" baseline="30000">
                <a:solidFill>
                  <a:schemeClr val="tx1"/>
                </a:solidFill>
                <a:latin typeface="Times" charset="0"/>
                <a:ea typeface="Gulim" charset="0"/>
                <a:cs typeface="Gulim" charset="0"/>
              </a:defRPr>
            </a:lvl4pPr>
            <a:lvl5pPr marL="2057400" indent="-228600" eaLnBrk="0" hangingPunct="0">
              <a:defRPr kumimoji="1" sz="1600" b="1" baseline="30000">
                <a:solidFill>
                  <a:schemeClr val="tx1"/>
                </a:solidFill>
                <a:latin typeface="Times" charset="0"/>
                <a:ea typeface="Gulim" charset="0"/>
                <a:cs typeface="Gulim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Times" charset="0"/>
              <a:defRPr kumimoji="1" sz="1600" b="1" baseline="30000">
                <a:solidFill>
                  <a:schemeClr val="tx1"/>
                </a:solidFill>
                <a:latin typeface="Times" charset="0"/>
                <a:ea typeface="Gulim" charset="0"/>
                <a:cs typeface="Gulim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Times" charset="0"/>
              <a:defRPr kumimoji="1" sz="1600" b="1" baseline="30000">
                <a:solidFill>
                  <a:schemeClr val="tx1"/>
                </a:solidFill>
                <a:latin typeface="Times" charset="0"/>
                <a:ea typeface="Gulim" charset="0"/>
                <a:cs typeface="Gulim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Times" charset="0"/>
              <a:defRPr kumimoji="1" sz="1600" b="1" baseline="30000">
                <a:solidFill>
                  <a:schemeClr val="tx1"/>
                </a:solidFill>
                <a:latin typeface="Times" charset="0"/>
                <a:ea typeface="Gulim" charset="0"/>
                <a:cs typeface="Gulim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Times" charset="0"/>
              <a:defRPr kumimoji="1" sz="1600" b="1" baseline="30000">
                <a:solidFill>
                  <a:schemeClr val="tx1"/>
                </a:solidFill>
                <a:latin typeface="Times" charset="0"/>
                <a:ea typeface="Gulim" charset="0"/>
                <a:cs typeface="Gulim" charset="0"/>
              </a:defRPr>
            </a:lvl9pPr>
          </a:lstStyle>
          <a:p>
            <a:pPr eaLnBrk="1" hangingPunct="1"/>
            <a:fld id="{2FD03AE8-36F1-DA45-8DD8-77221ED30B47}" type="slidenum">
              <a:rPr kumimoji="0" lang="en-US" altLang="zh-CN" sz="1200" b="0" baseline="0">
                <a:latin typeface="Times New Roman" charset="0"/>
                <a:ea typeface="SimSun" charset="0"/>
                <a:cs typeface="SimSun" charset="0"/>
              </a:rPr>
              <a:pPr eaLnBrk="1" hangingPunct="1"/>
              <a:t>1</a:t>
            </a:fld>
            <a:endParaRPr kumimoji="0" lang="en-US" altLang="zh-CN" sz="1200" b="0" baseline="0"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10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52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46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07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86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889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9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57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3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264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3994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61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8610600" y="6428601"/>
            <a:ext cx="533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kumimoji="1" sz="1600" b="1" baseline="30000">
                <a:solidFill>
                  <a:schemeClr val="tx1"/>
                </a:solidFill>
                <a:latin typeface="Times" charset="0"/>
                <a:ea typeface="Gulim" charset="0"/>
                <a:cs typeface="Gulim" charset="0"/>
              </a:defRPr>
            </a:lvl1pPr>
            <a:lvl2pPr marL="742950" indent="-285750" eaLnBrk="0" hangingPunct="0">
              <a:defRPr kumimoji="1" sz="1600" b="1" baseline="30000">
                <a:solidFill>
                  <a:schemeClr val="tx1"/>
                </a:solidFill>
                <a:latin typeface="Times" charset="0"/>
                <a:ea typeface="Gulim" charset="0"/>
                <a:cs typeface="Gulim" charset="0"/>
              </a:defRPr>
            </a:lvl2pPr>
            <a:lvl3pPr marL="1143000" indent="-228600" eaLnBrk="0" hangingPunct="0">
              <a:defRPr kumimoji="1" sz="1600" b="1" baseline="30000">
                <a:solidFill>
                  <a:schemeClr val="tx1"/>
                </a:solidFill>
                <a:latin typeface="Times" charset="0"/>
                <a:ea typeface="Gulim" charset="0"/>
                <a:cs typeface="Gulim" charset="0"/>
              </a:defRPr>
            </a:lvl3pPr>
            <a:lvl4pPr marL="1600200" indent="-228600" eaLnBrk="0" hangingPunct="0">
              <a:defRPr kumimoji="1" sz="1600" b="1" baseline="30000">
                <a:solidFill>
                  <a:schemeClr val="tx1"/>
                </a:solidFill>
                <a:latin typeface="Times" charset="0"/>
                <a:ea typeface="Gulim" charset="0"/>
                <a:cs typeface="Gulim" charset="0"/>
              </a:defRPr>
            </a:lvl4pPr>
            <a:lvl5pPr marL="2057400" indent="-228600" eaLnBrk="0" hangingPunct="0">
              <a:defRPr kumimoji="1" sz="1600" b="1" baseline="30000">
                <a:solidFill>
                  <a:schemeClr val="tx1"/>
                </a:solidFill>
                <a:latin typeface="Times" charset="0"/>
                <a:ea typeface="Gulim" charset="0"/>
                <a:cs typeface="Gulim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Times" charset="0"/>
              <a:defRPr kumimoji="1" sz="1600" b="1" baseline="30000">
                <a:solidFill>
                  <a:schemeClr val="tx1"/>
                </a:solidFill>
                <a:latin typeface="Times" charset="0"/>
                <a:ea typeface="Gulim" charset="0"/>
                <a:cs typeface="Gulim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Times" charset="0"/>
              <a:defRPr kumimoji="1" sz="1600" b="1" baseline="30000">
                <a:solidFill>
                  <a:schemeClr val="tx1"/>
                </a:solidFill>
                <a:latin typeface="Times" charset="0"/>
                <a:ea typeface="Gulim" charset="0"/>
                <a:cs typeface="Gulim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Times" charset="0"/>
              <a:defRPr kumimoji="1" sz="1600" b="1" baseline="30000">
                <a:solidFill>
                  <a:schemeClr val="tx1"/>
                </a:solidFill>
                <a:latin typeface="Times" charset="0"/>
                <a:ea typeface="Gulim" charset="0"/>
                <a:cs typeface="Gulim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Times" charset="0"/>
              <a:defRPr kumimoji="1" sz="1600" b="1" baseline="30000">
                <a:solidFill>
                  <a:schemeClr val="tx1"/>
                </a:solidFill>
                <a:latin typeface="Times" charset="0"/>
                <a:ea typeface="Gulim" charset="0"/>
                <a:cs typeface="Gulim" charset="0"/>
              </a:defRPr>
            </a:lvl9pPr>
          </a:lstStyle>
          <a:p>
            <a:pPr eaLnBrk="1" latinLnBrk="0" hangingPunct="1">
              <a:spcBef>
                <a:spcPct val="50000"/>
              </a:spcBef>
              <a:buFontTx/>
              <a:buNone/>
            </a:pPr>
            <a:fld id="{257479E1-3B46-7542-8B64-325186FB27B5}" type="slidenum">
              <a:rPr kumimoji="0" lang="en-US" altLang="zh-CN" sz="1200" b="0" baseline="0" smtClean="0">
                <a:solidFill>
                  <a:schemeClr val="accent2"/>
                </a:solidFill>
                <a:latin typeface="Arial" charset="0"/>
                <a:ea typeface="SimSun" charset="0"/>
                <a:cs typeface="SimSun" charset="0"/>
              </a:rPr>
              <a:pPr eaLnBrk="1" latinLnBrk="0" hangingPunct="1">
                <a:spcBef>
                  <a:spcPct val="50000"/>
                </a:spcBef>
                <a:buFontTx/>
                <a:buNone/>
              </a:pPr>
              <a:t>‹#›</a:t>
            </a:fld>
            <a:endParaRPr kumimoji="0" lang="en-US" altLang="zh-CN" sz="1200" b="0" baseline="0" dirty="0">
              <a:solidFill>
                <a:schemeClr val="accent2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Relationship Id="rId3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66800"/>
            <a:ext cx="9144000" cy="990600"/>
          </a:xfrm>
          <a:noFill/>
        </p:spPr>
        <p:txBody>
          <a:bodyPr lIns="90488" tIns="0" rIns="90488" bIns="44450"/>
          <a:lstStyle/>
          <a:p>
            <a:pPr eaLnBrk="1" hangingPunct="1"/>
            <a:r>
              <a:rPr lang="en-US" sz="3600" b="1" dirty="0" smtClean="0">
                <a:solidFill>
                  <a:srgbClr val="0000FF"/>
                </a:solidFill>
                <a:latin typeface="Times New Roman" charset="0"/>
                <a:ea typeface="MS PGothic" charset="0"/>
              </a:rPr>
              <a:t>WRFDA 2017 Update</a:t>
            </a:r>
            <a:endParaRPr lang="en-US" sz="3600" b="1" dirty="0">
              <a:solidFill>
                <a:schemeClr val="tx1"/>
              </a:solidFill>
              <a:latin typeface="Times New Roman" charset="0"/>
              <a:ea typeface="MS PGothic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971800"/>
            <a:ext cx="8382000" cy="2971800"/>
          </a:xfrm>
        </p:spPr>
        <p:txBody>
          <a:bodyPr lIns="90488" tIns="44450" rIns="90488" bIns="44450"/>
          <a:lstStyle/>
          <a:p>
            <a:pPr marL="609600" indent="-609600" eaLnBrk="1" hangingPunct="1"/>
            <a:r>
              <a:rPr lang="en-US" sz="2800" b="1" dirty="0" smtClean="0">
                <a:latin typeface="Times New Roman" charset="0"/>
                <a:ea typeface="MS PGothic" charset="0"/>
              </a:rPr>
              <a:t>Jake Liu </a:t>
            </a:r>
          </a:p>
          <a:p>
            <a:pPr marL="609600" indent="-609600" eaLnBrk="1" hangingPunct="1"/>
            <a:r>
              <a:rPr lang="en-US" sz="2800" dirty="0" smtClean="0">
                <a:latin typeface="Perpetua" charset="0"/>
                <a:ea typeface="ＭＳ Ｐゴシック" charset="0"/>
                <a:cs typeface="ＭＳ Ｐゴシック" charset="0"/>
              </a:rPr>
              <a:t>Jamie </a:t>
            </a:r>
            <a:r>
              <a:rPr lang="en-US" sz="2800" dirty="0" err="1" smtClean="0">
                <a:latin typeface="Perpetua" charset="0"/>
                <a:ea typeface="ＭＳ Ｐゴシック" charset="0"/>
                <a:cs typeface="ＭＳ Ｐゴシック" charset="0"/>
              </a:rPr>
              <a:t>Bresch</a:t>
            </a:r>
            <a:r>
              <a:rPr lang="en-US" sz="2800" dirty="0" smtClean="0">
                <a:latin typeface="Perpetu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dirty="0">
                <a:latin typeface="Perpetua" charset="0"/>
                <a:ea typeface="ＭＳ Ｐゴシック" charset="0"/>
                <a:cs typeface="ＭＳ Ｐゴシック" charset="0"/>
              </a:rPr>
              <a:t>Michael </a:t>
            </a:r>
            <a:r>
              <a:rPr lang="en-US" sz="2800" dirty="0" err="1">
                <a:latin typeface="Perpetua" charset="0"/>
                <a:ea typeface="ＭＳ Ｐゴシック" charset="0"/>
                <a:cs typeface="ＭＳ Ｐゴシック" charset="0"/>
              </a:rPr>
              <a:t>Kavulich</a:t>
            </a:r>
            <a:r>
              <a:rPr lang="en-US" sz="2800" dirty="0">
                <a:latin typeface="Perpetu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dirty="0" err="1" smtClean="0">
                <a:latin typeface="Perpetua" charset="0"/>
                <a:ea typeface="ＭＳ Ｐゴシック" charset="0"/>
                <a:cs typeface="ＭＳ Ｐゴシック" charset="0"/>
              </a:rPr>
              <a:t>Juanzhen</a:t>
            </a:r>
            <a:r>
              <a:rPr lang="en-US" sz="2800" dirty="0" smtClean="0">
                <a:latin typeface="Perpetua" charset="0"/>
                <a:ea typeface="ＭＳ Ｐゴシック" charset="0"/>
                <a:cs typeface="ＭＳ Ｐゴシック" charset="0"/>
              </a:rPr>
              <a:t> Sun, </a:t>
            </a:r>
          </a:p>
          <a:p>
            <a:pPr marL="609600" indent="-609600" eaLnBrk="1" hangingPunct="1"/>
            <a:r>
              <a:rPr lang="en-US" sz="2800" dirty="0" err="1" smtClean="0">
                <a:latin typeface="Perpetua" charset="0"/>
                <a:ea typeface="ＭＳ Ｐゴシック" charset="0"/>
                <a:cs typeface="ＭＳ Ｐゴシック" charset="0"/>
              </a:rPr>
              <a:t>Junmei</a:t>
            </a:r>
            <a:r>
              <a:rPr lang="en-US" sz="2800" dirty="0" smtClean="0">
                <a:latin typeface="Perpetua" charset="0"/>
                <a:ea typeface="ＭＳ Ｐゴシック" charset="0"/>
                <a:cs typeface="ＭＳ Ｐゴシック" charset="0"/>
              </a:rPr>
              <a:t> Ban, Ying Zhang </a:t>
            </a:r>
          </a:p>
          <a:p>
            <a:pPr marL="609600" indent="-609600" eaLnBrk="1" hangingPunct="1"/>
            <a:endParaRPr lang="en-US" sz="2400" dirty="0" smtClean="0">
              <a:latin typeface="Perpetua" charset="0"/>
              <a:ea typeface="ＭＳ Ｐゴシック" charset="0"/>
              <a:cs typeface="ＭＳ Ｐゴシック" charset="0"/>
            </a:endParaRPr>
          </a:p>
          <a:p>
            <a:pPr marL="609600" indent="-609600" eaLnBrk="1" hangingPunct="1"/>
            <a:r>
              <a:rPr lang="en-US" sz="2400" dirty="0" smtClean="0">
                <a:latin typeface="Perpetua" charset="0"/>
                <a:ea typeface="ＭＳ Ｐゴシック" charset="0"/>
                <a:cs typeface="ＭＳ Ｐゴシック" charset="0"/>
              </a:rPr>
              <a:t>NCAR</a:t>
            </a:r>
            <a:r>
              <a:rPr lang="en-US" sz="2400" dirty="0">
                <a:latin typeface="Perpetua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2400" dirty="0" smtClean="0">
                <a:latin typeface="Perpetua" charset="0"/>
                <a:ea typeface="ＭＳ Ｐゴシック" charset="0"/>
                <a:cs typeface="ＭＳ Ｐゴシック" charset="0"/>
              </a:rPr>
              <a:t>MMM</a:t>
            </a:r>
            <a:endParaRPr lang="en-US" sz="2400" b="1" dirty="0" smtClean="0">
              <a:solidFill>
                <a:srgbClr val="000000"/>
              </a:solidFill>
              <a:latin typeface="Times New Roman" charset="0"/>
              <a:ea typeface="MS PGothic" charset="0"/>
            </a:endParaRPr>
          </a:p>
        </p:txBody>
      </p:sp>
      <p:pic>
        <p:nvPicPr>
          <p:cNvPr id="51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mmm_logo_2015_we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762000" cy="762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429500" cy="533399"/>
          </a:xfrm>
        </p:spPr>
        <p:txBody>
          <a:bodyPr/>
          <a:lstStyle/>
          <a:p>
            <a:r>
              <a:rPr lang="en-US" altLang="zh-TW" sz="3200" dirty="0" smtClean="0"/>
              <a:t>MRI-4DVAR: rainfall forecast over Taiwan</a:t>
            </a:r>
            <a:endParaRPr lang="zh-TW" altLang="en-US" sz="3200" dirty="0"/>
          </a:p>
        </p:txBody>
      </p:sp>
      <p:pic>
        <p:nvPicPr>
          <p:cNvPr id="9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91" y="1530437"/>
            <a:ext cx="1620000" cy="2160000"/>
          </a:xfr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374" y="3936000"/>
            <a:ext cx="1620000" cy="216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73" y="1677376"/>
            <a:ext cx="839755" cy="186612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73" y="4229878"/>
            <a:ext cx="839755" cy="186612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188" y="1800157"/>
            <a:ext cx="839755" cy="186612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40" y="4229878"/>
            <a:ext cx="839755" cy="186612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40" y="1800157"/>
            <a:ext cx="839755" cy="1866122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40" y="4229878"/>
            <a:ext cx="839755" cy="18661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000" y="1073237"/>
            <a:ext cx="6019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OBS                      2km/2km              6km/6km              18km/</a:t>
            </a:r>
            <a:r>
              <a:rPr lang="en-US" baseline="0" dirty="0"/>
              <a:t>6</a:t>
            </a:r>
            <a:r>
              <a:rPr lang="en-US" baseline="0" dirty="0" smtClean="0"/>
              <a:t>km</a:t>
            </a:r>
          </a:p>
          <a:p>
            <a:r>
              <a:rPr lang="en-US" baseline="0" dirty="0" smtClean="0"/>
              <a:t>rainfall                   4DVAR             MRI-4DVAR         MRI-4DVAR</a:t>
            </a:r>
            <a:endParaRPr lang="en-US" baseline="0" dirty="0"/>
          </a:p>
        </p:txBody>
      </p:sp>
      <p:sp>
        <p:nvSpPr>
          <p:cNvPr id="19" name="TextBox 18"/>
          <p:cNvSpPr txBox="1"/>
          <p:nvPr/>
        </p:nvSpPr>
        <p:spPr>
          <a:xfrm>
            <a:off x="685800" y="2186074"/>
            <a:ext cx="1066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3-hr acc.</a:t>
            </a:r>
          </a:p>
          <a:p>
            <a:r>
              <a:rPr lang="en-US" baseline="0" dirty="0" smtClean="0"/>
              <a:t>Rainfall</a:t>
            </a:r>
          </a:p>
          <a:p>
            <a:endParaRPr lang="en-US" baseline="0" dirty="0"/>
          </a:p>
          <a:p>
            <a:endParaRPr lang="en-US" baseline="0" dirty="0" smtClean="0"/>
          </a:p>
          <a:p>
            <a:endParaRPr lang="en-US" baseline="0" dirty="0"/>
          </a:p>
          <a:p>
            <a:endParaRPr lang="en-US" baseline="0" dirty="0" smtClean="0"/>
          </a:p>
          <a:p>
            <a:endParaRPr lang="en-US" baseline="0" dirty="0"/>
          </a:p>
          <a:p>
            <a:endParaRPr lang="en-US" baseline="0" dirty="0" smtClean="0"/>
          </a:p>
          <a:p>
            <a:endParaRPr lang="en-US" baseline="0" dirty="0"/>
          </a:p>
          <a:p>
            <a:endParaRPr lang="en-US" baseline="0" dirty="0" smtClean="0"/>
          </a:p>
          <a:p>
            <a:r>
              <a:rPr lang="en-US" baseline="0" dirty="0" smtClean="0"/>
              <a:t>6-hr acc.</a:t>
            </a:r>
          </a:p>
          <a:p>
            <a:r>
              <a:rPr lang="en-US" baseline="0" dirty="0" smtClean="0"/>
              <a:t>rainfall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7464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r>
              <a:rPr lang="en-US" sz="3600" dirty="0" smtClean="0"/>
              <a:t>Himawari-8 AHI Imagery over Taiwan</a:t>
            </a:r>
            <a:endParaRPr lang="en-US" sz="3600" dirty="0"/>
          </a:p>
        </p:txBody>
      </p:sp>
      <p:pic>
        <p:nvPicPr>
          <p:cNvPr id="5" name="Picture 4" descr="ch1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47800"/>
            <a:ext cx="4419600" cy="4419600"/>
          </a:xfrm>
          <a:prstGeom prst="rect">
            <a:avLst/>
          </a:prstGeom>
        </p:spPr>
      </p:pic>
      <p:pic>
        <p:nvPicPr>
          <p:cNvPr id="6" name="Picture 5" descr="ch1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4419600" cy="441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084" y="914400"/>
            <a:ext cx="3841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0" dirty="0" smtClean="0"/>
              <a:t>7.3 um water vapor channel</a:t>
            </a:r>
            <a:endParaRPr lang="en-US" sz="2400" baseline="0" dirty="0"/>
          </a:p>
        </p:txBody>
      </p:sp>
      <p:sp>
        <p:nvSpPr>
          <p:cNvPr id="8" name="TextBox 7"/>
          <p:cNvSpPr txBox="1"/>
          <p:nvPr/>
        </p:nvSpPr>
        <p:spPr>
          <a:xfrm>
            <a:off x="5115668" y="909935"/>
            <a:ext cx="3342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0" dirty="0"/>
              <a:t>8</a:t>
            </a:r>
            <a:r>
              <a:rPr lang="en-US" sz="2400" baseline="0" dirty="0" smtClean="0"/>
              <a:t>.6 um infrared channel</a:t>
            </a:r>
            <a:endParaRPr lang="en-US" sz="2400" baseline="0" dirty="0"/>
          </a:p>
        </p:txBody>
      </p:sp>
      <p:sp>
        <p:nvSpPr>
          <p:cNvPr id="9" name="TextBox 8"/>
          <p:cNvSpPr txBox="1"/>
          <p:nvPr/>
        </p:nvSpPr>
        <p:spPr>
          <a:xfrm>
            <a:off x="1295400" y="5943600"/>
            <a:ext cx="6426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0" dirty="0" smtClean="0"/>
              <a:t>Every 10-min from 8am to 6:50pm local time, 2015-06-14</a:t>
            </a:r>
            <a:endParaRPr lang="en-US" sz="2000" baseline="0" dirty="0"/>
          </a:p>
        </p:txBody>
      </p:sp>
    </p:spTree>
    <p:extLst>
      <p:ext uri="{BB962C8B-B14F-4D97-AF65-F5344CB8AC3E}">
        <p14:creationId xmlns:p14="http://schemas.microsoft.com/office/powerpoint/2010/main" val="453727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26555" y="1092496"/>
            <a:ext cx="5322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800" b="1" baseline="0" dirty="0">
                <a:solidFill>
                  <a:prstClr val="black"/>
                </a:solidFill>
                <a:latin typeface="Calibri"/>
                <a:ea typeface="宋体"/>
              </a:rPr>
              <a:t>AHI </a:t>
            </a:r>
            <a:r>
              <a:rPr lang="en-US" altLang="zh-CN" sz="2800" b="1" baseline="0" dirty="0" smtClean="0">
                <a:solidFill>
                  <a:prstClr val="black"/>
                </a:solidFill>
                <a:latin typeface="Calibri"/>
                <a:ea typeface="宋体"/>
              </a:rPr>
              <a:t>Radiance water vapor channel</a:t>
            </a:r>
            <a:endParaRPr lang="zh-CN" altLang="en-US" sz="2800" b="1" baseline="0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503797" y="5934675"/>
            <a:ext cx="1274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sz="2400" b="1" baseline="0" dirty="0">
                <a:solidFill>
                  <a:prstClr val="black"/>
                </a:solidFill>
                <a:latin typeface="Calibri"/>
                <a:ea typeface="宋体"/>
              </a:rPr>
              <a:t>After QC</a:t>
            </a:r>
            <a:endParaRPr lang="zh-CN" altLang="en-US" sz="2400" baseline="0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463590" y="5934675"/>
            <a:ext cx="1482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sz="2400" b="1" baseline="0" dirty="0">
                <a:solidFill>
                  <a:prstClr val="black"/>
                </a:solidFill>
                <a:latin typeface="Calibri"/>
                <a:ea typeface="宋体"/>
              </a:rPr>
              <a:t>Before QC</a:t>
            </a:r>
            <a:endParaRPr lang="zh-CN" altLang="en-US" sz="2400" baseline="0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pic>
        <p:nvPicPr>
          <p:cNvPr id="13" name="图片 12"/>
          <p:cNvPicPr/>
          <p:nvPr/>
        </p:nvPicPr>
        <p:blipFill rotWithShape="1">
          <a:blip r:embed="rId2"/>
          <a:srcRect l="18007" t="29481" r="23707" b="26938"/>
          <a:stretch/>
        </p:blipFill>
        <p:spPr bwMode="auto">
          <a:xfrm>
            <a:off x="185817" y="1666329"/>
            <a:ext cx="4320000" cy="4219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图片 14"/>
          <p:cNvPicPr/>
          <p:nvPr/>
        </p:nvPicPr>
        <p:blipFill rotWithShape="1">
          <a:blip r:embed="rId3"/>
          <a:srcRect l="18345" t="29397" r="23606" b="27119"/>
          <a:stretch/>
        </p:blipFill>
        <p:spPr bwMode="auto">
          <a:xfrm>
            <a:off x="4581574" y="1667321"/>
            <a:ext cx="4320000" cy="42103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图片 16"/>
          <p:cNvPicPr/>
          <p:nvPr/>
        </p:nvPicPr>
        <p:blipFill rotWithShape="1">
          <a:blip r:embed="rId3"/>
          <a:srcRect l="14878" t="78594" r="10519" b="17264"/>
          <a:stretch/>
        </p:blipFill>
        <p:spPr bwMode="auto">
          <a:xfrm>
            <a:off x="2016458" y="6295164"/>
            <a:ext cx="5506630" cy="5628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9895" y="160485"/>
            <a:ext cx="8933506" cy="909683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baseline="0" dirty="0" smtClean="0"/>
              <a:t>AHI 3 WV channels hourly clear-sky radiance DA </a:t>
            </a:r>
          </a:p>
          <a:p>
            <a:pPr algn="ctr"/>
            <a:r>
              <a:rPr lang="en-US" sz="2800" b="1" baseline="0" dirty="0" smtClean="0"/>
              <a:t>with WRFDA-3DVAR @3km</a:t>
            </a:r>
            <a:endParaRPr lang="en-US" sz="2800" b="1" baseline="0" dirty="0"/>
          </a:p>
        </p:txBody>
      </p:sp>
      <p:sp>
        <p:nvSpPr>
          <p:cNvPr id="10" name="文本框 13"/>
          <p:cNvSpPr txBox="1"/>
          <p:nvPr/>
        </p:nvSpPr>
        <p:spPr>
          <a:xfrm>
            <a:off x="6665143" y="2004719"/>
            <a:ext cx="236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/>
              </a:rPr>
              <a:t>2016071800</a:t>
            </a:r>
            <a:endParaRPr lang="zh-CN" altLang="en-US" sz="2400" b="1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6AF1CA7-E846-448F-9398-F19FDF5C6C5A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12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99153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5" t="8668" r="18796" b="4370"/>
          <a:stretch/>
        </p:blipFill>
        <p:spPr bwMode="auto">
          <a:xfrm>
            <a:off x="0" y="1119116"/>
            <a:ext cx="2970000" cy="41253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图片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22" t="8127" r="18552" b="4289"/>
          <a:stretch/>
        </p:blipFill>
        <p:spPr bwMode="auto">
          <a:xfrm>
            <a:off x="3033000" y="1119113"/>
            <a:ext cx="3078000" cy="4125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图片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5" t="8668" r="18684" b="4370"/>
          <a:stretch/>
        </p:blipFill>
        <p:spPr bwMode="auto">
          <a:xfrm>
            <a:off x="6174000" y="1119117"/>
            <a:ext cx="2970000" cy="41253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381000" y="16258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800" b="1" baseline="0" dirty="0">
                <a:solidFill>
                  <a:prstClr val="black"/>
                </a:solidFill>
                <a:latin typeface="Calibri"/>
                <a:ea typeface="宋体"/>
              </a:rPr>
              <a:t>24h accumulated rainfall </a:t>
            </a:r>
            <a:r>
              <a:rPr lang="en-US" altLang="zh-CN" sz="2800" b="1" baseline="0" dirty="0" smtClean="0">
                <a:solidFill>
                  <a:prstClr val="black"/>
                </a:solidFill>
                <a:latin typeface="Calibri"/>
                <a:ea typeface="宋体"/>
              </a:rPr>
              <a:t>field </a:t>
            </a:r>
            <a:r>
              <a:rPr lang="en-US" altLang="zh-CN" sz="2800" b="1" baseline="0" dirty="0">
                <a:solidFill>
                  <a:prstClr val="black"/>
                </a:solidFill>
                <a:latin typeface="Calibri"/>
                <a:ea typeface="宋体"/>
              </a:rPr>
              <a:t>initialized </a:t>
            </a:r>
            <a:r>
              <a:rPr lang="en-US" altLang="zh-CN" sz="2800" b="1" baseline="0" dirty="0" smtClean="0">
                <a:solidFill>
                  <a:prstClr val="black"/>
                </a:solidFill>
                <a:latin typeface="Calibri"/>
                <a:ea typeface="宋体"/>
              </a:rPr>
              <a:t>at 2016071912</a:t>
            </a:r>
            <a:endParaRPr lang="zh-CN" altLang="en-US" sz="2800" b="1" baseline="0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9157" y="1119115"/>
            <a:ext cx="802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400" b="1" baseline="0" dirty="0" smtClean="0">
                <a:solidFill>
                  <a:prstClr val="black"/>
                </a:solidFill>
                <a:latin typeface="Calibri"/>
                <a:ea typeface="宋体"/>
              </a:rPr>
              <a:t>OBS</a:t>
            </a:r>
            <a:endParaRPr lang="zh-CN" altLang="en-US" sz="2400" b="1" baseline="0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87310" y="1119955"/>
            <a:ext cx="964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400" b="1" baseline="0" dirty="0" smtClean="0">
                <a:solidFill>
                  <a:prstClr val="black"/>
                </a:solidFill>
                <a:latin typeface="Calibri"/>
                <a:ea typeface="宋体"/>
              </a:rPr>
              <a:t>CONV</a:t>
            </a:r>
            <a:endParaRPr lang="zh-CN" altLang="en-US" sz="2400" b="1" baseline="0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30702" y="1119114"/>
            <a:ext cx="73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400" b="1" baseline="0" dirty="0" smtClean="0">
                <a:solidFill>
                  <a:prstClr val="black"/>
                </a:solidFill>
                <a:latin typeface="Calibri"/>
                <a:ea typeface="宋体"/>
              </a:rPr>
              <a:t>AHI</a:t>
            </a:r>
            <a:endParaRPr lang="zh-CN" altLang="en-US" sz="2400" b="1" baseline="0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pic>
        <p:nvPicPr>
          <p:cNvPr id="10" name="图片 9" descr="C:\Users\wyb\AppData\Roaming\Tencent\Users\1023612521\QQ\WinTemp\RichOle\IWDLLWX78Z)[@YQI}{68T3S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422" y="2174582"/>
            <a:ext cx="291465" cy="237236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6AF1CA7-E846-448F-9398-F19FDF5C6C5A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11" name="Oval 84"/>
          <p:cNvSpPr>
            <a:spLocks noChangeArrowheads="1"/>
          </p:cNvSpPr>
          <p:nvPr/>
        </p:nvSpPr>
        <p:spPr bwMode="auto">
          <a:xfrm>
            <a:off x="1371600" y="2514600"/>
            <a:ext cx="381000" cy="381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1676400"/>
            <a:ext cx="2606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0" dirty="0" smtClean="0"/>
              <a:t>Beijing Heavy rainfall</a:t>
            </a:r>
            <a:endParaRPr lang="en-US" sz="2000" baseline="0" dirty="0"/>
          </a:p>
        </p:txBody>
      </p:sp>
      <p:sp>
        <p:nvSpPr>
          <p:cNvPr id="13" name="Oval 84"/>
          <p:cNvSpPr>
            <a:spLocks noChangeArrowheads="1"/>
          </p:cNvSpPr>
          <p:nvPr/>
        </p:nvSpPr>
        <p:spPr bwMode="auto">
          <a:xfrm>
            <a:off x="4495800" y="2514600"/>
            <a:ext cx="381000" cy="381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4" name="Oval 84"/>
          <p:cNvSpPr>
            <a:spLocks noChangeArrowheads="1"/>
          </p:cNvSpPr>
          <p:nvPr/>
        </p:nvSpPr>
        <p:spPr bwMode="auto">
          <a:xfrm>
            <a:off x="7543800" y="2514600"/>
            <a:ext cx="381000" cy="381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23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US" dirty="0" smtClean="0"/>
              <a:t>Thursday </a:t>
            </a:r>
            <a:r>
              <a:rPr lang="en-US" dirty="0"/>
              <a:t>M</a:t>
            </a:r>
            <a:r>
              <a:rPr lang="en-US" dirty="0" smtClean="0"/>
              <a:t>orning DA </a:t>
            </a:r>
            <a:r>
              <a:rPr lang="en-US" dirty="0"/>
              <a:t>S</a:t>
            </a:r>
            <a:r>
              <a:rPr lang="en-US" dirty="0" smtClean="0"/>
              <a:t>ession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3962400"/>
          </a:xfrm>
        </p:spPr>
        <p:txBody>
          <a:bodyPr/>
          <a:lstStyle/>
          <a:p>
            <a:r>
              <a:rPr lang="en-US" altLang="zh-CN" dirty="0" smtClean="0"/>
              <a:t>GOES-Imager</a:t>
            </a:r>
            <a:r>
              <a:rPr lang="zh-CN" altLang="en-US" dirty="0" smtClean="0"/>
              <a:t> </a:t>
            </a:r>
            <a:r>
              <a:rPr lang="en-US" altLang="zh-CN" dirty="0" smtClean="0"/>
              <a:t>radiance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DA (2018 release)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r>
              <a:rPr lang="en-US" altLang="zh-CN" dirty="0" smtClean="0"/>
              <a:t>WRFDA</a:t>
            </a:r>
            <a:r>
              <a:rPr lang="zh-CN" altLang="en-US" dirty="0" smtClean="0"/>
              <a:t> </a:t>
            </a:r>
            <a:r>
              <a:rPr lang="en-US" altLang="zh-CN" dirty="0" smtClean="0"/>
              <a:t>extension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WRF-</a:t>
            </a:r>
            <a:r>
              <a:rPr lang="en-US" altLang="zh-CN" dirty="0" err="1" smtClean="0"/>
              <a:t>Chem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will</a:t>
            </a:r>
            <a:r>
              <a:rPr lang="zh-CN" altLang="en-US" dirty="0" smtClean="0"/>
              <a:t> </a:t>
            </a:r>
            <a:r>
              <a:rPr lang="en-US" altLang="zh-CN" dirty="0" smtClean="0"/>
              <a:t>further develop chemistry</a:t>
            </a:r>
            <a:r>
              <a:rPr lang="zh-CN" altLang="en-US" dirty="0" smtClean="0"/>
              <a:t> </a:t>
            </a:r>
            <a:r>
              <a:rPr lang="en-US" altLang="zh-CN" dirty="0" smtClean="0"/>
              <a:t>DA</a:t>
            </a:r>
            <a:r>
              <a:rPr lang="zh-CN" altLang="en-US" dirty="0" smtClean="0"/>
              <a:t> </a:t>
            </a:r>
            <a:r>
              <a:rPr lang="en-US" altLang="zh-CN" dirty="0" smtClean="0"/>
              <a:t>capability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 target for public release in</a:t>
            </a:r>
            <a:r>
              <a:rPr lang="zh-CN" altLang="en-US" dirty="0" smtClean="0"/>
              <a:t> </a:t>
            </a:r>
            <a:r>
              <a:rPr lang="en-US" altLang="zh-CN" dirty="0" smtClean="0"/>
              <a:t>2019</a:t>
            </a:r>
          </a:p>
        </p:txBody>
      </p:sp>
      <p:pic>
        <p:nvPicPr>
          <p:cNvPr id="6" name="Picture 5" descr="JJ_talk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9" y="5257800"/>
            <a:ext cx="8757851" cy="1143000"/>
          </a:xfrm>
          <a:prstGeom prst="rect">
            <a:avLst/>
          </a:prstGeom>
        </p:spPr>
      </p:pic>
      <p:pic>
        <p:nvPicPr>
          <p:cNvPr id="7" name="Picture 6" descr="Jake_talk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95" y="1905000"/>
            <a:ext cx="850090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74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US" sz="3600" dirty="0" smtClean="0"/>
              <a:t>Began to design Next-Generation DA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3657600"/>
          </a:xfrm>
        </p:spPr>
        <p:txBody>
          <a:bodyPr/>
          <a:lstStyle/>
          <a:p>
            <a:r>
              <a:rPr lang="en-US" sz="2400" dirty="0" smtClean="0"/>
              <a:t>New DA framework shall be generic, e.g., not tied to a specific model</a:t>
            </a:r>
          </a:p>
          <a:p>
            <a:r>
              <a:rPr lang="en-US" sz="2400" dirty="0" smtClean="0"/>
              <a:t>However, MMM’s focus will be for MPAS convective-scale applications (both global and regional)</a:t>
            </a:r>
          </a:p>
          <a:p>
            <a:pPr lvl="1"/>
            <a:r>
              <a:rPr lang="en-US" sz="2000" dirty="0" smtClean="0"/>
              <a:t>Key is to properly modeling forecast error </a:t>
            </a:r>
            <a:r>
              <a:rPr lang="en-US" sz="2000" dirty="0" err="1" smtClean="0"/>
              <a:t>covariances</a:t>
            </a:r>
            <a:r>
              <a:rPr lang="en-US" sz="2000" dirty="0" smtClean="0"/>
              <a:t> on unstructured mesh with local refinement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Partnership with other institutions having similar goal</a:t>
            </a:r>
            <a:endParaRPr lang="en-US" sz="2400" dirty="0"/>
          </a:p>
        </p:txBody>
      </p:sp>
      <p:pic>
        <p:nvPicPr>
          <p:cNvPr id="4" name="Picture 3" descr="global_regional_meshe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7" t="15247"/>
          <a:stretch/>
        </p:blipFill>
        <p:spPr>
          <a:xfrm>
            <a:off x="2057400" y="3505200"/>
            <a:ext cx="5029200" cy="243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36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features in WRFDA V3.9</a:t>
            </a:r>
          </a:p>
          <a:p>
            <a:endParaRPr lang="en-US" dirty="0"/>
          </a:p>
          <a:p>
            <a:r>
              <a:rPr lang="en-US" dirty="0" smtClean="0"/>
              <a:t>Ongoing R&amp;D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477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en-US" dirty="0" smtClean="0"/>
              <a:t>New Features in V3.9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5029200"/>
          </a:xfrm>
        </p:spPr>
        <p:txBody>
          <a:bodyPr/>
          <a:lstStyle/>
          <a:p>
            <a:r>
              <a:rPr lang="en-US" sz="2400" dirty="0"/>
              <a:t>AMSR2 all-sky radiance DA</a:t>
            </a:r>
          </a:p>
          <a:p>
            <a:pPr lvl="1"/>
            <a:r>
              <a:rPr lang="en-US" sz="2000" dirty="0"/>
              <a:t>From beta release to official </a:t>
            </a:r>
            <a:r>
              <a:rPr lang="en-US" sz="2000" dirty="0" smtClean="0"/>
              <a:t>release, see Yang et al., 2016, </a:t>
            </a:r>
            <a:r>
              <a:rPr lang="en-US" sz="2000" dirty="0" err="1" smtClean="0"/>
              <a:t>Tellus</a:t>
            </a:r>
            <a:r>
              <a:rPr lang="en-US" sz="2000" dirty="0" smtClean="0"/>
              <a:t>.</a:t>
            </a:r>
            <a:endParaRPr lang="en-US" sz="2000" dirty="0"/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Hybrid-4DEnVAR</a:t>
            </a:r>
          </a:p>
          <a:p>
            <a:pPr lvl="1"/>
            <a:r>
              <a:rPr lang="en-US" sz="2000" dirty="0" smtClean="0"/>
              <a:t>4D extension of hybrid-3DEnVar (also known as hybrid-3DVAR)</a:t>
            </a:r>
            <a:endParaRPr lang="en-US" sz="2400" dirty="0" smtClean="0"/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No rain 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 smtClean="0">
                <a:solidFill>
                  <a:srgbClr val="FF0000"/>
                </a:solidFill>
              </a:rPr>
              <a:t>cho radar DA</a:t>
            </a:r>
          </a:p>
          <a:p>
            <a:pPr lvl="1"/>
            <a:r>
              <a:rPr lang="en-US" sz="2000" dirty="0"/>
              <a:t>C</a:t>
            </a:r>
            <a:r>
              <a:rPr lang="en-US" sz="2000" dirty="0" smtClean="0"/>
              <a:t>ontributed by Prof. </a:t>
            </a:r>
            <a:r>
              <a:rPr lang="en-US" sz="2000" dirty="0"/>
              <a:t>Ki-Hong </a:t>
            </a:r>
            <a:r>
              <a:rPr lang="en-US" sz="2000" dirty="0" smtClean="0"/>
              <a:t>Min of </a:t>
            </a:r>
            <a:r>
              <a:rPr lang="en-US" sz="2000" dirty="0" err="1"/>
              <a:t>Kyungpook</a:t>
            </a:r>
            <a:r>
              <a:rPr lang="en-US" sz="2000" dirty="0"/>
              <a:t> National </a:t>
            </a:r>
            <a:r>
              <a:rPr lang="en-US" sz="2000" dirty="0" smtClean="0"/>
              <a:t>University (</a:t>
            </a:r>
            <a:r>
              <a:rPr lang="en-US" sz="2000" dirty="0" err="1" smtClean="0"/>
              <a:t>kmin</a:t>
            </a:r>
            <a:r>
              <a:rPr lang="en-US" sz="2000" dirty="0" err="1"/>
              <a:t>@</a:t>
            </a:r>
            <a:r>
              <a:rPr lang="en-US" sz="2000" dirty="0" err="1" smtClean="0"/>
              <a:t>knu.ac.kr</a:t>
            </a:r>
            <a:r>
              <a:rPr lang="en-US" sz="2000" dirty="0" smtClean="0"/>
              <a:t>)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3DVAR </a:t>
            </a:r>
            <a:r>
              <a:rPr lang="en-US" sz="2400" dirty="0">
                <a:solidFill>
                  <a:srgbClr val="FF0000"/>
                </a:solidFill>
              </a:rPr>
              <a:t>&amp; hybrid-</a:t>
            </a:r>
            <a:r>
              <a:rPr lang="en-US" sz="2400" dirty="0" smtClean="0">
                <a:solidFill>
                  <a:srgbClr val="FF0000"/>
                </a:solidFill>
              </a:rPr>
              <a:t>3D/4DEnVar </a:t>
            </a:r>
            <a:r>
              <a:rPr lang="en-US" sz="2400" dirty="0">
                <a:solidFill>
                  <a:srgbClr val="FF0000"/>
                </a:solidFill>
              </a:rPr>
              <a:t>work with new hybrid vertical coordinate </a:t>
            </a:r>
            <a:r>
              <a:rPr lang="en-US" sz="2400" dirty="0" smtClean="0">
                <a:solidFill>
                  <a:srgbClr val="FF0000"/>
                </a:solidFill>
              </a:rPr>
              <a:t>WRF (not for 4DVAR yet)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56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ja-JP" sz="2800" b="1" dirty="0" smtClean="0">
                <a:ea typeface="HGP明朝E" charset="0"/>
                <a:cs typeface="HGP明朝E" charset="0"/>
              </a:rPr>
              <a:t>Cost function of Hybrid</a:t>
            </a:r>
            <a:r>
              <a:rPr lang="en-US" altLang="ja-JP" sz="2800" b="1" dirty="0" smtClean="0">
                <a:ea typeface="HGP明朝E" charset="0"/>
                <a:cs typeface="HGP明朝E" charset="0"/>
              </a:rPr>
              <a:t>-</a:t>
            </a:r>
            <a:r>
              <a:rPr lang="en-US" altLang="ja-JP" sz="2800" b="1" dirty="0" smtClean="0">
                <a:ea typeface="HGP明朝E" charset="0"/>
                <a:cs typeface="HGP明朝E" charset="0"/>
              </a:rPr>
              <a:t>4DEnVar</a:t>
            </a:r>
            <a:endParaRPr lang="en-US" altLang="zh-CN" sz="2800" dirty="0">
              <a:latin typeface="宋体" charset="0"/>
              <a:ea typeface="宋体" charset="0"/>
              <a:cs typeface="宋体" charset="0"/>
            </a:endParaRPr>
          </a:p>
        </p:txBody>
      </p:sp>
      <p:pic>
        <p:nvPicPr>
          <p:cNvPr id="137219" name="Picture 5" descr="4d_hybri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31900"/>
            <a:ext cx="8051800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TextBox 7"/>
          <p:cNvSpPr txBox="1">
            <a:spLocks noChangeArrowheads="1"/>
          </p:cNvSpPr>
          <p:nvPr/>
        </p:nvSpPr>
        <p:spPr bwMode="auto">
          <a:xfrm>
            <a:off x="6335713" y="3741738"/>
            <a:ext cx="23510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zh-CN" sz="1600" b="1" baseline="0" dirty="0">
                <a:solidFill>
                  <a:srgbClr val="FF0000"/>
                </a:solidFill>
                <a:latin typeface="Times" charset="0"/>
                <a:ea typeface="Gulim" charset="0"/>
                <a:cs typeface="Gulim" charset="0"/>
              </a:rPr>
              <a:t>Ensemble perturbations</a:t>
            </a:r>
          </a:p>
          <a:p>
            <a:pPr eaLnBrk="1" hangingPunct="1"/>
            <a:r>
              <a:rPr kumimoji="1" lang="en-US" altLang="zh-CN" sz="1600" b="1" baseline="0" dirty="0">
                <a:solidFill>
                  <a:srgbClr val="FF0000"/>
                </a:solidFill>
                <a:latin typeface="Times" charset="0"/>
                <a:ea typeface="Gulim" charset="0"/>
                <a:cs typeface="Gulim" charset="0"/>
              </a:rPr>
              <a:t>(4D at multiple times</a:t>
            </a:r>
          </a:p>
          <a:p>
            <a:pPr eaLnBrk="1" hangingPunct="1"/>
            <a:r>
              <a:rPr kumimoji="1" lang="en-US" altLang="zh-CN" sz="1600" b="1" baseline="0" dirty="0">
                <a:solidFill>
                  <a:srgbClr val="FF0000"/>
                </a:solidFill>
                <a:latin typeface="Times" charset="0"/>
                <a:ea typeface="Gulim" charset="0"/>
                <a:cs typeface="Gulim" charset="0"/>
              </a:rPr>
              <a:t>within DA time window)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flipH="1">
            <a:off x="5791200" y="4114800"/>
            <a:ext cx="6096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7222" name="TextBox 11"/>
          <p:cNvSpPr txBox="1">
            <a:spLocks noChangeArrowheads="1"/>
          </p:cNvSpPr>
          <p:nvPr/>
        </p:nvSpPr>
        <p:spPr bwMode="auto">
          <a:xfrm>
            <a:off x="228600" y="2133600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zh-CN" sz="1600" b="1" baseline="0" dirty="0">
                <a:solidFill>
                  <a:srgbClr val="FF0000"/>
                </a:solidFill>
                <a:latin typeface="Times" charset="0"/>
                <a:ea typeface="Gulim" charset="0"/>
                <a:cs typeface="Gulim" charset="0"/>
              </a:rPr>
              <a:t>Time index </a:t>
            </a:r>
            <a:r>
              <a:rPr kumimoji="1" lang="en-US" altLang="zh-CN" sz="1600" b="1" i="1" baseline="0" dirty="0">
                <a:solidFill>
                  <a:srgbClr val="FF0000"/>
                </a:solidFill>
                <a:latin typeface="Times" charset="0"/>
                <a:ea typeface="Gulim" charset="0"/>
                <a:cs typeface="Gulim" charset="0"/>
              </a:rPr>
              <a:t>k </a:t>
            </a:r>
            <a:r>
              <a:rPr kumimoji="1" lang="en-US" altLang="zh-CN" sz="1600" b="1" baseline="0" dirty="0">
                <a:solidFill>
                  <a:srgbClr val="FF0000"/>
                </a:solidFill>
                <a:latin typeface="Times" charset="0"/>
                <a:ea typeface="Gulim" charset="0"/>
                <a:cs typeface="Gulim" charset="0"/>
              </a:rPr>
              <a:t>within DA time window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2057400" y="2438400"/>
            <a:ext cx="1066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7224" name="Rectangle 2"/>
          <p:cNvSpPr>
            <a:spLocks noChangeArrowheads="1"/>
          </p:cNvSpPr>
          <p:nvPr/>
        </p:nvSpPr>
        <p:spPr bwMode="auto">
          <a:xfrm>
            <a:off x="2514600" y="5848290"/>
            <a:ext cx="434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000" baseline="0" dirty="0">
                <a:solidFill>
                  <a:srgbClr val="FF0000"/>
                </a:solidFill>
                <a:latin typeface="Constantia" charset="0"/>
              </a:rPr>
              <a:t>no TL/</a:t>
            </a:r>
            <a:r>
              <a:rPr lang="en-US" altLang="zh-CN" sz="2000" baseline="0" dirty="0" err="1">
                <a:solidFill>
                  <a:srgbClr val="FF0000"/>
                </a:solidFill>
                <a:latin typeface="Constantia" charset="0"/>
              </a:rPr>
              <a:t>Adjoint</a:t>
            </a:r>
            <a:r>
              <a:rPr lang="en-US" altLang="zh-CN" sz="2000" baseline="0" dirty="0">
                <a:solidFill>
                  <a:srgbClr val="FF0000"/>
                </a:solidFill>
                <a:latin typeface="Constantia" charset="0"/>
              </a:rPr>
              <a:t> of WRF </a:t>
            </a:r>
            <a:r>
              <a:rPr lang="en-US" altLang="zh-CN" sz="2000" baseline="0" dirty="0" smtClean="0">
                <a:solidFill>
                  <a:srgbClr val="FF0000"/>
                </a:solidFill>
                <a:latin typeface="Constantia" charset="0"/>
              </a:rPr>
              <a:t>needed</a:t>
            </a:r>
            <a:endParaRPr lang="en-US" altLang="zh-CN" sz="2000" baseline="0" dirty="0">
              <a:solidFill>
                <a:srgbClr val="FF0000"/>
              </a:solidFill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10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3600" dirty="0" err="1" smtClean="0"/>
              <a:t>Namelist</a:t>
            </a:r>
            <a:r>
              <a:rPr lang="en-US" sz="3600" dirty="0" smtClean="0"/>
              <a:t> setting for hybrid-4DEnVar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066800" y="1410831"/>
            <a:ext cx="7162800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0" dirty="0"/>
              <a:t>&amp;wrfvar3</a:t>
            </a:r>
          </a:p>
          <a:p>
            <a:r>
              <a:rPr lang="de-DE" sz="2800" baseline="0" dirty="0" smtClean="0"/>
              <a:t>    </a:t>
            </a:r>
            <a:r>
              <a:rPr lang="de-DE" sz="2800" baseline="0" dirty="0" err="1" smtClean="0"/>
              <a:t>num_fgat_time</a:t>
            </a:r>
            <a:r>
              <a:rPr lang="de-DE" sz="2800" baseline="0" dirty="0" smtClean="0"/>
              <a:t>     </a:t>
            </a:r>
            <a:r>
              <a:rPr lang="de-DE" sz="2800" baseline="0" dirty="0"/>
              <a:t>= 7</a:t>
            </a:r>
            <a:r>
              <a:rPr lang="de-DE" sz="2800" baseline="0" dirty="0" smtClean="0"/>
              <a:t>,</a:t>
            </a:r>
          </a:p>
          <a:p>
            <a:endParaRPr lang="en-US" sz="2800" baseline="0" dirty="0" smtClean="0"/>
          </a:p>
          <a:p>
            <a:r>
              <a:rPr lang="en-US" sz="2800" baseline="0" dirty="0" smtClean="0"/>
              <a:t>&amp;</a:t>
            </a:r>
            <a:r>
              <a:rPr lang="en-US" sz="2800" baseline="0" dirty="0"/>
              <a:t>wrfvar16</a:t>
            </a:r>
          </a:p>
          <a:p>
            <a:r>
              <a:rPr lang="de-DE" sz="2800" baseline="0" dirty="0"/>
              <a:t> </a:t>
            </a:r>
            <a:r>
              <a:rPr lang="de-DE" sz="2800" baseline="0" dirty="0" smtClean="0"/>
              <a:t>   use_4denvar          </a:t>
            </a:r>
            <a:r>
              <a:rPr lang="de-DE" sz="2800" baseline="0" dirty="0"/>
              <a:t>= .</a:t>
            </a:r>
            <a:r>
              <a:rPr lang="de-DE" sz="2800" baseline="0" dirty="0" err="1"/>
              <a:t>true</a:t>
            </a:r>
            <a:r>
              <a:rPr lang="de-DE" sz="2800" baseline="0" dirty="0"/>
              <a:t>.,</a:t>
            </a:r>
          </a:p>
          <a:p>
            <a:r>
              <a:rPr lang="de-DE" sz="2800" baseline="0" dirty="0"/>
              <a:t> </a:t>
            </a:r>
            <a:r>
              <a:rPr lang="de-DE" sz="2800" baseline="0" dirty="0" smtClean="0"/>
              <a:t>   </a:t>
            </a:r>
            <a:r>
              <a:rPr lang="de-DE" sz="2800" baseline="0" dirty="0" err="1" smtClean="0"/>
              <a:t>ensdim_alpha</a:t>
            </a:r>
            <a:r>
              <a:rPr lang="de-DE" sz="2800" baseline="0" dirty="0" smtClean="0"/>
              <a:t>        </a:t>
            </a:r>
            <a:r>
              <a:rPr lang="de-DE" sz="2800" baseline="0" dirty="0"/>
              <a:t>= </a:t>
            </a:r>
            <a:r>
              <a:rPr lang="de-DE" sz="2800" baseline="0" dirty="0" smtClean="0"/>
              <a:t>50,</a:t>
            </a:r>
          </a:p>
          <a:p>
            <a:r>
              <a:rPr lang="de-DE" sz="2800" baseline="0" dirty="0" smtClean="0"/>
              <a:t>    </a:t>
            </a:r>
            <a:endParaRPr lang="de-DE" sz="2800" baseline="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4549914"/>
            <a:ext cx="82510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0" dirty="0" smtClean="0">
                <a:solidFill>
                  <a:srgbClr val="FF0000"/>
                </a:solidFill>
              </a:rPr>
              <a:t>For this particular setting, will need 7 first guess files </a:t>
            </a:r>
          </a:p>
          <a:p>
            <a:r>
              <a:rPr lang="en-US" sz="2800" baseline="0" dirty="0" smtClean="0">
                <a:solidFill>
                  <a:srgbClr val="FF0000"/>
                </a:solidFill>
              </a:rPr>
              <a:t>to calculate </a:t>
            </a:r>
            <a:r>
              <a:rPr lang="en-US" sz="2800" baseline="0" dirty="0" err="1" smtClean="0">
                <a:solidFill>
                  <a:srgbClr val="FF0000"/>
                </a:solidFill>
              </a:rPr>
              <a:t>OmB</a:t>
            </a:r>
            <a:r>
              <a:rPr lang="en-US" sz="2800" baseline="0" dirty="0" smtClean="0">
                <a:solidFill>
                  <a:srgbClr val="FF0000"/>
                </a:solidFill>
              </a:rPr>
              <a:t> at 7 time slots within time window, </a:t>
            </a:r>
          </a:p>
          <a:p>
            <a:r>
              <a:rPr lang="en-US" sz="2800" baseline="0" dirty="0" smtClean="0">
                <a:solidFill>
                  <a:srgbClr val="FF0000"/>
                </a:solidFill>
              </a:rPr>
              <a:t>also need </a:t>
            </a:r>
            <a:r>
              <a:rPr lang="en-US" sz="2800" baseline="0" dirty="0" smtClean="0">
                <a:solidFill>
                  <a:srgbClr val="0000FF"/>
                </a:solidFill>
              </a:rPr>
              <a:t>50*7 ensemble files</a:t>
            </a:r>
            <a:r>
              <a:rPr lang="en-US" sz="2800" baseline="0" dirty="0" smtClean="0">
                <a:solidFill>
                  <a:srgbClr val="FF0000"/>
                </a:solidFill>
              </a:rPr>
              <a:t>!</a:t>
            </a:r>
            <a:endParaRPr lang="en-US" sz="2800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99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762000"/>
          </a:xfrm>
        </p:spPr>
        <p:txBody>
          <a:bodyPr/>
          <a:lstStyle/>
          <a:p>
            <a:r>
              <a:rPr lang="en-US" dirty="0" smtClean="0"/>
              <a:t>Other updates and fixes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3733800"/>
          </a:xfrm>
        </p:spPr>
        <p:txBody>
          <a:bodyPr/>
          <a:lstStyle/>
          <a:p>
            <a:r>
              <a:rPr lang="en-US" sz="2400" dirty="0" smtClean="0"/>
              <a:t>Update </a:t>
            </a:r>
            <a:r>
              <a:rPr lang="en-US" sz="2400" dirty="0" smtClean="0">
                <a:solidFill>
                  <a:srgbClr val="FF0000"/>
                </a:solidFill>
              </a:rPr>
              <a:t>CRTM</a:t>
            </a:r>
            <a:r>
              <a:rPr lang="en-US" sz="2400" dirty="0" smtClean="0"/>
              <a:t> from version 2.1.3 to 2.2.3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Fixed </a:t>
            </a:r>
            <a:r>
              <a:rPr lang="en-US" sz="2400" dirty="0"/>
              <a:t>duplicate calls to </a:t>
            </a:r>
            <a:r>
              <a:rPr lang="en-US" sz="2400" dirty="0" err="1"/>
              <a:t>adjoint</a:t>
            </a:r>
            <a:r>
              <a:rPr lang="en-US" sz="2400" dirty="0"/>
              <a:t> and tangent linear models for 4DVAR with </a:t>
            </a:r>
            <a:r>
              <a:rPr lang="en-US" sz="2400" dirty="0" err="1">
                <a:solidFill>
                  <a:srgbClr val="FF0000"/>
                </a:solidFill>
              </a:rPr>
              <a:t>calculate_cg_cost_fn</a:t>
            </a:r>
            <a:r>
              <a:rPr lang="en-US" sz="2400" dirty="0">
                <a:solidFill>
                  <a:srgbClr val="FF0000"/>
                </a:solidFill>
              </a:rPr>
              <a:t>=true</a:t>
            </a:r>
            <a:r>
              <a:rPr lang="en-US" sz="2400" dirty="0"/>
              <a:t>, unnecessarily doubling runtime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Fixed </a:t>
            </a:r>
            <a:r>
              <a:rPr lang="en-US" sz="2400" dirty="0"/>
              <a:t>discontinuities when using </a:t>
            </a:r>
            <a:r>
              <a:rPr lang="en-US" sz="2400" dirty="0">
                <a:solidFill>
                  <a:srgbClr val="FF0000"/>
                </a:solidFill>
              </a:rPr>
              <a:t>dual-resolution hybrid </a:t>
            </a:r>
            <a:r>
              <a:rPr lang="en-US" sz="2400" dirty="0"/>
              <a:t>with 5:1 </a:t>
            </a:r>
            <a:r>
              <a:rPr lang="en-US" sz="2400" dirty="0" err="1"/>
              <a:t>parent:nest</a:t>
            </a:r>
            <a:r>
              <a:rPr lang="en-US" sz="2400" dirty="0"/>
              <a:t> </a:t>
            </a:r>
            <a:r>
              <a:rPr lang="en-US" sz="2400" dirty="0" smtClean="0"/>
              <a:t>ratio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019903" y="5341203"/>
            <a:ext cx="75144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0" dirty="0" smtClean="0"/>
              <a:t>See </a:t>
            </a:r>
            <a:r>
              <a:rPr lang="en-US" sz="2000" baseline="0" dirty="0" smtClean="0">
                <a:solidFill>
                  <a:srgbClr val="FF0000"/>
                </a:solidFill>
              </a:rPr>
              <a:t>http</a:t>
            </a:r>
            <a:r>
              <a:rPr lang="en-US" sz="2000" baseline="0" dirty="0">
                <a:solidFill>
                  <a:srgbClr val="FF0000"/>
                </a:solidFill>
              </a:rPr>
              <a:t>://www2.mmm.ucar.edu/wrf/users/wrfda/updates-3.9.</a:t>
            </a:r>
            <a:r>
              <a:rPr lang="en-US" sz="2000" baseline="0" dirty="0" smtClean="0">
                <a:solidFill>
                  <a:srgbClr val="FF0000"/>
                </a:solidFill>
              </a:rPr>
              <a:t>html</a:t>
            </a:r>
          </a:p>
          <a:p>
            <a:r>
              <a:rPr lang="en-US" sz="2400" baseline="0" dirty="0" smtClean="0"/>
              <a:t>for a more complete list of fixes.</a:t>
            </a:r>
            <a:endParaRPr lang="en-US" sz="2400" baseline="0" dirty="0"/>
          </a:p>
        </p:txBody>
      </p:sp>
    </p:spTree>
    <p:extLst>
      <p:ext uri="{BB962C8B-B14F-4D97-AF65-F5344CB8AC3E}">
        <p14:creationId xmlns:p14="http://schemas.microsoft.com/office/powerpoint/2010/main" val="2277914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dirty="0" smtClean="0"/>
              <a:t>Ongoing R&amp;</a:t>
            </a:r>
            <a:r>
              <a:rPr lang="en-US" dirty="0"/>
              <a:t>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5181600"/>
          </a:xfrm>
        </p:spPr>
        <p:txBody>
          <a:bodyPr/>
          <a:lstStyle/>
          <a:p>
            <a:r>
              <a:rPr lang="en-US" sz="2800" dirty="0" smtClean="0"/>
              <a:t>Stage-IV rainfall 4DVAR DA at convective-scale</a:t>
            </a:r>
          </a:p>
          <a:p>
            <a:endParaRPr lang="en-US" sz="2800" dirty="0" smtClean="0"/>
          </a:p>
          <a:p>
            <a:r>
              <a:rPr lang="en-US" sz="2800" dirty="0" smtClean="0"/>
              <a:t>Multi-Resolution Incremental 4DVAR</a:t>
            </a:r>
          </a:p>
          <a:p>
            <a:endParaRPr lang="en-US" sz="2800" dirty="0" smtClean="0"/>
          </a:p>
          <a:p>
            <a:r>
              <a:rPr lang="en-US" sz="2800" dirty="0" smtClean="0"/>
              <a:t>Himawari-8 AHI clear-sky radiance DA</a:t>
            </a:r>
          </a:p>
          <a:p>
            <a:endParaRPr lang="en-US" sz="2800" dirty="0" smtClean="0"/>
          </a:p>
          <a:p>
            <a:r>
              <a:rPr lang="en-US" sz="2800" dirty="0" smtClean="0"/>
              <a:t>GOES</a:t>
            </a:r>
            <a:r>
              <a:rPr lang="en-US" sz="2800" dirty="0"/>
              <a:t>-Imager radiance </a:t>
            </a:r>
            <a:r>
              <a:rPr lang="en-US" sz="2800" dirty="0" smtClean="0"/>
              <a:t>DA</a:t>
            </a:r>
          </a:p>
          <a:p>
            <a:endParaRPr lang="en-US" sz="2800" dirty="0" smtClean="0"/>
          </a:p>
          <a:p>
            <a:r>
              <a:rPr lang="en-US" sz="2800" dirty="0" smtClean="0"/>
              <a:t>WRFDA extension for chemistry DA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4085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sz="3600" dirty="0" smtClean="0"/>
              <a:t>Stage-IV 4DVAR DA: 1h - 3h forecast</a:t>
            </a:r>
            <a:endParaRPr lang="en-US" sz="3600" dirty="0"/>
          </a:p>
        </p:txBody>
      </p:sp>
      <p:pic>
        <p:nvPicPr>
          <p:cNvPr id="3" name="Picture 2" descr="rain_fig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2872"/>
            <a:ext cx="4608576" cy="4529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286000"/>
            <a:ext cx="64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aseline="0" dirty="0" smtClean="0"/>
              <a:t>OBS</a:t>
            </a:r>
            <a:endParaRPr lang="en-US" sz="1800" baseline="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3897868"/>
            <a:ext cx="64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aseline="0" dirty="0" smtClean="0"/>
              <a:t>GTS</a:t>
            </a:r>
            <a:endParaRPr lang="en-US" sz="1800" baseline="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5269468"/>
            <a:ext cx="1252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aseline="0" dirty="0" err="1" smtClean="0"/>
              <a:t>GTS+Rain</a:t>
            </a:r>
            <a:endParaRPr lang="en-US" sz="1800" baseline="0" dirty="0"/>
          </a:p>
        </p:txBody>
      </p:sp>
      <p:sp>
        <p:nvSpPr>
          <p:cNvPr id="8" name="TextBox 7"/>
          <p:cNvSpPr txBox="1"/>
          <p:nvPr/>
        </p:nvSpPr>
        <p:spPr>
          <a:xfrm>
            <a:off x="637671" y="1214735"/>
            <a:ext cx="8136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0" dirty="0" smtClean="0"/>
              <a:t>1-h               2-h              3-h              1-h               2-h            3-h</a:t>
            </a:r>
            <a:endParaRPr lang="en-US" sz="2400" baseline="0" dirty="0"/>
          </a:p>
        </p:txBody>
      </p:sp>
      <p:pic>
        <p:nvPicPr>
          <p:cNvPr id="9" name="Picture 8" descr="rain_fig12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284976"/>
            <a:ext cx="2621280" cy="420624"/>
          </a:xfrm>
          <a:prstGeom prst="rect">
            <a:avLst/>
          </a:prstGeom>
        </p:spPr>
      </p:pic>
      <p:pic>
        <p:nvPicPr>
          <p:cNvPr id="10" name="Picture 9" descr="rain_fig12_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0" y="3227832"/>
            <a:ext cx="4480560" cy="29443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81600" y="2724090"/>
            <a:ext cx="3585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0" dirty="0" smtClean="0"/>
              <a:t>MET Object-based verification</a:t>
            </a:r>
            <a:endParaRPr lang="en-US" sz="2000" baseline="0" dirty="0"/>
          </a:p>
        </p:txBody>
      </p:sp>
    </p:spTree>
    <p:extLst>
      <p:ext uri="{BB962C8B-B14F-4D97-AF65-F5344CB8AC3E}">
        <p14:creationId xmlns:p14="http://schemas.microsoft.com/office/powerpoint/2010/main" val="1004210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sz="4000" dirty="0" smtClean="0"/>
              <a:t>One week score (9-15 June, 2010)</a:t>
            </a:r>
            <a:endParaRPr lang="en-US" sz="4000" dirty="0"/>
          </a:p>
        </p:txBody>
      </p:sp>
      <p:pic>
        <p:nvPicPr>
          <p:cNvPr id="3" name="Picture 2" descr="rain_fig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762000"/>
            <a:ext cx="2651760" cy="60716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9600" y="1524000"/>
            <a:ext cx="108214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0" dirty="0" smtClean="0"/>
              <a:t>1 mm</a:t>
            </a:r>
          </a:p>
          <a:p>
            <a:endParaRPr lang="en-US" sz="2400" baseline="0" dirty="0"/>
          </a:p>
          <a:p>
            <a:endParaRPr lang="en-US" sz="2400" baseline="0" dirty="0" smtClean="0"/>
          </a:p>
          <a:p>
            <a:endParaRPr lang="en-US" sz="2400" baseline="0" dirty="0"/>
          </a:p>
          <a:p>
            <a:endParaRPr lang="en-US" sz="2400" baseline="0" dirty="0"/>
          </a:p>
          <a:p>
            <a:r>
              <a:rPr lang="en-US" sz="2400" baseline="0" dirty="0" smtClean="0"/>
              <a:t>5 mm</a:t>
            </a:r>
          </a:p>
          <a:p>
            <a:endParaRPr lang="en-US" sz="2400" baseline="0" dirty="0"/>
          </a:p>
          <a:p>
            <a:endParaRPr lang="en-US" sz="2400" baseline="0" dirty="0" smtClean="0"/>
          </a:p>
          <a:p>
            <a:endParaRPr lang="en-US" sz="2400" baseline="0" dirty="0"/>
          </a:p>
          <a:p>
            <a:endParaRPr lang="en-US" sz="2400" baseline="0" dirty="0" smtClean="0"/>
          </a:p>
          <a:p>
            <a:endParaRPr lang="en-US" sz="2400" baseline="0" dirty="0" smtClean="0"/>
          </a:p>
          <a:p>
            <a:r>
              <a:rPr lang="en-US" sz="2400" baseline="0" dirty="0" smtClean="0"/>
              <a:t>10 mm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75320" y="2438400"/>
            <a:ext cx="3635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0" dirty="0" smtClean="0"/>
              <a:t>Statistics over 28 forecasts</a:t>
            </a:r>
            <a:endParaRPr lang="en-US" sz="2400" baseline="0" dirty="0"/>
          </a:p>
        </p:txBody>
      </p:sp>
      <p:sp>
        <p:nvSpPr>
          <p:cNvPr id="6" name="TextBox 5"/>
          <p:cNvSpPr txBox="1"/>
          <p:nvPr/>
        </p:nvSpPr>
        <p:spPr>
          <a:xfrm>
            <a:off x="4876800" y="4648200"/>
            <a:ext cx="3793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aseline="0" dirty="0" smtClean="0">
                <a:solidFill>
                  <a:srgbClr val="0000FF"/>
                </a:solidFill>
              </a:rPr>
              <a:t>Ban et al., 2017, </a:t>
            </a:r>
            <a:r>
              <a:rPr lang="en-US" sz="1800" baseline="0" dirty="0" err="1" smtClean="0">
                <a:solidFill>
                  <a:srgbClr val="0000FF"/>
                </a:solidFill>
              </a:rPr>
              <a:t>Tellus</a:t>
            </a:r>
            <a:r>
              <a:rPr lang="en-US" sz="1800" baseline="0" dirty="0" smtClean="0">
                <a:solidFill>
                  <a:srgbClr val="0000FF"/>
                </a:solidFill>
              </a:rPr>
              <a:t>, under review</a:t>
            </a:r>
            <a:endParaRPr lang="en-US" sz="1800" baseline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0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Times" charset="0"/>
          <a:buNone/>
          <a:tabLst/>
          <a:defRPr kumimoji="1" lang="en-US" sz="1600" b="1" i="0" u="none" strike="noStrike" cap="none" normalizeH="0" baseline="30000">
            <a:ln>
              <a:noFill/>
            </a:ln>
            <a:solidFill>
              <a:schemeClr val="tx1"/>
            </a:solidFill>
            <a:effectLst/>
            <a:latin typeface="Times" charset="0"/>
            <a:ea typeface="굴림" charset="-127"/>
            <a:cs typeface="굴림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Times" charset="0"/>
          <a:buNone/>
          <a:tabLst/>
          <a:defRPr kumimoji="1" lang="en-US" sz="1600" b="1" i="0" u="none" strike="noStrike" cap="none" normalizeH="0" baseline="30000">
            <a:ln>
              <a:noFill/>
            </a:ln>
            <a:solidFill>
              <a:schemeClr val="tx1"/>
            </a:solidFill>
            <a:effectLst/>
            <a:latin typeface="Times" charset="0"/>
            <a:ea typeface="굴림" charset="-127"/>
            <a:cs typeface="굴림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3496</TotalTime>
  <Words>598</Words>
  <Application>Microsoft Macintosh PowerPoint</Application>
  <PresentationFormat>On-screen Show (4:3)</PresentationFormat>
  <Paragraphs>128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WRFDA 2017 Update</vt:lpstr>
      <vt:lpstr>Outline</vt:lpstr>
      <vt:lpstr>New Features in V3.9</vt:lpstr>
      <vt:lpstr>Cost function of Hybrid-4DEnVar</vt:lpstr>
      <vt:lpstr>Namelist setting for hybrid-4DEnVar</vt:lpstr>
      <vt:lpstr>Other updates and fixes </vt:lpstr>
      <vt:lpstr>Ongoing R&amp;D</vt:lpstr>
      <vt:lpstr>Stage-IV 4DVAR DA: 1h - 3h forecast</vt:lpstr>
      <vt:lpstr>One week score (9-15 June, 2010)</vt:lpstr>
      <vt:lpstr>MRI-4DVAR: rainfall forecast over Taiwan</vt:lpstr>
      <vt:lpstr>Himawari-8 AHI Imagery over Taiwan</vt:lpstr>
      <vt:lpstr>PowerPoint Presentation</vt:lpstr>
      <vt:lpstr>PowerPoint Presentation</vt:lpstr>
      <vt:lpstr>Thursday Morning DA Session</vt:lpstr>
      <vt:lpstr>Began to design Next-Generation DA</vt:lpstr>
    </vt:vector>
  </TitlesOfParts>
  <Company>NCAR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WRFDA Overview </dc:title>
  <dc:creator>Hans Huang</dc:creator>
  <cp:lastModifiedBy>Zhiquan Liu</cp:lastModifiedBy>
  <cp:revision>349</cp:revision>
  <cp:lastPrinted>2009-07-02T23:42:03Z</cp:lastPrinted>
  <dcterms:created xsi:type="dcterms:W3CDTF">2011-02-04T00:55:40Z</dcterms:created>
  <dcterms:modified xsi:type="dcterms:W3CDTF">2017-06-13T14:16:44Z</dcterms:modified>
</cp:coreProperties>
</file>