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72" r:id="rId3"/>
    <p:sldId id="273" r:id="rId4"/>
    <p:sldId id="260" r:id="rId5"/>
    <p:sldId id="259" r:id="rId6"/>
    <p:sldId id="258" r:id="rId7"/>
    <p:sldId id="257" r:id="rId8"/>
    <p:sldId id="266" r:id="rId9"/>
    <p:sldId id="267" r:id="rId10"/>
    <p:sldId id="265" r:id="rId11"/>
    <p:sldId id="276" r:id="rId12"/>
    <p:sldId id="274" r:id="rId13"/>
    <p:sldId id="275" r:id="rId14"/>
    <p:sldId id="290" r:id="rId15"/>
    <p:sldId id="262" r:id="rId16"/>
    <p:sldId id="264" r:id="rId17"/>
    <p:sldId id="270" r:id="rId18"/>
    <p:sldId id="269" r:id="rId19"/>
    <p:sldId id="271" r:id="rId20"/>
    <p:sldId id="278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1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5F03-CC7C-F746-AABB-948340A954F2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9BAC-3D73-7E41-BA70-49C8A473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7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5F03-CC7C-F746-AABB-948340A954F2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9BAC-3D73-7E41-BA70-49C8A473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6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5F03-CC7C-F746-AABB-948340A954F2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9BAC-3D73-7E41-BA70-49C8A473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3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5F03-CC7C-F746-AABB-948340A954F2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9BAC-3D73-7E41-BA70-49C8A473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0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5F03-CC7C-F746-AABB-948340A954F2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9BAC-3D73-7E41-BA70-49C8A473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7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5F03-CC7C-F746-AABB-948340A954F2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9BAC-3D73-7E41-BA70-49C8A473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3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5F03-CC7C-F746-AABB-948340A954F2}" type="datetimeFigureOut">
              <a:rPr lang="en-US" smtClean="0"/>
              <a:t>6/13/17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9BAC-3D73-7E41-BA70-49C8A473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5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5F03-CC7C-F746-AABB-948340A954F2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9BAC-3D73-7E41-BA70-49C8A473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7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5F03-CC7C-F746-AABB-948340A954F2}" type="datetimeFigureOut">
              <a:rPr lang="en-US" smtClean="0"/>
              <a:t>6/13/17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9BAC-3D73-7E41-BA70-49C8A473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6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5F03-CC7C-F746-AABB-948340A954F2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9BAC-3D73-7E41-BA70-49C8A473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21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5F03-CC7C-F746-AABB-948340A954F2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9BAC-3D73-7E41-BA70-49C8A473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1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65F03-CC7C-F746-AABB-948340A954F2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39BAC-3D73-7E41-BA70-49C8A473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7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avulich@ucar.edu" TargetMode="Externa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6-12 at 11.2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012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089" y="179387"/>
            <a:ext cx="7772400" cy="73501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Software Updates and Plans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51214"/>
            <a:ext cx="6400800" cy="739791"/>
          </a:xfrm>
        </p:spPr>
        <p:txBody>
          <a:bodyPr/>
          <a:lstStyle/>
          <a:p>
            <a:r>
              <a:rPr lang="en-US" dirty="0" smtClean="0"/>
              <a:t>Dave Gill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0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787915"/>
          </a:xfrm>
        </p:spPr>
        <p:txBody>
          <a:bodyPr/>
          <a:lstStyle/>
          <a:p>
            <a:r>
              <a:rPr lang="en-US" dirty="0" smtClean="0"/>
              <a:t>WRF&amp;MPAS Share RIP!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10237" cy="4525963"/>
          </a:xfrm>
        </p:spPr>
        <p:txBody>
          <a:bodyPr/>
          <a:lstStyle/>
          <a:p>
            <a:r>
              <a:rPr lang="en-US" dirty="0" smtClean="0"/>
              <a:t>Priscilla Mooney and Kevin Manning </a:t>
            </a:r>
          </a:p>
          <a:p>
            <a:pPr lvl="1"/>
            <a:r>
              <a:rPr lang="en-US" dirty="0" smtClean="0"/>
              <a:t>Developers and image manufacturers</a:t>
            </a:r>
          </a:p>
          <a:p>
            <a:r>
              <a:rPr lang="en-US" dirty="0" smtClean="0"/>
              <a:t>RIP</a:t>
            </a:r>
          </a:p>
          <a:p>
            <a:pPr lvl="1"/>
            <a:r>
              <a:rPr lang="en-US" dirty="0" smtClean="0"/>
              <a:t>Diagnostically rich</a:t>
            </a:r>
          </a:p>
          <a:p>
            <a:r>
              <a:rPr lang="en-US" dirty="0" smtClean="0"/>
              <a:t>Currently:</a:t>
            </a:r>
          </a:p>
          <a:p>
            <a:pPr lvl="1"/>
            <a:r>
              <a:rPr lang="en-US" dirty="0" smtClean="0"/>
              <a:t>Intermediate </a:t>
            </a:r>
            <a:r>
              <a:rPr lang="en-US" dirty="0" err="1" smtClean="0"/>
              <a:t>lat-lon</a:t>
            </a:r>
            <a:r>
              <a:rPr lang="en-US" dirty="0" smtClean="0"/>
              <a:t> domain</a:t>
            </a:r>
          </a:p>
          <a:p>
            <a:pPr lvl="1"/>
            <a:r>
              <a:rPr lang="en-US" dirty="0" smtClean="0"/>
              <a:t>Direct mapping?? We’ll see</a:t>
            </a:r>
          </a:p>
          <a:p>
            <a:r>
              <a:rPr lang="en-US" dirty="0" smtClean="0"/>
              <a:t>Available next major release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519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787915"/>
          </a:xfrm>
        </p:spPr>
        <p:txBody>
          <a:bodyPr/>
          <a:lstStyle/>
          <a:p>
            <a:r>
              <a:rPr lang="en-US" dirty="0" smtClean="0"/>
              <a:t>Shared Physics and Driver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2155" y="953284"/>
            <a:ext cx="8413418" cy="5858702"/>
          </a:xfrm>
          <a:prstGeom prst="ellipse">
            <a:avLst/>
          </a:prstGeom>
          <a:solidFill>
            <a:srgbClr val="C7A9C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32930" y="1847078"/>
            <a:ext cx="6883713" cy="4866622"/>
          </a:xfrm>
          <a:prstGeom prst="ellipse">
            <a:avLst/>
          </a:prstGeom>
          <a:solidFill>
            <a:srgbClr val="B384C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385389" y="3636438"/>
            <a:ext cx="3968598" cy="274176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16296" y="4574411"/>
            <a:ext cx="1702887" cy="1226576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50417" y="3124163"/>
            <a:ext cx="1082344" cy="1082272"/>
          </a:xfrm>
          <a:prstGeom prst="ellipse">
            <a:avLst/>
          </a:prstGeom>
          <a:solidFill>
            <a:srgbClr val="A147C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42887" y="2360239"/>
            <a:ext cx="1082344" cy="1082272"/>
          </a:xfrm>
          <a:prstGeom prst="ellipse">
            <a:avLst/>
          </a:prstGeom>
          <a:solidFill>
            <a:srgbClr val="A147C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27161" y="3124163"/>
            <a:ext cx="1082344" cy="1082272"/>
          </a:xfrm>
          <a:prstGeom prst="ellipse">
            <a:avLst/>
          </a:prstGeom>
          <a:solidFill>
            <a:srgbClr val="A147C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27161" y="4747571"/>
            <a:ext cx="1082344" cy="1082272"/>
          </a:xfrm>
          <a:prstGeom prst="ellipse">
            <a:avLst/>
          </a:prstGeom>
          <a:solidFill>
            <a:srgbClr val="A147C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074251" y="1377692"/>
            <a:ext cx="89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Users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544565" y="2582054"/>
            <a:ext cx="162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Developers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401998" y="4206435"/>
            <a:ext cx="167225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Community</a:t>
            </a:r>
          </a:p>
          <a:p>
            <a:r>
              <a:rPr lang="en-US" sz="2400" b="1" dirty="0" smtClean="0"/>
              <a:t>Supported</a:t>
            </a:r>
          </a:p>
          <a:p>
            <a:r>
              <a:rPr lang="en-US" sz="2400" b="1" dirty="0" smtClean="0"/>
              <a:t>Repository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058172" y="4977659"/>
            <a:ext cx="822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Oper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144" y="3463744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NOAA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143001" y="2668681"/>
            <a:ext cx="910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NCAR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637060" y="3448079"/>
            <a:ext cx="846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GFDL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678247" y="5065442"/>
            <a:ext cx="77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Univ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51419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787915"/>
          </a:xfrm>
        </p:spPr>
        <p:txBody>
          <a:bodyPr/>
          <a:lstStyle/>
          <a:p>
            <a:r>
              <a:rPr lang="en-US" dirty="0" smtClean="0"/>
              <a:t>Shared Physics and Driver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35408"/>
            <a:ext cx="8510237" cy="4969488"/>
          </a:xfrm>
        </p:spPr>
        <p:txBody>
          <a:bodyPr/>
          <a:lstStyle/>
          <a:p>
            <a:r>
              <a:rPr lang="en-US" dirty="0" smtClean="0"/>
              <a:t>Common Community Physics Packages (CCPPs)</a:t>
            </a:r>
          </a:p>
          <a:p>
            <a:r>
              <a:rPr lang="en-US" dirty="0" smtClean="0"/>
              <a:t>Shared physical parameterization schemes</a:t>
            </a:r>
          </a:p>
          <a:p>
            <a:r>
              <a:rPr lang="en-US" dirty="0" smtClean="0"/>
              <a:t>Ecosystem assumes </a:t>
            </a:r>
            <a:r>
              <a:rPr lang="en-US" dirty="0" err="1" smtClean="0"/>
              <a:t>git</a:t>
            </a:r>
            <a:r>
              <a:rPr lang="en-US" dirty="0" smtClean="0"/>
              <a:t> infrastructure</a:t>
            </a:r>
          </a:p>
          <a:p>
            <a:r>
              <a:rPr lang="en-US" dirty="0" smtClean="0"/>
              <a:t>NCAR: CESM, MPAS, WRF participating</a:t>
            </a:r>
          </a:p>
          <a:p>
            <a:r>
              <a:rPr lang="en-US" dirty="0" smtClean="0"/>
              <a:t>P1 </a:t>
            </a:r>
            <a:r>
              <a:rPr lang="en-US" i="1" dirty="0" smtClean="0"/>
              <a:t>The Common Community Physics Package</a:t>
            </a:r>
            <a:r>
              <a:rPr lang="en-US" dirty="0" smtClean="0"/>
              <a:t>, </a:t>
            </a:r>
            <a:r>
              <a:rPr lang="en-US" dirty="0" err="1" smtClean="0"/>
              <a:t>Bernardet</a:t>
            </a:r>
            <a:r>
              <a:rPr lang="en-US" dirty="0" smtClean="0"/>
              <a:t>, </a:t>
            </a:r>
            <a:r>
              <a:rPr lang="en-US" dirty="0"/>
              <a:t>e</a:t>
            </a:r>
            <a:r>
              <a:rPr lang="en-US" dirty="0" smtClean="0"/>
              <a:t>t al., DETAILS</a:t>
            </a:r>
          </a:p>
          <a:p>
            <a:r>
              <a:rPr lang="en-US" dirty="0" smtClean="0"/>
              <a:t>Interoperable Physics Driver: Need a way to call these various physics packages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3940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787915"/>
          </a:xfrm>
        </p:spPr>
        <p:txBody>
          <a:bodyPr/>
          <a:lstStyle/>
          <a:p>
            <a:r>
              <a:rPr lang="en-US" dirty="0" smtClean="0"/>
              <a:t>Shared Physics </a:t>
            </a:r>
            <a:r>
              <a:rPr lang="en-US" smtClean="0"/>
              <a:t>and Driver</a:t>
            </a:r>
            <a:endParaRPr lang="en-US" dirty="0"/>
          </a:p>
        </p:txBody>
      </p:sp>
      <p:pic>
        <p:nvPicPr>
          <p:cNvPr id="5" name="Picture 4" descr="Screen Shot 2017-06-09 at 6.58.0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1"/>
          <a:stretch/>
        </p:blipFill>
        <p:spPr>
          <a:xfrm>
            <a:off x="505384" y="855657"/>
            <a:ext cx="8254499" cy="58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72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787915"/>
          </a:xfrm>
        </p:spPr>
        <p:txBody>
          <a:bodyPr/>
          <a:lstStyle/>
          <a:p>
            <a:r>
              <a:rPr lang="en-US" dirty="0" smtClean="0"/>
              <a:t>Shared Physics and Driver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94099"/>
            <a:ext cx="5166887" cy="580516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&lt;</a:t>
            </a:r>
            <a:r>
              <a:rPr lang="en-US" sz="2200" dirty="0"/>
              <a:t>?xml version="1.0" encoding="UTF-8"?</a:t>
            </a:r>
            <a:r>
              <a:rPr lang="en-US" sz="2200" dirty="0" smtClean="0"/>
              <a:t>&gt;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&lt;suite name="RAP"&gt;</a:t>
            </a:r>
          </a:p>
          <a:p>
            <a:pPr marL="0" indent="0">
              <a:buNone/>
            </a:pPr>
            <a:r>
              <a:rPr lang="en-US" sz="2200" dirty="0"/>
              <a:t>  &lt;</a:t>
            </a:r>
            <a:r>
              <a:rPr lang="en-US" sz="2200" dirty="0" err="1"/>
              <a:t>ipd</a:t>
            </a:r>
            <a:r>
              <a:rPr lang="en-US" sz="2200" dirty="0"/>
              <a:t> part="</a:t>
            </a:r>
            <a:r>
              <a:rPr lang="en-US" sz="2200" dirty="0" smtClean="0"/>
              <a:t>1”&gt;      &lt;</a:t>
            </a:r>
            <a:r>
              <a:rPr lang="en-US" sz="2200" dirty="0" err="1"/>
              <a:t>subcycle</a:t>
            </a:r>
            <a:r>
              <a:rPr lang="en-US" sz="2200" dirty="0"/>
              <a:t> loop="1"&gt;</a:t>
            </a:r>
          </a:p>
          <a:p>
            <a:pPr marL="0" indent="0">
              <a:buNone/>
            </a:pPr>
            <a:r>
              <a:rPr lang="en-US" sz="2200" dirty="0"/>
              <a:t>      &lt;scheme&gt;RRTMGLW&lt;/scheme&gt;</a:t>
            </a:r>
          </a:p>
          <a:p>
            <a:pPr marL="0" indent="0">
              <a:buNone/>
            </a:pPr>
            <a:r>
              <a:rPr lang="en-US" sz="2200" dirty="0"/>
              <a:t>      &lt;scheme&gt;RRTMGSW&lt;/scheme&gt;</a:t>
            </a:r>
          </a:p>
          <a:p>
            <a:pPr marL="0" indent="0">
              <a:buNone/>
            </a:pPr>
            <a:r>
              <a:rPr lang="en-US" sz="2200" dirty="0"/>
              <a:t>      &lt;scheme&gt;MYNNSFC&lt;/scheme&gt;</a:t>
            </a:r>
          </a:p>
          <a:p>
            <a:pPr marL="0" indent="0">
              <a:buNone/>
            </a:pPr>
            <a:r>
              <a:rPr lang="en-US" sz="2200" dirty="0"/>
              <a:t>      &lt;scheme&gt;RUCLSM&lt;/scheme&gt;</a:t>
            </a:r>
          </a:p>
          <a:p>
            <a:pPr marL="0" indent="0">
              <a:buNone/>
            </a:pPr>
            <a:r>
              <a:rPr lang="en-US" sz="2200" dirty="0"/>
              <a:t>      &lt;scheme&gt;MYNNPBL&lt;/scheme&gt;</a:t>
            </a:r>
          </a:p>
          <a:p>
            <a:pPr marL="0" indent="0">
              <a:buNone/>
            </a:pPr>
            <a:r>
              <a:rPr lang="en-US" sz="2200" dirty="0"/>
              <a:t>      &lt;scheme&gt;GF&lt;/scheme&gt;</a:t>
            </a:r>
          </a:p>
          <a:p>
            <a:pPr marL="0" indent="0">
              <a:buNone/>
            </a:pPr>
            <a:r>
              <a:rPr lang="en-US" sz="2200" dirty="0"/>
              <a:t>    &lt;/</a:t>
            </a:r>
            <a:r>
              <a:rPr lang="en-US" sz="2200" dirty="0" err="1"/>
              <a:t>subcycle</a:t>
            </a:r>
            <a:r>
              <a:rPr lang="en-US" sz="2200" dirty="0" smtClean="0"/>
              <a:t>&gt;      </a:t>
            </a:r>
            <a:r>
              <a:rPr lang="en-US" sz="2200" dirty="0"/>
              <a:t>&lt;/</a:t>
            </a:r>
            <a:r>
              <a:rPr lang="en-US" sz="2200" dirty="0" err="1"/>
              <a:t>ipd</a:t>
            </a:r>
            <a:r>
              <a:rPr lang="en-US" sz="2200" dirty="0"/>
              <a:t>&gt;</a:t>
            </a:r>
          </a:p>
          <a:p>
            <a:pPr marL="0" indent="0">
              <a:buNone/>
            </a:pPr>
            <a:r>
              <a:rPr lang="en-US" sz="2200" dirty="0"/>
              <a:t>  &lt;</a:t>
            </a:r>
            <a:r>
              <a:rPr lang="en-US" sz="2200" dirty="0" err="1"/>
              <a:t>ipd</a:t>
            </a:r>
            <a:r>
              <a:rPr lang="en-US" sz="2200" dirty="0"/>
              <a:t> part="</a:t>
            </a:r>
            <a:r>
              <a:rPr lang="en-US" sz="2200" dirty="0" smtClean="0"/>
              <a:t>2”&gt;     &lt;</a:t>
            </a:r>
            <a:r>
              <a:rPr lang="en-US" sz="2200" dirty="0" err="1"/>
              <a:t>subcycle</a:t>
            </a:r>
            <a:r>
              <a:rPr lang="en-US" sz="2200" dirty="0"/>
              <a:t> loop="1"&gt;</a:t>
            </a:r>
          </a:p>
          <a:p>
            <a:pPr marL="0" indent="0">
              <a:buNone/>
            </a:pPr>
            <a:r>
              <a:rPr lang="en-US" sz="2200" dirty="0"/>
              <a:t>      &lt;scheme&gt;THOMPSONAERO&lt;/scheme&gt;</a:t>
            </a:r>
          </a:p>
          <a:p>
            <a:pPr marL="0" indent="0">
              <a:buNone/>
            </a:pPr>
            <a:r>
              <a:rPr lang="en-US" sz="2200" dirty="0"/>
              <a:t>    &lt;/</a:t>
            </a:r>
            <a:r>
              <a:rPr lang="en-US" sz="2200" dirty="0" err="1" smtClean="0"/>
              <a:t>subcycle</a:t>
            </a:r>
            <a:r>
              <a:rPr lang="en-US" sz="2200" dirty="0" smtClean="0"/>
              <a:t>&gt;     </a:t>
            </a:r>
            <a:r>
              <a:rPr lang="en-US" sz="2200" dirty="0"/>
              <a:t>&lt;/</a:t>
            </a:r>
            <a:r>
              <a:rPr lang="en-US" sz="2200" dirty="0" err="1"/>
              <a:t>ipd</a:t>
            </a:r>
            <a:r>
              <a:rPr lang="en-US" sz="2200" dirty="0"/>
              <a:t>&gt;</a:t>
            </a:r>
          </a:p>
          <a:p>
            <a:pPr marL="0" indent="0">
              <a:buNone/>
            </a:pPr>
            <a:r>
              <a:rPr lang="en-US" sz="2200" dirty="0"/>
              <a:t>&lt;/suite</a:t>
            </a:r>
            <a:r>
              <a:rPr lang="en-US" sz="2200" dirty="0" smtClean="0"/>
              <a:t>&gt;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31426" y="1587244"/>
            <a:ext cx="3136010" cy="3686647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Suite Definition File: SDF</a:t>
            </a:r>
          </a:p>
          <a:p>
            <a:r>
              <a:rPr lang="en-US" dirty="0" smtClean="0"/>
              <a:t>Text file of individual schemes which compose a “suite”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08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787915"/>
          </a:xfrm>
        </p:spPr>
        <p:txBody>
          <a:bodyPr/>
          <a:lstStyle/>
          <a:p>
            <a:r>
              <a:rPr lang="en-US" dirty="0" smtClean="0"/>
              <a:t>WRF+WPS on </a:t>
            </a:r>
            <a:r>
              <a:rPr lang="en-US" dirty="0" err="1" smtClean="0"/>
              <a:t>github</a:t>
            </a:r>
            <a:endParaRPr lang="en-US" dirty="0"/>
          </a:p>
        </p:txBody>
      </p:sp>
      <p:pic>
        <p:nvPicPr>
          <p:cNvPr id="4" name="Picture 3" descr="Screen Shot 2017-06-12 at 9.06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7" y="1161086"/>
            <a:ext cx="8686800" cy="449477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836" y="829308"/>
            <a:ext cx="9045190" cy="4911067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9445" y="5869955"/>
            <a:ext cx="8510237" cy="816358"/>
          </a:xfrm>
          <a:solidFill>
            <a:srgbClr val="CCFFCC"/>
          </a:solidFill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WRFv3.9 transitioned from NCAR based </a:t>
            </a:r>
            <a:r>
              <a:rPr lang="en-US" sz="2600" i="1" dirty="0" err="1" smtClean="0"/>
              <a:t>svn</a:t>
            </a:r>
            <a:r>
              <a:rPr lang="en-US" sz="2600" dirty="0" smtClean="0"/>
              <a:t> repository to </a:t>
            </a:r>
            <a:r>
              <a:rPr lang="en-US" sz="2600" i="1" dirty="0" err="1" smtClean="0"/>
              <a:t>git</a:t>
            </a:r>
            <a:endParaRPr lang="en-US" sz="2600" i="1" dirty="0" smtClean="0"/>
          </a:p>
          <a:p>
            <a:r>
              <a:rPr lang="en-US" sz="2600" dirty="0" smtClean="0"/>
              <a:t>Using </a:t>
            </a:r>
            <a:r>
              <a:rPr lang="en-US" sz="2600" dirty="0" err="1" smtClean="0"/>
              <a:t>github</a:t>
            </a:r>
            <a:r>
              <a:rPr lang="en-US" sz="2600" dirty="0" smtClean="0"/>
              <a:t> hosting services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7001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787915"/>
          </a:xfrm>
        </p:spPr>
        <p:txBody>
          <a:bodyPr/>
          <a:lstStyle/>
          <a:p>
            <a:r>
              <a:rPr lang="en-US" dirty="0" smtClean="0"/>
              <a:t>WRF+WPS on </a:t>
            </a:r>
            <a:r>
              <a:rPr lang="en-US" dirty="0" err="1" smtClean="0"/>
              <a:t>github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1882"/>
            <a:ext cx="8510237" cy="4525963"/>
          </a:xfrm>
        </p:spPr>
        <p:txBody>
          <a:bodyPr/>
          <a:lstStyle/>
          <a:p>
            <a:r>
              <a:rPr lang="en-US" dirty="0" smtClean="0"/>
              <a:t>Access is EASY: send your </a:t>
            </a:r>
            <a:r>
              <a:rPr lang="en-US" dirty="0" err="1" smtClean="0"/>
              <a:t>github</a:t>
            </a:r>
            <a:r>
              <a:rPr lang="en-US" dirty="0" smtClean="0"/>
              <a:t> User ID to Mike </a:t>
            </a:r>
            <a:r>
              <a:rPr lang="en-US" dirty="0" err="1" smtClean="0"/>
              <a:t>Kavulich</a:t>
            </a:r>
            <a:r>
              <a:rPr lang="en-US" dirty="0" smtClean="0"/>
              <a:t> </a:t>
            </a:r>
            <a:r>
              <a:rPr lang="en-US" b="1" dirty="0" smtClean="0">
                <a:latin typeface="Courier New"/>
                <a:cs typeface="Courier New"/>
                <a:hlinkClick r:id="rId2"/>
              </a:rPr>
              <a:t>kavulich@ucar.edu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dirty="0" smtClean="0">
                <a:cs typeface="Courier New"/>
              </a:rPr>
              <a:t>ALL DEVELOPERS: contribute code via </a:t>
            </a:r>
            <a:r>
              <a:rPr lang="en-US" dirty="0" err="1" smtClean="0">
                <a:cs typeface="Courier New"/>
              </a:rPr>
              <a:t>github</a:t>
            </a:r>
            <a:r>
              <a:rPr lang="en-US" dirty="0" smtClean="0">
                <a:cs typeface="Courier New"/>
              </a:rPr>
              <a:t> pull requests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Screen Shot 2017-06-12 at 9.12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54" y="3493766"/>
            <a:ext cx="4827384" cy="326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64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787915"/>
          </a:xfrm>
        </p:spPr>
        <p:txBody>
          <a:bodyPr/>
          <a:lstStyle/>
          <a:p>
            <a:r>
              <a:rPr lang="en-US" dirty="0" smtClean="0"/>
              <a:t>WRF Suites – Two So Far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8463" y="1600200"/>
            <a:ext cx="8876727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/>
                <a:cs typeface="Courier New"/>
              </a:rPr>
              <a:t>IF ( </a:t>
            </a:r>
            <a:r>
              <a:rPr lang="en-US" b="1" dirty="0" err="1">
                <a:latin typeface="Courier New"/>
                <a:cs typeface="Courier New"/>
              </a:rPr>
              <a:t>model_config_rec</a:t>
            </a:r>
            <a:r>
              <a:rPr lang="en-US" b="1" dirty="0">
                <a:latin typeface="Courier New"/>
                <a:cs typeface="Courier New"/>
              </a:rPr>
              <a:t> % </a:t>
            </a:r>
            <a:r>
              <a:rPr lang="en-US" b="1" dirty="0" err="1">
                <a:latin typeface="Courier New"/>
                <a:cs typeface="Courier New"/>
              </a:rPr>
              <a:t>cu_physics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)         </a:t>
            </a:r>
            <a:r>
              <a:rPr lang="en-US" b="1" dirty="0">
                <a:latin typeface="Courier New"/>
                <a:cs typeface="Courier New"/>
              </a:rPr>
              <a:t>== -1 ) &amp;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/>
                <a:cs typeface="Courier New"/>
              </a:rPr>
              <a:t>   </a:t>
            </a:r>
            <a:r>
              <a:rPr lang="en-US" b="1" dirty="0" err="1">
                <a:latin typeface="Courier New"/>
                <a:cs typeface="Courier New"/>
              </a:rPr>
              <a:t>model_config_rec</a:t>
            </a:r>
            <a:r>
              <a:rPr lang="en-US" b="1" dirty="0">
                <a:latin typeface="Courier New"/>
                <a:cs typeface="Courier New"/>
              </a:rPr>
              <a:t> % </a:t>
            </a:r>
            <a:r>
              <a:rPr lang="en-US" b="1" dirty="0" err="1">
                <a:latin typeface="Courier New"/>
                <a:cs typeface="Courier New"/>
              </a:rPr>
              <a:t>cu_physics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) </a:t>
            </a:r>
            <a:r>
              <a:rPr lang="en-US" b="1" dirty="0" smtClean="0">
                <a:latin typeface="Courier New"/>
                <a:cs typeface="Courier New"/>
              </a:rPr>
              <a:t>        = TIEDTKESCHEME 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b="1" dirty="0">
                <a:latin typeface="Courier New"/>
                <a:cs typeface="Courier New"/>
              </a:rPr>
              <a:t>IF ( </a:t>
            </a:r>
            <a:r>
              <a:rPr lang="en-US" b="1" dirty="0" err="1">
                <a:latin typeface="Courier New"/>
                <a:cs typeface="Courier New"/>
              </a:rPr>
              <a:t>model_config_rec</a:t>
            </a:r>
            <a:r>
              <a:rPr lang="en-US" b="1" dirty="0">
                <a:latin typeface="Courier New"/>
                <a:cs typeface="Courier New"/>
              </a:rPr>
              <a:t> % </a:t>
            </a:r>
            <a:r>
              <a:rPr lang="en-US" b="1" dirty="0" err="1">
                <a:latin typeface="Courier New"/>
                <a:cs typeface="Courier New"/>
              </a:rPr>
              <a:t>mp_physics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) </a:t>
            </a:r>
            <a:r>
              <a:rPr lang="en-US" b="1" dirty="0" smtClean="0">
                <a:latin typeface="Courier New"/>
                <a:cs typeface="Courier New"/>
              </a:rPr>
              <a:t>        =</a:t>
            </a:r>
            <a:r>
              <a:rPr lang="en-US" b="1" dirty="0">
                <a:latin typeface="Courier New"/>
                <a:cs typeface="Courier New"/>
              </a:rPr>
              <a:t>= -1 ) &amp;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/>
                <a:cs typeface="Courier New"/>
              </a:rPr>
              <a:t>   </a:t>
            </a:r>
            <a:r>
              <a:rPr lang="en-US" b="1" dirty="0" err="1">
                <a:latin typeface="Courier New"/>
                <a:cs typeface="Courier New"/>
              </a:rPr>
              <a:t>model_config_rec</a:t>
            </a:r>
            <a:r>
              <a:rPr lang="en-US" b="1" dirty="0">
                <a:latin typeface="Courier New"/>
                <a:cs typeface="Courier New"/>
              </a:rPr>
              <a:t> % </a:t>
            </a:r>
            <a:r>
              <a:rPr lang="en-US" b="1" dirty="0" err="1">
                <a:latin typeface="Courier New"/>
                <a:cs typeface="Courier New"/>
              </a:rPr>
              <a:t>mp_physics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) </a:t>
            </a:r>
            <a:r>
              <a:rPr lang="en-US" b="1" dirty="0" smtClean="0">
                <a:latin typeface="Courier New"/>
                <a:cs typeface="Courier New"/>
              </a:rPr>
              <a:t>        = THOMPSON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b="1" dirty="0">
                <a:latin typeface="Courier New"/>
                <a:cs typeface="Courier New"/>
              </a:rPr>
              <a:t>IF ( </a:t>
            </a:r>
            <a:r>
              <a:rPr lang="en-US" b="1" dirty="0" err="1">
                <a:latin typeface="Courier New"/>
                <a:cs typeface="Courier New"/>
              </a:rPr>
              <a:t>model_config_rec</a:t>
            </a:r>
            <a:r>
              <a:rPr lang="en-US" b="1" dirty="0">
                <a:latin typeface="Courier New"/>
                <a:cs typeface="Courier New"/>
              </a:rPr>
              <a:t> % </a:t>
            </a:r>
            <a:r>
              <a:rPr lang="en-US" b="1" dirty="0" err="1">
                <a:latin typeface="Courier New"/>
                <a:cs typeface="Courier New"/>
              </a:rPr>
              <a:t>ra_lw_physics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)      </a:t>
            </a:r>
            <a:r>
              <a:rPr lang="en-US" b="1" dirty="0">
                <a:latin typeface="Courier New"/>
                <a:cs typeface="Courier New"/>
              </a:rPr>
              <a:t>== -1 ) &amp;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/>
                <a:cs typeface="Courier New"/>
              </a:rPr>
              <a:t>   </a:t>
            </a:r>
            <a:r>
              <a:rPr lang="en-US" b="1" dirty="0" err="1">
                <a:latin typeface="Courier New"/>
                <a:cs typeface="Courier New"/>
              </a:rPr>
              <a:t>model_config_rec</a:t>
            </a:r>
            <a:r>
              <a:rPr lang="en-US" b="1" dirty="0">
                <a:latin typeface="Courier New"/>
                <a:cs typeface="Courier New"/>
              </a:rPr>
              <a:t> % </a:t>
            </a:r>
            <a:r>
              <a:rPr lang="en-US" b="1" dirty="0" err="1">
                <a:latin typeface="Courier New"/>
                <a:cs typeface="Courier New"/>
              </a:rPr>
              <a:t>ra_lw_physics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) </a:t>
            </a:r>
            <a:r>
              <a:rPr lang="en-US" b="1" dirty="0" smtClean="0">
                <a:latin typeface="Courier New"/>
                <a:cs typeface="Courier New"/>
              </a:rPr>
              <a:t>     = RRTMG_LWSCHEME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b="1" dirty="0">
                <a:latin typeface="Courier New"/>
                <a:cs typeface="Courier New"/>
              </a:rPr>
              <a:t>IF ( </a:t>
            </a:r>
            <a:r>
              <a:rPr lang="en-US" b="1" dirty="0" err="1">
                <a:latin typeface="Courier New"/>
                <a:cs typeface="Courier New"/>
              </a:rPr>
              <a:t>model_config_rec</a:t>
            </a:r>
            <a:r>
              <a:rPr lang="en-US" b="1" dirty="0">
                <a:latin typeface="Courier New"/>
                <a:cs typeface="Courier New"/>
              </a:rPr>
              <a:t> % </a:t>
            </a:r>
            <a:r>
              <a:rPr lang="en-US" b="1" dirty="0" err="1">
                <a:latin typeface="Courier New"/>
                <a:cs typeface="Courier New"/>
              </a:rPr>
              <a:t>ra_sw_physics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)      </a:t>
            </a:r>
            <a:r>
              <a:rPr lang="en-US" b="1" dirty="0">
                <a:latin typeface="Courier New"/>
                <a:cs typeface="Courier New"/>
              </a:rPr>
              <a:t>== -1 ) &amp;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/>
                <a:cs typeface="Courier New"/>
              </a:rPr>
              <a:t>   </a:t>
            </a:r>
            <a:r>
              <a:rPr lang="en-US" b="1" dirty="0" err="1">
                <a:latin typeface="Courier New"/>
                <a:cs typeface="Courier New"/>
              </a:rPr>
              <a:t>model_config_rec</a:t>
            </a:r>
            <a:r>
              <a:rPr lang="en-US" b="1" dirty="0">
                <a:latin typeface="Courier New"/>
                <a:cs typeface="Courier New"/>
              </a:rPr>
              <a:t> % </a:t>
            </a:r>
            <a:r>
              <a:rPr lang="en-US" b="1" dirty="0" err="1">
                <a:latin typeface="Courier New"/>
                <a:cs typeface="Courier New"/>
              </a:rPr>
              <a:t>ra_sw_physics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) </a:t>
            </a:r>
            <a:r>
              <a:rPr lang="en-US" b="1" dirty="0" smtClean="0">
                <a:latin typeface="Courier New"/>
                <a:cs typeface="Courier New"/>
              </a:rPr>
              <a:t>     = RRTMG_SWSCHEME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b="1" dirty="0">
                <a:latin typeface="Courier New"/>
                <a:cs typeface="Courier New"/>
              </a:rPr>
              <a:t>IF ( </a:t>
            </a:r>
            <a:r>
              <a:rPr lang="en-US" b="1" dirty="0" err="1">
                <a:latin typeface="Courier New"/>
                <a:cs typeface="Courier New"/>
              </a:rPr>
              <a:t>model_config_rec</a:t>
            </a:r>
            <a:r>
              <a:rPr lang="en-US" b="1" dirty="0">
                <a:latin typeface="Courier New"/>
                <a:cs typeface="Courier New"/>
              </a:rPr>
              <a:t> % </a:t>
            </a:r>
            <a:r>
              <a:rPr lang="en-US" b="1" dirty="0" err="1">
                <a:latin typeface="Courier New"/>
                <a:cs typeface="Courier New"/>
              </a:rPr>
              <a:t>bl_pbl_physics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) </a:t>
            </a:r>
            <a:r>
              <a:rPr lang="en-US" b="1" dirty="0" smtClean="0">
                <a:latin typeface="Courier New"/>
                <a:cs typeface="Courier New"/>
              </a:rPr>
              <a:t>    =</a:t>
            </a:r>
            <a:r>
              <a:rPr lang="en-US" b="1" dirty="0">
                <a:latin typeface="Courier New"/>
                <a:cs typeface="Courier New"/>
              </a:rPr>
              <a:t>= -1 ) &amp;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/>
                <a:cs typeface="Courier New"/>
              </a:rPr>
              <a:t>   </a:t>
            </a:r>
            <a:r>
              <a:rPr lang="en-US" b="1" dirty="0" err="1">
                <a:latin typeface="Courier New"/>
                <a:cs typeface="Courier New"/>
              </a:rPr>
              <a:t>model_config_rec</a:t>
            </a:r>
            <a:r>
              <a:rPr lang="en-US" b="1" dirty="0">
                <a:latin typeface="Courier New"/>
                <a:cs typeface="Courier New"/>
              </a:rPr>
              <a:t> % </a:t>
            </a:r>
            <a:r>
              <a:rPr lang="en-US" b="1" dirty="0" err="1">
                <a:latin typeface="Courier New"/>
                <a:cs typeface="Courier New"/>
              </a:rPr>
              <a:t>bl_pbl_physics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) </a:t>
            </a:r>
            <a:r>
              <a:rPr lang="en-US" b="1" dirty="0" smtClean="0">
                <a:latin typeface="Courier New"/>
                <a:cs typeface="Courier New"/>
              </a:rPr>
              <a:t>    = </a:t>
            </a:r>
            <a:r>
              <a:rPr lang="en-US" b="1" dirty="0">
                <a:latin typeface="Courier New"/>
                <a:cs typeface="Courier New"/>
              </a:rPr>
              <a:t>MYJPBLSCHEME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b="1" dirty="0">
                <a:latin typeface="Courier New"/>
                <a:cs typeface="Courier New"/>
              </a:rPr>
              <a:t>IF ( </a:t>
            </a:r>
            <a:r>
              <a:rPr lang="en-US" b="1" dirty="0" err="1">
                <a:latin typeface="Courier New"/>
                <a:cs typeface="Courier New"/>
              </a:rPr>
              <a:t>model_config_rec</a:t>
            </a:r>
            <a:r>
              <a:rPr lang="en-US" b="1" dirty="0">
                <a:latin typeface="Courier New"/>
                <a:cs typeface="Courier New"/>
              </a:rPr>
              <a:t> % </a:t>
            </a:r>
            <a:r>
              <a:rPr lang="en-US" b="1" dirty="0" err="1">
                <a:latin typeface="Courier New"/>
                <a:cs typeface="Courier New"/>
              </a:rPr>
              <a:t>sf_sfclay_physics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) </a:t>
            </a:r>
            <a:r>
              <a:rPr lang="en-US" b="1" dirty="0" smtClean="0">
                <a:latin typeface="Courier New"/>
                <a:cs typeface="Courier New"/>
              </a:rPr>
              <a:t> =</a:t>
            </a:r>
            <a:r>
              <a:rPr lang="en-US" b="1" dirty="0">
                <a:latin typeface="Courier New"/>
                <a:cs typeface="Courier New"/>
              </a:rPr>
              <a:t>= -1 ) &amp;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/>
                <a:cs typeface="Courier New"/>
              </a:rPr>
              <a:t>   </a:t>
            </a:r>
            <a:r>
              <a:rPr lang="en-US" b="1" dirty="0" err="1">
                <a:latin typeface="Courier New"/>
                <a:cs typeface="Courier New"/>
              </a:rPr>
              <a:t>model_config_rec</a:t>
            </a:r>
            <a:r>
              <a:rPr lang="en-US" b="1" dirty="0">
                <a:latin typeface="Courier New"/>
                <a:cs typeface="Courier New"/>
              </a:rPr>
              <a:t> % </a:t>
            </a:r>
            <a:r>
              <a:rPr lang="en-US" b="1" dirty="0" err="1">
                <a:latin typeface="Courier New"/>
                <a:cs typeface="Courier New"/>
              </a:rPr>
              <a:t>sf_sfclay_physics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) </a:t>
            </a:r>
            <a:r>
              <a:rPr lang="en-US" b="1" dirty="0" smtClean="0">
                <a:latin typeface="Courier New"/>
                <a:cs typeface="Courier New"/>
              </a:rPr>
              <a:t> = MYJSFCSCHEME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b="1" dirty="0">
                <a:latin typeface="Courier New"/>
                <a:cs typeface="Courier New"/>
              </a:rPr>
              <a:t>IF ( </a:t>
            </a:r>
            <a:r>
              <a:rPr lang="en-US" b="1" dirty="0" err="1">
                <a:latin typeface="Courier New"/>
                <a:cs typeface="Courier New"/>
              </a:rPr>
              <a:t>model_config_rec</a:t>
            </a:r>
            <a:r>
              <a:rPr lang="en-US" b="1" dirty="0">
                <a:latin typeface="Courier New"/>
                <a:cs typeface="Courier New"/>
              </a:rPr>
              <a:t> % </a:t>
            </a:r>
            <a:r>
              <a:rPr lang="en-US" b="1" dirty="0" err="1">
                <a:latin typeface="Courier New"/>
                <a:cs typeface="Courier New"/>
              </a:rPr>
              <a:t>sf_surface_physics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) == -1 ) &amp;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/>
                <a:cs typeface="Courier New"/>
              </a:rPr>
              <a:t>   </a:t>
            </a:r>
            <a:r>
              <a:rPr lang="en-US" b="1" dirty="0" err="1">
                <a:latin typeface="Courier New"/>
                <a:cs typeface="Courier New"/>
              </a:rPr>
              <a:t>model_config_rec</a:t>
            </a:r>
            <a:r>
              <a:rPr lang="en-US" b="1" dirty="0">
                <a:latin typeface="Courier New"/>
                <a:cs typeface="Courier New"/>
              </a:rPr>
              <a:t> % </a:t>
            </a:r>
            <a:r>
              <a:rPr lang="en-US" b="1" dirty="0" err="1">
                <a:latin typeface="Courier New"/>
                <a:cs typeface="Courier New"/>
              </a:rPr>
              <a:t>sf_surface_physics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) = </a:t>
            </a:r>
            <a:r>
              <a:rPr lang="en-US" b="1" dirty="0" smtClean="0">
                <a:latin typeface="Courier New"/>
                <a:cs typeface="Courier New"/>
              </a:rPr>
              <a:t>LSMSCHEME</a:t>
            </a:r>
            <a:endParaRPr lang="en-US" b="1" dirty="0"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84634" y="6336441"/>
            <a:ext cx="41088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WRFV3/share/</a:t>
            </a:r>
            <a:r>
              <a:rPr lang="en-US" dirty="0" err="1" smtClean="0"/>
              <a:t>module_check_a_mundo.F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91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6-12 at 11.36.14 AM.png"/>
          <p:cNvPicPr>
            <a:picLocks noChangeAspect="1"/>
          </p:cNvPicPr>
          <p:nvPr/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168400"/>
            <a:ext cx="9055100" cy="450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787915"/>
          </a:xfrm>
        </p:spPr>
        <p:txBody>
          <a:bodyPr/>
          <a:lstStyle/>
          <a:p>
            <a:r>
              <a:rPr lang="en-US" dirty="0" smtClean="0"/>
              <a:t>WRF Suites: Tropical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63" y="2633490"/>
            <a:ext cx="8510237" cy="3728868"/>
          </a:xfrm>
        </p:spPr>
        <p:txBody>
          <a:bodyPr/>
          <a:lstStyle/>
          <a:p>
            <a:r>
              <a:rPr lang="en-US" dirty="0" smtClean="0"/>
              <a:t>Implemented by Michael </a:t>
            </a:r>
            <a:r>
              <a:rPr lang="en-US" dirty="0" err="1" smtClean="0"/>
              <a:t>Duda</a:t>
            </a:r>
            <a:endParaRPr lang="en-US" dirty="0" smtClean="0"/>
          </a:p>
          <a:p>
            <a:r>
              <a:rPr lang="en-US" dirty="0" smtClean="0"/>
              <a:t>Currently inside </a:t>
            </a:r>
            <a:r>
              <a:rPr lang="en-US" dirty="0" err="1" smtClean="0"/>
              <a:t>check_a_mundo.F</a:t>
            </a:r>
            <a:endParaRPr lang="en-US" dirty="0" smtClean="0"/>
          </a:p>
          <a:p>
            <a:r>
              <a:rPr lang="en-US" dirty="0" smtClean="0"/>
              <a:t>Available: </a:t>
            </a:r>
            <a:r>
              <a:rPr lang="en-US" dirty="0" err="1" smtClean="0"/>
              <a:t>conus</a:t>
            </a:r>
            <a:r>
              <a:rPr lang="en-US" dirty="0" smtClean="0"/>
              <a:t> and tropical</a:t>
            </a:r>
          </a:p>
          <a:p>
            <a:r>
              <a:rPr lang="en-US" dirty="0" smtClean="0"/>
              <a:t>Users can modify defaults</a:t>
            </a:r>
          </a:p>
          <a:p>
            <a:r>
              <a:rPr lang="de-DE" dirty="0" smtClean="0"/>
              <a:t>Info: WRFV3/</a:t>
            </a:r>
            <a:r>
              <a:rPr lang="de-DE" dirty="0" err="1" smtClean="0"/>
              <a:t>test</a:t>
            </a:r>
            <a:r>
              <a:rPr lang="de-DE" dirty="0" smtClean="0"/>
              <a:t>/</a:t>
            </a:r>
            <a:r>
              <a:rPr lang="de-DE" dirty="0" err="1" smtClean="0"/>
              <a:t>em_real</a:t>
            </a:r>
            <a:r>
              <a:rPr lang="de-DE" dirty="0" smtClean="0"/>
              <a:t>/</a:t>
            </a:r>
            <a:r>
              <a:rPr lang="de-DE" dirty="0" err="1" smtClean="0"/>
              <a:t>examples.namelist</a:t>
            </a:r>
            <a:endParaRPr lang="de-DE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5339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6-12 at 11.43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14"/>
            <a:ext cx="9144000" cy="6125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78791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WRF Suites: </a:t>
            </a:r>
            <a:r>
              <a:rPr lang="en-US" dirty="0" err="1" smtClean="0">
                <a:solidFill>
                  <a:srgbClr val="FFFF00"/>
                </a:solidFill>
              </a:rPr>
              <a:t>Conus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10237" cy="5047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  <a:latin typeface="Courier New"/>
                <a:cs typeface="Courier New"/>
              </a:rPr>
              <a:t> &amp;physics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  <a:latin typeface="Courier New"/>
                <a:cs typeface="Courier New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ourier New"/>
                <a:cs typeface="Courier New"/>
              </a:rPr>
              <a:t>physics_suite</a:t>
            </a:r>
            <a:r>
              <a:rPr lang="en-US" sz="2800" b="1" dirty="0">
                <a:solidFill>
                  <a:srgbClr val="FFFF00"/>
                </a:solidFill>
                <a:latin typeface="Courier New"/>
                <a:cs typeface="Courier New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Courier New"/>
                <a:cs typeface="Courier New"/>
              </a:rPr>
              <a:t>= </a:t>
            </a:r>
            <a:r>
              <a:rPr lang="en-US" sz="2800" b="1" dirty="0">
                <a:solidFill>
                  <a:srgbClr val="FFFF00"/>
                </a:solidFill>
                <a:latin typeface="Courier New"/>
                <a:cs typeface="Courier New"/>
              </a:rPr>
              <a:t>'tropical'</a:t>
            </a:r>
          </a:p>
          <a:p>
            <a:pPr marL="0" indent="0">
              <a:buNone/>
            </a:pPr>
            <a:r>
              <a:rPr lang="de-DE" sz="2800" b="1" dirty="0">
                <a:solidFill>
                  <a:srgbClr val="FFFF00"/>
                </a:solidFill>
                <a:latin typeface="Courier New"/>
                <a:cs typeface="Courier New"/>
              </a:rPr>
              <a:t> </a:t>
            </a:r>
            <a:r>
              <a:rPr lang="de-DE" sz="2800" b="1" dirty="0" err="1">
                <a:solidFill>
                  <a:srgbClr val="FFFF00"/>
                </a:solidFill>
                <a:latin typeface="Courier New"/>
                <a:cs typeface="Courier New"/>
              </a:rPr>
              <a:t>cu_physics</a:t>
            </a:r>
            <a:r>
              <a:rPr lang="de-DE" sz="2800" b="1" dirty="0">
                <a:solidFill>
                  <a:srgbClr val="FFFF00"/>
                </a:solidFill>
                <a:latin typeface="Courier New"/>
                <a:cs typeface="Courier New"/>
              </a:rPr>
              <a:t>     </a:t>
            </a:r>
            <a:r>
              <a:rPr lang="de-DE" sz="2800" b="1" dirty="0" smtClean="0">
                <a:solidFill>
                  <a:srgbClr val="FFFF00"/>
                </a:solidFill>
                <a:latin typeface="Courier New"/>
                <a:cs typeface="Courier New"/>
              </a:rPr>
              <a:t>= </a:t>
            </a:r>
            <a:r>
              <a:rPr lang="de-DE" sz="2800" b="1" dirty="0">
                <a:solidFill>
                  <a:srgbClr val="FFFF00"/>
                </a:solidFill>
                <a:latin typeface="Courier New"/>
                <a:cs typeface="Courier New"/>
              </a:rPr>
              <a:t>-1,    -1,     0</a:t>
            </a:r>
            <a:r>
              <a:rPr lang="de-DE" sz="2800" b="1" dirty="0" smtClean="0">
                <a:solidFill>
                  <a:srgbClr val="FFFF00"/>
                </a:solidFill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endParaRPr lang="de-DE" sz="2400" b="1" dirty="0" smtClean="0">
              <a:solidFill>
                <a:srgbClr val="FFFF00"/>
              </a:solidFill>
              <a:latin typeface="Courier New"/>
              <a:cs typeface="Courier New"/>
            </a:endParaRPr>
          </a:p>
          <a:p>
            <a:r>
              <a:rPr lang="de-DE" dirty="0" smtClean="0">
                <a:solidFill>
                  <a:srgbClr val="FFFF00"/>
                </a:solidFill>
              </a:rPr>
              <a:t>-1 = </a:t>
            </a:r>
            <a:r>
              <a:rPr lang="de-DE" dirty="0" err="1" smtClean="0">
                <a:solidFill>
                  <a:srgbClr val="FFFF00"/>
                </a:solidFill>
              </a:rPr>
              <a:t>use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what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the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physics_suite</a:t>
            </a:r>
            <a:r>
              <a:rPr lang="de-DE" dirty="0" smtClean="0">
                <a:solidFill>
                  <a:srgbClr val="FFFF00"/>
                </a:solidFill>
              </a:rPr>
              <a:t> variable </a:t>
            </a:r>
            <a:r>
              <a:rPr lang="de-DE" dirty="0" err="1" smtClean="0">
                <a:solidFill>
                  <a:srgbClr val="FFFF00"/>
                </a:solidFill>
              </a:rPr>
              <a:t>says</a:t>
            </a:r>
            <a:endParaRPr lang="de-DE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332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60541"/>
            <a:ext cx="9144000" cy="5974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0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787915"/>
          </a:xfrm>
        </p:spPr>
        <p:txBody>
          <a:bodyPr/>
          <a:lstStyle/>
          <a:p>
            <a:r>
              <a:rPr lang="en-US" dirty="0" err="1" smtClean="0"/>
              <a:t>OpenMP</a:t>
            </a:r>
            <a:r>
              <a:rPr lang="en-US" dirty="0" smtClean="0"/>
              <a:t> Parallelism is Pretty Good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9014" y="49917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January 2000 Benchmark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069941"/>
              </p:ext>
            </p:extLst>
          </p:nvPr>
        </p:nvGraphicFramePr>
        <p:xfrm>
          <a:off x="160338" y="2435920"/>
          <a:ext cx="2838451" cy="2541588"/>
        </p:xfrm>
        <a:graphic>
          <a:graphicData uri="http://schemas.openxmlformats.org/drawingml/2006/table">
            <a:tbl>
              <a:tblPr/>
              <a:tblGrid>
                <a:gridCol w="1052462"/>
                <a:gridCol w="888219"/>
                <a:gridCol w="897770"/>
              </a:tblGrid>
              <a:tr h="6524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Core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Count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SM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Efficiency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DM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Efficiency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1    74x61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100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100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2    74x31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97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100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4    37x31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93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97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8    37x16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91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96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16  19x16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65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85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173062"/>
              </p:ext>
            </p:extLst>
          </p:nvPr>
        </p:nvGraphicFramePr>
        <p:xfrm>
          <a:off x="3138488" y="2434333"/>
          <a:ext cx="2838451" cy="2541588"/>
        </p:xfrm>
        <a:graphic>
          <a:graphicData uri="http://schemas.openxmlformats.org/drawingml/2006/table">
            <a:tbl>
              <a:tblPr/>
              <a:tblGrid>
                <a:gridCol w="1052462"/>
                <a:gridCol w="888219"/>
                <a:gridCol w="897770"/>
              </a:tblGrid>
              <a:tr h="6524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Core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Count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SM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Efficiency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DM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Efficiency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1    74x61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100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100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2    74x31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97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100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4    37x31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93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95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8    37x16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88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92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16  19x16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59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83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074032"/>
              </p:ext>
            </p:extLst>
          </p:nvPr>
        </p:nvGraphicFramePr>
        <p:xfrm>
          <a:off x="6165850" y="2434333"/>
          <a:ext cx="2838451" cy="2541588"/>
        </p:xfrm>
        <a:graphic>
          <a:graphicData uri="http://schemas.openxmlformats.org/drawingml/2006/table">
            <a:tbl>
              <a:tblPr/>
              <a:tblGrid>
                <a:gridCol w="1052462"/>
                <a:gridCol w="888219"/>
                <a:gridCol w="897770"/>
              </a:tblGrid>
              <a:tr h="6524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Core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Count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SM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Efficiency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DM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Efficiency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1    74x61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100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100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2    74x31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94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97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4    37x31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84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80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8    37x16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68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71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16  19x16</a:t>
                      </a: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43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badi MT Condensed Light" charset="0"/>
                          <a:ea typeface="ＭＳ Ｐゴシック" charset="0"/>
                          <a:cs typeface="ＭＳ Ｐゴシック" charset="0"/>
                        </a:rPr>
                        <a:t>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badi MT Condensed Ligh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0" marR="914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33363" y="1631058"/>
            <a:ext cx="8837612" cy="7493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>
                <a:latin typeface="Abadi MT Condensed Light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latin typeface="Abadi MT Condensed Light" charset="0"/>
                <a:ea typeface="ＭＳ Ｐゴシック" charset="0"/>
                <a:cs typeface="ＭＳ Ｐゴシック" charset="0"/>
              </a:rPr>
              <a:t>     Radiation Day              Radiation Night          Not Radiation </a:t>
            </a:r>
            <a:r>
              <a:rPr lang="en-US" sz="2800" dirty="0" err="1" smtClean="0">
                <a:latin typeface="Abadi MT Condensed Light" charset="0"/>
                <a:ea typeface="ＭＳ Ｐゴシック" charset="0"/>
                <a:cs typeface="ＭＳ Ｐゴシック" charset="0"/>
              </a:rPr>
              <a:t>Timestep</a:t>
            </a:r>
            <a:endParaRPr lang="en-US" sz="2800" dirty="0">
              <a:latin typeface="Abadi MT Condensed Light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  <a:defRPr/>
            </a:pPr>
            <a:endParaRPr lang="en-US" dirty="0">
              <a:latin typeface="Abadi MT Condensed Light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Abadi MT Condensed Light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Abadi MT Condensed Light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  <a:defRPr/>
            </a:pPr>
            <a:endParaRPr lang="en-US" dirty="0">
              <a:latin typeface="Abadi MT Condensed 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66688" y="4883150"/>
            <a:ext cx="8837612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800" dirty="0" smtClean="0">
                <a:latin typeface="Abadi MT Condensed Light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z="2800" dirty="0" err="1" smtClean="0">
                <a:latin typeface="Abadi MT Condensed Light" charset="0"/>
                <a:ea typeface="ＭＳ Ｐゴシック" charset="0"/>
                <a:cs typeface="ＭＳ Ｐゴシック" charset="0"/>
              </a:rPr>
              <a:t>Avg</a:t>
            </a:r>
            <a:r>
              <a:rPr lang="en-US" sz="2800" dirty="0" smtClean="0">
                <a:latin typeface="Abadi MT Condensed Light" charset="0"/>
                <a:ea typeface="ＭＳ Ｐゴシック" charset="0"/>
                <a:cs typeface="ＭＳ Ｐゴシック" charset="0"/>
              </a:rPr>
              <a:t> 5.76 s                        </a:t>
            </a:r>
            <a:r>
              <a:rPr lang="en-US" sz="2800" dirty="0" err="1" smtClean="0">
                <a:latin typeface="Abadi MT Condensed Light" charset="0"/>
                <a:ea typeface="ＭＳ Ｐゴシック" charset="0"/>
                <a:cs typeface="ＭＳ Ｐゴシック" charset="0"/>
              </a:rPr>
              <a:t>Avg</a:t>
            </a:r>
            <a:r>
              <a:rPr lang="en-US" sz="2800" dirty="0" smtClean="0">
                <a:latin typeface="Abadi MT Condensed Light" charset="0"/>
                <a:ea typeface="ＭＳ Ｐゴシック" charset="0"/>
                <a:cs typeface="ＭＳ Ｐゴシック" charset="0"/>
              </a:rPr>
              <a:t> 2.16 s                   </a:t>
            </a:r>
            <a:r>
              <a:rPr lang="en-US" sz="2800" dirty="0" err="1" smtClean="0">
                <a:latin typeface="Abadi MT Condensed Light" charset="0"/>
                <a:ea typeface="ＭＳ Ｐゴシック" charset="0"/>
                <a:cs typeface="ＭＳ Ｐゴシック" charset="0"/>
              </a:rPr>
              <a:t>Avg</a:t>
            </a:r>
            <a:r>
              <a:rPr lang="en-US" sz="2800" dirty="0" smtClean="0">
                <a:latin typeface="Abadi MT Condensed Light" charset="0"/>
                <a:ea typeface="ＭＳ Ｐゴシック" charset="0"/>
                <a:cs typeface="ＭＳ Ｐゴシック" charset="0"/>
              </a:rPr>
              <a:t> 0.39 s</a:t>
            </a:r>
          </a:p>
          <a:p>
            <a:pPr marL="0" indent="0">
              <a:buFontTx/>
              <a:buNone/>
              <a:defRPr/>
            </a:pPr>
            <a:r>
              <a:rPr lang="en-US" sz="2800" dirty="0">
                <a:latin typeface="Abadi MT Condensed Light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latin typeface="Abadi MT Condensed Light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2800" dirty="0" err="1" smtClean="0">
                <a:latin typeface="Abadi MT Condensed Light" charset="0"/>
                <a:ea typeface="ＭＳ Ｐゴシック" charset="0"/>
                <a:cs typeface="ＭＳ Ｐゴシック" charset="0"/>
              </a:rPr>
              <a:t>Std</a:t>
            </a:r>
            <a:r>
              <a:rPr lang="en-US" sz="2800" dirty="0" smtClean="0">
                <a:latin typeface="Abadi MT Condensed Light" charset="0"/>
                <a:ea typeface="ＭＳ Ｐゴシック" charset="0"/>
                <a:cs typeface="ＭＳ Ｐゴシック" charset="0"/>
              </a:rPr>
              <a:t> 0.019 s                      </a:t>
            </a:r>
            <a:r>
              <a:rPr lang="en-US" sz="2800" dirty="0" err="1" smtClean="0">
                <a:latin typeface="Abadi MT Condensed Light" charset="0"/>
                <a:ea typeface="ＭＳ Ｐゴシック" charset="0"/>
                <a:cs typeface="ＭＳ Ｐゴシック" charset="0"/>
              </a:rPr>
              <a:t>Std</a:t>
            </a:r>
            <a:r>
              <a:rPr lang="en-US" sz="2800" dirty="0" smtClean="0">
                <a:latin typeface="Abadi MT Condensed Light" charset="0"/>
                <a:ea typeface="ＭＳ Ｐゴシック" charset="0"/>
                <a:cs typeface="ＭＳ Ｐゴシック" charset="0"/>
              </a:rPr>
              <a:t> 0.005 s                  </a:t>
            </a:r>
            <a:r>
              <a:rPr lang="en-US" sz="2800" dirty="0" err="1" smtClean="0">
                <a:latin typeface="Abadi MT Condensed Light" charset="0"/>
                <a:ea typeface="ＭＳ Ｐゴシック" charset="0"/>
                <a:cs typeface="ＭＳ Ｐゴシック" charset="0"/>
              </a:rPr>
              <a:t>Std</a:t>
            </a:r>
            <a:r>
              <a:rPr lang="en-US" sz="2800" dirty="0" smtClean="0">
                <a:latin typeface="Abadi MT Condensed Light" charset="0"/>
                <a:ea typeface="ＭＳ Ｐゴシック" charset="0"/>
                <a:cs typeface="ＭＳ Ｐゴシック" charset="0"/>
              </a:rPr>
              <a:t> 0.012 s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latin typeface="Abadi MT Condensed Light" charset="0"/>
                <a:ea typeface="ＭＳ Ｐゴシック" charset="0"/>
                <a:cs typeface="ＭＳ Ｐゴシック" charset="0"/>
              </a:rPr>
              <a:t>      n = 17                            n = 24                         n = 432</a:t>
            </a:r>
          </a:p>
          <a:p>
            <a:pPr>
              <a:buFontTx/>
              <a:buNone/>
              <a:defRPr/>
            </a:pPr>
            <a:endParaRPr lang="en-US" dirty="0" smtClean="0">
              <a:latin typeface="Abadi MT Condensed Light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latin typeface="Abadi MT Condensed Light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latin typeface="Abadi MT Condensed Light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  <a:defRPr/>
            </a:pPr>
            <a:endParaRPr lang="en-US" dirty="0">
              <a:latin typeface="Abadi MT Condensed Ligh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2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787915"/>
          </a:xfrm>
        </p:spPr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04134"/>
            <a:ext cx="8510237" cy="50472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WRF v4.0 coming up in the Spring</a:t>
            </a:r>
          </a:p>
          <a:p>
            <a:pPr lvl="1"/>
            <a:r>
              <a:rPr lang="en-US" dirty="0" smtClean="0"/>
              <a:t>Not tied to backward compatibility</a:t>
            </a:r>
          </a:p>
          <a:p>
            <a:pPr lvl="2"/>
            <a:r>
              <a:rPr lang="en-US" sz="2800" dirty="0" smtClean="0"/>
              <a:t>LBC – maybe not coupled</a:t>
            </a:r>
          </a:p>
          <a:p>
            <a:pPr lvl="2"/>
            <a:r>
              <a:rPr lang="en-US" sz="2800" dirty="0" smtClean="0"/>
              <a:t>Moist theta default: changes to all of the ideals + real + DA + post-</a:t>
            </a:r>
            <a:r>
              <a:rPr lang="en-US" sz="2800" dirty="0" err="1" smtClean="0"/>
              <a:t>procs</a:t>
            </a:r>
            <a:endParaRPr lang="en-US" sz="2800" dirty="0" smtClean="0"/>
          </a:p>
          <a:p>
            <a:pPr lvl="1"/>
            <a:r>
              <a:rPr lang="en-US" dirty="0" smtClean="0"/>
              <a:t>Shared physics </a:t>
            </a:r>
          </a:p>
          <a:p>
            <a:pPr lvl="1"/>
            <a:r>
              <a:rPr lang="en-US" dirty="0" smtClean="0"/>
              <a:t>Shared infrastructure for physics – maybe</a:t>
            </a:r>
          </a:p>
          <a:p>
            <a:pPr lvl="1"/>
            <a:r>
              <a:rPr lang="en-US" dirty="0" smtClean="0"/>
              <a:t>HVC: </a:t>
            </a:r>
          </a:p>
          <a:p>
            <a:pPr lvl="2"/>
            <a:r>
              <a:rPr lang="en-US" sz="2800" dirty="0" smtClean="0"/>
              <a:t>Un-</a:t>
            </a:r>
            <a:r>
              <a:rPr lang="en-US" sz="2800" dirty="0" err="1" smtClean="0"/>
              <a:t>cpp</a:t>
            </a:r>
            <a:r>
              <a:rPr lang="en-US" sz="2800" dirty="0" smtClean="0"/>
              <a:t>-</a:t>
            </a:r>
            <a:r>
              <a:rPr lang="en-US" sz="2800" dirty="0" err="1" smtClean="0"/>
              <a:t>ize</a:t>
            </a:r>
            <a:endParaRPr lang="en-US" sz="2800" dirty="0" smtClean="0"/>
          </a:p>
          <a:p>
            <a:pPr lvl="2"/>
            <a:r>
              <a:rPr lang="en-US" sz="2800" dirty="0" smtClean="0"/>
              <a:t>All the ideals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8293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787915"/>
          </a:xfrm>
        </p:spPr>
        <p:txBody>
          <a:bodyPr/>
          <a:lstStyle/>
          <a:p>
            <a:r>
              <a:rPr lang="en-US" dirty="0" smtClean="0"/>
              <a:t>Plans </a:t>
            </a:r>
            <a:r>
              <a:rPr lang="en-US" smtClean="0"/>
              <a:t>- Physics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7224" y="1081884"/>
            <a:ext cx="8034409" cy="5267516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Required of physics developers: </a:t>
            </a:r>
          </a:p>
          <a:p>
            <a:pPr lvl="1"/>
            <a:r>
              <a:rPr lang="en-US" dirty="0" err="1" smtClean="0"/>
              <a:t>Args</a:t>
            </a:r>
            <a:r>
              <a:rPr lang="en-US" dirty="0" smtClean="0"/>
              <a:t> commented:  </a:t>
            </a:r>
          </a:p>
          <a:p>
            <a:pPr lvl="2"/>
            <a:r>
              <a:rPr lang="en-US" sz="2800" dirty="0" smtClean="0"/>
              <a:t>type, dim, in/out, char name, units</a:t>
            </a:r>
          </a:p>
          <a:p>
            <a:pPr marL="914400" lvl="2" indent="0">
              <a:buNone/>
            </a:pPr>
            <a:endParaRPr lang="en-US" sz="2800" dirty="0" smtClean="0"/>
          </a:p>
          <a:p>
            <a:r>
              <a:rPr lang="en-US" sz="2800" dirty="0" smtClean="0"/>
              <a:t>Physics Requirements (not exhaustive)</a:t>
            </a:r>
          </a:p>
          <a:p>
            <a:pPr lvl="1"/>
            <a:r>
              <a:rPr lang="en-US" dirty="0" err="1" smtClean="0"/>
              <a:t>Args</a:t>
            </a:r>
            <a:r>
              <a:rPr lang="en-US" dirty="0" smtClean="0"/>
              <a:t> simple Fortran types</a:t>
            </a:r>
          </a:p>
          <a:p>
            <a:pPr lvl="1"/>
            <a:r>
              <a:rPr lang="en-US" dirty="0" smtClean="0"/>
              <a:t>Routines: run, </a:t>
            </a:r>
            <a:r>
              <a:rPr lang="en-US" dirty="0" err="1" smtClean="0"/>
              <a:t>init</a:t>
            </a:r>
            <a:r>
              <a:rPr lang="en-US" dirty="0" smtClean="0"/>
              <a:t>, </a:t>
            </a:r>
            <a:r>
              <a:rPr lang="en-US" dirty="0" err="1" smtClean="0"/>
              <a:t>fini</a:t>
            </a:r>
            <a:r>
              <a:rPr lang="en-US" dirty="0" smtClean="0"/>
              <a:t>??, update??, restart??</a:t>
            </a:r>
          </a:p>
          <a:p>
            <a:pPr lvl="1"/>
            <a:r>
              <a:rPr lang="en-US" dirty="0" smtClean="0"/>
              <a:t>Nothing is “module </a:t>
            </a:r>
            <a:r>
              <a:rPr lang="en-US" dirty="0" err="1" smtClean="0"/>
              <a:t>USEd</a:t>
            </a:r>
            <a:r>
              <a:rPr lang="en-US" dirty="0" smtClean="0"/>
              <a:t>”, </a:t>
            </a:r>
            <a:r>
              <a:rPr lang="en-US" dirty="0" err="1" smtClean="0"/>
              <a:t>args</a:t>
            </a:r>
            <a:r>
              <a:rPr lang="en-US" dirty="0" smtClean="0"/>
              <a:t> or file input</a:t>
            </a:r>
          </a:p>
          <a:p>
            <a:pPr lvl="1"/>
            <a:r>
              <a:rPr lang="en-US" dirty="0" smtClean="0"/>
              <a:t>1d assumption</a:t>
            </a:r>
          </a:p>
          <a:p>
            <a:pPr lvl="1"/>
            <a:r>
              <a:rPr lang="en-US" dirty="0" smtClean="0"/>
              <a:t>Schemes do not call each other (or their subs)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6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787915"/>
          </a:xfrm>
        </p:spPr>
        <p:txBody>
          <a:bodyPr/>
          <a:lstStyle/>
          <a:p>
            <a:r>
              <a:rPr lang="en-US" dirty="0" err="1" smtClean="0"/>
              <a:t>OpenMP</a:t>
            </a:r>
            <a:r>
              <a:rPr lang="en-US" dirty="0" smtClean="0"/>
              <a:t> Parallelism is Pretty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10237" cy="5047233"/>
          </a:xfrm>
        </p:spPr>
        <p:txBody>
          <a:bodyPr/>
          <a:lstStyle/>
          <a:p>
            <a:r>
              <a:rPr lang="en-US" dirty="0" smtClean="0"/>
              <a:t>Mods to v3.9 fix “oops” in tile computations</a:t>
            </a:r>
          </a:p>
          <a:p>
            <a:r>
              <a:rPr lang="en-US" dirty="0" smtClean="0"/>
              <a:t>On NCAR supercomputer </a:t>
            </a:r>
            <a:r>
              <a:rPr lang="en-US" dirty="0" err="1" smtClean="0"/>
              <a:t>cheyenne</a:t>
            </a:r>
            <a:r>
              <a:rPr lang="en-US" dirty="0" smtClean="0"/>
              <a:t>, use </a:t>
            </a:r>
            <a:r>
              <a:rPr lang="en-US" b="1" dirty="0" err="1" smtClean="0">
                <a:latin typeface="Courier New"/>
                <a:cs typeface="Courier New"/>
              </a:rPr>
              <a:t>omplace</a:t>
            </a:r>
            <a:r>
              <a:rPr lang="en-US" dirty="0" smtClean="0"/>
              <a:t> to pin threads to the same core</a:t>
            </a:r>
          </a:p>
          <a:p>
            <a:r>
              <a:rPr lang="en-US" dirty="0" smtClean="0"/>
              <a:t>Google “NCAR </a:t>
            </a:r>
            <a:r>
              <a:rPr lang="en-US" dirty="0" err="1" smtClean="0"/>
              <a:t>cheyenne</a:t>
            </a:r>
            <a:r>
              <a:rPr lang="en-US" dirty="0" smtClean="0"/>
              <a:t> </a:t>
            </a:r>
            <a:r>
              <a:rPr lang="en-US" dirty="0" err="1" smtClean="0"/>
              <a:t>OpenMP</a:t>
            </a:r>
            <a:r>
              <a:rPr lang="en-US" dirty="0" smtClean="0"/>
              <a:t>” for example batch scripts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6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787915"/>
          </a:xfrm>
        </p:spPr>
        <p:txBody>
          <a:bodyPr/>
          <a:lstStyle/>
          <a:p>
            <a:r>
              <a:rPr lang="en-US" dirty="0" smtClean="0"/>
              <a:t>MPAS -&gt; WRF (v3.9 WPS)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10237" cy="4525963"/>
          </a:xfrm>
        </p:spPr>
        <p:txBody>
          <a:bodyPr/>
          <a:lstStyle/>
          <a:p>
            <a:r>
              <a:rPr lang="en-US" dirty="0" err="1" smtClean="0"/>
              <a:t>Metgrid</a:t>
            </a:r>
            <a:r>
              <a:rPr lang="en-US" dirty="0" smtClean="0"/>
              <a:t> package directly ingests MPAS model output</a:t>
            </a:r>
          </a:p>
          <a:p>
            <a:r>
              <a:rPr lang="en-US" dirty="0" smtClean="0"/>
              <a:t>No interim re-projection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b="1" dirty="0" smtClean="0">
                <a:latin typeface="Courier New"/>
                <a:cs typeface="Courier New"/>
              </a:rPr>
              <a:t>&amp;</a:t>
            </a:r>
            <a:r>
              <a:rPr lang="en-US" sz="2800" b="1" dirty="0" err="1" smtClean="0">
                <a:latin typeface="Courier New"/>
                <a:cs typeface="Courier New"/>
              </a:rPr>
              <a:t>metgrid</a:t>
            </a:r>
            <a:endParaRPr lang="en-US" sz="28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800" b="1" dirty="0" err="1">
                <a:latin typeface="Courier New"/>
                <a:cs typeface="Courier New"/>
              </a:rPr>
              <a:t>c</a:t>
            </a:r>
            <a:r>
              <a:rPr lang="en-US" sz="2800" b="1" dirty="0" err="1" smtClean="0">
                <a:latin typeface="Courier New"/>
                <a:cs typeface="Courier New"/>
              </a:rPr>
              <a:t>onstants_name</a:t>
            </a:r>
            <a:r>
              <a:rPr lang="en-US" sz="2800" b="1" dirty="0" smtClean="0">
                <a:latin typeface="Courier New"/>
                <a:cs typeface="Courier New"/>
              </a:rPr>
              <a:t> = ‘mpas:120km.grid1.nc’</a:t>
            </a:r>
          </a:p>
          <a:p>
            <a:pPr marL="0" indent="0">
              <a:buNone/>
            </a:pPr>
            <a:r>
              <a:rPr lang="en-US" sz="2800" b="1" dirty="0" err="1">
                <a:latin typeface="Courier New"/>
                <a:cs typeface="Courier New"/>
              </a:rPr>
              <a:t>f</a:t>
            </a:r>
            <a:r>
              <a:rPr lang="en-US" sz="2800" b="1" dirty="0" err="1" smtClean="0">
                <a:latin typeface="Courier New"/>
                <a:cs typeface="Courier New"/>
              </a:rPr>
              <a:t>g_name</a:t>
            </a:r>
            <a:r>
              <a:rPr lang="en-US" sz="2800" b="1" dirty="0" smtClean="0">
                <a:latin typeface="Courier New"/>
                <a:cs typeface="Courier New"/>
              </a:rPr>
              <a:t> = ‘mpas.120km’</a:t>
            </a:r>
            <a:endParaRPr lang="en-US" sz="2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3617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ps_show_do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9855" r="4366" b="8893"/>
          <a:stretch/>
        </p:blipFill>
        <p:spPr>
          <a:xfrm rot="16200000">
            <a:off x="1406533" y="-206963"/>
            <a:ext cx="6277229" cy="71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26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pas_0.5de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3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r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762000"/>
            <a:ext cx="65913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1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787915"/>
          </a:xfrm>
        </p:spPr>
        <p:txBody>
          <a:bodyPr/>
          <a:lstStyle/>
          <a:p>
            <a:r>
              <a:rPr lang="en-US" dirty="0" smtClean="0"/>
              <a:t>WRF&amp;MPAS Share RIP!</a:t>
            </a:r>
            <a:endParaRPr lang="en-US" dirty="0"/>
          </a:p>
        </p:txBody>
      </p:sp>
      <p:pic>
        <p:nvPicPr>
          <p:cNvPr id="5" name="Picture 4" descr="Screen Shot 2017-06-12 at 9.40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2" y="748170"/>
            <a:ext cx="6986419" cy="61098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886" y="2125105"/>
            <a:ext cx="1135272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WRF</a:t>
            </a:r>
          </a:p>
          <a:p>
            <a:r>
              <a:rPr lang="en-US" dirty="0" smtClean="0"/>
              <a:t>Wind gust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43809" y="5973620"/>
            <a:ext cx="2760208" cy="21075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8917" y="5983493"/>
            <a:ext cx="1193318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South Pole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3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787915"/>
          </a:xfrm>
        </p:spPr>
        <p:txBody>
          <a:bodyPr/>
          <a:lstStyle/>
          <a:p>
            <a:r>
              <a:rPr lang="en-US" dirty="0" smtClean="0"/>
              <a:t>WRF&amp;MPAS Share RIP!</a:t>
            </a:r>
            <a:endParaRPr lang="en-US" dirty="0"/>
          </a:p>
        </p:txBody>
      </p:sp>
      <p:pic>
        <p:nvPicPr>
          <p:cNvPr id="3" name="Picture 2" descr="Screen Shot 2017-06-12 at 9.41.5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"/>
          <a:stretch/>
        </p:blipFill>
        <p:spPr>
          <a:xfrm>
            <a:off x="1812235" y="748976"/>
            <a:ext cx="6668956" cy="61090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886" y="2125105"/>
            <a:ext cx="1135272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MPAS</a:t>
            </a:r>
          </a:p>
          <a:p>
            <a:r>
              <a:rPr lang="en-US" dirty="0" smtClean="0"/>
              <a:t>Wind gust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43809" y="5973620"/>
            <a:ext cx="2760208" cy="21075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8917" y="5983493"/>
            <a:ext cx="1193318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South Pole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8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5524</TotalTime>
  <Words>931</Words>
  <Application>Microsoft Macintosh PowerPoint</Application>
  <PresentationFormat>On-screen Show (4:3)</PresentationFormat>
  <Paragraphs>200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Software Updates and Plans</vt:lpstr>
      <vt:lpstr>OpenMP Parallelism is Pretty Good</vt:lpstr>
      <vt:lpstr>OpenMP Parallelism is Pretty Good</vt:lpstr>
      <vt:lpstr>MPAS -&gt; WRF (v3.9 WPS)</vt:lpstr>
      <vt:lpstr>PowerPoint Presentation</vt:lpstr>
      <vt:lpstr>PowerPoint Presentation</vt:lpstr>
      <vt:lpstr>PowerPoint Presentation</vt:lpstr>
      <vt:lpstr>WRF&amp;MPAS Share RIP!</vt:lpstr>
      <vt:lpstr>WRF&amp;MPAS Share RIP!</vt:lpstr>
      <vt:lpstr>WRF&amp;MPAS Share RIP!</vt:lpstr>
      <vt:lpstr>Shared Physics and Driver</vt:lpstr>
      <vt:lpstr>Shared Physics and Driver</vt:lpstr>
      <vt:lpstr>Shared Physics and Driver</vt:lpstr>
      <vt:lpstr>Shared Physics and Driver</vt:lpstr>
      <vt:lpstr>WRF+WPS on github</vt:lpstr>
      <vt:lpstr>WRF+WPS on github</vt:lpstr>
      <vt:lpstr>WRF Suites – Two So Far</vt:lpstr>
      <vt:lpstr>WRF Suites: Tropical</vt:lpstr>
      <vt:lpstr>WRF Suites: Conus</vt:lpstr>
      <vt:lpstr>Plans</vt:lpstr>
      <vt:lpstr>Plans - Physics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Updates and Plans</dc:title>
  <dc:creator>Dave</dc:creator>
  <cp:lastModifiedBy>Dave</cp:lastModifiedBy>
  <cp:revision>26</cp:revision>
  <dcterms:created xsi:type="dcterms:W3CDTF">2017-06-09T18:04:30Z</dcterms:created>
  <dcterms:modified xsi:type="dcterms:W3CDTF">2017-06-13T14:11:46Z</dcterms:modified>
</cp:coreProperties>
</file>