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4" r:id="rId3"/>
    <p:sldId id="257" r:id="rId4"/>
    <p:sldId id="261" r:id="rId5"/>
    <p:sldId id="258" r:id="rId6"/>
    <p:sldId id="262" r:id="rId7"/>
    <p:sldId id="265" r:id="rId8"/>
    <p:sldId id="270" r:id="rId9"/>
    <p:sldId id="260" r:id="rId10"/>
    <p:sldId id="263" r:id="rId11"/>
    <p:sldId id="268" r:id="rId12"/>
    <p:sldId id="264" r:id="rId13"/>
    <p:sldId id="267" r:id="rId14"/>
    <p:sldId id="269" r:id="rId15"/>
    <p:sldId id="275" r:id="rId16"/>
    <p:sldId id="272" r:id="rId17"/>
    <p:sldId id="273" r:id="rId18"/>
    <p:sldId id="27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79" autoAdjust="0"/>
  </p:normalViewPr>
  <p:slideViewPr>
    <p:cSldViewPr snapToGrid="0" snapToObjects="1">
      <p:cViewPr>
        <p:scale>
          <a:sx n="150" d="100"/>
          <a:sy n="150" d="100"/>
        </p:scale>
        <p:origin x="-344" y="14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89AEA6-8481-F644-85A2-C8752CDB9829}" type="datetimeFigureOut">
              <a:rPr lang="en-US" smtClean="0"/>
              <a:t>6/12/17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9BB38F-5466-BC41-9D5C-FEF1B7171BEA}" type="slidenum">
              <a:rPr lang="en-US" smtClean="0"/>
              <a:t>‹#›</a:t>
            </a:fld>
            <a:endParaRPr lang="en-US"/>
          </a:p>
        </p:txBody>
      </p:sp>
    </p:spTree>
    <p:extLst>
      <p:ext uri="{BB962C8B-B14F-4D97-AF65-F5344CB8AC3E}">
        <p14:creationId xmlns:p14="http://schemas.microsoft.com/office/powerpoint/2010/main" val="16070284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Overlap between WRF and MPAS is large: argues for interoperability where possible</a:t>
            </a:r>
            <a:endParaRPr lang="en-US" dirty="0"/>
          </a:p>
        </p:txBody>
      </p:sp>
      <p:sp>
        <p:nvSpPr>
          <p:cNvPr id="4" name="Slide Number Placeholder 3"/>
          <p:cNvSpPr>
            <a:spLocks noGrp="1"/>
          </p:cNvSpPr>
          <p:nvPr>
            <p:ph type="sldNum" sz="quarter" idx="10"/>
          </p:nvPr>
        </p:nvSpPr>
        <p:spPr/>
        <p:txBody>
          <a:bodyPr/>
          <a:lstStyle/>
          <a:p>
            <a:fld id="{AD9BB38F-5466-BC41-9D5C-FEF1B7171BEA}" type="slidenum">
              <a:rPr lang="en-US" smtClean="0"/>
              <a:t>4</a:t>
            </a:fld>
            <a:endParaRPr lang="en-US"/>
          </a:p>
        </p:txBody>
      </p:sp>
    </p:spTree>
    <p:extLst>
      <p:ext uri="{BB962C8B-B14F-4D97-AF65-F5344CB8AC3E}">
        <p14:creationId xmlns:p14="http://schemas.microsoft.com/office/powerpoint/2010/main" val="604345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represents</a:t>
            </a:r>
            <a:r>
              <a:rPr lang="en-US" baseline="0" dirty="0" smtClean="0"/>
              <a:t> not only WRF and MPAS, but broader effort at </a:t>
            </a:r>
            <a:r>
              <a:rPr lang="en-US" baseline="0" smtClean="0"/>
              <a:t>NCAR with CESM</a:t>
            </a:r>
            <a:endParaRPr lang="en-US"/>
          </a:p>
        </p:txBody>
      </p:sp>
      <p:sp>
        <p:nvSpPr>
          <p:cNvPr id="4" name="Slide Number Placeholder 3"/>
          <p:cNvSpPr>
            <a:spLocks noGrp="1"/>
          </p:cNvSpPr>
          <p:nvPr>
            <p:ph type="sldNum" sz="quarter" idx="10"/>
          </p:nvPr>
        </p:nvSpPr>
        <p:spPr/>
        <p:txBody>
          <a:bodyPr/>
          <a:lstStyle/>
          <a:p>
            <a:fld id="{AD9BB38F-5466-BC41-9D5C-FEF1B7171BEA}" type="slidenum">
              <a:rPr lang="en-US" smtClean="0"/>
              <a:t>5</a:t>
            </a:fld>
            <a:endParaRPr lang="en-US"/>
          </a:p>
        </p:txBody>
      </p:sp>
    </p:spTree>
    <p:extLst>
      <p:ext uri="{BB962C8B-B14F-4D97-AF65-F5344CB8AC3E}">
        <p14:creationId xmlns:p14="http://schemas.microsoft.com/office/powerpoint/2010/main" val="3881660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WRF, this is called “tropical” suite</a:t>
            </a:r>
          </a:p>
          <a:p>
            <a:r>
              <a:rPr lang="en-US" dirty="0" smtClean="0"/>
              <a:t>No statistically meaningful difference between GFS and MPAS</a:t>
            </a:r>
            <a:endParaRPr lang="en-US" dirty="0"/>
          </a:p>
        </p:txBody>
      </p:sp>
      <p:sp>
        <p:nvSpPr>
          <p:cNvPr id="4" name="Slide Number Placeholder 3"/>
          <p:cNvSpPr>
            <a:spLocks noGrp="1"/>
          </p:cNvSpPr>
          <p:nvPr>
            <p:ph type="sldNum" sz="quarter" idx="10"/>
          </p:nvPr>
        </p:nvSpPr>
        <p:spPr/>
        <p:txBody>
          <a:bodyPr/>
          <a:lstStyle/>
          <a:p>
            <a:fld id="{AD9BB38F-5466-BC41-9D5C-FEF1B7171BEA}" type="slidenum">
              <a:rPr lang="en-US" smtClean="0"/>
              <a:t>8</a:t>
            </a:fld>
            <a:endParaRPr lang="en-US"/>
          </a:p>
        </p:txBody>
      </p:sp>
    </p:spTree>
    <p:extLst>
      <p:ext uri="{BB962C8B-B14F-4D97-AF65-F5344CB8AC3E}">
        <p14:creationId xmlns:p14="http://schemas.microsoft.com/office/powerpoint/2010/main" val="2000431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does this physics testing with MPAS affect broader efforts? Through the CCPP</a:t>
            </a:r>
          </a:p>
          <a:p>
            <a:r>
              <a:rPr lang="en-US" dirty="0" smtClean="0"/>
              <a:t>The CCPP Driver is what we have been calling the generalized</a:t>
            </a:r>
            <a:r>
              <a:rPr lang="en-US" baseline="0" dirty="0" smtClean="0"/>
              <a:t> IPD</a:t>
            </a:r>
          </a:p>
          <a:p>
            <a:r>
              <a:rPr lang="en-US" baseline="0" dirty="0" smtClean="0"/>
              <a:t>A physics suite in the CCPP would also be used in porting an entire MPAS-based prediction system to a GPU architecture</a:t>
            </a:r>
            <a:endParaRPr lang="en-US" dirty="0"/>
          </a:p>
        </p:txBody>
      </p:sp>
      <p:sp>
        <p:nvSpPr>
          <p:cNvPr id="4" name="Slide Number Placeholder 3"/>
          <p:cNvSpPr>
            <a:spLocks noGrp="1"/>
          </p:cNvSpPr>
          <p:nvPr>
            <p:ph type="sldNum" sz="quarter" idx="10"/>
          </p:nvPr>
        </p:nvSpPr>
        <p:spPr/>
        <p:txBody>
          <a:bodyPr/>
          <a:lstStyle/>
          <a:p>
            <a:fld id="{63CD1A14-CAED-6C41-8BF9-F263A4C47048}" type="slidenum">
              <a:rPr lang="en-US" smtClean="0"/>
              <a:t>9</a:t>
            </a:fld>
            <a:endParaRPr lang="en-US"/>
          </a:p>
        </p:txBody>
      </p:sp>
    </p:spTree>
    <p:extLst>
      <p:ext uri="{BB962C8B-B14F-4D97-AF65-F5344CB8AC3E}">
        <p14:creationId xmlns:p14="http://schemas.microsoft.com/office/powerpoint/2010/main" val="877101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does this physics testing with MPAS affect broader efforts? Through the CCPP</a:t>
            </a:r>
          </a:p>
          <a:p>
            <a:r>
              <a:rPr lang="en-US" dirty="0" smtClean="0"/>
              <a:t>The CCPP Driver is what we have been calling the generalized</a:t>
            </a:r>
            <a:r>
              <a:rPr lang="en-US" baseline="0" dirty="0" smtClean="0"/>
              <a:t> IPD</a:t>
            </a:r>
          </a:p>
          <a:p>
            <a:r>
              <a:rPr lang="en-US" baseline="0" dirty="0" smtClean="0"/>
              <a:t>A physics suite in the CCPP would also be used in porting an entire MPAS-based prediction system to a GPU architecture</a:t>
            </a:r>
            <a:endParaRPr lang="en-US" dirty="0"/>
          </a:p>
        </p:txBody>
      </p:sp>
      <p:sp>
        <p:nvSpPr>
          <p:cNvPr id="4" name="Slide Number Placeholder 3"/>
          <p:cNvSpPr>
            <a:spLocks noGrp="1"/>
          </p:cNvSpPr>
          <p:nvPr>
            <p:ph type="sldNum" sz="quarter" idx="10"/>
          </p:nvPr>
        </p:nvSpPr>
        <p:spPr/>
        <p:txBody>
          <a:bodyPr/>
          <a:lstStyle/>
          <a:p>
            <a:fld id="{63CD1A14-CAED-6C41-8BF9-F263A4C47048}" type="slidenum">
              <a:rPr lang="en-US" smtClean="0"/>
              <a:t>10</a:t>
            </a:fld>
            <a:endParaRPr lang="en-US"/>
          </a:p>
        </p:txBody>
      </p:sp>
    </p:spTree>
    <p:extLst>
      <p:ext uri="{BB962C8B-B14F-4D97-AF65-F5344CB8AC3E}">
        <p14:creationId xmlns:p14="http://schemas.microsoft.com/office/powerpoint/2010/main" val="877101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works for both</a:t>
            </a:r>
            <a:r>
              <a:rPr lang="en-US" baseline="0" dirty="0" smtClean="0"/>
              <a:t> the “weather” perspective, where “physics orbits around the </a:t>
            </a:r>
            <a:r>
              <a:rPr lang="en-US" baseline="0" dirty="0" err="1" smtClean="0"/>
              <a:t>dycore</a:t>
            </a:r>
            <a:r>
              <a:rPr lang="en-US" baseline="0" dirty="0" smtClean="0"/>
              <a:t>” or climate perspective where “</a:t>
            </a:r>
            <a:r>
              <a:rPr lang="en-US" baseline="0" dirty="0" err="1" smtClean="0"/>
              <a:t>dcores</a:t>
            </a:r>
            <a:r>
              <a:rPr lang="en-US" baseline="0" dirty="0" smtClean="0"/>
              <a:t> orbit around the physics”</a:t>
            </a:r>
            <a:endParaRPr lang="en-US" dirty="0"/>
          </a:p>
        </p:txBody>
      </p:sp>
      <p:sp>
        <p:nvSpPr>
          <p:cNvPr id="4" name="Slide Number Placeholder 3"/>
          <p:cNvSpPr>
            <a:spLocks noGrp="1"/>
          </p:cNvSpPr>
          <p:nvPr>
            <p:ph type="sldNum" sz="quarter" idx="10"/>
          </p:nvPr>
        </p:nvSpPr>
        <p:spPr/>
        <p:txBody>
          <a:bodyPr/>
          <a:lstStyle/>
          <a:p>
            <a:fld id="{AD9BB38F-5466-BC41-9D5C-FEF1B7171BEA}" type="slidenum">
              <a:rPr lang="en-US" smtClean="0"/>
              <a:t>11</a:t>
            </a:fld>
            <a:endParaRPr lang="en-US"/>
          </a:p>
        </p:txBody>
      </p:sp>
    </p:spTree>
    <p:extLst>
      <p:ext uri="{BB962C8B-B14F-4D97-AF65-F5344CB8AC3E}">
        <p14:creationId xmlns:p14="http://schemas.microsoft.com/office/powerpoint/2010/main" val="2707663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communication</a:t>
            </a:r>
            <a:r>
              <a:rPr lang="en-US" baseline="0" dirty="0" smtClean="0"/>
              <a:t> between ecosystems is “inter-component” coupling</a:t>
            </a:r>
            <a:endParaRPr lang="en-US" dirty="0"/>
          </a:p>
        </p:txBody>
      </p:sp>
      <p:sp>
        <p:nvSpPr>
          <p:cNvPr id="4" name="Slide Number Placeholder 3"/>
          <p:cNvSpPr>
            <a:spLocks noGrp="1"/>
          </p:cNvSpPr>
          <p:nvPr>
            <p:ph type="sldNum" sz="quarter" idx="10"/>
          </p:nvPr>
        </p:nvSpPr>
        <p:spPr/>
        <p:txBody>
          <a:bodyPr/>
          <a:lstStyle/>
          <a:p>
            <a:fld id="{AD9BB38F-5466-BC41-9D5C-FEF1B7171BEA}" type="slidenum">
              <a:rPr lang="en-US" smtClean="0"/>
              <a:t>12</a:t>
            </a:fld>
            <a:endParaRPr lang="en-US"/>
          </a:p>
        </p:txBody>
      </p:sp>
    </p:spTree>
    <p:extLst>
      <p:ext uri="{BB962C8B-B14F-4D97-AF65-F5344CB8AC3E}">
        <p14:creationId xmlns:p14="http://schemas.microsoft.com/office/powerpoint/2010/main" val="423254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unified support </a:t>
            </a:r>
            <a:r>
              <a:rPr lang="en-US" dirty="0" smtClean="0"/>
              <a:t>goals:</a:t>
            </a:r>
          </a:p>
          <a:p>
            <a:pPr lvl="1"/>
            <a:r>
              <a:rPr lang="en-US" sz="2400" dirty="0" smtClean="0"/>
              <a:t>Tap the expansive knowledge of the community</a:t>
            </a:r>
          </a:p>
          <a:p>
            <a:pPr lvl="1"/>
            <a:r>
              <a:rPr lang="en-US" sz="2400" dirty="0" smtClean="0"/>
              <a:t>Create searchable content</a:t>
            </a:r>
          </a:p>
          <a:p>
            <a:pPr lvl="1"/>
            <a:r>
              <a:rPr lang="en-US" sz="2400" dirty="0" smtClean="0"/>
              <a:t>Focus effort on complex questions</a:t>
            </a:r>
          </a:p>
          <a:p>
            <a:pPr lvl="1"/>
            <a:r>
              <a:rPr lang="en-US" sz="2400" dirty="0" smtClean="0"/>
              <a:t>Use same approach for WRF and MPAS</a:t>
            </a:r>
          </a:p>
          <a:p>
            <a:pPr lvl="1"/>
            <a:r>
              <a:rPr lang="en-US" sz="2400" dirty="0" smtClean="0"/>
              <a:t>Migrate NCAR/MMM personnel to development and testing of interoperability of WRF and MPAS (and MPAS in CESM)</a:t>
            </a:r>
          </a:p>
          <a:p>
            <a:endParaRPr lang="en-US" dirty="0"/>
          </a:p>
        </p:txBody>
      </p:sp>
      <p:sp>
        <p:nvSpPr>
          <p:cNvPr id="4" name="Slide Number Placeholder 3"/>
          <p:cNvSpPr>
            <a:spLocks noGrp="1"/>
          </p:cNvSpPr>
          <p:nvPr>
            <p:ph type="sldNum" sz="quarter" idx="10"/>
          </p:nvPr>
        </p:nvSpPr>
        <p:spPr/>
        <p:txBody>
          <a:bodyPr/>
          <a:lstStyle/>
          <a:p>
            <a:fld id="{AD9BB38F-5466-BC41-9D5C-FEF1B7171BEA}" type="slidenum">
              <a:rPr lang="en-US" smtClean="0"/>
              <a:t>13</a:t>
            </a:fld>
            <a:endParaRPr lang="en-US"/>
          </a:p>
        </p:txBody>
      </p:sp>
    </p:spTree>
    <p:extLst>
      <p:ext uri="{BB962C8B-B14F-4D97-AF65-F5344CB8AC3E}">
        <p14:creationId xmlns:p14="http://schemas.microsoft.com/office/powerpoint/2010/main" val="2120795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a:t>
            </a:r>
            <a:r>
              <a:rPr lang="en-US" baseline="0" dirty="0" smtClean="0"/>
              <a:t> d</a:t>
            </a:r>
            <a:r>
              <a:rPr lang="en-US" dirty="0" smtClean="0"/>
              <a:t>evelopment </a:t>
            </a:r>
            <a:r>
              <a:rPr lang="en-US" dirty="0" smtClean="0"/>
              <a:t>of WRF, the dynamical</a:t>
            </a:r>
            <a:r>
              <a:rPr lang="en-US" baseline="0" dirty="0" smtClean="0"/>
              <a:t> core, will be </a:t>
            </a:r>
            <a:r>
              <a:rPr lang="en-US" baseline="0" dirty="0" smtClean="0"/>
              <a:t>small. Development </a:t>
            </a:r>
            <a:r>
              <a:rPr lang="en-US" baseline="0" dirty="0" smtClean="0"/>
              <a:t>will focus on MPAS, particularly using CESM </a:t>
            </a:r>
            <a:r>
              <a:rPr lang="en-US" baseline="0" dirty="0" smtClean="0"/>
              <a:t>components.</a:t>
            </a:r>
          </a:p>
          <a:p>
            <a:endParaRPr lang="en-US" baseline="0" dirty="0" smtClean="0"/>
          </a:p>
          <a:p>
            <a:r>
              <a:rPr lang="en-US" baseline="0" dirty="0" smtClean="0"/>
              <a:t>Will MPAS replace WRF? </a:t>
            </a:r>
            <a:r>
              <a:rPr lang="en-US" baseline="0" dirty="0" smtClean="0"/>
              <a:t>Possibly, eventually, but there is no time line for this. The priority is for shifting development from WRF to MPAS, making the models more unified so that improvements benefit both, and remaining flexible to take advantage of innovations. Interoperability reduces the need to make an irreversible decision now. </a:t>
            </a:r>
            <a:r>
              <a:rPr lang="en-US" baseline="0" dirty="0" smtClean="0"/>
              <a:t>External pressures, i.e. computing architectures, could emphasize MPAS over WRF in the next 5 </a:t>
            </a:r>
            <a:r>
              <a:rPr lang="en-US" baseline="0" dirty="0" smtClean="0"/>
              <a:t>years, but the computing landscape is highly uncertain. </a:t>
            </a:r>
            <a:r>
              <a:rPr lang="en-US" baseline="0" dirty="0" smtClean="0"/>
              <a:t>Coupled earth-system modeling will </a:t>
            </a:r>
            <a:r>
              <a:rPr lang="en-US" baseline="0" dirty="0" smtClean="0"/>
              <a:t>probably not </a:t>
            </a:r>
            <a:r>
              <a:rPr lang="en-US" baseline="0" dirty="0" smtClean="0"/>
              <a:t>be done with WRF.</a:t>
            </a:r>
            <a:endParaRPr lang="en-US" dirty="0"/>
          </a:p>
        </p:txBody>
      </p:sp>
      <p:sp>
        <p:nvSpPr>
          <p:cNvPr id="4" name="Slide Number Placeholder 3"/>
          <p:cNvSpPr>
            <a:spLocks noGrp="1"/>
          </p:cNvSpPr>
          <p:nvPr>
            <p:ph type="sldNum" sz="quarter" idx="10"/>
          </p:nvPr>
        </p:nvSpPr>
        <p:spPr/>
        <p:txBody>
          <a:bodyPr/>
          <a:lstStyle/>
          <a:p>
            <a:fld id="{AD9BB38F-5466-BC41-9D5C-FEF1B7171BEA}" type="slidenum">
              <a:rPr lang="en-US" smtClean="0"/>
              <a:t>14</a:t>
            </a:fld>
            <a:endParaRPr lang="en-US"/>
          </a:p>
        </p:txBody>
      </p:sp>
    </p:spTree>
    <p:extLst>
      <p:ext uri="{BB962C8B-B14F-4D97-AF65-F5344CB8AC3E}">
        <p14:creationId xmlns:p14="http://schemas.microsoft.com/office/powerpoint/2010/main" val="1145646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30E979-9FA9-C940-9D32-01095ABA1B51}" type="datetimeFigureOut">
              <a:rPr lang="en-US" smtClean="0"/>
              <a:t>6/12/17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21358-4EAD-B84C-9A80-27CC1182D499}" type="slidenum">
              <a:rPr lang="en-US" smtClean="0"/>
              <a:t>‹#›</a:t>
            </a:fld>
            <a:endParaRPr lang="en-US"/>
          </a:p>
        </p:txBody>
      </p:sp>
    </p:spTree>
    <p:extLst>
      <p:ext uri="{BB962C8B-B14F-4D97-AF65-F5344CB8AC3E}">
        <p14:creationId xmlns:p14="http://schemas.microsoft.com/office/powerpoint/2010/main" val="222715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0E979-9FA9-C940-9D32-01095ABA1B51}" type="datetimeFigureOut">
              <a:rPr lang="en-US" smtClean="0"/>
              <a:t>6/12/17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21358-4EAD-B84C-9A80-27CC1182D499}" type="slidenum">
              <a:rPr lang="en-US" smtClean="0"/>
              <a:t>‹#›</a:t>
            </a:fld>
            <a:endParaRPr lang="en-US"/>
          </a:p>
        </p:txBody>
      </p:sp>
    </p:spTree>
    <p:extLst>
      <p:ext uri="{BB962C8B-B14F-4D97-AF65-F5344CB8AC3E}">
        <p14:creationId xmlns:p14="http://schemas.microsoft.com/office/powerpoint/2010/main" val="3057120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0E979-9FA9-C940-9D32-01095ABA1B51}" type="datetimeFigureOut">
              <a:rPr lang="en-US" smtClean="0"/>
              <a:t>6/12/17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21358-4EAD-B84C-9A80-27CC1182D499}" type="slidenum">
              <a:rPr lang="en-US" smtClean="0"/>
              <a:t>‹#›</a:t>
            </a:fld>
            <a:endParaRPr lang="en-US"/>
          </a:p>
        </p:txBody>
      </p:sp>
    </p:spTree>
    <p:extLst>
      <p:ext uri="{BB962C8B-B14F-4D97-AF65-F5344CB8AC3E}">
        <p14:creationId xmlns:p14="http://schemas.microsoft.com/office/powerpoint/2010/main" val="1683796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0E979-9FA9-C940-9D32-01095ABA1B51}" type="datetimeFigureOut">
              <a:rPr lang="en-US" smtClean="0"/>
              <a:t>6/12/17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21358-4EAD-B84C-9A80-27CC1182D499}" type="slidenum">
              <a:rPr lang="en-US" smtClean="0"/>
              <a:t>‹#›</a:t>
            </a:fld>
            <a:endParaRPr lang="en-US"/>
          </a:p>
        </p:txBody>
      </p:sp>
    </p:spTree>
    <p:extLst>
      <p:ext uri="{BB962C8B-B14F-4D97-AF65-F5344CB8AC3E}">
        <p14:creationId xmlns:p14="http://schemas.microsoft.com/office/powerpoint/2010/main" val="165087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30E979-9FA9-C940-9D32-01095ABA1B51}" type="datetimeFigureOut">
              <a:rPr lang="en-US" smtClean="0"/>
              <a:t>6/12/17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21358-4EAD-B84C-9A80-27CC1182D499}" type="slidenum">
              <a:rPr lang="en-US" smtClean="0"/>
              <a:t>‹#›</a:t>
            </a:fld>
            <a:endParaRPr lang="en-US"/>
          </a:p>
        </p:txBody>
      </p:sp>
    </p:spTree>
    <p:extLst>
      <p:ext uri="{BB962C8B-B14F-4D97-AF65-F5344CB8AC3E}">
        <p14:creationId xmlns:p14="http://schemas.microsoft.com/office/powerpoint/2010/main" val="344199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30E979-9FA9-C940-9D32-01095ABA1B51}" type="datetimeFigureOut">
              <a:rPr lang="en-US" smtClean="0"/>
              <a:t>6/12/17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21358-4EAD-B84C-9A80-27CC1182D499}" type="slidenum">
              <a:rPr lang="en-US" smtClean="0"/>
              <a:t>‹#›</a:t>
            </a:fld>
            <a:endParaRPr lang="en-US"/>
          </a:p>
        </p:txBody>
      </p:sp>
    </p:spTree>
    <p:extLst>
      <p:ext uri="{BB962C8B-B14F-4D97-AF65-F5344CB8AC3E}">
        <p14:creationId xmlns:p14="http://schemas.microsoft.com/office/powerpoint/2010/main" val="3776234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30E979-9FA9-C940-9D32-01095ABA1B51}" type="datetimeFigureOut">
              <a:rPr lang="en-US" smtClean="0"/>
              <a:t>6/12/17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21358-4EAD-B84C-9A80-27CC1182D499}" type="slidenum">
              <a:rPr lang="en-US" smtClean="0"/>
              <a:t>‹#›</a:t>
            </a:fld>
            <a:endParaRPr lang="en-US"/>
          </a:p>
        </p:txBody>
      </p:sp>
    </p:spTree>
    <p:extLst>
      <p:ext uri="{BB962C8B-B14F-4D97-AF65-F5344CB8AC3E}">
        <p14:creationId xmlns:p14="http://schemas.microsoft.com/office/powerpoint/2010/main" val="77291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30E979-9FA9-C940-9D32-01095ABA1B51}" type="datetimeFigureOut">
              <a:rPr lang="en-US" smtClean="0"/>
              <a:t>6/12/17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21358-4EAD-B84C-9A80-27CC1182D499}" type="slidenum">
              <a:rPr lang="en-US" smtClean="0"/>
              <a:t>‹#›</a:t>
            </a:fld>
            <a:endParaRPr lang="en-US"/>
          </a:p>
        </p:txBody>
      </p:sp>
    </p:spTree>
    <p:extLst>
      <p:ext uri="{BB962C8B-B14F-4D97-AF65-F5344CB8AC3E}">
        <p14:creationId xmlns:p14="http://schemas.microsoft.com/office/powerpoint/2010/main" val="28986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0E979-9FA9-C940-9D32-01095ABA1B51}" type="datetimeFigureOut">
              <a:rPr lang="en-US" smtClean="0"/>
              <a:t>6/12/17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F21358-4EAD-B84C-9A80-27CC1182D499}" type="slidenum">
              <a:rPr lang="en-US" smtClean="0"/>
              <a:t>‹#›</a:t>
            </a:fld>
            <a:endParaRPr lang="en-US"/>
          </a:p>
        </p:txBody>
      </p:sp>
    </p:spTree>
    <p:extLst>
      <p:ext uri="{BB962C8B-B14F-4D97-AF65-F5344CB8AC3E}">
        <p14:creationId xmlns:p14="http://schemas.microsoft.com/office/powerpoint/2010/main" val="175457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0E979-9FA9-C940-9D32-01095ABA1B51}" type="datetimeFigureOut">
              <a:rPr lang="en-US" smtClean="0"/>
              <a:t>6/12/17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21358-4EAD-B84C-9A80-27CC1182D499}" type="slidenum">
              <a:rPr lang="en-US" smtClean="0"/>
              <a:t>‹#›</a:t>
            </a:fld>
            <a:endParaRPr lang="en-US"/>
          </a:p>
        </p:txBody>
      </p:sp>
    </p:spTree>
    <p:extLst>
      <p:ext uri="{BB962C8B-B14F-4D97-AF65-F5344CB8AC3E}">
        <p14:creationId xmlns:p14="http://schemas.microsoft.com/office/powerpoint/2010/main" val="218598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0E979-9FA9-C940-9D32-01095ABA1B51}" type="datetimeFigureOut">
              <a:rPr lang="en-US" smtClean="0"/>
              <a:t>6/12/17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21358-4EAD-B84C-9A80-27CC1182D499}" type="slidenum">
              <a:rPr lang="en-US" smtClean="0"/>
              <a:t>‹#›</a:t>
            </a:fld>
            <a:endParaRPr lang="en-US"/>
          </a:p>
        </p:txBody>
      </p:sp>
    </p:spTree>
    <p:extLst>
      <p:ext uri="{BB962C8B-B14F-4D97-AF65-F5344CB8AC3E}">
        <p14:creationId xmlns:p14="http://schemas.microsoft.com/office/powerpoint/2010/main" val="41478394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90"/>
            </a:gs>
            <a:gs pos="100000">
              <a:srgbClr val="800000"/>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0E979-9FA9-C940-9D32-01095ABA1B51}" type="datetimeFigureOut">
              <a:rPr lang="en-US" smtClean="0"/>
              <a:t>6/12/17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21358-4EAD-B84C-9A80-27CC1182D499}" type="slidenum">
              <a:rPr lang="en-US" smtClean="0"/>
              <a:t>‹#›</a:t>
            </a:fld>
            <a:endParaRPr lang="en-US"/>
          </a:p>
        </p:txBody>
      </p:sp>
      <p:pic>
        <p:nvPicPr>
          <p:cNvPr id="7" name="Picture 6"/>
          <p:cNvPicPr>
            <a:picLocks noChangeAspect="1"/>
          </p:cNvPicPr>
          <p:nvPr userDrawn="1"/>
        </p:nvPicPr>
        <p:blipFill>
          <a:blip r:embed="rId13"/>
          <a:stretch>
            <a:fillRect/>
          </a:stretch>
        </p:blipFill>
        <p:spPr>
          <a:xfrm>
            <a:off x="3990718" y="6392683"/>
            <a:ext cx="1286933" cy="404229"/>
          </a:xfrm>
          <a:prstGeom prst="rect">
            <a:avLst/>
          </a:prstGeom>
        </p:spPr>
      </p:pic>
      <p:pic>
        <p:nvPicPr>
          <p:cNvPr id="8" name="Picture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128001" y="5941478"/>
            <a:ext cx="880532" cy="880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15"/>
          <a:stretch>
            <a:fillRect/>
          </a:stretch>
        </p:blipFill>
        <p:spPr>
          <a:xfrm>
            <a:off x="143776" y="5964384"/>
            <a:ext cx="821424" cy="821424"/>
          </a:xfrm>
          <a:prstGeom prst="rect">
            <a:avLst/>
          </a:prstGeom>
        </p:spPr>
      </p:pic>
    </p:spTree>
    <p:extLst>
      <p:ext uri="{BB962C8B-B14F-4D97-AF65-F5344CB8AC3E}">
        <p14:creationId xmlns:p14="http://schemas.microsoft.com/office/powerpoint/2010/main" val="3528615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6043" y="1000735"/>
            <a:ext cx="7772400" cy="1470025"/>
          </a:xfrm>
        </p:spPr>
        <p:txBody>
          <a:bodyPr>
            <a:normAutofit/>
          </a:bodyPr>
          <a:lstStyle/>
          <a:p>
            <a:r>
              <a:rPr lang="en-US" sz="4000" dirty="0" smtClean="0">
                <a:solidFill>
                  <a:schemeClr val="bg1"/>
                </a:solidFill>
              </a:rPr>
              <a:t>WRF, MPAS and Unified Modeling</a:t>
            </a:r>
            <a:endParaRPr lang="en-US" sz="4000" dirty="0">
              <a:solidFill>
                <a:schemeClr val="bg1"/>
              </a:solidFill>
            </a:endParaRPr>
          </a:p>
        </p:txBody>
      </p:sp>
      <p:sp>
        <p:nvSpPr>
          <p:cNvPr id="3" name="Subtitle 2"/>
          <p:cNvSpPr>
            <a:spLocks noGrp="1"/>
          </p:cNvSpPr>
          <p:nvPr>
            <p:ph type="subTitle" idx="1"/>
          </p:nvPr>
        </p:nvSpPr>
        <p:spPr>
          <a:xfrm>
            <a:off x="572042" y="2929444"/>
            <a:ext cx="8280401" cy="2404556"/>
          </a:xfrm>
        </p:spPr>
        <p:txBody>
          <a:bodyPr>
            <a:normAutofit fontScale="92500" lnSpcReduction="20000"/>
          </a:bodyPr>
          <a:lstStyle/>
          <a:p>
            <a:r>
              <a:rPr lang="en-US" dirty="0" smtClean="0">
                <a:solidFill>
                  <a:schemeClr val="bg1"/>
                </a:solidFill>
              </a:rPr>
              <a:t>Chris Davis</a:t>
            </a:r>
          </a:p>
          <a:p>
            <a:r>
              <a:rPr lang="en-US" dirty="0" smtClean="0">
                <a:solidFill>
                  <a:schemeClr val="bg1"/>
                </a:solidFill>
              </a:rPr>
              <a:t>NCAR/MMM</a:t>
            </a:r>
          </a:p>
          <a:p>
            <a:endParaRPr lang="en-US" dirty="0" smtClean="0">
              <a:solidFill>
                <a:schemeClr val="bg1"/>
              </a:solidFill>
            </a:endParaRPr>
          </a:p>
          <a:p>
            <a:r>
              <a:rPr lang="en-US" sz="2400" dirty="0" smtClean="0">
                <a:solidFill>
                  <a:schemeClr val="bg1"/>
                </a:solidFill>
              </a:rPr>
              <a:t>Acknowledgements:</a:t>
            </a:r>
          </a:p>
          <a:p>
            <a:r>
              <a:rPr lang="en-US" sz="2400" dirty="0" smtClean="0">
                <a:solidFill>
                  <a:schemeClr val="bg1"/>
                </a:solidFill>
              </a:rPr>
              <a:t>Joe </a:t>
            </a:r>
            <a:r>
              <a:rPr lang="en-US" sz="2400" dirty="0" err="1" smtClean="0">
                <a:solidFill>
                  <a:schemeClr val="bg1"/>
                </a:solidFill>
              </a:rPr>
              <a:t>Klemp</a:t>
            </a:r>
            <a:r>
              <a:rPr lang="en-US" sz="2400" dirty="0" smtClean="0">
                <a:solidFill>
                  <a:schemeClr val="bg1"/>
                </a:solidFill>
              </a:rPr>
              <a:t>, Bill </a:t>
            </a:r>
            <a:r>
              <a:rPr lang="en-US" sz="2400" dirty="0" err="1" smtClean="0">
                <a:solidFill>
                  <a:schemeClr val="bg1"/>
                </a:solidFill>
              </a:rPr>
              <a:t>Skamarock</a:t>
            </a:r>
            <a:r>
              <a:rPr lang="en-US" sz="2400" dirty="0" smtClean="0">
                <a:solidFill>
                  <a:schemeClr val="bg1"/>
                </a:solidFill>
              </a:rPr>
              <a:t>, Michael </a:t>
            </a:r>
            <a:r>
              <a:rPr lang="en-US" sz="2400" dirty="0" err="1" smtClean="0">
                <a:solidFill>
                  <a:schemeClr val="bg1"/>
                </a:solidFill>
              </a:rPr>
              <a:t>Duda</a:t>
            </a:r>
            <a:r>
              <a:rPr lang="en-US" sz="2400" dirty="0" smtClean="0">
                <a:solidFill>
                  <a:schemeClr val="bg1"/>
                </a:solidFill>
              </a:rPr>
              <a:t>, Dave Gill, Wei Wang, </a:t>
            </a:r>
            <a:r>
              <a:rPr lang="en-US" sz="2400" dirty="0" err="1" smtClean="0">
                <a:solidFill>
                  <a:schemeClr val="bg1"/>
                </a:solidFill>
              </a:rPr>
              <a:t>Jimy</a:t>
            </a:r>
            <a:r>
              <a:rPr lang="en-US" sz="2400" dirty="0" smtClean="0">
                <a:solidFill>
                  <a:schemeClr val="bg1"/>
                </a:solidFill>
              </a:rPr>
              <a:t> </a:t>
            </a:r>
            <a:r>
              <a:rPr lang="en-US" sz="2400" dirty="0" err="1" smtClean="0">
                <a:solidFill>
                  <a:schemeClr val="bg1"/>
                </a:solidFill>
              </a:rPr>
              <a:t>Dudhia</a:t>
            </a:r>
            <a:r>
              <a:rPr lang="en-US" sz="2400" dirty="0" smtClean="0">
                <a:solidFill>
                  <a:schemeClr val="bg1"/>
                </a:solidFill>
              </a:rPr>
              <a:t>, Chris Snyder, </a:t>
            </a:r>
            <a:r>
              <a:rPr lang="en-US" sz="2400" dirty="0" smtClean="0">
                <a:solidFill>
                  <a:schemeClr val="bg1"/>
                </a:solidFill>
              </a:rPr>
              <a:t>Dave </a:t>
            </a:r>
            <a:r>
              <a:rPr lang="en-US" sz="2400" dirty="0" err="1" smtClean="0">
                <a:solidFill>
                  <a:schemeClr val="bg1"/>
                </a:solidFill>
              </a:rPr>
              <a:t>Ahijevych</a:t>
            </a:r>
            <a:r>
              <a:rPr lang="en-US" sz="2400" dirty="0" smtClean="0">
                <a:solidFill>
                  <a:schemeClr val="bg1"/>
                </a:solidFill>
              </a:rPr>
              <a:t>, and </a:t>
            </a:r>
            <a:r>
              <a:rPr lang="en-US" sz="2400" dirty="0" smtClean="0">
                <a:solidFill>
                  <a:schemeClr val="bg1"/>
                </a:solidFill>
              </a:rPr>
              <a:t>Mariana </a:t>
            </a:r>
            <a:r>
              <a:rPr lang="en-US" sz="2400" dirty="0" err="1" smtClean="0">
                <a:solidFill>
                  <a:schemeClr val="bg1"/>
                </a:solidFill>
              </a:rPr>
              <a:t>Vertenstein</a:t>
            </a:r>
            <a:endParaRPr lang="en-US" sz="2400" dirty="0">
              <a:solidFill>
                <a:schemeClr val="bg1"/>
              </a:solidFill>
            </a:endParaRPr>
          </a:p>
        </p:txBody>
      </p:sp>
    </p:spTree>
    <p:extLst>
      <p:ext uri="{BB962C8B-B14F-4D97-AF65-F5344CB8AC3E}">
        <p14:creationId xmlns:p14="http://schemas.microsoft.com/office/powerpoint/2010/main" val="18293401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2885"/>
          </a:xfrm>
        </p:spPr>
        <p:txBody>
          <a:bodyPr>
            <a:normAutofit/>
          </a:bodyPr>
          <a:lstStyle/>
          <a:p>
            <a:r>
              <a:rPr lang="en-US" sz="4000" dirty="0" smtClean="0">
                <a:solidFill>
                  <a:srgbClr val="FFFFFF"/>
                </a:solidFill>
              </a:rPr>
              <a:t>Interoperable Physics</a:t>
            </a:r>
            <a:endParaRPr lang="en-US" sz="4000" dirty="0">
              <a:solidFill>
                <a:srgbClr val="FFFFFF"/>
              </a:solidFill>
            </a:endParaRPr>
          </a:p>
        </p:txBody>
      </p:sp>
      <p:sp>
        <p:nvSpPr>
          <p:cNvPr id="15" name="TextBox 14"/>
          <p:cNvSpPr txBox="1"/>
          <p:nvPr/>
        </p:nvSpPr>
        <p:spPr>
          <a:xfrm>
            <a:off x="3478491" y="5642852"/>
            <a:ext cx="1760907" cy="338554"/>
          </a:xfrm>
          <a:prstGeom prst="rect">
            <a:avLst/>
          </a:prstGeom>
          <a:solidFill>
            <a:srgbClr val="FFFFFF"/>
          </a:solidFill>
        </p:spPr>
        <p:txBody>
          <a:bodyPr wrap="none" rtlCol="0">
            <a:spAutoFit/>
          </a:bodyPr>
          <a:lstStyle/>
          <a:p>
            <a:r>
              <a:rPr lang="en-US" sz="1600" i="1" dirty="0" err="1" smtClean="0">
                <a:latin typeface="Helvetica Neue"/>
                <a:cs typeface="Helvetica Neue"/>
              </a:rPr>
              <a:t>git</a:t>
            </a:r>
            <a:r>
              <a:rPr lang="en-US" sz="1600" dirty="0" smtClean="0">
                <a:latin typeface="Helvetica Neue"/>
                <a:cs typeface="Helvetica Neue"/>
              </a:rPr>
              <a:t> repository(</a:t>
            </a:r>
            <a:r>
              <a:rPr lang="en-US" sz="1600" dirty="0" err="1" smtClean="0">
                <a:latin typeface="Helvetica Neue"/>
                <a:cs typeface="Helvetica Neue"/>
              </a:rPr>
              <a:t>ies</a:t>
            </a:r>
            <a:r>
              <a:rPr lang="en-US" sz="1600" dirty="0" smtClean="0">
                <a:latin typeface="Helvetica Neue"/>
                <a:cs typeface="Helvetica Neue"/>
              </a:rPr>
              <a:t>)</a:t>
            </a:r>
            <a:endParaRPr lang="en-US" sz="1600" dirty="0">
              <a:latin typeface="Helvetica Neue"/>
              <a:cs typeface="Helvetica Neue"/>
            </a:endParaRPr>
          </a:p>
        </p:txBody>
      </p:sp>
      <p:cxnSp>
        <p:nvCxnSpPr>
          <p:cNvPr id="89" name="Straight Arrow Connector 88"/>
          <p:cNvCxnSpPr>
            <a:endCxn id="90" idx="1"/>
          </p:cNvCxnSpPr>
          <p:nvPr/>
        </p:nvCxnSpPr>
        <p:spPr>
          <a:xfrm>
            <a:off x="5288218" y="5255755"/>
            <a:ext cx="629982" cy="38709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5918200" y="4858022"/>
            <a:ext cx="3255954" cy="1569660"/>
          </a:xfrm>
          <a:prstGeom prst="rect">
            <a:avLst/>
          </a:prstGeom>
          <a:noFill/>
        </p:spPr>
        <p:txBody>
          <a:bodyPr wrap="square" rtlCol="0">
            <a:spAutoFit/>
          </a:bodyPr>
          <a:lstStyle/>
          <a:p>
            <a:r>
              <a:rPr lang="en-US" sz="1600" dirty="0" smtClean="0">
                <a:solidFill>
                  <a:schemeClr val="bg1"/>
                </a:solidFill>
              </a:rPr>
              <a:t>What will (soon) be accessible through the NCAR CCPP?</a:t>
            </a:r>
          </a:p>
          <a:p>
            <a:r>
              <a:rPr lang="en-US" sz="1600" dirty="0" smtClean="0">
                <a:solidFill>
                  <a:srgbClr val="FFFF00"/>
                </a:solidFill>
              </a:rPr>
              <a:t>HRRR/RAP physics from ESRL</a:t>
            </a:r>
          </a:p>
          <a:p>
            <a:r>
              <a:rPr lang="en-US" sz="1600" dirty="0" smtClean="0">
                <a:solidFill>
                  <a:srgbClr val="FFFF00"/>
                </a:solidFill>
              </a:rPr>
              <a:t>WRF/MPAS suites from MMM</a:t>
            </a:r>
          </a:p>
          <a:p>
            <a:r>
              <a:rPr lang="en-US" sz="1600" dirty="0" smtClean="0">
                <a:solidFill>
                  <a:srgbClr val="FFFF00"/>
                </a:solidFill>
              </a:rPr>
              <a:t>CAM6 physics from CGD</a:t>
            </a:r>
          </a:p>
          <a:p>
            <a:r>
              <a:rPr lang="en-US" sz="1600" dirty="0" smtClean="0">
                <a:solidFill>
                  <a:srgbClr val="FFFF00"/>
                </a:solidFill>
              </a:rPr>
              <a:t>Atmospheric chemistry*</a:t>
            </a:r>
            <a:endParaRPr lang="en-US" sz="1600" dirty="0">
              <a:solidFill>
                <a:srgbClr val="FFFF00"/>
              </a:solidFill>
            </a:endParaRPr>
          </a:p>
        </p:txBody>
      </p:sp>
      <p:sp>
        <p:nvSpPr>
          <p:cNvPr id="9" name="Rounded Rectangle 8"/>
          <p:cNvSpPr/>
          <p:nvPr/>
        </p:nvSpPr>
        <p:spPr>
          <a:xfrm>
            <a:off x="7552974" y="3065661"/>
            <a:ext cx="752240" cy="602470"/>
          </a:xfrm>
          <a:prstGeom prst="round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WRF</a:t>
            </a:r>
            <a:endParaRPr lang="en-US" sz="1400" dirty="0">
              <a:solidFill>
                <a:schemeClr val="bg1"/>
              </a:solidFill>
            </a:endParaRPr>
          </a:p>
        </p:txBody>
      </p:sp>
      <p:sp>
        <p:nvSpPr>
          <p:cNvPr id="10" name="Rounded Rectangle 9"/>
          <p:cNvSpPr/>
          <p:nvPr/>
        </p:nvSpPr>
        <p:spPr>
          <a:xfrm>
            <a:off x="7027003" y="2076505"/>
            <a:ext cx="736100" cy="602471"/>
          </a:xfrm>
          <a:prstGeom prst="round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MPAS-A</a:t>
            </a:r>
          </a:p>
        </p:txBody>
      </p:sp>
      <p:sp>
        <p:nvSpPr>
          <p:cNvPr id="20" name="Rectangle 19"/>
          <p:cNvSpPr/>
          <p:nvPr/>
        </p:nvSpPr>
        <p:spPr>
          <a:xfrm>
            <a:off x="3142008" y="4044051"/>
            <a:ext cx="2449112" cy="15925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NCAR Common Community Physics Package</a:t>
            </a:r>
          </a:p>
          <a:p>
            <a:pPr algn="ctr"/>
            <a:r>
              <a:rPr lang="en-US" sz="2400" dirty="0" smtClean="0"/>
              <a:t>(CCPPs)</a:t>
            </a:r>
            <a:endParaRPr lang="en-US" sz="2400" dirty="0"/>
          </a:p>
        </p:txBody>
      </p:sp>
      <p:sp>
        <p:nvSpPr>
          <p:cNvPr id="58" name="Rectangle 57"/>
          <p:cNvSpPr/>
          <p:nvPr/>
        </p:nvSpPr>
        <p:spPr>
          <a:xfrm>
            <a:off x="3639889" y="2994242"/>
            <a:ext cx="1438112" cy="7649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CCPP</a:t>
            </a:r>
          </a:p>
          <a:p>
            <a:pPr algn="ctr"/>
            <a:r>
              <a:rPr lang="en-US" sz="2400" dirty="0" smtClean="0"/>
              <a:t>Driver</a:t>
            </a:r>
            <a:endParaRPr lang="en-US" sz="2400" dirty="0"/>
          </a:p>
        </p:txBody>
      </p:sp>
      <p:cxnSp>
        <p:nvCxnSpPr>
          <p:cNvPr id="68" name="Straight Arrow Connector 67"/>
          <p:cNvCxnSpPr>
            <a:stCxn id="58" idx="2"/>
            <a:endCxn id="20" idx="0"/>
          </p:cNvCxnSpPr>
          <p:nvPr/>
        </p:nvCxnSpPr>
        <p:spPr>
          <a:xfrm>
            <a:off x="4358945" y="3759200"/>
            <a:ext cx="7619" cy="284851"/>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2" name="Rounded Rectangle 71"/>
          <p:cNvSpPr/>
          <p:nvPr/>
        </p:nvSpPr>
        <p:spPr>
          <a:xfrm>
            <a:off x="5352022" y="1499434"/>
            <a:ext cx="736100" cy="602471"/>
          </a:xfrm>
          <a:prstGeom prst="round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CAM-SE</a:t>
            </a:r>
          </a:p>
        </p:txBody>
      </p:sp>
      <p:cxnSp>
        <p:nvCxnSpPr>
          <p:cNvPr id="76" name="Straight Arrow Connector 75"/>
          <p:cNvCxnSpPr>
            <a:stCxn id="72" idx="2"/>
            <a:endCxn id="58" idx="0"/>
          </p:cNvCxnSpPr>
          <p:nvPr/>
        </p:nvCxnSpPr>
        <p:spPr>
          <a:xfrm flipH="1">
            <a:off x="4358945" y="2101905"/>
            <a:ext cx="1361127" cy="892337"/>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58" idx="3"/>
            <a:endCxn id="10" idx="1"/>
          </p:cNvCxnSpPr>
          <p:nvPr/>
        </p:nvCxnSpPr>
        <p:spPr>
          <a:xfrm flipV="1">
            <a:off x="5078001" y="2377741"/>
            <a:ext cx="1949002" cy="998980"/>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58" idx="3"/>
            <a:endCxn id="9" idx="1"/>
          </p:cNvCxnSpPr>
          <p:nvPr/>
        </p:nvCxnSpPr>
        <p:spPr>
          <a:xfrm flipV="1">
            <a:off x="5078001" y="3366896"/>
            <a:ext cx="2474973" cy="9825"/>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3023255" y="1429003"/>
            <a:ext cx="1013583" cy="602471"/>
          </a:xfrm>
          <a:prstGeom prst="round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NEPTUNE</a:t>
            </a:r>
          </a:p>
        </p:txBody>
      </p:sp>
      <p:sp>
        <p:nvSpPr>
          <p:cNvPr id="25" name="Rounded Rectangle 24"/>
          <p:cNvSpPr/>
          <p:nvPr/>
        </p:nvSpPr>
        <p:spPr>
          <a:xfrm>
            <a:off x="1301842" y="2101905"/>
            <a:ext cx="1013583" cy="602471"/>
          </a:xfrm>
          <a:prstGeom prst="round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FV3</a:t>
            </a:r>
          </a:p>
        </p:txBody>
      </p:sp>
      <p:cxnSp>
        <p:nvCxnSpPr>
          <p:cNvPr id="32" name="Straight Arrow Connector 31"/>
          <p:cNvCxnSpPr>
            <a:stCxn id="24" idx="2"/>
            <a:endCxn id="58" idx="0"/>
          </p:cNvCxnSpPr>
          <p:nvPr/>
        </p:nvCxnSpPr>
        <p:spPr>
          <a:xfrm>
            <a:off x="3530047" y="2031474"/>
            <a:ext cx="828898" cy="962768"/>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5" idx="3"/>
            <a:endCxn id="58" idx="1"/>
          </p:cNvCxnSpPr>
          <p:nvPr/>
        </p:nvCxnSpPr>
        <p:spPr>
          <a:xfrm>
            <a:off x="2315425" y="2403141"/>
            <a:ext cx="1324464" cy="973580"/>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1456983" y="4071788"/>
            <a:ext cx="1540872" cy="8869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EMC CCPP</a:t>
            </a:r>
          </a:p>
        </p:txBody>
      </p:sp>
      <p:sp>
        <p:nvSpPr>
          <p:cNvPr id="41" name="Rectangle 40"/>
          <p:cNvSpPr/>
          <p:nvPr/>
        </p:nvSpPr>
        <p:spPr>
          <a:xfrm>
            <a:off x="5720072" y="4056751"/>
            <a:ext cx="1769402" cy="7184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Navy CCPP</a:t>
            </a:r>
            <a:endParaRPr lang="en-US" sz="2400" dirty="0"/>
          </a:p>
        </p:txBody>
      </p:sp>
      <p:cxnSp>
        <p:nvCxnSpPr>
          <p:cNvPr id="42" name="Straight Arrow Connector 41"/>
          <p:cNvCxnSpPr>
            <a:stCxn id="58" idx="2"/>
            <a:endCxn id="40" idx="0"/>
          </p:cNvCxnSpPr>
          <p:nvPr/>
        </p:nvCxnSpPr>
        <p:spPr>
          <a:xfrm flipH="1">
            <a:off x="2227419" y="3759200"/>
            <a:ext cx="2131526" cy="312588"/>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25" idx="2"/>
            <a:endCxn id="40" idx="0"/>
          </p:cNvCxnSpPr>
          <p:nvPr/>
        </p:nvCxnSpPr>
        <p:spPr>
          <a:xfrm>
            <a:off x="1808634" y="2704376"/>
            <a:ext cx="418785" cy="1367412"/>
          </a:xfrm>
          <a:prstGeom prst="straightConnector1">
            <a:avLst/>
          </a:prstGeom>
          <a:ln w="3175" cmpd="sng">
            <a:solidFill>
              <a:srgbClr val="FFFFFF"/>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41" idx="0"/>
            <a:endCxn id="58" idx="2"/>
          </p:cNvCxnSpPr>
          <p:nvPr/>
        </p:nvCxnSpPr>
        <p:spPr>
          <a:xfrm flipH="1" flipV="1">
            <a:off x="4358945" y="3759200"/>
            <a:ext cx="2245828" cy="297551"/>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12812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FF"/>
                </a:solidFill>
              </a:rPr>
              <a:t>Advantages of </a:t>
            </a:r>
            <a:r>
              <a:rPr lang="en-US" sz="4000" dirty="0" smtClean="0">
                <a:solidFill>
                  <a:srgbClr val="FFFFFF"/>
                </a:solidFill>
              </a:rPr>
              <a:t>Interoperable </a:t>
            </a:r>
            <a:r>
              <a:rPr lang="en-US" sz="4000" dirty="0" smtClean="0">
                <a:solidFill>
                  <a:srgbClr val="FFFFFF"/>
                </a:solidFill>
              </a:rPr>
              <a:t>Driver</a:t>
            </a:r>
            <a:endParaRPr lang="en-US" sz="4000" dirty="0">
              <a:solidFill>
                <a:srgbClr val="FFFFFF"/>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solidFill>
                  <a:srgbClr val="FFFFFF"/>
                </a:solidFill>
              </a:rPr>
              <a:t>Reduced effort to port physics to different </a:t>
            </a:r>
            <a:r>
              <a:rPr lang="en-US" sz="2800" dirty="0" err="1" smtClean="0">
                <a:solidFill>
                  <a:srgbClr val="FFFFFF"/>
                </a:solidFill>
              </a:rPr>
              <a:t>dycores</a:t>
            </a:r>
            <a:endParaRPr lang="en-US" sz="2800" dirty="0" smtClean="0">
              <a:solidFill>
                <a:srgbClr val="FFFFFF"/>
              </a:solidFill>
            </a:endParaRPr>
          </a:p>
          <a:p>
            <a:pPr marL="514350" indent="-514350">
              <a:buFont typeface="+mj-lt"/>
              <a:buAutoNum type="arabicPeriod"/>
            </a:pPr>
            <a:r>
              <a:rPr lang="en-US" sz="2800" dirty="0" smtClean="0">
                <a:solidFill>
                  <a:srgbClr val="FFFFFF"/>
                </a:solidFill>
              </a:rPr>
              <a:t>Unambiguous single-source physics codes</a:t>
            </a:r>
          </a:p>
          <a:p>
            <a:pPr marL="514350" indent="-514350">
              <a:buFont typeface="+mj-lt"/>
              <a:buAutoNum type="arabicPeriod"/>
            </a:pPr>
            <a:r>
              <a:rPr lang="en-US" sz="2800" dirty="0" smtClean="0">
                <a:solidFill>
                  <a:srgbClr val="FFFFFF"/>
                </a:solidFill>
              </a:rPr>
              <a:t>Clean </a:t>
            </a:r>
            <a:r>
              <a:rPr lang="en-US" sz="2800" dirty="0" err="1" smtClean="0">
                <a:solidFill>
                  <a:srgbClr val="FFFFFF"/>
                </a:solidFill>
              </a:rPr>
              <a:t>intercomparisons</a:t>
            </a:r>
            <a:r>
              <a:rPr lang="en-US" sz="2800" dirty="0" smtClean="0">
                <a:solidFill>
                  <a:srgbClr val="FFFFFF"/>
                </a:solidFill>
              </a:rPr>
              <a:t> with different </a:t>
            </a:r>
            <a:r>
              <a:rPr lang="en-US" sz="2800" dirty="0" err="1" smtClean="0">
                <a:solidFill>
                  <a:srgbClr val="FFFFFF"/>
                </a:solidFill>
              </a:rPr>
              <a:t>dycores</a:t>
            </a:r>
            <a:r>
              <a:rPr lang="en-US" sz="2800" dirty="0" smtClean="0">
                <a:solidFill>
                  <a:srgbClr val="FFFFFF"/>
                </a:solidFill>
              </a:rPr>
              <a:t> and physics</a:t>
            </a:r>
          </a:p>
          <a:p>
            <a:pPr marL="514350" indent="-514350">
              <a:buFont typeface="+mj-lt"/>
              <a:buAutoNum type="arabicPeriod"/>
            </a:pPr>
            <a:r>
              <a:rPr lang="en-US" sz="2800" dirty="0" smtClean="0">
                <a:solidFill>
                  <a:srgbClr val="FFFFFF"/>
                </a:solidFill>
              </a:rPr>
              <a:t>More groups have a common ground on which to work together. R2O and O2R more likely.</a:t>
            </a:r>
          </a:p>
          <a:p>
            <a:pPr marL="514350" indent="-514350">
              <a:buFont typeface="+mj-lt"/>
              <a:buAutoNum type="arabicPeriod"/>
            </a:pPr>
            <a:r>
              <a:rPr lang="en-US" sz="2800" dirty="0" smtClean="0">
                <a:solidFill>
                  <a:srgbClr val="FFFFFF"/>
                </a:solidFill>
              </a:rPr>
              <a:t>Accessible innovation: sharing next-generation technology</a:t>
            </a:r>
            <a:endParaRPr lang="en-US" sz="2800" dirty="0">
              <a:solidFill>
                <a:srgbClr val="FFFFFF"/>
              </a:solidFill>
            </a:endParaRPr>
          </a:p>
        </p:txBody>
      </p:sp>
    </p:spTree>
    <p:extLst>
      <p:ext uri="{BB962C8B-B14F-4D97-AF65-F5344CB8AC3E}">
        <p14:creationId xmlns:p14="http://schemas.microsoft.com/office/powerpoint/2010/main" val="1025616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77441" y="4116506"/>
            <a:ext cx="2197759" cy="1752603"/>
            <a:chOff x="1301842" y="1268887"/>
            <a:chExt cx="7003372" cy="4367762"/>
          </a:xfrm>
        </p:grpSpPr>
        <p:sp>
          <p:nvSpPr>
            <p:cNvPr id="5" name="Rounded Rectangle 4"/>
            <p:cNvSpPr/>
            <p:nvPr/>
          </p:nvSpPr>
          <p:spPr>
            <a:xfrm>
              <a:off x="7552974" y="3065661"/>
              <a:ext cx="752240" cy="602470"/>
            </a:xfrm>
            <a:prstGeom prst="round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 dirty="0" smtClean="0">
                  <a:solidFill>
                    <a:schemeClr val="bg1"/>
                  </a:solidFill>
                </a:rPr>
                <a:t>WRF</a:t>
              </a:r>
              <a:endParaRPr lang="en-US" sz="100" dirty="0">
                <a:solidFill>
                  <a:schemeClr val="bg1"/>
                </a:solidFill>
              </a:endParaRPr>
            </a:p>
          </p:txBody>
        </p:sp>
        <p:sp>
          <p:nvSpPr>
            <p:cNvPr id="6" name="Rounded Rectangle 5"/>
            <p:cNvSpPr/>
            <p:nvPr/>
          </p:nvSpPr>
          <p:spPr>
            <a:xfrm>
              <a:off x="7395053" y="2151234"/>
              <a:ext cx="736100" cy="602471"/>
            </a:xfrm>
            <a:prstGeom prst="round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 dirty="0" smtClean="0">
                  <a:solidFill>
                    <a:schemeClr val="bg1"/>
                  </a:solidFill>
                </a:rPr>
                <a:t>MPAS-A</a:t>
              </a:r>
            </a:p>
          </p:txBody>
        </p:sp>
        <p:sp>
          <p:nvSpPr>
            <p:cNvPr id="7" name="Rectangle 6"/>
            <p:cNvSpPr/>
            <p:nvPr/>
          </p:nvSpPr>
          <p:spPr>
            <a:xfrm>
              <a:off x="3142008" y="4044051"/>
              <a:ext cx="2449112" cy="15925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 dirty="0" smtClean="0"/>
                <a:t>Common Community Physics Package</a:t>
              </a:r>
            </a:p>
            <a:p>
              <a:pPr algn="ctr"/>
              <a:r>
                <a:rPr lang="en-US" sz="200" dirty="0" smtClean="0"/>
                <a:t>(CCPP)</a:t>
              </a:r>
              <a:endParaRPr lang="en-US" sz="200" dirty="0"/>
            </a:p>
          </p:txBody>
        </p:sp>
        <p:sp>
          <p:nvSpPr>
            <p:cNvPr id="8" name="Rectangle 7"/>
            <p:cNvSpPr/>
            <p:nvPr/>
          </p:nvSpPr>
          <p:spPr>
            <a:xfrm>
              <a:off x="3639889" y="3029567"/>
              <a:ext cx="1438112" cy="6738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 dirty="0" smtClean="0"/>
                <a:t>CCPP</a:t>
              </a:r>
            </a:p>
            <a:p>
              <a:pPr algn="ctr"/>
              <a:r>
                <a:rPr lang="en-US" sz="200" dirty="0" smtClean="0"/>
                <a:t>Driver</a:t>
              </a:r>
              <a:endParaRPr lang="en-US" sz="200" dirty="0"/>
            </a:p>
          </p:txBody>
        </p:sp>
        <p:cxnSp>
          <p:nvCxnSpPr>
            <p:cNvPr id="9" name="Straight Arrow Connector 8"/>
            <p:cNvCxnSpPr>
              <a:stCxn id="8" idx="2"/>
              <a:endCxn id="7" idx="0"/>
            </p:cNvCxnSpPr>
            <p:nvPr/>
          </p:nvCxnSpPr>
          <p:spPr>
            <a:xfrm>
              <a:off x="4358945" y="3703456"/>
              <a:ext cx="7619" cy="340595"/>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4920168" y="1268887"/>
              <a:ext cx="736100" cy="602471"/>
            </a:xfrm>
            <a:prstGeom prst="round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 dirty="0" smtClean="0">
                  <a:solidFill>
                    <a:schemeClr val="bg1"/>
                  </a:solidFill>
                </a:rPr>
                <a:t>CAM-SE</a:t>
              </a:r>
            </a:p>
          </p:txBody>
        </p:sp>
        <p:cxnSp>
          <p:nvCxnSpPr>
            <p:cNvPr id="11" name="Straight Arrow Connector 10"/>
            <p:cNvCxnSpPr>
              <a:stCxn id="12" idx="2"/>
              <a:endCxn id="8" idx="0"/>
            </p:cNvCxnSpPr>
            <p:nvPr/>
          </p:nvCxnSpPr>
          <p:spPr>
            <a:xfrm flipH="1">
              <a:off x="4358945" y="2178170"/>
              <a:ext cx="869543" cy="851396"/>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920169" y="1871359"/>
              <a:ext cx="616635" cy="306812"/>
            </a:xfrm>
            <a:prstGeom prst="rect">
              <a:avLst/>
            </a:prstGeom>
            <a:solidFill>
              <a:srgbClr val="FFFFFF"/>
            </a:solidFill>
            <a:ln>
              <a:solidFill>
                <a:srgbClr val="000000"/>
              </a:solidFill>
            </a:ln>
          </p:spPr>
          <p:txBody>
            <a:bodyPr wrap="square" rtlCol="0">
              <a:spAutoFit/>
            </a:bodyPr>
            <a:lstStyle/>
            <a:p>
              <a:pPr algn="ctr"/>
              <a:r>
                <a:rPr lang="en-US" sz="100" b="1" dirty="0" smtClean="0">
                  <a:solidFill>
                    <a:srgbClr val="FF0000"/>
                  </a:solidFill>
                </a:rPr>
                <a:t>CAP</a:t>
              </a:r>
              <a:endParaRPr lang="en-US" sz="100" b="1" dirty="0">
                <a:solidFill>
                  <a:srgbClr val="FF0000"/>
                </a:solidFill>
              </a:endParaRPr>
            </a:p>
          </p:txBody>
        </p:sp>
        <p:cxnSp>
          <p:nvCxnSpPr>
            <p:cNvPr id="13" name="Straight Arrow Connector 12"/>
            <p:cNvCxnSpPr>
              <a:stCxn id="8" idx="3"/>
              <a:endCxn id="14" idx="1"/>
            </p:cNvCxnSpPr>
            <p:nvPr/>
          </p:nvCxnSpPr>
          <p:spPr>
            <a:xfrm flipV="1">
              <a:off x="5078001" y="2537781"/>
              <a:ext cx="1700419" cy="828729"/>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778420" y="2384374"/>
              <a:ext cx="616635" cy="306812"/>
            </a:xfrm>
            <a:prstGeom prst="rect">
              <a:avLst/>
            </a:prstGeom>
            <a:solidFill>
              <a:srgbClr val="FFFFFF"/>
            </a:solidFill>
            <a:ln>
              <a:solidFill>
                <a:srgbClr val="000000"/>
              </a:solidFill>
            </a:ln>
          </p:spPr>
          <p:txBody>
            <a:bodyPr wrap="square" rtlCol="0">
              <a:spAutoFit/>
            </a:bodyPr>
            <a:lstStyle/>
            <a:p>
              <a:pPr algn="ctr"/>
              <a:r>
                <a:rPr lang="en-US" sz="100" b="1" dirty="0" smtClean="0">
                  <a:solidFill>
                    <a:srgbClr val="FF0000"/>
                  </a:solidFill>
                </a:rPr>
                <a:t>CAP</a:t>
              </a:r>
              <a:endParaRPr lang="en-US" sz="100" b="1" dirty="0">
                <a:solidFill>
                  <a:srgbClr val="FF0000"/>
                </a:solidFill>
              </a:endParaRPr>
            </a:p>
          </p:txBody>
        </p:sp>
        <p:cxnSp>
          <p:nvCxnSpPr>
            <p:cNvPr id="15" name="Straight Arrow Connector 14"/>
            <p:cNvCxnSpPr>
              <a:stCxn id="8" idx="3"/>
              <a:endCxn id="16" idx="1"/>
            </p:cNvCxnSpPr>
            <p:nvPr/>
          </p:nvCxnSpPr>
          <p:spPr>
            <a:xfrm flipV="1">
              <a:off x="5078001" y="3335638"/>
              <a:ext cx="1858340" cy="30873"/>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936341" y="3182231"/>
              <a:ext cx="616635" cy="306812"/>
            </a:xfrm>
            <a:prstGeom prst="rect">
              <a:avLst/>
            </a:prstGeom>
            <a:solidFill>
              <a:srgbClr val="FFFFFF"/>
            </a:solidFill>
            <a:ln>
              <a:solidFill>
                <a:srgbClr val="000000"/>
              </a:solidFill>
            </a:ln>
          </p:spPr>
          <p:txBody>
            <a:bodyPr wrap="square" rtlCol="0">
              <a:spAutoFit/>
            </a:bodyPr>
            <a:lstStyle/>
            <a:p>
              <a:pPr algn="ctr"/>
              <a:r>
                <a:rPr lang="en-US" sz="100" b="1" dirty="0" smtClean="0">
                  <a:solidFill>
                    <a:srgbClr val="FF0000"/>
                  </a:solidFill>
                </a:rPr>
                <a:t>CAP</a:t>
              </a:r>
              <a:endParaRPr lang="en-US" sz="100" b="1" dirty="0">
                <a:solidFill>
                  <a:srgbClr val="FF0000"/>
                </a:solidFill>
              </a:endParaRPr>
            </a:p>
          </p:txBody>
        </p:sp>
        <p:sp>
          <p:nvSpPr>
            <p:cNvPr id="17" name="Rounded Rectangle 16"/>
            <p:cNvSpPr/>
            <p:nvPr/>
          </p:nvSpPr>
          <p:spPr>
            <a:xfrm>
              <a:off x="2805587" y="1429003"/>
              <a:ext cx="1013583" cy="602471"/>
            </a:xfrm>
            <a:prstGeom prst="round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 dirty="0" smtClean="0">
                  <a:solidFill>
                    <a:schemeClr val="bg1"/>
                  </a:solidFill>
                </a:rPr>
                <a:t>NEPTUNE</a:t>
              </a:r>
            </a:p>
          </p:txBody>
        </p:sp>
        <p:sp>
          <p:nvSpPr>
            <p:cNvPr id="18" name="Rounded Rectangle 17"/>
            <p:cNvSpPr/>
            <p:nvPr/>
          </p:nvSpPr>
          <p:spPr>
            <a:xfrm>
              <a:off x="1301842" y="2101905"/>
              <a:ext cx="1013583" cy="602471"/>
            </a:xfrm>
            <a:prstGeom prst="round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 dirty="0" smtClean="0">
                  <a:solidFill>
                    <a:schemeClr val="bg1"/>
                  </a:solidFill>
                </a:rPr>
                <a:t>FV3</a:t>
              </a:r>
            </a:p>
          </p:txBody>
        </p:sp>
        <p:cxnSp>
          <p:nvCxnSpPr>
            <p:cNvPr id="19" name="Straight Arrow Connector 18"/>
            <p:cNvCxnSpPr>
              <a:stCxn id="20" idx="2"/>
              <a:endCxn id="8" idx="0"/>
            </p:cNvCxnSpPr>
            <p:nvPr/>
          </p:nvCxnSpPr>
          <p:spPr>
            <a:xfrm>
              <a:off x="3331574" y="2321853"/>
              <a:ext cx="1027372" cy="707713"/>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023254" y="2015041"/>
              <a:ext cx="616635" cy="306812"/>
            </a:xfrm>
            <a:prstGeom prst="rect">
              <a:avLst/>
            </a:prstGeom>
            <a:solidFill>
              <a:srgbClr val="FFFFFF"/>
            </a:solidFill>
            <a:ln>
              <a:solidFill>
                <a:srgbClr val="000000"/>
              </a:solidFill>
            </a:ln>
          </p:spPr>
          <p:txBody>
            <a:bodyPr wrap="square" rtlCol="0">
              <a:spAutoFit/>
            </a:bodyPr>
            <a:lstStyle/>
            <a:p>
              <a:pPr algn="ctr"/>
              <a:r>
                <a:rPr lang="en-US" sz="100" b="1" dirty="0" smtClean="0">
                  <a:solidFill>
                    <a:srgbClr val="FF0000"/>
                  </a:solidFill>
                </a:rPr>
                <a:t>CAP</a:t>
              </a:r>
              <a:endParaRPr lang="en-US" sz="100" b="1" dirty="0">
                <a:solidFill>
                  <a:srgbClr val="FF0000"/>
                </a:solidFill>
              </a:endParaRPr>
            </a:p>
          </p:txBody>
        </p:sp>
        <p:cxnSp>
          <p:nvCxnSpPr>
            <p:cNvPr id="21" name="Straight Arrow Connector 20"/>
            <p:cNvCxnSpPr>
              <a:stCxn id="22" idx="3"/>
              <a:endCxn id="8" idx="1"/>
            </p:cNvCxnSpPr>
            <p:nvPr/>
          </p:nvCxnSpPr>
          <p:spPr>
            <a:xfrm>
              <a:off x="2315425" y="2843651"/>
              <a:ext cx="1324464" cy="52286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698790" y="2690244"/>
              <a:ext cx="616635" cy="306812"/>
            </a:xfrm>
            <a:prstGeom prst="rect">
              <a:avLst/>
            </a:prstGeom>
            <a:solidFill>
              <a:srgbClr val="FFFFFF"/>
            </a:solidFill>
            <a:ln>
              <a:solidFill>
                <a:srgbClr val="000000"/>
              </a:solidFill>
            </a:ln>
          </p:spPr>
          <p:txBody>
            <a:bodyPr wrap="square" rtlCol="0">
              <a:spAutoFit/>
            </a:bodyPr>
            <a:lstStyle/>
            <a:p>
              <a:pPr algn="ctr"/>
              <a:r>
                <a:rPr lang="en-US" sz="100" b="1" dirty="0" smtClean="0">
                  <a:solidFill>
                    <a:srgbClr val="FF0000"/>
                  </a:solidFill>
                </a:rPr>
                <a:t>CAP</a:t>
              </a:r>
              <a:endParaRPr lang="en-US" sz="100" b="1" dirty="0">
                <a:solidFill>
                  <a:srgbClr val="FF0000"/>
                </a:solidFill>
              </a:endParaRPr>
            </a:p>
          </p:txBody>
        </p:sp>
      </p:grpSp>
      <p:sp>
        <p:nvSpPr>
          <p:cNvPr id="23" name="Oval 22"/>
          <p:cNvSpPr/>
          <p:nvPr/>
        </p:nvSpPr>
        <p:spPr>
          <a:xfrm>
            <a:off x="1122780" y="3702997"/>
            <a:ext cx="2953250" cy="262874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810223" y="3518331"/>
            <a:ext cx="1370725" cy="369332"/>
          </a:xfrm>
          <a:prstGeom prst="rect">
            <a:avLst/>
          </a:prstGeom>
          <a:noFill/>
        </p:spPr>
        <p:txBody>
          <a:bodyPr wrap="none" rtlCol="0">
            <a:spAutoFit/>
          </a:bodyPr>
          <a:lstStyle/>
          <a:p>
            <a:r>
              <a:rPr lang="en-US" b="1" dirty="0" smtClean="0">
                <a:solidFill>
                  <a:srgbClr val="FFFFFF"/>
                </a:solidFill>
              </a:rPr>
              <a:t>Atmosphere</a:t>
            </a:r>
            <a:endParaRPr lang="en-US" b="1" dirty="0">
              <a:solidFill>
                <a:srgbClr val="FFFFFF"/>
              </a:solidFill>
            </a:endParaRPr>
          </a:p>
        </p:txBody>
      </p:sp>
      <p:grpSp>
        <p:nvGrpSpPr>
          <p:cNvPr id="36" name="Group 35"/>
          <p:cNvGrpSpPr/>
          <p:nvPr/>
        </p:nvGrpSpPr>
        <p:grpSpPr>
          <a:xfrm>
            <a:off x="4507233" y="721817"/>
            <a:ext cx="3903261" cy="6027287"/>
            <a:chOff x="4795484" y="251060"/>
            <a:chExt cx="3903261" cy="6027287"/>
          </a:xfrm>
        </p:grpSpPr>
        <p:grpSp>
          <p:nvGrpSpPr>
            <p:cNvPr id="28" name="Group 27"/>
            <p:cNvGrpSpPr/>
            <p:nvPr/>
          </p:nvGrpSpPr>
          <p:grpSpPr>
            <a:xfrm>
              <a:off x="4795484" y="251060"/>
              <a:ext cx="3903261" cy="6027287"/>
              <a:chOff x="59592" y="474325"/>
              <a:chExt cx="3903261" cy="6027287"/>
            </a:xfrm>
          </p:grpSpPr>
          <p:pic>
            <p:nvPicPr>
              <p:cNvPr id="29" name="Picture 28"/>
              <p:cNvPicPr>
                <a:picLocks noChangeAspect="1"/>
              </p:cNvPicPr>
              <p:nvPr/>
            </p:nvPicPr>
            <p:blipFill rotWithShape="1">
              <a:blip r:embed="rId3"/>
              <a:srcRect t="21186" b="12357"/>
              <a:stretch/>
            </p:blipFill>
            <p:spPr>
              <a:xfrm>
                <a:off x="371222" y="948522"/>
                <a:ext cx="3591631" cy="1868970"/>
              </a:xfrm>
              <a:prstGeom prst="rect">
                <a:avLst/>
              </a:prstGeom>
              <a:ln>
                <a:solidFill>
                  <a:srgbClr val="4F81BD"/>
                </a:solidFill>
              </a:ln>
            </p:spPr>
          </p:pic>
          <p:pic>
            <p:nvPicPr>
              <p:cNvPr id="30" name="Picture 29"/>
              <p:cNvPicPr>
                <a:picLocks noChangeAspect="1"/>
              </p:cNvPicPr>
              <p:nvPr/>
            </p:nvPicPr>
            <p:blipFill>
              <a:blip r:embed="rId4"/>
              <a:stretch>
                <a:fillRect/>
              </a:stretch>
            </p:blipFill>
            <p:spPr>
              <a:xfrm>
                <a:off x="355921" y="4047921"/>
                <a:ext cx="3591632" cy="2070047"/>
              </a:xfrm>
              <a:prstGeom prst="rect">
                <a:avLst/>
              </a:prstGeom>
              <a:ln>
                <a:solidFill>
                  <a:srgbClr val="4F81BD"/>
                </a:solidFill>
              </a:ln>
            </p:spPr>
          </p:pic>
          <p:sp>
            <p:nvSpPr>
              <p:cNvPr id="31" name="TextBox 30"/>
              <p:cNvSpPr txBox="1"/>
              <p:nvPr/>
            </p:nvSpPr>
            <p:spPr>
              <a:xfrm>
                <a:off x="979792" y="474325"/>
                <a:ext cx="1754006" cy="461665"/>
              </a:xfrm>
              <a:prstGeom prst="rect">
                <a:avLst/>
              </a:prstGeom>
              <a:noFill/>
            </p:spPr>
            <p:txBody>
              <a:bodyPr wrap="none" rtlCol="0">
                <a:spAutoFit/>
              </a:bodyPr>
              <a:lstStyle/>
              <a:p>
                <a:pPr defTabSz="914400" fontAlgn="base">
                  <a:spcBef>
                    <a:spcPct val="0"/>
                  </a:spcBef>
                  <a:spcAft>
                    <a:spcPct val="0"/>
                  </a:spcAft>
                </a:pPr>
                <a:r>
                  <a:rPr lang="en-US" sz="2400" dirty="0">
                    <a:solidFill>
                      <a:srgbClr val="FFFF00"/>
                    </a:solidFill>
                    <a:latin typeface="Gill Sans MT"/>
                    <a:ea typeface="ＭＳ Ｐゴシック" charset="0"/>
                    <a:cs typeface="Gill Sans MT"/>
                  </a:rPr>
                  <a:t>CLM (CGD)</a:t>
                </a:r>
              </a:p>
            </p:txBody>
          </p:sp>
          <p:sp>
            <p:nvSpPr>
              <p:cNvPr id="32" name="TextBox 31"/>
              <p:cNvSpPr txBox="1"/>
              <p:nvPr/>
            </p:nvSpPr>
            <p:spPr>
              <a:xfrm>
                <a:off x="59592" y="6039947"/>
                <a:ext cx="3875741" cy="461665"/>
              </a:xfrm>
              <a:prstGeom prst="rect">
                <a:avLst/>
              </a:prstGeom>
              <a:solidFill>
                <a:schemeClr val="tx1"/>
              </a:solidFill>
            </p:spPr>
            <p:txBody>
              <a:bodyPr wrap="none" rtlCol="0">
                <a:spAutoFit/>
              </a:bodyPr>
              <a:lstStyle/>
              <a:p>
                <a:pPr defTabSz="914400" fontAlgn="base">
                  <a:spcBef>
                    <a:spcPct val="0"/>
                  </a:spcBef>
                  <a:spcAft>
                    <a:spcPct val="0"/>
                  </a:spcAft>
                </a:pPr>
                <a:r>
                  <a:rPr lang="en-US" sz="2400" dirty="0">
                    <a:solidFill>
                      <a:srgbClr val="FFFF00"/>
                    </a:solidFill>
                    <a:latin typeface="Gill Sans MT"/>
                    <a:ea typeface="ＭＳ Ｐゴシック" charset="0"/>
                    <a:cs typeface="Gill Sans MT"/>
                  </a:rPr>
                  <a:t>Noah-MP,  WRF-Hydro (RAL)</a:t>
                </a:r>
              </a:p>
            </p:txBody>
          </p:sp>
        </p:grpSp>
        <p:sp>
          <p:nvSpPr>
            <p:cNvPr id="33" name="TextBox 32"/>
            <p:cNvSpPr txBox="1"/>
            <p:nvPr/>
          </p:nvSpPr>
          <p:spPr>
            <a:xfrm>
              <a:off x="6231570" y="2940849"/>
              <a:ext cx="970137" cy="461665"/>
            </a:xfrm>
            <a:prstGeom prst="rect">
              <a:avLst/>
            </a:prstGeom>
            <a:noFill/>
          </p:spPr>
          <p:txBody>
            <a:bodyPr wrap="none" rtlCol="0">
              <a:spAutoFit/>
            </a:bodyPr>
            <a:lstStyle/>
            <a:p>
              <a:pPr defTabSz="914400" fontAlgn="base">
                <a:spcBef>
                  <a:spcPct val="0"/>
                </a:spcBef>
                <a:spcAft>
                  <a:spcPct val="0"/>
                </a:spcAft>
              </a:pPr>
              <a:r>
                <a:rPr lang="en-US" sz="2400" dirty="0">
                  <a:solidFill>
                    <a:srgbClr val="FFFF00"/>
                  </a:solidFill>
                  <a:latin typeface="Gill Sans MT"/>
                  <a:ea typeface="ＭＳ Ｐゴシック" charset="0"/>
                  <a:cs typeface="Gill Sans MT"/>
                </a:rPr>
                <a:t>CTSM</a:t>
              </a:r>
            </a:p>
          </p:txBody>
        </p:sp>
        <p:sp>
          <p:nvSpPr>
            <p:cNvPr id="34" name="Up Arrow 33"/>
            <p:cNvSpPr/>
            <p:nvPr/>
          </p:nvSpPr>
          <p:spPr bwMode="auto">
            <a:xfrm>
              <a:off x="6571960" y="3485905"/>
              <a:ext cx="484632" cy="415298"/>
            </a:xfrm>
            <a:prstGeom prst="upArrow">
              <a:avLst/>
            </a:prstGeom>
            <a:solidFill>
              <a:schemeClr val="accent1"/>
            </a:solidFill>
            <a:ln w="9525"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600">
                <a:solidFill>
                  <a:srgbClr val="000000"/>
                </a:solidFill>
                <a:latin typeface="Comic Sans MS" pitchFamily="66" charset="0"/>
              </a:endParaRPr>
            </a:p>
          </p:txBody>
        </p:sp>
        <p:sp>
          <p:nvSpPr>
            <p:cNvPr id="35" name="Up Arrow 34"/>
            <p:cNvSpPr/>
            <p:nvPr/>
          </p:nvSpPr>
          <p:spPr bwMode="auto">
            <a:xfrm rot="10800000">
              <a:off x="6571960" y="2540850"/>
              <a:ext cx="484632" cy="415298"/>
            </a:xfrm>
            <a:prstGeom prst="upArrow">
              <a:avLst/>
            </a:prstGeom>
            <a:solidFill>
              <a:schemeClr val="accent1"/>
            </a:solidFill>
            <a:ln w="9525"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600">
                <a:solidFill>
                  <a:srgbClr val="000000"/>
                </a:solidFill>
                <a:latin typeface="Comic Sans MS" pitchFamily="66" charset="0"/>
              </a:endParaRPr>
            </a:p>
          </p:txBody>
        </p:sp>
      </p:grpSp>
      <p:grpSp>
        <p:nvGrpSpPr>
          <p:cNvPr id="37" name="Group 36"/>
          <p:cNvGrpSpPr/>
          <p:nvPr/>
        </p:nvGrpSpPr>
        <p:grpSpPr>
          <a:xfrm>
            <a:off x="1791137" y="976542"/>
            <a:ext cx="1807878" cy="1941397"/>
            <a:chOff x="4795484" y="251060"/>
            <a:chExt cx="3903261" cy="6403082"/>
          </a:xfrm>
        </p:grpSpPr>
        <p:grpSp>
          <p:nvGrpSpPr>
            <p:cNvPr id="38" name="Group 37"/>
            <p:cNvGrpSpPr/>
            <p:nvPr/>
          </p:nvGrpSpPr>
          <p:grpSpPr>
            <a:xfrm>
              <a:off x="4795484" y="251060"/>
              <a:ext cx="3903261" cy="6403082"/>
              <a:chOff x="59592" y="474325"/>
              <a:chExt cx="3903261" cy="6403082"/>
            </a:xfrm>
          </p:grpSpPr>
          <p:pic>
            <p:nvPicPr>
              <p:cNvPr id="42" name="Picture 41"/>
              <p:cNvPicPr>
                <a:picLocks noChangeAspect="1"/>
              </p:cNvPicPr>
              <p:nvPr/>
            </p:nvPicPr>
            <p:blipFill rotWithShape="1">
              <a:blip r:embed="rId3"/>
              <a:srcRect t="21186" b="12357"/>
              <a:stretch/>
            </p:blipFill>
            <p:spPr>
              <a:xfrm>
                <a:off x="371222" y="948522"/>
                <a:ext cx="3591631" cy="1868970"/>
              </a:xfrm>
              <a:prstGeom prst="rect">
                <a:avLst/>
              </a:prstGeom>
              <a:ln>
                <a:solidFill>
                  <a:srgbClr val="4F81BD"/>
                </a:solidFill>
              </a:ln>
            </p:spPr>
          </p:pic>
          <p:pic>
            <p:nvPicPr>
              <p:cNvPr id="43" name="Picture 42"/>
              <p:cNvPicPr>
                <a:picLocks noChangeAspect="1"/>
              </p:cNvPicPr>
              <p:nvPr/>
            </p:nvPicPr>
            <p:blipFill>
              <a:blip r:embed="rId4"/>
              <a:stretch>
                <a:fillRect/>
              </a:stretch>
            </p:blipFill>
            <p:spPr>
              <a:xfrm>
                <a:off x="355921" y="4047921"/>
                <a:ext cx="3591632" cy="2070047"/>
              </a:xfrm>
              <a:prstGeom prst="rect">
                <a:avLst/>
              </a:prstGeom>
              <a:ln>
                <a:solidFill>
                  <a:srgbClr val="4F81BD"/>
                </a:solidFill>
              </a:ln>
            </p:spPr>
          </p:pic>
          <p:sp>
            <p:nvSpPr>
              <p:cNvPr id="44" name="TextBox 43"/>
              <p:cNvSpPr txBox="1"/>
              <p:nvPr/>
            </p:nvSpPr>
            <p:spPr>
              <a:xfrm>
                <a:off x="979792" y="474325"/>
                <a:ext cx="1881816" cy="837461"/>
              </a:xfrm>
              <a:prstGeom prst="rect">
                <a:avLst/>
              </a:prstGeom>
              <a:noFill/>
            </p:spPr>
            <p:txBody>
              <a:bodyPr wrap="none" rtlCol="0">
                <a:spAutoFit/>
              </a:bodyPr>
              <a:lstStyle/>
              <a:p>
                <a:pPr defTabSz="914400" fontAlgn="base">
                  <a:spcBef>
                    <a:spcPct val="0"/>
                  </a:spcBef>
                  <a:spcAft>
                    <a:spcPct val="0"/>
                  </a:spcAft>
                </a:pPr>
                <a:r>
                  <a:rPr lang="en-US" sz="1050" dirty="0">
                    <a:solidFill>
                      <a:srgbClr val="800000"/>
                    </a:solidFill>
                    <a:latin typeface="Gill Sans MT"/>
                    <a:ea typeface="ＭＳ Ｐゴシック" charset="0"/>
                    <a:cs typeface="Gill Sans MT"/>
                  </a:rPr>
                  <a:t>CLM (CGD)</a:t>
                </a:r>
              </a:p>
            </p:txBody>
          </p:sp>
          <p:sp>
            <p:nvSpPr>
              <p:cNvPr id="45" name="TextBox 44"/>
              <p:cNvSpPr txBox="1"/>
              <p:nvPr/>
            </p:nvSpPr>
            <p:spPr>
              <a:xfrm>
                <a:off x="59592" y="6039946"/>
                <a:ext cx="3887317" cy="837461"/>
              </a:xfrm>
              <a:prstGeom prst="rect">
                <a:avLst/>
              </a:prstGeom>
              <a:noFill/>
            </p:spPr>
            <p:txBody>
              <a:bodyPr wrap="none" rtlCol="0">
                <a:spAutoFit/>
              </a:bodyPr>
              <a:lstStyle/>
              <a:p>
                <a:pPr defTabSz="914400" fontAlgn="base">
                  <a:spcBef>
                    <a:spcPct val="0"/>
                  </a:spcBef>
                  <a:spcAft>
                    <a:spcPct val="0"/>
                  </a:spcAft>
                </a:pPr>
                <a:r>
                  <a:rPr lang="en-US" sz="1050" dirty="0">
                    <a:solidFill>
                      <a:srgbClr val="800000"/>
                    </a:solidFill>
                    <a:latin typeface="Gill Sans MT"/>
                    <a:ea typeface="ＭＳ Ｐゴシック" charset="0"/>
                    <a:cs typeface="Gill Sans MT"/>
                  </a:rPr>
                  <a:t>Noah-MP,  WRF-Hydro (RAL)</a:t>
                </a:r>
              </a:p>
            </p:txBody>
          </p:sp>
        </p:grpSp>
        <p:sp>
          <p:nvSpPr>
            <p:cNvPr id="39" name="TextBox 38"/>
            <p:cNvSpPr txBox="1"/>
            <p:nvPr/>
          </p:nvSpPr>
          <p:spPr>
            <a:xfrm>
              <a:off x="6231571" y="2940850"/>
              <a:ext cx="1146261" cy="837461"/>
            </a:xfrm>
            <a:prstGeom prst="rect">
              <a:avLst/>
            </a:prstGeom>
            <a:noFill/>
          </p:spPr>
          <p:txBody>
            <a:bodyPr wrap="none" rtlCol="0">
              <a:spAutoFit/>
            </a:bodyPr>
            <a:lstStyle/>
            <a:p>
              <a:pPr defTabSz="914400" fontAlgn="base">
                <a:spcBef>
                  <a:spcPct val="0"/>
                </a:spcBef>
                <a:spcAft>
                  <a:spcPct val="0"/>
                </a:spcAft>
              </a:pPr>
              <a:r>
                <a:rPr lang="en-US" sz="1050" dirty="0">
                  <a:solidFill>
                    <a:srgbClr val="800000"/>
                  </a:solidFill>
                  <a:latin typeface="Gill Sans MT"/>
                  <a:ea typeface="ＭＳ Ｐゴシック" charset="0"/>
                  <a:cs typeface="Gill Sans MT"/>
                </a:rPr>
                <a:t>CTSM</a:t>
              </a:r>
            </a:p>
          </p:txBody>
        </p:sp>
        <p:sp>
          <p:nvSpPr>
            <p:cNvPr id="40" name="Up Arrow 39"/>
            <p:cNvSpPr/>
            <p:nvPr/>
          </p:nvSpPr>
          <p:spPr bwMode="auto">
            <a:xfrm>
              <a:off x="6571960" y="3485905"/>
              <a:ext cx="484632" cy="415298"/>
            </a:xfrm>
            <a:prstGeom prst="upArrow">
              <a:avLst/>
            </a:prstGeom>
            <a:solidFill>
              <a:schemeClr val="accent1"/>
            </a:solidFill>
            <a:ln w="9525"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800">
                <a:solidFill>
                  <a:srgbClr val="000000"/>
                </a:solidFill>
                <a:latin typeface="Comic Sans MS" pitchFamily="66" charset="0"/>
              </a:endParaRPr>
            </a:p>
          </p:txBody>
        </p:sp>
        <p:sp>
          <p:nvSpPr>
            <p:cNvPr id="41" name="Up Arrow 40"/>
            <p:cNvSpPr/>
            <p:nvPr/>
          </p:nvSpPr>
          <p:spPr bwMode="auto">
            <a:xfrm rot="10800000">
              <a:off x="6571960" y="2540850"/>
              <a:ext cx="484632" cy="415298"/>
            </a:xfrm>
            <a:prstGeom prst="upArrow">
              <a:avLst/>
            </a:prstGeom>
            <a:solidFill>
              <a:schemeClr val="accent1"/>
            </a:solidFill>
            <a:ln w="9525"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800">
                <a:solidFill>
                  <a:srgbClr val="000000"/>
                </a:solidFill>
                <a:latin typeface="Comic Sans MS" pitchFamily="66" charset="0"/>
              </a:endParaRPr>
            </a:p>
          </p:txBody>
        </p:sp>
      </p:grpSp>
      <p:grpSp>
        <p:nvGrpSpPr>
          <p:cNvPr id="47" name="Group 46"/>
          <p:cNvGrpSpPr/>
          <p:nvPr/>
        </p:nvGrpSpPr>
        <p:grpSpPr>
          <a:xfrm>
            <a:off x="1264005" y="721817"/>
            <a:ext cx="2797259" cy="2495832"/>
            <a:chOff x="1552256" y="251060"/>
            <a:chExt cx="2797259" cy="2495832"/>
          </a:xfrm>
        </p:grpSpPr>
        <p:sp>
          <p:nvSpPr>
            <p:cNvPr id="27" name="Oval 26"/>
            <p:cNvSpPr/>
            <p:nvPr/>
          </p:nvSpPr>
          <p:spPr>
            <a:xfrm>
              <a:off x="1676824" y="251060"/>
              <a:ext cx="2672691" cy="24958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6" name="TextBox 45"/>
            <p:cNvSpPr txBox="1"/>
            <p:nvPr/>
          </p:nvSpPr>
          <p:spPr>
            <a:xfrm>
              <a:off x="1552256" y="251060"/>
              <a:ext cx="643964" cy="369332"/>
            </a:xfrm>
            <a:prstGeom prst="rect">
              <a:avLst/>
            </a:prstGeom>
            <a:noFill/>
          </p:spPr>
          <p:txBody>
            <a:bodyPr wrap="none" rtlCol="0">
              <a:spAutoFit/>
            </a:bodyPr>
            <a:lstStyle/>
            <a:p>
              <a:r>
                <a:rPr lang="en-US" b="1" dirty="0" smtClean="0">
                  <a:solidFill>
                    <a:srgbClr val="FFFFFF"/>
                  </a:solidFill>
                </a:rPr>
                <a:t>Land</a:t>
              </a:r>
              <a:endParaRPr lang="en-US" b="1" dirty="0">
                <a:solidFill>
                  <a:srgbClr val="FFFFFF"/>
                </a:solidFill>
              </a:endParaRPr>
            </a:p>
          </p:txBody>
        </p:sp>
      </p:grpSp>
      <p:grpSp>
        <p:nvGrpSpPr>
          <p:cNvPr id="50" name="Group 49"/>
          <p:cNvGrpSpPr/>
          <p:nvPr/>
        </p:nvGrpSpPr>
        <p:grpSpPr>
          <a:xfrm>
            <a:off x="4869908" y="721817"/>
            <a:ext cx="3102921" cy="2495832"/>
            <a:chOff x="5158159" y="251060"/>
            <a:chExt cx="3102921" cy="2495832"/>
          </a:xfrm>
        </p:grpSpPr>
        <p:sp>
          <p:nvSpPr>
            <p:cNvPr id="26" name="Oval 25"/>
            <p:cNvSpPr/>
            <p:nvPr/>
          </p:nvSpPr>
          <p:spPr>
            <a:xfrm>
              <a:off x="5158159" y="251060"/>
              <a:ext cx="2672691" cy="24958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8" name="Picture 47"/>
            <p:cNvPicPr>
              <a:picLocks noChangeAspect="1"/>
            </p:cNvPicPr>
            <p:nvPr/>
          </p:nvPicPr>
          <p:blipFill>
            <a:blip r:embed="rId5"/>
            <a:stretch>
              <a:fillRect/>
            </a:stretch>
          </p:blipFill>
          <p:spPr>
            <a:xfrm>
              <a:off x="5638284" y="759701"/>
              <a:ext cx="1831406" cy="1457223"/>
            </a:xfrm>
            <a:prstGeom prst="rect">
              <a:avLst/>
            </a:prstGeom>
          </p:spPr>
        </p:pic>
        <p:sp>
          <p:nvSpPr>
            <p:cNvPr id="49" name="TextBox 48"/>
            <p:cNvSpPr txBox="1"/>
            <p:nvPr/>
          </p:nvSpPr>
          <p:spPr>
            <a:xfrm>
              <a:off x="7469690" y="398742"/>
              <a:ext cx="791390" cy="369332"/>
            </a:xfrm>
            <a:prstGeom prst="rect">
              <a:avLst/>
            </a:prstGeom>
            <a:noFill/>
          </p:spPr>
          <p:txBody>
            <a:bodyPr wrap="none" rtlCol="0">
              <a:spAutoFit/>
            </a:bodyPr>
            <a:lstStyle/>
            <a:p>
              <a:r>
                <a:rPr lang="en-US" b="1" dirty="0" smtClean="0">
                  <a:solidFill>
                    <a:srgbClr val="FFFFFF"/>
                  </a:solidFill>
                </a:rPr>
                <a:t>Ocean</a:t>
              </a:r>
              <a:endParaRPr lang="en-US" b="1" dirty="0">
                <a:solidFill>
                  <a:srgbClr val="FFFFFF"/>
                </a:solidFill>
              </a:endParaRPr>
            </a:p>
          </p:txBody>
        </p:sp>
      </p:grpSp>
      <p:grpSp>
        <p:nvGrpSpPr>
          <p:cNvPr id="53" name="Group 52"/>
          <p:cNvGrpSpPr/>
          <p:nvPr/>
        </p:nvGrpSpPr>
        <p:grpSpPr>
          <a:xfrm>
            <a:off x="4947363" y="3722416"/>
            <a:ext cx="2672691" cy="2597549"/>
            <a:chOff x="6231357" y="3033182"/>
            <a:chExt cx="2672691" cy="2597549"/>
          </a:xfrm>
        </p:grpSpPr>
        <p:sp>
          <p:nvSpPr>
            <p:cNvPr id="25" name="Oval 24"/>
            <p:cNvSpPr/>
            <p:nvPr/>
          </p:nvSpPr>
          <p:spPr>
            <a:xfrm>
              <a:off x="6231357" y="3134899"/>
              <a:ext cx="2672691" cy="24958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51" name="Picture 50"/>
            <p:cNvPicPr>
              <a:picLocks noChangeAspect="1"/>
            </p:cNvPicPr>
            <p:nvPr/>
          </p:nvPicPr>
          <p:blipFill>
            <a:blip r:embed="rId6"/>
            <a:stretch>
              <a:fillRect/>
            </a:stretch>
          </p:blipFill>
          <p:spPr>
            <a:xfrm>
              <a:off x="6747900" y="3695757"/>
              <a:ext cx="1676824" cy="1391175"/>
            </a:xfrm>
            <a:prstGeom prst="rect">
              <a:avLst/>
            </a:prstGeom>
          </p:spPr>
        </p:pic>
        <p:sp>
          <p:nvSpPr>
            <p:cNvPr id="52" name="TextBox 51"/>
            <p:cNvSpPr txBox="1"/>
            <p:nvPr/>
          </p:nvSpPr>
          <p:spPr>
            <a:xfrm>
              <a:off x="8251500" y="3033182"/>
              <a:ext cx="455285" cy="369332"/>
            </a:xfrm>
            <a:prstGeom prst="rect">
              <a:avLst/>
            </a:prstGeom>
            <a:noFill/>
          </p:spPr>
          <p:txBody>
            <a:bodyPr wrap="none" rtlCol="0">
              <a:spAutoFit/>
            </a:bodyPr>
            <a:lstStyle/>
            <a:p>
              <a:r>
                <a:rPr lang="en-US" b="1" dirty="0" smtClean="0">
                  <a:solidFill>
                    <a:srgbClr val="FFFFFF"/>
                  </a:solidFill>
                </a:rPr>
                <a:t>Ice</a:t>
              </a:r>
              <a:endParaRPr lang="en-US" b="1" dirty="0">
                <a:solidFill>
                  <a:srgbClr val="FFFFFF"/>
                </a:solidFill>
              </a:endParaRPr>
            </a:p>
          </p:txBody>
        </p:sp>
      </p:grpSp>
      <p:sp>
        <p:nvSpPr>
          <p:cNvPr id="54" name="TextBox 53"/>
          <p:cNvSpPr txBox="1"/>
          <p:nvPr/>
        </p:nvSpPr>
        <p:spPr>
          <a:xfrm>
            <a:off x="94930" y="0"/>
            <a:ext cx="8927248" cy="584776"/>
          </a:xfrm>
          <a:prstGeom prst="rect">
            <a:avLst/>
          </a:prstGeom>
          <a:noFill/>
        </p:spPr>
        <p:txBody>
          <a:bodyPr wrap="square" rtlCol="0">
            <a:spAutoFit/>
          </a:bodyPr>
          <a:lstStyle/>
          <a:p>
            <a:pPr algn="ctr"/>
            <a:r>
              <a:rPr lang="en-US" sz="3200" dirty="0" smtClean="0">
                <a:solidFill>
                  <a:srgbClr val="FFFFFF"/>
                </a:solidFill>
              </a:rPr>
              <a:t>Earth-System Modeling: System of Ecosystems</a:t>
            </a:r>
            <a:endParaRPr lang="en-US" sz="3200" dirty="0">
              <a:solidFill>
                <a:srgbClr val="FFFFFF"/>
              </a:solidFill>
            </a:endParaRPr>
          </a:p>
        </p:txBody>
      </p:sp>
      <p:grpSp>
        <p:nvGrpSpPr>
          <p:cNvPr id="62" name="Group 61"/>
          <p:cNvGrpSpPr/>
          <p:nvPr/>
        </p:nvGrpSpPr>
        <p:grpSpPr>
          <a:xfrm>
            <a:off x="3441701" y="2879320"/>
            <a:ext cx="1943716" cy="1310319"/>
            <a:chOff x="3424223" y="2946756"/>
            <a:chExt cx="1943716" cy="1310319"/>
          </a:xfrm>
        </p:grpSpPr>
        <p:sp>
          <p:nvSpPr>
            <p:cNvPr id="55" name="Oval 54"/>
            <p:cNvSpPr/>
            <p:nvPr/>
          </p:nvSpPr>
          <p:spPr>
            <a:xfrm>
              <a:off x="3601589" y="3182105"/>
              <a:ext cx="1421451" cy="99988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7" name="TextBox 56"/>
            <p:cNvSpPr txBox="1"/>
            <p:nvPr/>
          </p:nvSpPr>
          <p:spPr>
            <a:xfrm>
              <a:off x="3757722" y="3189656"/>
              <a:ext cx="1177895" cy="923330"/>
            </a:xfrm>
            <a:prstGeom prst="rect">
              <a:avLst/>
            </a:prstGeom>
            <a:noFill/>
          </p:spPr>
          <p:txBody>
            <a:bodyPr wrap="square" rtlCol="0">
              <a:spAutoFit/>
            </a:bodyPr>
            <a:lstStyle/>
            <a:p>
              <a:pPr algn="ctr"/>
              <a:r>
                <a:rPr lang="en-US" b="1" dirty="0" smtClean="0">
                  <a:solidFill>
                    <a:srgbClr val="FFFFFF"/>
                  </a:solidFill>
                </a:rPr>
                <a:t>NUOPC Mediator</a:t>
              </a:r>
            </a:p>
            <a:p>
              <a:pPr algn="ctr"/>
              <a:r>
                <a:rPr lang="en-US" b="1" dirty="0" smtClean="0">
                  <a:solidFill>
                    <a:srgbClr val="FFFFFF"/>
                  </a:solidFill>
                </a:rPr>
                <a:t>(CIME)</a:t>
              </a:r>
              <a:endParaRPr lang="en-US" b="1" dirty="0">
                <a:solidFill>
                  <a:srgbClr val="FFFFFF"/>
                </a:solidFill>
              </a:endParaRPr>
            </a:p>
          </p:txBody>
        </p:sp>
        <p:cxnSp>
          <p:nvCxnSpPr>
            <p:cNvPr id="58" name="Straight Arrow Connector 57"/>
            <p:cNvCxnSpPr/>
            <p:nvPr/>
          </p:nvCxnSpPr>
          <p:spPr>
            <a:xfrm>
              <a:off x="3424223" y="2972550"/>
              <a:ext cx="529894" cy="444904"/>
            </a:xfrm>
            <a:prstGeom prst="straightConnector1">
              <a:avLst/>
            </a:prstGeom>
            <a:ln w="50800">
              <a:solidFill>
                <a:srgbClr val="8EB4E3"/>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3472101" y="3891569"/>
              <a:ext cx="482016" cy="356622"/>
            </a:xfrm>
            <a:prstGeom prst="straightConnector1">
              <a:avLst/>
            </a:prstGeom>
            <a:ln w="50800">
              <a:solidFill>
                <a:srgbClr val="8EB4E3"/>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25" idx="1"/>
            </p:cNvCxnSpPr>
            <p:nvPr/>
          </p:nvCxnSpPr>
          <p:spPr>
            <a:xfrm flipH="1" flipV="1">
              <a:off x="4852430" y="3891569"/>
              <a:ext cx="468862" cy="365506"/>
            </a:xfrm>
            <a:prstGeom prst="straightConnector1">
              <a:avLst/>
            </a:prstGeom>
            <a:ln w="50800">
              <a:solidFill>
                <a:srgbClr val="8EB4E3"/>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H="1">
              <a:off x="4852430" y="2946756"/>
              <a:ext cx="515509" cy="470698"/>
            </a:xfrm>
            <a:prstGeom prst="straightConnector1">
              <a:avLst/>
            </a:prstGeom>
            <a:ln w="50800">
              <a:solidFill>
                <a:srgbClr val="8EB4E3"/>
              </a:solidFill>
              <a:headEnd type="arrow"/>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29663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10507 0.04077 L -0.40396 -0.18555 " pathEditMode="relative" rAng="0" ptsTypes="AA">
                                      <p:cBhvr>
                                        <p:cTn id="10" dur="2000" fill="hold"/>
                                        <p:tgtEl>
                                          <p:spTgt spid="36"/>
                                        </p:tgtEl>
                                        <p:attrNameLst>
                                          <p:attrName>ppt_x</p:attrName>
                                          <p:attrName>ppt_y</p:attrName>
                                        </p:attrNameLst>
                                      </p:cBhvr>
                                      <p:rCtr x="-14953" y="-11327"/>
                                    </p:animMotion>
                                  </p:childTnLst>
                                </p:cTn>
                              </p:par>
                            </p:childTnLst>
                          </p:cTn>
                        </p:par>
                      </p:childTnLst>
                    </p:cTn>
                  </p:par>
                  <p:par>
                    <p:cTn id="11" fill="hold">
                      <p:stCondLst>
                        <p:cond delay="indefinite"/>
                      </p:stCondLst>
                      <p:childTnLst>
                        <p:par>
                          <p:cTn id="12" fill="hold">
                            <p:stCondLst>
                              <p:cond delay="0"/>
                            </p:stCondLst>
                            <p:childTnLst>
                              <p:par>
                                <p:cTn id="13" presetID="55" presetClass="exit" presetSubtype="0" fill="hold" nodeType="clickEffect">
                                  <p:stCondLst>
                                    <p:cond delay="0"/>
                                  </p:stCondLst>
                                  <p:childTnLst>
                                    <p:anim calcmode="lin" valueType="num">
                                      <p:cBhvr>
                                        <p:cTn id="14" dur="1000"/>
                                        <p:tgtEl>
                                          <p:spTgt spid="36"/>
                                        </p:tgtEl>
                                        <p:attrNameLst>
                                          <p:attrName>ppt_w</p:attrName>
                                        </p:attrNameLst>
                                      </p:cBhvr>
                                      <p:tavLst>
                                        <p:tav tm="0">
                                          <p:val>
                                            <p:strVal val="ppt_w"/>
                                          </p:val>
                                        </p:tav>
                                        <p:tav tm="100000">
                                          <p:val>
                                            <p:strVal val="ppt_w*0.70"/>
                                          </p:val>
                                        </p:tav>
                                      </p:tavLst>
                                    </p:anim>
                                    <p:anim calcmode="lin" valueType="num">
                                      <p:cBhvr>
                                        <p:cTn id="15" dur="1000"/>
                                        <p:tgtEl>
                                          <p:spTgt spid="36"/>
                                        </p:tgtEl>
                                        <p:attrNameLst>
                                          <p:attrName>ppt_h</p:attrName>
                                        </p:attrNameLst>
                                      </p:cBhvr>
                                      <p:tavLst>
                                        <p:tav tm="0">
                                          <p:val>
                                            <p:strVal val="ppt_h"/>
                                          </p:val>
                                        </p:tav>
                                        <p:tav tm="100000">
                                          <p:val>
                                            <p:strVal val="ppt_h"/>
                                          </p:val>
                                        </p:tav>
                                      </p:tavLst>
                                    </p:anim>
                                    <p:animEffect transition="out" filter="fade">
                                      <p:cBhvr>
                                        <p:cTn id="16" dur="1000"/>
                                        <p:tgtEl>
                                          <p:spTgt spid="36"/>
                                        </p:tgtEl>
                                      </p:cBhvr>
                                    </p:animEffect>
                                    <p:set>
                                      <p:cBhvr>
                                        <p:cTn id="17" dur="1" fill="hold">
                                          <p:stCondLst>
                                            <p:cond delay="999"/>
                                          </p:stCondLst>
                                        </p:cTn>
                                        <p:tgtEl>
                                          <p:spTgt spid="3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9139"/>
          </a:xfrm>
        </p:spPr>
        <p:txBody>
          <a:bodyPr>
            <a:normAutofit/>
          </a:bodyPr>
          <a:lstStyle/>
          <a:p>
            <a:r>
              <a:rPr lang="en-US" sz="3600" dirty="0" smtClean="0">
                <a:solidFill>
                  <a:schemeClr val="bg1"/>
                </a:solidFill>
              </a:rPr>
              <a:t>Work in Progress</a:t>
            </a:r>
            <a:endParaRPr lang="en-US" sz="3600" dirty="0">
              <a:solidFill>
                <a:schemeClr val="bg1"/>
              </a:solidFill>
            </a:endParaRPr>
          </a:p>
        </p:txBody>
      </p:sp>
      <p:sp>
        <p:nvSpPr>
          <p:cNvPr id="3" name="Content Placeholder 2"/>
          <p:cNvSpPr>
            <a:spLocks noGrp="1"/>
          </p:cNvSpPr>
          <p:nvPr>
            <p:ph idx="1"/>
          </p:nvPr>
        </p:nvSpPr>
        <p:spPr>
          <a:xfrm>
            <a:off x="457200" y="1257300"/>
            <a:ext cx="8229600" cy="4525963"/>
          </a:xfrm>
        </p:spPr>
        <p:txBody>
          <a:bodyPr>
            <a:normAutofit/>
          </a:bodyPr>
          <a:lstStyle/>
          <a:p>
            <a:r>
              <a:rPr lang="en-US" sz="2400" dirty="0" smtClean="0">
                <a:solidFill>
                  <a:schemeClr val="bg1"/>
                </a:solidFill>
              </a:rPr>
              <a:t>MMM</a:t>
            </a:r>
          </a:p>
          <a:p>
            <a:pPr lvl="1"/>
            <a:r>
              <a:rPr lang="en-US" sz="2000" dirty="0" smtClean="0">
                <a:solidFill>
                  <a:schemeClr val="bg1"/>
                </a:solidFill>
              </a:rPr>
              <a:t>Common physics repository and testing (part of CCPP)</a:t>
            </a:r>
          </a:p>
          <a:p>
            <a:pPr lvl="1"/>
            <a:r>
              <a:rPr lang="en-US" sz="2000" dirty="0" smtClean="0">
                <a:solidFill>
                  <a:schemeClr val="bg1"/>
                </a:solidFill>
              </a:rPr>
              <a:t>Regional MPAS: driving WRF and regional MPAS from global MPAS</a:t>
            </a:r>
          </a:p>
          <a:p>
            <a:pPr lvl="1"/>
            <a:r>
              <a:rPr lang="en-US" sz="2000" dirty="0" smtClean="0">
                <a:solidFill>
                  <a:schemeClr val="bg1"/>
                </a:solidFill>
              </a:rPr>
              <a:t>Ensemble-</a:t>
            </a:r>
            <a:r>
              <a:rPr lang="en-US" sz="2000" dirty="0" err="1" smtClean="0">
                <a:solidFill>
                  <a:schemeClr val="bg1"/>
                </a:solidFill>
              </a:rPr>
              <a:t>variational</a:t>
            </a:r>
            <a:r>
              <a:rPr lang="en-US" sz="2000" dirty="0" smtClean="0">
                <a:solidFill>
                  <a:schemeClr val="bg1"/>
                </a:solidFill>
              </a:rPr>
              <a:t> DA for WRF and MPAS</a:t>
            </a:r>
          </a:p>
          <a:p>
            <a:pPr lvl="1"/>
            <a:r>
              <a:rPr lang="en-US" sz="2000" dirty="0" smtClean="0">
                <a:solidFill>
                  <a:schemeClr val="bg1"/>
                </a:solidFill>
              </a:rPr>
              <a:t>Unified web-based community support for WRF and MPAS</a:t>
            </a:r>
          </a:p>
          <a:p>
            <a:r>
              <a:rPr lang="en-US" sz="2400" dirty="0" smtClean="0">
                <a:solidFill>
                  <a:schemeClr val="bg1"/>
                </a:solidFill>
              </a:rPr>
              <a:t>NCAR-wide: Adapting CESM to support NWP as well as climate</a:t>
            </a:r>
          </a:p>
          <a:p>
            <a:r>
              <a:rPr lang="en-US" sz="2400" dirty="0" smtClean="0">
                <a:solidFill>
                  <a:schemeClr val="bg1"/>
                </a:solidFill>
              </a:rPr>
              <a:t>NCAR/NOAA/NRL: Building and testing CCPP Driver with different physics and </a:t>
            </a:r>
            <a:r>
              <a:rPr lang="en-US" sz="2400" dirty="0" err="1" smtClean="0">
                <a:solidFill>
                  <a:schemeClr val="bg1"/>
                </a:solidFill>
              </a:rPr>
              <a:t>dycores</a:t>
            </a:r>
            <a:endParaRPr lang="en-US" sz="2400" dirty="0" smtClean="0">
              <a:solidFill>
                <a:schemeClr val="bg1"/>
              </a:solidFill>
            </a:endParaRPr>
          </a:p>
        </p:txBody>
      </p:sp>
    </p:spTree>
    <p:extLst>
      <p:ext uri="{BB962C8B-B14F-4D97-AF65-F5344CB8AC3E}">
        <p14:creationId xmlns:p14="http://schemas.microsoft.com/office/powerpoint/2010/main" val="3835628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8675"/>
          </a:xfrm>
        </p:spPr>
        <p:txBody>
          <a:bodyPr>
            <a:normAutofit/>
          </a:bodyPr>
          <a:lstStyle/>
          <a:p>
            <a:r>
              <a:rPr lang="en-US" sz="3600" dirty="0" smtClean="0">
                <a:solidFill>
                  <a:srgbClr val="FFFFFF"/>
                </a:solidFill>
              </a:rPr>
              <a:t>The Future of WRF and MPAS</a:t>
            </a:r>
            <a:endParaRPr lang="en-US" sz="3600" dirty="0">
              <a:solidFill>
                <a:srgbClr val="FFFFFF"/>
              </a:solidFill>
            </a:endParaRPr>
          </a:p>
        </p:txBody>
      </p:sp>
      <p:sp>
        <p:nvSpPr>
          <p:cNvPr id="3" name="Content Placeholder 2"/>
          <p:cNvSpPr>
            <a:spLocks noGrp="1"/>
          </p:cNvSpPr>
          <p:nvPr>
            <p:ph idx="1"/>
          </p:nvPr>
        </p:nvSpPr>
        <p:spPr>
          <a:xfrm>
            <a:off x="457200" y="1063313"/>
            <a:ext cx="8229600" cy="4525963"/>
          </a:xfrm>
        </p:spPr>
        <p:txBody>
          <a:bodyPr>
            <a:normAutofit fontScale="92500" lnSpcReduction="20000"/>
          </a:bodyPr>
          <a:lstStyle/>
          <a:p>
            <a:r>
              <a:rPr lang="en-US" sz="2600" dirty="0" smtClean="0">
                <a:solidFill>
                  <a:srgbClr val="FFFFFF"/>
                </a:solidFill>
              </a:rPr>
              <a:t>WRF </a:t>
            </a:r>
          </a:p>
          <a:p>
            <a:pPr lvl="1"/>
            <a:r>
              <a:rPr lang="en-US" sz="2200" dirty="0">
                <a:solidFill>
                  <a:srgbClr val="FFFF00"/>
                </a:solidFill>
              </a:rPr>
              <a:t>W</a:t>
            </a:r>
            <a:r>
              <a:rPr lang="en-US" sz="2200" dirty="0" smtClean="0">
                <a:solidFill>
                  <a:srgbClr val="FFFF00"/>
                </a:solidFill>
              </a:rPr>
              <a:t>ill remain as part of the NWP ecosystem</a:t>
            </a:r>
          </a:p>
          <a:p>
            <a:pPr lvl="1"/>
            <a:r>
              <a:rPr lang="en-US" sz="2200" dirty="0">
                <a:solidFill>
                  <a:srgbClr val="FFFF00"/>
                </a:solidFill>
              </a:rPr>
              <a:t>W</a:t>
            </a:r>
            <a:r>
              <a:rPr lang="en-US" sz="2200" dirty="0" smtClean="0">
                <a:solidFill>
                  <a:srgbClr val="FFFF00"/>
                </a:solidFill>
              </a:rPr>
              <a:t>ill improve through development and testing of physics, chemistry and data assimilation</a:t>
            </a:r>
          </a:p>
          <a:p>
            <a:pPr lvl="1"/>
            <a:r>
              <a:rPr lang="en-US" sz="2200" dirty="0" smtClean="0">
                <a:solidFill>
                  <a:srgbClr val="FFFF00"/>
                </a:solidFill>
              </a:rPr>
              <a:t>Will continue to address a range of applications and to capture sub-km scales.</a:t>
            </a:r>
          </a:p>
          <a:p>
            <a:r>
              <a:rPr lang="en-US" sz="2600" dirty="0" smtClean="0">
                <a:solidFill>
                  <a:srgbClr val="FFFFFF"/>
                </a:solidFill>
              </a:rPr>
              <a:t>MPAS</a:t>
            </a:r>
          </a:p>
          <a:p>
            <a:pPr lvl="1"/>
            <a:r>
              <a:rPr lang="en-US" sz="2200" dirty="0">
                <a:solidFill>
                  <a:srgbClr val="FFFF00"/>
                </a:solidFill>
              </a:rPr>
              <a:t>W</a:t>
            </a:r>
            <a:r>
              <a:rPr lang="en-US" sz="2200" dirty="0" smtClean="0">
                <a:solidFill>
                  <a:srgbClr val="FFFF00"/>
                </a:solidFill>
              </a:rPr>
              <a:t>ill subsume a growing fraction of NWP science from WRF</a:t>
            </a:r>
          </a:p>
          <a:p>
            <a:pPr lvl="1"/>
            <a:r>
              <a:rPr lang="en-US" sz="2200" dirty="0">
                <a:solidFill>
                  <a:srgbClr val="FFFF00"/>
                </a:solidFill>
              </a:rPr>
              <a:t>W</a:t>
            </a:r>
            <a:r>
              <a:rPr lang="en-US" sz="2200" dirty="0" smtClean="0">
                <a:solidFill>
                  <a:srgbClr val="FFFF00"/>
                </a:solidFill>
              </a:rPr>
              <a:t>ill move into seasonal prediction science using CESM components</a:t>
            </a:r>
          </a:p>
          <a:p>
            <a:pPr lvl="1"/>
            <a:r>
              <a:rPr lang="en-US" sz="2200" dirty="0">
                <a:solidFill>
                  <a:srgbClr val="FFFF00"/>
                </a:solidFill>
              </a:rPr>
              <a:t>W</a:t>
            </a:r>
            <a:r>
              <a:rPr lang="en-US" sz="2200" dirty="0" smtClean="0">
                <a:solidFill>
                  <a:srgbClr val="FFFF00"/>
                </a:solidFill>
              </a:rPr>
              <a:t>ill be more easily adapted to future computing architectures</a:t>
            </a:r>
          </a:p>
          <a:p>
            <a:pPr lvl="0"/>
            <a:r>
              <a:rPr lang="en-US" sz="2600" dirty="0" smtClean="0">
                <a:solidFill>
                  <a:srgbClr val="FFFFFF"/>
                </a:solidFill>
              </a:rPr>
              <a:t>MPAS and WRF</a:t>
            </a:r>
          </a:p>
          <a:p>
            <a:pPr lvl="1"/>
            <a:r>
              <a:rPr lang="en-US" sz="2200" dirty="0" smtClean="0">
                <a:solidFill>
                  <a:srgbClr val="FFFF00"/>
                </a:solidFill>
              </a:rPr>
              <a:t>Will share physics, pre-processing, post-processing, data assimilation and community support as part of an interoperable modeling ecosystem</a:t>
            </a:r>
            <a:endParaRPr lang="en-US" sz="2200" dirty="0">
              <a:solidFill>
                <a:srgbClr val="FFFF00"/>
              </a:solidFill>
            </a:endParaRPr>
          </a:p>
          <a:p>
            <a:pPr lvl="1"/>
            <a:endParaRPr lang="en-US" sz="2200" dirty="0" smtClean="0">
              <a:solidFill>
                <a:srgbClr val="FFFFFF"/>
              </a:solidFill>
            </a:endParaRPr>
          </a:p>
        </p:txBody>
      </p:sp>
    </p:spTree>
    <p:extLst>
      <p:ext uri="{BB962C8B-B14F-4D97-AF65-F5344CB8AC3E}">
        <p14:creationId xmlns:p14="http://schemas.microsoft.com/office/powerpoint/2010/main" val="2987514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1205" y="2809748"/>
            <a:ext cx="3336408" cy="923330"/>
          </a:xfrm>
          <a:prstGeom prst="rect">
            <a:avLst/>
          </a:prstGeom>
          <a:noFill/>
        </p:spPr>
        <p:txBody>
          <a:bodyPr wrap="none" rtlCol="0">
            <a:spAutoFit/>
          </a:bodyPr>
          <a:lstStyle/>
          <a:p>
            <a:r>
              <a:rPr lang="en-US" sz="5400" dirty="0" smtClean="0"/>
              <a:t>Questions?</a:t>
            </a:r>
            <a:endParaRPr lang="en-US" sz="5400" dirty="0"/>
          </a:p>
        </p:txBody>
      </p:sp>
    </p:spTree>
    <p:extLst>
      <p:ext uri="{BB962C8B-B14F-4D97-AF65-F5344CB8AC3E}">
        <p14:creationId xmlns:p14="http://schemas.microsoft.com/office/powerpoint/2010/main" val="17633569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1205" y="2809748"/>
            <a:ext cx="3399639" cy="923330"/>
          </a:xfrm>
          <a:prstGeom prst="rect">
            <a:avLst/>
          </a:prstGeom>
          <a:noFill/>
        </p:spPr>
        <p:txBody>
          <a:bodyPr wrap="none" rtlCol="0">
            <a:spAutoFit/>
          </a:bodyPr>
          <a:lstStyle/>
          <a:p>
            <a:r>
              <a:rPr lang="en-US" sz="5400" dirty="0" smtClean="0"/>
              <a:t>Extra Slides</a:t>
            </a:r>
            <a:endParaRPr lang="en-US" sz="5400" dirty="0"/>
          </a:p>
        </p:txBody>
      </p:sp>
    </p:spTree>
    <p:extLst>
      <p:ext uri="{BB962C8B-B14F-4D97-AF65-F5344CB8AC3E}">
        <p14:creationId xmlns:p14="http://schemas.microsoft.com/office/powerpoint/2010/main" val="20090495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506" y="54505"/>
            <a:ext cx="7789333" cy="724429"/>
          </a:xfrm>
        </p:spPr>
        <p:txBody>
          <a:bodyPr>
            <a:normAutofit/>
          </a:bodyPr>
          <a:lstStyle/>
          <a:p>
            <a:r>
              <a:rPr lang="en-US" sz="4000" dirty="0" smtClean="0"/>
              <a:t>2017 HWT Forecasts</a:t>
            </a:r>
            <a:endParaRPr lang="en-US" sz="4000" dirty="0"/>
          </a:p>
        </p:txBody>
      </p:sp>
      <p:pic>
        <p:nvPicPr>
          <p:cNvPr id="4" name="Picture 3"/>
          <p:cNvPicPr>
            <a:picLocks noChangeAspect="1"/>
          </p:cNvPicPr>
          <p:nvPr/>
        </p:nvPicPr>
        <p:blipFill rotWithShape="1">
          <a:blip r:embed="rId2"/>
          <a:srcRect l="543" t="29557" r="19585" b="30842"/>
          <a:stretch/>
        </p:blipFill>
        <p:spPr>
          <a:xfrm>
            <a:off x="5073156" y="1415955"/>
            <a:ext cx="3726215" cy="2489254"/>
          </a:xfrm>
          <a:prstGeom prst="rect">
            <a:avLst/>
          </a:prstGeom>
          <a:ln>
            <a:solidFill>
              <a:schemeClr val="tx1"/>
            </a:solidFill>
          </a:ln>
        </p:spPr>
      </p:pic>
      <p:pic>
        <p:nvPicPr>
          <p:cNvPr id="5" name="Picture 4"/>
          <p:cNvPicPr>
            <a:picLocks noChangeAspect="1"/>
          </p:cNvPicPr>
          <p:nvPr/>
        </p:nvPicPr>
        <p:blipFill rotWithShape="1">
          <a:blip r:embed="rId3"/>
          <a:srcRect l="35146" t="28229" r="12482" b="22757"/>
          <a:stretch/>
        </p:blipFill>
        <p:spPr>
          <a:xfrm>
            <a:off x="5040664" y="3905209"/>
            <a:ext cx="3771407" cy="2474348"/>
          </a:xfrm>
          <a:prstGeom prst="rect">
            <a:avLst/>
          </a:prstGeom>
          <a:ln>
            <a:solidFill>
              <a:srgbClr val="000000"/>
            </a:solidFill>
          </a:ln>
        </p:spPr>
      </p:pic>
      <p:sp>
        <p:nvSpPr>
          <p:cNvPr id="6" name="TextBox 5"/>
          <p:cNvSpPr txBox="1"/>
          <p:nvPr/>
        </p:nvSpPr>
        <p:spPr>
          <a:xfrm>
            <a:off x="4844432" y="778934"/>
            <a:ext cx="4203700" cy="646331"/>
          </a:xfrm>
          <a:prstGeom prst="rect">
            <a:avLst/>
          </a:prstGeom>
          <a:noFill/>
        </p:spPr>
        <p:txBody>
          <a:bodyPr wrap="square" rtlCol="0">
            <a:spAutoFit/>
          </a:bodyPr>
          <a:lstStyle/>
          <a:p>
            <a:pPr algn="ctr"/>
            <a:r>
              <a:rPr lang="en-US" dirty="0" smtClean="0"/>
              <a:t>76-100 h forecast of 24-h maximum updraft </a:t>
            </a:r>
            <a:r>
              <a:rPr lang="en-US" dirty="0" err="1" smtClean="0"/>
              <a:t>helicity</a:t>
            </a:r>
            <a:r>
              <a:rPr lang="en-US" dirty="0" smtClean="0"/>
              <a:t>, initialized 00 UTC 24 May</a:t>
            </a:r>
            <a:endParaRPr lang="en-US" dirty="0"/>
          </a:p>
        </p:txBody>
      </p:sp>
      <p:sp>
        <p:nvSpPr>
          <p:cNvPr id="7" name="TextBox 6"/>
          <p:cNvSpPr txBox="1"/>
          <p:nvPr/>
        </p:nvSpPr>
        <p:spPr>
          <a:xfrm>
            <a:off x="5455130" y="6379557"/>
            <a:ext cx="3014279" cy="369332"/>
          </a:xfrm>
          <a:prstGeom prst="rect">
            <a:avLst/>
          </a:prstGeom>
          <a:noFill/>
        </p:spPr>
        <p:txBody>
          <a:bodyPr wrap="none" rtlCol="0">
            <a:spAutoFit/>
          </a:bodyPr>
          <a:lstStyle/>
          <a:p>
            <a:r>
              <a:rPr lang="en-US" dirty="0" smtClean="0"/>
              <a:t>SPC Storm Reports for May 27</a:t>
            </a:r>
            <a:endParaRPr lang="en-US" dirty="0"/>
          </a:p>
        </p:txBody>
      </p:sp>
      <p:pic>
        <p:nvPicPr>
          <p:cNvPr id="8" name="Picture 7"/>
          <p:cNvPicPr>
            <a:picLocks noChangeAspect="1"/>
          </p:cNvPicPr>
          <p:nvPr/>
        </p:nvPicPr>
        <p:blipFill rotWithShape="1">
          <a:blip r:embed="rId4"/>
          <a:srcRect l="4444" r="9028" b="7639"/>
          <a:stretch/>
        </p:blipFill>
        <p:spPr>
          <a:xfrm>
            <a:off x="177676" y="2324059"/>
            <a:ext cx="4666756" cy="3162300"/>
          </a:xfrm>
          <a:prstGeom prst="rect">
            <a:avLst/>
          </a:prstGeom>
        </p:spPr>
      </p:pic>
    </p:spTree>
    <p:extLst>
      <p:ext uri="{BB962C8B-B14F-4D97-AF65-F5344CB8AC3E}">
        <p14:creationId xmlns:p14="http://schemas.microsoft.com/office/powerpoint/2010/main" val="13005067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Screen Shot 2017-05-03 at 7.16.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859" y="1318228"/>
            <a:ext cx="6665551" cy="4837403"/>
          </a:xfrm>
          <a:prstGeom prst="rect">
            <a:avLst/>
          </a:prstGeom>
        </p:spPr>
      </p:pic>
      <p:sp>
        <p:nvSpPr>
          <p:cNvPr id="2" name="TextBox 1"/>
          <p:cNvSpPr txBox="1"/>
          <p:nvPr/>
        </p:nvSpPr>
        <p:spPr>
          <a:xfrm>
            <a:off x="3203812" y="6264064"/>
            <a:ext cx="2143135" cy="369332"/>
          </a:xfrm>
          <a:prstGeom prst="rect">
            <a:avLst/>
          </a:prstGeom>
          <a:noFill/>
        </p:spPr>
        <p:txBody>
          <a:bodyPr wrap="none" rtlCol="0">
            <a:spAutoFit/>
          </a:bodyPr>
          <a:lstStyle/>
          <a:p>
            <a:r>
              <a:rPr lang="en-US" dirty="0" smtClean="0"/>
              <a:t>Courtesy of Dave Gill</a:t>
            </a:r>
            <a:endParaRPr lang="en-US" dirty="0"/>
          </a:p>
        </p:txBody>
      </p:sp>
      <p:sp>
        <p:nvSpPr>
          <p:cNvPr id="3" name="TextBox 2"/>
          <p:cNvSpPr txBox="1"/>
          <p:nvPr/>
        </p:nvSpPr>
        <p:spPr>
          <a:xfrm>
            <a:off x="3484371" y="327878"/>
            <a:ext cx="2161369" cy="584776"/>
          </a:xfrm>
          <a:prstGeom prst="rect">
            <a:avLst/>
          </a:prstGeom>
          <a:noFill/>
        </p:spPr>
        <p:txBody>
          <a:bodyPr wrap="none" rtlCol="0">
            <a:spAutoFit/>
          </a:bodyPr>
          <a:lstStyle/>
          <a:p>
            <a:r>
              <a:rPr lang="en-US" sz="3200" dirty="0" smtClean="0"/>
              <a:t>CCPP Driver </a:t>
            </a:r>
            <a:endParaRPr lang="en-US" sz="3200" dirty="0"/>
          </a:p>
        </p:txBody>
      </p:sp>
      <p:sp>
        <p:nvSpPr>
          <p:cNvPr id="10" name="TextBox 9"/>
          <p:cNvSpPr txBox="1"/>
          <p:nvPr/>
        </p:nvSpPr>
        <p:spPr>
          <a:xfrm>
            <a:off x="487286" y="5080273"/>
            <a:ext cx="830876" cy="461665"/>
          </a:xfrm>
          <a:prstGeom prst="rect">
            <a:avLst/>
          </a:prstGeom>
          <a:noFill/>
        </p:spPr>
        <p:txBody>
          <a:bodyPr wrap="none" rtlCol="0">
            <a:spAutoFit/>
          </a:bodyPr>
          <a:lstStyle/>
          <a:p>
            <a:r>
              <a:rPr lang="en-US" sz="2400" dirty="0" smtClean="0"/>
              <a:t>CCPP</a:t>
            </a:r>
            <a:endParaRPr lang="en-US" sz="2400" dirty="0"/>
          </a:p>
        </p:txBody>
      </p:sp>
      <p:cxnSp>
        <p:nvCxnSpPr>
          <p:cNvPr id="14" name="Straight Arrow Connector 13"/>
          <p:cNvCxnSpPr/>
          <p:nvPr/>
        </p:nvCxnSpPr>
        <p:spPr>
          <a:xfrm flipV="1">
            <a:off x="1318162" y="4903055"/>
            <a:ext cx="808178" cy="39874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53976" y="2510600"/>
            <a:ext cx="678679" cy="369332"/>
          </a:xfrm>
          <a:prstGeom prst="rect">
            <a:avLst/>
          </a:prstGeom>
          <a:noFill/>
        </p:spPr>
        <p:txBody>
          <a:bodyPr wrap="none" rtlCol="0">
            <a:spAutoFit/>
          </a:bodyPr>
          <a:lstStyle/>
          <a:p>
            <a:r>
              <a:rPr lang="en-US" b="1" dirty="0" smtClean="0">
                <a:solidFill>
                  <a:srgbClr val="FF0000"/>
                </a:solidFill>
              </a:rPr>
              <a:t>CAPS</a:t>
            </a:r>
            <a:endParaRPr lang="en-US" b="1" dirty="0">
              <a:solidFill>
                <a:srgbClr val="FF0000"/>
              </a:solidFill>
            </a:endParaRPr>
          </a:p>
        </p:txBody>
      </p:sp>
      <p:cxnSp>
        <p:nvCxnSpPr>
          <p:cNvPr id="20" name="Straight Arrow Connector 19"/>
          <p:cNvCxnSpPr>
            <a:stCxn id="16" idx="0"/>
          </p:cNvCxnSpPr>
          <p:nvPr/>
        </p:nvCxnSpPr>
        <p:spPr>
          <a:xfrm flipV="1">
            <a:off x="493316" y="2082322"/>
            <a:ext cx="953776" cy="4282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6" idx="2"/>
          </p:cNvCxnSpPr>
          <p:nvPr/>
        </p:nvCxnSpPr>
        <p:spPr>
          <a:xfrm>
            <a:off x="493316" y="2879932"/>
            <a:ext cx="1751154" cy="885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41734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4062"/>
          </a:xfrm>
        </p:spPr>
        <p:txBody>
          <a:bodyPr>
            <a:normAutofit/>
          </a:bodyPr>
          <a:lstStyle/>
          <a:p>
            <a:r>
              <a:rPr lang="en-US" sz="3600" dirty="0" smtClean="0">
                <a:solidFill>
                  <a:srgbClr val="FFFFFF"/>
                </a:solidFill>
              </a:rPr>
              <a:t>Purpose of this Talk</a:t>
            </a:r>
            <a:endParaRPr lang="en-US" sz="3600" dirty="0">
              <a:solidFill>
                <a:srgbClr val="FFFFFF"/>
              </a:solidFill>
            </a:endParaRPr>
          </a:p>
        </p:txBody>
      </p:sp>
      <p:sp>
        <p:nvSpPr>
          <p:cNvPr id="3" name="Content Placeholder 2"/>
          <p:cNvSpPr>
            <a:spLocks noGrp="1"/>
          </p:cNvSpPr>
          <p:nvPr>
            <p:ph idx="1"/>
          </p:nvPr>
        </p:nvSpPr>
        <p:spPr/>
        <p:txBody>
          <a:bodyPr>
            <a:normAutofit/>
          </a:bodyPr>
          <a:lstStyle/>
          <a:p>
            <a:r>
              <a:rPr lang="en-US" sz="2800" dirty="0" smtClean="0">
                <a:solidFill>
                  <a:srgbClr val="FFFFFF"/>
                </a:solidFill>
              </a:rPr>
              <a:t>Define unified modeling</a:t>
            </a:r>
          </a:p>
          <a:p>
            <a:r>
              <a:rPr lang="en-US" sz="2800" dirty="0" smtClean="0">
                <a:solidFill>
                  <a:srgbClr val="FFFFFF"/>
                </a:solidFill>
              </a:rPr>
              <a:t>Describe the relationship of WRF and MPAS in a unified framework</a:t>
            </a:r>
          </a:p>
          <a:p>
            <a:r>
              <a:rPr lang="en-US" sz="2800" dirty="0" smtClean="0">
                <a:solidFill>
                  <a:srgbClr val="FFFFFF"/>
                </a:solidFill>
              </a:rPr>
              <a:t>Summarize ongoing work toward unification</a:t>
            </a:r>
          </a:p>
          <a:p>
            <a:r>
              <a:rPr lang="en-US" sz="2800" dirty="0" smtClean="0">
                <a:solidFill>
                  <a:srgbClr val="FFFFFF"/>
                </a:solidFill>
              </a:rPr>
              <a:t>Provide some thoughts on the future of WRF</a:t>
            </a:r>
            <a:endParaRPr lang="en-US" sz="2800" dirty="0">
              <a:solidFill>
                <a:srgbClr val="FFFFFF"/>
              </a:solidFill>
            </a:endParaRPr>
          </a:p>
        </p:txBody>
      </p:sp>
    </p:spTree>
    <p:extLst>
      <p:ext uri="{BB962C8B-B14F-4D97-AF65-F5344CB8AC3E}">
        <p14:creationId xmlns:p14="http://schemas.microsoft.com/office/powerpoint/2010/main" val="12991167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a:stretch>
            <a:fillRect/>
          </a:stretch>
        </p:blipFill>
        <p:spPr bwMode="auto">
          <a:xfrm>
            <a:off x="166035" y="60473"/>
            <a:ext cx="2536190" cy="908485"/>
          </a:xfrm>
          <a:prstGeom prst="rect">
            <a:avLst/>
          </a:prstGeom>
          <a:noFill/>
          <a:ln w="12700">
            <a:noFill/>
            <a:miter lim="800000"/>
            <a:headEnd/>
            <a:tailEnd/>
          </a:ln>
        </p:spPr>
      </p:pic>
      <p:grpSp>
        <p:nvGrpSpPr>
          <p:cNvPr id="6" name="Group 5"/>
          <p:cNvGrpSpPr>
            <a:grpSpLocks/>
          </p:cNvGrpSpPr>
          <p:nvPr/>
        </p:nvGrpSpPr>
        <p:grpSpPr bwMode="auto">
          <a:xfrm>
            <a:off x="4543969" y="103903"/>
            <a:ext cx="1708150" cy="889000"/>
            <a:chOff x="0" y="0"/>
            <a:chExt cx="1076" cy="560"/>
          </a:xfrm>
          <a:solidFill>
            <a:srgbClr val="FFFFFF"/>
          </a:solidFill>
        </p:grpSpPr>
        <p:pic>
          <p:nvPicPr>
            <p:cNvPr id="7" name="Picture 1"/>
            <p:cNvPicPr>
              <a:picLocks noChangeAspect="1" noChangeArrowheads="1"/>
            </p:cNvPicPr>
            <p:nvPr/>
          </p:nvPicPr>
          <p:blipFill>
            <a:blip r:embed="rId3"/>
            <a:srcRect/>
            <a:stretch>
              <a:fillRect/>
            </a:stretch>
          </p:blipFill>
          <p:spPr bwMode="auto">
            <a:xfrm>
              <a:off x="0" y="0"/>
              <a:ext cx="1076" cy="560"/>
            </a:xfrm>
            <a:prstGeom prst="rect">
              <a:avLst/>
            </a:prstGeom>
            <a:grpFill/>
            <a:ln w="12700" cap="flat">
              <a:noFill/>
              <a:miter lim="800000"/>
              <a:headEnd/>
              <a:tailEnd/>
            </a:ln>
          </p:spPr>
        </p:pic>
        <p:sp>
          <p:nvSpPr>
            <p:cNvPr id="8" name="Rectangle 2"/>
            <p:cNvSpPr>
              <a:spLocks/>
            </p:cNvSpPr>
            <p:nvPr/>
          </p:nvSpPr>
          <p:spPr bwMode="auto">
            <a:xfrm>
              <a:off x="279" y="74"/>
              <a:ext cx="172" cy="182"/>
            </a:xfrm>
            <a:prstGeom prst="rect">
              <a:avLst/>
            </a:prstGeom>
            <a:grp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9" name="Rectangle 3"/>
            <p:cNvSpPr>
              <a:spLocks/>
            </p:cNvSpPr>
            <p:nvPr/>
          </p:nvSpPr>
          <p:spPr bwMode="auto">
            <a:xfrm>
              <a:off x="77" y="33"/>
              <a:ext cx="213" cy="176"/>
            </a:xfrm>
            <a:prstGeom prst="rect">
              <a:avLst/>
            </a:prstGeom>
            <a:grp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10" name="Rectangle 4"/>
            <p:cNvSpPr>
              <a:spLocks/>
            </p:cNvSpPr>
            <p:nvPr/>
          </p:nvSpPr>
          <p:spPr bwMode="auto">
            <a:xfrm>
              <a:off x="23" y="121"/>
              <a:ext cx="212" cy="220"/>
            </a:xfrm>
            <a:prstGeom prst="rect">
              <a:avLst/>
            </a:prstGeom>
            <a:grpFill/>
            <a:ln w="25400" cap="flat">
              <a:noFill/>
              <a:miter lim="800000"/>
              <a:headEnd type="none" w="med" len="med"/>
              <a:tailEnd type="none" w="med" len="med"/>
            </a:ln>
          </p:spPr>
          <p:txBody>
            <a:bodyPr lIns="0" tIns="0" rIns="0" bIns="0">
              <a:prstTxWarp prst="textNoShape">
                <a:avLst/>
              </a:prstTxWarp>
            </a:bodyPr>
            <a:lstStyle/>
            <a:p>
              <a:endParaRPr lang="en-US"/>
            </a:p>
          </p:txBody>
        </p:sp>
      </p:grpSp>
      <p:pic>
        <p:nvPicPr>
          <p:cNvPr id="11" name="Picture 8"/>
          <p:cNvPicPr>
            <a:picLocks noChangeAspect="1" noChangeArrowheads="1"/>
          </p:cNvPicPr>
          <p:nvPr/>
        </p:nvPicPr>
        <p:blipFill>
          <a:blip r:embed="rId4"/>
          <a:srcRect/>
          <a:stretch>
            <a:fillRect/>
          </a:stretch>
        </p:blipFill>
        <p:spPr bwMode="auto">
          <a:xfrm>
            <a:off x="6634639" y="408251"/>
            <a:ext cx="1981200" cy="331787"/>
          </a:xfrm>
          <a:prstGeom prst="rect">
            <a:avLst/>
          </a:prstGeom>
          <a:solidFill>
            <a:srgbClr val="FFFFFF"/>
          </a:solidFill>
          <a:ln w="12700" cap="flat">
            <a:noFill/>
            <a:miter lim="800000"/>
            <a:headEnd/>
            <a:tailEnd/>
          </a:ln>
        </p:spPr>
      </p:pic>
      <p:pic>
        <p:nvPicPr>
          <p:cNvPr id="13" name="Picture 12"/>
          <p:cNvPicPr>
            <a:picLocks noChangeAspect="1"/>
          </p:cNvPicPr>
          <p:nvPr/>
        </p:nvPicPr>
        <p:blipFill>
          <a:blip r:embed="rId5"/>
          <a:stretch>
            <a:fillRect/>
          </a:stretch>
        </p:blipFill>
        <p:spPr>
          <a:xfrm>
            <a:off x="166034" y="954616"/>
            <a:ext cx="8844983" cy="3196766"/>
          </a:xfrm>
          <a:prstGeom prst="rect">
            <a:avLst/>
          </a:prstGeom>
        </p:spPr>
      </p:pic>
      <p:sp>
        <p:nvSpPr>
          <p:cNvPr id="14" name="TextBox 13"/>
          <p:cNvSpPr txBox="1"/>
          <p:nvPr/>
        </p:nvSpPr>
        <p:spPr>
          <a:xfrm>
            <a:off x="195385" y="1057993"/>
            <a:ext cx="8627181" cy="461665"/>
          </a:xfrm>
          <a:prstGeom prst="rect">
            <a:avLst/>
          </a:prstGeom>
          <a:solidFill>
            <a:srgbClr val="FFFFFF"/>
          </a:solidFill>
        </p:spPr>
        <p:txBody>
          <a:bodyPr wrap="square" rtlCol="0">
            <a:spAutoFit/>
          </a:bodyPr>
          <a:lstStyle/>
          <a:p>
            <a:pPr algn="ctr"/>
            <a:r>
              <a:rPr lang="en-US" sz="2400" b="1" dirty="0" smtClean="0"/>
              <a:t>UNIFORM			      	REGIONAL				VARIABLE		</a:t>
            </a:r>
            <a:endParaRPr lang="en-US" sz="2400" b="1" dirty="0"/>
          </a:p>
        </p:txBody>
      </p:sp>
      <p:pic>
        <p:nvPicPr>
          <p:cNvPr id="17" name="Picture 16" descr="olr_IO_ctrl_pert.1500.jpg"/>
          <p:cNvPicPr>
            <a:picLocks noChangeAspect="1"/>
          </p:cNvPicPr>
          <p:nvPr/>
        </p:nvPicPr>
        <p:blipFill rotWithShape="1">
          <a:blip r:embed="rId6">
            <a:extLst>
              <a:ext uri="{28A0092B-C50C-407E-A947-70E740481C1C}">
                <a14:useLocalDpi xmlns:a14="http://schemas.microsoft.com/office/drawing/2010/main" val="0"/>
              </a:ext>
            </a:extLst>
          </a:blip>
          <a:srcRect l="8160" t="4988" b="57042"/>
          <a:stretch/>
        </p:blipFill>
        <p:spPr>
          <a:xfrm>
            <a:off x="1659482" y="4367366"/>
            <a:ext cx="5842000" cy="2481351"/>
          </a:xfrm>
          <a:prstGeom prst="rect">
            <a:avLst/>
          </a:prstGeom>
        </p:spPr>
      </p:pic>
      <p:sp>
        <p:nvSpPr>
          <p:cNvPr id="18" name="TextBox 17"/>
          <p:cNvSpPr txBox="1"/>
          <p:nvPr/>
        </p:nvSpPr>
        <p:spPr>
          <a:xfrm>
            <a:off x="1745207" y="4291965"/>
            <a:ext cx="3796232" cy="830997"/>
          </a:xfrm>
          <a:prstGeom prst="rect">
            <a:avLst/>
          </a:prstGeom>
          <a:noFill/>
        </p:spPr>
        <p:txBody>
          <a:bodyPr wrap="none" rtlCol="0">
            <a:spAutoFit/>
          </a:bodyPr>
          <a:lstStyle/>
          <a:p>
            <a:r>
              <a:rPr lang="en-US" sz="2400" b="1" dirty="0" smtClean="0">
                <a:solidFill>
                  <a:schemeClr val="bg1"/>
                </a:solidFill>
              </a:rPr>
              <a:t>See MPAS talks on Thursday</a:t>
            </a:r>
          </a:p>
          <a:p>
            <a:endParaRPr lang="en-US" sz="2400" b="1" dirty="0" smtClean="0">
              <a:solidFill>
                <a:schemeClr val="bg1"/>
              </a:solidFill>
            </a:endParaRPr>
          </a:p>
        </p:txBody>
      </p:sp>
    </p:spTree>
    <p:extLst>
      <p:ext uri="{BB962C8B-B14F-4D97-AF65-F5344CB8AC3E}">
        <p14:creationId xmlns:p14="http://schemas.microsoft.com/office/powerpoint/2010/main" val="17505955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4616" y="4301337"/>
            <a:ext cx="2146742" cy="561692"/>
          </a:xfrm>
          <a:prstGeom prst="rect">
            <a:avLst/>
          </a:prstGeom>
          <a:noFill/>
        </p:spPr>
        <p:txBody>
          <a:bodyPr wrap="none" rtlCol="0">
            <a:spAutoFit/>
          </a:bodyPr>
          <a:lstStyle/>
          <a:p>
            <a:pPr algn="ctr">
              <a:lnSpc>
                <a:spcPts val="1800"/>
              </a:lnSpc>
            </a:pPr>
            <a:r>
              <a:rPr lang="en-US" dirty="0" smtClean="0">
                <a:solidFill>
                  <a:srgbClr val="CCFFCC"/>
                </a:solidFill>
              </a:rPr>
              <a:t>Idealized simulations</a:t>
            </a:r>
          </a:p>
          <a:p>
            <a:pPr algn="ctr">
              <a:lnSpc>
                <a:spcPts val="1800"/>
              </a:lnSpc>
            </a:pPr>
            <a:r>
              <a:rPr lang="en-US" dirty="0" smtClean="0">
                <a:solidFill>
                  <a:srgbClr val="CCFFCC"/>
                </a:solidFill>
              </a:rPr>
              <a:t>across scales</a:t>
            </a:r>
            <a:endParaRPr lang="en-US" dirty="0">
              <a:solidFill>
                <a:srgbClr val="CCFFCC"/>
              </a:solidFill>
            </a:endParaRPr>
          </a:p>
        </p:txBody>
      </p:sp>
      <p:sp>
        <p:nvSpPr>
          <p:cNvPr id="5" name="Oval 4"/>
          <p:cNvSpPr>
            <a:spLocks noChangeAspect="1"/>
          </p:cNvSpPr>
          <p:nvPr/>
        </p:nvSpPr>
        <p:spPr>
          <a:xfrm>
            <a:off x="2883278" y="746910"/>
            <a:ext cx="5377690" cy="5360230"/>
          </a:xfrm>
          <a:prstGeom prst="ellipse">
            <a:avLst/>
          </a:prstGeom>
          <a:noFill/>
          <a:ln w="19050" cap="flat" cmpd="sng" algn="ctr">
            <a:solidFill>
              <a:srgbClr val="FFFF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Oval 5"/>
          <p:cNvSpPr>
            <a:spLocks noChangeAspect="1"/>
          </p:cNvSpPr>
          <p:nvPr/>
        </p:nvSpPr>
        <p:spPr>
          <a:xfrm>
            <a:off x="808976" y="745319"/>
            <a:ext cx="5377690" cy="5360230"/>
          </a:xfrm>
          <a:prstGeom prst="ellipse">
            <a:avLst/>
          </a:prstGeom>
          <a:noFill/>
          <a:ln w="1905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7" name="TextBox 6"/>
          <p:cNvSpPr txBox="1"/>
          <p:nvPr/>
        </p:nvSpPr>
        <p:spPr>
          <a:xfrm>
            <a:off x="5177797" y="745340"/>
            <a:ext cx="1034057" cy="461665"/>
          </a:xfrm>
          <a:prstGeom prst="rect">
            <a:avLst/>
          </a:prstGeom>
          <a:noFill/>
        </p:spPr>
        <p:txBody>
          <a:bodyPr wrap="none" rtlCol="0">
            <a:spAutoFit/>
          </a:bodyPr>
          <a:lstStyle/>
          <a:p>
            <a:r>
              <a:rPr lang="en-US" sz="2400" dirty="0" smtClean="0">
                <a:solidFill>
                  <a:srgbClr val="FFFF00"/>
                </a:solidFill>
                <a:latin typeface="Arial"/>
                <a:cs typeface="Arial"/>
              </a:rPr>
              <a:t>MPAS</a:t>
            </a:r>
            <a:endParaRPr lang="en-US" sz="2400" dirty="0">
              <a:solidFill>
                <a:srgbClr val="FFFF00"/>
              </a:solidFill>
              <a:latin typeface="Arial"/>
              <a:cs typeface="Arial"/>
            </a:endParaRPr>
          </a:p>
        </p:txBody>
      </p:sp>
      <p:sp>
        <p:nvSpPr>
          <p:cNvPr id="8" name="TextBox 7"/>
          <p:cNvSpPr txBox="1"/>
          <p:nvPr/>
        </p:nvSpPr>
        <p:spPr>
          <a:xfrm>
            <a:off x="3027276" y="736874"/>
            <a:ext cx="885429" cy="461665"/>
          </a:xfrm>
          <a:prstGeom prst="rect">
            <a:avLst/>
          </a:prstGeom>
          <a:noFill/>
          <a:ln>
            <a:noFill/>
          </a:ln>
        </p:spPr>
        <p:txBody>
          <a:bodyPr wrap="none" rtlCol="0">
            <a:spAutoFit/>
          </a:bodyPr>
          <a:lstStyle/>
          <a:p>
            <a:r>
              <a:rPr lang="en-US" sz="2400" dirty="0" smtClean="0">
                <a:solidFill>
                  <a:schemeClr val="bg1"/>
                </a:solidFill>
                <a:latin typeface="Arial"/>
                <a:cs typeface="Arial"/>
              </a:rPr>
              <a:t>WRF</a:t>
            </a:r>
            <a:endParaRPr lang="en-US" sz="2400" dirty="0">
              <a:solidFill>
                <a:schemeClr val="bg1"/>
              </a:solidFill>
              <a:latin typeface="Arial"/>
              <a:cs typeface="Arial"/>
            </a:endParaRPr>
          </a:p>
        </p:txBody>
      </p:sp>
      <p:sp>
        <p:nvSpPr>
          <p:cNvPr id="9" name="TextBox 8"/>
          <p:cNvSpPr txBox="1"/>
          <p:nvPr/>
        </p:nvSpPr>
        <p:spPr>
          <a:xfrm>
            <a:off x="3780802" y="1314192"/>
            <a:ext cx="1514770" cy="330860"/>
          </a:xfrm>
          <a:prstGeom prst="rect">
            <a:avLst/>
          </a:prstGeom>
          <a:noFill/>
        </p:spPr>
        <p:txBody>
          <a:bodyPr wrap="none" rtlCol="0">
            <a:spAutoFit/>
          </a:bodyPr>
          <a:lstStyle/>
          <a:p>
            <a:pPr>
              <a:lnSpc>
                <a:spcPts val="1800"/>
              </a:lnSpc>
            </a:pPr>
            <a:r>
              <a:rPr lang="en-US" dirty="0" smtClean="0">
                <a:solidFill>
                  <a:srgbClr val="CCFFCC"/>
                </a:solidFill>
              </a:rPr>
              <a:t>Regional NWP</a:t>
            </a:r>
            <a:endParaRPr lang="en-US" dirty="0">
              <a:solidFill>
                <a:srgbClr val="CCFFCC"/>
              </a:solidFill>
            </a:endParaRPr>
          </a:p>
        </p:txBody>
      </p:sp>
      <p:sp>
        <p:nvSpPr>
          <p:cNvPr id="10" name="TextBox 9"/>
          <p:cNvSpPr txBox="1"/>
          <p:nvPr/>
        </p:nvSpPr>
        <p:spPr>
          <a:xfrm>
            <a:off x="5973664" y="1508924"/>
            <a:ext cx="1315609" cy="330860"/>
          </a:xfrm>
          <a:prstGeom prst="rect">
            <a:avLst/>
          </a:prstGeom>
          <a:noFill/>
        </p:spPr>
        <p:txBody>
          <a:bodyPr wrap="none" rtlCol="0">
            <a:spAutoFit/>
          </a:bodyPr>
          <a:lstStyle/>
          <a:p>
            <a:pPr>
              <a:lnSpc>
                <a:spcPts val="1800"/>
              </a:lnSpc>
            </a:pPr>
            <a:r>
              <a:rPr lang="en-US" dirty="0" smtClean="0">
                <a:solidFill>
                  <a:srgbClr val="FFFF00"/>
                </a:solidFill>
              </a:rPr>
              <a:t>Global NWP</a:t>
            </a:r>
            <a:endParaRPr lang="en-US" dirty="0">
              <a:solidFill>
                <a:srgbClr val="FFFF00"/>
              </a:solidFill>
            </a:endParaRPr>
          </a:p>
        </p:txBody>
      </p:sp>
      <p:sp>
        <p:nvSpPr>
          <p:cNvPr id="11" name="TextBox 10"/>
          <p:cNvSpPr txBox="1"/>
          <p:nvPr/>
        </p:nvSpPr>
        <p:spPr>
          <a:xfrm>
            <a:off x="1865355" y="1381935"/>
            <a:ext cx="1380418" cy="561692"/>
          </a:xfrm>
          <a:prstGeom prst="rect">
            <a:avLst/>
          </a:prstGeom>
          <a:noFill/>
        </p:spPr>
        <p:txBody>
          <a:bodyPr wrap="none" rtlCol="0">
            <a:spAutoFit/>
          </a:bodyPr>
          <a:lstStyle/>
          <a:p>
            <a:pPr algn="ctr">
              <a:lnSpc>
                <a:spcPts val="1800"/>
              </a:lnSpc>
            </a:pPr>
            <a:r>
              <a:rPr lang="en-US" dirty="0" smtClean="0">
                <a:solidFill>
                  <a:srgbClr val="FFFFFF"/>
                </a:solidFill>
              </a:rPr>
              <a:t>Urban </a:t>
            </a:r>
          </a:p>
          <a:p>
            <a:pPr algn="ctr">
              <a:lnSpc>
                <a:spcPts val="1800"/>
              </a:lnSpc>
            </a:pPr>
            <a:r>
              <a:rPr lang="en-US" dirty="0" smtClean="0">
                <a:solidFill>
                  <a:srgbClr val="FFFFFF"/>
                </a:solidFill>
              </a:rPr>
              <a:t>meteorology</a:t>
            </a:r>
            <a:endParaRPr lang="en-US" dirty="0">
              <a:solidFill>
                <a:srgbClr val="FFFFFF"/>
              </a:solidFill>
            </a:endParaRPr>
          </a:p>
        </p:txBody>
      </p:sp>
      <p:sp>
        <p:nvSpPr>
          <p:cNvPr id="12" name="TextBox 11"/>
          <p:cNvSpPr txBox="1"/>
          <p:nvPr/>
        </p:nvSpPr>
        <p:spPr>
          <a:xfrm>
            <a:off x="961403" y="3031366"/>
            <a:ext cx="1801056" cy="561692"/>
          </a:xfrm>
          <a:prstGeom prst="rect">
            <a:avLst/>
          </a:prstGeom>
          <a:noFill/>
        </p:spPr>
        <p:txBody>
          <a:bodyPr wrap="none" rtlCol="0">
            <a:spAutoFit/>
          </a:bodyPr>
          <a:lstStyle/>
          <a:p>
            <a:pPr algn="ctr">
              <a:lnSpc>
                <a:spcPts val="1800"/>
              </a:lnSpc>
            </a:pPr>
            <a:r>
              <a:rPr lang="en-US" dirty="0" smtClean="0">
                <a:solidFill>
                  <a:srgbClr val="FFFFFF"/>
                </a:solidFill>
              </a:rPr>
              <a:t>Nested regional</a:t>
            </a:r>
          </a:p>
          <a:p>
            <a:pPr algn="ctr">
              <a:lnSpc>
                <a:spcPts val="1800"/>
              </a:lnSpc>
            </a:pPr>
            <a:r>
              <a:rPr lang="en-US" dirty="0" smtClean="0">
                <a:solidFill>
                  <a:srgbClr val="FFFFFF"/>
                </a:solidFill>
              </a:rPr>
              <a:t>climate modeling</a:t>
            </a:r>
            <a:endParaRPr lang="en-US" dirty="0">
              <a:solidFill>
                <a:srgbClr val="FFFFFF"/>
              </a:solidFill>
            </a:endParaRPr>
          </a:p>
        </p:txBody>
      </p:sp>
      <p:sp>
        <p:nvSpPr>
          <p:cNvPr id="13" name="TextBox 12"/>
          <p:cNvSpPr txBox="1"/>
          <p:nvPr/>
        </p:nvSpPr>
        <p:spPr>
          <a:xfrm>
            <a:off x="5872058" y="4936354"/>
            <a:ext cx="1141696" cy="561692"/>
          </a:xfrm>
          <a:prstGeom prst="rect">
            <a:avLst/>
          </a:prstGeom>
          <a:noFill/>
        </p:spPr>
        <p:txBody>
          <a:bodyPr wrap="none" rtlCol="0">
            <a:spAutoFit/>
          </a:bodyPr>
          <a:lstStyle/>
          <a:p>
            <a:pPr algn="ctr">
              <a:lnSpc>
                <a:spcPts val="1800"/>
              </a:lnSpc>
            </a:pPr>
            <a:r>
              <a:rPr lang="en-US" dirty="0" smtClean="0">
                <a:solidFill>
                  <a:srgbClr val="FFFF00"/>
                </a:solidFill>
              </a:rPr>
              <a:t>Seasonal</a:t>
            </a:r>
          </a:p>
          <a:p>
            <a:pPr algn="ctr">
              <a:lnSpc>
                <a:spcPts val="1800"/>
              </a:lnSpc>
            </a:pPr>
            <a:r>
              <a:rPr lang="en-US" dirty="0" smtClean="0">
                <a:solidFill>
                  <a:srgbClr val="FFFF00"/>
                </a:solidFill>
              </a:rPr>
              <a:t>prediction</a:t>
            </a:r>
            <a:endParaRPr lang="en-US" dirty="0">
              <a:solidFill>
                <a:srgbClr val="FFFF00"/>
              </a:solidFill>
            </a:endParaRPr>
          </a:p>
        </p:txBody>
      </p:sp>
      <p:sp>
        <p:nvSpPr>
          <p:cNvPr id="14" name="TextBox 13"/>
          <p:cNvSpPr txBox="1"/>
          <p:nvPr/>
        </p:nvSpPr>
        <p:spPr>
          <a:xfrm>
            <a:off x="3492936" y="1727465"/>
            <a:ext cx="2092753" cy="561692"/>
          </a:xfrm>
          <a:prstGeom prst="rect">
            <a:avLst/>
          </a:prstGeom>
          <a:noFill/>
        </p:spPr>
        <p:txBody>
          <a:bodyPr wrap="none" rtlCol="0">
            <a:spAutoFit/>
          </a:bodyPr>
          <a:lstStyle/>
          <a:p>
            <a:pPr algn="ctr">
              <a:lnSpc>
                <a:spcPts val="1800"/>
              </a:lnSpc>
            </a:pPr>
            <a:r>
              <a:rPr lang="en-US" dirty="0" smtClean="0">
                <a:solidFill>
                  <a:srgbClr val="CCFFCC"/>
                </a:solidFill>
              </a:rPr>
              <a:t>Tropical cyclone/</a:t>
            </a:r>
          </a:p>
          <a:p>
            <a:pPr algn="ctr">
              <a:lnSpc>
                <a:spcPts val="1800"/>
              </a:lnSpc>
            </a:pPr>
            <a:r>
              <a:rPr lang="en-US" dirty="0" smtClean="0">
                <a:solidFill>
                  <a:srgbClr val="CCFFCC"/>
                </a:solidFill>
              </a:rPr>
              <a:t>hurricane prediction</a:t>
            </a:r>
            <a:endParaRPr lang="en-US" dirty="0">
              <a:solidFill>
                <a:srgbClr val="CCFFCC"/>
              </a:solidFill>
            </a:endParaRPr>
          </a:p>
        </p:txBody>
      </p:sp>
      <p:sp>
        <p:nvSpPr>
          <p:cNvPr id="15" name="TextBox 14"/>
          <p:cNvSpPr txBox="1"/>
          <p:nvPr/>
        </p:nvSpPr>
        <p:spPr>
          <a:xfrm>
            <a:off x="6109132" y="4038882"/>
            <a:ext cx="1801056" cy="561692"/>
          </a:xfrm>
          <a:prstGeom prst="rect">
            <a:avLst/>
          </a:prstGeom>
          <a:noFill/>
        </p:spPr>
        <p:txBody>
          <a:bodyPr wrap="none" rtlCol="0">
            <a:spAutoFit/>
          </a:bodyPr>
          <a:lstStyle/>
          <a:p>
            <a:pPr algn="ctr">
              <a:lnSpc>
                <a:spcPts val="1800"/>
              </a:lnSpc>
            </a:pPr>
            <a:r>
              <a:rPr lang="en-US" dirty="0" smtClean="0">
                <a:solidFill>
                  <a:srgbClr val="FFFF00"/>
                </a:solidFill>
              </a:rPr>
              <a:t>Global/regional</a:t>
            </a:r>
          </a:p>
          <a:p>
            <a:pPr algn="ctr">
              <a:lnSpc>
                <a:spcPts val="1800"/>
              </a:lnSpc>
            </a:pPr>
            <a:r>
              <a:rPr lang="en-US" dirty="0" smtClean="0">
                <a:solidFill>
                  <a:srgbClr val="FFFF00"/>
                </a:solidFill>
              </a:rPr>
              <a:t>climate modeling</a:t>
            </a:r>
            <a:endParaRPr lang="en-US" dirty="0">
              <a:solidFill>
                <a:srgbClr val="FFFF00"/>
              </a:solidFill>
            </a:endParaRPr>
          </a:p>
        </p:txBody>
      </p:sp>
      <p:sp>
        <p:nvSpPr>
          <p:cNvPr id="16" name="TextBox 15"/>
          <p:cNvSpPr txBox="1"/>
          <p:nvPr/>
        </p:nvSpPr>
        <p:spPr>
          <a:xfrm>
            <a:off x="2772008" y="3656599"/>
            <a:ext cx="3514932" cy="561692"/>
          </a:xfrm>
          <a:prstGeom prst="rect">
            <a:avLst/>
          </a:prstGeom>
          <a:noFill/>
        </p:spPr>
        <p:txBody>
          <a:bodyPr wrap="square" rtlCol="0">
            <a:spAutoFit/>
          </a:bodyPr>
          <a:lstStyle/>
          <a:p>
            <a:pPr algn="ctr">
              <a:lnSpc>
                <a:spcPts val="1800"/>
              </a:lnSpc>
            </a:pPr>
            <a:r>
              <a:rPr lang="en-US" dirty="0" smtClean="0">
                <a:solidFill>
                  <a:srgbClr val="CCFFCC"/>
                </a:solidFill>
              </a:rPr>
              <a:t>Ensemble (</a:t>
            </a:r>
            <a:r>
              <a:rPr lang="en-US" dirty="0" err="1" smtClean="0">
                <a:solidFill>
                  <a:srgbClr val="CCFFCC"/>
                </a:solidFill>
              </a:rPr>
              <a:t>EnKf</a:t>
            </a:r>
            <a:r>
              <a:rPr lang="en-US" dirty="0" smtClean="0">
                <a:solidFill>
                  <a:srgbClr val="CCFFCC"/>
                </a:solidFill>
              </a:rPr>
              <a:t>), </a:t>
            </a:r>
            <a:r>
              <a:rPr lang="en-US" dirty="0" err="1" smtClean="0">
                <a:solidFill>
                  <a:srgbClr val="CCFFCC"/>
                </a:solidFill>
              </a:rPr>
              <a:t>variational</a:t>
            </a:r>
            <a:r>
              <a:rPr lang="en-US" dirty="0" smtClean="0">
                <a:solidFill>
                  <a:srgbClr val="CCFFCC"/>
                </a:solidFill>
              </a:rPr>
              <a:t> and Hybrid DA</a:t>
            </a:r>
            <a:endParaRPr lang="en-US" dirty="0">
              <a:solidFill>
                <a:srgbClr val="CCFFCC"/>
              </a:solidFill>
            </a:endParaRPr>
          </a:p>
        </p:txBody>
      </p:sp>
      <p:sp>
        <p:nvSpPr>
          <p:cNvPr id="17" name="TextBox 16"/>
          <p:cNvSpPr txBox="1"/>
          <p:nvPr/>
        </p:nvSpPr>
        <p:spPr>
          <a:xfrm>
            <a:off x="2943374" y="3014381"/>
            <a:ext cx="3186164" cy="561692"/>
          </a:xfrm>
          <a:prstGeom prst="rect">
            <a:avLst/>
          </a:prstGeom>
          <a:noFill/>
        </p:spPr>
        <p:txBody>
          <a:bodyPr wrap="none" rtlCol="0">
            <a:spAutoFit/>
          </a:bodyPr>
          <a:lstStyle/>
          <a:p>
            <a:pPr algn="ctr">
              <a:lnSpc>
                <a:spcPts val="1800"/>
              </a:lnSpc>
            </a:pPr>
            <a:r>
              <a:rPr lang="en-US" dirty="0" smtClean="0">
                <a:solidFill>
                  <a:srgbClr val="CCFFCC"/>
                </a:solidFill>
              </a:rPr>
              <a:t>Regional atmospheric chemistry</a:t>
            </a:r>
          </a:p>
          <a:p>
            <a:pPr algn="ctr">
              <a:lnSpc>
                <a:spcPts val="1800"/>
              </a:lnSpc>
            </a:pPr>
            <a:r>
              <a:rPr lang="en-US" dirty="0" smtClean="0">
                <a:solidFill>
                  <a:srgbClr val="CCFFCC"/>
                </a:solidFill>
              </a:rPr>
              <a:t>research</a:t>
            </a:r>
            <a:endParaRPr lang="en-US" dirty="0">
              <a:solidFill>
                <a:srgbClr val="CCFFCC"/>
              </a:solidFill>
            </a:endParaRPr>
          </a:p>
        </p:txBody>
      </p:sp>
      <p:sp>
        <p:nvSpPr>
          <p:cNvPr id="18" name="TextBox 17"/>
          <p:cNvSpPr txBox="1"/>
          <p:nvPr/>
        </p:nvSpPr>
        <p:spPr>
          <a:xfrm>
            <a:off x="3528899" y="4944789"/>
            <a:ext cx="1992853" cy="561692"/>
          </a:xfrm>
          <a:prstGeom prst="rect">
            <a:avLst/>
          </a:prstGeom>
          <a:noFill/>
        </p:spPr>
        <p:txBody>
          <a:bodyPr wrap="none" rtlCol="0">
            <a:spAutoFit/>
          </a:bodyPr>
          <a:lstStyle/>
          <a:p>
            <a:pPr algn="ctr">
              <a:lnSpc>
                <a:spcPts val="1800"/>
              </a:lnSpc>
            </a:pPr>
            <a:r>
              <a:rPr lang="en-US" dirty="0" smtClean="0">
                <a:solidFill>
                  <a:srgbClr val="CCFFCC"/>
                </a:solidFill>
              </a:rPr>
              <a:t>Regional air-quality</a:t>
            </a:r>
          </a:p>
          <a:p>
            <a:pPr algn="ctr">
              <a:lnSpc>
                <a:spcPts val="1800"/>
              </a:lnSpc>
            </a:pPr>
            <a:r>
              <a:rPr lang="en-US" dirty="0" smtClean="0">
                <a:solidFill>
                  <a:srgbClr val="CCFFCC"/>
                </a:solidFill>
              </a:rPr>
              <a:t>forecasting</a:t>
            </a:r>
            <a:endParaRPr lang="en-US" dirty="0">
              <a:solidFill>
                <a:srgbClr val="CCFFCC"/>
              </a:solidFill>
            </a:endParaRPr>
          </a:p>
        </p:txBody>
      </p:sp>
      <p:sp>
        <p:nvSpPr>
          <p:cNvPr id="19" name="TextBox 18"/>
          <p:cNvSpPr txBox="1"/>
          <p:nvPr/>
        </p:nvSpPr>
        <p:spPr>
          <a:xfrm>
            <a:off x="1096871" y="4047350"/>
            <a:ext cx="1804100" cy="561692"/>
          </a:xfrm>
          <a:prstGeom prst="rect">
            <a:avLst/>
          </a:prstGeom>
          <a:noFill/>
        </p:spPr>
        <p:txBody>
          <a:bodyPr wrap="none" rtlCol="0">
            <a:spAutoFit/>
          </a:bodyPr>
          <a:lstStyle/>
          <a:p>
            <a:pPr algn="ctr">
              <a:lnSpc>
                <a:spcPts val="1800"/>
              </a:lnSpc>
            </a:pPr>
            <a:r>
              <a:rPr lang="en-US" dirty="0" err="1" smtClean="0">
                <a:solidFill>
                  <a:srgbClr val="FFFFFF"/>
                </a:solidFill>
              </a:rPr>
              <a:t>Obs</a:t>
            </a:r>
            <a:r>
              <a:rPr lang="en-US" dirty="0" smtClean="0">
                <a:solidFill>
                  <a:srgbClr val="FFFFFF"/>
                </a:solidFill>
              </a:rPr>
              <a:t>/grid nudging</a:t>
            </a:r>
          </a:p>
          <a:p>
            <a:pPr algn="ctr">
              <a:lnSpc>
                <a:spcPts val="1800"/>
              </a:lnSpc>
            </a:pPr>
            <a:r>
              <a:rPr lang="en-US" dirty="0" smtClean="0">
                <a:solidFill>
                  <a:srgbClr val="FFFFFF"/>
                </a:solidFill>
              </a:rPr>
              <a:t>applications</a:t>
            </a:r>
            <a:endParaRPr lang="en-US" dirty="0">
              <a:solidFill>
                <a:srgbClr val="FFFFFF"/>
              </a:solidFill>
            </a:endParaRPr>
          </a:p>
        </p:txBody>
      </p:sp>
      <p:sp>
        <p:nvSpPr>
          <p:cNvPr id="20" name="TextBox 19"/>
          <p:cNvSpPr txBox="1"/>
          <p:nvPr/>
        </p:nvSpPr>
        <p:spPr>
          <a:xfrm>
            <a:off x="2013385" y="4944811"/>
            <a:ext cx="1183399" cy="561692"/>
          </a:xfrm>
          <a:prstGeom prst="rect">
            <a:avLst/>
          </a:prstGeom>
          <a:noFill/>
        </p:spPr>
        <p:txBody>
          <a:bodyPr wrap="none" rtlCol="0">
            <a:spAutoFit/>
          </a:bodyPr>
          <a:lstStyle/>
          <a:p>
            <a:pPr algn="ctr">
              <a:lnSpc>
                <a:spcPts val="1800"/>
              </a:lnSpc>
            </a:pPr>
            <a:r>
              <a:rPr lang="en-US" dirty="0" smtClean="0">
                <a:solidFill>
                  <a:srgbClr val="FFFFFF"/>
                </a:solidFill>
              </a:rPr>
              <a:t>Fire model</a:t>
            </a:r>
          </a:p>
          <a:p>
            <a:pPr algn="ctr">
              <a:lnSpc>
                <a:spcPts val="1800"/>
              </a:lnSpc>
            </a:pPr>
            <a:r>
              <a:rPr lang="en-US" dirty="0" smtClean="0">
                <a:solidFill>
                  <a:srgbClr val="FFFFFF"/>
                </a:solidFill>
              </a:rPr>
              <a:t>coupling</a:t>
            </a:r>
            <a:endParaRPr lang="en-US" dirty="0">
              <a:solidFill>
                <a:srgbClr val="FFFFFF"/>
              </a:solidFill>
            </a:endParaRPr>
          </a:p>
        </p:txBody>
      </p:sp>
      <p:sp>
        <p:nvSpPr>
          <p:cNvPr id="21" name="TextBox 20"/>
          <p:cNvSpPr txBox="1"/>
          <p:nvPr/>
        </p:nvSpPr>
        <p:spPr>
          <a:xfrm>
            <a:off x="3003672" y="2370929"/>
            <a:ext cx="3065563" cy="561692"/>
          </a:xfrm>
          <a:prstGeom prst="rect">
            <a:avLst/>
          </a:prstGeom>
          <a:noFill/>
        </p:spPr>
        <p:txBody>
          <a:bodyPr wrap="none" rtlCol="0">
            <a:spAutoFit/>
          </a:bodyPr>
          <a:lstStyle/>
          <a:p>
            <a:pPr algn="ctr">
              <a:lnSpc>
                <a:spcPts val="1800"/>
              </a:lnSpc>
            </a:pPr>
            <a:r>
              <a:rPr lang="en-US" dirty="0" smtClean="0">
                <a:solidFill>
                  <a:srgbClr val="CCFFCC"/>
                </a:solidFill>
              </a:rPr>
              <a:t>Convection permitting</a:t>
            </a:r>
          </a:p>
          <a:p>
            <a:pPr algn="ctr">
              <a:lnSpc>
                <a:spcPts val="1800"/>
              </a:lnSpc>
            </a:pPr>
            <a:r>
              <a:rPr lang="en-US" dirty="0" smtClean="0">
                <a:solidFill>
                  <a:srgbClr val="CCFFCC"/>
                </a:solidFill>
              </a:rPr>
              <a:t>hazardous weather forecasting</a:t>
            </a:r>
            <a:endParaRPr lang="en-US" dirty="0">
              <a:solidFill>
                <a:srgbClr val="CCFFCC"/>
              </a:solidFill>
            </a:endParaRPr>
          </a:p>
        </p:txBody>
      </p:sp>
      <p:sp>
        <p:nvSpPr>
          <p:cNvPr id="22" name="TextBox 21"/>
          <p:cNvSpPr txBox="1"/>
          <p:nvPr/>
        </p:nvSpPr>
        <p:spPr>
          <a:xfrm>
            <a:off x="6168405" y="2201611"/>
            <a:ext cx="1775809" cy="561692"/>
          </a:xfrm>
          <a:prstGeom prst="rect">
            <a:avLst/>
          </a:prstGeom>
          <a:noFill/>
        </p:spPr>
        <p:txBody>
          <a:bodyPr wrap="none" rtlCol="0">
            <a:spAutoFit/>
          </a:bodyPr>
          <a:lstStyle/>
          <a:p>
            <a:pPr>
              <a:lnSpc>
                <a:spcPts val="1800"/>
              </a:lnSpc>
            </a:pPr>
            <a:r>
              <a:rPr lang="en-US" dirty="0" smtClean="0">
                <a:solidFill>
                  <a:srgbClr val="FFFF00"/>
                </a:solidFill>
              </a:rPr>
              <a:t>Integrated global</a:t>
            </a:r>
          </a:p>
          <a:p>
            <a:pPr>
              <a:lnSpc>
                <a:spcPts val="1800"/>
              </a:lnSpc>
            </a:pPr>
            <a:r>
              <a:rPr lang="en-US" dirty="0" smtClean="0">
                <a:solidFill>
                  <a:srgbClr val="FFFF00"/>
                </a:solidFill>
              </a:rPr>
              <a:t>/regional NWP</a:t>
            </a:r>
            <a:endParaRPr lang="en-US" dirty="0">
              <a:solidFill>
                <a:srgbClr val="FFFF00"/>
              </a:solidFill>
            </a:endParaRPr>
          </a:p>
        </p:txBody>
      </p:sp>
      <p:sp>
        <p:nvSpPr>
          <p:cNvPr id="23" name="TextBox 22"/>
          <p:cNvSpPr txBox="1"/>
          <p:nvPr/>
        </p:nvSpPr>
        <p:spPr>
          <a:xfrm>
            <a:off x="6149101" y="3039787"/>
            <a:ext cx="2152900" cy="561692"/>
          </a:xfrm>
          <a:prstGeom prst="rect">
            <a:avLst/>
          </a:prstGeom>
          <a:noFill/>
        </p:spPr>
        <p:txBody>
          <a:bodyPr wrap="square" rtlCol="0">
            <a:spAutoFit/>
          </a:bodyPr>
          <a:lstStyle/>
          <a:p>
            <a:pPr algn="ctr">
              <a:lnSpc>
                <a:spcPts val="1800"/>
              </a:lnSpc>
            </a:pPr>
            <a:r>
              <a:rPr lang="en-US" dirty="0" smtClean="0">
                <a:solidFill>
                  <a:srgbClr val="FFFF00"/>
                </a:solidFill>
              </a:rPr>
              <a:t>Global atmospheric</a:t>
            </a:r>
          </a:p>
          <a:p>
            <a:pPr algn="ctr">
              <a:lnSpc>
                <a:spcPts val="1800"/>
              </a:lnSpc>
            </a:pPr>
            <a:r>
              <a:rPr lang="en-US" dirty="0" smtClean="0">
                <a:solidFill>
                  <a:srgbClr val="FFFF00"/>
                </a:solidFill>
              </a:rPr>
              <a:t>chemistry research</a:t>
            </a:r>
            <a:endParaRPr lang="en-US" dirty="0">
              <a:solidFill>
                <a:srgbClr val="FFFF00"/>
              </a:solidFill>
            </a:endParaRPr>
          </a:p>
        </p:txBody>
      </p:sp>
      <p:sp>
        <p:nvSpPr>
          <p:cNvPr id="24" name="TextBox 23"/>
          <p:cNvSpPr txBox="1"/>
          <p:nvPr/>
        </p:nvSpPr>
        <p:spPr>
          <a:xfrm>
            <a:off x="1257738" y="2318227"/>
            <a:ext cx="1428546" cy="330860"/>
          </a:xfrm>
          <a:prstGeom prst="rect">
            <a:avLst/>
          </a:prstGeom>
          <a:noFill/>
        </p:spPr>
        <p:txBody>
          <a:bodyPr wrap="none" rtlCol="0">
            <a:spAutoFit/>
          </a:bodyPr>
          <a:lstStyle/>
          <a:p>
            <a:pPr>
              <a:lnSpc>
                <a:spcPts val="1800"/>
              </a:lnSpc>
            </a:pPr>
            <a:r>
              <a:rPr lang="en-US" dirty="0" smtClean="0">
                <a:solidFill>
                  <a:srgbClr val="FFFFFF"/>
                </a:solidFill>
              </a:rPr>
              <a:t>LES modeling</a:t>
            </a:r>
            <a:endParaRPr lang="en-US" dirty="0">
              <a:solidFill>
                <a:srgbClr val="FFFFFF"/>
              </a:solidFill>
            </a:endParaRPr>
          </a:p>
        </p:txBody>
      </p:sp>
    </p:spTree>
    <p:extLst>
      <p:ext uri="{BB962C8B-B14F-4D97-AF65-F5344CB8AC3E}">
        <p14:creationId xmlns:p14="http://schemas.microsoft.com/office/powerpoint/2010/main" val="1048796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“Unified” </a:t>
            </a:r>
            <a:r>
              <a:rPr lang="en-US" dirty="0" smtClean="0">
                <a:solidFill>
                  <a:schemeClr val="bg1"/>
                </a:solidFill>
              </a:rPr>
              <a:t>Modeling</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835430" y="2000922"/>
            <a:ext cx="3461237" cy="2725515"/>
          </a:xfrm>
          <a:prstGeom prst="rect">
            <a:avLst/>
          </a:prstGeom>
        </p:spPr>
      </p:pic>
      <p:sp>
        <p:nvSpPr>
          <p:cNvPr id="5" name="TextBox 4"/>
          <p:cNvSpPr txBox="1"/>
          <p:nvPr/>
        </p:nvSpPr>
        <p:spPr>
          <a:xfrm>
            <a:off x="2138459" y="1631590"/>
            <a:ext cx="1051302" cy="369332"/>
          </a:xfrm>
          <a:prstGeom prst="rect">
            <a:avLst/>
          </a:prstGeom>
          <a:noFill/>
        </p:spPr>
        <p:txBody>
          <a:bodyPr wrap="none" rtlCol="0">
            <a:spAutoFit/>
          </a:bodyPr>
          <a:lstStyle/>
          <a:p>
            <a:r>
              <a:rPr lang="en-US" dirty="0" smtClean="0">
                <a:solidFill>
                  <a:schemeClr val="bg1"/>
                </a:solidFill>
              </a:rPr>
              <a:t>Monolith</a:t>
            </a:r>
            <a:endParaRPr lang="en-US" dirty="0">
              <a:solidFill>
                <a:schemeClr val="bg1"/>
              </a:solidFill>
            </a:endParaRPr>
          </a:p>
        </p:txBody>
      </p:sp>
      <p:pic>
        <p:nvPicPr>
          <p:cNvPr id="6" name="Picture 5"/>
          <p:cNvPicPr>
            <a:picLocks noChangeAspect="1"/>
          </p:cNvPicPr>
          <p:nvPr/>
        </p:nvPicPr>
        <p:blipFill>
          <a:blip r:embed="rId4"/>
          <a:stretch>
            <a:fillRect/>
          </a:stretch>
        </p:blipFill>
        <p:spPr>
          <a:xfrm>
            <a:off x="4823892" y="1984440"/>
            <a:ext cx="3356915" cy="2815285"/>
          </a:xfrm>
          <a:prstGeom prst="rect">
            <a:avLst/>
          </a:prstGeom>
        </p:spPr>
      </p:pic>
      <p:sp>
        <p:nvSpPr>
          <p:cNvPr id="7" name="TextBox 6"/>
          <p:cNvSpPr txBox="1"/>
          <p:nvPr/>
        </p:nvSpPr>
        <p:spPr>
          <a:xfrm>
            <a:off x="6012466" y="1618890"/>
            <a:ext cx="1178327" cy="369332"/>
          </a:xfrm>
          <a:prstGeom prst="rect">
            <a:avLst/>
          </a:prstGeom>
          <a:noFill/>
        </p:spPr>
        <p:txBody>
          <a:bodyPr wrap="none" rtlCol="0">
            <a:spAutoFit/>
          </a:bodyPr>
          <a:lstStyle/>
          <a:p>
            <a:r>
              <a:rPr lang="en-US" dirty="0" smtClean="0">
                <a:solidFill>
                  <a:schemeClr val="bg1"/>
                </a:solidFill>
              </a:rPr>
              <a:t>Ecosystem</a:t>
            </a:r>
            <a:endParaRPr lang="en-US" dirty="0">
              <a:solidFill>
                <a:schemeClr val="bg1"/>
              </a:solidFill>
            </a:endParaRPr>
          </a:p>
        </p:txBody>
      </p:sp>
      <p:sp>
        <p:nvSpPr>
          <p:cNvPr id="8" name="TextBox 7"/>
          <p:cNvSpPr txBox="1"/>
          <p:nvPr/>
        </p:nvSpPr>
        <p:spPr>
          <a:xfrm>
            <a:off x="6957320" y="4807516"/>
            <a:ext cx="1146919" cy="276999"/>
          </a:xfrm>
          <a:prstGeom prst="rect">
            <a:avLst/>
          </a:prstGeom>
          <a:noFill/>
        </p:spPr>
        <p:txBody>
          <a:bodyPr wrap="none" rtlCol="0">
            <a:spAutoFit/>
          </a:bodyPr>
          <a:lstStyle/>
          <a:p>
            <a:r>
              <a:rPr lang="en-US" sz="1200" dirty="0" err="1" smtClean="0">
                <a:solidFill>
                  <a:srgbClr val="FFFFFF"/>
                </a:solidFill>
              </a:rPr>
              <a:t>imgarcade.com</a:t>
            </a:r>
            <a:endParaRPr lang="en-US" sz="1200" dirty="0" smtClean="0">
              <a:solidFill>
                <a:srgbClr val="FFFFFF"/>
              </a:solidFill>
            </a:endParaRPr>
          </a:p>
        </p:txBody>
      </p:sp>
      <p:sp>
        <p:nvSpPr>
          <p:cNvPr id="9" name="TextBox 8"/>
          <p:cNvSpPr txBox="1"/>
          <p:nvPr/>
        </p:nvSpPr>
        <p:spPr>
          <a:xfrm>
            <a:off x="1617759" y="5229036"/>
            <a:ext cx="5724644" cy="707886"/>
          </a:xfrm>
          <a:prstGeom prst="rect">
            <a:avLst/>
          </a:prstGeom>
          <a:noFill/>
        </p:spPr>
        <p:txBody>
          <a:bodyPr wrap="none" rtlCol="0">
            <a:spAutoFit/>
          </a:bodyPr>
          <a:lstStyle/>
          <a:p>
            <a:pPr algn="ctr"/>
            <a:r>
              <a:rPr lang="en-US" sz="2000" b="1" dirty="0" smtClean="0">
                <a:solidFill>
                  <a:srgbClr val="FFFF00"/>
                </a:solidFill>
              </a:rPr>
              <a:t>We are NOT building a monolithic unified system.</a:t>
            </a:r>
          </a:p>
          <a:p>
            <a:pPr algn="ctr"/>
            <a:r>
              <a:rPr lang="en-US" sz="2000" b="1" dirty="0" smtClean="0">
                <a:solidFill>
                  <a:srgbClr val="FFFF00"/>
                </a:solidFill>
              </a:rPr>
              <a:t>Unification will be realized through interoperability.</a:t>
            </a:r>
            <a:endParaRPr lang="en-US" sz="2000" b="1" dirty="0">
              <a:solidFill>
                <a:srgbClr val="FFFF00"/>
              </a:solidFill>
            </a:endParaRPr>
          </a:p>
        </p:txBody>
      </p:sp>
      <p:grpSp>
        <p:nvGrpSpPr>
          <p:cNvPr id="14" name="Group 13"/>
          <p:cNvGrpSpPr/>
          <p:nvPr/>
        </p:nvGrpSpPr>
        <p:grpSpPr>
          <a:xfrm>
            <a:off x="660400" y="1984440"/>
            <a:ext cx="3733800" cy="2815285"/>
            <a:chOff x="660400" y="1984440"/>
            <a:chExt cx="3733800" cy="2815285"/>
          </a:xfrm>
        </p:grpSpPr>
        <p:cxnSp>
          <p:nvCxnSpPr>
            <p:cNvPr id="10" name="Straight Connector 9"/>
            <p:cNvCxnSpPr/>
            <p:nvPr/>
          </p:nvCxnSpPr>
          <p:spPr>
            <a:xfrm flipV="1">
              <a:off x="660400" y="1984440"/>
              <a:ext cx="3733800" cy="2815285"/>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60400" y="1984440"/>
              <a:ext cx="3733800" cy="2815285"/>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47641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19015" y="872806"/>
            <a:ext cx="4442444" cy="5108330"/>
          </a:xfrm>
          <a:prstGeom prst="rect">
            <a:avLst/>
          </a:prstGeom>
          <a:no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spcBef>
                <a:spcPts val="1200"/>
              </a:spcBef>
              <a:buFont typeface="Arial"/>
              <a:buChar char="•"/>
            </a:pPr>
            <a:r>
              <a:rPr lang="en-US" sz="2000" dirty="0" smtClean="0">
                <a:solidFill>
                  <a:srgbClr val="FFFF00"/>
                </a:solidFill>
                <a:latin typeface="Arial"/>
                <a:cs typeface="Arial"/>
              </a:rPr>
              <a:t>Common physics repository</a:t>
            </a:r>
          </a:p>
          <a:p>
            <a:pPr marL="342900" indent="-342900" algn="l">
              <a:spcBef>
                <a:spcPts val="1200"/>
              </a:spcBef>
              <a:buFont typeface="Arial"/>
              <a:buChar char="•"/>
            </a:pPr>
            <a:r>
              <a:rPr lang="en-US" sz="2000" dirty="0" smtClean="0">
                <a:solidFill>
                  <a:srgbClr val="FFFF00"/>
                </a:solidFill>
                <a:latin typeface="Helvetica Neue"/>
                <a:cs typeface="Helvetica Neue"/>
              </a:rPr>
              <a:t>Interoperable </a:t>
            </a:r>
            <a:r>
              <a:rPr lang="en-US" sz="2000" dirty="0">
                <a:solidFill>
                  <a:srgbClr val="FFFF00"/>
                </a:solidFill>
                <a:latin typeface="Helvetica Neue"/>
                <a:cs typeface="Helvetica Neue"/>
              </a:rPr>
              <a:t>physics driver/interface</a:t>
            </a:r>
          </a:p>
          <a:p>
            <a:pPr marL="342900" indent="-342900" algn="l">
              <a:spcBef>
                <a:spcPts val="1200"/>
              </a:spcBef>
              <a:buFont typeface="Arial"/>
              <a:buChar char="•"/>
            </a:pPr>
            <a:r>
              <a:rPr lang="en-US" sz="2000" dirty="0" smtClean="0">
                <a:solidFill>
                  <a:srgbClr val="FFFF00"/>
                </a:solidFill>
                <a:latin typeface="Arial"/>
                <a:cs typeface="Arial"/>
              </a:rPr>
              <a:t>Common use of </a:t>
            </a:r>
            <a:r>
              <a:rPr lang="en-US" sz="2000" i="1" dirty="0" err="1" smtClean="0">
                <a:solidFill>
                  <a:srgbClr val="FFFF00"/>
                </a:solidFill>
                <a:latin typeface="Arial"/>
                <a:cs typeface="Arial"/>
              </a:rPr>
              <a:t>git</a:t>
            </a:r>
            <a:r>
              <a:rPr lang="en-US" sz="2000" dirty="0" smtClean="0">
                <a:solidFill>
                  <a:srgbClr val="FFFF00"/>
                </a:solidFill>
                <a:latin typeface="Arial"/>
                <a:cs typeface="Arial"/>
              </a:rPr>
              <a:t> </a:t>
            </a:r>
            <a:r>
              <a:rPr lang="en-US" sz="2000" dirty="0">
                <a:solidFill>
                  <a:srgbClr val="FFFF00"/>
                </a:solidFill>
                <a:latin typeface="Arial"/>
                <a:cs typeface="Arial"/>
              </a:rPr>
              <a:t>for source code </a:t>
            </a:r>
            <a:r>
              <a:rPr lang="en-US" sz="2000" dirty="0" smtClean="0">
                <a:solidFill>
                  <a:srgbClr val="FFFF00"/>
                </a:solidFill>
                <a:latin typeface="Arial"/>
                <a:cs typeface="Arial"/>
              </a:rPr>
              <a:t>management</a:t>
            </a:r>
          </a:p>
          <a:p>
            <a:pPr marL="342900" indent="-342900" algn="l">
              <a:spcBef>
                <a:spcPts val="1200"/>
              </a:spcBef>
              <a:buFont typeface="Arial"/>
              <a:buChar char="•"/>
            </a:pPr>
            <a:r>
              <a:rPr lang="en-US" sz="2000" dirty="0" smtClean="0">
                <a:solidFill>
                  <a:srgbClr val="FFFF00"/>
                </a:solidFill>
                <a:latin typeface="Helvetica Neue"/>
                <a:cs typeface="Helvetica Neue"/>
              </a:rPr>
              <a:t>Development</a:t>
            </a:r>
            <a:r>
              <a:rPr lang="en-US" sz="2000" dirty="0">
                <a:solidFill>
                  <a:srgbClr val="FFFF00"/>
                </a:solidFill>
                <a:latin typeface="Helvetica Neue"/>
                <a:cs typeface="Helvetica Neue"/>
              </a:rPr>
              <a:t>/support of a limited number of </a:t>
            </a:r>
            <a:r>
              <a:rPr lang="en-US" sz="2000" dirty="0" smtClean="0">
                <a:solidFill>
                  <a:srgbClr val="FFFF00"/>
                </a:solidFill>
                <a:latin typeface="Helvetica Neue"/>
                <a:cs typeface="Helvetica Neue"/>
              </a:rPr>
              <a:t>well tested </a:t>
            </a:r>
            <a:r>
              <a:rPr lang="en-US" sz="2000" dirty="0">
                <a:solidFill>
                  <a:srgbClr val="FFFF00"/>
                </a:solidFill>
                <a:latin typeface="Helvetica Neue"/>
                <a:cs typeface="Helvetica Neue"/>
              </a:rPr>
              <a:t>physics </a:t>
            </a:r>
            <a:r>
              <a:rPr lang="en-US" sz="2000" dirty="0" smtClean="0">
                <a:solidFill>
                  <a:srgbClr val="FFFF00"/>
                </a:solidFill>
                <a:latin typeface="Helvetica Neue"/>
                <a:cs typeface="Helvetica Neue"/>
              </a:rPr>
              <a:t>suites</a:t>
            </a:r>
            <a:endParaRPr lang="en-US" sz="2000" dirty="0">
              <a:solidFill>
                <a:srgbClr val="FFFF00"/>
              </a:solidFill>
              <a:latin typeface="Helvetica Neue"/>
              <a:cs typeface="Helvetica Neue"/>
            </a:endParaRPr>
          </a:p>
          <a:p>
            <a:pPr marL="342900" indent="-342900" algn="l">
              <a:spcBef>
                <a:spcPts val="1200"/>
              </a:spcBef>
              <a:buFont typeface="Arial"/>
              <a:buChar char="•"/>
            </a:pPr>
            <a:r>
              <a:rPr lang="en-US" sz="2000" dirty="0" smtClean="0">
                <a:solidFill>
                  <a:srgbClr val="FFFF00"/>
                </a:solidFill>
                <a:latin typeface="Arial"/>
                <a:cs typeface="Arial"/>
              </a:rPr>
              <a:t>Coordination of user support</a:t>
            </a:r>
          </a:p>
          <a:p>
            <a:pPr marL="342900" indent="-342900" algn="l">
              <a:spcBef>
                <a:spcPts val="1200"/>
              </a:spcBef>
              <a:buFont typeface="Arial"/>
              <a:buChar char="•"/>
            </a:pPr>
            <a:r>
              <a:rPr lang="en-US" sz="2000" dirty="0" smtClean="0">
                <a:solidFill>
                  <a:srgbClr val="FFFF00"/>
                </a:solidFill>
                <a:latin typeface="Arial"/>
                <a:cs typeface="Arial"/>
              </a:rPr>
              <a:t>Use of MPAS to initialize and drive </a:t>
            </a:r>
            <a:r>
              <a:rPr lang="en-US" sz="2000" dirty="0" smtClean="0">
                <a:solidFill>
                  <a:srgbClr val="FFFF00"/>
                </a:solidFill>
                <a:latin typeface="Arial"/>
                <a:cs typeface="Arial"/>
              </a:rPr>
              <a:t>WRF</a:t>
            </a:r>
          </a:p>
          <a:p>
            <a:pPr marL="342900" indent="-342900" algn="l">
              <a:spcBef>
                <a:spcPts val="1200"/>
              </a:spcBef>
              <a:buFont typeface="Arial"/>
              <a:buChar char="•"/>
            </a:pPr>
            <a:r>
              <a:rPr lang="en-US" sz="2000" dirty="0" smtClean="0">
                <a:solidFill>
                  <a:srgbClr val="FFFF00"/>
                </a:solidFill>
                <a:latin typeface="Arial"/>
                <a:cs typeface="Arial"/>
              </a:rPr>
              <a:t>Common </a:t>
            </a:r>
            <a:r>
              <a:rPr lang="en-US" sz="2000" dirty="0" smtClean="0">
                <a:solidFill>
                  <a:srgbClr val="FFFF00"/>
                </a:solidFill>
                <a:latin typeface="Arial"/>
                <a:cs typeface="Arial"/>
              </a:rPr>
              <a:t>post-processing and graphics tools</a:t>
            </a:r>
          </a:p>
          <a:p>
            <a:pPr marL="457200" indent="-457200" algn="l">
              <a:spcBef>
                <a:spcPts val="1200"/>
              </a:spcBef>
              <a:buFont typeface="Arial"/>
              <a:buChar char="•"/>
            </a:pPr>
            <a:endParaRPr lang="en-US" sz="2000" dirty="0">
              <a:solidFill>
                <a:srgbClr val="FFFF00"/>
              </a:solidFill>
              <a:latin typeface="Arial"/>
              <a:cs typeface="Arial"/>
            </a:endParaRPr>
          </a:p>
        </p:txBody>
      </p:sp>
      <p:sp>
        <p:nvSpPr>
          <p:cNvPr id="5" name="Rectangle 4"/>
          <p:cNvSpPr/>
          <p:nvPr/>
        </p:nvSpPr>
        <p:spPr>
          <a:xfrm>
            <a:off x="5351565" y="1942448"/>
            <a:ext cx="1090258" cy="5622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WRF code repository</a:t>
            </a:r>
            <a:endParaRPr lang="en-US" sz="1400" dirty="0">
              <a:solidFill>
                <a:schemeClr val="tx1"/>
              </a:solidFill>
            </a:endParaRPr>
          </a:p>
        </p:txBody>
      </p:sp>
      <p:sp>
        <p:nvSpPr>
          <p:cNvPr id="6" name="Rectangle 5"/>
          <p:cNvSpPr/>
          <p:nvPr/>
        </p:nvSpPr>
        <p:spPr>
          <a:xfrm>
            <a:off x="6577691" y="1942448"/>
            <a:ext cx="1100298" cy="5622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common physics repository</a:t>
            </a:r>
            <a:endParaRPr lang="en-US" sz="1400" dirty="0">
              <a:solidFill>
                <a:schemeClr val="tx1"/>
              </a:solidFill>
            </a:endParaRPr>
          </a:p>
        </p:txBody>
      </p:sp>
      <p:sp>
        <p:nvSpPr>
          <p:cNvPr id="7" name="Rectangle 6"/>
          <p:cNvSpPr/>
          <p:nvPr/>
        </p:nvSpPr>
        <p:spPr>
          <a:xfrm>
            <a:off x="7825713" y="1942448"/>
            <a:ext cx="1100860" cy="5622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MPAS code repository</a:t>
            </a:r>
            <a:endParaRPr lang="en-US" sz="1400" dirty="0">
              <a:solidFill>
                <a:schemeClr val="tx1"/>
              </a:solidFill>
            </a:endParaRPr>
          </a:p>
        </p:txBody>
      </p:sp>
      <p:sp>
        <p:nvSpPr>
          <p:cNvPr id="8" name="Rounded Rectangle 7"/>
          <p:cNvSpPr/>
          <p:nvPr/>
        </p:nvSpPr>
        <p:spPr>
          <a:xfrm>
            <a:off x="6000611" y="4368866"/>
            <a:ext cx="752240" cy="602470"/>
          </a:xfrm>
          <a:prstGeom prst="round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FFFF"/>
                </a:solidFill>
              </a:rPr>
              <a:t>WRF</a:t>
            </a:r>
            <a:endParaRPr lang="en-US" sz="1400" dirty="0">
              <a:solidFill>
                <a:srgbClr val="FFFFFF"/>
              </a:solidFill>
            </a:endParaRPr>
          </a:p>
        </p:txBody>
      </p:sp>
      <p:sp>
        <p:nvSpPr>
          <p:cNvPr id="9" name="Rounded Rectangle 8"/>
          <p:cNvSpPr/>
          <p:nvPr/>
        </p:nvSpPr>
        <p:spPr>
          <a:xfrm>
            <a:off x="7457663" y="4368866"/>
            <a:ext cx="736100" cy="602471"/>
          </a:xfrm>
          <a:prstGeom prst="round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FFFF"/>
                </a:solidFill>
              </a:rPr>
              <a:t>MPAS</a:t>
            </a:r>
          </a:p>
        </p:txBody>
      </p:sp>
      <p:cxnSp>
        <p:nvCxnSpPr>
          <p:cNvPr id="10" name="Straight Arrow Connector 9"/>
          <p:cNvCxnSpPr>
            <a:stCxn id="5" idx="2"/>
            <a:endCxn id="8" idx="0"/>
          </p:cNvCxnSpPr>
          <p:nvPr/>
        </p:nvCxnSpPr>
        <p:spPr>
          <a:xfrm>
            <a:off x="5896694" y="2504671"/>
            <a:ext cx="480037" cy="18641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6" idx="2"/>
            <a:endCxn id="8" idx="0"/>
          </p:cNvCxnSpPr>
          <p:nvPr/>
        </p:nvCxnSpPr>
        <p:spPr>
          <a:xfrm flipH="1">
            <a:off x="6376731" y="2504672"/>
            <a:ext cx="751109" cy="18641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a:endCxn id="9" idx="0"/>
          </p:cNvCxnSpPr>
          <p:nvPr/>
        </p:nvCxnSpPr>
        <p:spPr>
          <a:xfrm>
            <a:off x="7127840" y="2504672"/>
            <a:ext cx="697873" cy="18641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2"/>
            <a:endCxn id="9" idx="0"/>
          </p:cNvCxnSpPr>
          <p:nvPr/>
        </p:nvCxnSpPr>
        <p:spPr>
          <a:xfrm flipH="1">
            <a:off x="7825713" y="2504672"/>
            <a:ext cx="550430" cy="18641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389514" y="1538672"/>
            <a:ext cx="1544012" cy="338554"/>
          </a:xfrm>
          <a:prstGeom prst="rect">
            <a:avLst/>
          </a:prstGeom>
          <a:noFill/>
        </p:spPr>
        <p:txBody>
          <a:bodyPr wrap="none" rtlCol="0">
            <a:spAutoFit/>
          </a:bodyPr>
          <a:lstStyle/>
          <a:p>
            <a:r>
              <a:rPr lang="en-US" sz="1600" i="1" dirty="0" err="1" smtClean="0">
                <a:solidFill>
                  <a:srgbClr val="FF0000"/>
                </a:solidFill>
                <a:latin typeface="Helvetica Neue"/>
                <a:cs typeface="Helvetica Neue"/>
              </a:rPr>
              <a:t>git</a:t>
            </a:r>
            <a:r>
              <a:rPr lang="en-US" sz="1600" dirty="0" smtClean="0">
                <a:solidFill>
                  <a:srgbClr val="FF0000"/>
                </a:solidFill>
                <a:latin typeface="Helvetica Neue"/>
                <a:cs typeface="Helvetica Neue"/>
              </a:rPr>
              <a:t> repositories</a:t>
            </a:r>
            <a:endParaRPr lang="en-US" sz="1600" dirty="0">
              <a:solidFill>
                <a:srgbClr val="FF0000"/>
              </a:solidFill>
              <a:latin typeface="Helvetica Neue"/>
              <a:cs typeface="Helvetica Neue"/>
            </a:endParaRPr>
          </a:p>
        </p:txBody>
      </p:sp>
      <p:sp>
        <p:nvSpPr>
          <p:cNvPr id="15" name="TextBox 14"/>
          <p:cNvSpPr txBox="1"/>
          <p:nvPr/>
        </p:nvSpPr>
        <p:spPr>
          <a:xfrm>
            <a:off x="5805957" y="5079972"/>
            <a:ext cx="2643766" cy="584776"/>
          </a:xfrm>
          <a:prstGeom prst="rect">
            <a:avLst/>
          </a:prstGeom>
          <a:noFill/>
        </p:spPr>
        <p:txBody>
          <a:bodyPr wrap="none" rtlCol="0">
            <a:spAutoFit/>
          </a:bodyPr>
          <a:lstStyle/>
          <a:p>
            <a:pPr algn="ctr"/>
            <a:r>
              <a:rPr lang="en-US" sz="1600" dirty="0" smtClean="0">
                <a:solidFill>
                  <a:srgbClr val="FFFFFF"/>
                </a:solidFill>
                <a:latin typeface="Helvetica Neue"/>
                <a:cs typeface="Helvetica Neue"/>
              </a:rPr>
              <a:t>full model source code</a:t>
            </a:r>
          </a:p>
          <a:p>
            <a:pPr algn="ctr"/>
            <a:r>
              <a:rPr lang="en-US" sz="1600" dirty="0" smtClean="0">
                <a:solidFill>
                  <a:srgbClr val="FFFFFF"/>
                </a:solidFill>
                <a:latin typeface="Helvetica Neue"/>
                <a:cs typeface="Helvetica Neue"/>
              </a:rPr>
              <a:t>checked out on file system</a:t>
            </a:r>
            <a:endParaRPr lang="en-US" sz="1600" dirty="0">
              <a:solidFill>
                <a:srgbClr val="FFFFFF"/>
              </a:solidFill>
              <a:latin typeface="Helvetica Neue"/>
              <a:cs typeface="Helvetica Neue"/>
            </a:endParaRPr>
          </a:p>
        </p:txBody>
      </p:sp>
      <p:sp>
        <p:nvSpPr>
          <p:cNvPr id="16" name="TextBox 15"/>
          <p:cNvSpPr txBox="1"/>
          <p:nvPr/>
        </p:nvSpPr>
        <p:spPr>
          <a:xfrm>
            <a:off x="1934357" y="288030"/>
            <a:ext cx="5891356" cy="584776"/>
          </a:xfrm>
          <a:prstGeom prst="rect">
            <a:avLst/>
          </a:prstGeom>
          <a:noFill/>
        </p:spPr>
        <p:txBody>
          <a:bodyPr wrap="none" rtlCol="0">
            <a:spAutoFit/>
          </a:bodyPr>
          <a:lstStyle/>
          <a:p>
            <a:r>
              <a:rPr lang="en-US" sz="3200" dirty="0" smtClean="0">
                <a:solidFill>
                  <a:schemeClr val="bg1"/>
                </a:solidFill>
              </a:rPr>
              <a:t>Interoperability </a:t>
            </a:r>
            <a:r>
              <a:rPr lang="en-US" sz="3200" dirty="0" smtClean="0">
                <a:solidFill>
                  <a:schemeClr val="bg1"/>
                </a:solidFill>
              </a:rPr>
              <a:t>of WRF and MPAS</a:t>
            </a:r>
            <a:endParaRPr lang="en-US" sz="3200" dirty="0">
              <a:solidFill>
                <a:schemeClr val="bg1"/>
              </a:solidFill>
            </a:endParaRPr>
          </a:p>
        </p:txBody>
      </p:sp>
    </p:spTree>
    <p:extLst>
      <p:ext uri="{BB962C8B-B14F-4D97-AF65-F5344CB8AC3E}">
        <p14:creationId xmlns:p14="http://schemas.microsoft.com/office/powerpoint/2010/main" val="31132729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8212"/>
          </a:xfrm>
        </p:spPr>
        <p:txBody>
          <a:bodyPr>
            <a:normAutofit/>
          </a:bodyPr>
          <a:lstStyle/>
          <a:p>
            <a:r>
              <a:rPr lang="en-US" sz="3600" dirty="0" smtClean="0">
                <a:solidFill>
                  <a:srgbClr val="FFFFFF"/>
                </a:solidFill>
              </a:rPr>
              <a:t>Common Physics Suites are Essential</a:t>
            </a:r>
            <a:endParaRPr lang="en-US" sz="3600" dirty="0">
              <a:solidFill>
                <a:srgbClr val="FFFFFF"/>
              </a:solidFill>
            </a:endParaRPr>
          </a:p>
        </p:txBody>
      </p:sp>
      <p:sp>
        <p:nvSpPr>
          <p:cNvPr id="3" name="Content Placeholder 2"/>
          <p:cNvSpPr>
            <a:spLocks noGrp="1"/>
          </p:cNvSpPr>
          <p:nvPr>
            <p:ph idx="1"/>
          </p:nvPr>
        </p:nvSpPr>
        <p:spPr>
          <a:xfrm>
            <a:off x="143933" y="1095596"/>
            <a:ext cx="9093201" cy="4525963"/>
          </a:xfrm>
        </p:spPr>
        <p:txBody>
          <a:bodyPr>
            <a:noAutofit/>
          </a:bodyPr>
          <a:lstStyle/>
          <a:p>
            <a:pPr lvl="1">
              <a:buFont typeface="Arial"/>
              <a:buChar char="•"/>
            </a:pPr>
            <a:r>
              <a:rPr lang="en-US" dirty="0" smtClean="0">
                <a:solidFill>
                  <a:srgbClr val="FFFF00"/>
                </a:solidFill>
              </a:rPr>
              <a:t>More extensive testing possible</a:t>
            </a:r>
          </a:p>
          <a:p>
            <a:pPr lvl="2">
              <a:buSzPct val="50000"/>
              <a:buFont typeface="Wingdings" charset="2"/>
              <a:buChar char="§"/>
            </a:pPr>
            <a:r>
              <a:rPr lang="en-US" dirty="0" smtClean="0">
                <a:solidFill>
                  <a:srgbClr val="FFFFFF"/>
                </a:solidFill>
              </a:rPr>
              <a:t>Reduced resources for support</a:t>
            </a:r>
          </a:p>
          <a:p>
            <a:pPr lvl="2">
              <a:buSzPct val="50000"/>
              <a:buFont typeface="Wingdings" charset="2"/>
              <a:buChar char="§"/>
            </a:pPr>
            <a:r>
              <a:rPr lang="en-US" dirty="0" smtClean="0">
                <a:solidFill>
                  <a:srgbClr val="FFFFFF"/>
                </a:solidFill>
              </a:rPr>
              <a:t>Testing </a:t>
            </a:r>
            <a:r>
              <a:rPr lang="en-US" dirty="0" smtClean="0">
                <a:solidFill>
                  <a:srgbClr val="FFFFFF"/>
                </a:solidFill>
              </a:rPr>
              <a:t>in MPAS can examine global suitability </a:t>
            </a:r>
            <a:r>
              <a:rPr lang="en-US" dirty="0" smtClean="0">
                <a:solidFill>
                  <a:srgbClr val="FFFFFF"/>
                </a:solidFill>
              </a:rPr>
              <a:t>(benefits WRF)</a:t>
            </a:r>
          </a:p>
          <a:p>
            <a:pPr lvl="2">
              <a:buSzPct val="50000"/>
              <a:buFont typeface="Wingdings" charset="2"/>
              <a:buChar char="§"/>
            </a:pPr>
            <a:r>
              <a:rPr lang="en-US" dirty="0" smtClean="0">
                <a:solidFill>
                  <a:srgbClr val="FFFFFF"/>
                </a:solidFill>
              </a:rPr>
              <a:t>Feasible for only a </a:t>
            </a:r>
            <a:r>
              <a:rPr lang="en-US" dirty="0" smtClean="0">
                <a:solidFill>
                  <a:srgbClr val="FFFFFF"/>
                </a:solidFill>
              </a:rPr>
              <a:t>small </a:t>
            </a:r>
            <a:r>
              <a:rPr lang="en-US" dirty="0" smtClean="0">
                <a:solidFill>
                  <a:srgbClr val="FFFFFF"/>
                </a:solidFill>
              </a:rPr>
              <a:t>number of suites</a:t>
            </a:r>
          </a:p>
          <a:p>
            <a:pPr lvl="1">
              <a:buFont typeface="Arial"/>
              <a:buChar char="•"/>
            </a:pPr>
            <a:r>
              <a:rPr lang="en-US" dirty="0" smtClean="0">
                <a:solidFill>
                  <a:srgbClr val="FFFF00"/>
                </a:solidFill>
              </a:rPr>
              <a:t>Better for migrating to future computing architectures</a:t>
            </a:r>
          </a:p>
          <a:p>
            <a:pPr lvl="1">
              <a:buFont typeface="Arial"/>
              <a:buChar char="•"/>
            </a:pPr>
            <a:r>
              <a:rPr lang="en-US" dirty="0" err="1" smtClean="0">
                <a:solidFill>
                  <a:srgbClr val="FFFF00"/>
                </a:solidFill>
              </a:rPr>
              <a:t>Intercomparison</a:t>
            </a:r>
            <a:r>
              <a:rPr lang="en-US" dirty="0" smtClean="0">
                <a:solidFill>
                  <a:srgbClr val="FFFF00"/>
                </a:solidFill>
              </a:rPr>
              <a:t> of results much easier </a:t>
            </a:r>
          </a:p>
          <a:p>
            <a:pPr lvl="1">
              <a:buFont typeface="Arial"/>
              <a:buChar char="•"/>
            </a:pPr>
            <a:r>
              <a:rPr lang="en-US" dirty="0" smtClean="0">
                <a:solidFill>
                  <a:srgbClr val="FFFF00"/>
                </a:solidFill>
              </a:rPr>
              <a:t>Recommendation to users is simplified</a:t>
            </a:r>
          </a:p>
          <a:p>
            <a:pPr lvl="1">
              <a:buFont typeface="Arial"/>
              <a:buChar char="•"/>
            </a:pPr>
            <a:r>
              <a:rPr lang="en-US" dirty="0" smtClean="0">
                <a:solidFill>
                  <a:srgbClr val="FFFF00"/>
                </a:solidFill>
              </a:rPr>
              <a:t>Emphasizes scale-insensitive physics</a:t>
            </a:r>
          </a:p>
        </p:txBody>
      </p:sp>
    </p:spTree>
    <p:extLst>
      <p:ext uri="{BB962C8B-B14F-4D97-AF65-F5344CB8AC3E}">
        <p14:creationId xmlns:p14="http://schemas.microsoft.com/office/powerpoint/2010/main" val="3404556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016000"/>
            <a:ext cx="9144000" cy="4812632"/>
          </a:xfrm>
          <a:prstGeom prst="rect">
            <a:avLst/>
          </a:prstGeom>
        </p:spPr>
      </p:pic>
      <p:sp>
        <p:nvSpPr>
          <p:cNvPr id="2" name="Title 1"/>
          <p:cNvSpPr>
            <a:spLocks noGrp="1"/>
          </p:cNvSpPr>
          <p:nvPr>
            <p:ph type="title"/>
          </p:nvPr>
        </p:nvSpPr>
        <p:spPr>
          <a:xfrm>
            <a:off x="457200" y="274638"/>
            <a:ext cx="8229600" cy="611456"/>
          </a:xfrm>
        </p:spPr>
        <p:txBody>
          <a:bodyPr>
            <a:normAutofit fontScale="90000"/>
          </a:bodyPr>
          <a:lstStyle/>
          <a:p>
            <a:r>
              <a:rPr lang="en-US" sz="3600" dirty="0" smtClean="0">
                <a:solidFill>
                  <a:srgbClr val="FFFFFF"/>
                </a:solidFill>
              </a:rPr>
              <a:t>MPAS in Real-Time: Testing a Physics Suite</a:t>
            </a:r>
            <a:endParaRPr lang="en-US" sz="3600" dirty="0">
              <a:solidFill>
                <a:srgbClr val="FFFFFF"/>
              </a:solidFill>
            </a:endParaRPr>
          </a:p>
        </p:txBody>
      </p:sp>
      <p:sp>
        <p:nvSpPr>
          <p:cNvPr id="9" name="TextBox 8"/>
          <p:cNvSpPr txBox="1"/>
          <p:nvPr/>
        </p:nvSpPr>
        <p:spPr>
          <a:xfrm>
            <a:off x="2205192" y="3589996"/>
            <a:ext cx="5275108" cy="923330"/>
          </a:xfrm>
          <a:prstGeom prst="rect">
            <a:avLst/>
          </a:prstGeom>
          <a:solidFill>
            <a:srgbClr val="FFFFFF"/>
          </a:solidFill>
        </p:spPr>
        <p:txBody>
          <a:bodyPr wrap="square" rtlCol="0">
            <a:spAutoFit/>
          </a:bodyPr>
          <a:lstStyle/>
          <a:p>
            <a:r>
              <a:rPr lang="en-US" dirty="0" smtClean="0">
                <a:solidFill>
                  <a:srgbClr val="FF0000"/>
                </a:solidFill>
              </a:rPr>
              <a:t>Mesoscale Reference Physics Suite</a:t>
            </a:r>
          </a:p>
          <a:p>
            <a:r>
              <a:rPr lang="en-US" dirty="0" smtClean="0">
                <a:solidFill>
                  <a:srgbClr val="FF0000"/>
                </a:solidFill>
              </a:rPr>
              <a:t>Northern Hemisphere Anomaly Correlation (20-80N)</a:t>
            </a:r>
          </a:p>
          <a:p>
            <a:r>
              <a:rPr lang="en-US" dirty="0" smtClean="0">
                <a:solidFill>
                  <a:srgbClr val="FF0000"/>
                </a:solidFill>
              </a:rPr>
              <a:t>60 km/15 km variable resolution</a:t>
            </a:r>
            <a:endParaRPr lang="en-US" dirty="0">
              <a:solidFill>
                <a:srgbClr val="FF0000"/>
              </a:solidFill>
            </a:endParaRPr>
          </a:p>
        </p:txBody>
      </p:sp>
      <p:sp>
        <p:nvSpPr>
          <p:cNvPr id="10" name="Rectangle 9"/>
          <p:cNvSpPr/>
          <p:nvPr/>
        </p:nvSpPr>
        <p:spPr>
          <a:xfrm>
            <a:off x="0" y="5562600"/>
            <a:ext cx="1562100" cy="266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2963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2885"/>
          </a:xfrm>
        </p:spPr>
        <p:txBody>
          <a:bodyPr>
            <a:normAutofit/>
          </a:bodyPr>
          <a:lstStyle/>
          <a:p>
            <a:r>
              <a:rPr lang="en-US" sz="4000" dirty="0" smtClean="0">
                <a:solidFill>
                  <a:srgbClr val="FFFFFF"/>
                </a:solidFill>
              </a:rPr>
              <a:t>Interoperable Physics</a:t>
            </a:r>
            <a:endParaRPr lang="en-US" sz="4000" dirty="0">
              <a:solidFill>
                <a:srgbClr val="FFFFFF"/>
              </a:solidFill>
            </a:endParaRPr>
          </a:p>
        </p:txBody>
      </p:sp>
      <p:sp>
        <p:nvSpPr>
          <p:cNvPr id="9" name="Rounded Rectangle 8"/>
          <p:cNvSpPr/>
          <p:nvPr/>
        </p:nvSpPr>
        <p:spPr>
          <a:xfrm>
            <a:off x="7552974" y="3065661"/>
            <a:ext cx="752240" cy="602470"/>
          </a:xfrm>
          <a:prstGeom prst="round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WRF</a:t>
            </a:r>
            <a:endParaRPr lang="en-US" sz="1400" dirty="0">
              <a:solidFill>
                <a:schemeClr val="bg1"/>
              </a:solidFill>
            </a:endParaRPr>
          </a:p>
        </p:txBody>
      </p:sp>
      <p:sp>
        <p:nvSpPr>
          <p:cNvPr id="10" name="Rounded Rectangle 9"/>
          <p:cNvSpPr/>
          <p:nvPr/>
        </p:nvSpPr>
        <p:spPr>
          <a:xfrm>
            <a:off x="7027003" y="2062334"/>
            <a:ext cx="736100" cy="602471"/>
          </a:xfrm>
          <a:prstGeom prst="round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MPAS-A</a:t>
            </a:r>
          </a:p>
        </p:txBody>
      </p:sp>
      <p:sp>
        <p:nvSpPr>
          <p:cNvPr id="15" name="TextBox 14"/>
          <p:cNvSpPr txBox="1"/>
          <p:nvPr/>
        </p:nvSpPr>
        <p:spPr>
          <a:xfrm>
            <a:off x="5783572" y="4462195"/>
            <a:ext cx="1401050" cy="338554"/>
          </a:xfrm>
          <a:prstGeom prst="rect">
            <a:avLst/>
          </a:prstGeom>
          <a:solidFill>
            <a:srgbClr val="FFFFFF"/>
          </a:solidFill>
        </p:spPr>
        <p:txBody>
          <a:bodyPr wrap="none" rtlCol="0">
            <a:spAutoFit/>
          </a:bodyPr>
          <a:lstStyle/>
          <a:p>
            <a:r>
              <a:rPr lang="en-US" sz="1600" i="1" dirty="0" err="1" smtClean="0">
                <a:latin typeface="Helvetica Neue"/>
                <a:cs typeface="Helvetica Neue"/>
              </a:rPr>
              <a:t>git</a:t>
            </a:r>
            <a:r>
              <a:rPr lang="en-US" sz="1600" dirty="0" smtClean="0">
                <a:latin typeface="Helvetica Neue"/>
                <a:cs typeface="Helvetica Neue"/>
              </a:rPr>
              <a:t> repository</a:t>
            </a:r>
            <a:endParaRPr lang="en-US" sz="1600" dirty="0">
              <a:latin typeface="Helvetica Neue"/>
              <a:cs typeface="Helvetica Neue"/>
            </a:endParaRPr>
          </a:p>
        </p:txBody>
      </p:sp>
      <p:sp>
        <p:nvSpPr>
          <p:cNvPr id="20" name="Rectangle 19"/>
          <p:cNvSpPr/>
          <p:nvPr/>
        </p:nvSpPr>
        <p:spPr>
          <a:xfrm>
            <a:off x="3019947" y="4044051"/>
            <a:ext cx="2449112" cy="15925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Common Physics Repository</a:t>
            </a:r>
            <a:endParaRPr lang="en-US" sz="2400" dirty="0"/>
          </a:p>
        </p:txBody>
      </p:sp>
      <p:sp>
        <p:nvSpPr>
          <p:cNvPr id="58" name="Rectangle 57"/>
          <p:cNvSpPr/>
          <p:nvPr/>
        </p:nvSpPr>
        <p:spPr>
          <a:xfrm>
            <a:off x="3411004" y="2879806"/>
            <a:ext cx="1666997" cy="8236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Interoperable Physics Driver</a:t>
            </a:r>
            <a:endParaRPr lang="en-US" sz="2000" dirty="0"/>
          </a:p>
        </p:txBody>
      </p:sp>
      <p:cxnSp>
        <p:nvCxnSpPr>
          <p:cNvPr id="68" name="Straight Arrow Connector 67"/>
          <p:cNvCxnSpPr>
            <a:stCxn id="58" idx="2"/>
            <a:endCxn id="20" idx="0"/>
          </p:cNvCxnSpPr>
          <p:nvPr/>
        </p:nvCxnSpPr>
        <p:spPr>
          <a:xfrm>
            <a:off x="4244503" y="3703456"/>
            <a:ext cx="0" cy="340595"/>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58" idx="3"/>
            <a:endCxn id="10" idx="1"/>
          </p:cNvCxnSpPr>
          <p:nvPr/>
        </p:nvCxnSpPr>
        <p:spPr>
          <a:xfrm flipV="1">
            <a:off x="5078001" y="2363570"/>
            <a:ext cx="1949002" cy="928061"/>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58" idx="3"/>
          </p:cNvCxnSpPr>
          <p:nvPr/>
        </p:nvCxnSpPr>
        <p:spPr>
          <a:xfrm>
            <a:off x="5078001" y="3291631"/>
            <a:ext cx="2474973" cy="74881"/>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V="1">
            <a:off x="5288218" y="5223621"/>
            <a:ext cx="830693" cy="12009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6118911" y="4974091"/>
            <a:ext cx="2186303" cy="830997"/>
          </a:xfrm>
          <a:prstGeom prst="rect">
            <a:avLst/>
          </a:prstGeom>
          <a:noFill/>
        </p:spPr>
        <p:txBody>
          <a:bodyPr wrap="square" rtlCol="0">
            <a:spAutoFit/>
          </a:bodyPr>
          <a:lstStyle/>
          <a:p>
            <a:r>
              <a:rPr lang="en-US" sz="1600" dirty="0" smtClean="0">
                <a:solidFill>
                  <a:schemeClr val="bg1"/>
                </a:solidFill>
              </a:rPr>
              <a:t>Physics Suites</a:t>
            </a:r>
          </a:p>
          <a:p>
            <a:r>
              <a:rPr lang="en-US" sz="1600" dirty="0" smtClean="0">
                <a:solidFill>
                  <a:srgbClr val="FFFF00"/>
                </a:solidFill>
              </a:rPr>
              <a:t>MPAS Mesoscale Suite</a:t>
            </a:r>
          </a:p>
          <a:p>
            <a:r>
              <a:rPr lang="en-US" sz="1600" dirty="0" smtClean="0">
                <a:solidFill>
                  <a:srgbClr val="FFFF00"/>
                </a:solidFill>
              </a:rPr>
              <a:t>NCAR Ensemble Suite</a:t>
            </a:r>
            <a:endParaRPr lang="en-US" sz="1600" dirty="0">
              <a:solidFill>
                <a:srgbClr val="FFFF00"/>
              </a:solidFill>
            </a:endParaRPr>
          </a:p>
        </p:txBody>
      </p:sp>
    </p:spTree>
    <p:extLst>
      <p:ext uri="{BB962C8B-B14F-4D97-AF65-F5344CB8AC3E}">
        <p14:creationId xmlns:p14="http://schemas.microsoft.com/office/powerpoint/2010/main" val="34380867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7978</TotalTime>
  <Words>1107</Words>
  <Application>Microsoft Macintosh PowerPoint</Application>
  <PresentationFormat>On-screen Show (4:3)</PresentationFormat>
  <Paragraphs>198</Paragraphs>
  <Slides>18</Slides>
  <Notes>9</Notes>
  <HiddenSlides>1</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WRF, MPAS and Unified Modeling</vt:lpstr>
      <vt:lpstr>Purpose of this Talk</vt:lpstr>
      <vt:lpstr>PowerPoint Presentation</vt:lpstr>
      <vt:lpstr>PowerPoint Presentation</vt:lpstr>
      <vt:lpstr>“Unified” Modeling</vt:lpstr>
      <vt:lpstr>PowerPoint Presentation</vt:lpstr>
      <vt:lpstr>Common Physics Suites are Essential</vt:lpstr>
      <vt:lpstr>MPAS in Real-Time: Testing a Physics Suite</vt:lpstr>
      <vt:lpstr>Interoperable Physics</vt:lpstr>
      <vt:lpstr>Interoperable Physics</vt:lpstr>
      <vt:lpstr>Advantages of Interoperable Driver</vt:lpstr>
      <vt:lpstr>PowerPoint Presentation</vt:lpstr>
      <vt:lpstr>Work in Progress</vt:lpstr>
      <vt:lpstr>The Future of WRF and MPAS</vt:lpstr>
      <vt:lpstr>PowerPoint Presentation</vt:lpstr>
      <vt:lpstr>PowerPoint Presentation</vt:lpstr>
      <vt:lpstr>2017 HWT Forecasts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WRF, MPAS and Unified Modeling</dc:title>
  <dc:creator>Chris Davis</dc:creator>
  <cp:lastModifiedBy>Chris Davis</cp:lastModifiedBy>
  <cp:revision>64</cp:revision>
  <dcterms:created xsi:type="dcterms:W3CDTF">2017-06-02T18:33:38Z</dcterms:created>
  <dcterms:modified xsi:type="dcterms:W3CDTF">2017-06-13T03:20:20Z</dcterms:modified>
</cp:coreProperties>
</file>