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9"/>
  </p:notesMasterIdLst>
  <p:handoutMasterIdLst>
    <p:handoutMasterId r:id="rId20"/>
  </p:handoutMasterIdLst>
  <p:sldIdLst>
    <p:sldId id="268" r:id="rId2"/>
    <p:sldId id="394" r:id="rId3"/>
    <p:sldId id="427" r:id="rId4"/>
    <p:sldId id="425" r:id="rId5"/>
    <p:sldId id="396" r:id="rId6"/>
    <p:sldId id="446" r:id="rId7"/>
    <p:sldId id="447" r:id="rId8"/>
    <p:sldId id="448" r:id="rId9"/>
    <p:sldId id="449" r:id="rId10"/>
    <p:sldId id="414" r:id="rId11"/>
    <p:sldId id="432" r:id="rId12"/>
    <p:sldId id="433" r:id="rId13"/>
    <p:sldId id="429" r:id="rId14"/>
    <p:sldId id="418" r:id="rId15"/>
    <p:sldId id="379" r:id="rId16"/>
    <p:sldId id="444" r:id="rId17"/>
    <p:sldId id="44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22307" autoAdjust="0"/>
    <p:restoredTop sz="99339" autoAdjust="0"/>
  </p:normalViewPr>
  <p:slideViewPr>
    <p:cSldViewPr>
      <p:cViewPr>
        <p:scale>
          <a:sx n="100" d="100"/>
          <a:sy n="100" d="100"/>
        </p:scale>
        <p:origin x="-8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660844118623"/>
          <c:y val="0.0885114469072869"/>
          <c:w val="0.530172564636317"/>
          <c:h val="0.7998557189021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explosion val="25"/>
          <c:dPt>
            <c:idx val="2"/>
            <c:bubble3D val="0"/>
            <c:spPr>
              <a:solidFill>
                <a:srgbClr val="FDEADA"/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/>
                      <a:t>NCEP</a:t>
                    </a:r>
                    <a:r>
                      <a:rPr lang="en-US" sz="1800" smtClean="0"/>
                      <a:t>/</a:t>
                    </a:r>
                  </a:p>
                  <a:p>
                    <a:r>
                      <a:rPr lang="en-US" sz="1800" smtClean="0"/>
                      <a:t>EMC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NASA/</a:t>
                    </a:r>
                  </a:p>
                  <a:p>
                    <a:r>
                      <a:rPr lang="en-US" sz="1800" smtClean="0"/>
                      <a:t>GMAO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dirty="0"/>
                      <a:t>NOAA</a:t>
                    </a:r>
                    <a:r>
                      <a:rPr lang="en-US" sz="1800" dirty="0" smtClean="0"/>
                      <a:t>/</a:t>
                    </a:r>
                  </a:p>
                  <a:p>
                    <a:r>
                      <a:rPr lang="en-US" sz="1800" dirty="0" smtClean="0"/>
                      <a:t>GSD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DTC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NOAA/PSD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 rot="-660000" vert="horz"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Sheet1!$A$2:$A$10</c:f>
              <c:strCache>
                <c:ptCount val="9"/>
                <c:pt idx="0">
                  <c:v>NCEP/EMC</c:v>
                </c:pt>
                <c:pt idx="1">
                  <c:v>NASA/GMAO</c:v>
                </c:pt>
                <c:pt idx="2">
                  <c:v>NESDIS</c:v>
                </c:pt>
                <c:pt idx="3">
                  <c:v>AF</c:v>
                </c:pt>
                <c:pt idx="4">
                  <c:v>NOAA/ESRL</c:v>
                </c:pt>
                <c:pt idx="5">
                  <c:v>NCAR</c:v>
                </c:pt>
                <c:pt idx="6">
                  <c:v>DTC (chair)</c:v>
                </c:pt>
                <c:pt idx="8">
                  <c:v>JCSDA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A124-AF56-454E-9830-C40BDE9DFF4B}" type="datetimeFigureOut">
              <a:rPr lang="en-US" smtClean="0"/>
              <a:pPr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8BB7E-584D-472B-878A-0D105455B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66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D92EA-C28B-4061-A385-B393EF958A7B}" type="datetimeFigureOut">
              <a:rPr lang="en-US" smtClean="0"/>
              <a:pPr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DFDE0-7E87-4D0C-A795-403F4C50F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83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DFDE0-7E87-4D0C-A795-403F4C50FD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57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DFDE0-7E87-4D0C-A795-403F4C50FDD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0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DFDE0-7E87-4D0C-A795-403F4C50FDD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0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DFDE0-7E87-4D0C-A795-403F4C50FD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2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610F-98A5-4CCD-85BA-C33C029B901C}" type="datetime1">
              <a:rPr lang="en-US" smtClean="0"/>
              <a:t>6/13/17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34FF-D0FB-4382-8567-6068DC284A71}" type="datetime1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FFAB-7440-43EA-8012-393968489CCD}" type="datetime1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71AF-9374-492C-85A5-B9008EE045CE}" type="datetime1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8A02-E626-4E7B-9F24-6816BB506E13}" type="datetime1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578B-ADA3-40A3-A6EF-BA84E70668A5}" type="datetime1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D505-6321-47B9-BE6B-A92E6F1FC3F0}" type="datetime1">
              <a:rPr lang="en-US" smtClean="0"/>
              <a:t>6/13/17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E775-CD62-4F63-ABDF-063CB0BEEA15}" type="datetime1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C57B-D820-474D-8F18-FE3A199092ED}" type="datetime1">
              <a:rPr lang="en-US" smtClean="0"/>
              <a:t>6/13/17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F8C5-905D-4C66-8EE8-65BF5E915A0E}" type="datetime1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B42F-6EB9-47F6-B3AD-A1CE979ECEE5}" type="datetime1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245372-474D-4E15-8771-ADBD9BE0477D}" type="datetime1">
              <a:rPr lang="en-US" smtClean="0"/>
              <a:t>6/13/17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82000" y="61722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tc_wordmark_pms203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center.org/visitors/" TargetMode="External"/><Relationship Id="rId4" Type="http://schemas.openxmlformats.org/officeDocument/2006/relationships/hyperlink" Target="http://www.dtcenter.org/com-GSI/users/" TargetMode="External"/><Relationship Id="rId5" Type="http://schemas.openxmlformats.org/officeDocument/2006/relationships/hyperlink" Target="http://www.dtcenter.org/EnKF/user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si-help@ucar.ed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png"/><Relationship Id="rId5" Type="http://schemas.openxmlformats.org/officeDocument/2006/relationships/image" Target="../media/image2.jpeg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png"/><Relationship Id="rId5" Type="http://schemas.openxmlformats.org/officeDocument/2006/relationships/image" Target="../media/image2.jpeg"/><Relationship Id="rId6" Type="http://schemas.openxmlformats.org/officeDocument/2006/relationships/image" Target="../media/image8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Providing </a:t>
            </a:r>
            <a:r>
              <a:rPr lang="en-US" sz="3600" dirty="0" smtClean="0"/>
              <a:t>Operational </a:t>
            </a:r>
            <a:r>
              <a:rPr lang="en-US" sz="3600" dirty="0"/>
              <a:t>GSI and EnKF to the </a:t>
            </a:r>
            <a:r>
              <a:rPr lang="en-US" sz="3600" dirty="0" smtClean="0"/>
              <a:t>Research Community</a:t>
            </a:r>
            <a:r>
              <a:rPr lang="en-US" sz="3600" dirty="0"/>
              <a:t>: 2017 </a:t>
            </a:r>
            <a:r>
              <a:rPr lang="en-US" sz="3600" dirty="0" smtClean="0"/>
              <a:t>Update</a:t>
            </a:r>
            <a:endParaRPr lang="en-US" sz="3600" dirty="0"/>
          </a:p>
        </p:txBody>
      </p:sp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772400" cy="2362200"/>
          </a:xfrm>
        </p:spPr>
        <p:txBody>
          <a:bodyPr>
            <a:normAutofit fontScale="32500" lnSpcReduction="20000"/>
          </a:bodyPr>
          <a:lstStyle/>
          <a:p>
            <a:r>
              <a:rPr lang="en-US" sz="7400" b="1" dirty="0">
                <a:solidFill>
                  <a:schemeClr val="tx1"/>
                </a:solidFill>
              </a:rPr>
              <a:t>Hui </a:t>
            </a:r>
            <a:r>
              <a:rPr lang="en-US" sz="7400" b="1" dirty="0" smtClean="0">
                <a:solidFill>
                  <a:schemeClr val="tx1"/>
                </a:solidFill>
              </a:rPr>
              <a:t>Shao</a:t>
            </a:r>
            <a:r>
              <a:rPr lang="en-US" sz="7400" baseline="30000" dirty="0" smtClean="0">
                <a:solidFill>
                  <a:schemeClr val="tx1"/>
                </a:solidFill>
              </a:rPr>
              <a:t>1,2</a:t>
            </a:r>
            <a:r>
              <a:rPr lang="en-US" sz="7400" dirty="0" smtClean="0">
                <a:solidFill>
                  <a:schemeClr val="tx1"/>
                </a:solidFill>
              </a:rPr>
              <a:t>, Ming Hu</a:t>
            </a:r>
            <a:r>
              <a:rPr lang="en-US" sz="7400" baseline="30000" dirty="0" smtClean="0">
                <a:solidFill>
                  <a:schemeClr val="tx1"/>
                </a:solidFill>
              </a:rPr>
              <a:t>1,3,5</a:t>
            </a:r>
            <a:r>
              <a:rPr lang="en-US" sz="7400" dirty="0" smtClean="0">
                <a:solidFill>
                  <a:schemeClr val="tx1"/>
                </a:solidFill>
              </a:rPr>
              <a:t>, </a:t>
            </a:r>
            <a:r>
              <a:rPr lang="en-US" sz="7400" dirty="0" err="1">
                <a:solidFill>
                  <a:schemeClr val="tx1"/>
                </a:solidFill>
              </a:rPr>
              <a:t>Chunhua</a:t>
            </a:r>
            <a:r>
              <a:rPr lang="en-US" sz="7400" dirty="0">
                <a:solidFill>
                  <a:schemeClr val="tx1"/>
                </a:solidFill>
              </a:rPr>
              <a:t> Zhou</a:t>
            </a:r>
            <a:r>
              <a:rPr lang="en-US" sz="7400" baseline="30000" dirty="0">
                <a:solidFill>
                  <a:schemeClr val="tx1"/>
                </a:solidFill>
              </a:rPr>
              <a:t>1,2</a:t>
            </a:r>
            <a:r>
              <a:rPr lang="en-US" sz="7400" dirty="0">
                <a:solidFill>
                  <a:schemeClr val="tx1"/>
                </a:solidFill>
              </a:rPr>
              <a:t>, </a:t>
            </a:r>
            <a:endParaRPr lang="en-US" sz="7400" dirty="0" smtClean="0">
              <a:solidFill>
                <a:schemeClr val="tx1"/>
              </a:solidFill>
            </a:endParaRPr>
          </a:p>
          <a:p>
            <a:r>
              <a:rPr lang="en-US" sz="7400" dirty="0" smtClean="0">
                <a:solidFill>
                  <a:schemeClr val="tx1"/>
                </a:solidFill>
              </a:rPr>
              <a:t>Donald Stark</a:t>
            </a:r>
            <a:r>
              <a:rPr lang="en-US" sz="7400" baseline="30000" dirty="0" smtClean="0">
                <a:solidFill>
                  <a:schemeClr val="tx1"/>
                </a:solidFill>
              </a:rPr>
              <a:t>1,2</a:t>
            </a:r>
            <a:r>
              <a:rPr lang="en-US" sz="7400" dirty="0" smtClean="0">
                <a:solidFill>
                  <a:schemeClr val="tx1"/>
                </a:solidFill>
              </a:rPr>
              <a:t>, and Jeff Beck</a:t>
            </a:r>
            <a:r>
              <a:rPr lang="en-US" sz="7400" baseline="30000" dirty="0" smtClean="0">
                <a:solidFill>
                  <a:schemeClr val="tx1"/>
                </a:solidFill>
              </a:rPr>
              <a:t>1,3,4</a:t>
            </a:r>
          </a:p>
          <a:p>
            <a:endParaRPr lang="en-US" sz="3800" dirty="0" smtClean="0">
              <a:solidFill>
                <a:schemeClr val="tx1"/>
              </a:solidFill>
            </a:endParaRPr>
          </a:p>
          <a:p>
            <a:r>
              <a:rPr lang="en-US" sz="4900" baseline="30000" dirty="0">
                <a:solidFill>
                  <a:schemeClr val="tx1"/>
                </a:solidFill>
              </a:rPr>
              <a:t>1 </a:t>
            </a:r>
            <a:r>
              <a:rPr lang="en-US" sz="4900" dirty="0" smtClean="0">
                <a:solidFill>
                  <a:schemeClr val="tx1"/>
                </a:solidFill>
              </a:rPr>
              <a:t>Developmental Testbed Center (DTC)</a:t>
            </a:r>
          </a:p>
          <a:p>
            <a:r>
              <a:rPr lang="en-US" sz="4900" baseline="30000" dirty="0">
                <a:solidFill>
                  <a:schemeClr val="tx1"/>
                </a:solidFill>
              </a:rPr>
              <a:t>2</a:t>
            </a:r>
            <a:r>
              <a:rPr lang="en-US" sz="4900" baseline="30000" dirty="0" smtClean="0">
                <a:solidFill>
                  <a:schemeClr val="tx1"/>
                </a:solidFill>
              </a:rPr>
              <a:t> </a:t>
            </a:r>
            <a:r>
              <a:rPr lang="en-US" sz="4900" dirty="0" smtClean="0">
                <a:solidFill>
                  <a:schemeClr val="tx1"/>
                </a:solidFill>
              </a:rPr>
              <a:t>National Center for Atmospheric Research (NCAR)/Research </a:t>
            </a:r>
            <a:r>
              <a:rPr lang="en-US" sz="4900" dirty="0">
                <a:solidFill>
                  <a:schemeClr val="tx1"/>
                </a:solidFill>
              </a:rPr>
              <a:t>Applications </a:t>
            </a:r>
            <a:r>
              <a:rPr lang="en-US" sz="4900" dirty="0" smtClean="0">
                <a:solidFill>
                  <a:schemeClr val="tx1"/>
                </a:solidFill>
              </a:rPr>
              <a:t>Laboratory</a:t>
            </a:r>
            <a:endParaRPr lang="en-US" sz="4900" dirty="0">
              <a:solidFill>
                <a:schemeClr val="tx1"/>
              </a:solidFill>
            </a:endParaRPr>
          </a:p>
          <a:p>
            <a:r>
              <a:rPr lang="en-US" sz="4900" baseline="30000" dirty="0">
                <a:solidFill>
                  <a:schemeClr val="tx1"/>
                </a:solidFill>
              </a:rPr>
              <a:t>3</a:t>
            </a:r>
            <a:r>
              <a:rPr lang="en-US" sz="4900" dirty="0" smtClean="0">
                <a:solidFill>
                  <a:schemeClr val="tx1"/>
                </a:solidFill>
              </a:rPr>
              <a:t> National Oceanic and Atmospheric Administration (NOAA)/</a:t>
            </a:r>
            <a:r>
              <a:rPr lang="en-US" sz="4900" dirty="0">
                <a:solidFill>
                  <a:schemeClr val="tx1"/>
                </a:solidFill>
              </a:rPr>
              <a:t>Earth System Research </a:t>
            </a:r>
            <a:r>
              <a:rPr lang="en-US" sz="4900" dirty="0" smtClean="0">
                <a:solidFill>
                  <a:schemeClr val="tx1"/>
                </a:solidFill>
              </a:rPr>
              <a:t>Laboratory </a:t>
            </a:r>
          </a:p>
          <a:p>
            <a:r>
              <a:rPr lang="en-US" sz="4900" baseline="30000" dirty="0" smtClean="0">
                <a:solidFill>
                  <a:schemeClr val="tx1"/>
                </a:solidFill>
                <a:ea typeface="Gill Sans MT" charset="0"/>
                <a:cs typeface="Gill Sans MT" charset="0"/>
              </a:rPr>
              <a:t>4 </a:t>
            </a:r>
            <a:r>
              <a:rPr lang="en-US" sz="4900" dirty="0" smtClean="0">
                <a:solidFill>
                  <a:schemeClr val="tx1"/>
                </a:solidFill>
                <a:ea typeface="Gill Sans MT" charset="0"/>
                <a:cs typeface="Gill Sans MT" charset="0"/>
              </a:rPr>
              <a:t>Cooperative </a:t>
            </a:r>
            <a:r>
              <a:rPr lang="en-US" sz="4900" dirty="0">
                <a:solidFill>
                  <a:schemeClr val="tx1"/>
                </a:solidFill>
                <a:ea typeface="Gill Sans MT" charset="0"/>
                <a:cs typeface="Gill Sans MT" charset="0"/>
              </a:rPr>
              <a:t>Institute for Research in the Atmosphere (CIRA) </a:t>
            </a:r>
            <a:endParaRPr lang="en-US" sz="4900" dirty="0" smtClean="0">
              <a:solidFill>
                <a:schemeClr val="tx1"/>
              </a:solidFill>
              <a:ea typeface="Gill Sans MT" charset="0"/>
              <a:cs typeface="Gill Sans MT" charset="0"/>
            </a:endParaRPr>
          </a:p>
          <a:p>
            <a:r>
              <a:rPr lang="en-US" sz="4900" baseline="30000" dirty="0" smtClean="0">
                <a:solidFill>
                  <a:schemeClr val="tx1"/>
                </a:solidFill>
                <a:ea typeface="Gill Sans MT" charset="0"/>
                <a:cs typeface="Gill Sans MT" charset="0"/>
              </a:rPr>
              <a:t>5 </a:t>
            </a:r>
            <a:r>
              <a:rPr lang="en-US" sz="4900" dirty="0" smtClean="0">
                <a:solidFill>
                  <a:schemeClr val="tx1"/>
                </a:solidFill>
                <a:ea typeface="Gill Sans MT" charset="0"/>
                <a:cs typeface="Gill Sans MT" charset="0"/>
              </a:rPr>
              <a:t>Cooperative </a:t>
            </a:r>
            <a:r>
              <a:rPr lang="en-US" sz="4900" dirty="0">
                <a:solidFill>
                  <a:schemeClr val="tx1"/>
                </a:solidFill>
                <a:ea typeface="Gill Sans MT" charset="0"/>
                <a:cs typeface="Gill Sans MT" charset="0"/>
              </a:rPr>
              <a:t>Institute for Research in Environmental Sciences (CIRES) </a:t>
            </a:r>
          </a:p>
          <a:p>
            <a:endParaRPr lang="en-US" sz="2900" dirty="0" smtClean="0">
              <a:solidFill>
                <a:schemeClr val="tx1"/>
              </a:solidFill>
            </a:endParaRPr>
          </a:p>
          <a:p>
            <a:endParaRPr lang="en-US" sz="3800" dirty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1" y="381000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18</a:t>
            </a:r>
            <a:r>
              <a:rPr lang="en-US" sz="1600" baseline="30000" dirty="0" smtClean="0">
                <a:solidFill>
                  <a:schemeClr val="tx2"/>
                </a:solidFill>
              </a:rPr>
              <a:t>th</a:t>
            </a:r>
            <a:r>
              <a:rPr lang="en-US" sz="1600" dirty="0" smtClean="0">
                <a:solidFill>
                  <a:schemeClr val="tx2"/>
                </a:solidFill>
              </a:rPr>
              <a:t> Annual WRF Users’ Workshop, 12 -16 June, 2017, Boulder, CO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562600"/>
            <a:ext cx="7315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tx2"/>
                </a:solidFill>
              </a:rPr>
              <a:t>Special acknowledgement to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the </a:t>
            </a:r>
            <a:r>
              <a:rPr lang="en-US" sz="1600" dirty="0">
                <a:solidFill>
                  <a:schemeClr val="tx2"/>
                </a:solidFill>
              </a:rPr>
              <a:t>National Centers for Environmental Prediction (NCEP</a:t>
            </a:r>
            <a:r>
              <a:rPr lang="en-US" sz="1600" dirty="0" smtClean="0">
                <a:solidFill>
                  <a:schemeClr val="tx2"/>
                </a:solidFill>
              </a:rPr>
              <a:t>) Environmental </a:t>
            </a:r>
            <a:r>
              <a:rPr lang="en-US" sz="1600" dirty="0">
                <a:solidFill>
                  <a:schemeClr val="tx2"/>
                </a:solidFill>
              </a:rPr>
              <a:t>Modeling Center (EMC</a:t>
            </a:r>
            <a:r>
              <a:rPr lang="en-US" sz="1600" dirty="0" smtClean="0">
                <a:solidFill>
                  <a:schemeClr val="tx2"/>
                </a:solidFill>
              </a:rPr>
              <a:t>), </a:t>
            </a:r>
            <a:r>
              <a:rPr lang="en-US" sz="1600" dirty="0">
                <a:solidFill>
                  <a:schemeClr val="tx2"/>
                </a:solidFill>
              </a:rPr>
              <a:t>and other code developers and collaborators</a:t>
            </a:r>
          </a:p>
          <a:p>
            <a:pPr algn="ctr"/>
            <a:endParaRPr lang="en-US" sz="1200" dirty="0" smtClean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Sponsored </a:t>
            </a:r>
            <a:r>
              <a:rPr lang="en-US" sz="1200" dirty="0">
                <a:solidFill>
                  <a:srgbClr val="000000"/>
                </a:solidFill>
              </a:rPr>
              <a:t>by </a:t>
            </a:r>
            <a:r>
              <a:rPr lang="en-US" sz="1200" dirty="0" smtClean="0">
                <a:solidFill>
                  <a:srgbClr val="000000"/>
                </a:solidFill>
              </a:rPr>
              <a:t>NOAA OAR  </a:t>
            </a:r>
            <a:r>
              <a:rPr lang="en-US" sz="1200" dirty="0">
                <a:solidFill>
                  <a:srgbClr val="000000"/>
                </a:solidFill>
              </a:rPr>
              <a:t>and NCAR (supported by NSF)</a:t>
            </a:r>
          </a:p>
          <a:p>
            <a:pPr algn="ctr"/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114800" y="1295400"/>
            <a:ext cx="4328221" cy="2509171"/>
            <a:chOff x="4038600" y="0"/>
            <a:chExt cx="4480621" cy="25853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9303"/>
            <a:stretch/>
          </p:blipFill>
          <p:spPr>
            <a:xfrm>
              <a:off x="4038600" y="0"/>
              <a:ext cx="4480621" cy="25853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191000" y="2100190"/>
              <a:ext cx="1297163" cy="4122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Last release</a:t>
              </a:r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Polymorphic Observations: </a:t>
            </a:r>
            <a:br>
              <a:rPr lang="en-US" sz="3600" dirty="0" smtClean="0"/>
            </a:br>
            <a:r>
              <a:rPr lang="en-US" sz="3100" dirty="0" smtClean="0"/>
              <a:t>from Procedural to Object-Oriented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657600" cy="2286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Changes </a:t>
            </a:r>
            <a:r>
              <a:rPr lang="en-US" sz="2200" dirty="0"/>
              <a:t>are </a:t>
            </a:r>
            <a:r>
              <a:rPr lang="en-US" sz="2200" dirty="0" smtClean="0"/>
              <a:t>related to </a:t>
            </a:r>
            <a:r>
              <a:rPr lang="en-US" sz="2200" dirty="0"/>
              <a:t>steps </a:t>
            </a:r>
            <a:r>
              <a:rPr lang="en-US" sz="2200" dirty="0" smtClean="0"/>
              <a:t>for adding </a:t>
            </a:r>
            <a:r>
              <a:rPr lang="en-US" sz="2200" dirty="0"/>
              <a:t>a new observation type  </a:t>
            </a:r>
            <a:endParaRPr lang="en-US" sz="2200" dirty="0" smtClean="0"/>
          </a:p>
          <a:p>
            <a:r>
              <a:rPr lang="en-US" sz="2200" dirty="0" smtClean="0"/>
              <a:t>Bottom-up development through refactoring to improve overall modularity, extensibility and maintainability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6324600"/>
            <a:ext cx="396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Guo</a:t>
            </a:r>
            <a:r>
              <a:rPr lang="en-US" sz="1400" dirty="0" smtClean="0"/>
              <a:t> and </a:t>
            </a:r>
            <a:r>
              <a:rPr lang="en-US" sz="1400" dirty="0" err="1" smtClean="0"/>
              <a:t>Todling</a:t>
            </a:r>
            <a:r>
              <a:rPr lang="en-US" sz="1400" dirty="0" smtClean="0"/>
              <a:t>, GMAO, GSI meeting, 2017)</a:t>
            </a:r>
            <a:endParaRPr lang="en-US" sz="1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9600" y="3810000"/>
            <a:ext cx="4830260" cy="2599009"/>
            <a:chOff x="609600" y="3810000"/>
            <a:chExt cx="4830260" cy="25990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t="22588"/>
            <a:stretch/>
          </p:blipFill>
          <p:spPr>
            <a:xfrm>
              <a:off x="609600" y="3810000"/>
              <a:ext cx="4648200" cy="259900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724400" y="5867400"/>
              <a:ext cx="715460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New</a:t>
              </a:r>
              <a:endParaRPr lang="en-US" sz="2400" dirty="0"/>
            </a:p>
          </p:txBody>
        </p:sp>
      </p:grpSp>
      <p:sp>
        <p:nvSpPr>
          <p:cNvPr id="16" name="Content Placeholder 14"/>
          <p:cNvSpPr txBox="1">
            <a:spLocks/>
          </p:cNvSpPr>
          <p:nvPr/>
        </p:nvSpPr>
        <p:spPr>
          <a:xfrm>
            <a:off x="5181600" y="3962400"/>
            <a:ext cx="3505200" cy="2209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Aggregate code segments</a:t>
            </a:r>
          </a:p>
          <a:p>
            <a:r>
              <a:rPr lang="en-US" dirty="0" smtClean="0"/>
              <a:t>Layer code in an algorithm hierarchy</a:t>
            </a:r>
          </a:p>
          <a:p>
            <a:r>
              <a:rPr lang="en-US" dirty="0" smtClean="0"/>
              <a:t>Provide generic interface</a:t>
            </a:r>
          </a:p>
          <a:p>
            <a:r>
              <a:rPr lang="en-US" dirty="0" smtClean="0"/>
              <a:t>Reuse and extend generic code for adding new observations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724400" y="5181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21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Other Code Refactoring and Optimization Efforts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Generalized </a:t>
            </a:r>
            <a:r>
              <a:rPr lang="en-US" dirty="0"/>
              <a:t>all radiance assimilation across different sensors/</a:t>
            </a:r>
            <a:r>
              <a:rPr lang="en-US" dirty="0" smtClean="0"/>
              <a:t>instruments for cloud and aerosol usages in GSI (Zhu, NCEP/EMC, GSI meeting, 2015)</a:t>
            </a:r>
          </a:p>
          <a:p>
            <a:pPr lvl="1"/>
            <a:r>
              <a:rPr lang="en-US" dirty="0" smtClean="0"/>
              <a:t>Centralized cloud and aerosol usage information</a:t>
            </a:r>
          </a:p>
          <a:p>
            <a:pPr lvl="1"/>
            <a:r>
              <a:rPr lang="en-US" dirty="0" smtClean="0"/>
              <a:t>Simplified code</a:t>
            </a:r>
          </a:p>
          <a:p>
            <a:pPr lvl="1"/>
            <a:r>
              <a:rPr lang="en-US" dirty="0" smtClean="0"/>
              <a:t>Enhanced code flexibility to expand current capabilities to additional instruments</a:t>
            </a:r>
          </a:p>
          <a:p>
            <a:r>
              <a:rPr lang="en-US" dirty="0" smtClean="0"/>
              <a:t>Removed the First-Order </a:t>
            </a:r>
            <a:r>
              <a:rPr lang="en-US" dirty="0"/>
              <a:t>Time </a:t>
            </a:r>
            <a:r>
              <a:rPr lang="en-US" dirty="0" smtClean="0"/>
              <a:t>extrapolation </a:t>
            </a:r>
            <a:r>
              <a:rPr lang="en-US" dirty="0"/>
              <a:t>to </a:t>
            </a:r>
            <a:r>
              <a:rPr lang="en-US" dirty="0" smtClean="0"/>
              <a:t>the Observation (FOTO) from GSI</a:t>
            </a:r>
            <a:endParaRPr lang="en-US" dirty="0"/>
          </a:p>
          <a:p>
            <a:r>
              <a:rPr lang="en-US" dirty="0"/>
              <a:t>Removed </a:t>
            </a:r>
            <a:r>
              <a:rPr lang="en-US" dirty="0" smtClean="0"/>
              <a:t>other unused </a:t>
            </a:r>
            <a:r>
              <a:rPr lang="en-US" dirty="0"/>
              <a:t>modules/</a:t>
            </a:r>
            <a:r>
              <a:rPr lang="en-US" dirty="0" smtClean="0"/>
              <a:t>variables in GSI</a:t>
            </a:r>
          </a:p>
          <a:p>
            <a:r>
              <a:rPr lang="en-US" dirty="0" smtClean="0"/>
              <a:t>Updated to </a:t>
            </a:r>
            <a:r>
              <a:rPr lang="en-US" dirty="0" err="1" smtClean="0"/>
              <a:t>netCDF</a:t>
            </a:r>
            <a:r>
              <a:rPr lang="en-US" dirty="0" smtClean="0"/>
              <a:t> v4.0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2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Toward Unified Operational and Research Build System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4114800" cy="2590800"/>
          </a:xfrm>
          <a:ln>
            <a:solidFill>
              <a:srgbClr val="4F81BD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F497D"/>
                </a:solidFill>
              </a:rPr>
              <a:t>Community release build: </a:t>
            </a:r>
            <a:r>
              <a:rPr lang="en-US" sz="2800" b="1" dirty="0">
                <a:solidFill>
                  <a:srgbClr val="1F497D"/>
                </a:solidFill>
              </a:rPr>
              <a:t>Perl, </a:t>
            </a:r>
            <a:r>
              <a:rPr lang="en-US" sz="2800" b="1" dirty="0" smtClean="0">
                <a:solidFill>
                  <a:srgbClr val="1F497D"/>
                </a:solidFill>
              </a:rPr>
              <a:t>shell , </a:t>
            </a:r>
            <a:r>
              <a:rPr lang="en-US" sz="2800" b="1" dirty="0">
                <a:solidFill>
                  <a:srgbClr val="1F497D"/>
                </a:solidFill>
              </a:rPr>
              <a:t>&amp; make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Two-step build with user-friendly interface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configure: </a:t>
            </a:r>
            <a:r>
              <a:rPr lang="en-US" dirty="0"/>
              <a:t>WRF-like </a:t>
            </a:r>
            <a:r>
              <a:rPr lang="en-US" dirty="0" smtClean="0"/>
              <a:t>menu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compile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Created for general computer platforms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User support for general </a:t>
            </a:r>
            <a:r>
              <a:rPr lang="en-US" dirty="0" smtClean="0"/>
              <a:t>usage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Include compilation of NCEP I/O library code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914400" y="4419600"/>
            <a:ext cx="4114800" cy="126492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b="1" dirty="0" smtClean="0">
                <a:solidFill>
                  <a:srgbClr val="1F497D"/>
                </a:solidFill>
              </a:rPr>
              <a:t>EMC build: make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Command line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Tailored for NOAA computers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Operational </a:t>
            </a:r>
            <a:r>
              <a:rPr lang="en-US" sz="2200" dirty="0" smtClean="0"/>
              <a:t>compilation</a:t>
            </a:r>
            <a:endParaRPr lang="en-US" sz="22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257800" y="990600"/>
            <a:ext cx="3505200" cy="5105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Unified build: Perl, shell, &amp; </a:t>
            </a:r>
            <a:r>
              <a:rPr lang="en-US" sz="2800" b="1" dirty="0" err="1" smtClean="0">
                <a:solidFill>
                  <a:srgbClr val="FF0000"/>
                </a:solidFill>
              </a:rPr>
              <a:t>cmake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User interface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configure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compile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be run from command line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Include both general platforms and NOAA-specific platforms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Support operational compilation flags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Include compilation of NCEP I/O library </a:t>
            </a:r>
            <a:r>
              <a:rPr lang="en-US" dirty="0" smtClean="0"/>
              <a:t>code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User support for both general usage and operational usage (NOAA)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May consider extension to other applications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6172200"/>
            <a:ext cx="114620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Last release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80038" y="6183868"/>
            <a:ext cx="58276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8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7772400" cy="167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Evaluate 4D </a:t>
            </a:r>
            <a:r>
              <a:rPr lang="en-US" sz="2400" dirty="0" err="1" smtClean="0"/>
              <a:t>EnVar</a:t>
            </a:r>
            <a:r>
              <a:rPr lang="en-US" sz="2400" dirty="0" smtClean="0"/>
              <a:t> hourly cycling for a convective scale case</a:t>
            </a:r>
          </a:p>
          <a:p>
            <a:pPr lvl="1"/>
            <a:r>
              <a:rPr lang="en-US" sz="2000" dirty="0" smtClean="0"/>
              <a:t>7B.3: Zhou, </a:t>
            </a:r>
            <a:r>
              <a:rPr lang="en-US" sz="2000" dirty="0" err="1" smtClean="0"/>
              <a:t>Chunhua</a:t>
            </a:r>
            <a:r>
              <a:rPr lang="en-US" sz="2000" dirty="0" smtClean="0"/>
              <a:t>, et. al, Testing and evaluation of the hybrid 4D </a:t>
            </a:r>
            <a:r>
              <a:rPr lang="en-US" sz="2000" dirty="0" err="1" smtClean="0"/>
              <a:t>EnVar</a:t>
            </a:r>
            <a:r>
              <a:rPr lang="en-US" sz="2000" dirty="0" smtClean="0"/>
              <a:t> GSI for 3-km High-resolution regional applications</a:t>
            </a:r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0" y="274320"/>
            <a:ext cx="818388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DTC Code Tests: Using 4D </a:t>
            </a:r>
            <a:r>
              <a:rPr lang="en-US" sz="3600" dirty="0" err="1" smtClean="0"/>
              <a:t>EnVar</a:t>
            </a:r>
            <a:r>
              <a:rPr lang="en-US" sz="3600" dirty="0" smtClean="0"/>
              <a:t> for Convective Weather Forecasts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614" y="6294392"/>
            <a:ext cx="402226" cy="426447"/>
          </a:xfrm>
        </p:spPr>
        <p:txBody>
          <a:bodyPr/>
          <a:lstStyle/>
          <a:p>
            <a:fld id="{3DE5C8AC-599C-314B-929E-3E41805E3A1B}" type="slidenum">
              <a:rPr lang="en-US" smtClean="0"/>
              <a:t>13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25781"/>
            <a:ext cx="5029200" cy="3775019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>
          <a:xfrm>
            <a:off x="533400" y="2819400"/>
            <a:ext cx="3048000" cy="4038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Evaluate 3D/4D </a:t>
            </a:r>
            <a:r>
              <a:rPr lang="en-US" sz="2400" dirty="0" err="1"/>
              <a:t>EnVar</a:t>
            </a:r>
            <a:r>
              <a:rPr lang="en-US" sz="2400" dirty="0"/>
              <a:t> for sub-hourly </a:t>
            </a:r>
            <a:r>
              <a:rPr lang="en-US" sz="2400" dirty="0" smtClean="0"/>
              <a:t>cycling</a:t>
            </a:r>
          </a:p>
          <a:p>
            <a:pPr lvl="1"/>
            <a:r>
              <a:rPr lang="en-US" sz="2000" dirty="0" smtClean="0"/>
              <a:t>P12: Beck, Jeff, et. al, An evaluation of 3D- and 4D-EnVar sub-hourly data assimilation in the HRRR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2743200"/>
            <a:ext cx="1035410" cy="369332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3D hourly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54962" y="2743200"/>
            <a:ext cx="1104614" cy="369332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3D 15mins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14800" y="4507468"/>
            <a:ext cx="1104614" cy="369332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4D 15mins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4495800"/>
            <a:ext cx="1217438" cy="369332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486400"/>
            <a:ext cx="2895600" cy="584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Radar Reflectivity Comparison: 1200 UTC 8 September 2016 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505200" y="4343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3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Call for Research </a:t>
            </a:r>
            <a:r>
              <a:rPr lang="en-US" sz="3600" dirty="0"/>
              <a:t>C</a:t>
            </a:r>
            <a:r>
              <a:rPr lang="en-US" sz="3600" dirty="0" smtClean="0"/>
              <a:t>ontributions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Repository </a:t>
            </a:r>
          </a:p>
          <a:p>
            <a:pPr lvl="1"/>
            <a:r>
              <a:rPr lang="en-US" dirty="0" smtClean="0"/>
              <a:t>To apply for access, contact the helpdesk (</a:t>
            </a:r>
            <a:r>
              <a:rPr lang="en-US" dirty="0" smtClean="0">
                <a:hlinkClick r:id="rId2"/>
              </a:rPr>
              <a:t>gsi-help@ucar.edu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Code transition support</a:t>
            </a:r>
          </a:p>
          <a:p>
            <a:r>
              <a:rPr lang="en-US" dirty="0" smtClean="0"/>
              <a:t>DTC visitor program: </a:t>
            </a:r>
          </a:p>
          <a:p>
            <a:pPr lvl="1"/>
            <a:r>
              <a:rPr lang="en-US" dirty="0" smtClean="0"/>
              <a:t>Proposals </a:t>
            </a:r>
            <a:r>
              <a:rPr lang="en-US" dirty="0"/>
              <a:t>to work directly with the </a:t>
            </a:r>
            <a:r>
              <a:rPr lang="en-US" dirty="0" smtClean="0"/>
              <a:t>GSI system </a:t>
            </a:r>
            <a:r>
              <a:rPr lang="en-US" dirty="0"/>
              <a:t>and/or the NOAA </a:t>
            </a:r>
            <a:r>
              <a:rPr lang="en-US" dirty="0" err="1" smtClean="0"/>
              <a:t>EnKF</a:t>
            </a:r>
            <a:r>
              <a:rPr lang="en-US" dirty="0" smtClean="0"/>
              <a:t> system are </a:t>
            </a:r>
            <a:r>
              <a:rPr lang="en-US" dirty="0"/>
              <a:t>strongly encouraged.  </a:t>
            </a:r>
            <a:endParaRPr lang="en-US" dirty="0" smtClean="0"/>
          </a:p>
          <a:p>
            <a:pPr lvl="1"/>
            <a:r>
              <a:rPr lang="en-US" dirty="0" smtClean="0"/>
              <a:t>Year-around applications</a:t>
            </a:r>
            <a:endParaRPr lang="en-US" dirty="0"/>
          </a:p>
          <a:p>
            <a:pPr lvl="1"/>
            <a:r>
              <a:rPr lang="en-US" dirty="0" smtClean="0"/>
              <a:t>Apply via the DTC visitor program website: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://www.dtcenter.org/visitors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DTC DA webpage: </a:t>
            </a:r>
            <a:endParaRPr lang="en-US" dirty="0"/>
          </a:p>
          <a:p>
            <a:pPr marL="320040" lvl="1" indent="0">
              <a:buNone/>
            </a:pPr>
            <a:r>
              <a:rPr lang="en-US" dirty="0" smtClean="0"/>
              <a:t>GSI: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://www.dtcenter.org/com-GSI/users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320040" lvl="1" indent="0">
              <a:buNone/>
            </a:pPr>
            <a:r>
              <a:rPr lang="en-US" dirty="0" err="1" smtClean="0"/>
              <a:t>EnKF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http://www.dtcenter.org/EnKF/users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320040" lvl="1" indent="0">
              <a:buNone/>
            </a:pPr>
            <a:r>
              <a:rPr lang="en-US" dirty="0" smtClean="0"/>
              <a:t>(shared helpdesk and contact)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5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Future Plans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Joint DTC-EMC-JCSDA GSI and </a:t>
            </a:r>
            <a:r>
              <a:rPr lang="en-US" dirty="0" err="1" smtClean="0"/>
              <a:t>EnKF</a:t>
            </a:r>
            <a:r>
              <a:rPr lang="en-US" dirty="0" smtClean="0"/>
              <a:t> community tutorial: </a:t>
            </a:r>
          </a:p>
          <a:p>
            <a:pPr lvl="1"/>
            <a:r>
              <a:rPr lang="en-US" dirty="0" smtClean="0"/>
              <a:t>11-14 July, 2017, College Park, MD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Annual code release for GSI </a:t>
            </a:r>
            <a:r>
              <a:rPr lang="en-US" dirty="0"/>
              <a:t>v3.6, </a:t>
            </a:r>
            <a:r>
              <a:rPr lang="en-US" dirty="0" err="1"/>
              <a:t>EnKF</a:t>
            </a:r>
            <a:r>
              <a:rPr lang="en-US" dirty="0"/>
              <a:t> v1.2</a:t>
            </a:r>
          </a:p>
          <a:p>
            <a:pPr lvl="1"/>
            <a:r>
              <a:rPr lang="en-US" dirty="0" smtClean="0"/>
              <a:t>by end of September 2017</a:t>
            </a:r>
          </a:p>
          <a:p>
            <a:r>
              <a:rPr lang="en-US" dirty="0" smtClean="0"/>
              <a:t>The community code repository will be transitioned from </a:t>
            </a:r>
            <a:r>
              <a:rPr lang="en-US" dirty="0" err="1" smtClean="0"/>
              <a:t>svn</a:t>
            </a:r>
            <a:r>
              <a:rPr lang="en-US" dirty="0" smtClean="0"/>
              <a:t> to </a:t>
            </a:r>
            <a:r>
              <a:rPr lang="en-US" dirty="0" err="1" smtClean="0"/>
              <a:t>Git</a:t>
            </a:r>
            <a:endParaRPr lang="en-US" dirty="0" smtClean="0"/>
          </a:p>
          <a:p>
            <a:r>
              <a:rPr lang="en-US" dirty="0" smtClean="0"/>
              <a:t>Continue to perform code tests and evaluation</a:t>
            </a:r>
          </a:p>
          <a:p>
            <a:r>
              <a:rPr lang="en-US" dirty="0" smtClean="0"/>
              <a:t>Coordinate with the Joint Effort for Data assimilation Integration (JEDI) led by JCSDA, in collaboration with major development teams</a:t>
            </a:r>
          </a:p>
          <a:p>
            <a:r>
              <a:rPr lang="en-US" dirty="0" smtClean="0"/>
              <a:t>Encourage community contributions and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1064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077200" cy="1143000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Observations Types (I) 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3400" y="1295400"/>
            <a:ext cx="3733800" cy="52578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 err="1"/>
              <a:t>Radiosondes</a:t>
            </a:r>
            <a:endParaRPr lang="en-US" dirty="0"/>
          </a:p>
          <a:p>
            <a:pPr lvl="0"/>
            <a:r>
              <a:rPr lang="en-US" dirty="0" err="1"/>
              <a:t>Pibal</a:t>
            </a:r>
            <a:r>
              <a:rPr lang="en-US" dirty="0"/>
              <a:t> winds</a:t>
            </a:r>
          </a:p>
          <a:p>
            <a:pPr lvl="0"/>
            <a:r>
              <a:rPr lang="en-US" dirty="0"/>
              <a:t>Synthetic tropical cyclone winds</a:t>
            </a:r>
          </a:p>
          <a:p>
            <a:pPr lvl="0"/>
            <a:r>
              <a:rPr lang="en-US" dirty="0" smtClean="0"/>
              <a:t>Conventional </a:t>
            </a:r>
            <a:r>
              <a:rPr lang="en-US" dirty="0"/>
              <a:t>aircraft reports</a:t>
            </a:r>
          </a:p>
          <a:p>
            <a:pPr lvl="0"/>
            <a:r>
              <a:rPr lang="en-US" dirty="0"/>
              <a:t>ASDAR aircraft reports</a:t>
            </a:r>
          </a:p>
          <a:p>
            <a:pPr lvl="0"/>
            <a:r>
              <a:rPr lang="en-US" dirty="0"/>
              <a:t>MDCARS aircraft reports</a:t>
            </a:r>
          </a:p>
          <a:p>
            <a:pPr lvl="0"/>
            <a:r>
              <a:rPr lang="en-US" dirty="0" err="1"/>
              <a:t>Dropsondes</a:t>
            </a:r>
            <a:endParaRPr lang="en-US" dirty="0"/>
          </a:p>
          <a:p>
            <a:pPr lvl="0"/>
            <a:r>
              <a:rPr lang="en-US" dirty="0" smtClean="0"/>
              <a:t>Surface </a:t>
            </a:r>
            <a:r>
              <a:rPr lang="en-US" dirty="0"/>
              <a:t>land observations</a:t>
            </a:r>
          </a:p>
          <a:p>
            <a:pPr lvl="0"/>
            <a:r>
              <a:rPr lang="en-US" dirty="0"/>
              <a:t>Surface ship and buoy </a:t>
            </a:r>
            <a:r>
              <a:rPr lang="en-US" dirty="0" smtClean="0"/>
              <a:t>observation</a:t>
            </a:r>
          </a:p>
          <a:p>
            <a:r>
              <a:rPr lang="en-US" dirty="0"/>
              <a:t>Wind profilers: US, </a:t>
            </a:r>
            <a:r>
              <a:rPr lang="en-US" dirty="0" smtClean="0"/>
              <a:t>JMA</a:t>
            </a:r>
          </a:p>
          <a:p>
            <a:r>
              <a:rPr lang="en-US" dirty="0"/>
              <a:t>Tall tower </a:t>
            </a:r>
            <a:r>
              <a:rPr lang="en-US" dirty="0" smtClean="0"/>
              <a:t>winds</a:t>
            </a:r>
            <a:endParaRPr lang="en-US" dirty="0"/>
          </a:p>
          <a:p>
            <a:pPr lvl="0"/>
            <a:r>
              <a:rPr lang="en-US" dirty="0"/>
              <a:t>SSM/I wind </a:t>
            </a:r>
            <a:r>
              <a:rPr lang="en-US" dirty="0" smtClean="0"/>
              <a:t>speeds</a:t>
            </a:r>
          </a:p>
          <a:p>
            <a:pPr lvl="0"/>
            <a:r>
              <a:rPr lang="en-US" dirty="0"/>
              <a:t>MODIS IR and water vapor winds</a:t>
            </a:r>
          </a:p>
          <a:p>
            <a:pPr lvl="0"/>
            <a:r>
              <a:rPr lang="en-US" dirty="0"/>
              <a:t>GMS, JMA, METEOSAT, and GOES cloud drift IR and visible winds</a:t>
            </a:r>
          </a:p>
          <a:p>
            <a:pPr lvl="0"/>
            <a:r>
              <a:rPr lang="en-US" dirty="0"/>
              <a:t>GOES hourly IR and cloud top </a:t>
            </a:r>
            <a:r>
              <a:rPr lang="en-US" dirty="0" smtClean="0"/>
              <a:t>winds</a:t>
            </a:r>
            <a:endParaRPr lang="en-US" dirty="0"/>
          </a:p>
          <a:p>
            <a:pPr lvl="0"/>
            <a:r>
              <a:rPr lang="en-US" dirty="0" err="1" smtClean="0"/>
              <a:t>QuikSCAT</a:t>
            </a:r>
            <a:r>
              <a:rPr lang="en-US" dirty="0" smtClean="0"/>
              <a:t>, </a:t>
            </a:r>
            <a:r>
              <a:rPr lang="en-US" dirty="0"/>
              <a:t>ASCAT, and OSCAT wind speed and </a:t>
            </a:r>
            <a:r>
              <a:rPr lang="en-US" dirty="0" smtClean="0"/>
              <a:t>direction</a:t>
            </a:r>
          </a:p>
          <a:p>
            <a:pPr lvl="0"/>
            <a:r>
              <a:rPr lang="en-US" dirty="0" smtClean="0"/>
              <a:t>ISS-</a:t>
            </a:r>
            <a:r>
              <a:rPr lang="en-US" dirty="0" err="1" smtClean="0"/>
              <a:t>RapidScat</a:t>
            </a:r>
            <a:r>
              <a:rPr lang="en-US" dirty="0" smtClean="0"/>
              <a:t> winds</a:t>
            </a:r>
          </a:p>
          <a:p>
            <a:pPr lvl="0"/>
            <a:r>
              <a:rPr lang="en-US" dirty="0" smtClean="0"/>
              <a:t>GOES CAWV AMV</a:t>
            </a:r>
          </a:p>
          <a:p>
            <a:pPr lvl="0"/>
            <a:r>
              <a:rPr lang="en-US" dirty="0" smtClean="0"/>
              <a:t>AVHRR winds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"/>
          </p:nvPr>
        </p:nvSpPr>
        <p:spPr>
          <a:xfrm>
            <a:off x="4642788" y="1295400"/>
            <a:ext cx="373380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EUMETSAT </a:t>
            </a:r>
            <a:r>
              <a:rPr lang="en-US" dirty="0"/>
              <a:t>and GOES water vapor cloud top winds </a:t>
            </a:r>
          </a:p>
          <a:p>
            <a:r>
              <a:rPr lang="en-US" dirty="0"/>
              <a:t>METAR cloud </a:t>
            </a:r>
            <a:r>
              <a:rPr lang="en-US" dirty="0" smtClean="0"/>
              <a:t>observations</a:t>
            </a:r>
          </a:p>
          <a:p>
            <a:pPr lvl="0"/>
            <a:r>
              <a:rPr lang="en-US" dirty="0" smtClean="0"/>
              <a:t>SSM</a:t>
            </a:r>
            <a:r>
              <a:rPr lang="en-US" dirty="0"/>
              <a:t>/I and TRMM TMI precipitation </a:t>
            </a:r>
            <a:r>
              <a:rPr lang="en-US" dirty="0" smtClean="0"/>
              <a:t>estimates</a:t>
            </a:r>
          </a:p>
          <a:p>
            <a:pPr lvl="0"/>
            <a:r>
              <a:rPr lang="en-US" dirty="0" smtClean="0"/>
              <a:t>Doppler </a:t>
            </a:r>
            <a:r>
              <a:rPr lang="en-US" dirty="0"/>
              <a:t>radial velocities</a:t>
            </a:r>
          </a:p>
          <a:p>
            <a:pPr lvl="0"/>
            <a:r>
              <a:rPr lang="en-US" dirty="0"/>
              <a:t>VAD (NEXRAD) </a:t>
            </a:r>
            <a:r>
              <a:rPr lang="en-US" dirty="0" smtClean="0"/>
              <a:t>winds</a:t>
            </a:r>
          </a:p>
          <a:p>
            <a:pPr lvl="0"/>
            <a:r>
              <a:rPr lang="en-US" dirty="0"/>
              <a:t>Radar Reflectivity Mosaic</a:t>
            </a:r>
          </a:p>
          <a:p>
            <a:pPr lvl="0"/>
            <a:r>
              <a:rPr lang="en-US" dirty="0"/>
              <a:t>Tail </a:t>
            </a:r>
            <a:r>
              <a:rPr lang="en-US" dirty="0" smtClean="0"/>
              <a:t>Doppler </a:t>
            </a:r>
            <a:r>
              <a:rPr lang="en-US" dirty="0"/>
              <a:t>Radar (TDR) radial velocity and super-observation</a:t>
            </a:r>
          </a:p>
          <a:p>
            <a:pPr lvl="0"/>
            <a:r>
              <a:rPr lang="en-US" dirty="0"/>
              <a:t>Flight level and Stepped Frequency </a:t>
            </a:r>
            <a:r>
              <a:rPr lang="en-US" dirty="0" smtClean="0"/>
              <a:t>Microwave </a:t>
            </a:r>
            <a:r>
              <a:rPr lang="en-US" dirty="0"/>
              <a:t>Radiometer (SFMR) High Density Observation (HDOB) from reconnaissance </a:t>
            </a:r>
            <a:r>
              <a:rPr lang="en-US" dirty="0" smtClean="0"/>
              <a:t>aircraft</a:t>
            </a:r>
            <a:endParaRPr lang="en-US" dirty="0"/>
          </a:p>
          <a:p>
            <a:pPr lvl="0"/>
            <a:r>
              <a:rPr lang="en-US" dirty="0"/>
              <a:t>GPS </a:t>
            </a:r>
            <a:r>
              <a:rPr lang="en-US" dirty="0" err="1"/>
              <a:t>precipitable</a:t>
            </a:r>
            <a:r>
              <a:rPr lang="en-US" dirty="0"/>
              <a:t> water estimates</a:t>
            </a:r>
          </a:p>
          <a:p>
            <a:pPr lvl="0"/>
            <a:r>
              <a:rPr lang="en-US" dirty="0"/>
              <a:t>GPS Radio occultation (RO) refractivity and bending angle </a:t>
            </a:r>
            <a:r>
              <a:rPr lang="en-US" dirty="0" smtClean="0"/>
              <a:t>profiles</a:t>
            </a:r>
          </a:p>
          <a:p>
            <a:r>
              <a:rPr lang="en-US" dirty="0"/>
              <a:t>Doppler wind </a:t>
            </a:r>
            <a:r>
              <a:rPr lang="en-US" dirty="0" err="1"/>
              <a:t>Lidar</a:t>
            </a:r>
            <a:r>
              <a:rPr lang="en-US" dirty="0"/>
              <a:t> </a:t>
            </a:r>
            <a:r>
              <a:rPr lang="en-US" dirty="0" smtClean="0"/>
              <a:t>data</a:t>
            </a:r>
            <a:endParaRPr lang="en-US" dirty="0"/>
          </a:p>
          <a:p>
            <a:pPr lvl="0"/>
            <a:r>
              <a:rPr lang="en-US" dirty="0"/>
              <a:t>SBUV ozone profiles, MLS (including NRT) ozone, and OMI total ozone </a:t>
            </a:r>
          </a:p>
          <a:p>
            <a:pPr lvl="0"/>
            <a:r>
              <a:rPr lang="en-US" dirty="0"/>
              <a:t>SST</a:t>
            </a:r>
          </a:p>
          <a:p>
            <a:pPr lvl="0"/>
            <a:r>
              <a:rPr lang="en-US" dirty="0"/>
              <a:t>Tropical </a:t>
            </a:r>
            <a:r>
              <a:rPr lang="en-US" dirty="0" smtClean="0"/>
              <a:t>cyclone  VITAL </a:t>
            </a:r>
            <a:r>
              <a:rPr lang="en-US" dirty="0"/>
              <a:t>(</a:t>
            </a:r>
            <a:r>
              <a:rPr lang="en-US" dirty="0" err="1"/>
              <a:t>TCVital</a:t>
            </a:r>
            <a:r>
              <a:rPr lang="en-US" dirty="0"/>
              <a:t>)</a:t>
            </a:r>
          </a:p>
          <a:p>
            <a:pPr lvl="0"/>
            <a:r>
              <a:rPr lang="en-US" dirty="0" smtClean="0"/>
              <a:t>PM2.5, PM10 </a:t>
            </a:r>
            <a:endParaRPr lang="en-US" dirty="0"/>
          </a:p>
          <a:p>
            <a:pPr lvl="0"/>
            <a:r>
              <a:rPr lang="en-US" dirty="0" smtClean="0"/>
              <a:t>AOD: MODIS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1371600"/>
            <a:ext cx="129599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none" rtlCol="0">
            <a:spAutoFit/>
          </a:bodyPr>
          <a:lstStyle/>
          <a:p>
            <a:r>
              <a:rPr lang="en-US" dirty="0" smtClean="0"/>
              <a:t>Conventional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3886200"/>
            <a:ext cx="233519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none" rtlCol="0">
            <a:spAutoFit/>
          </a:bodyPr>
          <a:lstStyle/>
          <a:p>
            <a:r>
              <a:rPr lang="en-US" dirty="0" smtClean="0"/>
              <a:t>Satellite wind &amp; retrievals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7552" y="2590800"/>
            <a:ext cx="6756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none" rtlCol="0">
            <a:spAutoFit/>
          </a:bodyPr>
          <a:lstStyle/>
          <a:p>
            <a:r>
              <a:rPr lang="en-US" dirty="0" smtClean="0"/>
              <a:t>Radar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0" y="4038600"/>
            <a:ext cx="5477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none" rtlCol="0">
            <a:spAutoFit/>
          </a:bodyPr>
          <a:lstStyle/>
          <a:p>
            <a:r>
              <a:rPr lang="en-US" dirty="0" smtClean="0"/>
              <a:t>GPS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67600" y="4572000"/>
            <a:ext cx="832788" cy="293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172200"/>
            <a:ext cx="457200" cy="457200"/>
          </a:xfrm>
        </p:spPr>
        <p:txBody>
          <a:bodyPr/>
          <a:lstStyle/>
          <a:p>
            <a:fld id="{F5459D80-F6AF-4590-8E73-2F013678FE4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1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7772400" cy="1143000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Observations Types (II)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2000" y="1371600"/>
            <a:ext cx="4800600" cy="5105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SBUV: n17, n18, n19</a:t>
            </a:r>
          </a:p>
          <a:p>
            <a:pPr lvl="0"/>
            <a:r>
              <a:rPr lang="en-US" dirty="0"/>
              <a:t>HIRS: </a:t>
            </a:r>
            <a:r>
              <a:rPr lang="en-US" dirty="0" err="1"/>
              <a:t>metop</a:t>
            </a:r>
            <a:r>
              <a:rPr lang="en-US" dirty="0"/>
              <a:t>-a, </a:t>
            </a:r>
            <a:r>
              <a:rPr lang="en-US" dirty="0" err="1"/>
              <a:t>metop</a:t>
            </a:r>
            <a:r>
              <a:rPr lang="en-US" dirty="0"/>
              <a:t>-b, n17, n19</a:t>
            </a:r>
          </a:p>
          <a:p>
            <a:pPr lvl="0"/>
            <a:r>
              <a:rPr lang="en-US" dirty="0"/>
              <a:t>GOES_IMG: g11, g12</a:t>
            </a:r>
          </a:p>
          <a:p>
            <a:pPr lvl="0"/>
            <a:r>
              <a:rPr lang="en-US" dirty="0" err="1"/>
              <a:t>AIRS:aqua</a:t>
            </a:r>
            <a:endParaRPr lang="en-US" dirty="0"/>
          </a:p>
          <a:p>
            <a:pPr lvl="0"/>
            <a:r>
              <a:rPr lang="en-US" dirty="0"/>
              <a:t>AMSU-A: </a:t>
            </a:r>
            <a:r>
              <a:rPr lang="en-US" dirty="0" err="1"/>
              <a:t>metop</a:t>
            </a:r>
            <a:r>
              <a:rPr lang="en-US" dirty="0"/>
              <a:t>-a, </a:t>
            </a:r>
            <a:r>
              <a:rPr lang="en-US" dirty="0" err="1"/>
              <a:t>metop</a:t>
            </a:r>
            <a:r>
              <a:rPr lang="en-US" dirty="0"/>
              <a:t>-b, n15, n18, n19, aqua</a:t>
            </a:r>
          </a:p>
          <a:p>
            <a:pPr lvl="0"/>
            <a:r>
              <a:rPr lang="en-US" dirty="0"/>
              <a:t>AMSU-B: </a:t>
            </a:r>
            <a:r>
              <a:rPr lang="en-US" dirty="0" err="1"/>
              <a:t>metop</a:t>
            </a:r>
            <a:r>
              <a:rPr lang="en-US" dirty="0"/>
              <a:t>-b, n17</a:t>
            </a:r>
          </a:p>
          <a:p>
            <a:pPr lvl="0"/>
            <a:r>
              <a:rPr lang="en-US" dirty="0"/>
              <a:t>MHS: </a:t>
            </a:r>
            <a:r>
              <a:rPr lang="en-US" dirty="0" err="1"/>
              <a:t>metop</a:t>
            </a:r>
            <a:r>
              <a:rPr lang="en-US" dirty="0"/>
              <a:t>-a, </a:t>
            </a:r>
            <a:r>
              <a:rPr lang="en-US" dirty="0" err="1"/>
              <a:t>metop</a:t>
            </a:r>
            <a:r>
              <a:rPr lang="en-US" dirty="0"/>
              <a:t>-b, n18, n19</a:t>
            </a:r>
          </a:p>
          <a:p>
            <a:pPr lvl="0"/>
            <a:r>
              <a:rPr lang="en-US" dirty="0"/>
              <a:t>SSMI: f14, f15</a:t>
            </a:r>
          </a:p>
          <a:p>
            <a:pPr lvl="0"/>
            <a:r>
              <a:rPr lang="en-US" dirty="0"/>
              <a:t>SSMIS: </a:t>
            </a:r>
            <a:r>
              <a:rPr lang="en-US" dirty="0" smtClean="0"/>
              <a:t>f16, f18, f19</a:t>
            </a:r>
          </a:p>
          <a:p>
            <a:pPr lvl="0"/>
            <a:r>
              <a:rPr lang="en-US" dirty="0" smtClean="0"/>
              <a:t>AMSRE: aqua</a:t>
            </a:r>
          </a:p>
          <a:p>
            <a:pPr lvl="0"/>
            <a:r>
              <a:rPr lang="en-US" dirty="0" smtClean="0"/>
              <a:t>SNDR: g11,g12, g13</a:t>
            </a:r>
          </a:p>
          <a:p>
            <a:pPr lvl="0"/>
            <a:r>
              <a:rPr lang="en-US" dirty="0" smtClean="0"/>
              <a:t>IASI: </a:t>
            </a:r>
            <a:r>
              <a:rPr lang="en-US" dirty="0" err="1" smtClean="0"/>
              <a:t>metop</a:t>
            </a:r>
            <a:r>
              <a:rPr lang="en-US" dirty="0" smtClean="0"/>
              <a:t>-a, </a:t>
            </a:r>
            <a:r>
              <a:rPr lang="en-US" dirty="0" err="1" smtClean="0"/>
              <a:t>metop</a:t>
            </a:r>
            <a:r>
              <a:rPr lang="en-US" dirty="0" smtClean="0"/>
              <a:t>-b</a:t>
            </a:r>
          </a:p>
          <a:p>
            <a:pPr lvl="0"/>
            <a:r>
              <a:rPr lang="en-US" dirty="0" smtClean="0"/>
              <a:t>GOME: </a:t>
            </a:r>
            <a:r>
              <a:rPr lang="en-US" dirty="0" err="1" smtClean="0"/>
              <a:t>metop</a:t>
            </a:r>
            <a:r>
              <a:rPr lang="en-US" dirty="0" smtClean="0"/>
              <a:t>-a, </a:t>
            </a:r>
            <a:r>
              <a:rPr lang="en-US" dirty="0" err="1" smtClean="0"/>
              <a:t>metop</a:t>
            </a:r>
            <a:r>
              <a:rPr lang="en-US" dirty="0" smtClean="0"/>
              <a:t>-b</a:t>
            </a:r>
          </a:p>
          <a:p>
            <a:pPr lvl="0"/>
            <a:r>
              <a:rPr lang="en-US" dirty="0" smtClean="0"/>
              <a:t>OMI: aura</a:t>
            </a:r>
          </a:p>
          <a:p>
            <a:pPr lvl="0"/>
            <a:r>
              <a:rPr lang="en-US" dirty="0" smtClean="0"/>
              <a:t>SEVIRI: m08, m09, m10</a:t>
            </a:r>
          </a:p>
          <a:p>
            <a:pPr lvl="0"/>
            <a:r>
              <a:rPr lang="en-US" dirty="0" smtClean="0"/>
              <a:t>ATMS: </a:t>
            </a:r>
            <a:r>
              <a:rPr lang="en-US" dirty="0" err="1" smtClean="0"/>
              <a:t>Suomi</a:t>
            </a:r>
            <a:r>
              <a:rPr lang="en-US" dirty="0" smtClean="0"/>
              <a:t> NPP</a:t>
            </a:r>
          </a:p>
          <a:p>
            <a:pPr lvl="0"/>
            <a:r>
              <a:rPr lang="en-US" dirty="0" smtClean="0"/>
              <a:t>CRIS: </a:t>
            </a:r>
            <a:r>
              <a:rPr lang="en-US" dirty="0" err="1" smtClean="0"/>
              <a:t>Suomi</a:t>
            </a:r>
            <a:r>
              <a:rPr lang="en-US" dirty="0" smtClean="0"/>
              <a:t> NPP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86400" y="1524000"/>
            <a:ext cx="2209800" cy="685800"/>
          </a:xfrm>
          <a:prstGeom prst="rect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Satellite Radiance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172200"/>
            <a:ext cx="457200" cy="457200"/>
          </a:xfrm>
        </p:spPr>
        <p:txBody>
          <a:bodyPr/>
          <a:lstStyle/>
          <a:p>
            <a:fld id="{F5459D80-F6AF-4590-8E73-2F013678FE4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half" idx="2"/>
          </p:nvPr>
        </p:nvSpPr>
        <p:spPr>
          <a:xfrm>
            <a:off x="4338320" y="3581400"/>
            <a:ext cx="2824480" cy="1676400"/>
          </a:xfrm>
          <a:noFill/>
          <a:ln w="19050" cmpd="sng">
            <a:noFill/>
          </a:ln>
        </p:spPr>
        <p:txBody>
          <a:bodyPr>
            <a:normAutofit/>
          </a:bodyPr>
          <a:lstStyle/>
          <a:p>
            <a:r>
              <a:rPr lang="en-US" sz="1800" dirty="0" smtClean="0"/>
              <a:t>GCOMW1 AMSR2</a:t>
            </a:r>
          </a:p>
          <a:p>
            <a:r>
              <a:rPr lang="en-US" sz="1800" dirty="0" smtClean="0"/>
              <a:t>GPM GMI</a:t>
            </a:r>
          </a:p>
          <a:p>
            <a:r>
              <a:rPr lang="en-US" sz="1800" dirty="0" err="1" smtClean="0"/>
              <a:t>Megha-Tropiques</a:t>
            </a:r>
            <a:r>
              <a:rPr lang="en-US" sz="1800" dirty="0" smtClean="0"/>
              <a:t> SAPHIR </a:t>
            </a:r>
          </a:p>
          <a:p>
            <a:r>
              <a:rPr lang="en-US" sz="1800" dirty="0" err="1" smtClean="0"/>
              <a:t>Himawari</a:t>
            </a:r>
            <a:r>
              <a:rPr lang="en-US" sz="1800" dirty="0" smtClean="0"/>
              <a:t> AHI 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6096000"/>
            <a:ext cx="4123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Acronyms should be found from GSI and </a:t>
            </a:r>
            <a:r>
              <a:rPr lang="en-US" sz="1400" dirty="0" err="1" smtClean="0"/>
              <a:t>EnKF’s</a:t>
            </a:r>
            <a:r>
              <a:rPr lang="en-US" sz="1400" dirty="0" smtClean="0"/>
              <a:t> user’s guide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292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Data Assimilation Software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001000" cy="2971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Gridpoint</a:t>
            </a:r>
            <a:r>
              <a:rPr lang="en-US" b="1" dirty="0">
                <a:solidFill>
                  <a:schemeClr val="tx2"/>
                </a:solidFill>
              </a:rPr>
              <a:t> Statistical Interpolation (GSI</a:t>
            </a:r>
            <a:r>
              <a:rPr lang="en-US" b="1" dirty="0" smtClean="0">
                <a:solidFill>
                  <a:schemeClr val="tx2"/>
                </a:solidFill>
              </a:rPr>
              <a:t>) </a:t>
            </a:r>
            <a:r>
              <a:rPr lang="en-US" dirty="0" smtClean="0"/>
              <a:t>analysis system: </a:t>
            </a:r>
            <a:endParaRPr lang="en-US" dirty="0"/>
          </a:p>
          <a:p>
            <a:pPr marL="568325" lvl="1" indent="-222250"/>
            <a:r>
              <a:rPr lang="en-US" dirty="0" smtClean="0"/>
              <a:t>Originally developed by </a:t>
            </a:r>
            <a:r>
              <a:rPr lang="en-US" dirty="0" smtClean="0">
                <a:solidFill>
                  <a:srgbClr val="000000"/>
                </a:solidFill>
              </a:rPr>
              <a:t>NCEP/EMC </a:t>
            </a:r>
            <a:endParaRPr lang="en-US" dirty="0" smtClean="0"/>
          </a:p>
          <a:p>
            <a:pPr marL="568325" lvl="1" indent="-222250"/>
            <a:r>
              <a:rPr lang="en-US" dirty="0" smtClean="0"/>
              <a:t>Community system since 2009</a:t>
            </a:r>
          </a:p>
          <a:p>
            <a:pPr marL="803275" lvl="2" indent="-234950"/>
            <a:r>
              <a:rPr lang="en-US" dirty="0" smtClean="0"/>
              <a:t>Active developers from various operational and research institutes and agencies</a:t>
            </a:r>
          </a:p>
          <a:p>
            <a:pPr marL="803275" lvl="2" indent="-234950"/>
            <a:r>
              <a:rPr lang="en-US" dirty="0" smtClean="0"/>
              <a:t>Centralized support through the Developmental </a:t>
            </a:r>
            <a:r>
              <a:rPr lang="en-US" dirty="0" err="1" smtClean="0"/>
              <a:t>Testbed</a:t>
            </a:r>
            <a:r>
              <a:rPr lang="en-US" dirty="0" smtClean="0"/>
              <a:t> Center (DTC)</a:t>
            </a:r>
          </a:p>
          <a:p>
            <a:pPr marL="568325" lvl="1" indent="-222250"/>
            <a:r>
              <a:rPr lang="en-US" dirty="0" smtClean="0"/>
              <a:t>Operational applications:</a:t>
            </a:r>
          </a:p>
          <a:p>
            <a:pPr marL="803275" lvl="2" indent="-234950"/>
            <a:r>
              <a:rPr lang="en-US" dirty="0"/>
              <a:t>NCEP: Global Forecasting System (GFS), North American </a:t>
            </a:r>
            <a:r>
              <a:rPr lang="en-US" dirty="0" err="1"/>
              <a:t>Mesoscale</a:t>
            </a:r>
            <a:r>
              <a:rPr lang="en-US" dirty="0"/>
              <a:t> system (NAM), Hurricane WRF (HWRF), Real-Time </a:t>
            </a:r>
            <a:r>
              <a:rPr lang="en-US" dirty="0" err="1"/>
              <a:t>Mesoscale</a:t>
            </a:r>
            <a:r>
              <a:rPr lang="en-US" dirty="0"/>
              <a:t> Analysis (RTMA)</a:t>
            </a:r>
          </a:p>
          <a:p>
            <a:pPr marL="803275" lvl="2" indent="-234950"/>
            <a:r>
              <a:rPr lang="en-US" dirty="0" smtClean="0"/>
              <a:t>NOAA: </a:t>
            </a:r>
            <a:r>
              <a:rPr lang="en-US" dirty="0"/>
              <a:t>Rapid Refresh </a:t>
            </a:r>
            <a:r>
              <a:rPr lang="en-US" dirty="0" smtClean="0"/>
              <a:t>(RAP)</a:t>
            </a:r>
            <a:r>
              <a:rPr lang="en-US" dirty="0"/>
              <a:t>, </a:t>
            </a:r>
            <a:r>
              <a:rPr lang="en-US" dirty="0" smtClean="0"/>
              <a:t>High</a:t>
            </a:r>
            <a:r>
              <a:rPr lang="en-US" dirty="0"/>
              <a:t>-Resolution </a:t>
            </a:r>
            <a:r>
              <a:rPr lang="en-US" dirty="0" smtClean="0"/>
              <a:t>Rapid Refresh </a:t>
            </a:r>
            <a:r>
              <a:rPr lang="en-US" dirty="0"/>
              <a:t>(HRRR</a:t>
            </a:r>
            <a:r>
              <a:rPr lang="en-US" dirty="0" smtClean="0"/>
              <a:t>)</a:t>
            </a:r>
          </a:p>
          <a:p>
            <a:pPr marL="803275" lvl="2" indent="-234950"/>
            <a:r>
              <a:rPr lang="en-US" dirty="0" smtClean="0"/>
              <a:t>NASA: Goddard Earth Observing System (GEOS)</a:t>
            </a:r>
          </a:p>
          <a:p>
            <a:pPr marL="803275" lvl="2" indent="-234950"/>
            <a:r>
              <a:rPr lang="en-US" dirty="0" smtClean="0"/>
              <a:t>Air Force: </a:t>
            </a:r>
            <a:r>
              <a:rPr lang="en-US" dirty="0" err="1" smtClean="0"/>
              <a:t>Mesoscale</a:t>
            </a:r>
            <a:r>
              <a:rPr lang="en-US" dirty="0" smtClean="0"/>
              <a:t> </a:t>
            </a:r>
            <a:r>
              <a:rPr lang="en-US" dirty="0"/>
              <a:t>forecast analysis system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85800" y="4419600"/>
            <a:ext cx="8001000" cy="1828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Ensemble </a:t>
            </a:r>
            <a:r>
              <a:rPr lang="en-US" b="1" dirty="0" err="1" smtClean="0">
                <a:solidFill>
                  <a:srgbClr val="1F497D"/>
                </a:solidFill>
              </a:rPr>
              <a:t>Kalman</a:t>
            </a:r>
            <a:r>
              <a:rPr lang="en-US" b="1" dirty="0" smtClean="0">
                <a:solidFill>
                  <a:srgbClr val="1F497D"/>
                </a:solidFill>
              </a:rPr>
              <a:t> Filter (</a:t>
            </a:r>
            <a:r>
              <a:rPr lang="en-US" b="1" dirty="0" err="1" smtClean="0">
                <a:solidFill>
                  <a:srgbClr val="1F497D"/>
                </a:solidFill>
              </a:rPr>
              <a:t>EnKF</a:t>
            </a:r>
            <a:r>
              <a:rPr lang="en-US" b="1" dirty="0" smtClean="0">
                <a:solidFill>
                  <a:srgbClr val="1F497D"/>
                </a:solidFill>
              </a:rPr>
              <a:t>) </a:t>
            </a:r>
            <a:r>
              <a:rPr lang="en-US" dirty="0" smtClean="0"/>
              <a:t>based analysis system: </a:t>
            </a:r>
          </a:p>
          <a:p>
            <a:pPr lvl="1">
              <a:buSzPct val="86000"/>
            </a:pPr>
            <a:r>
              <a:rPr lang="en-US" dirty="0" smtClean="0"/>
              <a:t>Originally developed by NOAA/ESRL</a:t>
            </a:r>
          </a:p>
          <a:p>
            <a:pPr lvl="1">
              <a:buSzPct val="86000"/>
            </a:pPr>
            <a:r>
              <a:rPr lang="en-US" dirty="0" smtClean="0"/>
              <a:t>Community system since 2015</a:t>
            </a:r>
          </a:p>
          <a:p>
            <a:pPr lvl="1">
              <a:buSzPct val="86000"/>
            </a:pPr>
            <a:r>
              <a:rPr lang="en-US" dirty="0" smtClean="0"/>
              <a:t>Applications:</a:t>
            </a:r>
          </a:p>
          <a:p>
            <a:pPr lvl="2">
              <a:buSzPct val="86000"/>
            </a:pPr>
            <a:r>
              <a:rPr lang="en-US" dirty="0" smtClean="0"/>
              <a:t>Operational as part of  the GFS data assimilation (GDAS) system (GSI-</a:t>
            </a:r>
            <a:r>
              <a:rPr lang="en-US" dirty="0" err="1" smtClean="0"/>
              <a:t>EnKF</a:t>
            </a:r>
            <a:r>
              <a:rPr lang="en-US" dirty="0" smtClean="0"/>
              <a:t> hybrid)</a:t>
            </a:r>
          </a:p>
          <a:p>
            <a:pPr lvl="2">
              <a:buSzPct val="86000"/>
            </a:pPr>
            <a:r>
              <a:rPr lang="en-US" dirty="0" smtClean="0"/>
              <a:t>Can be used for regional models and systems, e.g., HWRF, NAM, ARW</a:t>
            </a:r>
          </a:p>
        </p:txBody>
      </p:sp>
    </p:spTree>
    <p:extLst>
      <p:ext uri="{BB962C8B-B14F-4D97-AF65-F5344CB8AC3E}">
        <p14:creationId xmlns:p14="http://schemas.microsoft.com/office/powerpoint/2010/main" val="250366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Supported DA Techniques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/>
          <a:lstStyle/>
          <a:p>
            <a:fld id="{F5459D80-F6AF-4590-8E73-2F013678FE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7010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GSI: 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2DVar</a:t>
            </a:r>
            <a:endParaRPr lang="en-US" dirty="0"/>
          </a:p>
          <a:p>
            <a:pPr marL="617220" lvl="1" indent="-342900">
              <a:buFont typeface="Arial"/>
              <a:buChar char="•"/>
            </a:pPr>
            <a:r>
              <a:rPr lang="en-US" dirty="0" smtClean="0"/>
              <a:t>3DVar</a:t>
            </a:r>
            <a:endParaRPr lang="en-US" dirty="0" smtClean="0">
              <a:solidFill>
                <a:schemeClr val="tx1"/>
              </a:solidFill>
            </a:endParaRPr>
          </a:p>
          <a:p>
            <a:pPr marL="617220" lvl="1" indent="-342900">
              <a:buFont typeface="Arial"/>
              <a:buChar char="•"/>
            </a:pPr>
            <a:r>
              <a:rPr lang="en-US" dirty="0" smtClean="0"/>
              <a:t>3D (hybrid) </a:t>
            </a:r>
            <a:r>
              <a:rPr lang="en-US" dirty="0" err="1" smtClean="0"/>
              <a:t>EnVar</a:t>
            </a:r>
            <a:endParaRPr lang="en-US" dirty="0"/>
          </a:p>
          <a:p>
            <a:pPr marL="617220" lvl="1" indent="-342900">
              <a:buFont typeface="Arial"/>
              <a:buChar char="•"/>
            </a:pPr>
            <a:r>
              <a:rPr lang="en-US" dirty="0" smtClean="0"/>
              <a:t>4D (hybrid) </a:t>
            </a:r>
            <a:r>
              <a:rPr lang="en-US" dirty="0" err="1" smtClean="0"/>
              <a:t>EnVar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EnKF</a:t>
            </a:r>
            <a:r>
              <a:rPr lang="en-US" dirty="0" smtClean="0">
                <a:solidFill>
                  <a:schemeClr val="tx1"/>
                </a:solidFill>
              </a:rPr>
              <a:t>: using GSI as the observation operators (assimilating same observation types as GSI)</a:t>
            </a:r>
            <a:endParaRPr lang="en-US" dirty="0" smtClean="0"/>
          </a:p>
          <a:p>
            <a:pPr lvl="1"/>
            <a:r>
              <a:rPr lang="en-US" dirty="0" smtClean="0"/>
              <a:t>Ensemble </a:t>
            </a:r>
            <a:r>
              <a:rPr lang="en-US" dirty="0"/>
              <a:t>Square </a:t>
            </a:r>
            <a:r>
              <a:rPr lang="en-US" dirty="0" smtClean="0"/>
              <a:t>Root Filter </a:t>
            </a:r>
            <a:r>
              <a:rPr lang="en-US" dirty="0"/>
              <a:t>(</a:t>
            </a:r>
            <a:r>
              <a:rPr lang="en-US" dirty="0" err="1"/>
              <a:t>EnSRF</a:t>
            </a:r>
            <a:r>
              <a:rPr lang="en-US" dirty="0"/>
              <a:t>) </a:t>
            </a:r>
            <a:endParaRPr lang="en-US" dirty="0" smtClean="0"/>
          </a:p>
          <a:p>
            <a:pPr lvl="2"/>
            <a:r>
              <a:rPr lang="en-US" dirty="0" smtClean="0"/>
              <a:t>Parallelization </a:t>
            </a:r>
            <a:r>
              <a:rPr lang="en-US" dirty="0"/>
              <a:t>scheme based on NCAR Data Assimilation Research </a:t>
            </a:r>
            <a:r>
              <a:rPr lang="en-US" dirty="0" err="1"/>
              <a:t>Testbed</a:t>
            </a:r>
            <a:r>
              <a:rPr lang="en-US" dirty="0"/>
              <a:t> (DART) toolkit </a:t>
            </a:r>
          </a:p>
          <a:p>
            <a:pPr lvl="1"/>
            <a:r>
              <a:rPr lang="en-US" dirty="0"/>
              <a:t>Local Ensemble Transform </a:t>
            </a:r>
            <a:r>
              <a:rPr lang="en-US" dirty="0" err="1"/>
              <a:t>Kalman</a:t>
            </a:r>
            <a:r>
              <a:rPr lang="en-US" dirty="0"/>
              <a:t> Filter (LETKF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67200" y="1600200"/>
            <a:ext cx="4114800" cy="1754327"/>
          </a:xfrm>
          <a:prstGeom prst="rect">
            <a:avLst/>
          </a:prstGeom>
          <a:solidFill>
            <a:srgbClr val="FDEA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30238" indent="-630238"/>
            <a:r>
              <a:rPr lang="en-US" dirty="0" err="1" smtClean="0">
                <a:solidFill>
                  <a:schemeClr val="tx1"/>
                </a:solidFill>
              </a:rPr>
              <a:t>EnVar</a:t>
            </a:r>
            <a:r>
              <a:rPr lang="en-US" dirty="0" smtClean="0">
                <a:solidFill>
                  <a:schemeClr val="tx1"/>
                </a:solidFill>
              </a:rPr>
              <a:t>  : </a:t>
            </a:r>
            <a:r>
              <a:rPr lang="en-US" dirty="0" err="1" smtClean="0">
                <a:solidFill>
                  <a:schemeClr val="tx1"/>
                </a:solidFill>
              </a:rPr>
              <a:t>Variational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Var</a:t>
            </a:r>
            <a:r>
              <a:rPr lang="en-US" dirty="0" smtClean="0">
                <a:solidFill>
                  <a:schemeClr val="tx1"/>
                </a:solidFill>
              </a:rPr>
              <a:t>) DA using ensemble background </a:t>
            </a:r>
            <a:r>
              <a:rPr lang="en-US" dirty="0" err="1" smtClean="0">
                <a:solidFill>
                  <a:schemeClr val="tx1"/>
                </a:solidFill>
              </a:rPr>
              <a:t>covariances</a:t>
            </a:r>
            <a:endParaRPr lang="en-US" dirty="0" smtClean="0">
              <a:solidFill>
                <a:schemeClr val="tx1"/>
              </a:solidFill>
            </a:endParaRPr>
          </a:p>
          <a:p>
            <a:pPr marL="630238" indent="-630238"/>
            <a:r>
              <a:rPr lang="en-US" dirty="0" smtClean="0">
                <a:solidFill>
                  <a:schemeClr val="tx1"/>
                </a:solidFill>
              </a:rPr>
              <a:t>Hybrid: </a:t>
            </a:r>
            <a:r>
              <a:rPr lang="en-US" dirty="0" err="1" smtClean="0">
                <a:solidFill>
                  <a:schemeClr val="tx1"/>
                </a:solidFill>
              </a:rPr>
              <a:t>Variational</a:t>
            </a:r>
            <a:r>
              <a:rPr lang="en-US" dirty="0" smtClean="0">
                <a:solidFill>
                  <a:schemeClr val="tx1"/>
                </a:solidFill>
              </a:rPr>
              <a:t> DA using a combination of climatological and ensemble </a:t>
            </a:r>
            <a:r>
              <a:rPr lang="en-US" dirty="0" err="1" smtClean="0">
                <a:solidFill>
                  <a:schemeClr val="tx1"/>
                </a:solidFill>
              </a:rPr>
              <a:t>covariances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</a:p>
          <a:p>
            <a:pPr marL="630238" indent="-630238" algn="r"/>
            <a:r>
              <a:rPr lang="en-US" dirty="0" smtClean="0">
                <a:solidFill>
                  <a:schemeClr val="tx1"/>
                </a:solidFill>
              </a:rPr>
              <a:t>- Nomenclature adopted  from </a:t>
            </a:r>
            <a:r>
              <a:rPr lang="en-US" dirty="0" err="1" smtClean="0">
                <a:solidFill>
                  <a:schemeClr val="tx1"/>
                </a:solidFill>
              </a:rPr>
              <a:t>Lorenc</a:t>
            </a:r>
            <a:r>
              <a:rPr lang="en-US" dirty="0" smtClean="0">
                <a:solidFill>
                  <a:schemeClr val="tx1"/>
                </a:solidFill>
              </a:rPr>
              <a:t> (2013)                  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5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Code Management and Support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191000" cy="4114800"/>
          </a:xfrm>
        </p:spPr>
        <p:txBody>
          <a:bodyPr>
            <a:noAutofit/>
          </a:bodyPr>
          <a:lstStyle/>
          <a:p>
            <a:pPr>
              <a:buSzPct val="100000"/>
              <a:buFont typeface="Arial"/>
              <a:buChar char="•"/>
            </a:pPr>
            <a:r>
              <a:rPr lang="en-US" sz="2000" dirty="0" smtClean="0"/>
              <a:t>Code is managed by the Data </a:t>
            </a:r>
            <a:r>
              <a:rPr lang="en-US" sz="2000" dirty="0"/>
              <a:t>Assimilation Review </a:t>
            </a:r>
            <a:r>
              <a:rPr lang="en-US" sz="2000" dirty="0" smtClean="0"/>
              <a:t>Committee, formed in 2010</a:t>
            </a:r>
          </a:p>
          <a:p>
            <a:pPr lvl="1">
              <a:buSzPct val="100000"/>
              <a:buFont typeface="Arial"/>
              <a:buChar char="•"/>
            </a:pPr>
            <a:r>
              <a:rPr lang="en-US" sz="1800" dirty="0" smtClean="0"/>
              <a:t>Include </a:t>
            </a:r>
            <a:r>
              <a:rPr lang="en-US" sz="1800" dirty="0"/>
              <a:t>m</a:t>
            </a:r>
            <a:r>
              <a:rPr lang="en-US" sz="1800" dirty="0" smtClean="0"/>
              <a:t>ajor code development teams</a:t>
            </a:r>
          </a:p>
          <a:p>
            <a:pPr lvl="1">
              <a:buSzPct val="100000"/>
              <a:buFont typeface="Arial"/>
              <a:buChar char="•"/>
            </a:pPr>
            <a:r>
              <a:rPr lang="en-US" sz="1800" dirty="0" smtClean="0"/>
              <a:t>Coordinate code development</a:t>
            </a:r>
          </a:p>
          <a:p>
            <a:pPr lvl="1">
              <a:buSzPct val="100000"/>
              <a:buFont typeface="Arial"/>
              <a:buChar char="•"/>
            </a:pPr>
            <a:r>
              <a:rPr lang="en-US" sz="1800" dirty="0" smtClean="0"/>
              <a:t>Review code changes</a:t>
            </a:r>
          </a:p>
          <a:p>
            <a:pPr>
              <a:buSzPct val="100000"/>
              <a:buFont typeface="Arial"/>
              <a:buChar char="•"/>
            </a:pPr>
            <a:r>
              <a:rPr lang="en-US" sz="2000" dirty="0" smtClean="0"/>
              <a:t>All committee members are aware of latest code changes and responsible for their specific operational applications</a:t>
            </a:r>
          </a:p>
          <a:p>
            <a:pPr>
              <a:buSzPct val="100000"/>
              <a:buFont typeface="Arial"/>
              <a:buChar char="•"/>
            </a:pPr>
            <a:r>
              <a:rPr lang="en-US" sz="2000" dirty="0" smtClean="0"/>
              <a:t>The DTC provides centralized code support to the general research community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505200" y="1219200"/>
            <a:ext cx="6629400" cy="4394200"/>
            <a:chOff x="3657600" y="1143000"/>
            <a:chExt cx="6629400" cy="4394200"/>
          </a:xfrm>
        </p:grpSpPr>
        <p:sp>
          <p:nvSpPr>
            <p:cNvPr id="16" name="Rectangle 15"/>
            <p:cNvSpPr/>
            <p:nvPr/>
          </p:nvSpPr>
          <p:spPr>
            <a:xfrm>
              <a:off x="4876800" y="1295400"/>
              <a:ext cx="4191000" cy="419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4027118120"/>
                </p:ext>
              </p:extLst>
            </p:nvPr>
          </p:nvGraphicFramePr>
          <p:xfrm>
            <a:off x="3657600" y="1143000"/>
            <a:ext cx="6629400" cy="4394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6395551" y="3048000"/>
              <a:ext cx="13768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GSI/</a:t>
              </a:r>
              <a:r>
                <a:rPr lang="en-US" sz="2400" dirty="0" err="1" smtClean="0"/>
                <a:t>EnKF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86600" y="5105400"/>
              <a:ext cx="1943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Research community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86200" y="6172200"/>
            <a:ext cx="2215702" cy="307777"/>
            <a:chOff x="4724400" y="5943600"/>
            <a:chExt cx="2215702" cy="307777"/>
          </a:xfrm>
        </p:grpSpPr>
        <p:sp>
          <p:nvSpPr>
            <p:cNvPr id="12" name="TextBox 11"/>
            <p:cNvSpPr txBox="1"/>
            <p:nvPr/>
          </p:nvSpPr>
          <p:spPr>
            <a:xfrm>
              <a:off x="5181600" y="5943600"/>
              <a:ext cx="1758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Members added in 2015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24400" y="6019800"/>
              <a:ext cx="457200" cy="228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96000" y="6172200"/>
            <a:ext cx="2215702" cy="307777"/>
            <a:chOff x="4724400" y="5943600"/>
            <a:chExt cx="2215702" cy="307777"/>
          </a:xfrm>
        </p:grpSpPr>
        <p:sp>
          <p:nvSpPr>
            <p:cNvPr id="23" name="TextBox 22"/>
            <p:cNvSpPr txBox="1"/>
            <p:nvPr/>
          </p:nvSpPr>
          <p:spPr>
            <a:xfrm>
              <a:off x="5181600" y="5943600"/>
              <a:ext cx="1758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Member added in 2016</a:t>
              </a:r>
              <a:endParaRPr lang="en-US" sz="1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24400" y="6019800"/>
              <a:ext cx="457200" cy="228600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69212" y="5791200"/>
            <a:ext cx="1988388" cy="307777"/>
            <a:chOff x="4724400" y="5943600"/>
            <a:chExt cx="1988388" cy="307777"/>
          </a:xfrm>
        </p:grpSpPr>
        <p:sp>
          <p:nvSpPr>
            <p:cNvPr id="29" name="TextBox 28"/>
            <p:cNvSpPr txBox="1"/>
            <p:nvPr/>
          </p:nvSpPr>
          <p:spPr>
            <a:xfrm>
              <a:off x="5181600" y="5943600"/>
              <a:ext cx="1531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Members since 2010</a:t>
              </a:r>
              <a:endParaRPr lang="en-US" sz="1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24400" y="6019800"/>
              <a:ext cx="4572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70498" y="6169223"/>
            <a:ext cx="2215702" cy="307777"/>
            <a:chOff x="4724400" y="5943600"/>
            <a:chExt cx="2215702" cy="307777"/>
          </a:xfrm>
        </p:grpSpPr>
        <p:sp>
          <p:nvSpPr>
            <p:cNvPr id="32" name="TextBox 31"/>
            <p:cNvSpPr txBox="1"/>
            <p:nvPr/>
          </p:nvSpPr>
          <p:spPr>
            <a:xfrm>
              <a:off x="5181600" y="5943600"/>
              <a:ext cx="1758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Member added in 2011</a:t>
              </a:r>
              <a:endParaRPr lang="en-US" sz="14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24400" y="6019800"/>
              <a:ext cx="457200" cy="228600"/>
            </a:xfrm>
            <a:prstGeom prst="rect">
              <a:avLst/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894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600200" y="3962400"/>
            <a:ext cx="4191000" cy="533400"/>
          </a:xfrm>
          <a:prstGeom prst="rect">
            <a:avLst/>
          </a:prstGeom>
          <a:solidFill>
            <a:srgbClr val="DBEE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19800" y="2209800"/>
            <a:ext cx="2514600" cy="609600"/>
          </a:xfrm>
          <a:prstGeom prst="rect">
            <a:avLst/>
          </a:prstGeom>
          <a:solidFill>
            <a:srgbClr val="DBEE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GSI v3.6/</a:t>
            </a:r>
            <a:r>
              <a:rPr lang="en-US" dirty="0" err="1"/>
              <a:t>EnKF</a:t>
            </a:r>
            <a:r>
              <a:rPr lang="en-US" dirty="0"/>
              <a:t> v1.2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4800600"/>
            <a:ext cx="4419600" cy="1200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Major changes: </a:t>
            </a:r>
          </a:p>
          <a:p>
            <a:pPr marL="285750" indent="-285750"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Enhanced and updated capabilities</a:t>
            </a:r>
          </a:p>
          <a:p>
            <a:pPr marL="285750" indent="-285750">
              <a:buClr>
                <a:srgbClr val="FF0000"/>
              </a:buClr>
              <a:buFont typeface="Arial"/>
              <a:buChar char="•"/>
            </a:pPr>
            <a:r>
              <a:rPr lang="en-US" sz="2400" dirty="0"/>
              <a:t>Code refactoring and </a:t>
            </a:r>
            <a:r>
              <a:rPr lang="en-US" sz="2400" dirty="0" smtClean="0"/>
              <a:t>optimization </a:t>
            </a:r>
            <a:endParaRPr lang="en-US" sz="2400" dirty="0"/>
          </a:p>
        </p:txBody>
      </p:sp>
      <p:sp>
        <p:nvSpPr>
          <p:cNvPr id="5" name="Pentagon 4"/>
          <p:cNvSpPr/>
          <p:nvPr/>
        </p:nvSpPr>
        <p:spPr>
          <a:xfrm>
            <a:off x="838200" y="1752600"/>
            <a:ext cx="7620000" cy="304800"/>
          </a:xfrm>
          <a:prstGeom prst="homePlat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1676400"/>
            <a:ext cx="51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16764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August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676400"/>
            <a:ext cx="108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September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3741" y="16764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057400" y="2971800"/>
            <a:ext cx="5715000" cy="914400"/>
            <a:chOff x="2057400" y="2971800"/>
            <a:chExt cx="5715000" cy="914400"/>
          </a:xfrm>
        </p:grpSpPr>
        <p:sp>
          <p:nvSpPr>
            <p:cNvPr id="24" name="Rectangle 23"/>
            <p:cNvSpPr/>
            <p:nvPr/>
          </p:nvSpPr>
          <p:spPr>
            <a:xfrm>
              <a:off x="2362200" y="2971800"/>
              <a:ext cx="4724400" cy="838200"/>
            </a:xfrm>
            <a:prstGeom prst="rect">
              <a:avLst/>
            </a:prstGeom>
            <a:solidFill>
              <a:srgbClr val="FDEAD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 Placeholder 2"/>
            <p:cNvSpPr txBox="1">
              <a:spLocks/>
            </p:cNvSpPr>
            <p:nvPr/>
          </p:nvSpPr>
          <p:spPr>
            <a:xfrm>
              <a:off x="2057400" y="2971800"/>
              <a:ext cx="5715000" cy="914400"/>
            </a:xfrm>
            <a:prstGeom prst="rect">
              <a:avLst/>
            </a:prstGeom>
          </p:spPr>
          <p:txBody>
            <a:bodyPr anchor="t" anchorCtr="0">
              <a:normAutofit/>
            </a:bodyPr>
            <a:lstStyle>
              <a:lvl1pPr marL="0" indent="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None/>
                <a:defRPr kumimoji="0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None/>
                <a:defRPr kumimoji="0"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None/>
                <a:defRPr kumimoji="0"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None/>
                <a:defRPr kumimoji="0"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None/>
                <a:defRPr kumimoji="0"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Courier New"/>
                <a:buChar char="o"/>
              </a:pPr>
              <a:r>
                <a:rPr lang="en-US" sz="2000" dirty="0" smtClean="0">
                  <a:solidFill>
                    <a:srgbClr val="000000"/>
                  </a:solidFill>
                </a:rPr>
                <a:t>Joint DTC-EMC-JCSDA GSI and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EnKF</a:t>
              </a:r>
              <a:r>
                <a:rPr lang="en-US" sz="2000" dirty="0" smtClean="0">
                  <a:solidFill>
                    <a:srgbClr val="000000"/>
                  </a:solidFill>
                </a:rPr>
                <a:t> summer tutorial, </a:t>
              </a:r>
              <a:r>
                <a:rPr lang="en-US" sz="2000" dirty="0">
                  <a:solidFill>
                    <a:srgbClr val="000000"/>
                  </a:solidFill>
                </a:rPr>
                <a:t>College Park, </a:t>
              </a:r>
              <a:r>
                <a:rPr lang="en-US" sz="2000" dirty="0" smtClean="0">
                  <a:solidFill>
                    <a:srgbClr val="000000"/>
                  </a:solidFill>
                </a:rPr>
                <a:t>MD, 11-14 July, 2017 </a:t>
              </a:r>
            </a:p>
          </p:txBody>
        </p:sp>
      </p:grpSp>
      <p:sp>
        <p:nvSpPr>
          <p:cNvPr id="11" name="Text Placeholder 2"/>
          <p:cNvSpPr txBox="1">
            <a:spLocks/>
          </p:cNvSpPr>
          <p:nvPr/>
        </p:nvSpPr>
        <p:spPr>
          <a:xfrm>
            <a:off x="5715000" y="2133600"/>
            <a:ext cx="3124200" cy="76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ourier New"/>
              <a:buChar char="o"/>
            </a:pPr>
            <a:r>
              <a:rPr lang="en-US" sz="2000" dirty="0" smtClean="0">
                <a:solidFill>
                  <a:srgbClr val="000000"/>
                </a:solidFill>
              </a:rPr>
              <a:t>Full release scheduled for September 2017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209800" y="2057400"/>
            <a:ext cx="0" cy="1143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295400" y="3995737"/>
            <a:ext cx="5145088" cy="576263"/>
          </a:xfrm>
          <a:noFill/>
        </p:spPr>
        <p:txBody>
          <a:bodyPr>
            <a:normAutofit/>
          </a:bodyPr>
          <a:lstStyle/>
          <a:p>
            <a:pPr marL="342900" indent="-342900">
              <a:buFont typeface="Courier New"/>
              <a:buChar char="o"/>
            </a:pPr>
            <a:r>
              <a:rPr lang="en-US" sz="2000" dirty="0" smtClean="0">
                <a:solidFill>
                  <a:srgbClr val="000000"/>
                </a:solidFill>
              </a:rPr>
              <a:t>Beta release scheduled for early July 2017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7800" y="2057400"/>
            <a:ext cx="0" cy="213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67400" y="2057400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43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Adding ARW Hybrid Vertical Coordinate Background to GSI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GSI is updated to run with ARW background using hybrid vertical coordinate</a:t>
            </a:r>
          </a:p>
          <a:p>
            <a:r>
              <a:rPr lang="en-US" dirty="0" smtClean="0"/>
              <a:t>Resulting differences for analysis increments were found mostly at upper levels </a:t>
            </a:r>
            <a:endParaRPr lang="en-US" dirty="0"/>
          </a:p>
        </p:txBody>
      </p:sp>
      <p:pic>
        <p:nvPicPr>
          <p:cNvPr id="7" name="Picture 6" descr="Screen Shot 2017-03-24 at 3.34.4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t="50370" r="7908"/>
          <a:stretch/>
        </p:blipFill>
        <p:spPr>
          <a:xfrm>
            <a:off x="1371600" y="3156316"/>
            <a:ext cx="6807200" cy="3092084"/>
          </a:xfrm>
          <a:prstGeom prst="rect">
            <a:avLst/>
          </a:prstGeom>
          <a:ln w="28575" cmpd="sng">
            <a:solidFill>
              <a:srgbClr val="4F81BD"/>
            </a:solidFill>
          </a:ln>
        </p:spPr>
      </p:pic>
      <p:pic>
        <p:nvPicPr>
          <p:cNvPr id="8" name="Picture 7" descr="Screen Shot 2017-03-24 at 3.34.4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7" r="50179" b="66211"/>
          <a:stretch/>
        </p:blipFill>
        <p:spPr>
          <a:xfrm>
            <a:off x="1371600" y="6400800"/>
            <a:ext cx="4400680" cy="27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44053" y="3149464"/>
            <a:ext cx="93662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Hybrid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3192046"/>
            <a:ext cx="1752600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Terrain following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3192046"/>
            <a:ext cx="1981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Hybrid coordinate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2768600"/>
            <a:ext cx="316386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 analysis increment at level 46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905000" y="4597400"/>
            <a:ext cx="685800" cy="533400"/>
          </a:xfrm>
          <a:prstGeom prst="ellipse">
            <a:avLst/>
          </a:prstGeom>
          <a:noFill/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57800" y="4597400"/>
            <a:ext cx="685800" cy="533400"/>
          </a:xfrm>
          <a:prstGeom prst="ellipse">
            <a:avLst/>
          </a:prstGeom>
          <a:noFill/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00" y="5130800"/>
            <a:ext cx="1447800" cy="1066800"/>
          </a:xfrm>
          <a:prstGeom prst="ellipse">
            <a:avLst/>
          </a:prstGeom>
          <a:noFill/>
          <a:ln w="28575" cmpd="sng"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77000" y="5130800"/>
            <a:ext cx="1447800" cy="1066800"/>
          </a:xfrm>
          <a:prstGeom prst="ellipse">
            <a:avLst/>
          </a:prstGeom>
          <a:noFill/>
          <a:ln w="28575" cmpd="sng"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6324600"/>
            <a:ext cx="2469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(Hu, GSD, GSI meeting, 2017)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055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etaprofi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2971800"/>
            <a:ext cx="2926080" cy="3657600"/>
          </a:xfrm>
          <a:prstGeom prst="rect">
            <a:avLst/>
          </a:prstGeom>
        </p:spPr>
      </p:pic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Update to Use of </a:t>
            </a:r>
            <a:r>
              <a:rPr lang="en-US" sz="3200" dirty="0" smtClean="0"/>
              <a:t>Hybrid Background Error Weighting Profiles </a:t>
            </a:r>
            <a:r>
              <a:rPr lang="en-US" sz="3600" dirty="0" smtClean="0"/>
              <a:t>in </a:t>
            </a:r>
            <a:r>
              <a:rPr lang="en-US" sz="3600" dirty="0"/>
              <a:t>GSI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07510376"/>
              </p:ext>
            </p:extLst>
          </p:nvPr>
        </p:nvGraphicFramePr>
        <p:xfrm>
          <a:off x="762000" y="1600200"/>
          <a:ext cx="7772400" cy="52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6" imgW="4140200" imgH="279400" progId="Equation.3">
                  <p:embed/>
                </p:oleObj>
              </mc:Choice>
              <mc:Fallback>
                <p:oleObj name="Equation" r:id="rId6" imgW="4140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" y="1600200"/>
                        <a:ext cx="7772400" cy="52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7100" y="2552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2200870"/>
            <a:ext cx="3352800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Incorporating ensemble background-error information through extended control variableα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2209800"/>
            <a:ext cx="1752600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Static background error covariance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95800" y="20574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0"/>
          </p:cNvCxnSpPr>
          <p:nvPr/>
        </p:nvCxnSpPr>
        <p:spPr>
          <a:xfrm flipH="1">
            <a:off x="2705100" y="2057400"/>
            <a:ext cx="2667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/>
          <p:cNvSpPr txBox="1">
            <a:spLocks/>
          </p:cNvSpPr>
          <p:nvPr/>
        </p:nvSpPr>
        <p:spPr>
          <a:xfrm>
            <a:off x="609600" y="3200400"/>
            <a:ext cx="5486400" cy="30480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2000" i="1" dirty="0">
                <a:solidFill>
                  <a:srgbClr val="000000"/>
                </a:solidFill>
                <a:cs typeface="Arial" charset="0"/>
              </a:rPr>
              <a:t>β</a:t>
            </a:r>
            <a:r>
              <a:rPr lang="en-US" altLang="en-US" sz="2000" i="1" baseline="-16000" dirty="0" smtClean="0">
                <a:solidFill>
                  <a:srgbClr val="000000"/>
                </a:solidFill>
                <a:cs typeface="Arial" charset="0"/>
              </a:rPr>
              <a:t>s </a:t>
            </a: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and </a:t>
            </a:r>
            <a:r>
              <a:rPr lang="el-GR" altLang="en-US" sz="2000" i="1" dirty="0" smtClean="0">
                <a:solidFill>
                  <a:srgbClr val="000000"/>
                </a:solidFill>
                <a:cs typeface="Arial" charset="0"/>
              </a:rPr>
              <a:t>β</a:t>
            </a:r>
            <a:r>
              <a:rPr lang="en-US" altLang="en-US" sz="2000" i="1" baseline="-16000" dirty="0" smtClean="0">
                <a:solidFill>
                  <a:srgbClr val="000000"/>
                </a:solidFill>
                <a:cs typeface="Arial" charset="0"/>
              </a:rPr>
              <a:t>e </a:t>
            </a: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are weighting factors for static and ensemble background error contributions.  </a:t>
            </a:r>
            <a:r>
              <a:rPr lang="en-US" sz="2000" dirty="0" smtClean="0"/>
              <a:t>In last GSI release, </a:t>
            </a:r>
          </a:p>
          <a:p>
            <a:pPr lvl="1"/>
            <a:r>
              <a:rPr lang="el-GR" altLang="en-US" sz="2000" i="1" dirty="0">
                <a:solidFill>
                  <a:srgbClr val="000000"/>
                </a:solidFill>
                <a:cs typeface="Arial" charset="0"/>
              </a:rPr>
              <a:t>β</a:t>
            </a:r>
            <a:r>
              <a:rPr lang="en-US" altLang="en-US" sz="2000" i="1" baseline="-16000" dirty="0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altLang="en-US" sz="2000" i="1" dirty="0"/>
              <a:t> </a:t>
            </a:r>
            <a:r>
              <a:rPr lang="en-US" altLang="en-US" sz="2000" dirty="0"/>
              <a:t>+ </a:t>
            </a:r>
            <a:r>
              <a:rPr lang="el-GR" altLang="en-US" sz="2000" i="1" dirty="0">
                <a:solidFill>
                  <a:srgbClr val="000000"/>
                </a:solidFill>
                <a:cs typeface="Arial" charset="0"/>
              </a:rPr>
              <a:t>β</a:t>
            </a:r>
            <a:r>
              <a:rPr lang="en-US" altLang="en-US" sz="2000" i="1" baseline="-16000" dirty="0">
                <a:solidFill>
                  <a:srgbClr val="000000"/>
                </a:solidFill>
                <a:cs typeface="Arial" charset="0"/>
              </a:rPr>
              <a:t>e</a:t>
            </a:r>
            <a:r>
              <a:rPr lang="en-US" altLang="en-US" sz="2000" dirty="0"/>
              <a:t> = 1 </a:t>
            </a:r>
            <a:endParaRPr lang="en-US" altLang="en-US" sz="2000" dirty="0" smtClean="0"/>
          </a:p>
          <a:p>
            <a:pPr lvl="1"/>
            <a:r>
              <a:rPr lang="el-GR" altLang="en-US" sz="2000" i="1" dirty="0">
                <a:solidFill>
                  <a:srgbClr val="000000"/>
                </a:solidFill>
                <a:cs typeface="Arial" charset="0"/>
              </a:rPr>
              <a:t>β</a:t>
            </a:r>
            <a:r>
              <a:rPr lang="en-US" altLang="en-US" sz="2000" i="1" baseline="-16000" dirty="0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altLang="en-US" sz="2000" dirty="0">
                <a:solidFill>
                  <a:srgbClr val="000000"/>
                </a:solidFill>
              </a:rPr>
              <a:t> and </a:t>
            </a:r>
            <a:r>
              <a:rPr lang="el-GR" altLang="en-US" sz="2000" i="1" dirty="0">
                <a:solidFill>
                  <a:srgbClr val="000000"/>
                </a:solidFill>
                <a:cs typeface="Arial" charset="0"/>
              </a:rPr>
              <a:t>β</a:t>
            </a:r>
            <a:r>
              <a:rPr lang="en-US" altLang="en-US" sz="2000" i="1" baseline="-16000" dirty="0">
                <a:solidFill>
                  <a:srgbClr val="000000"/>
                </a:solidFill>
                <a:cs typeface="Arial" charset="0"/>
              </a:rPr>
              <a:t>e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</a:rPr>
              <a:t>were scalar constants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Currently, GSI loosens up </a:t>
            </a:r>
            <a:r>
              <a:rPr lang="el-GR" altLang="en-US" sz="2000" i="1" dirty="0">
                <a:solidFill>
                  <a:srgbClr val="000000"/>
                </a:solidFill>
                <a:cs typeface="Arial" charset="0"/>
              </a:rPr>
              <a:t>β</a:t>
            </a:r>
            <a:r>
              <a:rPr lang="en-US" altLang="en-US" sz="2000" i="1" baseline="-16000" dirty="0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altLang="en-US" sz="2000" i="1" dirty="0"/>
              <a:t> </a:t>
            </a:r>
            <a:r>
              <a:rPr lang="en-US" altLang="en-US" sz="2000" dirty="0"/>
              <a:t>+ </a:t>
            </a:r>
            <a:r>
              <a:rPr lang="el-GR" altLang="en-US" sz="2000" i="1" dirty="0">
                <a:solidFill>
                  <a:srgbClr val="000000"/>
                </a:solidFill>
                <a:cs typeface="Arial" charset="0"/>
              </a:rPr>
              <a:t>β</a:t>
            </a:r>
            <a:r>
              <a:rPr lang="en-US" altLang="en-US" sz="2000" i="1" baseline="-16000" dirty="0">
                <a:solidFill>
                  <a:srgbClr val="000000"/>
                </a:solidFill>
                <a:cs typeface="Arial" charset="0"/>
              </a:rPr>
              <a:t>e</a:t>
            </a:r>
            <a:r>
              <a:rPr lang="en-US" altLang="en-US" sz="2000" dirty="0"/>
              <a:t> = </a:t>
            </a:r>
            <a:r>
              <a:rPr lang="en-US" altLang="en-US" sz="2000" dirty="0" smtClean="0"/>
              <a:t>1 and uses vertical profiles of weighting functions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altLang="en-US" dirty="0" smtClean="0"/>
              <a:t>Use diagonal matrix of </a:t>
            </a:r>
            <a:r>
              <a:rPr lang="el-GR" altLang="en-US" i="1" dirty="0">
                <a:solidFill>
                  <a:srgbClr val="000000"/>
                </a:solidFill>
                <a:cs typeface="Arial" charset="0"/>
              </a:rPr>
              <a:t>β</a:t>
            </a:r>
            <a:r>
              <a:rPr lang="en-US" altLang="en-US" i="1" baseline="-16000" dirty="0">
                <a:solidFill>
                  <a:srgbClr val="000000"/>
                </a:solidFill>
                <a:cs typeface="Arial" charset="0"/>
              </a:rPr>
              <a:t>s </a:t>
            </a:r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and </a:t>
            </a:r>
            <a:r>
              <a:rPr lang="el-GR" altLang="en-US" i="1" dirty="0">
                <a:solidFill>
                  <a:srgbClr val="000000"/>
                </a:solidFill>
                <a:cs typeface="Arial" charset="0"/>
              </a:rPr>
              <a:t>β</a:t>
            </a:r>
            <a:r>
              <a:rPr lang="en-US" altLang="en-US" i="1" baseline="-16000" dirty="0">
                <a:solidFill>
                  <a:srgbClr val="000000"/>
                </a:solidFill>
                <a:cs typeface="Arial" charset="0"/>
              </a:rPr>
              <a:t>e </a:t>
            </a:r>
            <a:endParaRPr lang="en-US" altLang="en-US" i="1" baseline="-16000" dirty="0" smtClean="0">
              <a:solidFill>
                <a:srgbClr val="000000"/>
              </a:solidFill>
              <a:cs typeface="Arial" charset="0"/>
            </a:endParaRP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Fixed code bugs for implementation of diagonal matrices in GSI cost function preconditions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endParaRPr lang="en-US" altLang="en-US" dirty="0"/>
          </a:p>
          <a:p>
            <a:endParaRPr lang="en-US" sz="2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362200" y="6172200"/>
            <a:ext cx="313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(Parrish, EMC, GSI meeting, 2016)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81800" y="5486400"/>
            <a:ext cx="387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i="1" dirty="0">
                <a:solidFill>
                  <a:srgbClr val="FF0000"/>
                </a:solidFill>
                <a:cs typeface="Arial" charset="0"/>
              </a:rPr>
              <a:t>β</a:t>
            </a:r>
            <a:r>
              <a:rPr lang="en-US" altLang="en-US" i="1" baseline="-16000" dirty="0">
                <a:solidFill>
                  <a:srgbClr val="FF0000"/>
                </a:solidFill>
                <a:cs typeface="Arial" charset="0"/>
              </a:rPr>
              <a:t>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1000" y="5486400"/>
            <a:ext cx="37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i="1" dirty="0">
                <a:solidFill>
                  <a:srgbClr val="0000FF"/>
                </a:solidFill>
                <a:cs typeface="Arial" charset="0"/>
              </a:rPr>
              <a:t>β</a:t>
            </a:r>
            <a:r>
              <a:rPr lang="en-US" altLang="en-US" i="1" baseline="-16000" dirty="0">
                <a:solidFill>
                  <a:srgbClr val="0000FF"/>
                </a:solidFill>
                <a:cs typeface="Arial" charset="0"/>
              </a:rPr>
              <a:t>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2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11138"/>
          <a:stretch/>
        </p:blipFill>
        <p:spPr>
          <a:xfrm>
            <a:off x="152400" y="4064000"/>
            <a:ext cx="5867400" cy="2184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0600" y="366926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Diagonal 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3600" dirty="0" smtClean="0"/>
              <a:t>Correlated Radiance Observation Errors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7772400" cy="190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satellite observations, observation </a:t>
            </a:r>
            <a:r>
              <a:rPr lang="en-US" dirty="0"/>
              <a:t>error covariance </a:t>
            </a:r>
            <a:r>
              <a:rPr lang="en-US" dirty="0" smtClean="0"/>
              <a:t>matrix (</a:t>
            </a:r>
            <a:r>
              <a:rPr lang="en-US" b="1" dirty="0" smtClean="0"/>
              <a:t>R</a:t>
            </a:r>
            <a:r>
              <a:rPr lang="en-US" dirty="0" smtClean="0"/>
              <a:t>), specified in the </a:t>
            </a:r>
            <a:r>
              <a:rPr lang="en-US" dirty="0" err="1" smtClean="0"/>
              <a:t>satinfo</a:t>
            </a:r>
            <a:r>
              <a:rPr lang="en-US" dirty="0" smtClean="0"/>
              <a:t> file, was originally </a:t>
            </a:r>
            <a:r>
              <a:rPr lang="en-US" dirty="0"/>
              <a:t>a </a:t>
            </a:r>
            <a:r>
              <a:rPr lang="en-US" dirty="0" smtClean="0"/>
              <a:t>diagonal </a:t>
            </a:r>
            <a:r>
              <a:rPr lang="en-US" dirty="0"/>
              <a:t>matrix =&gt; uncorrelated </a:t>
            </a:r>
            <a:r>
              <a:rPr lang="en-US" dirty="0" smtClean="0"/>
              <a:t>observation errors</a:t>
            </a:r>
          </a:p>
          <a:p>
            <a:r>
              <a:rPr lang="en-US" dirty="0"/>
              <a:t>GSI is now updated to use a full </a:t>
            </a:r>
            <a:r>
              <a:rPr lang="en-US" b="1" dirty="0"/>
              <a:t>R</a:t>
            </a:r>
            <a:r>
              <a:rPr lang="en-US" dirty="0"/>
              <a:t> </a:t>
            </a:r>
            <a:r>
              <a:rPr lang="en-US" dirty="0" smtClean="0"/>
              <a:t>as part of options</a:t>
            </a:r>
            <a:endParaRPr lang="en-US" dirty="0"/>
          </a:p>
          <a:p>
            <a:r>
              <a:rPr lang="en-US" dirty="0"/>
              <a:t>A utility </a:t>
            </a:r>
            <a:r>
              <a:rPr lang="en-US" dirty="0" err="1"/>
              <a:t>cov_calc</a:t>
            </a:r>
            <a:r>
              <a:rPr lang="en-US" dirty="0"/>
              <a:t> is added to </a:t>
            </a:r>
            <a:r>
              <a:rPr lang="en-US" dirty="0" err="1"/>
              <a:t>util</a:t>
            </a:r>
            <a:r>
              <a:rPr lang="en-US" dirty="0"/>
              <a:t>/</a:t>
            </a:r>
            <a:r>
              <a:rPr lang="en-US" dirty="0" err="1"/>
              <a:t>Correlated_obs</a:t>
            </a:r>
            <a:r>
              <a:rPr lang="en-US" dirty="0"/>
              <a:t> to compute a non-diagonal </a:t>
            </a:r>
            <a:r>
              <a:rPr lang="en-US" b="1" dirty="0"/>
              <a:t>R</a:t>
            </a:r>
            <a:r>
              <a:rPr lang="en-US" dirty="0"/>
              <a:t> and </a:t>
            </a:r>
            <a:r>
              <a:rPr lang="en-US" dirty="0" smtClean="0"/>
              <a:t>recondition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2000" y="6260068"/>
            <a:ext cx="3745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Bathmann</a:t>
            </a:r>
            <a:r>
              <a:rPr lang="en-US" dirty="0" smtClean="0"/>
              <a:t>, et al, EMC, GSI meeting,  2016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t="12872"/>
          <a:stretch/>
        </p:blipFill>
        <p:spPr>
          <a:xfrm>
            <a:off x="5986629" y="3822700"/>
            <a:ext cx="2928771" cy="21489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96200" y="4800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Full 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56388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Diagonal 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3821668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64559" y="4964668"/>
            <a:ext cx="56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91000" y="3733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Full 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3505200"/>
            <a:ext cx="196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Observation-Analysis</a:t>
            </a:r>
            <a:endParaRPr lang="en-US" dirty="0"/>
          </a:p>
        </p:txBody>
      </p:sp>
      <p:graphicFrame>
        <p:nvGraphicFramePr>
          <p:cNvPr id="22" name="Content Placehold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184048"/>
              </p:ext>
            </p:extLst>
          </p:nvPr>
        </p:nvGraphicFramePr>
        <p:xfrm>
          <a:off x="762000" y="1226384"/>
          <a:ext cx="7772400" cy="52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4140200" imgH="279400" progId="Equation.3">
                  <p:embed/>
                </p:oleObj>
              </mc:Choice>
              <mc:Fallback>
                <p:oleObj name="Equation" r:id="rId7" imgW="4140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1226384"/>
                        <a:ext cx="7772400" cy="52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7010400" y="16764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12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Application S</a:t>
            </a:r>
            <a:r>
              <a:rPr lang="en-US" sz="3200" dirty="0" smtClean="0"/>
              <a:t>pecific Updates and Enhancements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Non-</a:t>
            </a:r>
            <a:r>
              <a:rPr lang="en-US" b="1" dirty="0" err="1" smtClean="0">
                <a:solidFill>
                  <a:schemeClr val="tx2"/>
                </a:solidFill>
              </a:rPr>
              <a:t>variational</a:t>
            </a:r>
            <a:r>
              <a:rPr lang="en-US" b="1" dirty="0" smtClean="0">
                <a:solidFill>
                  <a:schemeClr val="tx2"/>
                </a:solidFill>
              </a:rPr>
              <a:t> cloud analysis</a:t>
            </a:r>
            <a:r>
              <a:rPr lang="en-US" dirty="0" smtClean="0"/>
              <a:t>:</a:t>
            </a:r>
          </a:p>
          <a:p>
            <a:r>
              <a:rPr lang="en-US" dirty="0" smtClean="0"/>
              <a:t>Added </a:t>
            </a:r>
            <a:r>
              <a:rPr lang="en-US" dirty="0"/>
              <a:t>number concentration for cloud water, cloud ice and rain to match cloudy analysis with the Thompson Microphysical scheme</a:t>
            </a:r>
          </a:p>
          <a:p>
            <a:r>
              <a:rPr lang="en-US" dirty="0" smtClean="0"/>
              <a:t>Visibility</a:t>
            </a:r>
            <a:r>
              <a:rPr lang="en-US" dirty="0"/>
              <a:t>/fog </a:t>
            </a:r>
            <a:r>
              <a:rPr lang="en-US" dirty="0" smtClean="0"/>
              <a:t>observation </a:t>
            </a:r>
            <a:r>
              <a:rPr lang="en-US" dirty="0" err="1" smtClean="0"/>
              <a:t>namelist</a:t>
            </a:r>
            <a:r>
              <a:rPr lang="en-US" dirty="0" smtClean="0"/>
              <a:t> options for lowest </a:t>
            </a:r>
            <a:r>
              <a:rPr lang="en-US" dirty="0"/>
              <a:t>two levels</a:t>
            </a:r>
          </a:p>
          <a:p>
            <a:r>
              <a:rPr lang="en-US" dirty="0" smtClean="0"/>
              <a:t>Added </a:t>
            </a:r>
            <a:r>
              <a:rPr lang="en-US" dirty="0"/>
              <a:t>capability to use NASA global </a:t>
            </a:r>
            <a:r>
              <a:rPr lang="en-US" dirty="0" err="1"/>
              <a:t>LaRC</a:t>
            </a:r>
            <a:r>
              <a:rPr lang="en-US" dirty="0"/>
              <a:t> cloud products </a:t>
            </a: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1F497D"/>
                </a:solidFill>
              </a:rPr>
              <a:t>RTMA</a:t>
            </a:r>
            <a:r>
              <a:rPr lang="en-US" dirty="0"/>
              <a:t>:</a:t>
            </a:r>
          </a:p>
          <a:p>
            <a:pPr lvl="0"/>
            <a:r>
              <a:rPr lang="en-US" dirty="0" err="1"/>
              <a:t>Variational</a:t>
            </a:r>
            <a:r>
              <a:rPr lang="en-US" dirty="0"/>
              <a:t> QC algorithm using super-logistic distribution function.</a:t>
            </a:r>
          </a:p>
          <a:p>
            <a:pPr lvl="0"/>
            <a:r>
              <a:rPr lang="en-US" dirty="0"/>
              <a:t>Added cloud ceiling height and scalar wind as analysis </a:t>
            </a:r>
            <a:r>
              <a:rPr lang="en-US" dirty="0" smtClean="0"/>
              <a:t>variables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1F497D"/>
                </a:solidFill>
              </a:rPr>
              <a:t>Other</a:t>
            </a:r>
            <a:r>
              <a:rPr lang="en-US" dirty="0" smtClean="0"/>
              <a:t>: </a:t>
            </a:r>
          </a:p>
          <a:p>
            <a:r>
              <a:rPr lang="en-US" dirty="0" smtClean="0"/>
              <a:t>Now </a:t>
            </a:r>
            <a:r>
              <a:rPr lang="en-US" dirty="0"/>
              <a:t>using full spectral resolution </a:t>
            </a:r>
            <a:r>
              <a:rPr lang="en-US" dirty="0" err="1"/>
              <a:t>CrIS</a:t>
            </a:r>
            <a:r>
              <a:rPr lang="en-US" dirty="0"/>
              <a:t> radiance observations</a:t>
            </a:r>
          </a:p>
          <a:p>
            <a:r>
              <a:rPr lang="en-US" dirty="0"/>
              <a:t>Using NCEP </a:t>
            </a:r>
            <a:r>
              <a:rPr lang="en-US" dirty="0" err="1"/>
              <a:t>nemio</a:t>
            </a:r>
            <a:r>
              <a:rPr lang="en-US" dirty="0"/>
              <a:t> interface</a:t>
            </a:r>
          </a:p>
          <a:p>
            <a:r>
              <a:rPr lang="en-US" dirty="0"/>
              <a:t>Unified RAP and NMM-B cloud analysis libraries</a:t>
            </a:r>
          </a:p>
          <a:p>
            <a:r>
              <a:rPr lang="en-US" dirty="0"/>
              <a:t>Near surface temperature (NST) </a:t>
            </a:r>
          </a:p>
          <a:p>
            <a:r>
              <a:rPr lang="en-US" dirty="0"/>
              <a:t>Utility updates </a:t>
            </a:r>
          </a:p>
          <a:p>
            <a:r>
              <a:rPr lang="en-US" dirty="0"/>
              <a:t>Bug fixes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914400" y="3810000"/>
            <a:ext cx="7772400" cy="2514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0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33786</TotalTime>
  <Words>1773</Words>
  <Application>Microsoft Macintosh PowerPoint</Application>
  <PresentationFormat>On-screen Show (4:3)</PresentationFormat>
  <Paragraphs>288</Paragraphs>
  <Slides>17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Equity</vt:lpstr>
      <vt:lpstr>Microsoft Equation</vt:lpstr>
      <vt:lpstr>Equation</vt:lpstr>
      <vt:lpstr>Providing Operational GSI and EnKF to the Research Community: 2017 Update</vt:lpstr>
      <vt:lpstr>Data Assimilation Software</vt:lpstr>
      <vt:lpstr>Supported DA Techniques</vt:lpstr>
      <vt:lpstr>Code Management and Support</vt:lpstr>
      <vt:lpstr>GSI v3.6/EnKF v1.2 </vt:lpstr>
      <vt:lpstr>Adding ARW Hybrid Vertical Coordinate Background to GSI</vt:lpstr>
      <vt:lpstr>Update to Use of Hybrid Background Error Weighting Profiles in GSI</vt:lpstr>
      <vt:lpstr>Correlated Radiance Observation Errors</vt:lpstr>
      <vt:lpstr>Application Specific Updates and Enhancements</vt:lpstr>
      <vt:lpstr>Polymorphic Observations:  from Procedural to Object-Oriented</vt:lpstr>
      <vt:lpstr>Other Code Refactoring and Optimization Efforts</vt:lpstr>
      <vt:lpstr>Toward Unified Operational and Research Build System</vt:lpstr>
      <vt:lpstr>DTC Code Tests: Using 4D EnVar for Convective Weather Forecasts</vt:lpstr>
      <vt:lpstr>Call for Research Contributions</vt:lpstr>
      <vt:lpstr>Future Plans</vt:lpstr>
      <vt:lpstr>Observations Types (I) </vt:lpstr>
      <vt:lpstr>Observations Types (II)</vt:lpstr>
    </vt:vector>
  </TitlesOfParts>
  <Company>UCAR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Title</dc:title>
  <dc:creator>nance</dc:creator>
  <cp:lastModifiedBy>Hui Shao</cp:lastModifiedBy>
  <cp:revision>606</cp:revision>
  <cp:lastPrinted>2017-06-13T14:47:38Z</cp:lastPrinted>
  <dcterms:created xsi:type="dcterms:W3CDTF">2010-01-13T21:32:25Z</dcterms:created>
  <dcterms:modified xsi:type="dcterms:W3CDTF">2017-06-13T14:57:32Z</dcterms:modified>
</cp:coreProperties>
</file>