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17"/>
  </p:notesMasterIdLst>
  <p:handoutMasterIdLst>
    <p:handoutMasterId r:id="rId18"/>
  </p:handoutMasterIdLst>
  <p:sldIdLst>
    <p:sldId id="349" r:id="rId2"/>
    <p:sldId id="350" r:id="rId3"/>
    <p:sldId id="380" r:id="rId4"/>
    <p:sldId id="376" r:id="rId5"/>
    <p:sldId id="378" r:id="rId6"/>
    <p:sldId id="360" r:id="rId7"/>
    <p:sldId id="358" r:id="rId8"/>
    <p:sldId id="361" r:id="rId9"/>
    <p:sldId id="383" r:id="rId10"/>
    <p:sldId id="365" r:id="rId11"/>
    <p:sldId id="379" r:id="rId12"/>
    <p:sldId id="384" r:id="rId13"/>
    <p:sldId id="382" r:id="rId14"/>
    <p:sldId id="363" r:id="rId15"/>
    <p:sldId id="3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70C0"/>
    <a:srgbClr val="FFFF66"/>
    <a:srgbClr val="385D8A"/>
    <a:srgbClr val="99FF66"/>
    <a:srgbClr val="158FFF"/>
    <a:srgbClr val="93CDDD"/>
    <a:srgbClr val="6699FF"/>
    <a:srgbClr val="009ED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40" autoAdjust="0"/>
    <p:restoredTop sz="80445" autoAdjust="0"/>
  </p:normalViewPr>
  <p:slideViewPr>
    <p:cSldViewPr>
      <p:cViewPr varScale="1">
        <p:scale>
          <a:sx n="55" d="100"/>
          <a:sy n="55" d="100"/>
        </p:scale>
        <p:origin x="78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9DA124-AF56-454E-9830-C40BDE9DFF4B}" type="datetimeFigureOut">
              <a:rPr lang="en-US" smtClean="0"/>
              <a:t>6/13/2017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08BB7E-584D-472B-878A-0D105455BBA6}" type="slidenum">
              <a:rPr lang="en-US" smtClean="0"/>
              <a:t>‹#›</a:t>
            </a:fld>
            <a:endParaRPr lang="en-US"/>
          </a:p>
        </p:txBody>
      </p:sp>
    </p:spTree>
    <p:extLst>
      <p:ext uri="{BB962C8B-B14F-4D97-AF65-F5344CB8AC3E}">
        <p14:creationId xmlns:p14="http://schemas.microsoft.com/office/powerpoint/2010/main" val="3432127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D92EA-C28B-4061-A385-B393EF958A7B}" type="datetimeFigureOut">
              <a:rPr lang="en-US" smtClean="0"/>
              <a:pPr/>
              <a:t>6/13/2017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FDFDE0-7E87-4D0C-A795-403F4C50FDD6}" type="slidenum">
              <a:rPr lang="en-US" smtClean="0"/>
              <a:pPr/>
              <a:t>‹#›</a:t>
            </a:fld>
            <a:endParaRPr lang="en-US"/>
          </a:p>
        </p:txBody>
      </p:sp>
    </p:spTree>
    <p:extLst>
      <p:ext uri="{BB962C8B-B14F-4D97-AF65-F5344CB8AC3E}">
        <p14:creationId xmlns:p14="http://schemas.microsoft.com/office/powerpoint/2010/main" val="51116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a:t>
            </a:fld>
            <a:endParaRPr lang="en-US" sz="1200" b="0" i="0" u="none" strike="noStrike" cap="none">
              <a:solidFill>
                <a:srgbClr val="000000"/>
              </a:solidFill>
              <a:latin typeface="Calibri"/>
              <a:ea typeface="Calibri"/>
              <a:cs typeface="Calibri"/>
              <a:sym typeface="Calibri"/>
            </a:endParaRPr>
          </a:p>
        </p:txBody>
      </p:sp>
      <p:sp>
        <p:nvSpPr>
          <p:cNvPr id="158" name="Shape 158"/>
          <p:cNvSpPr txBox="1">
            <a:spLocks noGrp="1"/>
          </p:cNvSpPr>
          <p:nvPr>
            <p:ph type="hdr" idx="3"/>
          </p:nvPr>
        </p:nvSpPr>
        <p:spPr>
          <a:xfrm>
            <a:off x="0" y="0"/>
            <a:ext cx="3037839" cy="46481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1353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added quite a few capabilities to MET as</a:t>
            </a:r>
            <a:r>
              <a:rPr lang="en-US" baseline="0" dirty="0" smtClean="0"/>
              <a:t> well as the ability to read in the EMC legacy statistics format for historical preservation.  </a:t>
            </a:r>
            <a:r>
              <a:rPr lang="en-US" baseline="0" dirty="0" err="1" smtClean="0"/>
              <a:t>METViewer</a:t>
            </a:r>
            <a:r>
              <a:rPr lang="en-US" baseline="0" dirty="0" smtClean="0"/>
              <a:t> has templates to plot Series, Box and Whisker plot, Bar plots, Rank and PIT Histograms, ROC and Reliability Diagrams, a binned spread-skill. Performance and Taylor Diagrams were just added.  Much work on the database, boot-strapped confidence intervals and event equalization have also been performed for </a:t>
            </a:r>
            <a:r>
              <a:rPr lang="en-US" baseline="0" dirty="0" err="1" smtClean="0"/>
              <a:t>METViewer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AFDFDE0-7E87-4D0C-A795-403F4C50FDD6}" type="slidenum">
              <a:rPr lang="en-US" smtClean="0"/>
              <a:pPr/>
              <a:t>10</a:t>
            </a:fld>
            <a:endParaRPr lang="en-US"/>
          </a:p>
        </p:txBody>
      </p:sp>
    </p:spTree>
    <p:extLst>
      <p:ext uri="{BB962C8B-B14F-4D97-AF65-F5344CB8AC3E}">
        <p14:creationId xmlns:p14="http://schemas.microsoft.com/office/powerpoint/2010/main" val="984677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recent addition</a:t>
            </a:r>
            <a:r>
              <a:rPr lang="en-US" baseline="0" dirty="0" smtClean="0"/>
              <a:t> to </a:t>
            </a:r>
            <a:r>
              <a:rPr lang="en-US" baseline="0" dirty="0" err="1" smtClean="0"/>
              <a:t>METViewer</a:t>
            </a:r>
            <a:r>
              <a:rPr lang="en-US" baseline="0" dirty="0" smtClean="0"/>
              <a:t> is the generation of a scorecard.  As in all of MET/</a:t>
            </a:r>
            <a:r>
              <a:rPr lang="en-US" baseline="0" dirty="0" err="1" smtClean="0"/>
              <a:t>METViewer</a:t>
            </a:r>
            <a:r>
              <a:rPr lang="en-US" baseline="0" dirty="0" smtClean="0"/>
              <a:t> development, the goal is to be flexible and the scorecard is no different.  While it’s only available for Continuous Statistics right now, we are expecting to expand this to other statistics types over the next year.  It allows you to select all of the animated text here as well as the colors and the significance levels.</a:t>
            </a:r>
            <a:endParaRPr lang="en-US" dirty="0"/>
          </a:p>
        </p:txBody>
      </p:sp>
      <p:sp>
        <p:nvSpPr>
          <p:cNvPr id="4" name="Slide Number Placeholder 3"/>
          <p:cNvSpPr>
            <a:spLocks noGrp="1"/>
          </p:cNvSpPr>
          <p:nvPr>
            <p:ph type="sldNum" sz="quarter" idx="10"/>
          </p:nvPr>
        </p:nvSpPr>
        <p:spPr/>
        <p:txBody>
          <a:bodyPr/>
          <a:lstStyle/>
          <a:p>
            <a:fld id="{DAFDFDE0-7E87-4D0C-A795-403F4C50FDD6}" type="slidenum">
              <a:rPr lang="en-US" smtClean="0"/>
              <a:pPr/>
              <a:t>11</a:t>
            </a:fld>
            <a:endParaRPr lang="en-US"/>
          </a:p>
        </p:txBody>
      </p:sp>
    </p:spTree>
    <p:extLst>
      <p:ext uri="{BB962C8B-B14F-4D97-AF65-F5344CB8AC3E}">
        <p14:creationId xmlns:p14="http://schemas.microsoft.com/office/powerpoint/2010/main" val="2485381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00C67C3-C5CB-0448-B2FC-AEFC59F299D8}" type="slidenum">
              <a:rPr lang="en-US"/>
              <a:pPr/>
              <a:t>12</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5800" y="4343400"/>
            <a:ext cx="5486400" cy="4114800"/>
          </a:xfrm>
          <a:noFill/>
          <a:ln/>
        </p:spPr>
        <p:txBody>
          <a:bodyPr lIns="90498" tIns="45249" rIns="90498" bIns="45249"/>
          <a:lstStyle/>
          <a:p>
            <a:pPr eaLnBrk="1" hangingPunct="1"/>
            <a:endParaRPr lang="en-US"/>
          </a:p>
        </p:txBody>
      </p:sp>
    </p:spTree>
    <p:extLst>
      <p:ext uri="{BB962C8B-B14F-4D97-AF65-F5344CB8AC3E}">
        <p14:creationId xmlns:p14="http://schemas.microsoft.com/office/powerpoint/2010/main" val="260822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NOTE:</a:t>
            </a:r>
            <a:r>
              <a:rPr lang="en-US" baseline="0" dirty="0" smtClean="0"/>
              <a:t> We will be placing </a:t>
            </a:r>
            <a:r>
              <a:rPr lang="en-US" baseline="0" dirty="0" err="1" smtClean="0"/>
              <a:t>METViewer</a:t>
            </a:r>
            <a:r>
              <a:rPr lang="en-US" baseline="0" dirty="0" smtClean="0"/>
              <a:t> in a container this year and testing it for public release.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5043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0830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676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versions of verification at EMC</a:t>
            </a:r>
            <a:r>
              <a:rPr lang="en-US" baseline="0" dirty="0" smtClean="0"/>
              <a:t> along with other packages and the US community is now recommending to unify verification on the state of the science community software package called Model Evaluation Tools (MET)</a:t>
            </a:r>
            <a:endParaRPr lang="en-US" dirty="0"/>
          </a:p>
        </p:txBody>
      </p:sp>
      <p:sp>
        <p:nvSpPr>
          <p:cNvPr id="4" name="Slide Number Placeholder 3"/>
          <p:cNvSpPr>
            <a:spLocks noGrp="1"/>
          </p:cNvSpPr>
          <p:nvPr>
            <p:ph type="sldNum" sz="quarter" idx="10"/>
          </p:nvPr>
        </p:nvSpPr>
        <p:spPr/>
        <p:txBody>
          <a:bodyPr/>
          <a:lstStyle/>
          <a:p>
            <a:fld id="{DAFDFDE0-7E87-4D0C-A795-403F4C50FDD6}" type="slidenum">
              <a:rPr lang="en-US" smtClean="0"/>
              <a:pPr/>
              <a:t>2</a:t>
            </a:fld>
            <a:endParaRPr lang="en-US"/>
          </a:p>
        </p:txBody>
      </p:sp>
    </p:spTree>
    <p:extLst>
      <p:ext uri="{BB962C8B-B14F-4D97-AF65-F5344CB8AC3E}">
        <p14:creationId xmlns:p14="http://schemas.microsoft.com/office/powerpoint/2010/main" val="145253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This slide pretty much speaks for itself.  Unification will</a:t>
            </a:r>
            <a:r>
              <a:rPr lang="en-US" sz="1200" b="0" baseline="0" dirty="0" smtClean="0"/>
              <a:t> provide the community with a </a:t>
            </a:r>
            <a:r>
              <a:rPr lang="en-US" sz="1200" b="0" kern="1200" dirty="0" smtClean="0">
                <a:solidFill>
                  <a:schemeClr val="tx1"/>
                </a:solidFill>
                <a:effectLst>
                  <a:outerShdw blurRad="38100" dist="38100" dir="2700000" algn="tl">
                    <a:srgbClr val="000000">
                      <a:alpha val="43137"/>
                    </a:srgbClr>
                  </a:outerShdw>
                </a:effectLst>
                <a:latin typeface="+mn-lt"/>
                <a:ea typeface="+mn-ea"/>
                <a:cs typeface="+mn-cs"/>
              </a:rPr>
              <a:t>comprehensive and unified verification tool - Make R2O more efficient - Provide a consistent set of metrics</a:t>
            </a:r>
          </a:p>
          <a:p>
            <a:endParaRPr lang="en-US" dirty="0"/>
          </a:p>
        </p:txBody>
      </p:sp>
      <p:sp>
        <p:nvSpPr>
          <p:cNvPr id="4" name="Slide Number Placeholder 3"/>
          <p:cNvSpPr>
            <a:spLocks noGrp="1"/>
          </p:cNvSpPr>
          <p:nvPr>
            <p:ph type="sldNum" sz="quarter" idx="10"/>
          </p:nvPr>
        </p:nvSpPr>
        <p:spPr/>
        <p:txBody>
          <a:bodyPr/>
          <a:lstStyle/>
          <a:p>
            <a:fld id="{DAFDFDE0-7E87-4D0C-A795-403F4C50FDD6}" type="slidenum">
              <a:rPr lang="en-US" smtClean="0"/>
              <a:pPr/>
              <a:t>3</a:t>
            </a:fld>
            <a:endParaRPr lang="en-US"/>
          </a:p>
        </p:txBody>
      </p:sp>
    </p:spTree>
    <p:extLst>
      <p:ext uri="{BB962C8B-B14F-4D97-AF65-F5344CB8AC3E}">
        <p14:creationId xmlns:p14="http://schemas.microsoft.com/office/powerpoint/2010/main" val="1729916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was</a:t>
            </a:r>
            <a:r>
              <a:rPr lang="en-US" baseline="0" dirty="0" smtClean="0"/>
              <a:t> MET chosen? Because it’s a suite of tools designed to be flexible in it’s use and extensible (upper right).  It has all of the capability listed in the bullets in the upper left, including evaluation of ensembles, probabilities and tropical cyclone track and intensity. It allows for less-traditional evaluation such as using object based and neighborhood methods and allows scores to be computed to provide geographic representation of errors.</a:t>
            </a:r>
            <a:endParaRPr lang="en-US" dirty="0"/>
          </a:p>
        </p:txBody>
      </p:sp>
      <p:sp>
        <p:nvSpPr>
          <p:cNvPr id="4" name="Slide Number Placeholder 3"/>
          <p:cNvSpPr>
            <a:spLocks noGrp="1"/>
          </p:cNvSpPr>
          <p:nvPr>
            <p:ph type="sldNum" sz="quarter" idx="10"/>
          </p:nvPr>
        </p:nvSpPr>
        <p:spPr/>
        <p:txBody>
          <a:bodyPr/>
          <a:lstStyle/>
          <a:p>
            <a:fld id="{DAFDFDE0-7E87-4D0C-A795-403F4C50FDD6}" type="slidenum">
              <a:rPr lang="en-US" smtClean="0"/>
              <a:pPr/>
              <a:t>4</a:t>
            </a:fld>
            <a:endParaRPr lang="en-US"/>
          </a:p>
        </p:txBody>
      </p:sp>
    </p:spTree>
    <p:extLst>
      <p:ext uri="{BB962C8B-B14F-4D97-AF65-F5344CB8AC3E}">
        <p14:creationId xmlns:p14="http://schemas.microsoft.com/office/powerpoint/2010/main" val="102915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database and display</a:t>
            </a:r>
            <a:r>
              <a:rPr lang="en-US" baseline="0" dirty="0" smtClean="0"/>
              <a:t> system has also been developed and is used internally at DTC and EMC for aggregation and display of statistics.  The output of MET is loaded into a MySQL database and then accessed via a GUI, for detailed interrogation of the data, or a batch engine for routinely producing thousands of plots (if you’d like).  The aggregation and plotting relies heavily on R scripts, which are also made available via the GUI.</a:t>
            </a:r>
            <a:endParaRPr lang="en-US" dirty="0"/>
          </a:p>
        </p:txBody>
      </p:sp>
      <p:sp>
        <p:nvSpPr>
          <p:cNvPr id="4" name="Slide Number Placeholder 3"/>
          <p:cNvSpPr>
            <a:spLocks noGrp="1"/>
          </p:cNvSpPr>
          <p:nvPr>
            <p:ph type="sldNum" sz="quarter" idx="10"/>
          </p:nvPr>
        </p:nvSpPr>
        <p:spPr/>
        <p:txBody>
          <a:bodyPr/>
          <a:lstStyle/>
          <a:p>
            <a:fld id="{DAFDFDE0-7E87-4D0C-A795-403F4C50FDD6}" type="slidenum">
              <a:rPr lang="en-US" smtClean="0"/>
              <a:pPr/>
              <a:t>5</a:t>
            </a:fld>
            <a:endParaRPr lang="en-US"/>
          </a:p>
        </p:txBody>
      </p:sp>
    </p:spTree>
    <p:extLst>
      <p:ext uri="{BB962C8B-B14F-4D97-AF65-F5344CB8AC3E}">
        <p14:creationId xmlns:p14="http://schemas.microsoft.com/office/powerpoint/2010/main" val="369662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In May last year, a three</a:t>
            </a:r>
            <a:r>
              <a:rPr lang="en-US" baseline="0" dirty="0" smtClean="0"/>
              <a:t>-person team went to EMC and help a week of meetings with over 50 staff.  It included discussions with scientist specializing in: Global, Mesoscale, Ensembles, Marine, Aerosols, Climate, Synoptic, Land-Surface, Hydro, Tropical and Extra-tropical cyclones.  The list of requirements was boiled down to 99 functional requirements (e.g. what the package needs to do) and 19 non-functional (e.g. helpdesk requirements and speed of processing).  A team of scientist and developers at NCAR, NOAA/ESRL and EMC are now using this “roadmap” to move toward unification.</a:t>
            </a:r>
            <a:endParaRPr lang="en-US" dirty="0"/>
          </a:p>
        </p:txBody>
      </p:sp>
      <p:sp>
        <p:nvSpPr>
          <p:cNvPr id="4" name="Slide Number Placeholder 3"/>
          <p:cNvSpPr>
            <a:spLocks noGrp="1"/>
          </p:cNvSpPr>
          <p:nvPr>
            <p:ph type="sldNum" sz="quarter" idx="10"/>
          </p:nvPr>
        </p:nvSpPr>
        <p:spPr/>
        <p:txBody>
          <a:bodyPr/>
          <a:lstStyle/>
          <a:p>
            <a:fld id="{A48FE167-2676-B243-B521-90D96F54D13A}" type="slidenum">
              <a:rPr lang="en-US" smtClean="0"/>
              <a:t>6</a:t>
            </a:fld>
            <a:endParaRPr lang="en-US"/>
          </a:p>
        </p:txBody>
      </p:sp>
    </p:spTree>
    <p:extLst>
      <p:ext uri="{BB962C8B-B14F-4D97-AF65-F5344CB8AC3E}">
        <p14:creationId xmlns:p14="http://schemas.microsoft.com/office/powerpoint/2010/main" val="3069084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r>
              <a:rPr lang="en-US" dirty="0" smtClean="0"/>
              <a:t>Laundry list of priorities – note: it’s uncertain as to which uncertainty is embodied in the first bullet ;-)</a:t>
            </a:r>
            <a:endParaRPr dirty="0"/>
          </a:p>
        </p:txBody>
      </p:sp>
      <p:sp>
        <p:nvSpPr>
          <p:cNvPr id="239" name="Shape 2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602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This is a high level</a:t>
            </a:r>
            <a:r>
              <a:rPr lang="en-US" baseline="0" dirty="0" smtClean="0"/>
              <a:t> schematic of what the unification looks like.  Basically, it’s wrapping all the MET tools, </a:t>
            </a:r>
            <a:r>
              <a:rPr lang="en-US" baseline="0" dirty="0" err="1" smtClean="0"/>
              <a:t>METViewer</a:t>
            </a:r>
            <a:r>
              <a:rPr lang="en-US" baseline="0" dirty="0" smtClean="0"/>
              <a:t> and output with python wrappers and setting up a suite of high level configuration files to make it easier to run MET.  Additionally, plotting of 2D fields will be added, which previously has been only available in a basic tool included in the MET suite.  </a:t>
            </a:r>
          </a:p>
          <a:p>
            <a:endParaRPr lang="en-US" baseline="0" dirty="0" smtClean="0"/>
          </a:p>
          <a:p>
            <a:r>
              <a:rPr lang="en-US" baseline="0" dirty="0" smtClean="0"/>
              <a:t>The repository of python code has been established in GitHub to set us up for distributed development.</a:t>
            </a:r>
          </a:p>
          <a:p>
            <a:endParaRPr lang="en-US" baseline="0" dirty="0" smtClean="0"/>
          </a:p>
          <a:p>
            <a:r>
              <a:rPr lang="en-US" baseline="0" dirty="0" smtClean="0"/>
              <a:t>The initial focus is on setting up the system for our global deterministic partners but MET is flexible enough that is should be possible to generalized across scales.</a:t>
            </a:r>
          </a:p>
          <a:p>
            <a:endParaRPr lang="en-US" dirty="0"/>
          </a:p>
        </p:txBody>
      </p:sp>
      <p:sp>
        <p:nvSpPr>
          <p:cNvPr id="4" name="Slide Number Placeholder 3"/>
          <p:cNvSpPr>
            <a:spLocks noGrp="1"/>
          </p:cNvSpPr>
          <p:nvPr>
            <p:ph type="sldNum" sz="quarter" idx="10"/>
          </p:nvPr>
        </p:nvSpPr>
        <p:spPr/>
        <p:txBody>
          <a:bodyPr/>
          <a:lstStyle/>
          <a:p>
            <a:fld id="{DAFDFDE0-7E87-4D0C-A795-403F4C50FDD6}"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17680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q"/>
            </a:pPr>
            <a:r>
              <a:rPr lang="en-US" sz="2000" dirty="0" smtClean="0"/>
              <a:t>Uses neighborhood fraction of events</a:t>
            </a:r>
          </a:p>
          <a:p>
            <a:pPr marL="285750" indent="-285750">
              <a:buFont typeface="Wingdings" panose="05000000000000000000" pitchFamily="2" charset="2"/>
              <a:buChar char="q"/>
            </a:pPr>
            <a:r>
              <a:rPr lang="en-US" sz="2000" dirty="0" smtClean="0"/>
              <a:t>Point observation location defines neighborhood.</a:t>
            </a:r>
          </a:p>
          <a:p>
            <a:pPr marL="285750" indent="-285750">
              <a:buFont typeface="Wingdings" panose="05000000000000000000" pitchFamily="2" charset="2"/>
              <a:buChar char="q"/>
            </a:pPr>
            <a:r>
              <a:rPr lang="en-US" sz="2000" dirty="0" smtClean="0"/>
              <a:t>Allows for:</a:t>
            </a:r>
          </a:p>
          <a:p>
            <a:pPr marL="742950" lvl="1" indent="-285750">
              <a:buFont typeface="Wingdings" panose="05000000000000000000" pitchFamily="2" charset="2"/>
              <a:buChar char="q"/>
            </a:pPr>
            <a:r>
              <a:rPr lang="en-US" sz="2000" dirty="0" smtClean="0"/>
              <a:t>Spatial/temporal uncertainty by giving credit for being ‘close’.</a:t>
            </a:r>
          </a:p>
          <a:p>
            <a:pPr marL="742950" lvl="1" indent="-285750">
              <a:buFont typeface="Wingdings" panose="05000000000000000000" pitchFamily="2" charset="2"/>
              <a:buChar char="q"/>
            </a:pPr>
            <a:r>
              <a:rPr lang="en-US" sz="2000" dirty="0" smtClean="0"/>
              <a:t>Comparison of deterministic and ensemble forecasts via the same set of probabilistic statistics.</a:t>
            </a:r>
          </a:p>
          <a:p>
            <a:pPr marL="742950" lvl="1" indent="-285750">
              <a:buFont typeface="Wingdings" panose="05000000000000000000" pitchFamily="2" charset="2"/>
              <a:buChar char="q"/>
            </a:pPr>
            <a:r>
              <a:rPr lang="en-US" sz="2000" dirty="0" smtClean="0"/>
              <a:t>Comparison of models with different grid resolutions via adjustment of neighborhood size.</a:t>
            </a:r>
          </a:p>
          <a:p>
            <a:endParaRPr lang="en-US" dirty="0"/>
          </a:p>
        </p:txBody>
      </p:sp>
      <p:sp>
        <p:nvSpPr>
          <p:cNvPr id="4" name="Slide Number Placeholder 3"/>
          <p:cNvSpPr>
            <a:spLocks noGrp="1"/>
          </p:cNvSpPr>
          <p:nvPr>
            <p:ph type="sldNum" sz="quarter" idx="10"/>
          </p:nvPr>
        </p:nvSpPr>
        <p:spPr/>
        <p:txBody>
          <a:bodyPr/>
          <a:lstStyle/>
          <a:p>
            <a:fld id="{DAFDFDE0-7E87-4D0C-A795-403F4C50FDD6}" type="slidenum">
              <a:rPr lang="en-US" smtClean="0"/>
              <a:pPr/>
              <a:t>9</a:t>
            </a:fld>
            <a:endParaRPr lang="en-US"/>
          </a:p>
        </p:txBody>
      </p:sp>
    </p:spTree>
    <p:extLst>
      <p:ext uri="{BB962C8B-B14F-4D97-AF65-F5344CB8AC3E}">
        <p14:creationId xmlns:p14="http://schemas.microsoft.com/office/powerpoint/2010/main" val="54826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3937530-ED20-445A-9071-8A67BD03DF37}" type="datetime1">
              <a:rPr lang="en-US" smtClean="0"/>
              <a:t>6/13/2017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5459D80-F6AF-4590-8E73-2F013678FE4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BE1F75-69E9-405C-82A6-5DA067352D87}" type="datetime1">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59D80-F6AF-4590-8E73-2F013678FE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DD7C89-4833-46D2-B25B-9F3A05D295D4}" type="datetime1">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59D80-F6AF-4590-8E73-2F013678FE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E581E53-2F90-45D3-8CC7-662EC2500767}" type="datetime1">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59D80-F6AF-4590-8E73-2F013678FE4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8A674B2-B681-4699-98B7-C1EF46A50D84}" type="datetime1">
              <a:rPr lang="en-US" smtClean="0"/>
              <a:t>6/13/2017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5459D80-F6AF-4590-8E73-2F013678FE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54F8ADD-799E-4BA7-A85F-763CD06F269B}" type="datetime1">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59D80-F6AF-4590-8E73-2F013678FE4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00C3909-F38C-47B4-A019-6B590496DCDA}" type="datetime1">
              <a:rPr lang="en-US" smtClean="0"/>
              <a:t>6/13/2017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59D80-F6AF-4590-8E73-2F013678FE4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2FD124-23A6-48AE-B994-A7D932C95523}" type="datetime1">
              <a:rPr lang="en-US" smtClean="0"/>
              <a:t>6/13/2017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59D80-F6AF-4590-8E73-2F013678FE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A0D54-1D3D-4FFC-AF65-003F78E206E9}" type="datetime1">
              <a:rPr lang="en-US" smtClean="0"/>
              <a:t>6/13/2017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59D80-F6AF-4590-8E73-2F013678FE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180025D-624B-4BBD-8ED6-4EC77D41834F}" type="datetime1">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59D80-F6AF-4590-8E73-2F013678FE4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5B5B64-170B-4ACD-8398-AEDCEB7BA4BD}" type="datetime1">
              <a:rPr lang="en-US" smtClean="0"/>
              <a:t>6/13/2017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5459D80-F6AF-4590-8E73-2F013678FE4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F2B229F-608F-4674-AAD2-E4118B806189}" type="datetime1">
              <a:rPr lang="en-US" smtClean="0"/>
              <a:t>6/13/2017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5459D80-F6AF-4590-8E73-2F013678FE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mailto:met_help@ucar.ed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mailto:Jensen@ucar.edu" TargetMode="External"/><Relationship Id="rId7" Type="http://schemas.openxmlformats.org/officeDocument/2006/relationships/hyperlink" Target="http://www.dtcenter.org/met/users/support/met_help.php"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mailto:met_help@ucar.edu" TargetMode="External"/><Relationship Id="rId5" Type="http://schemas.openxmlformats.org/officeDocument/2006/relationships/hyperlink" Target="http://www.dtcenter.org/met/users/downloads/index.php" TargetMode="External"/><Relationship Id="rId10" Type="http://schemas.openxmlformats.org/officeDocument/2006/relationships/image" Target="../media/image4.png"/><Relationship Id="rId4" Type="http://schemas.openxmlformats.org/officeDocument/2006/relationships/hyperlink" Target="http://www.dtcenter.org/met/users/" TargetMode="Externa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xfrm>
            <a:off x="1801700" y="1392543"/>
            <a:ext cx="5778724" cy="1274457"/>
          </a:xfrm>
          <a:prstGeom prst="rect">
            <a:avLst/>
          </a:prstGeom>
          <a:noFill/>
          <a:ln>
            <a:noFill/>
          </a:ln>
        </p:spPr>
        <p:txBody>
          <a:bodyPr lIns="91425" tIns="45700" rIns="91425" bIns="45700" anchor="ctr" anchorCtr="0">
            <a:noAutofit/>
          </a:bodyPr>
          <a:lstStyle/>
          <a:p>
            <a:pPr algn="ctr"/>
            <a:r>
              <a:rPr lang="en-US" sz="2880" b="1" i="0" u="none" strike="noStrike" cap="none" dirty="0">
                <a:solidFill>
                  <a:schemeClr val="dk2"/>
                </a:solidFill>
                <a:latin typeface="Arial"/>
                <a:ea typeface="Arial"/>
                <a:cs typeface="Arial"/>
                <a:sym typeface="Arial"/>
              </a:rPr>
              <a:t/>
            </a:r>
            <a:br>
              <a:rPr lang="en-US" sz="2880" b="1" i="0" u="none" strike="noStrike" cap="none" dirty="0">
                <a:solidFill>
                  <a:schemeClr val="dk2"/>
                </a:solidFill>
                <a:latin typeface="Arial"/>
                <a:ea typeface="Arial"/>
                <a:cs typeface="Arial"/>
                <a:sym typeface="Arial"/>
              </a:rPr>
            </a:br>
            <a:r>
              <a:rPr lang="en-US" sz="4800" b="1" dirty="0" smtClean="0"/>
              <a:t>A Unified Approach to Verification</a:t>
            </a:r>
            <a:endParaRPr lang="en-US" sz="4800" b="1" dirty="0"/>
          </a:p>
        </p:txBody>
      </p:sp>
      <p:sp>
        <p:nvSpPr>
          <p:cNvPr id="2" name="Rectangle 1"/>
          <p:cNvSpPr/>
          <p:nvPr/>
        </p:nvSpPr>
        <p:spPr>
          <a:xfrm>
            <a:off x="1066800" y="4366736"/>
            <a:ext cx="7086599" cy="1200329"/>
          </a:xfrm>
          <a:prstGeom prst="rect">
            <a:avLst/>
          </a:prstGeom>
        </p:spPr>
        <p:txBody>
          <a:bodyPr wrap="square">
            <a:spAutoFit/>
          </a:bodyPr>
          <a:lstStyle/>
          <a:p>
            <a:pPr algn="ctr"/>
            <a:r>
              <a:rPr lang="en-US" sz="2400" b="1" dirty="0" smtClean="0"/>
              <a:t>Tara Jensen</a:t>
            </a:r>
            <a:r>
              <a:rPr lang="en-US" sz="2400" dirty="0" smtClean="0"/>
              <a:t>,</a:t>
            </a:r>
            <a:r>
              <a:rPr lang="en-US" sz="2400" b="1" dirty="0" smtClean="0"/>
              <a:t> </a:t>
            </a:r>
            <a:r>
              <a:rPr lang="en-US" sz="2400" dirty="0" smtClean="0"/>
              <a:t>Bonny Strong, John Halley </a:t>
            </a:r>
            <a:r>
              <a:rPr lang="en-US" sz="2400" dirty="0" err="1" smtClean="0"/>
              <a:t>Gotway</a:t>
            </a:r>
            <a:r>
              <a:rPr lang="en-US" sz="2400" dirty="0" smtClean="0"/>
              <a:t>, </a:t>
            </a:r>
            <a:r>
              <a:rPr lang="en-US" sz="2400" dirty="0" err="1" smtClean="0"/>
              <a:t>Ivanka</a:t>
            </a:r>
            <a:r>
              <a:rPr lang="en-US" sz="2400" dirty="0" smtClean="0"/>
              <a:t> </a:t>
            </a:r>
            <a:r>
              <a:rPr lang="en-US" sz="2400" dirty="0" err="1" smtClean="0"/>
              <a:t>Stajner</a:t>
            </a:r>
            <a:r>
              <a:rPr lang="en-US" sz="2400" dirty="0" smtClean="0"/>
              <a:t>, Glenn White, </a:t>
            </a:r>
            <a:r>
              <a:rPr lang="en-US" sz="2400" dirty="0" err="1" smtClean="0"/>
              <a:t>Fanglin</a:t>
            </a:r>
            <a:r>
              <a:rPr lang="en-US" sz="2400" dirty="0" smtClean="0"/>
              <a:t> Yang, Geoff Manikin, Barb Brown, Tressa Fowler and Randy Bullock</a:t>
            </a:r>
            <a:endParaRPr lang="en-US" sz="2400" dirty="0"/>
          </a:p>
        </p:txBody>
      </p:sp>
      <p:pic>
        <p:nvPicPr>
          <p:cNvPr id="5" name="Picture 4" descr="dtc_wordmark_pms203.jpg"/>
          <p:cNvPicPr>
            <a:picLocks noChangeAspect="1"/>
          </p:cNvPicPr>
          <p:nvPr/>
        </p:nvPicPr>
        <p:blipFill>
          <a:blip r:embed="rId3" cstate="screen">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81400" y="215504"/>
            <a:ext cx="2286000" cy="612858"/>
          </a:xfrm>
          <a:prstGeom prst="rect">
            <a:avLst/>
          </a:prstGeom>
          <a:noFill/>
          <a:ln w="9525">
            <a:noFill/>
            <a:miter lim="800000"/>
            <a:headEnd/>
            <a:tailEnd/>
          </a:ln>
        </p:spPr>
      </p:pic>
      <p:pic>
        <p:nvPicPr>
          <p:cNvPr id="6" name="Picture 7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848600" y="228600"/>
            <a:ext cx="881062" cy="599762"/>
          </a:xfrm>
          <a:prstGeom prst="rect">
            <a:avLst/>
          </a:prstGeom>
          <a:noFill/>
          <a:ln w="9525">
            <a:noFill/>
            <a:miter lim="800000"/>
            <a:headEnd/>
            <a:tailEnd/>
          </a:ln>
        </p:spPr>
      </p:pic>
      <p:pic>
        <p:nvPicPr>
          <p:cNvPr id="7" name="Picture 6" descr="noaa_logo_sm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37" y="140737"/>
            <a:ext cx="847725" cy="847725"/>
          </a:xfrm>
          <a:prstGeom prst="rect">
            <a:avLst/>
          </a:prstGeom>
          <a:noFill/>
          <a:ln w="9525">
            <a:noFill/>
            <a:miter lim="800000"/>
            <a:headEnd/>
            <a:tailEnd/>
          </a:ln>
        </p:spPr>
      </p:pic>
      <p:sp>
        <p:nvSpPr>
          <p:cNvPr id="8" name="TextBox 7"/>
          <p:cNvSpPr txBox="1"/>
          <p:nvPr/>
        </p:nvSpPr>
        <p:spPr>
          <a:xfrm>
            <a:off x="2590800" y="6015335"/>
            <a:ext cx="4986493" cy="461665"/>
          </a:xfrm>
          <a:prstGeom prst="rect">
            <a:avLst/>
          </a:prstGeom>
          <a:noFill/>
        </p:spPr>
        <p:txBody>
          <a:bodyPr wrap="none" rtlCol="0">
            <a:spAutoFit/>
          </a:bodyPr>
          <a:lstStyle/>
          <a:p>
            <a:r>
              <a:rPr lang="en-US" sz="2400" dirty="0" smtClean="0"/>
              <a:t>WRF </a:t>
            </a:r>
            <a:r>
              <a:rPr lang="en-US" sz="2400" dirty="0" err="1" smtClean="0"/>
              <a:t>Users’s</a:t>
            </a:r>
            <a:r>
              <a:rPr lang="en-US" sz="2400" dirty="0" smtClean="0"/>
              <a:t> Workshop – 12-16 June 2017</a:t>
            </a:r>
            <a:endParaRPr lang="en-US" sz="2400"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1</a:t>
            </a:fld>
            <a:endParaRPr lang="en-US"/>
          </a:p>
        </p:txBody>
      </p:sp>
    </p:spTree>
    <p:extLst>
      <p:ext uri="{BB962C8B-B14F-4D97-AF65-F5344CB8AC3E}">
        <p14:creationId xmlns:p14="http://schemas.microsoft.com/office/powerpoint/2010/main" val="4234014578"/>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855" y="990600"/>
            <a:ext cx="8308994" cy="4921966"/>
          </a:xfrm>
          <a:prstGeom prst="rect">
            <a:avLst/>
          </a:prstGeom>
        </p:spPr>
      </p:pic>
      <p:sp>
        <p:nvSpPr>
          <p:cNvPr id="3" name="Title 2"/>
          <p:cNvSpPr>
            <a:spLocks noGrp="1"/>
          </p:cNvSpPr>
          <p:nvPr>
            <p:ph type="title"/>
          </p:nvPr>
        </p:nvSpPr>
        <p:spPr>
          <a:xfrm>
            <a:off x="914400" y="-152400"/>
            <a:ext cx="7772400" cy="1143000"/>
          </a:xfrm>
        </p:spPr>
        <p:txBody>
          <a:bodyPr/>
          <a:lstStyle/>
          <a:p>
            <a:r>
              <a:rPr lang="en-US" dirty="0" smtClean="0"/>
              <a:t>Recent Progress - METViewer</a:t>
            </a:r>
            <a:endParaRPr lang="en-US" dirty="0"/>
          </a:p>
        </p:txBody>
      </p:sp>
      <p:sp>
        <p:nvSpPr>
          <p:cNvPr id="4" name="Rounded Rectangle 3"/>
          <p:cNvSpPr/>
          <p:nvPr/>
        </p:nvSpPr>
        <p:spPr>
          <a:xfrm>
            <a:off x="2895600" y="1843326"/>
            <a:ext cx="1066800" cy="6858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93034" y="4941750"/>
            <a:ext cx="4671407" cy="1569660"/>
          </a:xfrm>
          <a:prstGeom prst="rect">
            <a:avLst/>
          </a:prstGeom>
          <a:solidFill>
            <a:schemeClr val="accent6">
              <a:lumMod val="40000"/>
              <a:lumOff val="60000"/>
            </a:schemeClr>
          </a:solidFill>
          <a:effectLst>
            <a:outerShdw blurRad="50800" dist="38100" dir="8100000" algn="tr" rotWithShape="0">
              <a:prstClr val="black">
                <a:alpha val="40000"/>
              </a:prstClr>
            </a:outerShdw>
          </a:effectLst>
        </p:spPr>
        <p:txBody>
          <a:bodyPr wrap="none" rtlCol="0">
            <a:spAutoFit/>
          </a:bodyPr>
          <a:lstStyle/>
          <a:p>
            <a:pPr marL="457200" indent="-457200">
              <a:buClr>
                <a:srgbClr val="00B050"/>
              </a:buClr>
              <a:buFont typeface="Wingdings" panose="05000000000000000000" pitchFamily="2" charset="2"/>
              <a:buChar char="ü"/>
            </a:pPr>
            <a:r>
              <a:rPr lang="en-US" sz="3200" dirty="0" smtClean="0"/>
              <a:t>Scripts to prune data</a:t>
            </a:r>
          </a:p>
          <a:p>
            <a:pPr marL="457200" indent="-457200">
              <a:buClr>
                <a:srgbClr val="00B050"/>
              </a:buClr>
              <a:buFont typeface="Wingdings" panose="05000000000000000000" pitchFamily="2" charset="2"/>
              <a:buChar char="ü"/>
            </a:pPr>
            <a:r>
              <a:rPr lang="en-US" sz="3200" dirty="0" smtClean="0"/>
              <a:t>Speeded up boot-strapping</a:t>
            </a:r>
          </a:p>
          <a:p>
            <a:pPr marL="457200" indent="-457200">
              <a:buClr>
                <a:srgbClr val="00B050"/>
              </a:buClr>
              <a:buFont typeface="Wingdings" panose="05000000000000000000" pitchFamily="2" charset="2"/>
              <a:buChar char="ü"/>
            </a:pPr>
            <a:r>
              <a:rPr lang="en-US" sz="3200" dirty="0" smtClean="0"/>
              <a:t>Updated event equalization</a:t>
            </a:r>
            <a:endParaRPr lang="en-US" sz="3200" dirty="0"/>
          </a:p>
        </p:txBody>
      </p:sp>
      <p:sp>
        <p:nvSpPr>
          <p:cNvPr id="12" name="TextBox 11"/>
          <p:cNvSpPr txBox="1"/>
          <p:nvPr/>
        </p:nvSpPr>
        <p:spPr>
          <a:xfrm>
            <a:off x="3962400" y="1977300"/>
            <a:ext cx="3361048" cy="369332"/>
          </a:xfrm>
          <a:prstGeom prst="rect">
            <a:avLst/>
          </a:prstGeom>
          <a:solidFill>
            <a:srgbClr val="FFFF00"/>
          </a:solidFill>
        </p:spPr>
        <p:txBody>
          <a:bodyPr wrap="none" rtlCol="0">
            <a:spAutoFit/>
          </a:bodyPr>
          <a:lstStyle/>
          <a:p>
            <a:r>
              <a:rPr lang="en-US" dirty="0" smtClean="0">
                <a:latin typeface="+mj-lt"/>
              </a:rPr>
              <a:t>Performance and Taylor Diagram</a:t>
            </a:r>
            <a:endParaRPr lang="en-US" dirty="0">
              <a:latin typeface="+mj-lt"/>
            </a:endParaRPr>
          </a:p>
        </p:txBody>
      </p:sp>
      <p:grpSp>
        <p:nvGrpSpPr>
          <p:cNvPr id="14" name="Group 13"/>
          <p:cNvGrpSpPr/>
          <p:nvPr/>
        </p:nvGrpSpPr>
        <p:grpSpPr>
          <a:xfrm>
            <a:off x="2242593" y="2598182"/>
            <a:ext cx="4131363" cy="2209799"/>
            <a:chOff x="2242593" y="2598182"/>
            <a:chExt cx="4131363" cy="2209799"/>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42593" y="2598182"/>
              <a:ext cx="4131363" cy="2209799"/>
            </a:xfrm>
            <a:prstGeom prst="rect">
              <a:avLst/>
            </a:prstGeom>
          </p:spPr>
        </p:pic>
        <p:sp>
          <p:nvSpPr>
            <p:cNvPr id="13" name="Rounded Rectangle 12"/>
            <p:cNvSpPr/>
            <p:nvPr/>
          </p:nvSpPr>
          <p:spPr>
            <a:xfrm>
              <a:off x="3429000" y="3714413"/>
              <a:ext cx="1828800" cy="41753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764990" y="6011828"/>
            <a:ext cx="3479446" cy="584775"/>
          </a:xfrm>
          <a:prstGeom prst="rect">
            <a:avLst/>
          </a:prstGeom>
          <a:noFill/>
        </p:spPr>
        <p:txBody>
          <a:bodyPr wrap="square" rtlCol="0">
            <a:spAutoFit/>
          </a:bodyPr>
          <a:lstStyle/>
          <a:p>
            <a:r>
              <a:rPr lang="en-US" sz="1600" i="1" dirty="0" smtClean="0"/>
              <a:t>METViewer is our database and display system that uses MET output stored in MySQL</a:t>
            </a:r>
          </a:p>
        </p:txBody>
      </p:sp>
      <p:sp>
        <p:nvSpPr>
          <p:cNvPr id="6" name="Slide Number Placeholder 5"/>
          <p:cNvSpPr>
            <a:spLocks noGrp="1"/>
          </p:cNvSpPr>
          <p:nvPr>
            <p:ph type="sldNum" sz="quarter" idx="12"/>
          </p:nvPr>
        </p:nvSpPr>
        <p:spPr/>
        <p:txBody>
          <a:bodyPr/>
          <a:lstStyle/>
          <a:p>
            <a:fld id="{F5459D80-F6AF-4590-8E73-2F013678FE42}" type="slidenum">
              <a:rPr lang="en-US" smtClean="0"/>
              <a:pPr/>
              <a:t>10</a:t>
            </a:fld>
            <a:endParaRPr lang="en-US"/>
          </a:p>
        </p:txBody>
      </p:sp>
    </p:spTree>
    <p:extLst>
      <p:ext uri="{BB962C8B-B14F-4D97-AF65-F5344CB8AC3E}">
        <p14:creationId xmlns:p14="http://schemas.microsoft.com/office/powerpoint/2010/main" val="280386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90600" y="2438400"/>
            <a:ext cx="7315200" cy="3505200"/>
          </a:xfrm>
          <a:prstGeom prst="rect">
            <a:avLst/>
          </a:prstGeom>
        </p:spPr>
      </p:pic>
      <p:sp>
        <p:nvSpPr>
          <p:cNvPr id="10" name="TextBox 9"/>
          <p:cNvSpPr txBox="1"/>
          <p:nvPr/>
        </p:nvSpPr>
        <p:spPr>
          <a:xfrm>
            <a:off x="3733800" y="6172200"/>
            <a:ext cx="5133713" cy="461665"/>
          </a:xfrm>
          <a:prstGeom prst="rect">
            <a:avLst/>
          </a:prstGeom>
          <a:noFill/>
        </p:spPr>
        <p:txBody>
          <a:bodyPr wrap="none" rtlCol="0">
            <a:spAutoFit/>
          </a:bodyPr>
          <a:lstStyle/>
          <a:p>
            <a:r>
              <a:rPr lang="en-US" sz="2400" b="1" dirty="0" smtClean="0">
                <a:solidFill>
                  <a:srgbClr val="FF0000"/>
                </a:solidFill>
              </a:rPr>
              <a:t>Submit to batch engine of </a:t>
            </a:r>
            <a:r>
              <a:rPr lang="en-US" sz="2400" b="1" dirty="0" err="1" smtClean="0">
                <a:solidFill>
                  <a:srgbClr val="FF0000"/>
                </a:solidFill>
              </a:rPr>
              <a:t>METViewer</a:t>
            </a:r>
            <a:endParaRPr lang="en-US" sz="2400" b="1" dirty="0">
              <a:solidFill>
                <a:srgbClr val="FF0000"/>
              </a:solidFill>
            </a:endParaRPr>
          </a:p>
        </p:txBody>
      </p:sp>
      <p:grpSp>
        <p:nvGrpSpPr>
          <p:cNvPr id="38" name="Group 37"/>
          <p:cNvGrpSpPr/>
          <p:nvPr/>
        </p:nvGrpSpPr>
        <p:grpSpPr>
          <a:xfrm>
            <a:off x="304800" y="1049804"/>
            <a:ext cx="2724015" cy="2379195"/>
            <a:chOff x="304800" y="1049804"/>
            <a:chExt cx="2724015" cy="2379195"/>
          </a:xfrm>
        </p:grpSpPr>
        <p:sp>
          <p:nvSpPr>
            <p:cNvPr id="5" name="TextBox 4"/>
            <p:cNvSpPr txBox="1"/>
            <p:nvPr/>
          </p:nvSpPr>
          <p:spPr>
            <a:xfrm>
              <a:off x="304800" y="1049804"/>
              <a:ext cx="2724015" cy="461665"/>
            </a:xfrm>
            <a:prstGeom prst="rect">
              <a:avLst/>
            </a:prstGeom>
            <a:noFill/>
            <a:ln>
              <a:solidFill>
                <a:srgbClr val="0070C0"/>
              </a:solidFill>
            </a:ln>
          </p:spPr>
          <p:txBody>
            <a:bodyPr wrap="none" rtlCol="0">
              <a:spAutoFit/>
            </a:bodyPr>
            <a:lstStyle/>
            <a:p>
              <a:r>
                <a:rPr lang="en-US" sz="2400" b="1" dirty="0" smtClean="0">
                  <a:solidFill>
                    <a:srgbClr val="0070C0"/>
                  </a:solidFill>
                </a:rPr>
                <a:t>Specify the Statistic</a:t>
              </a:r>
              <a:endParaRPr lang="en-US" sz="2400" b="1" dirty="0">
                <a:solidFill>
                  <a:srgbClr val="0070C0"/>
                </a:solidFill>
              </a:endParaRPr>
            </a:p>
          </p:txBody>
        </p:sp>
        <p:cxnSp>
          <p:nvCxnSpPr>
            <p:cNvPr id="14" name="Elbow Connector 13"/>
            <p:cNvCxnSpPr/>
            <p:nvPr/>
          </p:nvCxnSpPr>
          <p:spPr>
            <a:xfrm rot="16200000" flipH="1">
              <a:off x="69936" y="2279735"/>
              <a:ext cx="1917529" cy="381000"/>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Shape 241"/>
          <p:cNvSpPr txBox="1">
            <a:spLocks/>
          </p:cNvSpPr>
          <p:nvPr/>
        </p:nvSpPr>
        <p:spPr>
          <a:xfrm>
            <a:off x="76200" y="0"/>
            <a:ext cx="9144000" cy="12192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buSzPct val="25000"/>
            </a:pPr>
            <a:r>
              <a:rPr lang="en-US" sz="3200" dirty="0" smtClean="0">
                <a:solidFill>
                  <a:schemeClr val="dk2"/>
                </a:solidFill>
                <a:latin typeface="Arial"/>
                <a:ea typeface="Arial"/>
                <a:cs typeface="Arial"/>
                <a:sym typeface="Arial"/>
              </a:rPr>
              <a:t>Recent Progress - </a:t>
            </a:r>
            <a:r>
              <a:rPr lang="en-US" sz="3200" dirty="0" err="1" smtClean="0">
                <a:solidFill>
                  <a:schemeClr val="dk2"/>
                </a:solidFill>
                <a:latin typeface="Arial"/>
                <a:ea typeface="Arial"/>
                <a:cs typeface="Arial"/>
                <a:sym typeface="Arial"/>
              </a:rPr>
              <a:t>METViewer</a:t>
            </a:r>
            <a:r>
              <a:rPr lang="en-US" sz="3200" dirty="0" smtClean="0">
                <a:solidFill>
                  <a:schemeClr val="dk2"/>
                </a:solidFill>
                <a:latin typeface="Arial"/>
                <a:ea typeface="Arial"/>
                <a:cs typeface="Arial"/>
                <a:sym typeface="Arial"/>
              </a:rPr>
              <a:t> Scorecard</a:t>
            </a:r>
            <a:endParaRPr lang="en-US" sz="3200" dirty="0">
              <a:solidFill>
                <a:schemeClr val="dk2"/>
              </a:solidFill>
              <a:latin typeface="Arial"/>
              <a:ea typeface="Arial"/>
              <a:cs typeface="Arial"/>
              <a:sym typeface="Arial"/>
            </a:endParaRPr>
          </a:p>
        </p:txBody>
      </p:sp>
      <p:grpSp>
        <p:nvGrpSpPr>
          <p:cNvPr id="39" name="Group 38"/>
          <p:cNvGrpSpPr/>
          <p:nvPr/>
        </p:nvGrpSpPr>
        <p:grpSpPr>
          <a:xfrm>
            <a:off x="1357642" y="2175528"/>
            <a:ext cx="2339102" cy="1253474"/>
            <a:chOff x="1357642" y="2175528"/>
            <a:chExt cx="2339102" cy="1253474"/>
          </a:xfrm>
        </p:grpSpPr>
        <p:sp>
          <p:nvSpPr>
            <p:cNvPr id="6" name="TextBox 5"/>
            <p:cNvSpPr txBox="1"/>
            <p:nvPr/>
          </p:nvSpPr>
          <p:spPr>
            <a:xfrm>
              <a:off x="1357642" y="2175528"/>
              <a:ext cx="2339102" cy="461665"/>
            </a:xfrm>
            <a:prstGeom prst="rect">
              <a:avLst/>
            </a:prstGeom>
            <a:noFill/>
            <a:ln>
              <a:solidFill>
                <a:srgbClr val="0070C0"/>
              </a:solidFill>
            </a:ln>
          </p:spPr>
          <p:txBody>
            <a:bodyPr wrap="none" rtlCol="0">
              <a:spAutoFit/>
            </a:bodyPr>
            <a:lstStyle/>
            <a:p>
              <a:r>
                <a:rPr lang="en-US" sz="2400" b="1" dirty="0" smtClean="0">
                  <a:solidFill>
                    <a:srgbClr val="0070C0"/>
                  </a:solidFill>
                </a:rPr>
                <a:t>Specify the Field</a:t>
              </a:r>
              <a:endParaRPr lang="en-US" sz="2400" b="1" dirty="0">
                <a:solidFill>
                  <a:srgbClr val="0070C0"/>
                </a:solidFill>
              </a:endParaRPr>
            </a:p>
          </p:txBody>
        </p:sp>
        <p:cxnSp>
          <p:nvCxnSpPr>
            <p:cNvPr id="23" name="Elbow Connector 22"/>
            <p:cNvCxnSpPr/>
            <p:nvPr/>
          </p:nvCxnSpPr>
          <p:spPr>
            <a:xfrm rot="5400000">
              <a:off x="1428103" y="2875900"/>
              <a:ext cx="791807" cy="314397"/>
            </a:xfrm>
            <a:prstGeom prst="bentConnector3">
              <a:avLst>
                <a:gd name="adj1" fmla="val 42948"/>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895600" y="1524000"/>
            <a:ext cx="2665858" cy="1509098"/>
            <a:chOff x="2895600" y="1524000"/>
            <a:chExt cx="2665858" cy="1509098"/>
          </a:xfrm>
        </p:grpSpPr>
        <p:sp>
          <p:nvSpPr>
            <p:cNvPr id="7" name="TextBox 6"/>
            <p:cNvSpPr txBox="1"/>
            <p:nvPr/>
          </p:nvSpPr>
          <p:spPr>
            <a:xfrm>
              <a:off x="2895600" y="1524000"/>
              <a:ext cx="2665858" cy="461665"/>
            </a:xfrm>
            <a:prstGeom prst="rect">
              <a:avLst/>
            </a:prstGeom>
            <a:noFill/>
            <a:ln>
              <a:solidFill>
                <a:srgbClr val="0070C0"/>
              </a:solidFill>
            </a:ln>
          </p:spPr>
          <p:txBody>
            <a:bodyPr wrap="none" rtlCol="0">
              <a:spAutoFit/>
            </a:bodyPr>
            <a:lstStyle/>
            <a:p>
              <a:r>
                <a:rPr lang="en-US" sz="2400" b="1" dirty="0" smtClean="0">
                  <a:solidFill>
                    <a:srgbClr val="0070C0"/>
                  </a:solidFill>
                </a:rPr>
                <a:t>Specify the regions</a:t>
              </a:r>
              <a:endParaRPr lang="en-US" sz="2400" b="1" dirty="0">
                <a:solidFill>
                  <a:srgbClr val="0070C0"/>
                </a:solidFill>
              </a:endParaRPr>
            </a:p>
          </p:txBody>
        </p:sp>
        <p:cxnSp>
          <p:nvCxnSpPr>
            <p:cNvPr id="30" name="Elbow Connector 29"/>
            <p:cNvCxnSpPr/>
            <p:nvPr/>
          </p:nvCxnSpPr>
          <p:spPr>
            <a:xfrm rot="5400000">
              <a:off x="3448901" y="2396740"/>
              <a:ext cx="1022642" cy="250074"/>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257800" y="1001565"/>
            <a:ext cx="3364960" cy="2159688"/>
            <a:chOff x="5257800" y="1001565"/>
            <a:chExt cx="3364960" cy="2159688"/>
          </a:xfrm>
        </p:grpSpPr>
        <p:sp>
          <p:nvSpPr>
            <p:cNvPr id="8" name="TextBox 7"/>
            <p:cNvSpPr txBox="1"/>
            <p:nvPr/>
          </p:nvSpPr>
          <p:spPr>
            <a:xfrm>
              <a:off x="5257800" y="1001565"/>
              <a:ext cx="3364960" cy="461665"/>
            </a:xfrm>
            <a:prstGeom prst="rect">
              <a:avLst/>
            </a:prstGeom>
            <a:noFill/>
            <a:ln>
              <a:solidFill>
                <a:srgbClr val="0070C0"/>
              </a:solidFill>
            </a:ln>
          </p:spPr>
          <p:txBody>
            <a:bodyPr wrap="none" rtlCol="0">
              <a:spAutoFit/>
            </a:bodyPr>
            <a:lstStyle/>
            <a:p>
              <a:r>
                <a:rPr lang="en-US" sz="2400" b="1" dirty="0" smtClean="0">
                  <a:solidFill>
                    <a:srgbClr val="0070C0"/>
                  </a:solidFill>
                </a:rPr>
                <a:t>Specify the aggregations</a:t>
              </a:r>
              <a:endParaRPr lang="en-US" sz="2400" b="1" dirty="0">
                <a:solidFill>
                  <a:srgbClr val="0070C0"/>
                </a:solidFill>
              </a:endParaRPr>
            </a:p>
          </p:txBody>
        </p:sp>
        <p:cxnSp>
          <p:nvCxnSpPr>
            <p:cNvPr id="32" name="Elbow Connector 31"/>
            <p:cNvCxnSpPr/>
            <p:nvPr/>
          </p:nvCxnSpPr>
          <p:spPr>
            <a:xfrm rot="5400000">
              <a:off x="4720560" y="2111976"/>
              <a:ext cx="1701860" cy="396693"/>
            </a:xfrm>
            <a:prstGeom prst="bentConnector3">
              <a:avLst>
                <a:gd name="adj1" fmla="val 35234"/>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5486400" y="2101655"/>
            <a:ext cx="3509102" cy="1327345"/>
            <a:chOff x="5486400" y="2101655"/>
            <a:chExt cx="3509102" cy="1327345"/>
          </a:xfrm>
        </p:grpSpPr>
        <p:sp>
          <p:nvSpPr>
            <p:cNvPr id="9" name="TextBox 8"/>
            <p:cNvSpPr txBox="1"/>
            <p:nvPr/>
          </p:nvSpPr>
          <p:spPr>
            <a:xfrm>
              <a:off x="5486400" y="2101655"/>
              <a:ext cx="3509102" cy="830997"/>
            </a:xfrm>
            <a:prstGeom prst="rect">
              <a:avLst/>
            </a:prstGeom>
            <a:noFill/>
            <a:ln>
              <a:solidFill>
                <a:srgbClr val="0070C0"/>
              </a:solidFill>
            </a:ln>
          </p:spPr>
          <p:txBody>
            <a:bodyPr wrap="none" rtlCol="0">
              <a:spAutoFit/>
            </a:bodyPr>
            <a:lstStyle/>
            <a:p>
              <a:r>
                <a:rPr lang="en-US" sz="2400" b="1" dirty="0" smtClean="0">
                  <a:solidFill>
                    <a:srgbClr val="0070C0"/>
                  </a:solidFill>
                </a:rPr>
                <a:t>Specify whether you have</a:t>
              </a:r>
              <a:br>
                <a:rPr lang="en-US" sz="2400" b="1" dirty="0" smtClean="0">
                  <a:solidFill>
                    <a:srgbClr val="0070C0"/>
                  </a:solidFill>
                </a:rPr>
              </a:br>
              <a:r>
                <a:rPr lang="en-US" sz="2400" b="1" dirty="0" smtClean="0">
                  <a:solidFill>
                    <a:srgbClr val="0070C0"/>
                  </a:solidFill>
                </a:rPr>
                <a:t>symbol, values or both</a:t>
              </a:r>
              <a:endParaRPr lang="en-US" sz="2400" b="1" dirty="0">
                <a:solidFill>
                  <a:srgbClr val="0070C0"/>
                </a:solidFill>
              </a:endParaRPr>
            </a:p>
          </p:txBody>
        </p:sp>
        <p:cxnSp>
          <p:nvCxnSpPr>
            <p:cNvPr id="36" name="Elbow Connector 35"/>
            <p:cNvCxnSpPr/>
            <p:nvPr/>
          </p:nvCxnSpPr>
          <p:spPr>
            <a:xfrm rot="5400000">
              <a:off x="6624503" y="3168223"/>
              <a:ext cx="516895" cy="4659"/>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301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50838" y="655637"/>
            <a:ext cx="8915400" cy="715963"/>
          </a:xfrm>
        </p:spPr>
        <p:txBody>
          <a:bodyPr>
            <a:normAutofit fontScale="90000"/>
          </a:bodyPr>
          <a:lstStyle/>
          <a:p>
            <a:pPr eaLnBrk="1" hangingPunct="1"/>
            <a:r>
              <a:rPr lang="en-US" dirty="0" smtClean="0"/>
              <a:t>Recent Progress - What is already wrapped with Python?</a:t>
            </a:r>
            <a:endParaRPr lang="en-US" dirty="0"/>
          </a:p>
        </p:txBody>
      </p:sp>
      <p:sp>
        <p:nvSpPr>
          <p:cNvPr id="5" name="Rectangle 4"/>
          <p:cNvSpPr/>
          <p:nvPr/>
        </p:nvSpPr>
        <p:spPr>
          <a:xfrm>
            <a:off x="0" y="6611779"/>
            <a:ext cx="9144000" cy="246221"/>
          </a:xfrm>
          <a:prstGeom prst="rect">
            <a:avLst/>
          </a:prstGeom>
        </p:spPr>
        <p:txBody>
          <a:bodyPr wrap="square">
            <a:spAutoFit/>
          </a:bodyPr>
          <a:lstStyle/>
          <a:p>
            <a:pPr algn="r"/>
            <a:r>
              <a:rPr lang="en-US" sz="1000" dirty="0" smtClean="0"/>
              <a:t>Copyright 2017, University Corporation for Atmospheric Research, all rights reserved  </a:t>
            </a:r>
            <a:endParaRPr lang="en-US" sz="1000" dirty="0"/>
          </a:p>
        </p:txBody>
      </p:sp>
      <p:sp>
        <p:nvSpPr>
          <p:cNvPr id="6" name="Footer Placeholder 3"/>
          <p:cNvSpPr txBox="1">
            <a:spLocks/>
          </p:cNvSpPr>
          <p:nvPr/>
        </p:nvSpPr>
        <p:spPr bwMode="auto">
          <a:xfrm>
            <a:off x="0" y="6553200"/>
            <a:ext cx="91440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charset="0"/>
                <a:ea typeface="ＭＳ Ｐゴシック" charset="-128"/>
                <a:cs typeface="ＭＳ Ｐゴシック" charset="-128"/>
              </a:rPr>
              <a:t>Copyright 2017, University Corporation for Atmospheric Research, all rights reserved  </a:t>
            </a:r>
            <a:endParaRPr kumimoji="0" lang="en-US" sz="1000" b="0" i="0" u="none" strike="noStrike" kern="1200" cap="none" spc="0" normalizeH="0" baseline="0" noProof="0" dirty="0">
              <a:ln>
                <a:noFill/>
              </a:ln>
              <a:solidFill>
                <a:schemeClr val="tx1"/>
              </a:solidFill>
              <a:effectLst/>
              <a:uLnTx/>
              <a:uFillTx/>
              <a:latin typeface="Arial" charset="0"/>
              <a:ea typeface="ＭＳ Ｐゴシック" charset="-128"/>
              <a:cs typeface="ＭＳ Ｐゴシック" charset="-128"/>
            </a:endParaRPr>
          </a:p>
        </p:txBody>
      </p:sp>
      <p:sp>
        <p:nvSpPr>
          <p:cNvPr id="7" name="Oval 42"/>
          <p:cNvSpPr>
            <a:spLocks noChangeArrowheads="1"/>
          </p:cNvSpPr>
          <p:nvPr/>
        </p:nvSpPr>
        <p:spPr bwMode="auto">
          <a:xfrm>
            <a:off x="1066800" y="4546600"/>
            <a:ext cx="914400" cy="4826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PB2NC</a:t>
            </a:r>
          </a:p>
        </p:txBody>
      </p:sp>
      <p:sp>
        <p:nvSpPr>
          <p:cNvPr id="8" name="Oval 43"/>
          <p:cNvSpPr>
            <a:spLocks noChangeArrowheads="1"/>
          </p:cNvSpPr>
          <p:nvPr/>
        </p:nvSpPr>
        <p:spPr bwMode="auto">
          <a:xfrm>
            <a:off x="1066800" y="4065588"/>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ASCII2NC</a:t>
            </a:r>
          </a:p>
        </p:txBody>
      </p:sp>
      <p:sp>
        <p:nvSpPr>
          <p:cNvPr id="9" name="Rectangle 5"/>
          <p:cNvSpPr>
            <a:spLocks noChangeArrowheads="1"/>
          </p:cNvSpPr>
          <p:nvPr/>
        </p:nvSpPr>
        <p:spPr bwMode="auto">
          <a:xfrm>
            <a:off x="1038225" y="1762125"/>
            <a:ext cx="1965325" cy="1000125"/>
          </a:xfrm>
          <a:prstGeom prst="rect">
            <a:avLst/>
          </a:prstGeom>
          <a:solidFill>
            <a:srgbClr val="DDDDDD"/>
          </a:solidFill>
          <a:ln w="9360">
            <a:solidFill>
              <a:srgbClr val="000000"/>
            </a:solidFill>
            <a:miter lim="800000"/>
            <a:headEnd/>
            <a:tailEnd/>
          </a:ln>
        </p:spPr>
        <p:txBody>
          <a:bodyPr wrap="none" anchor="ctr"/>
          <a:lstStyle/>
          <a:p>
            <a:pPr algn="ctr" eaLnBrk="1" hangingPunct="1">
              <a:buClr>
                <a:srgbClr val="000000"/>
              </a:buClr>
              <a:buSzPct val="100000"/>
              <a:buFont typeface="Times New Roman" charset="0"/>
              <a:buNone/>
            </a:pPr>
            <a:endParaRPr lang="en-US" altLang="en-US"/>
          </a:p>
        </p:txBody>
      </p:sp>
      <p:cxnSp>
        <p:nvCxnSpPr>
          <p:cNvPr id="10" name="Elbow Connector 268"/>
          <p:cNvCxnSpPr>
            <a:cxnSpLocks noChangeShapeType="1"/>
          </p:cNvCxnSpPr>
          <p:nvPr/>
        </p:nvCxnSpPr>
        <p:spPr bwMode="auto">
          <a:xfrm flipH="1">
            <a:off x="3565525" y="3028950"/>
            <a:ext cx="168275" cy="1573213"/>
          </a:xfrm>
          <a:prstGeom prst="bentConnector3">
            <a:avLst>
              <a:gd name="adj1" fmla="val -29630"/>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 name="AutoShape 3"/>
          <p:cNvSpPr>
            <a:spLocks noChangeArrowheads="1"/>
          </p:cNvSpPr>
          <p:nvPr/>
        </p:nvSpPr>
        <p:spPr bwMode="auto">
          <a:xfrm>
            <a:off x="2209800" y="3165475"/>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Gridded</a:t>
            </a:r>
          </a:p>
          <a:p>
            <a:pPr algn="ctr" eaLnBrk="1" hangingPunct="1">
              <a:spcBef>
                <a:spcPct val="0"/>
              </a:spcBef>
              <a:buClrTx/>
              <a:buFontTx/>
              <a:buNone/>
            </a:pPr>
            <a:r>
              <a:rPr lang="en-GB" altLang="en-US" sz="1000"/>
              <a:t>NetCDF</a:t>
            </a:r>
          </a:p>
        </p:txBody>
      </p:sp>
      <p:sp>
        <p:nvSpPr>
          <p:cNvPr id="12" name="AutoShape 4"/>
          <p:cNvSpPr>
            <a:spLocks noChangeArrowheads="1"/>
          </p:cNvSpPr>
          <p:nvPr/>
        </p:nvSpPr>
        <p:spPr bwMode="auto">
          <a:xfrm>
            <a:off x="209550" y="1712913"/>
            <a:ext cx="593725" cy="1096962"/>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Gridded</a:t>
            </a:r>
          </a:p>
          <a:p>
            <a:pPr algn="ctr" eaLnBrk="1" hangingPunct="1">
              <a:spcBef>
                <a:spcPct val="0"/>
              </a:spcBef>
              <a:buClrTx/>
              <a:buFontTx/>
              <a:buNone/>
            </a:pPr>
            <a:r>
              <a:rPr lang="en-GB" altLang="en-US" sz="1000"/>
              <a:t>Forecast</a:t>
            </a:r>
          </a:p>
          <a:p>
            <a:pPr algn="ctr" eaLnBrk="1" hangingPunct="1">
              <a:spcBef>
                <a:spcPct val="0"/>
              </a:spcBef>
              <a:buClrTx/>
              <a:buFontTx/>
              <a:buNone/>
            </a:pPr>
            <a:r>
              <a:rPr lang="en-GB" altLang="en-US" sz="1000"/>
              <a:t>Analysis</a:t>
            </a:r>
          </a:p>
          <a:p>
            <a:pPr algn="ctr" eaLnBrk="1" hangingPunct="1">
              <a:spcBef>
                <a:spcPct val="0"/>
              </a:spcBef>
              <a:buClrTx/>
              <a:buFontTx/>
              <a:buNone/>
            </a:pPr>
            <a:r>
              <a:rPr lang="en-GB" altLang="en-US" sz="1000"/>
              <a:t>Obs</a:t>
            </a:r>
          </a:p>
        </p:txBody>
      </p:sp>
      <p:sp>
        <p:nvSpPr>
          <p:cNvPr id="13" name="Rectangle 5"/>
          <p:cNvSpPr>
            <a:spLocks noChangeAspect="1" noChangeArrowheads="1"/>
          </p:cNvSpPr>
          <p:nvPr/>
        </p:nvSpPr>
        <p:spPr bwMode="auto">
          <a:xfrm>
            <a:off x="3867150" y="1676400"/>
            <a:ext cx="974725" cy="4495800"/>
          </a:xfrm>
          <a:prstGeom prst="rect">
            <a:avLst/>
          </a:prstGeom>
          <a:solidFill>
            <a:srgbClr val="DDDDDD"/>
          </a:solidFill>
          <a:ln w="9360">
            <a:solidFill>
              <a:srgbClr val="000000"/>
            </a:solidFill>
            <a:miter lim="800000"/>
            <a:headEnd/>
            <a:tailEnd/>
          </a:ln>
        </p:spPr>
        <p:txBody>
          <a:bodyPr wrap="none" anchor="ctr"/>
          <a:lstStyle/>
          <a:p>
            <a:pPr algn="ctr" eaLnBrk="1" hangingPunct="1">
              <a:buClr>
                <a:srgbClr val="000000"/>
              </a:buClr>
              <a:buSzPct val="100000"/>
              <a:buFont typeface="Times New Roman" charset="0"/>
              <a:buNone/>
            </a:pPr>
            <a:endParaRPr lang="en-US" altLang="en-US"/>
          </a:p>
        </p:txBody>
      </p:sp>
      <p:sp>
        <p:nvSpPr>
          <p:cNvPr id="14" name="Rectangle 7"/>
          <p:cNvSpPr>
            <a:spLocks noChangeAspect="1" noChangeArrowheads="1"/>
          </p:cNvSpPr>
          <p:nvPr/>
        </p:nvSpPr>
        <p:spPr bwMode="auto">
          <a:xfrm>
            <a:off x="152400" y="1676400"/>
            <a:ext cx="8839200" cy="4892675"/>
          </a:xfrm>
          <a:prstGeom prst="rect">
            <a:avLst/>
          </a:prstGeom>
          <a:noFill/>
          <a:ln w="19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5" name="AutoShape 9"/>
          <p:cNvSpPr>
            <a:spLocks noChangeArrowheads="1"/>
          </p:cNvSpPr>
          <p:nvPr/>
        </p:nvSpPr>
        <p:spPr bwMode="auto">
          <a:xfrm>
            <a:off x="203200" y="4564063"/>
            <a:ext cx="595313" cy="44767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PrepBufr</a:t>
            </a:r>
          </a:p>
          <a:p>
            <a:pPr algn="ctr" eaLnBrk="1" hangingPunct="1">
              <a:spcBef>
                <a:spcPct val="0"/>
              </a:spcBef>
              <a:buClrTx/>
              <a:buFontTx/>
              <a:buNone/>
            </a:pPr>
            <a:r>
              <a:rPr lang="en-GB" altLang="en-US" sz="1000"/>
              <a:t>Point</a:t>
            </a:r>
          </a:p>
        </p:txBody>
      </p:sp>
      <p:sp>
        <p:nvSpPr>
          <p:cNvPr id="16" name="AutoShape 10"/>
          <p:cNvSpPr>
            <a:spLocks noChangeArrowheads="1"/>
          </p:cNvSpPr>
          <p:nvPr/>
        </p:nvSpPr>
        <p:spPr bwMode="auto">
          <a:xfrm>
            <a:off x="4943475" y="5511800"/>
            <a:ext cx="549275" cy="639763"/>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STAT</a:t>
            </a:r>
          </a:p>
          <a:p>
            <a:pPr algn="ctr" eaLnBrk="1" hangingPunct="1">
              <a:spcBef>
                <a:spcPct val="0"/>
              </a:spcBef>
              <a:buClrTx/>
              <a:buFontTx/>
              <a:buNone/>
            </a:pPr>
            <a:r>
              <a:rPr lang="en-GB" altLang="en-US" sz="1000"/>
              <a:t>ASCII</a:t>
            </a:r>
          </a:p>
        </p:txBody>
      </p:sp>
      <p:sp>
        <p:nvSpPr>
          <p:cNvPr id="17" name="AutoShape 11"/>
          <p:cNvSpPr>
            <a:spLocks noChangeArrowheads="1"/>
          </p:cNvSpPr>
          <p:nvPr/>
        </p:nvSpPr>
        <p:spPr bwMode="auto">
          <a:xfrm>
            <a:off x="2209800" y="4775200"/>
            <a:ext cx="593725" cy="595313"/>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NetCDF</a:t>
            </a:r>
          </a:p>
          <a:p>
            <a:pPr algn="ctr" eaLnBrk="1" hangingPunct="1">
              <a:spcBef>
                <a:spcPct val="0"/>
              </a:spcBef>
              <a:buClrTx/>
              <a:buFontTx/>
              <a:buNone/>
            </a:pPr>
            <a:r>
              <a:rPr lang="en-GB" altLang="en-US" sz="1000"/>
              <a:t>Point</a:t>
            </a:r>
          </a:p>
          <a:p>
            <a:pPr algn="ctr" eaLnBrk="1" hangingPunct="1">
              <a:spcBef>
                <a:spcPct val="0"/>
              </a:spcBef>
              <a:buClrTx/>
              <a:buFontTx/>
              <a:buNone/>
            </a:pPr>
            <a:r>
              <a:rPr lang="en-GB" altLang="en-US" sz="1000"/>
              <a:t>Obs</a:t>
            </a:r>
          </a:p>
        </p:txBody>
      </p:sp>
      <p:sp>
        <p:nvSpPr>
          <p:cNvPr id="18" name="AutoShape 12"/>
          <p:cNvSpPr>
            <a:spLocks noChangeArrowheads="1"/>
          </p:cNvSpPr>
          <p:nvPr/>
        </p:nvSpPr>
        <p:spPr bwMode="auto">
          <a:xfrm>
            <a:off x="4945063" y="2970213"/>
            <a:ext cx="593725" cy="595312"/>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ASCII</a:t>
            </a:r>
          </a:p>
          <a:p>
            <a:pPr algn="ctr" eaLnBrk="1" hangingPunct="1">
              <a:spcBef>
                <a:spcPct val="0"/>
              </a:spcBef>
              <a:buClrTx/>
              <a:buFontTx/>
              <a:buNone/>
            </a:pPr>
            <a:r>
              <a:rPr lang="en-GB" altLang="en-US" sz="1000"/>
              <a:t>NetCDF</a:t>
            </a:r>
          </a:p>
          <a:p>
            <a:pPr algn="ctr" eaLnBrk="1" hangingPunct="1">
              <a:spcBef>
                <a:spcPct val="0"/>
              </a:spcBef>
              <a:buClrTx/>
              <a:buFontTx/>
              <a:buNone/>
            </a:pPr>
            <a:r>
              <a:rPr lang="en-GB" altLang="en-US" sz="1000"/>
              <a:t>PS</a:t>
            </a:r>
          </a:p>
        </p:txBody>
      </p:sp>
      <p:sp>
        <p:nvSpPr>
          <p:cNvPr id="19" name="AutoShape 13"/>
          <p:cNvSpPr>
            <a:spLocks noChangeArrowheads="1"/>
          </p:cNvSpPr>
          <p:nvPr/>
        </p:nvSpPr>
        <p:spPr bwMode="auto">
          <a:xfrm>
            <a:off x="4943475" y="4240213"/>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STAT</a:t>
            </a:r>
            <a:r>
              <a:rPr lang="en-GB" altLang="en-US" sz="1000">
                <a:solidFill>
                  <a:srgbClr val="FFFFFF"/>
                </a:solidFill>
              </a:rPr>
              <a:t> </a:t>
            </a:r>
          </a:p>
          <a:p>
            <a:pPr algn="ctr" eaLnBrk="1" hangingPunct="1">
              <a:spcBef>
                <a:spcPct val="0"/>
              </a:spcBef>
              <a:buClrTx/>
              <a:buFontTx/>
              <a:buNone/>
            </a:pPr>
            <a:r>
              <a:rPr lang="en-GB" altLang="en-US" sz="1000"/>
              <a:t>ASCII</a:t>
            </a:r>
          </a:p>
          <a:p>
            <a:pPr algn="ctr" eaLnBrk="1" hangingPunct="1">
              <a:spcBef>
                <a:spcPct val="0"/>
              </a:spcBef>
              <a:buClrTx/>
              <a:buFontTx/>
              <a:buNone/>
            </a:pPr>
            <a:r>
              <a:rPr lang="en-GB" altLang="en-US" sz="1000"/>
              <a:t>NetCDF</a:t>
            </a:r>
          </a:p>
        </p:txBody>
      </p:sp>
      <p:sp>
        <p:nvSpPr>
          <p:cNvPr id="20" name="Text Box 14"/>
          <p:cNvSpPr txBox="1">
            <a:spLocks noChangeAspect="1" noChangeArrowheads="1"/>
          </p:cNvSpPr>
          <p:nvPr/>
        </p:nvSpPr>
        <p:spPr bwMode="auto">
          <a:xfrm>
            <a:off x="-76200" y="1295400"/>
            <a:ext cx="1295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ts val="1125"/>
              </a:spcBef>
              <a:buClrTx/>
              <a:buFontTx/>
              <a:buNone/>
            </a:pPr>
            <a:r>
              <a:rPr lang="en-GB" altLang="en-US" sz="1800"/>
              <a:t>Input</a:t>
            </a:r>
          </a:p>
        </p:txBody>
      </p:sp>
      <p:sp>
        <p:nvSpPr>
          <p:cNvPr id="21" name="Text Box 15"/>
          <p:cNvSpPr txBox="1">
            <a:spLocks noChangeAspect="1" noChangeArrowheads="1"/>
          </p:cNvSpPr>
          <p:nvPr/>
        </p:nvSpPr>
        <p:spPr bwMode="auto">
          <a:xfrm>
            <a:off x="1219200" y="1295400"/>
            <a:ext cx="152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ts val="1125"/>
              </a:spcBef>
              <a:buClrTx/>
              <a:buFontTx/>
              <a:buNone/>
            </a:pPr>
            <a:r>
              <a:rPr lang="en-GB" altLang="en-US" sz="1800"/>
              <a:t>Reformat</a:t>
            </a:r>
          </a:p>
        </p:txBody>
      </p:sp>
      <p:sp>
        <p:nvSpPr>
          <p:cNvPr id="22" name="Text Box 16"/>
          <p:cNvSpPr txBox="1">
            <a:spLocks noChangeAspect="1" noChangeArrowheads="1"/>
          </p:cNvSpPr>
          <p:nvPr/>
        </p:nvSpPr>
        <p:spPr bwMode="auto">
          <a:xfrm>
            <a:off x="3886200" y="1295400"/>
            <a:ext cx="1600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ts val="1125"/>
              </a:spcBef>
              <a:buClrTx/>
              <a:buFontTx/>
              <a:buNone/>
            </a:pPr>
            <a:r>
              <a:rPr lang="en-GB" altLang="en-US" sz="1800"/>
              <a:t>Statistics</a:t>
            </a:r>
          </a:p>
        </p:txBody>
      </p:sp>
      <p:sp>
        <p:nvSpPr>
          <p:cNvPr id="23" name="AutoShape 22"/>
          <p:cNvSpPr>
            <a:spLocks noChangeArrowheads="1"/>
          </p:cNvSpPr>
          <p:nvPr/>
        </p:nvSpPr>
        <p:spPr bwMode="auto">
          <a:xfrm>
            <a:off x="203200" y="4064000"/>
            <a:ext cx="595313" cy="44767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ASCII</a:t>
            </a:r>
          </a:p>
          <a:p>
            <a:pPr algn="ctr" eaLnBrk="1" hangingPunct="1">
              <a:spcBef>
                <a:spcPct val="0"/>
              </a:spcBef>
              <a:buClrTx/>
              <a:buFontTx/>
              <a:buNone/>
            </a:pPr>
            <a:r>
              <a:rPr lang="en-GB" altLang="en-US" sz="1000"/>
              <a:t>Point</a:t>
            </a:r>
          </a:p>
        </p:txBody>
      </p:sp>
      <p:sp>
        <p:nvSpPr>
          <p:cNvPr id="24" name="Oval 26"/>
          <p:cNvSpPr>
            <a:spLocks noChangeArrowheads="1"/>
          </p:cNvSpPr>
          <p:nvPr/>
        </p:nvSpPr>
        <p:spPr bwMode="auto">
          <a:xfrm>
            <a:off x="3894138" y="3679825"/>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Wavelet</a:t>
            </a:r>
          </a:p>
          <a:p>
            <a:pPr algn="ctr" eaLnBrk="1" hangingPunct="1">
              <a:spcBef>
                <a:spcPct val="0"/>
              </a:spcBef>
              <a:buClrTx/>
              <a:buFontTx/>
              <a:buNone/>
            </a:pPr>
            <a:r>
              <a:rPr lang="en-GB" altLang="en-US" sz="1000" b="1"/>
              <a:t>Stat</a:t>
            </a:r>
          </a:p>
        </p:txBody>
      </p:sp>
      <p:sp>
        <p:nvSpPr>
          <p:cNvPr id="25" name="AutoShape 32"/>
          <p:cNvSpPr>
            <a:spLocks noChangeArrowheads="1"/>
          </p:cNvSpPr>
          <p:nvPr/>
        </p:nvSpPr>
        <p:spPr bwMode="auto">
          <a:xfrm>
            <a:off x="4943475" y="3606800"/>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91440" rIns="90000" bIns="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STAT</a:t>
            </a:r>
          </a:p>
          <a:p>
            <a:pPr algn="ctr" eaLnBrk="1" hangingPunct="1">
              <a:spcBef>
                <a:spcPct val="0"/>
              </a:spcBef>
              <a:buClrTx/>
              <a:buFontTx/>
              <a:buNone/>
            </a:pPr>
            <a:r>
              <a:rPr lang="en-GB" altLang="en-US" sz="1000"/>
              <a:t>ASCII</a:t>
            </a:r>
          </a:p>
          <a:p>
            <a:pPr algn="ctr" eaLnBrk="1" hangingPunct="1">
              <a:spcBef>
                <a:spcPct val="0"/>
              </a:spcBef>
              <a:buClrTx/>
              <a:buFontTx/>
              <a:buNone/>
            </a:pPr>
            <a:r>
              <a:rPr lang="en-GB" altLang="en-US" sz="1000"/>
              <a:t>NetCDF</a:t>
            </a:r>
          </a:p>
          <a:p>
            <a:pPr algn="ctr" eaLnBrk="1" hangingPunct="1">
              <a:spcBef>
                <a:spcPct val="0"/>
              </a:spcBef>
              <a:buClrTx/>
              <a:buFontTx/>
              <a:buNone/>
            </a:pPr>
            <a:r>
              <a:rPr lang="en-GB" altLang="en-US" sz="1000"/>
              <a:t>PS</a:t>
            </a:r>
          </a:p>
        </p:txBody>
      </p:sp>
      <p:sp>
        <p:nvSpPr>
          <p:cNvPr id="26" name="Text Box 35"/>
          <p:cNvSpPr txBox="1">
            <a:spLocks noChangeAspect="1" noChangeArrowheads="1"/>
          </p:cNvSpPr>
          <p:nvPr/>
        </p:nvSpPr>
        <p:spPr bwMode="auto">
          <a:xfrm>
            <a:off x="5638800" y="1295400"/>
            <a:ext cx="1447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ts val="1125"/>
              </a:spcBef>
              <a:buClrTx/>
              <a:buFontTx/>
              <a:buNone/>
            </a:pPr>
            <a:r>
              <a:rPr lang="en-GB" altLang="en-US" sz="1800"/>
              <a:t>Analysis</a:t>
            </a:r>
          </a:p>
        </p:txBody>
      </p:sp>
      <p:sp>
        <p:nvSpPr>
          <p:cNvPr id="27" name="Oval 36"/>
          <p:cNvSpPr>
            <a:spLocks noChangeArrowheads="1"/>
          </p:cNvSpPr>
          <p:nvPr/>
        </p:nvSpPr>
        <p:spPr bwMode="auto">
          <a:xfrm>
            <a:off x="3894138" y="3041650"/>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MODE</a:t>
            </a:r>
          </a:p>
        </p:txBody>
      </p:sp>
      <p:sp>
        <p:nvSpPr>
          <p:cNvPr id="28" name="Oval 37"/>
          <p:cNvSpPr>
            <a:spLocks noChangeArrowheads="1"/>
          </p:cNvSpPr>
          <p:nvPr/>
        </p:nvSpPr>
        <p:spPr bwMode="auto">
          <a:xfrm>
            <a:off x="3894138" y="4308475"/>
            <a:ext cx="914400" cy="457200"/>
          </a:xfrm>
          <a:prstGeom prst="ellipse">
            <a:avLst/>
          </a:prstGeom>
          <a:solidFill>
            <a:srgbClr val="FFC000"/>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Grid</a:t>
            </a:r>
          </a:p>
          <a:p>
            <a:pPr algn="ctr" eaLnBrk="1" hangingPunct="1">
              <a:spcBef>
                <a:spcPct val="0"/>
              </a:spcBef>
              <a:buClrTx/>
              <a:buFontTx/>
              <a:buNone/>
            </a:pPr>
            <a:r>
              <a:rPr lang="en-GB" altLang="en-US" sz="1000" b="1"/>
              <a:t>Stat</a:t>
            </a:r>
          </a:p>
        </p:txBody>
      </p:sp>
      <p:sp>
        <p:nvSpPr>
          <p:cNvPr id="29" name="Oval 38"/>
          <p:cNvSpPr>
            <a:spLocks noChangeArrowheads="1"/>
          </p:cNvSpPr>
          <p:nvPr/>
        </p:nvSpPr>
        <p:spPr bwMode="auto">
          <a:xfrm>
            <a:off x="3894138" y="4953000"/>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Ensemble</a:t>
            </a:r>
          </a:p>
          <a:p>
            <a:pPr algn="ctr" eaLnBrk="1" hangingPunct="1">
              <a:spcBef>
                <a:spcPct val="0"/>
              </a:spcBef>
              <a:buClrTx/>
              <a:buFontTx/>
              <a:buNone/>
            </a:pPr>
            <a:r>
              <a:rPr lang="en-GB" altLang="en-US" sz="1000" b="1"/>
              <a:t>Stat</a:t>
            </a:r>
          </a:p>
        </p:txBody>
      </p:sp>
      <p:sp>
        <p:nvSpPr>
          <p:cNvPr id="30" name="Oval 39"/>
          <p:cNvSpPr>
            <a:spLocks noChangeArrowheads="1"/>
          </p:cNvSpPr>
          <p:nvPr/>
        </p:nvSpPr>
        <p:spPr bwMode="auto">
          <a:xfrm>
            <a:off x="3895725" y="5600700"/>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Point</a:t>
            </a:r>
          </a:p>
          <a:p>
            <a:pPr algn="ctr" eaLnBrk="1" hangingPunct="1">
              <a:spcBef>
                <a:spcPct val="0"/>
              </a:spcBef>
              <a:buClrTx/>
              <a:buFontTx/>
              <a:buNone/>
            </a:pPr>
            <a:r>
              <a:rPr lang="en-GB" altLang="en-US" sz="1000" b="1"/>
              <a:t>Stat</a:t>
            </a:r>
          </a:p>
        </p:txBody>
      </p:sp>
      <p:sp>
        <p:nvSpPr>
          <p:cNvPr id="31" name="Oval 40"/>
          <p:cNvSpPr>
            <a:spLocks noChangeArrowheads="1"/>
          </p:cNvSpPr>
          <p:nvPr/>
        </p:nvSpPr>
        <p:spPr bwMode="auto">
          <a:xfrm>
            <a:off x="5791200" y="3298825"/>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MODE</a:t>
            </a:r>
          </a:p>
          <a:p>
            <a:pPr algn="ctr" eaLnBrk="1" hangingPunct="1">
              <a:spcBef>
                <a:spcPct val="0"/>
              </a:spcBef>
              <a:buClrTx/>
              <a:buFontTx/>
              <a:buNone/>
            </a:pPr>
            <a:r>
              <a:rPr lang="en-GB" altLang="en-US" sz="1000" b="1"/>
              <a:t>Analysis</a:t>
            </a:r>
          </a:p>
        </p:txBody>
      </p:sp>
      <p:sp>
        <p:nvSpPr>
          <p:cNvPr id="32" name="Oval 41"/>
          <p:cNvSpPr>
            <a:spLocks noChangeArrowheads="1"/>
          </p:cNvSpPr>
          <p:nvPr/>
        </p:nvSpPr>
        <p:spPr bwMode="auto">
          <a:xfrm>
            <a:off x="5726113" y="4600575"/>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Stat</a:t>
            </a:r>
          </a:p>
          <a:p>
            <a:pPr algn="ctr" eaLnBrk="1" hangingPunct="1">
              <a:spcBef>
                <a:spcPct val="0"/>
              </a:spcBef>
              <a:buClrTx/>
              <a:buFontTx/>
              <a:buNone/>
            </a:pPr>
            <a:r>
              <a:rPr lang="en-GB" altLang="en-US" sz="1000" b="1"/>
              <a:t>Analysis</a:t>
            </a:r>
          </a:p>
        </p:txBody>
      </p:sp>
      <p:sp>
        <p:nvSpPr>
          <p:cNvPr id="33" name="Oval 44"/>
          <p:cNvSpPr>
            <a:spLocks noChangeArrowheads="1"/>
          </p:cNvSpPr>
          <p:nvPr/>
        </p:nvSpPr>
        <p:spPr bwMode="auto">
          <a:xfrm>
            <a:off x="1066800" y="1790700"/>
            <a:ext cx="914400" cy="457200"/>
          </a:xfrm>
          <a:prstGeom prst="ellipse">
            <a:avLst/>
          </a:prstGeom>
          <a:solidFill>
            <a:srgbClr val="FFC000"/>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dirty="0"/>
              <a:t>PCP</a:t>
            </a:r>
          </a:p>
          <a:p>
            <a:pPr algn="ctr" eaLnBrk="1" hangingPunct="1">
              <a:spcBef>
                <a:spcPct val="0"/>
              </a:spcBef>
              <a:buClrTx/>
              <a:buFontTx/>
              <a:buNone/>
            </a:pPr>
            <a:r>
              <a:rPr lang="en-GB" altLang="en-US" sz="1000" b="1" dirty="0"/>
              <a:t>Combine</a:t>
            </a:r>
          </a:p>
        </p:txBody>
      </p:sp>
      <p:sp>
        <p:nvSpPr>
          <p:cNvPr id="34" name="Oval 45"/>
          <p:cNvSpPr>
            <a:spLocks noChangeArrowheads="1"/>
          </p:cNvSpPr>
          <p:nvPr/>
        </p:nvSpPr>
        <p:spPr bwMode="auto">
          <a:xfrm>
            <a:off x="2057400" y="1790700"/>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Gen</a:t>
            </a:r>
          </a:p>
          <a:p>
            <a:pPr algn="ctr" eaLnBrk="1" hangingPunct="1">
              <a:spcBef>
                <a:spcPct val="0"/>
              </a:spcBef>
              <a:buClrTx/>
              <a:buFontTx/>
              <a:buNone/>
            </a:pPr>
            <a:r>
              <a:rPr lang="en-GB" altLang="en-US" sz="1000" b="1"/>
              <a:t>VxMask</a:t>
            </a:r>
          </a:p>
        </p:txBody>
      </p:sp>
      <p:sp>
        <p:nvSpPr>
          <p:cNvPr id="35" name="AutoShape 46"/>
          <p:cNvSpPr>
            <a:spLocks noChangeArrowheads="1"/>
          </p:cNvSpPr>
          <p:nvPr/>
        </p:nvSpPr>
        <p:spPr bwMode="auto">
          <a:xfrm>
            <a:off x="4943475" y="4872038"/>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STAT</a:t>
            </a:r>
            <a:r>
              <a:rPr lang="en-GB" altLang="en-US" sz="1000">
                <a:solidFill>
                  <a:srgbClr val="FFFFFF"/>
                </a:solidFill>
              </a:rPr>
              <a:t> </a:t>
            </a:r>
          </a:p>
          <a:p>
            <a:pPr algn="ctr" eaLnBrk="1" hangingPunct="1">
              <a:spcBef>
                <a:spcPct val="0"/>
              </a:spcBef>
              <a:buClrTx/>
              <a:buFontTx/>
              <a:buNone/>
            </a:pPr>
            <a:r>
              <a:rPr lang="en-GB" altLang="en-US" sz="1000"/>
              <a:t>ASCII</a:t>
            </a:r>
          </a:p>
          <a:p>
            <a:pPr algn="ctr" eaLnBrk="1" hangingPunct="1">
              <a:spcBef>
                <a:spcPct val="0"/>
              </a:spcBef>
              <a:buClrTx/>
              <a:buFontTx/>
              <a:buNone/>
            </a:pPr>
            <a:r>
              <a:rPr lang="en-GB" altLang="en-US" sz="1000"/>
              <a:t>NetCDF</a:t>
            </a:r>
          </a:p>
        </p:txBody>
      </p:sp>
      <p:sp>
        <p:nvSpPr>
          <p:cNvPr id="36" name="AutoShape 48"/>
          <p:cNvSpPr>
            <a:spLocks noChangeArrowheads="1"/>
          </p:cNvSpPr>
          <p:nvPr/>
        </p:nvSpPr>
        <p:spPr bwMode="auto">
          <a:xfrm>
            <a:off x="6513513" y="3813175"/>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ASCII</a:t>
            </a:r>
          </a:p>
        </p:txBody>
      </p:sp>
      <p:sp>
        <p:nvSpPr>
          <p:cNvPr id="37" name="Oval 42"/>
          <p:cNvSpPr>
            <a:spLocks noChangeArrowheads="1"/>
          </p:cNvSpPr>
          <p:nvPr/>
        </p:nvSpPr>
        <p:spPr bwMode="auto">
          <a:xfrm>
            <a:off x="1073150" y="5056188"/>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MADIS2NC</a:t>
            </a:r>
          </a:p>
        </p:txBody>
      </p:sp>
      <p:sp>
        <p:nvSpPr>
          <p:cNvPr id="38" name="AutoShape 9"/>
          <p:cNvSpPr>
            <a:spLocks noChangeArrowheads="1"/>
          </p:cNvSpPr>
          <p:nvPr/>
        </p:nvSpPr>
        <p:spPr bwMode="auto">
          <a:xfrm>
            <a:off x="209550" y="5065713"/>
            <a:ext cx="595313" cy="44767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solidFill>
                  <a:schemeClr val="tx1"/>
                </a:solidFill>
              </a:rPr>
              <a:t>MADIS</a:t>
            </a:r>
          </a:p>
          <a:p>
            <a:pPr algn="ctr" eaLnBrk="1" hangingPunct="1">
              <a:spcBef>
                <a:spcPct val="0"/>
              </a:spcBef>
              <a:buClrTx/>
              <a:buFontTx/>
              <a:buNone/>
            </a:pPr>
            <a:r>
              <a:rPr lang="en-GB" altLang="en-US" sz="1000"/>
              <a:t>Point</a:t>
            </a:r>
          </a:p>
        </p:txBody>
      </p:sp>
      <p:sp>
        <p:nvSpPr>
          <p:cNvPr id="39" name="Oval 38"/>
          <p:cNvSpPr>
            <a:spLocks noChangeArrowheads="1"/>
          </p:cNvSpPr>
          <p:nvPr/>
        </p:nvSpPr>
        <p:spPr bwMode="auto">
          <a:xfrm>
            <a:off x="3894138" y="2414588"/>
            <a:ext cx="914400" cy="457200"/>
          </a:xfrm>
          <a:prstGeom prst="ellipse">
            <a:avLst/>
          </a:prstGeom>
          <a:solidFill>
            <a:srgbClr val="FFC000"/>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dirty="0"/>
              <a:t>Series</a:t>
            </a:r>
          </a:p>
          <a:p>
            <a:pPr algn="ctr" eaLnBrk="1" hangingPunct="1">
              <a:spcBef>
                <a:spcPct val="0"/>
              </a:spcBef>
              <a:buClrTx/>
              <a:buFontTx/>
              <a:buNone/>
            </a:pPr>
            <a:r>
              <a:rPr lang="en-GB" altLang="en-US" sz="1000" b="1" dirty="0"/>
              <a:t>Analysis</a:t>
            </a:r>
          </a:p>
        </p:txBody>
      </p:sp>
      <p:sp>
        <p:nvSpPr>
          <p:cNvPr id="40" name="Oval 36"/>
          <p:cNvSpPr>
            <a:spLocks noChangeArrowheads="1"/>
          </p:cNvSpPr>
          <p:nvPr/>
        </p:nvSpPr>
        <p:spPr bwMode="auto">
          <a:xfrm>
            <a:off x="8039100" y="2667000"/>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TC</a:t>
            </a:r>
          </a:p>
          <a:p>
            <a:pPr algn="ctr" eaLnBrk="1" hangingPunct="1">
              <a:spcBef>
                <a:spcPct val="0"/>
              </a:spcBef>
              <a:buClrTx/>
              <a:buFontTx/>
              <a:buNone/>
            </a:pPr>
            <a:r>
              <a:rPr lang="en-GB" altLang="en-US" sz="1000" b="1"/>
              <a:t>DLAND</a:t>
            </a:r>
          </a:p>
        </p:txBody>
      </p:sp>
      <p:sp>
        <p:nvSpPr>
          <p:cNvPr id="41" name="Oval 40"/>
          <p:cNvSpPr>
            <a:spLocks noChangeArrowheads="1"/>
          </p:cNvSpPr>
          <p:nvPr/>
        </p:nvSpPr>
        <p:spPr bwMode="auto">
          <a:xfrm>
            <a:off x="7200900" y="3432175"/>
            <a:ext cx="914400" cy="457200"/>
          </a:xfrm>
          <a:prstGeom prst="ellipse">
            <a:avLst/>
          </a:prstGeom>
          <a:solidFill>
            <a:srgbClr val="FFC000"/>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dirty="0"/>
              <a:t>TC</a:t>
            </a:r>
          </a:p>
          <a:p>
            <a:pPr algn="ctr" eaLnBrk="1" hangingPunct="1">
              <a:spcBef>
                <a:spcPct val="0"/>
              </a:spcBef>
              <a:buClrTx/>
              <a:buFontTx/>
              <a:buNone/>
            </a:pPr>
            <a:r>
              <a:rPr lang="en-GB" altLang="en-US" sz="1000" b="1" dirty="0"/>
              <a:t>PAIRS</a:t>
            </a:r>
          </a:p>
        </p:txBody>
      </p:sp>
      <p:sp>
        <p:nvSpPr>
          <p:cNvPr id="42" name="Oval 41"/>
          <p:cNvSpPr>
            <a:spLocks noChangeArrowheads="1"/>
          </p:cNvSpPr>
          <p:nvPr/>
        </p:nvSpPr>
        <p:spPr bwMode="auto">
          <a:xfrm>
            <a:off x="7200900" y="4951413"/>
            <a:ext cx="914400" cy="457200"/>
          </a:xfrm>
          <a:prstGeom prst="ellipse">
            <a:avLst/>
          </a:prstGeom>
          <a:solidFill>
            <a:srgbClr val="FFC000"/>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dirty="0"/>
              <a:t>TC</a:t>
            </a:r>
          </a:p>
          <a:p>
            <a:pPr algn="ctr" eaLnBrk="1" hangingPunct="1">
              <a:spcBef>
                <a:spcPct val="0"/>
              </a:spcBef>
              <a:buClrTx/>
              <a:buFontTx/>
              <a:buNone/>
            </a:pPr>
            <a:r>
              <a:rPr lang="en-GB" altLang="en-US" sz="1000" b="1" dirty="0"/>
              <a:t>STAT</a:t>
            </a:r>
          </a:p>
        </p:txBody>
      </p:sp>
      <p:sp>
        <p:nvSpPr>
          <p:cNvPr id="43" name="Oval 36"/>
          <p:cNvSpPr>
            <a:spLocks noChangeArrowheads="1"/>
          </p:cNvSpPr>
          <p:nvPr/>
        </p:nvSpPr>
        <p:spPr bwMode="auto">
          <a:xfrm>
            <a:off x="1066800" y="3514725"/>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WWMCA</a:t>
            </a:r>
          </a:p>
          <a:p>
            <a:pPr algn="ctr" eaLnBrk="1" hangingPunct="1">
              <a:spcBef>
                <a:spcPct val="0"/>
              </a:spcBef>
              <a:buClrTx/>
              <a:buFontTx/>
              <a:buNone/>
            </a:pPr>
            <a:r>
              <a:rPr lang="en-GB" altLang="en-US" sz="1000" b="1"/>
              <a:t>Regrid</a:t>
            </a:r>
          </a:p>
        </p:txBody>
      </p:sp>
      <p:sp>
        <p:nvSpPr>
          <p:cNvPr id="44" name="Oval 36"/>
          <p:cNvSpPr>
            <a:spLocks noChangeArrowheads="1"/>
          </p:cNvSpPr>
          <p:nvPr/>
        </p:nvSpPr>
        <p:spPr bwMode="auto">
          <a:xfrm>
            <a:off x="2819400" y="5181600"/>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Plot</a:t>
            </a:r>
          </a:p>
          <a:p>
            <a:pPr algn="ctr" eaLnBrk="1" hangingPunct="1">
              <a:spcBef>
                <a:spcPct val="0"/>
              </a:spcBef>
              <a:buClrTx/>
              <a:buFontTx/>
              <a:buNone/>
            </a:pPr>
            <a:r>
              <a:rPr lang="en-GB" altLang="en-US" sz="1000" b="1"/>
              <a:t>Point</a:t>
            </a:r>
          </a:p>
          <a:p>
            <a:pPr algn="ctr" eaLnBrk="1" hangingPunct="1">
              <a:spcBef>
                <a:spcPct val="0"/>
              </a:spcBef>
              <a:buClrTx/>
              <a:buFontTx/>
              <a:buNone/>
            </a:pPr>
            <a:r>
              <a:rPr lang="en-GB" altLang="en-US" sz="1000" b="1"/>
              <a:t>Obs</a:t>
            </a:r>
          </a:p>
        </p:txBody>
      </p:sp>
      <p:sp>
        <p:nvSpPr>
          <p:cNvPr id="45" name="Oval 36"/>
          <p:cNvSpPr>
            <a:spLocks noChangeArrowheads="1"/>
          </p:cNvSpPr>
          <p:nvPr/>
        </p:nvSpPr>
        <p:spPr bwMode="auto">
          <a:xfrm>
            <a:off x="2819400" y="2800350"/>
            <a:ext cx="914400" cy="457200"/>
          </a:xfrm>
          <a:prstGeom prst="ellipse">
            <a:avLst/>
          </a:prstGeom>
          <a:solidFill>
            <a:srgbClr val="FFC000"/>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dirty="0"/>
              <a:t>Plot</a:t>
            </a:r>
          </a:p>
          <a:p>
            <a:pPr algn="ctr" eaLnBrk="1" hangingPunct="1">
              <a:spcBef>
                <a:spcPct val="0"/>
              </a:spcBef>
              <a:buClrTx/>
              <a:buFontTx/>
              <a:buNone/>
            </a:pPr>
            <a:r>
              <a:rPr lang="en-GB" altLang="en-US" sz="1000" b="1" dirty="0"/>
              <a:t>Data</a:t>
            </a:r>
          </a:p>
          <a:p>
            <a:pPr algn="ctr" eaLnBrk="1" hangingPunct="1">
              <a:spcBef>
                <a:spcPct val="0"/>
              </a:spcBef>
              <a:buClrTx/>
              <a:buFontTx/>
              <a:buNone/>
            </a:pPr>
            <a:r>
              <a:rPr lang="en-GB" altLang="en-US" sz="1000" b="1" dirty="0"/>
              <a:t>Plane</a:t>
            </a:r>
          </a:p>
        </p:txBody>
      </p:sp>
      <p:sp>
        <p:nvSpPr>
          <p:cNvPr id="46" name="Oval 36"/>
          <p:cNvSpPr>
            <a:spLocks noChangeArrowheads="1"/>
          </p:cNvSpPr>
          <p:nvPr/>
        </p:nvSpPr>
        <p:spPr bwMode="auto">
          <a:xfrm>
            <a:off x="1066800" y="2895600"/>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MODIS</a:t>
            </a:r>
          </a:p>
          <a:p>
            <a:pPr algn="ctr" eaLnBrk="1" hangingPunct="1">
              <a:spcBef>
                <a:spcPct val="0"/>
              </a:spcBef>
              <a:buClrTx/>
              <a:buFontTx/>
              <a:buNone/>
            </a:pPr>
            <a:r>
              <a:rPr lang="en-GB" altLang="en-US" sz="1000" b="1"/>
              <a:t>Regrid</a:t>
            </a:r>
          </a:p>
        </p:txBody>
      </p:sp>
      <p:sp>
        <p:nvSpPr>
          <p:cNvPr id="47" name="AutoShape 22"/>
          <p:cNvSpPr>
            <a:spLocks noChangeArrowheads="1"/>
          </p:cNvSpPr>
          <p:nvPr/>
        </p:nvSpPr>
        <p:spPr bwMode="auto">
          <a:xfrm>
            <a:off x="209550" y="2830513"/>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MODIS</a:t>
            </a:r>
          </a:p>
          <a:p>
            <a:pPr algn="ctr" eaLnBrk="1" hangingPunct="1">
              <a:spcBef>
                <a:spcPct val="0"/>
              </a:spcBef>
              <a:buClrTx/>
              <a:buFontTx/>
              <a:buNone/>
            </a:pPr>
            <a:r>
              <a:rPr lang="en-GB" altLang="en-US" sz="1000"/>
              <a:t>Data</a:t>
            </a:r>
          </a:p>
        </p:txBody>
      </p:sp>
      <p:sp>
        <p:nvSpPr>
          <p:cNvPr id="48" name="AutoShape 22"/>
          <p:cNvSpPr>
            <a:spLocks noChangeArrowheads="1"/>
          </p:cNvSpPr>
          <p:nvPr/>
        </p:nvSpPr>
        <p:spPr bwMode="auto">
          <a:xfrm>
            <a:off x="209550" y="3448050"/>
            <a:ext cx="593725" cy="595313"/>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WWMCA</a:t>
            </a:r>
          </a:p>
          <a:p>
            <a:pPr algn="ctr" eaLnBrk="1" hangingPunct="1">
              <a:spcBef>
                <a:spcPct val="0"/>
              </a:spcBef>
              <a:buClrTx/>
              <a:buFontTx/>
              <a:buNone/>
            </a:pPr>
            <a:r>
              <a:rPr lang="en-GB" altLang="en-US" sz="1000"/>
              <a:t>Data</a:t>
            </a:r>
          </a:p>
        </p:txBody>
      </p:sp>
      <p:sp>
        <p:nvSpPr>
          <p:cNvPr id="49" name="AutoShape 12"/>
          <p:cNvSpPr>
            <a:spLocks noChangeArrowheads="1"/>
          </p:cNvSpPr>
          <p:nvPr/>
        </p:nvSpPr>
        <p:spPr bwMode="auto">
          <a:xfrm>
            <a:off x="2971800" y="4305300"/>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PS</a:t>
            </a:r>
          </a:p>
        </p:txBody>
      </p:sp>
      <p:sp>
        <p:nvSpPr>
          <p:cNvPr id="50" name="Text Box 16"/>
          <p:cNvSpPr txBox="1">
            <a:spLocks noChangeAspect="1" noChangeArrowheads="1"/>
          </p:cNvSpPr>
          <p:nvPr/>
        </p:nvSpPr>
        <p:spPr bwMode="auto">
          <a:xfrm>
            <a:off x="2819400" y="1295400"/>
            <a:ext cx="838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ts val="1125"/>
              </a:spcBef>
              <a:buClrTx/>
              <a:buFontTx/>
              <a:buNone/>
            </a:pPr>
            <a:r>
              <a:rPr lang="en-GB" altLang="en-US" sz="1800"/>
              <a:t>Plot</a:t>
            </a:r>
          </a:p>
        </p:txBody>
      </p:sp>
      <p:cxnSp>
        <p:nvCxnSpPr>
          <p:cNvPr id="51" name="Straight Arrow Connector 118"/>
          <p:cNvCxnSpPr>
            <a:cxnSpLocks noChangeShapeType="1"/>
          </p:cNvCxnSpPr>
          <p:nvPr/>
        </p:nvCxnSpPr>
        <p:spPr bwMode="auto">
          <a:xfrm flipV="1">
            <a:off x="803275" y="3124200"/>
            <a:ext cx="263525" cy="3175"/>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2" name="Straight Arrow Connector 120"/>
          <p:cNvCxnSpPr>
            <a:cxnSpLocks noChangeShapeType="1"/>
          </p:cNvCxnSpPr>
          <p:nvPr/>
        </p:nvCxnSpPr>
        <p:spPr bwMode="auto">
          <a:xfrm flipV="1">
            <a:off x="803275" y="3743325"/>
            <a:ext cx="263525" cy="3175"/>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3" name="Straight Arrow Connector 122"/>
          <p:cNvCxnSpPr>
            <a:cxnSpLocks noChangeShapeType="1"/>
          </p:cNvCxnSpPr>
          <p:nvPr/>
        </p:nvCxnSpPr>
        <p:spPr bwMode="auto">
          <a:xfrm>
            <a:off x="798513" y="4287838"/>
            <a:ext cx="268287" cy="6350"/>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4" name="Straight Arrow Connector 124"/>
          <p:cNvCxnSpPr>
            <a:cxnSpLocks noChangeShapeType="1"/>
          </p:cNvCxnSpPr>
          <p:nvPr/>
        </p:nvCxnSpPr>
        <p:spPr bwMode="auto">
          <a:xfrm flipV="1">
            <a:off x="798513" y="4787900"/>
            <a:ext cx="268287" cy="0"/>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5" name="Straight Arrow Connector 126"/>
          <p:cNvCxnSpPr>
            <a:cxnSpLocks noChangeShapeType="1"/>
          </p:cNvCxnSpPr>
          <p:nvPr/>
        </p:nvCxnSpPr>
        <p:spPr bwMode="auto">
          <a:xfrm flipV="1">
            <a:off x="804863" y="5284788"/>
            <a:ext cx="268287" cy="4762"/>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 name="Straight Arrow Connector 137"/>
          <p:cNvCxnSpPr>
            <a:cxnSpLocks noChangeShapeType="1"/>
          </p:cNvCxnSpPr>
          <p:nvPr/>
        </p:nvCxnSpPr>
        <p:spPr bwMode="auto">
          <a:xfrm flipV="1">
            <a:off x="1981200" y="3462338"/>
            <a:ext cx="228600" cy="280987"/>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 name="Straight Arrow Connector 139"/>
          <p:cNvCxnSpPr>
            <a:cxnSpLocks noChangeShapeType="1"/>
          </p:cNvCxnSpPr>
          <p:nvPr/>
        </p:nvCxnSpPr>
        <p:spPr bwMode="auto">
          <a:xfrm>
            <a:off x="1981200" y="4294188"/>
            <a:ext cx="228600" cy="779462"/>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 name="Straight Arrow Connector 141"/>
          <p:cNvCxnSpPr>
            <a:cxnSpLocks noChangeShapeType="1"/>
          </p:cNvCxnSpPr>
          <p:nvPr/>
        </p:nvCxnSpPr>
        <p:spPr bwMode="auto">
          <a:xfrm>
            <a:off x="1981200" y="4787900"/>
            <a:ext cx="228600" cy="285750"/>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 name="Straight Arrow Connector 143"/>
          <p:cNvCxnSpPr>
            <a:cxnSpLocks noChangeShapeType="1"/>
          </p:cNvCxnSpPr>
          <p:nvPr/>
        </p:nvCxnSpPr>
        <p:spPr bwMode="auto">
          <a:xfrm flipV="1">
            <a:off x="1987550" y="5073650"/>
            <a:ext cx="222250" cy="211138"/>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0" name="Straight Arrow Connector 152"/>
          <p:cNvCxnSpPr>
            <a:cxnSpLocks noChangeShapeType="1"/>
          </p:cNvCxnSpPr>
          <p:nvPr/>
        </p:nvCxnSpPr>
        <p:spPr bwMode="auto">
          <a:xfrm>
            <a:off x="2803525" y="5073650"/>
            <a:ext cx="149225" cy="174625"/>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 name="Straight Arrow Connector 162"/>
          <p:cNvCxnSpPr>
            <a:cxnSpLocks noChangeShapeType="1"/>
          </p:cNvCxnSpPr>
          <p:nvPr/>
        </p:nvCxnSpPr>
        <p:spPr bwMode="auto">
          <a:xfrm flipV="1">
            <a:off x="2803525" y="3189288"/>
            <a:ext cx="149225" cy="273050"/>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2" name="Straight Arrow Connector 166"/>
          <p:cNvCxnSpPr>
            <a:cxnSpLocks noChangeShapeType="1"/>
          </p:cNvCxnSpPr>
          <p:nvPr/>
        </p:nvCxnSpPr>
        <p:spPr bwMode="auto">
          <a:xfrm flipV="1">
            <a:off x="4808538" y="3903663"/>
            <a:ext cx="134937" cy="4762"/>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 name="Straight Arrow Connector 168"/>
          <p:cNvCxnSpPr>
            <a:cxnSpLocks noChangeShapeType="1"/>
          </p:cNvCxnSpPr>
          <p:nvPr/>
        </p:nvCxnSpPr>
        <p:spPr bwMode="auto">
          <a:xfrm>
            <a:off x="4808538" y="4537075"/>
            <a:ext cx="134937" cy="0"/>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4" name="Straight Arrow Connector 171"/>
          <p:cNvCxnSpPr>
            <a:cxnSpLocks noChangeShapeType="1"/>
          </p:cNvCxnSpPr>
          <p:nvPr/>
        </p:nvCxnSpPr>
        <p:spPr bwMode="auto">
          <a:xfrm flipV="1">
            <a:off x="4808538" y="3268663"/>
            <a:ext cx="136525" cy="1587"/>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5" name="Straight Arrow Connector 173"/>
          <p:cNvCxnSpPr>
            <a:cxnSpLocks noChangeShapeType="1"/>
          </p:cNvCxnSpPr>
          <p:nvPr/>
        </p:nvCxnSpPr>
        <p:spPr bwMode="auto">
          <a:xfrm flipV="1">
            <a:off x="4808538" y="5168900"/>
            <a:ext cx="134937" cy="12700"/>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 name="Straight Arrow Connector 175"/>
          <p:cNvCxnSpPr>
            <a:cxnSpLocks noChangeShapeType="1"/>
          </p:cNvCxnSpPr>
          <p:nvPr/>
        </p:nvCxnSpPr>
        <p:spPr bwMode="auto">
          <a:xfrm>
            <a:off x="4810125" y="5829300"/>
            <a:ext cx="133350" cy="1588"/>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7" name="AutoShape 10"/>
          <p:cNvSpPr>
            <a:spLocks noChangeArrowheads="1"/>
          </p:cNvSpPr>
          <p:nvPr/>
        </p:nvSpPr>
        <p:spPr bwMode="auto">
          <a:xfrm>
            <a:off x="4943475" y="2343150"/>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NetCDF</a:t>
            </a:r>
          </a:p>
        </p:txBody>
      </p:sp>
      <p:cxnSp>
        <p:nvCxnSpPr>
          <p:cNvPr id="68" name="Straight Arrow Connector 178"/>
          <p:cNvCxnSpPr>
            <a:cxnSpLocks noChangeShapeType="1"/>
          </p:cNvCxnSpPr>
          <p:nvPr/>
        </p:nvCxnSpPr>
        <p:spPr bwMode="auto">
          <a:xfrm flipV="1">
            <a:off x="4808538" y="2640013"/>
            <a:ext cx="134937" cy="3175"/>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9" name="Straight Arrow Connector 186"/>
          <p:cNvCxnSpPr>
            <a:cxnSpLocks noChangeShapeType="1"/>
          </p:cNvCxnSpPr>
          <p:nvPr/>
        </p:nvCxnSpPr>
        <p:spPr bwMode="auto">
          <a:xfrm>
            <a:off x="5538788" y="3268663"/>
            <a:ext cx="252412" cy="258762"/>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0" name="Straight Arrow Connector 190"/>
          <p:cNvCxnSpPr>
            <a:cxnSpLocks noChangeShapeType="1"/>
          </p:cNvCxnSpPr>
          <p:nvPr/>
        </p:nvCxnSpPr>
        <p:spPr bwMode="auto">
          <a:xfrm>
            <a:off x="5537200" y="3903663"/>
            <a:ext cx="322263" cy="765175"/>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 name="Straight Arrow Connector 192"/>
          <p:cNvCxnSpPr>
            <a:cxnSpLocks noChangeShapeType="1"/>
          </p:cNvCxnSpPr>
          <p:nvPr/>
        </p:nvCxnSpPr>
        <p:spPr bwMode="auto">
          <a:xfrm>
            <a:off x="5537200" y="4537075"/>
            <a:ext cx="188913" cy="292100"/>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 name="Straight Arrow Connector 194"/>
          <p:cNvCxnSpPr>
            <a:cxnSpLocks noChangeShapeType="1"/>
          </p:cNvCxnSpPr>
          <p:nvPr/>
        </p:nvCxnSpPr>
        <p:spPr bwMode="auto">
          <a:xfrm flipV="1">
            <a:off x="5537200" y="4829175"/>
            <a:ext cx="188913" cy="339725"/>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3" name="Straight Arrow Connector 196"/>
          <p:cNvCxnSpPr>
            <a:cxnSpLocks noChangeShapeType="1"/>
          </p:cNvCxnSpPr>
          <p:nvPr/>
        </p:nvCxnSpPr>
        <p:spPr bwMode="auto">
          <a:xfrm flipV="1">
            <a:off x="5492750" y="4991100"/>
            <a:ext cx="366713" cy="839788"/>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4" name="AutoShape 48"/>
          <p:cNvSpPr>
            <a:spLocks noChangeArrowheads="1"/>
          </p:cNvSpPr>
          <p:nvPr/>
        </p:nvSpPr>
        <p:spPr bwMode="auto">
          <a:xfrm>
            <a:off x="8256588" y="3352800"/>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endParaRPr lang="en-GB" altLang="en-US" sz="1000"/>
          </a:p>
          <a:p>
            <a:pPr algn="ctr" eaLnBrk="1" hangingPunct="1">
              <a:spcBef>
                <a:spcPct val="0"/>
              </a:spcBef>
              <a:buClrTx/>
              <a:buFontTx/>
              <a:buNone/>
            </a:pPr>
            <a:r>
              <a:rPr lang="en-GB" altLang="en-US" sz="1000"/>
              <a:t>ATCF</a:t>
            </a:r>
          </a:p>
          <a:p>
            <a:pPr algn="ctr" eaLnBrk="1" hangingPunct="1">
              <a:spcBef>
                <a:spcPct val="0"/>
              </a:spcBef>
              <a:buClrTx/>
              <a:buFontTx/>
              <a:buNone/>
            </a:pPr>
            <a:r>
              <a:rPr lang="en-GB" altLang="en-US" sz="1000"/>
              <a:t>Track</a:t>
            </a:r>
          </a:p>
          <a:p>
            <a:pPr algn="ctr" eaLnBrk="1" hangingPunct="1">
              <a:spcBef>
                <a:spcPct val="0"/>
              </a:spcBef>
              <a:buClrTx/>
              <a:buFontTx/>
              <a:buNone/>
            </a:pPr>
            <a:r>
              <a:rPr lang="en-GB" altLang="en-US" sz="1000"/>
              <a:t>Data</a:t>
            </a:r>
          </a:p>
          <a:p>
            <a:pPr algn="ctr" eaLnBrk="1" hangingPunct="1">
              <a:spcBef>
                <a:spcPct val="0"/>
              </a:spcBef>
              <a:buClrTx/>
              <a:buFontTx/>
              <a:buNone/>
            </a:pPr>
            <a:endParaRPr lang="en-GB" altLang="en-US" sz="1000"/>
          </a:p>
        </p:txBody>
      </p:sp>
      <p:sp>
        <p:nvSpPr>
          <p:cNvPr id="75" name="AutoShape 48"/>
          <p:cNvSpPr>
            <a:spLocks noChangeArrowheads="1"/>
          </p:cNvSpPr>
          <p:nvPr/>
        </p:nvSpPr>
        <p:spPr bwMode="auto">
          <a:xfrm>
            <a:off x="8201025" y="1843088"/>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endParaRPr lang="en-GB" altLang="en-US" sz="1000"/>
          </a:p>
          <a:p>
            <a:pPr algn="ctr" eaLnBrk="1" hangingPunct="1">
              <a:spcBef>
                <a:spcPct val="0"/>
              </a:spcBef>
              <a:buClrTx/>
              <a:buFontTx/>
              <a:buNone/>
            </a:pPr>
            <a:r>
              <a:rPr lang="en-GB" altLang="en-US" sz="1000"/>
              <a:t>Land</a:t>
            </a:r>
          </a:p>
          <a:p>
            <a:pPr algn="ctr" eaLnBrk="1" hangingPunct="1">
              <a:spcBef>
                <a:spcPct val="0"/>
              </a:spcBef>
              <a:buClrTx/>
              <a:buFontTx/>
              <a:buNone/>
            </a:pPr>
            <a:r>
              <a:rPr lang="en-GB" altLang="en-US" sz="1000"/>
              <a:t>Data</a:t>
            </a:r>
          </a:p>
          <a:p>
            <a:pPr algn="ctr" eaLnBrk="1" hangingPunct="1">
              <a:spcBef>
                <a:spcPct val="0"/>
              </a:spcBef>
              <a:buClrTx/>
              <a:buFontTx/>
              <a:buNone/>
            </a:pPr>
            <a:r>
              <a:rPr lang="en-GB" altLang="en-US" sz="1000"/>
              <a:t>File</a:t>
            </a:r>
          </a:p>
          <a:p>
            <a:pPr algn="ctr" eaLnBrk="1" hangingPunct="1">
              <a:spcBef>
                <a:spcPct val="0"/>
              </a:spcBef>
              <a:buClrTx/>
              <a:buFontTx/>
              <a:buNone/>
            </a:pPr>
            <a:endParaRPr lang="en-GB" altLang="en-US" sz="1000"/>
          </a:p>
        </p:txBody>
      </p:sp>
      <p:cxnSp>
        <p:nvCxnSpPr>
          <p:cNvPr id="76" name="Straight Arrow Connector 204"/>
          <p:cNvCxnSpPr>
            <a:cxnSpLocks noChangeShapeType="1"/>
          </p:cNvCxnSpPr>
          <p:nvPr/>
        </p:nvCxnSpPr>
        <p:spPr bwMode="auto">
          <a:xfrm>
            <a:off x="6705600" y="3527425"/>
            <a:ext cx="104775" cy="285750"/>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7" name="Straight Arrow Connector 206"/>
          <p:cNvCxnSpPr>
            <a:cxnSpLocks noChangeShapeType="1"/>
          </p:cNvCxnSpPr>
          <p:nvPr/>
        </p:nvCxnSpPr>
        <p:spPr bwMode="auto">
          <a:xfrm>
            <a:off x="6640513" y="4829175"/>
            <a:ext cx="169862" cy="352425"/>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8" name="Text Box 35"/>
          <p:cNvSpPr txBox="1">
            <a:spLocks noChangeAspect="1" noChangeArrowheads="1"/>
          </p:cNvSpPr>
          <p:nvPr/>
        </p:nvSpPr>
        <p:spPr bwMode="auto">
          <a:xfrm>
            <a:off x="7162800" y="1295400"/>
            <a:ext cx="1828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ts val="1125"/>
              </a:spcBef>
              <a:buClrTx/>
              <a:buFontTx/>
              <a:buNone/>
            </a:pPr>
            <a:r>
              <a:rPr lang="en-GB" altLang="en-US" sz="1800"/>
              <a:t>MET-TC</a:t>
            </a:r>
          </a:p>
        </p:txBody>
      </p:sp>
      <p:cxnSp>
        <p:nvCxnSpPr>
          <p:cNvPr id="79" name="Straight Connector 209"/>
          <p:cNvCxnSpPr>
            <a:cxnSpLocks noChangeShapeType="1"/>
          </p:cNvCxnSpPr>
          <p:nvPr/>
        </p:nvCxnSpPr>
        <p:spPr bwMode="auto">
          <a:xfrm flipH="1" flipV="1">
            <a:off x="7162800" y="1676400"/>
            <a:ext cx="0" cy="4876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80" name="Straight Arrow Connector 211"/>
          <p:cNvCxnSpPr>
            <a:cxnSpLocks noChangeShapeType="1"/>
          </p:cNvCxnSpPr>
          <p:nvPr/>
        </p:nvCxnSpPr>
        <p:spPr bwMode="auto">
          <a:xfrm flipH="1">
            <a:off x="8496300" y="2436813"/>
            <a:ext cx="1588" cy="230187"/>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1" name="AutoShape 48"/>
          <p:cNvSpPr>
            <a:spLocks noChangeArrowheads="1"/>
          </p:cNvSpPr>
          <p:nvPr/>
        </p:nvSpPr>
        <p:spPr bwMode="auto">
          <a:xfrm>
            <a:off x="7356475" y="2606675"/>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endParaRPr lang="en-GB" altLang="en-US" sz="1000"/>
          </a:p>
          <a:p>
            <a:pPr algn="ctr" eaLnBrk="1" hangingPunct="1">
              <a:spcBef>
                <a:spcPct val="0"/>
              </a:spcBef>
              <a:buClrTx/>
              <a:buFontTx/>
              <a:buNone/>
            </a:pPr>
            <a:r>
              <a:rPr lang="en-GB" altLang="en-US" sz="1000"/>
              <a:t>NetCDF</a:t>
            </a:r>
          </a:p>
          <a:p>
            <a:pPr algn="ctr" eaLnBrk="1" hangingPunct="1">
              <a:spcBef>
                <a:spcPct val="0"/>
              </a:spcBef>
              <a:buClrTx/>
              <a:buFontTx/>
              <a:buNone/>
            </a:pPr>
            <a:r>
              <a:rPr lang="en-GB" altLang="en-US" sz="1000"/>
              <a:t>DLand</a:t>
            </a:r>
          </a:p>
          <a:p>
            <a:pPr algn="ctr" eaLnBrk="1" hangingPunct="1">
              <a:spcBef>
                <a:spcPct val="0"/>
              </a:spcBef>
              <a:buClrTx/>
              <a:buFontTx/>
              <a:buNone/>
            </a:pPr>
            <a:endParaRPr lang="en-GB" altLang="en-US" sz="1000"/>
          </a:p>
        </p:txBody>
      </p:sp>
      <p:cxnSp>
        <p:nvCxnSpPr>
          <p:cNvPr id="82" name="Straight Arrow Connector 216"/>
          <p:cNvCxnSpPr>
            <a:cxnSpLocks noChangeShapeType="1"/>
          </p:cNvCxnSpPr>
          <p:nvPr/>
        </p:nvCxnSpPr>
        <p:spPr bwMode="auto">
          <a:xfrm>
            <a:off x="7653338" y="3200400"/>
            <a:ext cx="4762" cy="231775"/>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3" name="AutoShape 48"/>
          <p:cNvSpPr>
            <a:spLocks noChangeArrowheads="1"/>
          </p:cNvSpPr>
          <p:nvPr/>
        </p:nvSpPr>
        <p:spPr bwMode="auto">
          <a:xfrm>
            <a:off x="7356475" y="4124325"/>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endParaRPr lang="en-GB" altLang="en-US" sz="1000"/>
          </a:p>
          <a:p>
            <a:pPr algn="ctr" eaLnBrk="1" hangingPunct="1">
              <a:spcBef>
                <a:spcPct val="0"/>
              </a:spcBef>
              <a:buClrTx/>
              <a:buFontTx/>
              <a:buNone/>
            </a:pPr>
            <a:r>
              <a:rPr lang="en-GB" altLang="en-US" sz="1000"/>
              <a:t>TCST</a:t>
            </a:r>
          </a:p>
          <a:p>
            <a:pPr algn="ctr" eaLnBrk="1" hangingPunct="1">
              <a:spcBef>
                <a:spcPct val="0"/>
              </a:spcBef>
              <a:buClrTx/>
              <a:buFontTx/>
              <a:buNone/>
            </a:pPr>
            <a:endParaRPr lang="en-GB" altLang="en-US" sz="1000"/>
          </a:p>
        </p:txBody>
      </p:sp>
      <p:cxnSp>
        <p:nvCxnSpPr>
          <p:cNvPr id="84" name="Straight Arrow Connector 221"/>
          <p:cNvCxnSpPr>
            <a:cxnSpLocks noChangeShapeType="1"/>
          </p:cNvCxnSpPr>
          <p:nvPr/>
        </p:nvCxnSpPr>
        <p:spPr bwMode="auto">
          <a:xfrm flipH="1">
            <a:off x="7653338" y="3889375"/>
            <a:ext cx="4762" cy="234950"/>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5" name="Straight Arrow Connector 223"/>
          <p:cNvCxnSpPr>
            <a:cxnSpLocks noChangeShapeType="1"/>
          </p:cNvCxnSpPr>
          <p:nvPr/>
        </p:nvCxnSpPr>
        <p:spPr bwMode="auto">
          <a:xfrm flipH="1">
            <a:off x="7950200" y="2895600"/>
            <a:ext cx="88900" cy="7938"/>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6" name="Straight Arrow Connector 232"/>
          <p:cNvCxnSpPr>
            <a:cxnSpLocks noChangeShapeType="1"/>
          </p:cNvCxnSpPr>
          <p:nvPr/>
        </p:nvCxnSpPr>
        <p:spPr bwMode="auto">
          <a:xfrm flipH="1">
            <a:off x="8115300" y="3649663"/>
            <a:ext cx="141288" cy="11112"/>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 name="Straight Arrow Connector 238"/>
          <p:cNvCxnSpPr>
            <a:cxnSpLocks noChangeShapeType="1"/>
          </p:cNvCxnSpPr>
          <p:nvPr/>
        </p:nvCxnSpPr>
        <p:spPr bwMode="auto">
          <a:xfrm>
            <a:off x="7653338" y="4718050"/>
            <a:ext cx="4762" cy="233363"/>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8" name="AutoShape 48"/>
          <p:cNvSpPr>
            <a:spLocks noChangeArrowheads="1"/>
          </p:cNvSpPr>
          <p:nvPr/>
        </p:nvSpPr>
        <p:spPr bwMode="auto">
          <a:xfrm>
            <a:off x="7359650" y="5643563"/>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endParaRPr lang="en-GB" altLang="en-US" sz="1000"/>
          </a:p>
          <a:p>
            <a:pPr algn="ctr" eaLnBrk="1" hangingPunct="1">
              <a:spcBef>
                <a:spcPct val="0"/>
              </a:spcBef>
              <a:buClrTx/>
              <a:buFontTx/>
              <a:buNone/>
            </a:pPr>
            <a:r>
              <a:rPr lang="en-GB" altLang="en-US" sz="1000"/>
              <a:t>ASCII</a:t>
            </a:r>
          </a:p>
          <a:p>
            <a:pPr algn="ctr" eaLnBrk="1" hangingPunct="1">
              <a:spcBef>
                <a:spcPct val="0"/>
              </a:spcBef>
              <a:buClrTx/>
              <a:buFontTx/>
              <a:buNone/>
            </a:pPr>
            <a:endParaRPr lang="en-GB" altLang="en-US" sz="1000"/>
          </a:p>
        </p:txBody>
      </p:sp>
      <p:cxnSp>
        <p:nvCxnSpPr>
          <p:cNvPr id="89" name="Straight Arrow Connector 243"/>
          <p:cNvCxnSpPr>
            <a:cxnSpLocks noChangeShapeType="1"/>
          </p:cNvCxnSpPr>
          <p:nvPr/>
        </p:nvCxnSpPr>
        <p:spPr bwMode="auto">
          <a:xfrm flipH="1">
            <a:off x="7656513" y="5408613"/>
            <a:ext cx="1587" cy="234950"/>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0" name="Straight Arrow Connector 245"/>
          <p:cNvCxnSpPr>
            <a:cxnSpLocks noChangeShapeType="1"/>
          </p:cNvCxnSpPr>
          <p:nvPr/>
        </p:nvCxnSpPr>
        <p:spPr bwMode="auto">
          <a:xfrm>
            <a:off x="1981200" y="3124200"/>
            <a:ext cx="228600" cy="338138"/>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1" name="Oval 36"/>
          <p:cNvSpPr>
            <a:spLocks noChangeArrowheads="1"/>
          </p:cNvSpPr>
          <p:nvPr/>
        </p:nvSpPr>
        <p:spPr bwMode="auto">
          <a:xfrm>
            <a:off x="2817813" y="3781425"/>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WWMCA</a:t>
            </a:r>
          </a:p>
          <a:p>
            <a:pPr algn="ctr" eaLnBrk="1" hangingPunct="1">
              <a:spcBef>
                <a:spcPct val="0"/>
              </a:spcBef>
              <a:buClrTx/>
              <a:buFontTx/>
              <a:buNone/>
            </a:pPr>
            <a:r>
              <a:rPr lang="en-GB" altLang="en-US" sz="1000" b="1"/>
              <a:t>Plot</a:t>
            </a:r>
          </a:p>
        </p:txBody>
      </p:sp>
      <p:sp>
        <p:nvSpPr>
          <p:cNvPr id="92" name="Oval 40"/>
          <p:cNvSpPr>
            <a:spLocks noChangeArrowheads="1"/>
          </p:cNvSpPr>
          <p:nvPr/>
        </p:nvSpPr>
        <p:spPr bwMode="auto">
          <a:xfrm>
            <a:off x="5791200" y="2803525"/>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Plot</a:t>
            </a:r>
          </a:p>
          <a:p>
            <a:pPr algn="ctr" eaLnBrk="1" hangingPunct="1">
              <a:spcBef>
                <a:spcPct val="0"/>
              </a:spcBef>
              <a:buClrTx/>
              <a:buFontTx/>
              <a:buNone/>
            </a:pPr>
            <a:r>
              <a:rPr lang="en-GB" altLang="en-US" sz="1000" b="1"/>
              <a:t>MODE</a:t>
            </a:r>
          </a:p>
          <a:p>
            <a:pPr algn="ctr" eaLnBrk="1" hangingPunct="1">
              <a:spcBef>
                <a:spcPct val="0"/>
              </a:spcBef>
              <a:buClrTx/>
              <a:buFontTx/>
              <a:buNone/>
            </a:pPr>
            <a:r>
              <a:rPr lang="en-GB" altLang="en-US" sz="1000" b="1"/>
              <a:t>Field</a:t>
            </a:r>
          </a:p>
        </p:txBody>
      </p:sp>
      <p:cxnSp>
        <p:nvCxnSpPr>
          <p:cNvPr id="93" name="Straight Arrow Connector 186"/>
          <p:cNvCxnSpPr>
            <a:cxnSpLocks noChangeShapeType="1"/>
          </p:cNvCxnSpPr>
          <p:nvPr/>
        </p:nvCxnSpPr>
        <p:spPr bwMode="auto">
          <a:xfrm flipV="1">
            <a:off x="5538788" y="3032125"/>
            <a:ext cx="252412" cy="236538"/>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4" name="AutoShape 48"/>
          <p:cNvSpPr>
            <a:spLocks noChangeArrowheads="1"/>
          </p:cNvSpPr>
          <p:nvPr/>
        </p:nvSpPr>
        <p:spPr bwMode="auto">
          <a:xfrm>
            <a:off x="6519863" y="2105025"/>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endParaRPr lang="en-GB" altLang="en-US" sz="1000"/>
          </a:p>
          <a:p>
            <a:pPr algn="ctr" eaLnBrk="1" hangingPunct="1">
              <a:spcBef>
                <a:spcPct val="0"/>
              </a:spcBef>
              <a:buClrTx/>
              <a:buFontTx/>
              <a:buNone/>
            </a:pPr>
            <a:r>
              <a:rPr lang="en-GB" altLang="en-US" sz="1000"/>
              <a:t>PNG</a:t>
            </a:r>
          </a:p>
          <a:p>
            <a:pPr algn="ctr" eaLnBrk="1" hangingPunct="1">
              <a:spcBef>
                <a:spcPct val="0"/>
              </a:spcBef>
              <a:buClrTx/>
              <a:buFontTx/>
              <a:buNone/>
            </a:pPr>
            <a:endParaRPr lang="en-GB" altLang="en-US" sz="1000"/>
          </a:p>
        </p:txBody>
      </p:sp>
      <p:cxnSp>
        <p:nvCxnSpPr>
          <p:cNvPr id="95" name="Straight Arrow Connector 171"/>
          <p:cNvCxnSpPr>
            <a:cxnSpLocks noChangeShapeType="1"/>
          </p:cNvCxnSpPr>
          <p:nvPr/>
        </p:nvCxnSpPr>
        <p:spPr bwMode="auto">
          <a:xfrm flipV="1">
            <a:off x="6705600" y="2698750"/>
            <a:ext cx="111125" cy="333375"/>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6" name="Oval 36"/>
          <p:cNvSpPr>
            <a:spLocks noChangeArrowheads="1"/>
          </p:cNvSpPr>
          <p:nvPr/>
        </p:nvSpPr>
        <p:spPr bwMode="auto">
          <a:xfrm>
            <a:off x="3895725" y="1781175"/>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MTD</a:t>
            </a:r>
          </a:p>
        </p:txBody>
      </p:sp>
      <p:sp>
        <p:nvSpPr>
          <p:cNvPr id="97" name="AutoShape 12"/>
          <p:cNvSpPr>
            <a:spLocks noChangeArrowheads="1"/>
          </p:cNvSpPr>
          <p:nvPr/>
        </p:nvSpPr>
        <p:spPr bwMode="auto">
          <a:xfrm>
            <a:off x="4943475" y="1714500"/>
            <a:ext cx="593725" cy="595313"/>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ASCII</a:t>
            </a:r>
          </a:p>
          <a:p>
            <a:pPr algn="ctr" eaLnBrk="1" hangingPunct="1">
              <a:spcBef>
                <a:spcPct val="0"/>
              </a:spcBef>
              <a:buClrTx/>
              <a:buFontTx/>
              <a:buNone/>
            </a:pPr>
            <a:r>
              <a:rPr lang="en-GB" altLang="en-US" sz="1000"/>
              <a:t>NetCDF</a:t>
            </a:r>
          </a:p>
        </p:txBody>
      </p:sp>
      <p:cxnSp>
        <p:nvCxnSpPr>
          <p:cNvPr id="98" name="Straight Arrow Connector 171"/>
          <p:cNvCxnSpPr>
            <a:cxnSpLocks noChangeShapeType="1"/>
          </p:cNvCxnSpPr>
          <p:nvPr/>
        </p:nvCxnSpPr>
        <p:spPr bwMode="auto">
          <a:xfrm>
            <a:off x="4810125" y="2009775"/>
            <a:ext cx="133350" cy="3175"/>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9" name="Oval 41"/>
          <p:cNvSpPr>
            <a:spLocks noChangeArrowheads="1"/>
          </p:cNvSpPr>
          <p:nvPr/>
        </p:nvSpPr>
        <p:spPr bwMode="auto">
          <a:xfrm>
            <a:off x="1062038" y="6040438"/>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GSI</a:t>
            </a:r>
          </a:p>
          <a:p>
            <a:pPr algn="ctr" eaLnBrk="1" hangingPunct="1">
              <a:spcBef>
                <a:spcPct val="0"/>
              </a:spcBef>
              <a:buClrTx/>
              <a:buFontTx/>
              <a:buNone/>
            </a:pPr>
            <a:r>
              <a:rPr lang="en-GB" altLang="en-US" sz="1000" b="1" dirty="0"/>
              <a:t>Tools</a:t>
            </a:r>
          </a:p>
        </p:txBody>
      </p:sp>
      <p:sp>
        <p:nvSpPr>
          <p:cNvPr id="100" name="AutoShape 10"/>
          <p:cNvSpPr>
            <a:spLocks noChangeArrowheads="1"/>
          </p:cNvSpPr>
          <p:nvPr/>
        </p:nvSpPr>
        <p:spPr bwMode="auto">
          <a:xfrm>
            <a:off x="2209800" y="5934075"/>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ASCII</a:t>
            </a:r>
          </a:p>
        </p:txBody>
      </p:sp>
      <p:sp>
        <p:nvSpPr>
          <p:cNvPr id="101" name="AutoShape 10"/>
          <p:cNvSpPr>
            <a:spLocks noChangeArrowheads="1"/>
          </p:cNvSpPr>
          <p:nvPr/>
        </p:nvSpPr>
        <p:spPr bwMode="auto">
          <a:xfrm>
            <a:off x="212725" y="6043613"/>
            <a:ext cx="595313" cy="44767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GSI</a:t>
            </a:r>
          </a:p>
          <a:p>
            <a:pPr algn="ctr" eaLnBrk="1" hangingPunct="1">
              <a:spcBef>
                <a:spcPct val="0"/>
              </a:spcBef>
              <a:buClrTx/>
              <a:buFontTx/>
              <a:buNone/>
            </a:pPr>
            <a:r>
              <a:rPr lang="en-GB" altLang="en-US" sz="1000"/>
              <a:t>Diag</a:t>
            </a:r>
          </a:p>
        </p:txBody>
      </p:sp>
      <p:sp>
        <p:nvSpPr>
          <p:cNvPr id="102" name="Oval 36"/>
          <p:cNvSpPr>
            <a:spLocks noChangeArrowheads="1"/>
          </p:cNvSpPr>
          <p:nvPr/>
        </p:nvSpPr>
        <p:spPr bwMode="auto">
          <a:xfrm>
            <a:off x="1066800" y="2276475"/>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Regrid</a:t>
            </a:r>
          </a:p>
          <a:p>
            <a:pPr algn="ctr" eaLnBrk="1" hangingPunct="1">
              <a:spcBef>
                <a:spcPct val="0"/>
              </a:spcBef>
              <a:buClrTx/>
              <a:buFontTx/>
              <a:buNone/>
            </a:pPr>
            <a:r>
              <a:rPr lang="en-GB" altLang="en-US" sz="1000" b="1"/>
              <a:t>Data</a:t>
            </a:r>
          </a:p>
          <a:p>
            <a:pPr algn="ctr" eaLnBrk="1" hangingPunct="1">
              <a:spcBef>
                <a:spcPct val="0"/>
              </a:spcBef>
              <a:buClrTx/>
              <a:buFontTx/>
              <a:buNone/>
            </a:pPr>
            <a:r>
              <a:rPr lang="en-GB" altLang="en-US" sz="1000" b="1"/>
              <a:t>Plane</a:t>
            </a:r>
          </a:p>
        </p:txBody>
      </p:sp>
      <p:cxnSp>
        <p:nvCxnSpPr>
          <p:cNvPr id="103" name="Straight Arrow Connector 126"/>
          <p:cNvCxnSpPr>
            <a:cxnSpLocks noChangeShapeType="1"/>
          </p:cNvCxnSpPr>
          <p:nvPr/>
        </p:nvCxnSpPr>
        <p:spPr bwMode="auto">
          <a:xfrm>
            <a:off x="808038" y="6267450"/>
            <a:ext cx="254000" cy="1588"/>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4" name="Straight Arrow Connector 126"/>
          <p:cNvCxnSpPr>
            <a:cxnSpLocks noChangeShapeType="1"/>
          </p:cNvCxnSpPr>
          <p:nvPr/>
        </p:nvCxnSpPr>
        <p:spPr bwMode="auto">
          <a:xfrm flipV="1">
            <a:off x="1976438" y="6230938"/>
            <a:ext cx="233362" cy="38100"/>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5" name="Straight Arrow Connector 112"/>
          <p:cNvCxnSpPr>
            <a:cxnSpLocks noChangeShapeType="1"/>
          </p:cNvCxnSpPr>
          <p:nvPr/>
        </p:nvCxnSpPr>
        <p:spPr bwMode="auto">
          <a:xfrm>
            <a:off x="769938" y="4010025"/>
            <a:ext cx="2047875" cy="0"/>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 name="Straight Arrow Connector 112"/>
          <p:cNvCxnSpPr>
            <a:cxnSpLocks noChangeShapeType="1"/>
          </p:cNvCxnSpPr>
          <p:nvPr/>
        </p:nvCxnSpPr>
        <p:spPr bwMode="auto">
          <a:xfrm>
            <a:off x="2803525" y="5073650"/>
            <a:ext cx="1096963" cy="6350"/>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 name="Straight Arrow Connector 112"/>
          <p:cNvCxnSpPr>
            <a:cxnSpLocks noChangeShapeType="1"/>
          </p:cNvCxnSpPr>
          <p:nvPr/>
        </p:nvCxnSpPr>
        <p:spPr bwMode="auto">
          <a:xfrm>
            <a:off x="2803525" y="3462338"/>
            <a:ext cx="1095375" cy="11112"/>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8" name="Elbow Connector 268"/>
          <p:cNvCxnSpPr>
            <a:cxnSpLocks noChangeShapeType="1"/>
          </p:cNvCxnSpPr>
          <p:nvPr/>
        </p:nvCxnSpPr>
        <p:spPr bwMode="auto">
          <a:xfrm flipH="1">
            <a:off x="3565525" y="4010025"/>
            <a:ext cx="166688" cy="592138"/>
          </a:xfrm>
          <a:prstGeom prst="bentConnector3">
            <a:avLst>
              <a:gd name="adj1" fmla="val -29796"/>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9" name="Elbow Connector 268"/>
          <p:cNvCxnSpPr>
            <a:cxnSpLocks noChangeShapeType="1"/>
          </p:cNvCxnSpPr>
          <p:nvPr/>
        </p:nvCxnSpPr>
        <p:spPr bwMode="auto">
          <a:xfrm flipV="1">
            <a:off x="2803525" y="5057775"/>
            <a:ext cx="3379788" cy="1173163"/>
          </a:xfrm>
          <a:prstGeom prst="bentConnector2">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0" name="Elbow Connector 268"/>
          <p:cNvCxnSpPr>
            <a:cxnSpLocks noChangeShapeType="1"/>
          </p:cNvCxnSpPr>
          <p:nvPr/>
        </p:nvCxnSpPr>
        <p:spPr bwMode="auto">
          <a:xfrm flipH="1" flipV="1">
            <a:off x="3565525" y="4602163"/>
            <a:ext cx="168275" cy="808037"/>
          </a:xfrm>
          <a:prstGeom prst="bentConnector3">
            <a:avLst>
              <a:gd name="adj1" fmla="val -29630"/>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1" name="AutoShape 48"/>
          <p:cNvSpPr>
            <a:spLocks noChangeArrowheads="1"/>
          </p:cNvSpPr>
          <p:nvPr/>
        </p:nvSpPr>
        <p:spPr bwMode="auto">
          <a:xfrm>
            <a:off x="6513513" y="5181600"/>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t>STAT</a:t>
            </a:r>
          </a:p>
          <a:p>
            <a:pPr algn="ctr" eaLnBrk="1" hangingPunct="1">
              <a:spcBef>
                <a:spcPct val="0"/>
              </a:spcBef>
              <a:buClrTx/>
              <a:buFontTx/>
              <a:buNone/>
            </a:pPr>
            <a:r>
              <a:rPr lang="en-GB" altLang="en-US" sz="1000"/>
              <a:t>ASCII</a:t>
            </a:r>
          </a:p>
        </p:txBody>
      </p:sp>
      <p:sp>
        <p:nvSpPr>
          <p:cNvPr id="112" name="Oval 36"/>
          <p:cNvSpPr>
            <a:spLocks noChangeArrowheads="1"/>
          </p:cNvSpPr>
          <p:nvPr/>
        </p:nvSpPr>
        <p:spPr bwMode="auto">
          <a:xfrm>
            <a:off x="2057400" y="2276475"/>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Shift</a:t>
            </a:r>
          </a:p>
          <a:p>
            <a:pPr algn="ctr" eaLnBrk="1" hangingPunct="1">
              <a:spcBef>
                <a:spcPct val="0"/>
              </a:spcBef>
              <a:buClrTx/>
              <a:buFontTx/>
              <a:buNone/>
            </a:pPr>
            <a:r>
              <a:rPr lang="en-GB" altLang="en-US" sz="1000" b="1"/>
              <a:t>Data</a:t>
            </a:r>
          </a:p>
          <a:p>
            <a:pPr algn="ctr" eaLnBrk="1" hangingPunct="1">
              <a:spcBef>
                <a:spcPct val="0"/>
              </a:spcBef>
              <a:buClrTx/>
              <a:buFontTx/>
              <a:buNone/>
            </a:pPr>
            <a:r>
              <a:rPr lang="en-GB" altLang="en-US" sz="1000" b="1"/>
              <a:t>Plane</a:t>
            </a:r>
          </a:p>
        </p:txBody>
      </p:sp>
      <p:cxnSp>
        <p:nvCxnSpPr>
          <p:cNvPr id="113" name="Straight Arrow Connector 118"/>
          <p:cNvCxnSpPr>
            <a:cxnSpLocks noChangeShapeType="1"/>
          </p:cNvCxnSpPr>
          <p:nvPr/>
        </p:nvCxnSpPr>
        <p:spPr bwMode="auto">
          <a:xfrm>
            <a:off x="803275" y="2262188"/>
            <a:ext cx="234950" cy="0"/>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4" name="Straight Arrow Connector 112"/>
          <p:cNvCxnSpPr>
            <a:cxnSpLocks noChangeShapeType="1"/>
          </p:cNvCxnSpPr>
          <p:nvPr/>
        </p:nvCxnSpPr>
        <p:spPr bwMode="auto">
          <a:xfrm flipH="1">
            <a:off x="2506663" y="2762250"/>
            <a:ext cx="7937" cy="403225"/>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5" name="Straight Arrow Connector 118"/>
          <p:cNvCxnSpPr>
            <a:cxnSpLocks noChangeShapeType="1"/>
          </p:cNvCxnSpPr>
          <p:nvPr/>
        </p:nvCxnSpPr>
        <p:spPr bwMode="auto">
          <a:xfrm>
            <a:off x="781050" y="1714500"/>
            <a:ext cx="3108325" cy="7938"/>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6" name="Straight Arrow Connector 112"/>
          <p:cNvCxnSpPr>
            <a:cxnSpLocks noChangeShapeType="1"/>
          </p:cNvCxnSpPr>
          <p:nvPr/>
        </p:nvCxnSpPr>
        <p:spPr bwMode="auto">
          <a:xfrm>
            <a:off x="3276600" y="1724025"/>
            <a:ext cx="0" cy="1076325"/>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 name="Oval 42"/>
          <p:cNvSpPr>
            <a:spLocks noChangeArrowheads="1"/>
          </p:cNvSpPr>
          <p:nvPr/>
        </p:nvSpPr>
        <p:spPr bwMode="auto">
          <a:xfrm>
            <a:off x="1066800" y="5553075"/>
            <a:ext cx="914400" cy="457200"/>
          </a:xfrm>
          <a:prstGeom prst="ellipse">
            <a:avLst/>
          </a:prstGeom>
          <a:solidFill>
            <a:srgbClr val="339966"/>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a:t>LIDAR2NC</a:t>
            </a:r>
          </a:p>
        </p:txBody>
      </p:sp>
      <p:cxnSp>
        <p:nvCxnSpPr>
          <p:cNvPr id="118" name="Straight Arrow Connector 143"/>
          <p:cNvCxnSpPr>
            <a:cxnSpLocks noChangeShapeType="1"/>
          </p:cNvCxnSpPr>
          <p:nvPr/>
        </p:nvCxnSpPr>
        <p:spPr bwMode="auto">
          <a:xfrm flipV="1">
            <a:off x="1981200" y="5073650"/>
            <a:ext cx="228600" cy="708025"/>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9" name="AutoShape 9"/>
          <p:cNvSpPr>
            <a:spLocks noChangeArrowheads="1"/>
          </p:cNvSpPr>
          <p:nvPr/>
        </p:nvSpPr>
        <p:spPr bwMode="auto">
          <a:xfrm>
            <a:off x="211138" y="5551488"/>
            <a:ext cx="595312" cy="44767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a:solidFill>
                  <a:schemeClr val="tx1"/>
                </a:solidFill>
              </a:rPr>
              <a:t>Lidar</a:t>
            </a:r>
          </a:p>
          <a:p>
            <a:pPr algn="ctr" eaLnBrk="1" hangingPunct="1">
              <a:spcBef>
                <a:spcPct val="0"/>
              </a:spcBef>
              <a:buClrTx/>
              <a:buFontTx/>
              <a:buNone/>
            </a:pPr>
            <a:r>
              <a:rPr lang="en-GB" altLang="en-US" sz="1000">
                <a:solidFill>
                  <a:schemeClr val="tx1"/>
                </a:solidFill>
              </a:rPr>
              <a:t>HDF</a:t>
            </a:r>
          </a:p>
        </p:txBody>
      </p:sp>
      <p:cxnSp>
        <p:nvCxnSpPr>
          <p:cNvPr id="120" name="Straight Arrow Connector 126"/>
          <p:cNvCxnSpPr>
            <a:cxnSpLocks noChangeShapeType="1"/>
          </p:cNvCxnSpPr>
          <p:nvPr/>
        </p:nvCxnSpPr>
        <p:spPr bwMode="auto">
          <a:xfrm>
            <a:off x="806450" y="5775325"/>
            <a:ext cx="260350" cy="6350"/>
          </a:xfrm>
          <a:prstGeom prst="straightConnector1">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1" name="Oval 120"/>
          <p:cNvSpPr>
            <a:spLocks noChangeArrowheads="1"/>
          </p:cNvSpPr>
          <p:nvPr/>
        </p:nvSpPr>
        <p:spPr bwMode="auto">
          <a:xfrm>
            <a:off x="8047038" y="5213350"/>
            <a:ext cx="914400" cy="457200"/>
          </a:xfrm>
          <a:prstGeom prst="ellipse">
            <a:avLst/>
          </a:prstGeom>
          <a:solidFill>
            <a:srgbClr val="FFC000"/>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r>
              <a:rPr lang="en-GB" altLang="en-US" sz="1000" b="1" dirty="0" err="1" smtClean="0"/>
              <a:t>TCPlot</a:t>
            </a:r>
            <a:r>
              <a:rPr lang="en-GB" altLang="en-US" sz="1000" b="1" dirty="0" smtClean="0"/>
              <a:t/>
            </a:r>
            <a:br>
              <a:rPr lang="en-GB" altLang="en-US" sz="1000" b="1" dirty="0" smtClean="0"/>
            </a:br>
            <a:r>
              <a:rPr lang="en-GB" altLang="en-US" sz="1000" b="1" dirty="0" smtClean="0"/>
              <a:t>-MPR.R</a:t>
            </a:r>
            <a:endParaRPr lang="en-GB" altLang="en-US" sz="1000" b="1" dirty="0"/>
          </a:p>
        </p:txBody>
      </p:sp>
      <p:sp>
        <p:nvSpPr>
          <p:cNvPr id="122" name="AutoShape 48"/>
          <p:cNvSpPr>
            <a:spLocks noChangeArrowheads="1"/>
          </p:cNvSpPr>
          <p:nvPr/>
        </p:nvSpPr>
        <p:spPr bwMode="auto">
          <a:xfrm>
            <a:off x="8215313" y="5897563"/>
            <a:ext cx="593725" cy="593725"/>
          </a:xfrm>
          <a:prstGeom prst="foldedCorner">
            <a:avLst>
              <a:gd name="adj" fmla="val 12500"/>
            </a:avLst>
          </a:prstGeom>
          <a:solidFill>
            <a:srgbClr val="DDDDDD"/>
          </a:solidFill>
          <a:ln w="9360">
            <a:solidFill>
              <a:srgbClr val="000000"/>
            </a:solidFill>
            <a:miter lim="800000"/>
            <a:headEnd/>
            <a:tailEnd/>
          </a:ln>
        </p:spPr>
        <p:txBody>
          <a:bodyPr wrap="none" lIns="90000" tIns="46800" rIns="90000" bIns="46800" anchor="ctr"/>
          <a:lstStyle>
            <a:lvl1pPr>
              <a:spcBef>
                <a:spcPts val="7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Verdana" charset="0"/>
                <a:ea typeface="ＭＳ Ｐゴシック" charset="-128"/>
                <a:cs typeface="Bitstream Vera Sans" charset="0"/>
              </a:defRPr>
            </a:lvl1pPr>
            <a:lvl2pPr>
              <a:spcBef>
                <a:spcPts val="65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Verdana" charset="0"/>
                <a:ea typeface="Bitstream Vera Sans" charset="0"/>
                <a:cs typeface="Bitstream Vera Sans" charset="0"/>
              </a:defRPr>
            </a:lvl2pPr>
            <a:lvl3pPr>
              <a:spcBef>
                <a:spcPts val="57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Verdana" charset="0"/>
                <a:ea typeface="Bitstream Vera Sans" charset="0"/>
                <a:cs typeface="Bitstream Vera Sans" charset="0"/>
              </a:defRPr>
            </a:lvl3pPr>
            <a:lvl4pPr>
              <a:spcBef>
                <a:spcPts val="5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4pPr>
            <a:lvl5pPr>
              <a:spcBef>
                <a:spcPts val="625"/>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5pPr>
            <a:lvl6pPr marL="25146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6pPr>
            <a:lvl7pPr marL="29718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7pPr>
            <a:lvl8pPr marL="34290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8pPr>
            <a:lvl9pPr marL="3886200" indent="-228600" defTabSz="457200" eaLnBrk="0" fontAlgn="base" hangingPunct="0">
              <a:spcBef>
                <a:spcPts val="625"/>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Bitstream Vera Sans" charset="0"/>
                <a:cs typeface="Bitstream Vera Sans" charset="0"/>
              </a:defRPr>
            </a:lvl9pPr>
          </a:lstStyle>
          <a:p>
            <a:pPr algn="ctr" eaLnBrk="1" hangingPunct="1">
              <a:spcBef>
                <a:spcPct val="0"/>
              </a:spcBef>
              <a:buClrTx/>
              <a:buFontTx/>
              <a:buNone/>
            </a:pPr>
            <a:endParaRPr lang="en-GB" altLang="en-US" sz="1000" dirty="0"/>
          </a:p>
          <a:p>
            <a:pPr algn="ctr" eaLnBrk="1" hangingPunct="1">
              <a:spcBef>
                <a:spcPct val="0"/>
              </a:spcBef>
              <a:buClrTx/>
              <a:buFontTx/>
              <a:buNone/>
            </a:pPr>
            <a:r>
              <a:rPr lang="en-GB" altLang="en-US" sz="1000" dirty="0" smtClean="0"/>
              <a:t>PNG</a:t>
            </a:r>
            <a:endParaRPr lang="en-GB" altLang="en-US" sz="1000" dirty="0"/>
          </a:p>
          <a:p>
            <a:pPr algn="ctr" eaLnBrk="1" hangingPunct="1">
              <a:spcBef>
                <a:spcPct val="0"/>
              </a:spcBef>
              <a:buClrTx/>
              <a:buFontTx/>
              <a:buNone/>
            </a:pPr>
            <a:endParaRPr lang="en-GB" altLang="en-US" sz="1000" dirty="0"/>
          </a:p>
        </p:txBody>
      </p:sp>
      <p:cxnSp>
        <p:nvCxnSpPr>
          <p:cNvPr id="4" name="Elbow Connector 3"/>
          <p:cNvCxnSpPr>
            <a:stCxn id="88" idx="3"/>
            <a:endCxn id="121" idx="2"/>
          </p:cNvCxnSpPr>
          <p:nvPr/>
        </p:nvCxnSpPr>
        <p:spPr>
          <a:xfrm flipV="1">
            <a:off x="7953375" y="5441950"/>
            <a:ext cx="93663" cy="4984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21" idx="4"/>
            <a:endCxn id="122" idx="0"/>
          </p:cNvCxnSpPr>
          <p:nvPr/>
        </p:nvCxnSpPr>
        <p:spPr>
          <a:xfrm>
            <a:off x="8504238" y="5670550"/>
            <a:ext cx="7938" cy="227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426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41"/>
          <p:cNvSpPr txBox="1">
            <a:spLocks/>
          </p:cNvSpPr>
          <p:nvPr/>
        </p:nvSpPr>
        <p:spPr>
          <a:xfrm>
            <a:off x="0" y="0"/>
            <a:ext cx="9144000" cy="12192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buSzPct val="25000"/>
            </a:pPr>
            <a:r>
              <a:rPr lang="en-US" sz="3200" dirty="0" smtClean="0">
                <a:solidFill>
                  <a:schemeClr val="dk2"/>
                </a:solidFill>
                <a:latin typeface="Arial"/>
                <a:ea typeface="Arial"/>
                <a:cs typeface="Arial"/>
              </a:rPr>
              <a:t>Recent Progress – Docker MET</a:t>
            </a:r>
            <a:endParaRPr lang="en-US" sz="3200" dirty="0">
              <a:solidFill>
                <a:schemeClr val="dk2"/>
              </a:solidFill>
              <a:latin typeface="Arial"/>
              <a:ea typeface="Arial"/>
              <a:cs typeface="Arial"/>
              <a:sym typeface="Arial"/>
            </a:endParaRPr>
          </a:p>
        </p:txBody>
      </p:sp>
      <p:sp>
        <p:nvSpPr>
          <p:cNvPr id="4" name="Slide Number Placeholder 3"/>
          <p:cNvSpPr>
            <a:spLocks noGrp="1"/>
          </p:cNvSpPr>
          <p:nvPr>
            <p:ph type="sldNum" sz="quarter" idx="12"/>
          </p:nvPr>
        </p:nvSpPr>
        <p:spPr/>
        <p:txBody>
          <a:bodyPr/>
          <a:lstStyle/>
          <a:p>
            <a:fld id="{F5459D80-F6AF-4590-8E73-2F013678FE42}" type="slidenum">
              <a:rPr lang="en-US" smtClean="0"/>
              <a:pPr/>
              <a:t>13</a:t>
            </a:fld>
            <a:endParaRPr lang="en-US"/>
          </a:p>
        </p:txBody>
      </p:sp>
      <p:sp>
        <p:nvSpPr>
          <p:cNvPr id="5" name="TextBox 4"/>
          <p:cNvSpPr txBox="1"/>
          <p:nvPr/>
        </p:nvSpPr>
        <p:spPr>
          <a:xfrm>
            <a:off x="304800" y="914400"/>
            <a:ext cx="8417835" cy="1323439"/>
          </a:xfrm>
          <a:prstGeom prst="rect">
            <a:avLst/>
          </a:prstGeom>
          <a:gradFill flip="none" rotWithShape="1">
            <a:gsLst>
              <a:gs pos="0">
                <a:srgbClr val="FFFF00"/>
              </a:gs>
              <a:gs pos="64000">
                <a:srgbClr val="FFFF99"/>
              </a:gs>
              <a:gs pos="99000">
                <a:srgbClr val="FFFF99"/>
              </a:gs>
              <a:gs pos="81000">
                <a:srgbClr val="FFFF99"/>
              </a:gs>
            </a:gsLst>
            <a:lin ang="5400000" scaled="1"/>
            <a:tileRect/>
          </a:gradFill>
          <a:ln>
            <a:solidFill>
              <a:schemeClr val="accent1"/>
            </a:solidFill>
          </a:ln>
        </p:spPr>
        <p:txBody>
          <a:bodyPr wrap="square" rtlCol="0">
            <a:spAutoFit/>
          </a:bodyPr>
          <a:lstStyle/>
          <a:p>
            <a:r>
              <a:rPr lang="en-US" sz="2000" b="1" u="sng" dirty="0" smtClean="0"/>
              <a:t>Docker</a:t>
            </a:r>
            <a:r>
              <a:rPr lang="en-US" sz="2000" u="sng" dirty="0" smtClean="0"/>
              <a:t> </a:t>
            </a:r>
            <a:r>
              <a:rPr lang="en-US" sz="2000" b="1" dirty="0"/>
              <a:t> (Amazon Web Services</a:t>
            </a:r>
            <a:r>
              <a:rPr lang="en-US" sz="2000" b="1" dirty="0" smtClean="0"/>
              <a:t>): </a:t>
            </a:r>
          </a:p>
          <a:p>
            <a:pPr marL="342900" indent="-342900">
              <a:buFont typeface="Arial" panose="020B0604020202020204" pitchFamily="34" charset="0"/>
              <a:buChar char="•"/>
            </a:pPr>
            <a:r>
              <a:rPr lang="en-US" sz="2000" dirty="0" smtClean="0"/>
              <a:t>Open-source </a:t>
            </a:r>
            <a:r>
              <a:rPr lang="en-US" sz="2000" dirty="0"/>
              <a:t>technology </a:t>
            </a:r>
            <a:r>
              <a:rPr lang="en-US" sz="2000" dirty="0" smtClean="0"/>
              <a:t>to build and </a:t>
            </a:r>
            <a:r>
              <a:rPr lang="en-US" sz="2000" dirty="0"/>
              <a:t>deploy </a:t>
            </a:r>
            <a:r>
              <a:rPr lang="en-US" sz="2000" dirty="0" smtClean="0"/>
              <a:t>applications </a:t>
            </a:r>
            <a:r>
              <a:rPr lang="en-US" sz="2000" dirty="0"/>
              <a:t>inside software </a:t>
            </a:r>
            <a:r>
              <a:rPr lang="en-US" sz="2000" dirty="0" smtClean="0"/>
              <a:t>containers</a:t>
            </a:r>
          </a:p>
          <a:p>
            <a:pPr marL="342900" indent="-342900">
              <a:buFont typeface="Arial" panose="020B0604020202020204" pitchFamily="34" charset="0"/>
              <a:buChar char="•"/>
            </a:pPr>
            <a:r>
              <a:rPr lang="en-US" sz="2000" dirty="0" smtClean="0"/>
              <a:t>Packages software containing: </a:t>
            </a:r>
            <a:r>
              <a:rPr lang="en-US" sz="2000" dirty="0"/>
              <a:t>code, runtime, system tools, system libraries, </a:t>
            </a:r>
            <a:r>
              <a:rPr lang="en-US" sz="2000" dirty="0" err="1" smtClean="0"/>
              <a:t>etc</a:t>
            </a:r>
            <a:endParaRPr lang="en-US" sz="2000" dirty="0" smtClean="0"/>
          </a:p>
          <a:p>
            <a:pPr marL="342900" indent="-342900">
              <a:buFont typeface="Arial" panose="020B0604020202020204" pitchFamily="34" charset="0"/>
              <a:buChar char="•"/>
            </a:pPr>
            <a:r>
              <a:rPr lang="en-US" sz="2000" dirty="0" smtClean="0"/>
              <a:t>Enables </a:t>
            </a:r>
            <a:r>
              <a:rPr lang="en-US" sz="2000" dirty="0"/>
              <a:t>you to quickly, reliably, and consistently deploy </a:t>
            </a:r>
            <a:r>
              <a:rPr lang="en-US" sz="2000" dirty="0" smtClean="0"/>
              <a:t>applications</a:t>
            </a:r>
            <a:endParaRPr lang="en-US" sz="2000" dirty="0"/>
          </a:p>
        </p:txBody>
      </p:sp>
      <p:sp>
        <p:nvSpPr>
          <p:cNvPr id="6" name="Round Diagonal Corner Rectangle 5"/>
          <p:cNvSpPr/>
          <p:nvPr/>
        </p:nvSpPr>
        <p:spPr>
          <a:xfrm>
            <a:off x="533400" y="2514600"/>
            <a:ext cx="3657600" cy="253851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1233" y="2715162"/>
            <a:ext cx="3276600" cy="2085108"/>
          </a:xfrm>
          <a:prstGeom prst="rect">
            <a:avLst/>
          </a:prstGeom>
        </p:spPr>
      </p:pic>
      <p:sp>
        <p:nvSpPr>
          <p:cNvPr id="8" name="TextBox 7"/>
          <p:cNvSpPr txBox="1"/>
          <p:nvPr/>
        </p:nvSpPr>
        <p:spPr>
          <a:xfrm>
            <a:off x="4648200" y="2336043"/>
            <a:ext cx="4263032" cy="3477875"/>
          </a:xfrm>
          <a:prstGeom prst="rect">
            <a:avLst/>
          </a:prstGeom>
          <a:noFill/>
        </p:spPr>
        <p:txBody>
          <a:bodyPr wrap="square" rtlCol="0">
            <a:spAutoFit/>
          </a:bodyPr>
          <a:lstStyle/>
          <a:p>
            <a:r>
              <a:rPr lang="en-US" sz="2000" dirty="0" smtClean="0"/>
              <a:t>MET compiled in a Docker </a:t>
            </a:r>
            <a:r>
              <a:rPr lang="en-US" sz="2000" dirty="0" smtClean="0"/>
              <a:t>Container</a:t>
            </a:r>
            <a:endParaRPr lang="en-US" sz="2000" dirty="0" smtClean="0"/>
          </a:p>
          <a:p>
            <a:pPr marL="342900" indent="-342900">
              <a:buAutoNum type="arabicParenR"/>
            </a:pPr>
            <a:r>
              <a:rPr lang="en-US" sz="2000" dirty="0" smtClean="0"/>
              <a:t> Set up to work with a suite of test-cases for NWP innovation </a:t>
            </a:r>
            <a:r>
              <a:rPr lang="en-US" sz="2000" dirty="0" smtClean="0"/>
              <a:t>testing (MMET/MERIT)</a:t>
            </a:r>
            <a:endParaRPr lang="en-US" sz="2000" dirty="0" smtClean="0"/>
          </a:p>
          <a:p>
            <a:pPr marL="342900" indent="-342900">
              <a:buAutoNum type="arabicParenR"/>
            </a:pPr>
            <a:r>
              <a:rPr lang="en-US" sz="2000" dirty="0" smtClean="0"/>
              <a:t>Bundled with MET online tutorial </a:t>
            </a:r>
            <a:r>
              <a:rPr lang="en-US" sz="2000" dirty="0" smtClean="0"/>
              <a:t>data</a:t>
            </a:r>
          </a:p>
          <a:p>
            <a:pPr marL="342900" indent="-342900">
              <a:buAutoNum type="arabicParenR"/>
            </a:pPr>
            <a:endParaRPr lang="en-US" sz="2000" dirty="0"/>
          </a:p>
          <a:p>
            <a:r>
              <a:rPr lang="en-US" sz="2000" dirty="0" smtClean="0"/>
              <a:t>Docker MET should make it easier for scientists to test out MET’s capabilities</a:t>
            </a:r>
          </a:p>
          <a:p>
            <a:endParaRPr lang="en-US" sz="2000" dirty="0"/>
          </a:p>
          <a:p>
            <a:r>
              <a:rPr lang="en-US" sz="2000" dirty="0" smtClean="0"/>
              <a:t>Will be attempting to put </a:t>
            </a:r>
            <a:r>
              <a:rPr lang="en-US" sz="2000" dirty="0" err="1" smtClean="0"/>
              <a:t>METViewer</a:t>
            </a:r>
            <a:r>
              <a:rPr lang="en-US" sz="2000" dirty="0" smtClean="0"/>
              <a:t> in a container this year</a:t>
            </a:r>
            <a:endParaRPr lang="en-US" sz="2000" dirty="0" smtClean="0"/>
          </a:p>
        </p:txBody>
      </p:sp>
      <p:sp>
        <p:nvSpPr>
          <p:cNvPr id="9" name="TextBox 8"/>
          <p:cNvSpPr txBox="1"/>
          <p:nvPr/>
        </p:nvSpPr>
        <p:spPr>
          <a:xfrm>
            <a:off x="356578" y="5191661"/>
            <a:ext cx="3621256" cy="830997"/>
          </a:xfrm>
          <a:prstGeom prst="rect">
            <a:avLst/>
          </a:prstGeom>
          <a:noFill/>
        </p:spPr>
        <p:txBody>
          <a:bodyPr wrap="square" rtlCol="0">
            <a:spAutoFit/>
          </a:bodyPr>
          <a:lstStyle/>
          <a:p>
            <a:pPr algn="ctr"/>
            <a:r>
              <a:rPr lang="en-US" sz="2400" dirty="0" smtClean="0"/>
              <a:t>Contact </a:t>
            </a:r>
            <a:r>
              <a:rPr lang="en-US" sz="2400" dirty="0" smtClean="0">
                <a:hlinkClick r:id="rId4"/>
              </a:rPr>
              <a:t>met_help@ucar.edu</a:t>
            </a:r>
            <a:r>
              <a:rPr lang="en-US" sz="2400" dirty="0" smtClean="0"/>
              <a:t> for more </a:t>
            </a:r>
            <a:r>
              <a:rPr lang="en-US" sz="2400" dirty="0" smtClean="0"/>
              <a:t>info</a:t>
            </a:r>
            <a:endParaRPr lang="en-US" sz="2400" dirty="0"/>
          </a:p>
        </p:txBody>
      </p:sp>
      <p:sp>
        <p:nvSpPr>
          <p:cNvPr id="10" name="TextBox 9"/>
          <p:cNvSpPr txBox="1"/>
          <p:nvPr/>
        </p:nvSpPr>
        <p:spPr>
          <a:xfrm>
            <a:off x="1243356" y="6324600"/>
            <a:ext cx="6681444" cy="461665"/>
          </a:xfrm>
          <a:prstGeom prst="rect">
            <a:avLst/>
          </a:prstGeom>
          <a:noFill/>
        </p:spPr>
        <p:txBody>
          <a:bodyPr wrap="none" rtlCol="0">
            <a:spAutoFit/>
          </a:bodyPr>
          <a:lstStyle/>
          <a:p>
            <a:r>
              <a:rPr lang="en-US" sz="2400" dirty="0" smtClean="0">
                <a:solidFill>
                  <a:schemeClr val="accent6">
                    <a:lumMod val="75000"/>
                  </a:schemeClr>
                </a:solidFill>
              </a:rPr>
              <a:t>See Poster </a:t>
            </a:r>
            <a:r>
              <a:rPr lang="en-US" sz="2400" dirty="0" smtClean="0">
                <a:solidFill>
                  <a:schemeClr val="accent6">
                    <a:lumMod val="75000"/>
                  </a:schemeClr>
                </a:solidFill>
              </a:rPr>
              <a:t>P40 Harrold </a:t>
            </a:r>
            <a:r>
              <a:rPr lang="en-US" sz="2400" dirty="0" smtClean="0">
                <a:solidFill>
                  <a:schemeClr val="accent6">
                    <a:lumMod val="75000"/>
                  </a:schemeClr>
                </a:solidFill>
              </a:rPr>
              <a:t>et. al, for more </a:t>
            </a:r>
            <a:r>
              <a:rPr lang="en-US" sz="2400" dirty="0" smtClean="0">
                <a:solidFill>
                  <a:schemeClr val="accent6">
                    <a:lumMod val="75000"/>
                  </a:schemeClr>
                </a:solidFill>
              </a:rPr>
              <a:t>info on Containers</a:t>
            </a:r>
            <a:endParaRPr lang="en-US" sz="2400" dirty="0">
              <a:solidFill>
                <a:schemeClr val="accent6">
                  <a:lumMod val="75000"/>
                </a:schemeClr>
              </a:solidFill>
            </a:endParaRPr>
          </a:p>
        </p:txBody>
      </p:sp>
    </p:spTree>
    <p:extLst>
      <p:ext uri="{BB962C8B-B14F-4D97-AF65-F5344CB8AC3E}">
        <p14:creationId xmlns:p14="http://schemas.microsoft.com/office/powerpoint/2010/main" val="2079694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41"/>
          <p:cNvSpPr txBox="1">
            <a:spLocks/>
          </p:cNvSpPr>
          <p:nvPr/>
        </p:nvSpPr>
        <p:spPr>
          <a:xfrm>
            <a:off x="0" y="0"/>
            <a:ext cx="9144000" cy="12192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buSzPct val="25000"/>
            </a:pPr>
            <a:r>
              <a:rPr lang="en-US" sz="3200" dirty="0" smtClean="0">
                <a:solidFill>
                  <a:schemeClr val="dk2"/>
                </a:solidFill>
                <a:latin typeface="Arial"/>
                <a:ea typeface="Arial"/>
                <a:cs typeface="Arial"/>
              </a:rPr>
              <a:t>Summary</a:t>
            </a:r>
            <a:endParaRPr lang="en-US" sz="3200" dirty="0">
              <a:solidFill>
                <a:schemeClr val="dk2"/>
              </a:solidFill>
              <a:latin typeface="Arial"/>
              <a:ea typeface="Arial"/>
              <a:cs typeface="Arial"/>
              <a:sym typeface="Arial"/>
            </a:endParaRPr>
          </a:p>
        </p:txBody>
      </p:sp>
      <p:sp>
        <p:nvSpPr>
          <p:cNvPr id="3" name="Content Placeholder 5"/>
          <p:cNvSpPr txBox="1">
            <a:spLocks/>
          </p:cNvSpPr>
          <p:nvPr/>
        </p:nvSpPr>
        <p:spPr>
          <a:xfrm>
            <a:off x="381000" y="1295400"/>
            <a:ext cx="8305800" cy="50292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smtClean="0"/>
              <a:t>Unification of verification capability has begun between NOAA EMC, DTC and partner organizations using MET+</a:t>
            </a:r>
          </a:p>
          <a:p>
            <a:endParaRPr lang="en-US" sz="1200" dirty="0"/>
          </a:p>
          <a:p>
            <a:r>
              <a:rPr lang="en-US" sz="2800" b="1" dirty="0" smtClean="0"/>
              <a:t>Phase I</a:t>
            </a:r>
            <a:r>
              <a:rPr lang="en-US" sz="2800" dirty="0" smtClean="0"/>
              <a:t> to be completed by Summer 2017</a:t>
            </a:r>
          </a:p>
          <a:p>
            <a:pPr lvl="1"/>
            <a:r>
              <a:rPr lang="en-US" sz="2600" dirty="0" smtClean="0"/>
              <a:t>Parallel MET+ system for global physics development at EMC and within the DTC Global Model Test Bed (GMTB)</a:t>
            </a:r>
          </a:p>
          <a:p>
            <a:pPr lvl="1"/>
            <a:r>
              <a:rPr lang="en-US" sz="2600" dirty="0" smtClean="0"/>
              <a:t>Many enhancements to software and training material</a:t>
            </a:r>
            <a:endParaRPr lang="en-US" sz="2600" dirty="0"/>
          </a:p>
          <a:p>
            <a:pPr lvl="1"/>
            <a:endParaRPr lang="en-US" sz="1100" dirty="0" smtClean="0"/>
          </a:p>
          <a:p>
            <a:r>
              <a:rPr lang="en-US" sz="2800" b="1" dirty="0" smtClean="0"/>
              <a:t>Phase II </a:t>
            </a:r>
            <a:r>
              <a:rPr lang="en-US" sz="2800" dirty="0" smtClean="0"/>
              <a:t>to be completed by Summer 2018</a:t>
            </a:r>
          </a:p>
          <a:p>
            <a:pPr lvl="1"/>
            <a:r>
              <a:rPr lang="en-US" sz="2600" dirty="0" smtClean="0"/>
              <a:t>MET+ available to community</a:t>
            </a:r>
          </a:p>
          <a:p>
            <a:pPr lvl="1"/>
            <a:r>
              <a:rPr lang="en-US" sz="2600" dirty="0" smtClean="0"/>
              <a:t>MET+ examples for multi-scale evaluation (global to storm scale) available to NGGPS and research community on DTC website</a:t>
            </a:r>
          </a:p>
          <a:p>
            <a:pPr lvl="1"/>
            <a:endParaRPr lang="en-US" sz="1100" dirty="0"/>
          </a:p>
        </p:txBody>
      </p:sp>
      <p:sp>
        <p:nvSpPr>
          <p:cNvPr id="4" name="Slide Number Placeholder 3"/>
          <p:cNvSpPr>
            <a:spLocks noGrp="1"/>
          </p:cNvSpPr>
          <p:nvPr>
            <p:ph type="sldNum" sz="quarter" idx="12"/>
          </p:nvPr>
        </p:nvSpPr>
        <p:spPr/>
        <p:txBody>
          <a:bodyPr/>
          <a:lstStyle/>
          <a:p>
            <a:fld id="{F5459D80-F6AF-4590-8E73-2F013678FE42}" type="slidenum">
              <a:rPr lang="en-US" smtClean="0"/>
              <a:pPr/>
              <a:t>14</a:t>
            </a:fld>
            <a:endParaRPr lang="en-US"/>
          </a:p>
        </p:txBody>
      </p:sp>
    </p:spTree>
    <p:extLst>
      <p:ext uri="{BB962C8B-B14F-4D97-AF65-F5344CB8AC3E}">
        <p14:creationId xmlns:p14="http://schemas.microsoft.com/office/powerpoint/2010/main" val="739579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41"/>
          <p:cNvSpPr txBox="1">
            <a:spLocks/>
          </p:cNvSpPr>
          <p:nvPr/>
        </p:nvSpPr>
        <p:spPr>
          <a:xfrm>
            <a:off x="0" y="0"/>
            <a:ext cx="9144000" cy="12192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buSzPct val="25000"/>
            </a:pPr>
            <a:r>
              <a:rPr lang="en-US" sz="3200" dirty="0" smtClean="0">
                <a:solidFill>
                  <a:schemeClr val="dk2"/>
                </a:solidFill>
                <a:latin typeface="Arial"/>
                <a:ea typeface="Arial"/>
                <a:cs typeface="Arial"/>
              </a:rPr>
              <a:t>Questions?</a:t>
            </a:r>
            <a:endParaRPr lang="en-US" sz="3200" dirty="0">
              <a:solidFill>
                <a:schemeClr val="dk2"/>
              </a:solidFill>
              <a:latin typeface="Arial"/>
              <a:ea typeface="Arial"/>
              <a:cs typeface="Arial"/>
              <a:sym typeface="Arial"/>
            </a:endParaRPr>
          </a:p>
        </p:txBody>
      </p:sp>
      <p:sp>
        <p:nvSpPr>
          <p:cNvPr id="3" name="Content Placeholder 5"/>
          <p:cNvSpPr txBox="1">
            <a:spLocks/>
          </p:cNvSpPr>
          <p:nvPr/>
        </p:nvSpPr>
        <p:spPr>
          <a:xfrm>
            <a:off x="381000" y="1295400"/>
            <a:ext cx="8305800" cy="50292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smtClean="0"/>
              <a:t>Contact: Tara Jensen – </a:t>
            </a:r>
            <a:r>
              <a:rPr lang="en-US" sz="2800" dirty="0" smtClean="0">
                <a:hlinkClick r:id="rId3"/>
              </a:rPr>
              <a:t>jensen@ucar.edu</a:t>
            </a:r>
            <a:endParaRPr lang="en-US" sz="2800" dirty="0" smtClean="0"/>
          </a:p>
          <a:p>
            <a:r>
              <a:rPr lang="en-US" sz="2800" dirty="0" smtClean="0"/>
              <a:t>MET </a:t>
            </a:r>
            <a:r>
              <a:rPr lang="en-US" sz="2800" dirty="0"/>
              <a:t>Website: </a:t>
            </a:r>
            <a:r>
              <a:rPr lang="en-US" sz="2800" dirty="0">
                <a:hlinkClick r:id="rId4"/>
              </a:rPr>
              <a:t>http://www.dtcenter.org/met/users</a:t>
            </a:r>
            <a:r>
              <a:rPr lang="en-US" sz="2800" dirty="0" smtClean="0">
                <a:hlinkClick r:id="rId4"/>
              </a:rPr>
              <a:t>/</a:t>
            </a:r>
            <a:endParaRPr lang="en-US" sz="2800" dirty="0" smtClean="0"/>
          </a:p>
          <a:p>
            <a:r>
              <a:rPr lang="en-US" sz="2800" dirty="0"/>
              <a:t>MET Download: </a:t>
            </a:r>
            <a:r>
              <a:rPr lang="en-US" sz="2800" dirty="0">
                <a:hlinkClick r:id="rId5"/>
              </a:rPr>
              <a:t>http://</a:t>
            </a:r>
            <a:r>
              <a:rPr lang="en-US" sz="2800" dirty="0" smtClean="0">
                <a:hlinkClick r:id="rId5"/>
              </a:rPr>
              <a:t>www.dtcenter.org/met/users/downloads/index.php</a:t>
            </a:r>
            <a:endParaRPr lang="en-US" sz="2800" dirty="0" smtClean="0"/>
          </a:p>
          <a:p>
            <a:r>
              <a:rPr lang="en-US" sz="2800" dirty="0" smtClean="0"/>
              <a:t>MET Helpdesk: </a:t>
            </a:r>
            <a:r>
              <a:rPr lang="en-US" sz="2800" b="1" i="1" dirty="0" smtClean="0">
                <a:hlinkClick r:id="rId6"/>
              </a:rPr>
              <a:t>met_help@ucar.edu</a:t>
            </a:r>
            <a:endParaRPr lang="en-US" sz="2800" b="1" i="1" dirty="0" smtClean="0"/>
          </a:p>
          <a:p>
            <a:r>
              <a:rPr lang="en-US" sz="2600" dirty="0">
                <a:hlinkClick r:id="rId7"/>
              </a:rPr>
              <a:t>http://</a:t>
            </a:r>
            <a:r>
              <a:rPr lang="en-US" sz="2600" dirty="0" smtClean="0">
                <a:hlinkClick r:id="rId7"/>
              </a:rPr>
              <a:t>www.dtcenter.org/met/users/support/met_help.php</a:t>
            </a:r>
            <a:endParaRPr lang="en-US" sz="2600" dirty="0" smtClean="0"/>
          </a:p>
          <a:p>
            <a:endParaRPr lang="en-US" sz="2600" dirty="0" smtClean="0"/>
          </a:p>
          <a:p>
            <a:pPr lvl="1"/>
            <a:endParaRPr lang="en-US" sz="1100" dirty="0"/>
          </a:p>
        </p:txBody>
      </p:sp>
      <p:sp>
        <p:nvSpPr>
          <p:cNvPr id="6" name="TextBox 5"/>
          <p:cNvSpPr txBox="1"/>
          <p:nvPr/>
        </p:nvSpPr>
        <p:spPr>
          <a:xfrm>
            <a:off x="1295400" y="4495800"/>
            <a:ext cx="6400800" cy="1846659"/>
          </a:xfrm>
          <a:prstGeom prst="rect">
            <a:avLst/>
          </a:prstGeom>
          <a:noFill/>
          <a:ln>
            <a:solidFill>
              <a:srgbClr val="C00000"/>
            </a:solidFill>
          </a:ln>
        </p:spPr>
        <p:txBody>
          <a:bodyPr wrap="square" rtlCol="0">
            <a:spAutoFit/>
          </a:bodyPr>
          <a:lstStyle/>
          <a:p>
            <a:r>
              <a:rPr lang="en-US" sz="2400" b="1" dirty="0" smtClean="0">
                <a:solidFill>
                  <a:srgbClr val="FF0000"/>
                </a:solidFill>
              </a:rPr>
              <a:t>DTC </a:t>
            </a:r>
            <a:r>
              <a:rPr lang="en-US" sz="2400" b="1" dirty="0">
                <a:solidFill>
                  <a:srgbClr val="FF0000"/>
                </a:solidFill>
              </a:rPr>
              <a:t>Visitor Program: </a:t>
            </a:r>
            <a:r>
              <a:rPr lang="en-US" dirty="0"/>
              <a:t>The DTC Visitor Program supports visitors to work with the DTC to test new </a:t>
            </a:r>
            <a:r>
              <a:rPr lang="en-US" dirty="0" smtClean="0"/>
              <a:t>forecasting </a:t>
            </a:r>
            <a:r>
              <a:rPr lang="en-US" dirty="0"/>
              <a:t>and verification techniques, models and model components for numerical weather prediction (NWP</a:t>
            </a:r>
            <a:r>
              <a:rPr lang="en-US" dirty="0" smtClean="0"/>
              <a:t>).  PI projects and Graduate Student Projects Available.  Open Announcement of Opportunity  can be found at: </a:t>
            </a:r>
          </a:p>
          <a:p>
            <a:r>
              <a:rPr lang="en-US" b="1" dirty="0">
                <a:solidFill>
                  <a:srgbClr val="FF0000"/>
                </a:solidFill>
              </a:rPr>
              <a:t>http://www.dtcenter.org/visitors/opportunity/</a:t>
            </a:r>
          </a:p>
        </p:txBody>
      </p:sp>
      <p:pic>
        <p:nvPicPr>
          <p:cNvPr id="7" name="Picture 6" descr="dtc_wordmark_pms203.jpg"/>
          <p:cNvPicPr>
            <a:picLocks noChangeAspect="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8600" y="6094371"/>
            <a:ext cx="2286000" cy="612858"/>
          </a:xfrm>
          <a:prstGeom prst="rect">
            <a:avLst/>
          </a:prstGeom>
          <a:noFill/>
          <a:ln w="9525">
            <a:noFill/>
            <a:miter lim="800000"/>
            <a:headEnd/>
            <a:tailEnd/>
          </a:ln>
        </p:spPr>
      </p:pic>
      <p:pic>
        <p:nvPicPr>
          <p:cNvPr id="8" name="Picture 77"/>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788376" y="352738"/>
            <a:ext cx="881062" cy="599762"/>
          </a:xfrm>
          <a:prstGeom prst="rect">
            <a:avLst/>
          </a:prstGeom>
          <a:noFill/>
          <a:ln w="9525">
            <a:noFill/>
            <a:miter lim="800000"/>
            <a:headEnd/>
            <a:tailEnd/>
          </a:ln>
        </p:spPr>
      </p:pic>
      <p:pic>
        <p:nvPicPr>
          <p:cNvPr id="9" name="Picture 8" descr="noaa_logo_smal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7913" y="264875"/>
            <a:ext cx="847725" cy="847725"/>
          </a:xfrm>
          <a:prstGeom prst="rect">
            <a:avLst/>
          </a:prstGeom>
          <a:noFill/>
          <a:ln w="9525">
            <a:noFill/>
            <a:miter lim="800000"/>
            <a:headEnd/>
            <a:tailEnd/>
          </a:ln>
        </p:spPr>
      </p:pic>
    </p:spTree>
    <p:extLst>
      <p:ext uri="{BB962C8B-B14F-4D97-AF65-F5344CB8AC3E}">
        <p14:creationId xmlns:p14="http://schemas.microsoft.com/office/powerpoint/2010/main" val="2799075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960438" y="-152400"/>
            <a:ext cx="8183562" cy="1143000"/>
          </a:xfrm>
        </p:spPr>
        <p:txBody>
          <a:bodyPr/>
          <a:lstStyle/>
          <a:p>
            <a:r>
              <a:rPr lang="en-US" dirty="0" smtClean="0"/>
              <a:t>How this started</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950" y="4191000"/>
            <a:ext cx="3676650" cy="2552700"/>
          </a:xfrm>
          <a:prstGeom prst="rect">
            <a:avLst/>
          </a:prstGeom>
        </p:spPr>
      </p:pic>
      <p:sp>
        <p:nvSpPr>
          <p:cNvPr id="27" name="Rectangular Callout 26"/>
          <p:cNvSpPr/>
          <p:nvPr/>
        </p:nvSpPr>
        <p:spPr>
          <a:xfrm rot="16200000">
            <a:off x="1755661" y="4587736"/>
            <a:ext cx="1346429" cy="1657348"/>
          </a:xfrm>
          <a:prstGeom prst="wedgeRectCallout">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smtClean="0"/>
              <a:t>Unification</a:t>
            </a:r>
            <a:br>
              <a:rPr lang="en-US" sz="1600" b="1" dirty="0" smtClean="0"/>
            </a:br>
            <a:r>
              <a:rPr lang="en-US" sz="1600" dirty="0" smtClean="0"/>
              <a:t>Let’s all work together to build a unified package</a:t>
            </a:r>
            <a:endParaRPr lang="en-US" sz="1600" dirty="0"/>
          </a:p>
        </p:txBody>
      </p:sp>
      <p:sp>
        <p:nvSpPr>
          <p:cNvPr id="29" name="Oval 28"/>
          <p:cNvSpPr/>
          <p:nvPr/>
        </p:nvSpPr>
        <p:spPr>
          <a:xfrm>
            <a:off x="3657600" y="4191000"/>
            <a:ext cx="1752600" cy="14578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75000"/>
                  </a:schemeClr>
                </a:solidFill>
              </a:rPr>
              <a:t>EMC </a:t>
            </a:r>
            <a:r>
              <a:rPr lang="en-US" dirty="0" err="1" smtClean="0">
                <a:solidFill>
                  <a:schemeClr val="tx2">
                    <a:lumMod val="75000"/>
                  </a:schemeClr>
                </a:solidFill>
              </a:rPr>
              <a:t>Vx</a:t>
            </a:r>
            <a:r>
              <a:rPr lang="en-US" dirty="0" smtClean="0">
                <a:solidFill>
                  <a:schemeClr val="tx2">
                    <a:lumMod val="75000"/>
                  </a:schemeClr>
                </a:solidFill>
              </a:rPr>
              <a:t>, HIWPP </a:t>
            </a:r>
            <a:r>
              <a:rPr lang="en-US" dirty="0" err="1" smtClean="0">
                <a:solidFill>
                  <a:schemeClr val="tx2">
                    <a:lumMod val="75000"/>
                  </a:schemeClr>
                </a:solidFill>
              </a:rPr>
              <a:t>Vx</a:t>
            </a:r>
            <a:r>
              <a:rPr lang="en-US" dirty="0" smtClean="0">
                <a:solidFill>
                  <a:schemeClr val="tx2">
                    <a:lumMod val="75000"/>
                  </a:schemeClr>
                </a:solidFill>
              </a:rPr>
              <a:t>, MET and </a:t>
            </a:r>
            <a:r>
              <a:rPr lang="en-US" dirty="0" err="1" smtClean="0">
                <a:solidFill>
                  <a:schemeClr val="tx2">
                    <a:lumMod val="75000"/>
                  </a:schemeClr>
                </a:solidFill>
              </a:rPr>
              <a:t>METViewer</a:t>
            </a:r>
            <a:endParaRPr lang="en-US" dirty="0">
              <a:solidFill>
                <a:schemeClr val="tx2">
                  <a:lumMod val="75000"/>
                </a:schemeClr>
              </a:solidFill>
            </a:endParaRPr>
          </a:p>
        </p:txBody>
      </p:sp>
      <p:sp>
        <p:nvSpPr>
          <p:cNvPr id="31" name="TextBox 30"/>
          <p:cNvSpPr txBox="1"/>
          <p:nvPr/>
        </p:nvSpPr>
        <p:spPr>
          <a:xfrm>
            <a:off x="609600" y="1143000"/>
            <a:ext cx="8077200" cy="3785652"/>
          </a:xfrm>
          <a:prstGeom prst="rect">
            <a:avLst/>
          </a:prstGeom>
          <a:noFill/>
        </p:spPr>
        <p:txBody>
          <a:bodyPr wrap="square" rtlCol="0">
            <a:spAutoFit/>
          </a:bodyPr>
          <a:lstStyle/>
          <a:p>
            <a:r>
              <a:rPr lang="en-US" sz="2400" b="1" dirty="0" smtClean="0"/>
              <a:t>2015-2016 </a:t>
            </a:r>
            <a:r>
              <a:rPr lang="en-US" sz="2400" b="1" dirty="0" smtClean="0"/>
              <a:t>Recommendations to </a:t>
            </a:r>
            <a:r>
              <a:rPr lang="en-US" sz="2400" b="1" dirty="0" smtClean="0"/>
              <a:t>Unify:</a:t>
            </a:r>
            <a:endParaRPr lang="en-US" sz="2400" b="1" dirty="0" smtClean="0"/>
          </a:p>
          <a:p>
            <a:pPr marL="285750" indent="-285750">
              <a:buFont typeface="Arial" panose="020B0604020202020204" pitchFamily="34" charset="0"/>
              <a:buChar char="•"/>
            </a:pPr>
            <a:r>
              <a:rPr lang="en-US" sz="2400" dirty="0" smtClean="0"/>
              <a:t>UCAR Model Advisory Committee (UMAC) to NCEP</a:t>
            </a:r>
          </a:p>
          <a:p>
            <a:pPr marL="285750" indent="-285750">
              <a:buFont typeface="Arial" panose="020B0604020202020204" pitchFamily="34" charset="0"/>
              <a:buChar char="•"/>
            </a:pPr>
            <a:r>
              <a:rPr lang="en-US" sz="2400" dirty="0" smtClean="0"/>
              <a:t>Next Generation Global Prediction System (NGGPS) Verification and Validation Team</a:t>
            </a:r>
          </a:p>
          <a:p>
            <a:pPr marL="285750" indent="-285750">
              <a:buFont typeface="Arial" panose="020B0604020202020204" pitchFamily="34" charset="0"/>
              <a:buChar char="•"/>
            </a:pPr>
            <a:r>
              <a:rPr lang="en-US" sz="2400" dirty="0" smtClean="0"/>
              <a:t>2</a:t>
            </a:r>
            <a:r>
              <a:rPr lang="en-US" sz="2400" baseline="30000" dirty="0" smtClean="0"/>
              <a:t>nd</a:t>
            </a:r>
            <a:r>
              <a:rPr lang="en-US" sz="2400" dirty="0" smtClean="0"/>
              <a:t> Convection Allowing Model (CAM) Ensemble Design </a:t>
            </a:r>
            <a:r>
              <a:rPr lang="en-US" sz="2400" dirty="0" smtClean="0"/>
              <a:t>Workshop</a:t>
            </a:r>
          </a:p>
          <a:p>
            <a:pPr marL="285750" indent="-285750">
              <a:buFont typeface="Arial" panose="020B0604020202020204" pitchFamily="34" charset="0"/>
              <a:buChar char="•"/>
            </a:pPr>
            <a:endParaRPr lang="en-US" sz="2400" i="1" dirty="0"/>
          </a:p>
          <a:p>
            <a:pPr marL="285750" indent="-285750">
              <a:buFont typeface="Arial" panose="020B0604020202020204" pitchFamily="34" charset="0"/>
              <a:buChar char="•"/>
            </a:pPr>
            <a:r>
              <a:rPr lang="en-US" sz="2400" b="1" dirty="0"/>
              <a:t>MET Released in </a:t>
            </a:r>
            <a:r>
              <a:rPr lang="en-US" sz="2400" b="1" dirty="0" smtClean="0"/>
              <a:t>2007 - </a:t>
            </a:r>
            <a:r>
              <a:rPr lang="en-US" sz="2400" dirty="0"/>
              <a:t>Now has 3300 registered users internationally – until recently low percentage at national centers/labs</a:t>
            </a:r>
          </a:p>
          <a:p>
            <a:pPr marL="285750" indent="-285750">
              <a:buFont typeface="Arial" panose="020B0604020202020204" pitchFamily="34" charset="0"/>
              <a:buChar char="•"/>
            </a:pPr>
            <a:endParaRPr lang="en-US" sz="2400" i="1" dirty="0" smtClean="0"/>
          </a:p>
        </p:txBody>
      </p:sp>
      <p:sp>
        <p:nvSpPr>
          <p:cNvPr id="2" name="Slide Number Placeholder 1"/>
          <p:cNvSpPr>
            <a:spLocks noGrp="1"/>
          </p:cNvSpPr>
          <p:nvPr>
            <p:ph type="sldNum" sz="quarter" idx="12"/>
          </p:nvPr>
        </p:nvSpPr>
        <p:spPr/>
        <p:txBody>
          <a:bodyPr/>
          <a:lstStyle/>
          <a:p>
            <a:fld id="{F5459D80-F6AF-4590-8E73-2F013678FE42}" type="slidenum">
              <a:rPr lang="en-US" smtClean="0"/>
              <a:pPr/>
              <a:t>2</a:t>
            </a:fld>
            <a:endParaRPr lang="en-US"/>
          </a:p>
        </p:txBody>
      </p:sp>
    </p:spTree>
    <p:extLst>
      <p:ext uri="{BB962C8B-B14F-4D97-AF65-F5344CB8AC3E}">
        <p14:creationId xmlns:p14="http://schemas.microsoft.com/office/powerpoint/2010/main" val="813097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tc_wordmark_pms20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81713"/>
            <a:ext cx="2895600" cy="776287"/>
          </a:xfrm>
          <a:prstGeom prst="rect">
            <a:avLst/>
          </a:prstGeom>
          <a:noFill/>
          <a:ln w="9525">
            <a:noFill/>
            <a:miter lim="800000"/>
            <a:headEnd/>
            <a:tailEnd/>
          </a:ln>
        </p:spPr>
      </p:pic>
      <p:sp>
        <p:nvSpPr>
          <p:cNvPr id="2" name="Title 1"/>
          <p:cNvSpPr>
            <a:spLocks noGrp="1"/>
          </p:cNvSpPr>
          <p:nvPr>
            <p:ph type="title"/>
          </p:nvPr>
        </p:nvSpPr>
        <p:spPr>
          <a:xfrm>
            <a:off x="457200" y="84383"/>
            <a:ext cx="8183880" cy="1143000"/>
          </a:xfrm>
        </p:spPr>
        <p:txBody>
          <a:bodyPr/>
          <a:lstStyle/>
          <a:p>
            <a:r>
              <a:rPr lang="en-US" dirty="0" smtClean="0"/>
              <a:t>Why Unification</a:t>
            </a:r>
            <a:endParaRPr lang="en-US" dirty="0"/>
          </a:p>
        </p:txBody>
      </p:sp>
      <p:sp>
        <p:nvSpPr>
          <p:cNvPr id="5" name="Slide Number Placeholder 4"/>
          <p:cNvSpPr>
            <a:spLocks noGrp="1"/>
          </p:cNvSpPr>
          <p:nvPr>
            <p:ph type="sldNum" sz="quarter" idx="12"/>
          </p:nvPr>
        </p:nvSpPr>
        <p:spPr>
          <a:xfrm>
            <a:off x="8549640" y="6263640"/>
            <a:ext cx="457200" cy="457200"/>
          </a:xfrm>
        </p:spPr>
        <p:txBody>
          <a:bodyPr/>
          <a:lstStyle/>
          <a:p>
            <a:fld id="{F5459D80-F6AF-4590-8E73-2F013678FE42}" type="slidenum">
              <a:rPr lang="en-US" smtClean="0"/>
              <a:pPr/>
              <a:t>3</a:t>
            </a:fld>
            <a:endParaRPr lang="en-US" dirty="0"/>
          </a:p>
        </p:txBody>
      </p:sp>
      <p:grpSp>
        <p:nvGrpSpPr>
          <p:cNvPr id="6" name="Group 5"/>
          <p:cNvGrpSpPr/>
          <p:nvPr/>
        </p:nvGrpSpPr>
        <p:grpSpPr>
          <a:xfrm>
            <a:off x="914400" y="3371911"/>
            <a:ext cx="7543800" cy="3120329"/>
            <a:chOff x="914400" y="3371911"/>
            <a:chExt cx="7543800" cy="3120329"/>
          </a:xfrm>
        </p:grpSpPr>
        <p:sp>
          <p:nvSpPr>
            <p:cNvPr id="10" name="Rectangle 9"/>
            <p:cNvSpPr/>
            <p:nvPr/>
          </p:nvSpPr>
          <p:spPr>
            <a:xfrm>
              <a:off x="914400" y="3371911"/>
              <a:ext cx="7543800" cy="929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mj-lt"/>
                </a:rPr>
                <a:t>Comprehensive and unified verification tool - Make R2O more efficient - Provide a consistent set of metrics</a:t>
              </a:r>
              <a:endParaRPr lang="en-US" sz="2400" b="1" dirty="0">
                <a:effectLst>
                  <a:outerShdw blurRad="38100" dist="38100" dir="2700000" algn="tl">
                    <a:srgbClr val="000000">
                      <a:alpha val="43137"/>
                    </a:srgbClr>
                  </a:outerShdw>
                </a:effectLst>
                <a:latin typeface="+mj-lt"/>
              </a:endParaRPr>
            </a:p>
          </p:txBody>
        </p:sp>
        <p:pic>
          <p:nvPicPr>
            <p:cNvPr id="14" name="Picture 13" descr="m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9008" y="4321017"/>
              <a:ext cx="3850392" cy="2148839"/>
            </a:xfrm>
            <a:prstGeom prst="rect">
              <a:avLst/>
            </a:prstGeom>
            <a:ln w="28575">
              <a:solidFill>
                <a:schemeClr val="tx2"/>
              </a:solidFill>
            </a:ln>
          </p:spPr>
        </p:pic>
        <p:sp>
          <p:nvSpPr>
            <p:cNvPr id="3" name="Rectangle 2"/>
            <p:cNvSpPr/>
            <p:nvPr/>
          </p:nvSpPr>
          <p:spPr>
            <a:xfrm>
              <a:off x="914400" y="4301551"/>
              <a:ext cx="1849368" cy="21906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Allows Researchers and Operational Scientists to speak a “common verification” language</a:t>
              </a:r>
            </a:p>
            <a:p>
              <a:pPr algn="ctr"/>
              <a:endParaRPr lang="en-US" dirty="0"/>
            </a:p>
          </p:txBody>
        </p:sp>
        <p:sp>
          <p:nvSpPr>
            <p:cNvPr id="15" name="Rectangle 14"/>
            <p:cNvSpPr/>
            <p:nvPr/>
          </p:nvSpPr>
          <p:spPr>
            <a:xfrm>
              <a:off x="6644640" y="4267200"/>
              <a:ext cx="1813560" cy="2225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Support of unified package provides greater opportunity to train all on verification best practices</a:t>
              </a:r>
              <a:endParaRPr lang="en-US" dirty="0"/>
            </a:p>
          </p:txBody>
        </p:sp>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1830" y="1524170"/>
            <a:ext cx="3347148" cy="183568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8125" y="1536231"/>
            <a:ext cx="2750075" cy="18288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467" y="1478082"/>
            <a:ext cx="2300288" cy="1893829"/>
          </a:xfrm>
          <a:prstGeom prst="rect">
            <a:avLst/>
          </a:prstGeom>
        </p:spPr>
      </p:pic>
      <p:sp>
        <p:nvSpPr>
          <p:cNvPr id="19" name="TextBox 18"/>
          <p:cNvSpPr txBox="1"/>
          <p:nvPr/>
        </p:nvSpPr>
        <p:spPr>
          <a:xfrm>
            <a:off x="5934416" y="923683"/>
            <a:ext cx="2360951" cy="646331"/>
          </a:xfrm>
          <a:prstGeom prst="rect">
            <a:avLst/>
          </a:prstGeom>
          <a:noFill/>
        </p:spPr>
        <p:txBody>
          <a:bodyPr wrap="square" rtlCol="0">
            <a:spAutoFit/>
          </a:bodyPr>
          <a:lstStyle/>
          <a:p>
            <a:pPr algn="ctr"/>
            <a:r>
              <a:rPr lang="en-US" dirty="0" smtClean="0"/>
              <a:t>University and </a:t>
            </a:r>
            <a:br>
              <a:rPr lang="en-US" dirty="0" smtClean="0"/>
            </a:br>
            <a:r>
              <a:rPr lang="en-US" dirty="0" smtClean="0"/>
              <a:t>National Lab Researchers</a:t>
            </a:r>
            <a:endParaRPr lang="en-US" dirty="0"/>
          </a:p>
        </p:txBody>
      </p:sp>
      <p:sp>
        <p:nvSpPr>
          <p:cNvPr id="20" name="TextBox 19"/>
          <p:cNvSpPr txBox="1"/>
          <p:nvPr/>
        </p:nvSpPr>
        <p:spPr>
          <a:xfrm>
            <a:off x="3378903" y="1143000"/>
            <a:ext cx="2209800" cy="369332"/>
          </a:xfrm>
          <a:prstGeom prst="rect">
            <a:avLst/>
          </a:prstGeom>
          <a:noFill/>
        </p:spPr>
        <p:txBody>
          <a:bodyPr wrap="square" rtlCol="0">
            <a:spAutoFit/>
          </a:bodyPr>
          <a:lstStyle/>
          <a:p>
            <a:pPr algn="ctr"/>
            <a:r>
              <a:rPr lang="en-US" dirty="0" smtClean="0"/>
              <a:t>Government Centers</a:t>
            </a:r>
            <a:endParaRPr lang="en-US" dirty="0"/>
          </a:p>
        </p:txBody>
      </p:sp>
      <p:sp>
        <p:nvSpPr>
          <p:cNvPr id="21" name="TextBox 20"/>
          <p:cNvSpPr txBox="1"/>
          <p:nvPr/>
        </p:nvSpPr>
        <p:spPr>
          <a:xfrm>
            <a:off x="987955" y="1145105"/>
            <a:ext cx="2209800" cy="369332"/>
          </a:xfrm>
          <a:prstGeom prst="rect">
            <a:avLst/>
          </a:prstGeom>
          <a:noFill/>
        </p:spPr>
        <p:txBody>
          <a:bodyPr wrap="square" rtlCol="0">
            <a:spAutoFit/>
          </a:bodyPr>
          <a:lstStyle/>
          <a:p>
            <a:pPr algn="ctr"/>
            <a:r>
              <a:rPr lang="en-US" dirty="0" smtClean="0"/>
              <a:t>Forecasters</a:t>
            </a:r>
            <a:endParaRPr lang="en-US" dirty="0"/>
          </a:p>
        </p:txBody>
      </p:sp>
    </p:spTree>
    <p:extLst>
      <p:ext uri="{BB962C8B-B14F-4D97-AF65-F5344CB8AC3E}">
        <p14:creationId xmlns:p14="http://schemas.microsoft.com/office/powerpoint/2010/main" val="1847271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9144000" cy="1219200"/>
          </a:xfrm>
          <a:prstGeom prst="rect">
            <a:avLst/>
          </a:prstGeom>
          <a:solidFill>
            <a:schemeClr val="bg1"/>
          </a:solidFill>
          <a:ln w="3175">
            <a:solidFill>
              <a:srgbClr val="AC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e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337" y="76200"/>
            <a:ext cx="2048082" cy="1143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16542" y="904673"/>
            <a:ext cx="4343400" cy="2763982"/>
          </a:xfrm>
          <a:prstGeom prst="rect">
            <a:avLst/>
          </a:prstGeom>
        </p:spPr>
      </p:pic>
      <p:sp>
        <p:nvSpPr>
          <p:cNvPr id="10" name="TextBox 9"/>
          <p:cNvSpPr txBox="1"/>
          <p:nvPr/>
        </p:nvSpPr>
        <p:spPr>
          <a:xfrm>
            <a:off x="2016525" y="98394"/>
            <a:ext cx="7200369" cy="707886"/>
          </a:xfrm>
          <a:prstGeom prst="rect">
            <a:avLst/>
          </a:prstGeom>
          <a:noFill/>
        </p:spPr>
        <p:txBody>
          <a:bodyPr wrap="none" rtlCol="0">
            <a:spAutoFit/>
          </a:bodyPr>
          <a:lstStyle/>
          <a:p>
            <a:r>
              <a:rPr lang="en-US" sz="2000" b="1" dirty="0" smtClean="0">
                <a:solidFill>
                  <a:srgbClr val="0066B3"/>
                </a:solidFill>
                <a:latin typeface="+mj-lt"/>
              </a:rPr>
              <a:t>A </a:t>
            </a:r>
            <a:r>
              <a:rPr lang="en-US" b="1" dirty="0" smtClean="0">
                <a:solidFill>
                  <a:srgbClr val="0066B3"/>
                </a:solidFill>
                <a:latin typeface="+mj-lt"/>
              </a:rPr>
              <a:t>verification</a:t>
            </a:r>
            <a:r>
              <a:rPr lang="en-US" sz="2000" b="1" dirty="0" smtClean="0">
                <a:solidFill>
                  <a:srgbClr val="0066B3"/>
                </a:solidFill>
                <a:latin typeface="+mj-lt"/>
              </a:rPr>
              <a:t> toolkit designed for flexible yet systematic evaluation</a:t>
            </a:r>
          </a:p>
          <a:p>
            <a:pPr algn="ctr"/>
            <a:r>
              <a:rPr lang="en-US" sz="2000" dirty="0" smtClean="0">
                <a:latin typeface="+mj-lt"/>
              </a:rPr>
              <a:t>(supported to the community via the DTC)</a:t>
            </a:r>
            <a:endParaRPr lang="en-US" sz="2000" dirty="0">
              <a:latin typeface="+mj-lt"/>
            </a:endParaRPr>
          </a:p>
        </p:txBody>
      </p:sp>
      <p:sp>
        <p:nvSpPr>
          <p:cNvPr id="12" name="TextBox 11"/>
          <p:cNvSpPr txBox="1"/>
          <p:nvPr/>
        </p:nvSpPr>
        <p:spPr>
          <a:xfrm>
            <a:off x="5255045" y="3836796"/>
            <a:ext cx="3072764" cy="307777"/>
          </a:xfrm>
          <a:prstGeom prst="rect">
            <a:avLst/>
          </a:prstGeom>
          <a:noFill/>
        </p:spPr>
        <p:txBody>
          <a:bodyPr wrap="none" rtlCol="0">
            <a:spAutoFit/>
          </a:bodyPr>
          <a:lstStyle/>
          <a:p>
            <a:r>
              <a:rPr lang="en-US" sz="1400" b="1" dirty="0" smtClean="0">
                <a:solidFill>
                  <a:srgbClr val="0066B3"/>
                </a:solidFill>
                <a:latin typeface="+mj-lt"/>
              </a:rPr>
              <a:t>Geographical Representation of Errors</a:t>
            </a:r>
            <a:endParaRPr lang="en-US" sz="1400" b="1" dirty="0">
              <a:solidFill>
                <a:srgbClr val="0066B3"/>
              </a:solidFill>
              <a:latin typeface="+mj-lt"/>
            </a:endParaRPr>
          </a:p>
        </p:txBody>
      </p:sp>
      <p:pic>
        <p:nvPicPr>
          <p:cNvPr id="13" name="Picture 12" descr="obs_APCP_06_20110511_060000V_DAILY.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59840" y="4067360"/>
            <a:ext cx="1371600" cy="1320655"/>
          </a:xfrm>
          <a:prstGeom prst="rect">
            <a:avLst/>
          </a:prstGeom>
          <a:ln>
            <a:solidFill>
              <a:schemeClr val="tx1"/>
            </a:solidFill>
          </a:ln>
        </p:spPr>
      </p:pic>
      <p:pic>
        <p:nvPicPr>
          <p:cNvPr id="14" name="Picture 13" descr="fcst_PROB_06_APCPgt12.70000_060000L_20110511_060000V_DAILY.pn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38300" y="4067359"/>
            <a:ext cx="1371600" cy="1320655"/>
          </a:xfrm>
          <a:prstGeom prst="rect">
            <a:avLst/>
          </a:prstGeom>
          <a:ln>
            <a:solidFill>
              <a:schemeClr val="tx1"/>
            </a:solidFill>
          </a:ln>
        </p:spPr>
      </p:pic>
      <p:pic>
        <p:nvPicPr>
          <p:cNvPr id="15" name="Picture 14" descr="mode_PROB_06_lores_060000L_20110511_060000V_060000A_DAILY.pn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27512" y="5410966"/>
            <a:ext cx="1371600" cy="1269709"/>
          </a:xfrm>
          <a:prstGeom prst="rect">
            <a:avLst/>
          </a:prstGeom>
        </p:spPr>
      </p:pic>
      <p:sp>
        <p:nvSpPr>
          <p:cNvPr id="16" name="TextBox 15"/>
          <p:cNvSpPr txBox="1"/>
          <p:nvPr/>
        </p:nvSpPr>
        <p:spPr>
          <a:xfrm>
            <a:off x="239166" y="3736630"/>
            <a:ext cx="2798267" cy="307777"/>
          </a:xfrm>
          <a:prstGeom prst="rect">
            <a:avLst/>
          </a:prstGeom>
          <a:noFill/>
        </p:spPr>
        <p:txBody>
          <a:bodyPr wrap="none" rtlCol="0">
            <a:spAutoFit/>
          </a:bodyPr>
          <a:lstStyle/>
          <a:p>
            <a:r>
              <a:rPr lang="en-US" sz="1400" b="1" dirty="0" smtClean="0">
                <a:solidFill>
                  <a:srgbClr val="0066B3"/>
                </a:solidFill>
                <a:latin typeface="+mj-lt"/>
              </a:rPr>
              <a:t>Object Based and Spatial Methods</a:t>
            </a:r>
            <a:endParaRPr lang="en-US" sz="1400" b="1" dirty="0">
              <a:solidFill>
                <a:srgbClr val="0066B3"/>
              </a:solidFill>
              <a:latin typeface="+mj-lt"/>
            </a:endParaRPr>
          </a:p>
        </p:txBody>
      </p:sp>
      <p:pic>
        <p:nvPicPr>
          <p:cNvPr id="19" name="Picture 18"/>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5885092" y="5152126"/>
            <a:ext cx="3200400" cy="1528549"/>
          </a:xfrm>
          <a:prstGeom prst="rect">
            <a:avLst/>
          </a:prstGeom>
        </p:spPr>
      </p:pic>
      <p:pic>
        <p:nvPicPr>
          <p:cNvPr id="20" name="Picture 2"/>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3657600" y="4162426"/>
            <a:ext cx="2286000" cy="1857374"/>
          </a:xfrm>
          <a:prstGeom prst="rect">
            <a:avLst/>
          </a:prstGeom>
          <a:solidFill>
            <a:schemeClr val="tx2">
              <a:lumMod val="20000"/>
              <a:lumOff val="80000"/>
            </a:schemeClr>
          </a:solidFill>
          <a:ln>
            <a:noFill/>
          </a:ln>
          <a:effectLst/>
          <a:extLst/>
        </p:spPr>
      </p:pic>
      <p:sp>
        <p:nvSpPr>
          <p:cNvPr id="21" name="TextBox 20"/>
          <p:cNvSpPr txBox="1"/>
          <p:nvPr/>
        </p:nvSpPr>
        <p:spPr>
          <a:xfrm>
            <a:off x="76318" y="1376516"/>
            <a:ext cx="3428882" cy="2246769"/>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solidFill>
                  <a:srgbClr val="0066B3"/>
                </a:solidFill>
                <a:latin typeface="+mj-lt"/>
              </a:rPr>
              <a:t>Over 70 traditional statistics </a:t>
            </a:r>
            <a:r>
              <a:rPr lang="en-US" sz="1400" dirty="0" smtClean="0">
                <a:latin typeface="+mj-lt"/>
              </a:rPr>
              <a:t>using both point and gridded datasets</a:t>
            </a:r>
          </a:p>
          <a:p>
            <a:pPr marL="285750" indent="-285750">
              <a:buFont typeface="Arial" panose="020B0604020202020204" pitchFamily="34" charset="0"/>
              <a:buChar char="•"/>
            </a:pPr>
            <a:r>
              <a:rPr lang="en-US" sz="1400" dirty="0" smtClean="0">
                <a:latin typeface="+mj-lt"/>
              </a:rPr>
              <a:t>Multiple interpolation methods</a:t>
            </a:r>
          </a:p>
          <a:p>
            <a:pPr marL="285750" indent="-285750">
              <a:buFont typeface="Arial" panose="020B0604020202020204" pitchFamily="34" charset="0"/>
              <a:buChar char="•"/>
            </a:pPr>
            <a:r>
              <a:rPr lang="en-US" sz="1400" dirty="0" smtClean="0">
                <a:latin typeface="+mj-lt"/>
              </a:rPr>
              <a:t>Computation of confidence intervals</a:t>
            </a:r>
          </a:p>
          <a:p>
            <a:pPr marL="285750" indent="-285750">
              <a:buFont typeface="Arial" panose="020B0604020202020204" pitchFamily="34" charset="0"/>
              <a:buChar char="•"/>
            </a:pPr>
            <a:r>
              <a:rPr lang="en-US" sz="1400" dirty="0" smtClean="0">
                <a:latin typeface="+mj-lt"/>
              </a:rPr>
              <a:t>Able to read in GRIB1, GRIB2 and CF-compliant </a:t>
            </a:r>
            <a:r>
              <a:rPr lang="en-US" sz="1400" dirty="0" err="1" smtClean="0">
                <a:latin typeface="+mj-lt"/>
              </a:rPr>
              <a:t>NetCDF</a:t>
            </a:r>
            <a:endParaRPr lang="en-US" sz="1400" dirty="0" smtClean="0">
              <a:latin typeface="+mj-lt"/>
            </a:endParaRPr>
          </a:p>
          <a:p>
            <a:pPr marL="285750" indent="-285750">
              <a:buFont typeface="Arial" panose="020B0604020202020204" pitchFamily="34" charset="0"/>
              <a:buChar char="•"/>
            </a:pPr>
            <a:r>
              <a:rPr lang="en-US" sz="1400" dirty="0" smtClean="0">
                <a:latin typeface="+mj-lt"/>
              </a:rPr>
              <a:t>Applied to many spatial and temporal scales</a:t>
            </a:r>
          </a:p>
          <a:p>
            <a:pPr marL="285750" indent="-285750">
              <a:buFont typeface="Arial" panose="020B0604020202020204" pitchFamily="34" charset="0"/>
              <a:buChar char="•"/>
            </a:pPr>
            <a:r>
              <a:rPr lang="en-US" sz="1400" dirty="0" smtClean="0">
                <a:latin typeface="+mj-lt"/>
              </a:rPr>
              <a:t>3300+ users, both US (30%) and internationally (70%)</a:t>
            </a:r>
            <a:endParaRPr lang="en-US" sz="1400" dirty="0">
              <a:latin typeface="+mj-lt"/>
            </a:endParaRPr>
          </a:p>
        </p:txBody>
      </p:sp>
      <p:grpSp>
        <p:nvGrpSpPr>
          <p:cNvPr id="22" name="Group 21"/>
          <p:cNvGrpSpPr>
            <a:grpSpLocks noChangeAspect="1"/>
          </p:cNvGrpSpPr>
          <p:nvPr/>
        </p:nvGrpSpPr>
        <p:grpSpPr>
          <a:xfrm>
            <a:off x="830008" y="4609089"/>
            <a:ext cx="2813393" cy="1765617"/>
            <a:chOff x="1025283" y="1894178"/>
            <a:chExt cx="12191369" cy="4272095"/>
          </a:xfrm>
        </p:grpSpPr>
        <p:cxnSp>
          <p:nvCxnSpPr>
            <p:cNvPr id="23" name="Straight Arrow Connector 22"/>
            <p:cNvCxnSpPr/>
            <p:nvPr/>
          </p:nvCxnSpPr>
          <p:spPr>
            <a:xfrm>
              <a:off x="1025283" y="1894178"/>
              <a:ext cx="2600546" cy="3027900"/>
            </a:xfrm>
            <a:prstGeom prst="straightConnector1">
              <a:avLst/>
            </a:prstGeom>
            <a:ln w="25400">
              <a:solidFill>
                <a:srgbClr val="FFFF00"/>
              </a:solidFill>
              <a:prstDash val="dash"/>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724400" y="2133600"/>
              <a:ext cx="2667000" cy="2971800"/>
            </a:xfrm>
            <a:prstGeom prst="straightConnector1">
              <a:avLst/>
            </a:prstGeom>
            <a:ln w="25400">
              <a:solidFill>
                <a:srgbClr val="FFFF00"/>
              </a:solidFill>
              <a:prstDash val="dash"/>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76138" y="4155589"/>
              <a:ext cx="5940514" cy="2010684"/>
            </a:xfrm>
            <a:prstGeom prst="rect">
              <a:avLst/>
            </a:prstGeom>
            <a:noFill/>
            <a:ln>
              <a:noFill/>
              <a:prstDash val="dash"/>
            </a:ln>
          </p:spPr>
          <p:txBody>
            <a:bodyPr wrap="none" rtlCol="0">
              <a:spAutoFit/>
            </a:bodyPr>
            <a:lstStyle/>
            <a:p>
              <a:r>
                <a:rPr lang="en-US" sz="1200" dirty="0" smtClean="0">
                  <a:latin typeface="+mj-lt"/>
                </a:rPr>
                <a:t>Bad forecast or</a:t>
              </a:r>
            </a:p>
            <a:p>
              <a:r>
                <a:rPr lang="en-US" sz="1200" dirty="0" smtClean="0">
                  <a:latin typeface="+mj-lt"/>
                </a:rPr>
                <a:t>Good </a:t>
              </a:r>
              <a:r>
                <a:rPr lang="en-US" sz="1200" dirty="0">
                  <a:latin typeface="+mj-lt"/>
                </a:rPr>
                <a:t>f</a:t>
              </a:r>
              <a:r>
                <a:rPr lang="en-US" sz="1200" dirty="0" smtClean="0">
                  <a:latin typeface="+mj-lt"/>
                </a:rPr>
                <a:t>orecast</a:t>
              </a:r>
              <a:r>
                <a:rPr lang="en-US" sz="1200" dirty="0">
                  <a:latin typeface="+mj-lt"/>
                </a:rPr>
                <a:t/>
              </a:r>
              <a:br>
                <a:rPr lang="en-US" sz="1200" dirty="0">
                  <a:latin typeface="+mj-lt"/>
                </a:rPr>
              </a:br>
              <a:r>
                <a:rPr lang="en-US" sz="1200" dirty="0" smtClean="0">
                  <a:latin typeface="+mj-lt"/>
                </a:rPr>
                <a:t>with displacement</a:t>
              </a:r>
              <a:r>
                <a:rPr lang="en-US" sz="1200" dirty="0">
                  <a:latin typeface="+mj-lt"/>
                </a:rPr>
                <a:t/>
              </a:r>
              <a:br>
                <a:rPr lang="en-US" sz="1200" dirty="0">
                  <a:latin typeface="+mj-lt"/>
                </a:rPr>
              </a:br>
              <a:r>
                <a:rPr lang="en-US" sz="1200" dirty="0" smtClean="0">
                  <a:latin typeface="+mj-lt"/>
                </a:rPr>
                <a:t>error</a:t>
              </a:r>
              <a:r>
                <a:rPr lang="en-US" sz="1200" dirty="0">
                  <a:latin typeface="+mj-lt"/>
                </a:rPr>
                <a:t>?</a:t>
              </a:r>
            </a:p>
          </p:txBody>
        </p:sp>
      </p:grpSp>
      <p:sp>
        <p:nvSpPr>
          <p:cNvPr id="28" name="TextBox 27"/>
          <p:cNvSpPr txBox="1"/>
          <p:nvPr/>
        </p:nvSpPr>
        <p:spPr>
          <a:xfrm>
            <a:off x="5885092" y="4935752"/>
            <a:ext cx="3140603"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90</a:t>
            </a:r>
            <a:r>
              <a:rPr lang="en-US" sz="1000" b="1" baseline="30000" dirty="0" smtClean="0">
                <a:latin typeface="Arial" panose="020B0604020202020204" pitchFamily="34" charset="0"/>
                <a:cs typeface="Arial" panose="020B0604020202020204" pitchFamily="34" charset="0"/>
              </a:rPr>
              <a:t>th</a:t>
            </a:r>
            <a:r>
              <a:rPr lang="en-US" sz="1000" b="1" dirty="0" smtClean="0">
                <a:latin typeface="Arial" panose="020B0604020202020204" pitchFamily="34" charset="0"/>
                <a:cs typeface="Arial" panose="020B0604020202020204" pitchFamily="34" charset="0"/>
              </a:rPr>
              <a:t> Percentile of difference between two models</a:t>
            </a:r>
            <a:endParaRPr lang="en-US" sz="10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F5459D80-F6AF-4590-8E73-2F013678FE42}" type="slidenum">
              <a:rPr lang="en-US" smtClean="0"/>
              <a:pPr/>
              <a:t>4</a:t>
            </a:fld>
            <a:endParaRPr lang="en-US"/>
          </a:p>
        </p:txBody>
      </p:sp>
    </p:spTree>
    <p:extLst>
      <p:ext uri="{BB962C8B-B14F-4D97-AF65-F5344CB8AC3E}">
        <p14:creationId xmlns:p14="http://schemas.microsoft.com/office/powerpoint/2010/main" val="1021485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636"/>
            <a:ext cx="7772400" cy="1143000"/>
          </a:xfrm>
        </p:spPr>
        <p:txBody>
          <a:bodyPr/>
          <a:lstStyle/>
          <a:p>
            <a:r>
              <a:rPr lang="en-US" dirty="0" err="1" smtClean="0"/>
              <a:t>METViewer</a:t>
            </a:r>
            <a:r>
              <a:rPr lang="en-US" dirty="0" smtClean="0"/>
              <a:t> components</a:t>
            </a:r>
            <a:endParaRPr lang="en-US" dirty="0"/>
          </a:p>
        </p:txBody>
      </p:sp>
      <p:pic>
        <p:nvPicPr>
          <p:cNvPr id="6" name="Content Placeholder 5" descr="flow.gif"/>
          <p:cNvPicPr>
            <a:picLocks noGrp="1" noChangeAspect="1"/>
          </p:cNvPicPr>
          <p:nvPr>
            <p:ph idx="1"/>
          </p:nvPr>
        </p:nvPicPr>
        <p:blipFill>
          <a:blip r:embed="rId3" cstate="print">
            <a:extLst>
              <a:ext uri="{28A0092B-C50C-407E-A947-70E740481C1C}">
                <a14:useLocalDpi xmlns:a14="http://schemas.microsoft.com/office/drawing/2010/main" val="0"/>
              </a:ext>
            </a:extLst>
          </a:blip>
          <a:srcRect l="-7913" r="-7913"/>
          <a:stretch>
            <a:fillRect/>
          </a:stretch>
        </p:blipFill>
        <p:spPr/>
      </p:pic>
      <p:sp>
        <p:nvSpPr>
          <p:cNvPr id="5" name="Flowchart: Multidocument 4"/>
          <p:cNvSpPr/>
          <p:nvPr/>
        </p:nvSpPr>
        <p:spPr>
          <a:xfrm>
            <a:off x="1371600" y="2895600"/>
            <a:ext cx="1257300" cy="1371600"/>
          </a:xfrm>
          <a:prstGeom prst="flowChartMultidocumen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defRPr/>
            </a:pPr>
            <a:r>
              <a:rPr lang="en-US" b="1" dirty="0" smtClean="0">
                <a:solidFill>
                  <a:schemeClr val="tx1"/>
                </a:solidFill>
                <a:effectLst>
                  <a:outerShdw blurRad="38100" dist="38100" dir="2700000" algn="tl">
                    <a:srgbClr val="000000">
                      <a:alpha val="43137"/>
                    </a:srgbClr>
                  </a:outerShdw>
                </a:effectLst>
              </a:rPr>
              <a:t>EMC </a:t>
            </a:r>
            <a:r>
              <a:rPr lang="en-US" b="1" dirty="0" err="1" smtClean="0">
                <a:solidFill>
                  <a:schemeClr val="tx1"/>
                </a:solidFill>
                <a:effectLst>
                  <a:outerShdw blurRad="38100" dist="38100" dir="2700000" algn="tl">
                    <a:srgbClr val="000000">
                      <a:alpha val="43137"/>
                    </a:srgbClr>
                  </a:outerShdw>
                </a:effectLst>
              </a:rPr>
              <a:t>Vx</a:t>
            </a:r>
            <a:r>
              <a:rPr lang="en-US" b="1" dirty="0" smtClean="0">
                <a:solidFill>
                  <a:schemeClr val="tx1"/>
                </a:solidFill>
                <a:effectLst>
                  <a:outerShdw blurRad="38100" dist="38100" dir="2700000" algn="tl">
                    <a:srgbClr val="000000">
                      <a:alpha val="43137"/>
                    </a:srgbClr>
                  </a:outerShdw>
                </a:effectLst>
              </a:rPr>
              <a:t/>
            </a:r>
            <a:br>
              <a:rPr lang="en-US" b="1" dirty="0" smtClean="0">
                <a:solidFill>
                  <a:schemeClr val="tx1"/>
                </a:solidFill>
                <a:effectLst>
                  <a:outerShdw blurRad="38100" dist="38100" dir="2700000" algn="tl">
                    <a:srgbClr val="000000">
                      <a:alpha val="43137"/>
                    </a:srgbClr>
                  </a:outerShdw>
                </a:effectLst>
              </a:rPr>
            </a:br>
            <a:r>
              <a:rPr lang="en-US" b="1" dirty="0" smtClean="0">
                <a:solidFill>
                  <a:schemeClr val="tx1"/>
                </a:solidFill>
                <a:effectLst>
                  <a:outerShdw blurRad="38100" dist="38100" dir="2700000" algn="tl">
                    <a:srgbClr val="000000">
                      <a:alpha val="43137"/>
                    </a:srgbClr>
                  </a:outerShdw>
                </a:effectLst>
              </a:rPr>
              <a:t>Output</a:t>
            </a:r>
            <a:endParaRPr lang="en-US" b="1" dirty="0">
              <a:solidFill>
                <a:schemeClr val="tx1"/>
              </a:solidFill>
              <a:effectLst>
                <a:outerShdw blurRad="38100" dist="38100" dir="2700000" algn="tl">
                  <a:srgbClr val="000000">
                    <a:alpha val="43137"/>
                  </a:srgbClr>
                </a:outerShdw>
              </a:effectLst>
            </a:endParaRPr>
          </a:p>
        </p:txBody>
      </p:sp>
      <p:cxnSp>
        <p:nvCxnSpPr>
          <p:cNvPr id="7" name="Straight Arrow Connector 6"/>
          <p:cNvCxnSpPr/>
          <p:nvPr/>
        </p:nvCxnSpPr>
        <p:spPr>
          <a:xfrm flipV="1">
            <a:off x="2628900" y="2667000"/>
            <a:ext cx="723900" cy="6858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00250" y="1048673"/>
            <a:ext cx="5183214" cy="400110"/>
          </a:xfrm>
          <a:prstGeom prst="rect">
            <a:avLst/>
          </a:prstGeom>
          <a:noFill/>
        </p:spPr>
        <p:txBody>
          <a:bodyPr wrap="none" rtlCol="0">
            <a:spAutoFit/>
          </a:bodyPr>
          <a:lstStyle/>
          <a:p>
            <a:r>
              <a:rPr lang="en-US" sz="2000" b="1" u="sng" dirty="0" smtClean="0"/>
              <a:t>Packages:</a:t>
            </a:r>
            <a:r>
              <a:rPr lang="en-US" sz="2000" dirty="0" smtClean="0"/>
              <a:t> Java, Apache/Tomcat, MySQL, R statistics</a:t>
            </a:r>
            <a:endParaRPr lang="en-US" sz="2000" dirty="0"/>
          </a:p>
        </p:txBody>
      </p:sp>
      <p:grpSp>
        <p:nvGrpSpPr>
          <p:cNvPr id="9" name="Group 8"/>
          <p:cNvGrpSpPr/>
          <p:nvPr/>
        </p:nvGrpSpPr>
        <p:grpSpPr>
          <a:xfrm>
            <a:off x="8229600" y="6060353"/>
            <a:ext cx="762000" cy="612858"/>
            <a:chOff x="6360405" y="5791200"/>
            <a:chExt cx="726195" cy="612858"/>
          </a:xfrm>
        </p:grpSpPr>
        <p:pic>
          <p:nvPicPr>
            <p:cNvPr id="10" name="Picture 9" descr="dtc_wordmark_pms203.jpg"/>
            <p:cNvPicPr>
              <a:picLocks noChangeAspect="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bwMode="auto">
            <a:xfrm>
              <a:off x="6360405" y="5791200"/>
              <a:ext cx="726195" cy="612858"/>
            </a:xfrm>
            <a:prstGeom prst="rect">
              <a:avLst/>
            </a:prstGeom>
            <a:noFill/>
            <a:ln w="9525">
              <a:noFill/>
              <a:miter lim="800000"/>
              <a:headEnd/>
              <a:tailEnd/>
            </a:ln>
          </p:spPr>
        </p:pic>
        <p:sp>
          <p:nvSpPr>
            <p:cNvPr id="11" name="Rectangle 10"/>
            <p:cNvSpPr/>
            <p:nvPr/>
          </p:nvSpPr>
          <p:spPr>
            <a:xfrm>
              <a:off x="6858000" y="62484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906634" y="6042602"/>
            <a:ext cx="5462842" cy="523220"/>
          </a:xfrm>
          <a:prstGeom prst="rect">
            <a:avLst/>
          </a:prstGeom>
          <a:noFill/>
        </p:spPr>
        <p:txBody>
          <a:bodyPr wrap="none" rtlCol="0">
            <a:spAutoFit/>
          </a:bodyPr>
          <a:lstStyle/>
          <a:p>
            <a:r>
              <a:rPr lang="en-US" sz="2800" b="1" dirty="0" smtClean="0">
                <a:solidFill>
                  <a:srgbClr val="1F497D"/>
                </a:solidFill>
                <a:latin typeface="+mj-lt"/>
              </a:rPr>
              <a:t>Database and Display analysis tool</a:t>
            </a:r>
            <a:endParaRPr lang="en-US" sz="2800" b="1" dirty="0">
              <a:solidFill>
                <a:srgbClr val="1F497D"/>
              </a:solidFill>
              <a:latin typeface="+mj-lt"/>
            </a:endParaRPr>
          </a:p>
        </p:txBody>
      </p:sp>
    </p:spTree>
    <p:extLst>
      <p:ext uri="{BB962C8B-B14F-4D97-AF65-F5344CB8AC3E}">
        <p14:creationId xmlns:p14="http://schemas.microsoft.com/office/powerpoint/2010/main" val="591732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152400" y="1216025"/>
            <a:ext cx="3124200" cy="5108575"/>
          </a:xfrm>
        </p:spPr>
        <p:txBody>
          <a:bodyPr>
            <a:normAutofit fontScale="85000" lnSpcReduction="10000"/>
          </a:bodyPr>
          <a:lstStyle/>
          <a:p>
            <a:r>
              <a:rPr lang="en-US" dirty="0" smtClean="0"/>
              <a:t>Met with 50+ NCEP staff (EMC, WPC, CPC, NCO)</a:t>
            </a:r>
          </a:p>
          <a:p>
            <a:r>
              <a:rPr lang="en-US" dirty="0" smtClean="0"/>
              <a:t>Included discussions with coupled system “components”</a:t>
            </a:r>
          </a:p>
          <a:p>
            <a:r>
              <a:rPr lang="en-US" dirty="0" smtClean="0"/>
              <a:t>99 functional requirements and 19 non-functional broken down by priorities</a:t>
            </a:r>
          </a:p>
          <a:p>
            <a:pPr lvl="1"/>
            <a:r>
              <a:rPr lang="en-US" sz="2200" dirty="0" smtClean="0"/>
              <a:t>Statistics</a:t>
            </a:r>
          </a:p>
          <a:p>
            <a:pPr lvl="1"/>
            <a:r>
              <a:rPr lang="en-US" sz="2200" dirty="0" smtClean="0"/>
              <a:t>Plot types</a:t>
            </a:r>
          </a:p>
          <a:p>
            <a:pPr lvl="1"/>
            <a:r>
              <a:rPr lang="en-US" sz="2200" dirty="0" smtClean="0"/>
              <a:t>Data types</a:t>
            </a:r>
          </a:p>
          <a:p>
            <a:pPr lvl="1"/>
            <a:r>
              <a:rPr lang="en-US" sz="2200" dirty="0" smtClean="0"/>
              <a:t>Preprocessing</a:t>
            </a:r>
          </a:p>
          <a:p>
            <a:pPr lvl="1"/>
            <a:r>
              <a:rPr lang="en-US" sz="2200" dirty="0" smtClean="0"/>
              <a:t>Database and display</a:t>
            </a:r>
          </a:p>
          <a:p>
            <a:pPr lvl="1"/>
            <a:r>
              <a:rPr lang="en-US" sz="2200" dirty="0" smtClean="0"/>
              <a:t>Documentation and help desk</a:t>
            </a:r>
          </a:p>
        </p:txBody>
      </p:sp>
      <p:sp>
        <p:nvSpPr>
          <p:cNvPr id="10" name="Shape 241"/>
          <p:cNvSpPr txBox="1">
            <a:spLocks/>
          </p:cNvSpPr>
          <p:nvPr/>
        </p:nvSpPr>
        <p:spPr>
          <a:xfrm>
            <a:off x="0" y="0"/>
            <a:ext cx="9144000" cy="12192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buSzPct val="25000"/>
            </a:pPr>
            <a:r>
              <a:rPr lang="en-US" sz="3200" dirty="0" smtClean="0">
                <a:solidFill>
                  <a:schemeClr val="dk2"/>
                </a:solidFill>
                <a:latin typeface="Arial"/>
                <a:ea typeface="Arial"/>
                <a:cs typeface="Arial"/>
                <a:sym typeface="Arial"/>
              </a:rPr>
              <a:t>Unification Roadmap</a:t>
            </a:r>
            <a:endParaRPr lang="en-US" sz="3200" dirty="0">
              <a:solidFill>
                <a:schemeClr val="dk2"/>
              </a:solidFill>
              <a:latin typeface="Arial"/>
              <a:ea typeface="Arial"/>
              <a:cs typeface="Arial"/>
              <a:sym typeface="Aria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34000" y="2514600"/>
            <a:ext cx="3581400" cy="4154610"/>
          </a:xfrm>
          <a:prstGeom prst="rect">
            <a:avLst/>
          </a:prstGeom>
          <a:ln>
            <a:solidFill>
              <a:schemeClr val="tx1"/>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43585" y="2057400"/>
            <a:ext cx="3309815" cy="4419600"/>
          </a:xfrm>
          <a:prstGeom prst="rect">
            <a:avLst/>
          </a:prstGeom>
          <a:ln>
            <a:solidFill>
              <a:schemeClr val="tx1"/>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41816" y="1524000"/>
            <a:ext cx="3401984" cy="4648200"/>
          </a:xfrm>
          <a:prstGeom prst="rect">
            <a:avLst/>
          </a:prstGeom>
          <a:ln>
            <a:solidFill>
              <a:schemeClr val="tx1"/>
            </a:solidFill>
          </a:ln>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05200" y="1295400"/>
            <a:ext cx="3352800" cy="4419600"/>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F5459D80-F6AF-4590-8E73-2F013678FE42}" type="slidenum">
              <a:rPr lang="en-US" smtClean="0"/>
              <a:pPr/>
              <a:t>6</a:t>
            </a:fld>
            <a:endParaRPr lang="en-US"/>
          </a:p>
        </p:txBody>
      </p:sp>
    </p:spTree>
    <p:extLst>
      <p:ext uri="{BB962C8B-B14F-4D97-AF65-F5344CB8AC3E}">
        <p14:creationId xmlns:p14="http://schemas.microsoft.com/office/powerpoint/2010/main" val="1737561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idx="4294967295"/>
          </p:nvPr>
        </p:nvSpPr>
        <p:spPr>
          <a:xfrm>
            <a:off x="0" y="0"/>
            <a:ext cx="9144000" cy="12192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i="0" u="none" strike="noStrike" cap="none" dirty="0">
                <a:solidFill>
                  <a:schemeClr val="dk2"/>
                </a:solidFill>
                <a:latin typeface="Arial"/>
                <a:ea typeface="Arial"/>
                <a:cs typeface="Arial"/>
                <a:sym typeface="Arial"/>
              </a:rPr>
              <a:t>Areas of </a:t>
            </a:r>
            <a:r>
              <a:rPr lang="en-US" sz="3200" i="0" u="none" strike="noStrike" cap="none" dirty="0" smtClean="0">
                <a:solidFill>
                  <a:schemeClr val="dk2"/>
                </a:solidFill>
                <a:latin typeface="Arial"/>
                <a:ea typeface="Arial"/>
                <a:cs typeface="Arial"/>
                <a:sym typeface="Arial"/>
              </a:rPr>
              <a:t>Focus</a:t>
            </a:r>
            <a:endParaRPr lang="en-US" sz="3200" i="0" u="none" strike="noStrike" cap="none" dirty="0">
              <a:solidFill>
                <a:schemeClr val="dk2"/>
              </a:solidFill>
              <a:latin typeface="Arial"/>
              <a:ea typeface="Arial"/>
              <a:cs typeface="Arial"/>
              <a:sym typeface="Arial"/>
            </a:endParaRPr>
          </a:p>
        </p:txBody>
      </p:sp>
      <p:sp>
        <p:nvSpPr>
          <p:cNvPr id="242" name="Shape 242"/>
          <p:cNvSpPr txBox="1">
            <a:spLocks noGrp="1"/>
          </p:cNvSpPr>
          <p:nvPr>
            <p:ph idx="4294967295"/>
          </p:nvPr>
        </p:nvSpPr>
        <p:spPr>
          <a:xfrm>
            <a:off x="655320" y="990600"/>
            <a:ext cx="8260080" cy="46021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B050"/>
              </a:buClr>
              <a:buSzPct val="100000"/>
              <a:buFont typeface="Arial"/>
              <a:buChar char="•"/>
            </a:pPr>
            <a:r>
              <a:rPr lang="en-US" sz="3000" b="0" i="0" u="none" strike="noStrike" cap="none" dirty="0">
                <a:solidFill>
                  <a:schemeClr val="dk1"/>
                </a:solidFill>
                <a:ea typeface="Arial"/>
                <a:cs typeface="Arial"/>
                <a:sym typeface="Arial"/>
              </a:rPr>
              <a:t>Treatment of </a:t>
            </a:r>
            <a:r>
              <a:rPr lang="en-US" sz="3000" b="0" i="0" u="none" strike="noStrike" cap="none" dirty="0" smtClean="0">
                <a:solidFill>
                  <a:schemeClr val="dk1"/>
                </a:solidFill>
                <a:ea typeface="Arial"/>
                <a:cs typeface="Arial"/>
                <a:sym typeface="Arial"/>
              </a:rPr>
              <a:t>uncertainty</a:t>
            </a:r>
          </a:p>
          <a:p>
            <a:pPr marL="342900" marR="0" lvl="0" indent="-342900" algn="l" rtl="0">
              <a:spcBef>
                <a:spcPts val="0"/>
              </a:spcBef>
              <a:spcAft>
                <a:spcPts val="0"/>
              </a:spcAft>
              <a:buClr>
                <a:srgbClr val="00B050"/>
              </a:buClr>
              <a:buSzPct val="100000"/>
              <a:buFont typeface="Arial"/>
              <a:buChar char="•"/>
            </a:pPr>
            <a:r>
              <a:rPr lang="en-US" sz="3000" b="0" i="0" u="none" strike="noStrike" cap="none" dirty="0" smtClean="0">
                <a:solidFill>
                  <a:schemeClr val="dk1"/>
                </a:solidFill>
                <a:ea typeface="Arial"/>
                <a:cs typeface="Arial"/>
                <a:sym typeface="Arial"/>
              </a:rPr>
              <a:t>Scorecard </a:t>
            </a:r>
            <a:r>
              <a:rPr lang="en-US" sz="3000" b="0" i="0" u="none" strike="noStrike" cap="none" dirty="0">
                <a:solidFill>
                  <a:schemeClr val="dk1"/>
                </a:solidFill>
                <a:ea typeface="Arial"/>
                <a:cs typeface="Arial"/>
                <a:sym typeface="Arial"/>
              </a:rPr>
              <a:t>and weighted performance </a:t>
            </a:r>
            <a:r>
              <a:rPr lang="en-US" sz="3000" b="0" i="0" u="none" strike="noStrike" cap="none" dirty="0" smtClean="0">
                <a:solidFill>
                  <a:schemeClr val="dk1"/>
                </a:solidFill>
                <a:ea typeface="Arial"/>
                <a:cs typeface="Arial"/>
                <a:sym typeface="Arial"/>
              </a:rPr>
              <a:t>indices</a:t>
            </a:r>
            <a:endParaRPr lang="en-US" sz="3000" b="0" i="0" u="none" strike="noStrike" cap="none" dirty="0">
              <a:solidFill>
                <a:schemeClr val="dk1"/>
              </a:solidFill>
              <a:ea typeface="Arial"/>
              <a:cs typeface="Arial"/>
              <a:sym typeface="Arial"/>
            </a:endParaRPr>
          </a:p>
          <a:p>
            <a:pPr marL="342900" marR="0" lvl="0" indent="-342900" algn="l" rtl="0">
              <a:spcBef>
                <a:spcPts val="380"/>
              </a:spcBef>
              <a:spcAft>
                <a:spcPts val="0"/>
              </a:spcAft>
              <a:buClr>
                <a:srgbClr val="00B050"/>
              </a:buClr>
              <a:buSzPct val="100000"/>
              <a:buFont typeface="Arial"/>
              <a:buChar char="•"/>
            </a:pPr>
            <a:r>
              <a:rPr lang="en-US" sz="3000" b="0" i="0" u="none" strike="noStrike" cap="none" dirty="0">
                <a:solidFill>
                  <a:schemeClr val="dk1"/>
                </a:solidFill>
                <a:ea typeface="Arial"/>
                <a:cs typeface="Arial"/>
                <a:sym typeface="Arial"/>
              </a:rPr>
              <a:t>Ensemble and probability verification metrics</a:t>
            </a:r>
          </a:p>
          <a:p>
            <a:pPr marL="342900" marR="0" lvl="0" indent="-342900" algn="l" rtl="0">
              <a:spcBef>
                <a:spcPts val="380"/>
              </a:spcBef>
              <a:spcAft>
                <a:spcPts val="0"/>
              </a:spcAft>
              <a:buClr>
                <a:srgbClr val="00B050"/>
              </a:buClr>
              <a:buSzPct val="100000"/>
              <a:buFont typeface="Arial"/>
              <a:buChar char="•"/>
            </a:pPr>
            <a:r>
              <a:rPr lang="en-US" sz="3000" b="0" i="0" u="none" strike="noStrike" cap="none" dirty="0" smtClean="0">
                <a:solidFill>
                  <a:schemeClr val="dk1"/>
                </a:solidFill>
                <a:ea typeface="Arial"/>
                <a:cs typeface="Arial"/>
                <a:sym typeface="Arial"/>
              </a:rPr>
              <a:t>Diagnostic </a:t>
            </a:r>
            <a:r>
              <a:rPr lang="en-US" sz="3000" b="0" i="0" u="none" strike="noStrike" cap="none" dirty="0">
                <a:solidFill>
                  <a:schemeClr val="dk1"/>
                </a:solidFill>
                <a:ea typeface="Arial"/>
                <a:cs typeface="Arial"/>
                <a:sym typeface="Arial"/>
              </a:rPr>
              <a:t>tools (scales at which </a:t>
            </a:r>
            <a:r>
              <a:rPr lang="en-US" sz="3000" b="0" i="0" u="none" strike="noStrike" cap="none" dirty="0" smtClean="0">
                <a:solidFill>
                  <a:schemeClr val="dk1"/>
                </a:solidFill>
                <a:ea typeface="Arial"/>
                <a:cs typeface="Arial"/>
                <a:sym typeface="Arial"/>
              </a:rPr>
              <a:t>errors </a:t>
            </a:r>
            <a:r>
              <a:rPr lang="en-US" sz="3000" b="0" i="0" u="none" strike="noStrike" cap="none" dirty="0">
                <a:solidFill>
                  <a:schemeClr val="dk1"/>
                </a:solidFill>
                <a:ea typeface="Arial"/>
                <a:cs typeface="Arial"/>
                <a:sym typeface="Arial"/>
              </a:rPr>
              <a:t>occur, energy spectra</a:t>
            </a:r>
            <a:r>
              <a:rPr lang="en-US" sz="3000" b="0" i="0" u="none" strike="noStrike" cap="none" dirty="0" smtClean="0">
                <a:solidFill>
                  <a:schemeClr val="dk1"/>
                </a:solidFill>
                <a:ea typeface="Arial"/>
                <a:cs typeface="Arial"/>
                <a:sym typeface="Arial"/>
              </a:rPr>
              <a:t>) </a:t>
            </a:r>
          </a:p>
          <a:p>
            <a:pPr marL="342900" marR="0" lvl="0" indent="-342900" algn="l" rtl="0">
              <a:spcBef>
                <a:spcPts val="380"/>
              </a:spcBef>
              <a:spcAft>
                <a:spcPts val="0"/>
              </a:spcAft>
              <a:buClr>
                <a:srgbClr val="00B050"/>
              </a:buClr>
              <a:buSzPct val="100000"/>
              <a:buFont typeface="Arial"/>
              <a:buChar char="•"/>
            </a:pPr>
            <a:r>
              <a:rPr lang="en-US" sz="3000" b="0" i="0" u="none" strike="noStrike" cap="none" dirty="0" smtClean="0">
                <a:solidFill>
                  <a:schemeClr val="dk1"/>
                </a:solidFill>
                <a:ea typeface="Arial"/>
                <a:cs typeface="Arial"/>
                <a:sym typeface="Arial"/>
              </a:rPr>
              <a:t>Physics-oriented </a:t>
            </a:r>
            <a:r>
              <a:rPr lang="en-US" sz="3000" b="0" i="0" u="none" strike="noStrike" cap="none" dirty="0">
                <a:solidFill>
                  <a:schemeClr val="dk1"/>
                </a:solidFill>
                <a:ea typeface="Arial"/>
                <a:cs typeface="Arial"/>
                <a:sym typeface="Arial"/>
              </a:rPr>
              <a:t>metrics (radiation, fluxes, cloud verification)</a:t>
            </a:r>
          </a:p>
          <a:p>
            <a:pPr marL="342900" marR="0" lvl="0" indent="-342900" algn="l" rtl="0">
              <a:spcBef>
                <a:spcPts val="380"/>
              </a:spcBef>
              <a:spcAft>
                <a:spcPts val="0"/>
              </a:spcAft>
              <a:buClr>
                <a:srgbClr val="00B050"/>
              </a:buClr>
              <a:buSzPct val="100000"/>
              <a:buFont typeface="Arial"/>
              <a:buChar char="•"/>
            </a:pPr>
            <a:r>
              <a:rPr lang="en-US" sz="3000" b="0" i="0" u="none" strike="noStrike" cap="none" dirty="0" smtClean="0">
                <a:solidFill>
                  <a:schemeClr val="dk1"/>
                </a:solidFill>
                <a:ea typeface="Arial"/>
                <a:cs typeface="Arial"/>
                <a:sym typeface="Arial"/>
              </a:rPr>
              <a:t>Forecast consistency and extreme weather</a:t>
            </a:r>
            <a:endParaRPr lang="en-US" sz="3000" b="0" i="0" u="none" strike="noStrike" cap="none" dirty="0">
              <a:solidFill>
                <a:schemeClr val="dk1"/>
              </a:solidFill>
              <a:ea typeface="Arial"/>
              <a:cs typeface="Arial"/>
              <a:sym typeface="Arial"/>
            </a:endParaRPr>
          </a:p>
          <a:p>
            <a:pPr marL="342900" marR="0" lvl="0" indent="-342900" algn="l" rtl="0">
              <a:spcBef>
                <a:spcPts val="380"/>
              </a:spcBef>
              <a:spcAft>
                <a:spcPts val="0"/>
              </a:spcAft>
              <a:buClr>
                <a:srgbClr val="00B050"/>
              </a:buClr>
              <a:buSzPct val="100000"/>
              <a:buFont typeface="Arial"/>
              <a:buChar char="•"/>
            </a:pPr>
            <a:r>
              <a:rPr lang="en-US" sz="3000" b="0" i="0" u="none" strike="noStrike" cap="none" dirty="0" smtClean="0">
                <a:solidFill>
                  <a:schemeClr val="dk1"/>
                </a:solidFill>
                <a:ea typeface="Arial"/>
                <a:cs typeface="Arial"/>
                <a:sym typeface="Arial"/>
              </a:rPr>
              <a:t>Object-oriented </a:t>
            </a:r>
            <a:r>
              <a:rPr lang="en-US" sz="3000" b="0" i="0" u="none" strike="noStrike" cap="none" dirty="0">
                <a:solidFill>
                  <a:schemeClr val="dk1"/>
                </a:solidFill>
                <a:ea typeface="Arial"/>
                <a:cs typeface="Arial"/>
                <a:sym typeface="Arial"/>
              </a:rPr>
              <a:t>metrics </a:t>
            </a:r>
          </a:p>
          <a:p>
            <a:pPr marL="342900" marR="0" lvl="0" indent="-342900" algn="l" rtl="0">
              <a:spcBef>
                <a:spcPts val="380"/>
              </a:spcBef>
              <a:spcAft>
                <a:spcPts val="0"/>
              </a:spcAft>
              <a:buClr>
                <a:srgbClr val="00B050"/>
              </a:buClr>
              <a:buSzPct val="100000"/>
              <a:buFont typeface="Arial"/>
              <a:buChar char="•"/>
            </a:pPr>
            <a:r>
              <a:rPr lang="en-US" sz="3000" b="0" i="0" u="none" strike="noStrike" cap="none" dirty="0" smtClean="0">
                <a:solidFill>
                  <a:schemeClr val="dk1"/>
                </a:solidFill>
                <a:ea typeface="Arial"/>
                <a:cs typeface="Arial"/>
                <a:sym typeface="Arial"/>
              </a:rPr>
              <a:t>Coupled model component </a:t>
            </a:r>
            <a:r>
              <a:rPr lang="en-US" sz="3000" b="0" i="0" u="none" strike="noStrike" cap="none" dirty="0">
                <a:solidFill>
                  <a:schemeClr val="dk1"/>
                </a:solidFill>
                <a:ea typeface="Arial"/>
                <a:cs typeface="Arial"/>
                <a:sym typeface="Arial"/>
              </a:rPr>
              <a:t>performance</a:t>
            </a:r>
          </a:p>
          <a:p>
            <a:pPr marL="342900" marR="0" lvl="0" indent="-342900" algn="l" rtl="0">
              <a:spcBef>
                <a:spcPts val="380"/>
              </a:spcBef>
              <a:spcAft>
                <a:spcPts val="0"/>
              </a:spcAft>
              <a:buClr>
                <a:srgbClr val="00B050"/>
              </a:buClr>
              <a:buSzPct val="100000"/>
              <a:buFont typeface="Arial"/>
              <a:buChar char="•"/>
            </a:pPr>
            <a:r>
              <a:rPr lang="en-US" sz="3000" b="0" i="0" u="none" strike="noStrike" cap="none" dirty="0" smtClean="0">
                <a:solidFill>
                  <a:schemeClr val="dk1"/>
                </a:solidFill>
                <a:ea typeface="Arial"/>
                <a:cs typeface="Arial"/>
                <a:sym typeface="Arial"/>
              </a:rPr>
              <a:t>Validation – </a:t>
            </a:r>
            <a:r>
              <a:rPr lang="en-US" sz="3000" b="0" i="0" u="none" strike="noStrike" cap="none" dirty="0" smtClean="0">
                <a:solidFill>
                  <a:schemeClr val="dk1"/>
                </a:solidFill>
                <a:ea typeface="Arial"/>
                <a:cs typeface="Arial"/>
                <a:sym typeface="Arial"/>
              </a:rPr>
              <a:t>during development process</a:t>
            </a:r>
            <a:endParaRPr lang="en-US" sz="3000" b="0" i="0" u="none" strike="noStrike" cap="none" dirty="0">
              <a:solidFill>
                <a:schemeClr val="dk1"/>
              </a:solidFill>
              <a:ea typeface="Arial"/>
              <a:cs typeface="Arial"/>
              <a:sym typeface="Arial"/>
            </a:endParaRPr>
          </a:p>
        </p:txBody>
      </p:sp>
      <p:sp>
        <p:nvSpPr>
          <p:cNvPr id="2" name="Slide Number Placeholder 1"/>
          <p:cNvSpPr>
            <a:spLocks noGrp="1"/>
          </p:cNvSpPr>
          <p:nvPr>
            <p:ph type="sldNum" sz="quarter" idx="12"/>
          </p:nvPr>
        </p:nvSpPr>
        <p:spPr/>
        <p:txBody>
          <a:bodyPr/>
          <a:lstStyle/>
          <a:p>
            <a:fld id="{F5459D80-F6AF-4590-8E73-2F013678FE42}" type="slidenum">
              <a:rPr lang="en-US" smtClean="0"/>
              <a:pPr/>
              <a:t>7</a:t>
            </a:fld>
            <a:endParaRPr lang="en-US"/>
          </a:p>
        </p:txBody>
      </p:sp>
    </p:spTree>
    <p:extLst>
      <p:ext uri="{BB962C8B-B14F-4D97-AF65-F5344CB8AC3E}">
        <p14:creationId xmlns:p14="http://schemas.microsoft.com/office/powerpoint/2010/main" val="2505010893"/>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304800" y="1143000"/>
            <a:ext cx="3505200" cy="5064125"/>
          </a:xfrm>
        </p:spPr>
        <p:txBody>
          <a:bodyPr>
            <a:normAutofit/>
          </a:bodyPr>
          <a:lstStyle/>
          <a:p>
            <a:r>
              <a:rPr lang="en-US" sz="2400" dirty="0" smtClean="0"/>
              <a:t>Python wrappers around MET and METViewer:</a:t>
            </a:r>
          </a:p>
          <a:p>
            <a:pPr marL="285750" indent="-285750">
              <a:buFont typeface="Arial" panose="020B0604020202020204" pitchFamily="34" charset="0"/>
              <a:buChar char="•"/>
            </a:pPr>
            <a:r>
              <a:rPr lang="en-US" sz="2400" dirty="0" smtClean="0"/>
              <a:t>Simple to set-up and run</a:t>
            </a:r>
          </a:p>
          <a:p>
            <a:pPr marL="285750" indent="-285750">
              <a:buFont typeface="Arial" panose="020B0604020202020204" pitchFamily="34" charset="0"/>
              <a:buChar char="•"/>
            </a:pPr>
            <a:r>
              <a:rPr lang="en-US" sz="2400" dirty="0"/>
              <a:t>Automated plotting of </a:t>
            </a:r>
            <a:r>
              <a:rPr lang="en-US" sz="2400" dirty="0" smtClean="0"/>
              <a:t>2D fields and statistics</a:t>
            </a:r>
          </a:p>
          <a:p>
            <a:pPr marL="285750" indent="-285750">
              <a:buFont typeface="Arial" panose="020B0604020202020204" pitchFamily="34" charset="0"/>
              <a:buChar char="•"/>
            </a:pPr>
            <a:r>
              <a:rPr lang="en-US" sz="2400" dirty="0"/>
              <a:t>Communication between MET &amp; python algorithms (</a:t>
            </a:r>
            <a:r>
              <a:rPr lang="en-US" sz="2400" dirty="0" err="1"/>
              <a:t>Cython</a:t>
            </a:r>
            <a:r>
              <a:rPr lang="en-US" sz="2400" dirty="0" smtClean="0"/>
              <a:t>)</a:t>
            </a:r>
          </a:p>
        </p:txBody>
      </p:sp>
      <p:sp>
        <p:nvSpPr>
          <p:cNvPr id="11" name="TextBox 10"/>
          <p:cNvSpPr txBox="1"/>
          <p:nvPr/>
        </p:nvSpPr>
        <p:spPr>
          <a:xfrm>
            <a:off x="5960243" y="1651861"/>
            <a:ext cx="1343638" cy="646331"/>
          </a:xfrm>
          <a:prstGeom prst="rect">
            <a:avLst/>
          </a:prstGeom>
          <a:noFill/>
        </p:spPr>
        <p:txBody>
          <a:bodyPr wrap="none" rtlCol="0">
            <a:spAutoFit/>
          </a:bodyPr>
          <a:lstStyle/>
          <a:p>
            <a:r>
              <a:rPr lang="en-US" sz="3600" kern="1200" dirty="0" smtClean="0">
                <a:solidFill>
                  <a:prstClr val="black"/>
                </a:solidFill>
                <a:latin typeface="Perpetua"/>
                <a:ea typeface="+mn-ea"/>
                <a:cs typeface="+mn-cs"/>
              </a:rPr>
              <a:t>MET+</a:t>
            </a:r>
            <a:endParaRPr lang="en-US" sz="3600" kern="1200" dirty="0">
              <a:solidFill>
                <a:prstClr val="black"/>
              </a:solidFill>
              <a:latin typeface="Perpetua"/>
              <a:ea typeface="+mn-ea"/>
              <a:cs typeface="+mn-cs"/>
            </a:endParaRPr>
          </a:p>
        </p:txBody>
      </p:sp>
      <p:sp>
        <p:nvSpPr>
          <p:cNvPr id="40" name="TextBox 39"/>
          <p:cNvSpPr txBox="1"/>
          <p:nvPr/>
        </p:nvSpPr>
        <p:spPr>
          <a:xfrm>
            <a:off x="388620" y="4419600"/>
            <a:ext cx="3337560" cy="1938992"/>
          </a:xfrm>
          <a:prstGeom prst="rect">
            <a:avLst/>
          </a:prstGeom>
          <a:solidFill>
            <a:srgbClr val="FFFF00"/>
          </a:solidFill>
        </p:spPr>
        <p:txBody>
          <a:bodyPr wrap="square" rtlCol="0">
            <a:spAutoFit/>
          </a:bodyPr>
          <a:lstStyle/>
          <a:p>
            <a:r>
              <a:rPr lang="en-US" sz="2000" b="1" kern="1200" dirty="0" smtClean="0">
                <a:solidFill>
                  <a:prstClr val="black"/>
                </a:solidFill>
                <a:latin typeface="+mn-lt"/>
                <a:ea typeface="+mn-ea"/>
                <a:cs typeface="+mn-cs"/>
              </a:rPr>
              <a:t>Initial system - Global deterministic with plans to generalize across scales when possible to quickly spin-up Ensembles, High Resolution &amp; Global Components</a:t>
            </a:r>
            <a:endParaRPr lang="en-US" sz="2000" b="1" kern="1200" dirty="0">
              <a:solidFill>
                <a:prstClr val="black"/>
              </a:solidFill>
              <a:latin typeface="+mn-lt"/>
              <a:ea typeface="+mn-ea"/>
              <a:cs typeface="+mn-cs"/>
            </a:endParaRPr>
          </a:p>
        </p:txBody>
      </p:sp>
      <p:sp>
        <p:nvSpPr>
          <p:cNvPr id="25" name="Shape 241"/>
          <p:cNvSpPr txBox="1">
            <a:spLocks/>
          </p:cNvSpPr>
          <p:nvPr/>
        </p:nvSpPr>
        <p:spPr>
          <a:xfrm>
            <a:off x="0" y="44119"/>
            <a:ext cx="9144000" cy="12192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buSzPct val="25000"/>
            </a:pPr>
            <a:r>
              <a:rPr lang="en-US" sz="3200" dirty="0" smtClean="0">
                <a:solidFill>
                  <a:schemeClr val="dk2"/>
                </a:solidFill>
                <a:latin typeface="Arial"/>
                <a:ea typeface="Arial"/>
                <a:cs typeface="Arial"/>
                <a:sym typeface="Arial"/>
              </a:rPr>
              <a:t>MET+ Unified Package</a:t>
            </a:r>
            <a:endParaRPr lang="en-US" sz="3200" dirty="0">
              <a:solidFill>
                <a:schemeClr val="dk2"/>
              </a:solidFill>
              <a:latin typeface="Arial"/>
              <a:ea typeface="Arial"/>
              <a:cs typeface="Arial"/>
              <a:sym typeface="Arial"/>
            </a:endParaRPr>
          </a:p>
        </p:txBody>
      </p:sp>
      <p:grpSp>
        <p:nvGrpSpPr>
          <p:cNvPr id="41" name="Group 40"/>
          <p:cNvGrpSpPr/>
          <p:nvPr/>
        </p:nvGrpSpPr>
        <p:grpSpPr>
          <a:xfrm>
            <a:off x="4038600" y="1279525"/>
            <a:ext cx="4648200" cy="5029200"/>
            <a:chOff x="4191000" y="1600200"/>
            <a:chExt cx="4648200" cy="5029200"/>
          </a:xfrm>
        </p:grpSpPr>
        <p:sp>
          <p:nvSpPr>
            <p:cNvPr id="10" name="Flowchart: Alternate Process 9"/>
            <p:cNvSpPr/>
            <p:nvPr/>
          </p:nvSpPr>
          <p:spPr>
            <a:xfrm>
              <a:off x="4191000" y="1600200"/>
              <a:ext cx="4648200" cy="5029200"/>
            </a:xfrm>
            <a:prstGeom prst="flowChartAlternate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prstClr val="white"/>
                </a:solidFill>
              </a:endParaRPr>
            </a:p>
          </p:txBody>
        </p:sp>
        <p:sp>
          <p:nvSpPr>
            <p:cNvPr id="5" name="Flowchart: Magnetic Disk 4"/>
            <p:cNvSpPr/>
            <p:nvPr/>
          </p:nvSpPr>
          <p:spPr>
            <a:xfrm>
              <a:off x="6989617" y="4583676"/>
              <a:ext cx="1620983" cy="1055124"/>
            </a:xfrm>
            <a:prstGeom prst="flowChartMagneticDisk">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kern="1200" dirty="0" smtClean="0">
                  <a:solidFill>
                    <a:prstClr val="white"/>
                  </a:solidFill>
                </a:rPr>
                <a:t>METViewer</a:t>
              </a:r>
              <a:endParaRPr lang="en-US" sz="2400" kern="1200" dirty="0">
                <a:solidFill>
                  <a:prstClr val="white"/>
                </a:solidFill>
              </a:endParaRPr>
            </a:p>
          </p:txBody>
        </p:sp>
        <p:sp>
          <p:nvSpPr>
            <p:cNvPr id="9" name="Flowchart: Multidocument 8"/>
            <p:cNvSpPr/>
            <p:nvPr/>
          </p:nvSpPr>
          <p:spPr>
            <a:xfrm>
              <a:off x="5012556" y="2291838"/>
              <a:ext cx="1905000" cy="1600200"/>
            </a:xfrm>
            <a:prstGeom prst="flowChartMultidocumen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kern="1200" dirty="0" smtClean="0">
                  <a:solidFill>
                    <a:prstClr val="white"/>
                  </a:solidFill>
                </a:rPr>
                <a:t>MET</a:t>
              </a:r>
              <a:endParaRPr lang="en-US" sz="2400" kern="1200" dirty="0">
                <a:solidFill>
                  <a:prstClr val="white"/>
                </a:solidFill>
              </a:endParaRPr>
            </a:p>
          </p:txBody>
        </p:sp>
        <p:cxnSp>
          <p:nvCxnSpPr>
            <p:cNvPr id="13" name="Straight Arrow Connector 12"/>
            <p:cNvCxnSpPr/>
            <p:nvPr/>
          </p:nvCxnSpPr>
          <p:spPr>
            <a:xfrm>
              <a:off x="6897674" y="2514600"/>
              <a:ext cx="950926"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848600" y="2362199"/>
              <a:ext cx="685800" cy="112292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kern="1200" dirty="0" smtClean="0">
                  <a:solidFill>
                    <a:prstClr val="black"/>
                  </a:solidFill>
                </a:rPr>
                <a:t>ASCII</a:t>
              </a:r>
              <a:endParaRPr lang="en-US" sz="1800" kern="1200" dirty="0">
                <a:solidFill>
                  <a:prstClr val="black"/>
                </a:solidFill>
              </a:endParaRPr>
            </a:p>
          </p:txBody>
        </p:sp>
        <p:cxnSp>
          <p:nvCxnSpPr>
            <p:cNvPr id="16" name="Straight Arrow Connector 15"/>
            <p:cNvCxnSpPr>
              <a:endCxn id="14" idx="1"/>
            </p:cNvCxnSpPr>
            <p:nvPr/>
          </p:nvCxnSpPr>
          <p:spPr>
            <a:xfrm>
              <a:off x="6773478" y="2889762"/>
              <a:ext cx="1075122" cy="339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629400" y="3264924"/>
              <a:ext cx="1219200" cy="1167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001000" y="3493524"/>
              <a:ext cx="0" cy="11546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988131" y="4162937"/>
              <a:ext cx="1107869" cy="56146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kern="1200" dirty="0" smtClean="0">
                  <a:solidFill>
                    <a:prstClr val="black"/>
                  </a:solidFill>
                </a:rPr>
                <a:t>NetCDF</a:t>
              </a:r>
              <a:endParaRPr lang="en-US" sz="1800" kern="1200" dirty="0">
                <a:solidFill>
                  <a:prstClr val="black"/>
                </a:solidFill>
              </a:endParaRPr>
            </a:p>
          </p:txBody>
        </p:sp>
        <p:cxnSp>
          <p:nvCxnSpPr>
            <p:cNvPr id="28" name="Straight Arrow Connector 27"/>
            <p:cNvCxnSpPr/>
            <p:nvPr/>
          </p:nvCxnSpPr>
          <p:spPr>
            <a:xfrm flipH="1">
              <a:off x="5084493" y="3892038"/>
              <a:ext cx="373" cy="2708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084493" y="4724400"/>
              <a:ext cx="373" cy="33071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Vertical Scroll 29"/>
            <p:cNvSpPr/>
            <p:nvPr/>
          </p:nvSpPr>
          <p:spPr>
            <a:xfrm>
              <a:off x="4416382" y="5055112"/>
              <a:ext cx="1146218" cy="1193288"/>
            </a:xfrm>
            <a:prstGeom prst="verticalScroll">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kern="1200" dirty="0" smtClean="0">
                  <a:solidFill>
                    <a:prstClr val="black"/>
                  </a:solidFill>
                </a:rPr>
                <a:t>Spatial</a:t>
              </a:r>
            </a:p>
            <a:p>
              <a:pPr algn="ctr"/>
              <a:r>
                <a:rPr lang="en-US" sz="1800" b="1" kern="1200" dirty="0" smtClean="0">
                  <a:solidFill>
                    <a:prstClr val="black"/>
                  </a:solidFill>
                </a:rPr>
                <a:t>Plots</a:t>
              </a:r>
              <a:endParaRPr lang="en-US" sz="1800" b="1" kern="1200" dirty="0">
                <a:solidFill>
                  <a:prstClr val="black"/>
                </a:solidFill>
              </a:endParaRPr>
            </a:p>
          </p:txBody>
        </p:sp>
        <p:sp>
          <p:nvSpPr>
            <p:cNvPr id="37" name="Vertical Scroll 36"/>
            <p:cNvSpPr/>
            <p:nvPr/>
          </p:nvSpPr>
          <p:spPr>
            <a:xfrm>
              <a:off x="5791200" y="5060364"/>
              <a:ext cx="1109164" cy="1188036"/>
            </a:xfrm>
            <a:prstGeom prst="verticalScroll">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kern="1200" dirty="0" smtClean="0">
                  <a:solidFill>
                    <a:prstClr val="black"/>
                  </a:solidFill>
                </a:rPr>
                <a:t>Stats</a:t>
              </a:r>
              <a:endParaRPr lang="en-US" sz="1800" b="1" kern="1200" dirty="0">
                <a:solidFill>
                  <a:prstClr val="black"/>
                </a:solidFill>
              </a:endParaRPr>
            </a:p>
            <a:p>
              <a:pPr algn="ctr"/>
              <a:r>
                <a:rPr lang="en-US" sz="1800" b="1" kern="1200" dirty="0">
                  <a:solidFill>
                    <a:prstClr val="black"/>
                  </a:solidFill>
                </a:rPr>
                <a:t>Plots</a:t>
              </a:r>
            </a:p>
          </p:txBody>
        </p:sp>
        <p:cxnSp>
          <p:nvCxnSpPr>
            <p:cNvPr id="39" name="Elbow Connector 38"/>
            <p:cNvCxnSpPr/>
            <p:nvPr/>
          </p:nvCxnSpPr>
          <p:spPr>
            <a:xfrm rot="10800000" flipV="1">
              <a:off x="6773478" y="5638800"/>
              <a:ext cx="1227522" cy="381000"/>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328629" y="1371335"/>
            <a:ext cx="2367571" cy="461665"/>
          </a:xfrm>
          <a:prstGeom prst="rect">
            <a:avLst/>
          </a:prstGeom>
          <a:noFill/>
        </p:spPr>
        <p:txBody>
          <a:bodyPr wrap="none" rtlCol="0">
            <a:spAutoFit/>
          </a:bodyPr>
          <a:lstStyle/>
          <a:p>
            <a:r>
              <a:rPr lang="en-US" sz="2400" b="1" kern="1200" dirty="0" smtClean="0">
                <a:solidFill>
                  <a:prstClr val="black"/>
                </a:solidFill>
                <a:latin typeface="+mn-lt"/>
                <a:ea typeface="+mn-ea"/>
                <a:cs typeface="+mn-cs"/>
              </a:rPr>
              <a:t>Python wrappers</a:t>
            </a:r>
            <a:endParaRPr lang="en-US" sz="2400" b="1" kern="1200" dirty="0">
              <a:solidFill>
                <a:prstClr val="black"/>
              </a:solidFill>
              <a:latin typeface="+mn-lt"/>
              <a:ea typeface="+mn-ea"/>
              <a:cs typeface="+mn-cs"/>
            </a:endParaRPr>
          </a:p>
        </p:txBody>
      </p:sp>
      <p:sp>
        <p:nvSpPr>
          <p:cNvPr id="7" name="TextBox 6"/>
          <p:cNvSpPr txBox="1"/>
          <p:nvPr/>
        </p:nvSpPr>
        <p:spPr>
          <a:xfrm>
            <a:off x="5638800" y="6078974"/>
            <a:ext cx="1788310" cy="369332"/>
          </a:xfrm>
          <a:prstGeom prst="rect">
            <a:avLst/>
          </a:prstGeom>
          <a:solidFill>
            <a:schemeClr val="bg1">
              <a:lumMod val="85000"/>
            </a:schemeClr>
          </a:solidFill>
          <a:ln>
            <a:solidFill>
              <a:schemeClr val="tx1"/>
            </a:solidFill>
          </a:ln>
        </p:spPr>
        <p:txBody>
          <a:bodyPr wrap="none" rtlCol="0">
            <a:spAutoFit/>
          </a:bodyPr>
          <a:lstStyle/>
          <a:p>
            <a:r>
              <a:rPr lang="en-US" sz="1800" kern="1200" dirty="0" smtClean="0">
                <a:solidFill>
                  <a:prstClr val="black"/>
                </a:solidFill>
                <a:latin typeface="Perpetua"/>
                <a:ea typeface="+mn-ea"/>
                <a:cs typeface="+mn-cs"/>
              </a:rPr>
              <a:t>GitHub Repository</a:t>
            </a:r>
            <a:endParaRPr lang="en-US" sz="1800" kern="1200" dirty="0">
              <a:solidFill>
                <a:prstClr val="black"/>
              </a:solidFill>
              <a:latin typeface="Perpetua"/>
              <a:ea typeface="+mn-ea"/>
              <a:cs typeface="+mn-cs"/>
            </a:endParaRPr>
          </a:p>
        </p:txBody>
      </p:sp>
      <p:sp>
        <p:nvSpPr>
          <p:cNvPr id="2" name="Slide Number Placeholder 1"/>
          <p:cNvSpPr>
            <a:spLocks noGrp="1"/>
          </p:cNvSpPr>
          <p:nvPr>
            <p:ph type="sldNum" sz="quarter" idx="12"/>
          </p:nvPr>
        </p:nvSpPr>
        <p:spPr/>
        <p:txBody>
          <a:bodyPr/>
          <a:lstStyle/>
          <a:p>
            <a:fld id="{F5459D80-F6AF-4590-8E73-2F013678FE42}" type="slidenum">
              <a:rPr lang="en-US" smtClean="0"/>
              <a:pPr/>
              <a:t>8</a:t>
            </a:fld>
            <a:endParaRPr lang="en-US"/>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04556" y="2303843"/>
            <a:ext cx="1511402" cy="961801"/>
          </a:xfrm>
          <a:prstGeom prst="rect">
            <a:avLst/>
          </a:prstGeom>
        </p:spPr>
      </p:pic>
    </p:spTree>
    <p:extLst>
      <p:ext uri="{BB962C8B-B14F-4D97-AF65-F5344CB8AC3E}">
        <p14:creationId xmlns:p14="http://schemas.microsoft.com/office/powerpoint/2010/main" val="409242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02660"/>
            <a:ext cx="7772400" cy="1143000"/>
          </a:xfrm>
        </p:spPr>
        <p:txBody>
          <a:bodyPr>
            <a:normAutofit fontScale="90000"/>
          </a:bodyPr>
          <a:lstStyle/>
          <a:p>
            <a:r>
              <a:rPr lang="en-US" dirty="0" smtClean="0"/>
              <a:t>Recent Progress – MET Enhancements</a:t>
            </a:r>
            <a:endParaRPr lang="en-US" dirty="0"/>
          </a:p>
        </p:txBody>
      </p:sp>
      <p:sp>
        <p:nvSpPr>
          <p:cNvPr id="2" name="Slide Number Placeholder 1"/>
          <p:cNvSpPr>
            <a:spLocks noGrp="1"/>
          </p:cNvSpPr>
          <p:nvPr>
            <p:ph type="sldNum" sz="quarter" idx="12"/>
          </p:nvPr>
        </p:nvSpPr>
        <p:spPr/>
        <p:txBody>
          <a:bodyPr/>
          <a:lstStyle/>
          <a:p>
            <a:fld id="{F5459D80-F6AF-4590-8E73-2F013678FE42}" type="slidenum">
              <a:rPr lang="en-US" smtClean="0"/>
              <a:pPr/>
              <a:t>9</a:t>
            </a:fld>
            <a:endParaRPr lang="en-US"/>
          </a:p>
        </p:txBody>
      </p:sp>
      <p:sp>
        <p:nvSpPr>
          <p:cNvPr id="4" name="TextBox 3"/>
          <p:cNvSpPr txBox="1"/>
          <p:nvPr/>
        </p:nvSpPr>
        <p:spPr>
          <a:xfrm>
            <a:off x="1143000" y="6341880"/>
            <a:ext cx="6940554" cy="461665"/>
          </a:xfrm>
          <a:prstGeom prst="rect">
            <a:avLst/>
          </a:prstGeom>
          <a:noFill/>
        </p:spPr>
        <p:txBody>
          <a:bodyPr wrap="none" rtlCol="0">
            <a:spAutoFit/>
          </a:bodyPr>
          <a:lstStyle/>
          <a:p>
            <a:r>
              <a:rPr lang="en-US" sz="2400" dirty="0" smtClean="0">
                <a:solidFill>
                  <a:schemeClr val="accent6">
                    <a:lumMod val="75000"/>
                  </a:schemeClr>
                </a:solidFill>
              </a:rPr>
              <a:t>See Poster P39 Halley </a:t>
            </a:r>
            <a:r>
              <a:rPr lang="en-US" sz="2400" dirty="0" err="1" smtClean="0">
                <a:solidFill>
                  <a:schemeClr val="accent6">
                    <a:lumMod val="75000"/>
                  </a:schemeClr>
                </a:solidFill>
              </a:rPr>
              <a:t>Gotway</a:t>
            </a:r>
            <a:r>
              <a:rPr lang="en-US" sz="2400" dirty="0" smtClean="0">
                <a:solidFill>
                  <a:schemeClr val="accent6">
                    <a:lumMod val="75000"/>
                  </a:schemeClr>
                </a:solidFill>
              </a:rPr>
              <a:t> et. al, for more enhancements</a:t>
            </a:r>
            <a:endParaRPr lang="en-US" sz="2400" dirty="0">
              <a:solidFill>
                <a:schemeClr val="accent6">
                  <a:lumMod val="75000"/>
                </a:schemeClr>
              </a:solidFill>
            </a:endParaRPr>
          </a:p>
        </p:txBody>
      </p:sp>
      <p:sp>
        <p:nvSpPr>
          <p:cNvPr id="6" name="TextBox 5"/>
          <p:cNvSpPr txBox="1"/>
          <p:nvPr/>
        </p:nvSpPr>
        <p:spPr>
          <a:xfrm>
            <a:off x="4081425" y="1207949"/>
            <a:ext cx="4718894" cy="1107996"/>
          </a:xfrm>
          <a:prstGeom prst="rect">
            <a:avLst/>
          </a:prstGeom>
          <a:noFill/>
        </p:spPr>
        <p:txBody>
          <a:bodyPr wrap="square" rtlCol="0">
            <a:spAutoFit/>
          </a:bodyPr>
          <a:lstStyle/>
          <a:p>
            <a:pPr algn="ctr"/>
            <a:r>
              <a:rPr lang="en-US" sz="2400" b="1" dirty="0"/>
              <a:t>High Resolution Analysis </a:t>
            </a:r>
            <a:r>
              <a:rPr lang="en-US" sz="2400" b="1" dirty="0" smtClean="0"/>
              <a:t>Framework </a:t>
            </a:r>
            <a:r>
              <a:rPr lang="en-US" sz="2400" b="1" i="1" dirty="0" smtClean="0"/>
              <a:t>(HIRA)</a:t>
            </a:r>
            <a:endParaRPr lang="en-US" sz="2000" i="1" dirty="0"/>
          </a:p>
          <a:p>
            <a:endParaRPr lang="en-US" dirty="0" smtClean="0"/>
          </a:p>
        </p:txBody>
      </p:sp>
      <p:sp>
        <p:nvSpPr>
          <p:cNvPr id="8" name="TextBox 7"/>
          <p:cNvSpPr txBox="1"/>
          <p:nvPr/>
        </p:nvSpPr>
        <p:spPr>
          <a:xfrm>
            <a:off x="570709" y="1224915"/>
            <a:ext cx="3200400" cy="4524315"/>
          </a:xfrm>
          <a:prstGeom prst="rect">
            <a:avLst/>
          </a:prstGeom>
          <a:noFill/>
        </p:spPr>
        <p:txBody>
          <a:bodyPr wrap="square" rtlCol="0">
            <a:spAutoFit/>
          </a:bodyPr>
          <a:lstStyle/>
          <a:p>
            <a:pPr algn="ctr"/>
            <a:r>
              <a:rPr lang="en-US" sz="2400" b="1" dirty="0" smtClean="0"/>
              <a:t>Notable </a:t>
            </a:r>
            <a:r>
              <a:rPr lang="en-US" sz="2400" b="1" dirty="0"/>
              <a:t>Enhancements</a:t>
            </a:r>
          </a:p>
          <a:p>
            <a:endParaRPr lang="en-US" sz="2400" dirty="0"/>
          </a:p>
          <a:p>
            <a:pPr marL="571500" indent="-571500">
              <a:buFont typeface="Wingdings" panose="05000000000000000000" pitchFamily="2" charset="2"/>
              <a:buChar char="q"/>
            </a:pPr>
            <a:r>
              <a:rPr lang="en-US" sz="2400" dirty="0"/>
              <a:t>READ NETCDFv4</a:t>
            </a:r>
          </a:p>
          <a:p>
            <a:pPr marL="571500" indent="-571500">
              <a:buFont typeface="Wingdings" panose="05000000000000000000" pitchFamily="2" charset="2"/>
              <a:buChar char="q"/>
            </a:pPr>
            <a:r>
              <a:rPr lang="en-US" sz="2400" dirty="0"/>
              <a:t>READ CALIPSO Layers and compute Cloud Base, </a:t>
            </a:r>
            <a:r>
              <a:rPr lang="en-US" sz="2400" dirty="0" smtClean="0"/>
              <a:t>Top</a:t>
            </a:r>
            <a:endParaRPr lang="en-US" sz="2400" dirty="0"/>
          </a:p>
          <a:p>
            <a:pPr marL="571500" indent="-571500">
              <a:buFont typeface="Wingdings" panose="05000000000000000000" pitchFamily="2" charset="2"/>
              <a:buChar char="q"/>
            </a:pPr>
            <a:r>
              <a:rPr lang="en-US" sz="2400" dirty="0" err="1"/>
              <a:t>Addt’l</a:t>
            </a:r>
            <a:r>
              <a:rPr lang="en-US" sz="2400" dirty="0"/>
              <a:t> Specialty Masking</a:t>
            </a:r>
          </a:p>
          <a:p>
            <a:pPr marL="571500" indent="-571500">
              <a:buFont typeface="Wingdings" panose="05000000000000000000" pitchFamily="2" charset="2"/>
              <a:buChar char="q"/>
            </a:pPr>
            <a:r>
              <a:rPr lang="en-US" sz="2400" dirty="0"/>
              <a:t>Support for ATCF E-Decks (probability forecasts</a:t>
            </a:r>
            <a:r>
              <a:rPr lang="en-US" sz="2400" dirty="0" smtClean="0"/>
              <a:t>)</a:t>
            </a:r>
            <a:endParaRPr lang="en-US" sz="2400" dirty="0"/>
          </a:p>
          <a:p>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782" y="2117229"/>
            <a:ext cx="4736618" cy="2192520"/>
          </a:xfrm>
          <a:prstGeom prst="rect">
            <a:avLst/>
          </a:prstGeom>
        </p:spPr>
      </p:pic>
      <p:sp>
        <p:nvSpPr>
          <p:cNvPr id="7" name="TextBox 6"/>
          <p:cNvSpPr txBox="1"/>
          <p:nvPr/>
        </p:nvSpPr>
        <p:spPr>
          <a:xfrm>
            <a:off x="4261078" y="4479429"/>
            <a:ext cx="4654322" cy="1692771"/>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Spatial/temporal uncertainty by giving credit for being ‘close’.</a:t>
            </a:r>
          </a:p>
          <a:p>
            <a:pPr marL="285750" indent="-285750">
              <a:buFont typeface="Wingdings" panose="05000000000000000000" pitchFamily="2" charset="2"/>
              <a:buChar char="q"/>
            </a:pPr>
            <a:r>
              <a:rPr lang="en-US" sz="2000" dirty="0"/>
              <a:t>Comparison of deterministic and ensemble forecasts via the same set of probabilistic </a:t>
            </a:r>
            <a:r>
              <a:rPr lang="en-US" sz="2000" dirty="0" smtClean="0"/>
              <a:t>statistics </a:t>
            </a:r>
            <a:r>
              <a:rPr lang="en-US" sz="2000" b="1" i="1" dirty="0" smtClean="0"/>
              <a:t>(</a:t>
            </a:r>
            <a:r>
              <a:rPr lang="en-US" sz="2000" b="1" i="1" dirty="0"/>
              <a:t>Mittermaier, 2014)</a:t>
            </a:r>
            <a:r>
              <a:rPr lang="en-US" sz="2000" dirty="0" smtClean="0"/>
              <a:t>.</a:t>
            </a:r>
            <a:endParaRPr lang="en-US" sz="2000" dirty="0"/>
          </a:p>
        </p:txBody>
      </p:sp>
    </p:spTree>
    <p:extLst>
      <p:ext uri="{BB962C8B-B14F-4D97-AF65-F5344CB8AC3E}">
        <p14:creationId xmlns:p14="http://schemas.microsoft.com/office/powerpoint/2010/main" val="9185485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6469</TotalTime>
  <Words>1745</Words>
  <Application>Microsoft Office PowerPoint</Application>
  <PresentationFormat>On-screen Show (4:3)</PresentationFormat>
  <Paragraphs>302</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ＭＳ Ｐゴシック</vt:lpstr>
      <vt:lpstr>Arial</vt:lpstr>
      <vt:lpstr>Bitstream Vera Sans</vt:lpstr>
      <vt:lpstr>Calibri</vt:lpstr>
      <vt:lpstr>Franklin Gothic Book</vt:lpstr>
      <vt:lpstr>Perpetua</vt:lpstr>
      <vt:lpstr>Times New Roman</vt:lpstr>
      <vt:lpstr>Verdana</vt:lpstr>
      <vt:lpstr>Wingdings</vt:lpstr>
      <vt:lpstr>Wingdings 2</vt:lpstr>
      <vt:lpstr>Equity</vt:lpstr>
      <vt:lpstr> A Unified Approach to Verification</vt:lpstr>
      <vt:lpstr>How this started</vt:lpstr>
      <vt:lpstr>Why Unification</vt:lpstr>
      <vt:lpstr>PowerPoint Presentation</vt:lpstr>
      <vt:lpstr>METViewer components</vt:lpstr>
      <vt:lpstr>PowerPoint Presentation</vt:lpstr>
      <vt:lpstr>Areas of Focus</vt:lpstr>
      <vt:lpstr>PowerPoint Presentation</vt:lpstr>
      <vt:lpstr>Recent Progress – MET Enhancements</vt:lpstr>
      <vt:lpstr>Recent Progress - METViewer</vt:lpstr>
      <vt:lpstr>PowerPoint Presentation</vt:lpstr>
      <vt:lpstr>Recent Progress - What is already wrapped with Python?</vt:lpstr>
      <vt:lpstr>PowerPoint Presentation</vt:lpstr>
      <vt:lpstr>PowerPoint Presentation</vt:lpstr>
      <vt:lpstr>PowerPoint Presentation</vt:lpstr>
    </vt:vector>
  </TitlesOfParts>
  <Company>UCAR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Title</dc:title>
  <dc:creator>nance</dc:creator>
  <cp:lastModifiedBy>Tara Jensen</cp:lastModifiedBy>
  <cp:revision>421</cp:revision>
  <dcterms:created xsi:type="dcterms:W3CDTF">2010-01-13T21:32:25Z</dcterms:created>
  <dcterms:modified xsi:type="dcterms:W3CDTF">2017-06-13T15:56:02Z</dcterms:modified>
</cp:coreProperties>
</file>