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0" r:id="rId1"/>
    <p:sldMasterId id="2147483671" r:id="rId2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82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9144000" cy="6858000" type="screen4x3"/>
  <p:notesSz cx="6985000" cy="92837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FE787F-6BFE-4425-AEAF-4655C7D54CCF}">
  <a:tblStyle styleId="{E3FE787F-6BFE-4425-AEAF-4655C7D54CC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rgbClr val="E6E6E6"/>
          </a:solidFill>
        </a:fill>
      </a:tcStyle>
    </a:band1H>
    <a:band1V>
      <a:tcStyle>
        <a:tcBdr/>
        <a:fill>
          <a:solidFill>
            <a:srgbClr val="E6E6E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640" autoAdjust="0"/>
  </p:normalViewPr>
  <p:slideViewPr>
    <p:cSldViewPr snapToGrid="0" showGuides="1">
      <p:cViewPr varScale="1">
        <p:scale>
          <a:sx n="72" d="100"/>
          <a:sy n="72" d="100"/>
        </p:scale>
        <p:origin x="169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56050" y="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71575" y="696912"/>
            <a:ext cx="4641849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18563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781334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9544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6578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62976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89823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55066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39816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5079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3805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5805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3815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Shape 395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581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26596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Shape 404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5562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46373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Shape 430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1961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2364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Shape 447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81834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56001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746525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Shape 477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8505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7765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4304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Sparse vertical levels near model top for L61</a:t>
            </a:r>
          </a:p>
          <a:p>
            <a:pPr marL="400050" marR="0" lvl="1" indent="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dz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&gt; dx</a:t>
            </a:r>
          </a:p>
          <a:p>
            <a:pPr marL="0" marR="0" lvl="0" indent="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Lowest model level height</a:t>
            </a:r>
          </a:p>
          <a:p>
            <a:pPr marL="400050" marR="0" lvl="1" indent="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Lowest half sigma level height of ~20m (L61) and 34m (L43)</a:t>
            </a:r>
          </a:p>
          <a:p>
            <a:pPr marL="0" marR="0" lvl="0" indent="21590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Relatively low vertical resolution in mid and upper troposphere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6248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073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6211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5182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94781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943099" y="-266700"/>
            <a:ext cx="5257799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3" marR="0" lvl="0" indent="-30163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508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3" marR="0" lvl="2" indent="-8096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3" marR="0" lvl="4" indent="-106362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 rot="5400000">
            <a:off x="4556918" y="2347119"/>
            <a:ext cx="6202362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 rot="5400000">
            <a:off x="404018" y="327819"/>
            <a:ext cx="6202362" cy="609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3" marR="0" lvl="0" indent="-30163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508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3" marR="0" lvl="2" indent="-8096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3" marR="0" lvl="4" indent="-106362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4038600" cy="525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2" marR="0" lvl="0" indent="122237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2" marR="0" lvl="2" indent="2063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2" marR="0" lvl="4" indent="-476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2"/>
          </p:nvPr>
        </p:nvSpPr>
        <p:spPr>
          <a:xfrm>
            <a:off x="4648200" y="1219200"/>
            <a:ext cx="4038600" cy="525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2" marR="0" lvl="0" indent="122237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2" marR="0" lvl="2" indent="2063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2" marR="0" lvl="4" indent="-476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2" marR="0" lvl="0" indent="122237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2" marR="0" lvl="2" indent="2063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2" marR="0" lvl="4" indent="-3016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457200" y="1189037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2"/>
          </p:nvPr>
        </p:nvSpPr>
        <p:spPr>
          <a:xfrm>
            <a:off x="457200" y="1828800"/>
            <a:ext cx="4040100" cy="464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2" marR="0" lvl="0" indent="7143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2" marR="0" lvl="2" indent="-476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2" marR="0" lvl="4" indent="-3016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3"/>
          </p:nvPr>
        </p:nvSpPr>
        <p:spPr>
          <a:xfrm>
            <a:off x="4645025" y="1189037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4"/>
          </p:nvPr>
        </p:nvSpPr>
        <p:spPr>
          <a:xfrm>
            <a:off x="4645025" y="1828800"/>
            <a:ext cx="4041900" cy="464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2" marR="0" lvl="0" indent="7143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2" marR="0" lvl="2" indent="-476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2" marR="0" lvl="4" indent="-3016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3575050" y="273049"/>
            <a:ext cx="5111700" cy="612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2" marR="0" lvl="0" indent="17303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1270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2" marR="0" lvl="2" indent="7143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2" marR="0" lvl="4" indent="2063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96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4038599" cy="525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3" marR="0" lvl="0" indent="-55563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3" marR="0" lvl="2" indent="-106362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3" marR="0" lvl="4" indent="-119062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648200" y="1219200"/>
            <a:ext cx="4038599" cy="525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3" marR="0" lvl="0" indent="-55563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3" marR="0" lvl="2" indent="-106362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3" marR="0" lvl="4" indent="-119062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 rot="5400000">
            <a:off x="1943098" y="-266699"/>
            <a:ext cx="5257800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2" marR="0" lvl="0" indent="17303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1270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2" marR="0" lvl="2" indent="7143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2" marR="0" lvl="4" indent="2063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 rot="5400000">
            <a:off x="4556849" y="2347187"/>
            <a:ext cx="6202500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 rot="5400000">
            <a:off x="403948" y="327887"/>
            <a:ext cx="6202500" cy="609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2" marR="0" lvl="0" indent="17303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1270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2" marR="0" lvl="2" indent="7143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2" marR="0" lvl="4" indent="2063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525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3" marR="0" lvl="0" indent="-55563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3" marR="0" lvl="2" indent="-106362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3" marR="0" lvl="4" indent="-131762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1189037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457200" y="1828800"/>
            <a:ext cx="4040187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3" marR="0" lvl="0" indent="-80963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3" marR="0" lvl="2" indent="-119062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3" marR="0" lvl="4" indent="-131762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3"/>
          </p:nvPr>
        </p:nvSpPr>
        <p:spPr>
          <a:xfrm>
            <a:off x="4645025" y="1189037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4"/>
          </p:nvPr>
        </p:nvSpPr>
        <p:spPr>
          <a:xfrm>
            <a:off x="4645025" y="1828800"/>
            <a:ext cx="4041774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3" marR="0" lvl="0" indent="-80963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3" marR="0" lvl="2" indent="-119062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3" marR="0" lvl="4" indent="-131762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6127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3" marR="0" lvl="0" indent="-30163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508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3" marR="0" lvl="2" indent="-8096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3" marR="0" lvl="4" indent="-106362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9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525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3" marR="0" lvl="0" indent="-30163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508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3" marR="0" lvl="2" indent="-8096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3" marR="0" lvl="4" indent="-106362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Shape 1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285609" y="0"/>
            <a:ext cx="858391" cy="85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838198" cy="8318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2" marR="0" lvl="0" indent="17303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1270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2" marR="0" lvl="2" indent="7143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7762" marR="0" lvl="4" indent="2063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76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285609" y="0"/>
            <a:ext cx="858300" cy="85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838200" cy="8319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8.png"/><Relationship Id="rId5" Type="http://schemas.openxmlformats.org/officeDocument/2006/relationships/hyperlink" Target="http://www.emc.ncep.noaa.gov/gc_wmb/vxt/HMON" TargetMode="External"/><Relationship Id="rId4" Type="http://schemas.openxmlformats.org/officeDocument/2006/relationships/hyperlink" Target="http://www.emc.ncep.noaa.gov/HWR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 descr="HFI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3700" y="6172200"/>
            <a:ext cx="60324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/>
        </p:nvSpPr>
        <p:spPr>
          <a:xfrm>
            <a:off x="239712" y="1606550"/>
            <a:ext cx="8599500" cy="1136700"/>
          </a:xfrm>
          <a:prstGeom prst="rect">
            <a:avLst/>
          </a:prstGeom>
          <a:noFill/>
          <a:ln>
            <a:noFill/>
          </a:ln>
        </p:spPr>
        <p:txBody>
          <a:bodyPr lIns="92050" tIns="46025" rIns="92050" bIns="460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25000"/>
              <a:buFont typeface="Calibri"/>
              <a:buNone/>
            </a:pPr>
            <a:r>
              <a:rPr lang="en-US" sz="3600" b="1" i="0" u="none" strike="noStrike" cap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Hurricane WRF: 2017 Operational Implementation and Community Support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533400" y="3048000"/>
            <a:ext cx="8001000" cy="123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Liu, A. Mehra, Z. Zhang, K. Newman, S. Abarca, L. Bernardet, M. Biswas, L. Carson, J. Dong, J. Frimel, E. Grell,  E. Kalina, H.-S. Kim, Q. Liu, T. Marchok, Z. Ma, J. Meixner, D. Sheinin</a:t>
            </a:r>
            <a:r>
              <a:rPr lang="en-US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Sippel, B. Thomas, M. Tong, W. Wang, K. Wu, B. Zhang, L. Zhu, and V. Tallapragada</a:t>
            </a: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8310" y="4953000"/>
            <a:ext cx="6872400" cy="10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0" y="5029200"/>
            <a:ext cx="858300" cy="85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609600" y="4574444"/>
            <a:ext cx="8001000" cy="350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18th WRF Users Workshop, June 12-16,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FY2017 HWRF DA Upgrades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76200" y="838200"/>
            <a:ext cx="89916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GSI code upgrades (align with EMC GSI) </a:t>
            </a:r>
          </a:p>
          <a:p>
            <a:pPr marL="3429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the blending threshold of VI and GSI analysis (from 50 to 65 </a:t>
            </a:r>
            <a:r>
              <a:rPr lang="en-US" sz="2000" dirty="0" err="1"/>
              <a:t>k</a:t>
            </a: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3429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 data to be assimilated and other data usage changes</a:t>
            </a:r>
          </a:p>
          <a:p>
            <a:pPr marL="457200" marR="0" lvl="1" indent="-2286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HDOB flight-level data</a:t>
            </a:r>
          </a:p>
          <a:p>
            <a:pPr marL="457200" marR="0" lvl="1" indent="-2286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Hourly shortwave, clear air water vapor and visible AMVs from GOES</a:t>
            </a:r>
          </a:p>
          <a:p>
            <a:pPr marL="457200" marR="0" lvl="1" indent="-2286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Flag Global Hawk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dropsonde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u/v observations in the inner-core area</a:t>
            </a:r>
          </a:p>
          <a:p>
            <a:pPr marL="233362" marR="0" lvl="0" indent="-233362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Fully self-cycled </a:t>
            </a:r>
            <a:r>
              <a:rPr lang="en-US" sz="2000" dirty="0" err="1" smtClean="0">
                <a:solidFill>
                  <a:srgbClr val="000000"/>
                </a:solidFill>
              </a:rPr>
              <a:t>EnKF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ensemble hybrid DA system for TDR/priority storm</a:t>
            </a:r>
          </a:p>
        </p:txBody>
      </p:sp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3124200"/>
            <a:ext cx="5638800" cy="36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FY2017 HWRF Configurations for Different TC Basins</a:t>
            </a:r>
          </a:p>
        </p:txBody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152400" y="4794353"/>
            <a:ext cx="8839200" cy="1978587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5672"/>
              <a:buFont typeface="Arial"/>
              <a:buChar char="•"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EnKF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self-cycled DA system for one TDR or priority storm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rgbClr val="000000"/>
              </a:buClr>
              <a:buSzPct val="95672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75 vertical levels with 10-hPa top for NATL/EPAC/CPAC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rgbClr val="000000"/>
              </a:buClr>
              <a:buSzPct val="95672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61 vertical levels with 10-hPa top for WPAC/NIO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rgbClr val="000000"/>
              </a:buClr>
              <a:buSzPct val="95672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Enable ocean coupling for all NH basins (POM for NATL, EPAC and CPAC, HYCOM for WPAC and NIO)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rgbClr val="000000"/>
              </a:buClr>
              <a:buSzPct val="95672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Utilize daily RTOFS (instead of GDEM climatology) data for POM initialization for CPAC basin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rgbClr val="000000"/>
              </a:buClr>
              <a:buSzPct val="95672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One-way coupling to wave model for NATL, EPAC, and CPAC to replace the NCEP standard-alone hurricane wave model (multi_2)</a:t>
            </a:r>
          </a:p>
        </p:txBody>
      </p:sp>
      <p:sp>
        <p:nvSpPr>
          <p:cNvPr id="268" name="Shape 268"/>
          <p:cNvSpPr/>
          <p:nvPr/>
        </p:nvSpPr>
        <p:spPr>
          <a:xfrm>
            <a:off x="437920" y="1315948"/>
            <a:ext cx="184800" cy="46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9" name="Shape 269"/>
          <p:cNvGraphicFramePr/>
          <p:nvPr>
            <p:extLst>
              <p:ext uri="{D42A27DB-BD31-4B8C-83A1-F6EECF244321}">
                <p14:modId xmlns:p14="http://schemas.microsoft.com/office/powerpoint/2010/main" val="651751997"/>
              </p:ext>
            </p:extLst>
          </p:nvPr>
        </p:nvGraphicFramePr>
        <p:xfrm>
          <a:off x="152399" y="1093595"/>
          <a:ext cx="8839225" cy="3538619"/>
        </p:xfrm>
        <a:graphic>
          <a:graphicData uri="http://schemas.openxmlformats.org/drawingml/2006/table">
            <a:tbl>
              <a:tblPr firstRow="1" bandRow="1">
                <a:noFill/>
                <a:tableStyleId>{E3FE787F-6BFE-4425-AEAF-4655C7D54CCF}</a:tableStyleId>
              </a:tblPr>
              <a:tblGrid>
                <a:gridCol w="838200"/>
                <a:gridCol w="1852000"/>
                <a:gridCol w="1537250"/>
                <a:gridCol w="1319202"/>
                <a:gridCol w="1447848"/>
                <a:gridCol w="999225"/>
                <a:gridCol w="845500"/>
              </a:tblGrid>
              <a:tr h="400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Basin</a:t>
                      </a:r>
                    </a:p>
                  </a:txBody>
                  <a:tcPr marL="66675" marR="66675" marT="47625" marB="381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Ocean Cpling</a:t>
                      </a:r>
                    </a:p>
                  </a:txBody>
                  <a:tcPr marL="66675" marR="66675" marT="47625" marB="381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Wave Cpling</a:t>
                      </a:r>
                    </a:p>
                  </a:txBody>
                  <a:tcPr marL="66675" marR="66675" marT="47625" marB="381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Data Assimilation</a:t>
                      </a:r>
                    </a:p>
                  </a:txBody>
                  <a:tcPr marL="66675" marR="66675" marT="47625" marB="381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Ensemble DA</a:t>
                      </a:r>
                    </a:p>
                  </a:txBody>
                  <a:tcPr marL="66675" marR="66675" marT="47625" marB="381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Vertical</a:t>
                      </a:r>
                    </a:p>
                  </a:txBody>
                  <a:tcPr marL="66675" marR="66675" marT="47625" marB="381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Top</a:t>
                      </a:r>
                    </a:p>
                  </a:txBody>
                  <a:tcPr marL="66675" marR="66675" marT="47625" marB="381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NATL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POM GDEM/GFSSST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</a:rPr>
                        <a:t>WW3 1-way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Always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</a:rPr>
                        <a:t>TDR/priority storm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</a:rPr>
                        <a:t>75 level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</a:rPr>
                        <a:t>10 mb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EPAC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POM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 RTOFS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</a:rPr>
                        <a:t>WW3 1-way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</a:rPr>
                        <a:t>Always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</a:rPr>
                        <a:t>TDR/priority storm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</a:rPr>
                        <a:t>75 level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</a:rPr>
                        <a:t>10 mb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CPAC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</a:rPr>
                        <a:t>POM </a:t>
                      </a:r>
                      <a:r>
                        <a:rPr lang="en-US" sz="1800" u="none" strike="noStrike" cap="none" dirty="0">
                          <a:solidFill>
                            <a:srgbClr val="FF0000"/>
                          </a:solidFill>
                        </a:rPr>
                        <a:t>RTOFS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</a:rPr>
                        <a:t>WW3 1-way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None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None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</a:rPr>
                        <a:t>75 level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</a:rPr>
                        <a:t>10 mb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WPAC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</a:rPr>
                        <a:t>HYCOM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None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None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None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</a:rPr>
                        <a:t>61 level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</a:rPr>
                        <a:t>10 mb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NIO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</a:rPr>
                        <a:t>HYCOM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None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None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None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</a:rPr>
                        <a:t>61 level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</a:rPr>
                        <a:t>10 mb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SIO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None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None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None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None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43 level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50 mb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u="none" strike="noStrike" cap="none"/>
                        <a:t>SPAC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None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None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None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None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/>
                        <a:t>43 level</a:t>
                      </a:r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50 </a:t>
                      </a:r>
                      <a:r>
                        <a:rPr lang="en-US" sz="1800" u="none" strike="noStrike" cap="none" dirty="0" err="1"/>
                        <a:t>mb</a:t>
                      </a:r>
                      <a:endParaRPr lang="en-US" sz="1800" u="none" strike="noStrike" cap="none" dirty="0"/>
                    </a:p>
                  </a:txBody>
                  <a:tcPr marL="66675" marR="66675" marT="28575" marB="190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2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4875" y="3209488"/>
            <a:ext cx="3667200" cy="26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097" y="3200400"/>
            <a:ext cx="3667200" cy="26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3625" y="1024854"/>
            <a:ext cx="3000300" cy="21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95625" y="1041633"/>
            <a:ext cx="3000300" cy="21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164" y="1066800"/>
            <a:ext cx="3000300" cy="21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 of 2017 HWRF for NATL </a:t>
            </a: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(2014-2016 storms)</a:t>
            </a:r>
          </a:p>
        </p:txBody>
      </p:sp>
      <p:sp>
        <p:nvSpPr>
          <p:cNvPr id="281" name="Shape 281"/>
          <p:cNvSpPr/>
          <p:nvPr/>
        </p:nvSpPr>
        <p:spPr>
          <a:xfrm>
            <a:off x="304800" y="5867400"/>
            <a:ext cx="8458200" cy="923400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Track forecast: Mostly neutral with improvement for lead times from 60-108 hr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Intensity forecast: Improved at almost all lead times, </a:t>
            </a:r>
            <a:r>
              <a:rPr lang="en-US" sz="18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around 10% at days 3-5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Intensity bias: Lower bias compared with H216</a:t>
            </a:r>
          </a:p>
        </p:txBody>
      </p:sp>
      <p:sp>
        <p:nvSpPr>
          <p:cNvPr id="282" name="Shape 282"/>
          <p:cNvSpPr txBox="1"/>
          <p:nvPr/>
        </p:nvSpPr>
        <p:spPr>
          <a:xfrm>
            <a:off x="2057400" y="1295400"/>
            <a:ext cx="7620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 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5029200" y="1307066"/>
            <a:ext cx="10383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Intensity</a:t>
            </a:r>
          </a:p>
        </p:txBody>
      </p:sp>
      <p:sp>
        <p:nvSpPr>
          <p:cNvPr id="284" name="Shape 284"/>
          <p:cNvSpPr txBox="1"/>
          <p:nvPr/>
        </p:nvSpPr>
        <p:spPr>
          <a:xfrm>
            <a:off x="8305800" y="1295400"/>
            <a:ext cx="6096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Bias</a:t>
            </a:r>
          </a:p>
        </p:txBody>
      </p:sp>
      <p:sp>
        <p:nvSpPr>
          <p:cNvPr id="285" name="Shape 285"/>
          <p:cNvSpPr txBox="1"/>
          <p:nvPr/>
        </p:nvSpPr>
        <p:spPr>
          <a:xfrm>
            <a:off x="3352800" y="3620869"/>
            <a:ext cx="8859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skill</a:t>
            </a:r>
          </a:p>
        </p:txBody>
      </p:sp>
      <p:sp>
        <p:nvSpPr>
          <p:cNvPr id="286" name="Shape 286"/>
          <p:cNvSpPr txBox="1"/>
          <p:nvPr/>
        </p:nvSpPr>
        <p:spPr>
          <a:xfrm>
            <a:off x="7180975" y="3620869"/>
            <a:ext cx="10485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Intensity skill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 of 2017 HWRF for NATL </a:t>
            </a: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(Storm size errors)</a:t>
            </a:r>
          </a:p>
        </p:txBody>
      </p:sp>
      <p:sp>
        <p:nvSpPr>
          <p:cNvPr id="293" name="Shape 293"/>
          <p:cNvSpPr/>
          <p:nvPr/>
        </p:nvSpPr>
        <p:spPr>
          <a:xfrm>
            <a:off x="4876800" y="4572000"/>
            <a:ext cx="3581400" cy="1323300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Storm size errors were significantly reduced in H217 for all lead times and for all radii (r34, 50 and 64 kts).</a:t>
            </a:r>
          </a:p>
        </p:txBody>
      </p:sp>
      <p:pic>
        <p:nvPicPr>
          <p:cNvPr id="294" name="Shape 2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143000"/>
            <a:ext cx="3667200" cy="26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143000"/>
            <a:ext cx="3667200" cy="26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4875" y="3886200"/>
            <a:ext cx="3667200" cy="26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Shape 298"/>
          <p:cNvSpPr txBox="1"/>
          <p:nvPr/>
        </p:nvSpPr>
        <p:spPr>
          <a:xfrm>
            <a:off x="3592585" y="1496734"/>
            <a:ext cx="7620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R34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7259710" y="1496734"/>
            <a:ext cx="7620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R50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3592585" y="4202667"/>
            <a:ext cx="7620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R64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 of 2017 HWRF for NATL </a:t>
            </a: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(Hurricane Matthew 14L2016)</a:t>
            </a:r>
          </a:p>
        </p:txBody>
      </p:sp>
      <p:pic>
        <p:nvPicPr>
          <p:cNvPr id="306" name="Shape 3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" y="1400175"/>
            <a:ext cx="3333900" cy="24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50" y="4448175"/>
            <a:ext cx="3333900" cy="24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 descr="C:\Users\bin.liu\Documents\work\WRFUsersWorkshop2017\materials\Matthew14L2016100400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6276" y="990600"/>
            <a:ext cx="3491399" cy="32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 descr="C:\Users\bin.liu\Documents\work\WRFUsersWorkshop2017\materials\fig_14L_07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52800" y="1587816"/>
            <a:ext cx="2323200" cy="2145899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Shape 310"/>
          <p:cNvSpPr txBox="1"/>
          <p:nvPr/>
        </p:nvSpPr>
        <p:spPr>
          <a:xfrm>
            <a:off x="1304925" y="1905000"/>
            <a:ext cx="7620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 </a:t>
            </a:r>
          </a:p>
        </p:txBody>
      </p:sp>
      <p:sp>
        <p:nvSpPr>
          <p:cNvPr id="311" name="Shape 311"/>
          <p:cNvSpPr txBox="1"/>
          <p:nvPr/>
        </p:nvSpPr>
        <p:spPr>
          <a:xfrm>
            <a:off x="1166812" y="6096000"/>
            <a:ext cx="10383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Intensity</a:t>
            </a:r>
          </a:p>
        </p:txBody>
      </p:sp>
      <p:sp>
        <p:nvSpPr>
          <p:cNvPr id="312" name="Shape 312"/>
          <p:cNvSpPr/>
          <p:nvPr/>
        </p:nvSpPr>
        <p:spPr>
          <a:xfrm>
            <a:off x="76200" y="3834825"/>
            <a:ext cx="3352800" cy="584700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Substantially reduced intensity errors except at day 2</a:t>
            </a:r>
          </a:p>
        </p:txBody>
      </p:sp>
      <p:pic>
        <p:nvPicPr>
          <p:cNvPr id="313" name="Shape 3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05200" y="3968698"/>
            <a:ext cx="2323200" cy="25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67400" y="4248150"/>
            <a:ext cx="2833800" cy="26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/>
          <p:nvPr/>
        </p:nvSpPr>
        <p:spPr>
          <a:xfrm>
            <a:off x="76200" y="1033045"/>
            <a:ext cx="3505200" cy="338700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Significantly improved track forecast </a:t>
            </a:r>
          </a:p>
        </p:txBody>
      </p:sp>
      <p:pic>
        <p:nvPicPr>
          <p:cNvPr id="316" name="Shape 3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30650" y="6508367"/>
            <a:ext cx="1860600" cy="3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/>
        </p:nvSpPr>
        <p:spPr>
          <a:xfrm>
            <a:off x="3344178" y="6504801"/>
            <a:ext cx="694500" cy="276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PW[cm]</a:t>
            </a:r>
          </a:p>
        </p:txBody>
      </p:sp>
      <p:sp>
        <p:nvSpPr>
          <p:cNvPr id="318" name="Shape 318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hape 315"/>
          <p:cNvSpPr/>
          <p:nvPr/>
        </p:nvSpPr>
        <p:spPr>
          <a:xfrm>
            <a:off x="5791250" y="5568405"/>
            <a:ext cx="1561214" cy="60502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1" i="0" u="none" strike="noStrike" cap="none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Double eye wall structure</a:t>
            </a:r>
            <a:endParaRPr lang="en-US" sz="1600" b="1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 HWRF WW3 Forecast</a:t>
            </a:r>
            <a:b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(Hurricane Matthew 14L2016)</a:t>
            </a:r>
          </a:p>
        </p:txBody>
      </p:sp>
      <p:pic>
        <p:nvPicPr>
          <p:cNvPr id="324" name="Shape 324"/>
          <p:cNvPicPr preferRelativeResize="0"/>
          <p:nvPr/>
        </p:nvPicPr>
        <p:blipFill rotWithShape="1">
          <a:blip r:embed="rId3">
            <a:alphaModFix/>
          </a:blip>
          <a:srcRect l="9975" t="6924" r="6614" b="33840"/>
          <a:stretch/>
        </p:blipFill>
        <p:spPr>
          <a:xfrm>
            <a:off x="5311857" y="990600"/>
            <a:ext cx="2819400" cy="27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 descr="Buoy_legen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8425" y="1657173"/>
            <a:ext cx="1617899" cy="1246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875" y="838200"/>
            <a:ext cx="1304999" cy="26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/>
          <p:nvPr/>
        </p:nvSpPr>
        <p:spPr>
          <a:xfrm>
            <a:off x="3886200" y="1937308"/>
            <a:ext cx="1542900" cy="41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2016-10-04 00z</a:t>
            </a:r>
          </a:p>
        </p:txBody>
      </p:sp>
      <p:sp>
        <p:nvSpPr>
          <p:cNvPr id="328" name="Shape 328"/>
          <p:cNvSpPr txBox="1"/>
          <p:nvPr/>
        </p:nvSpPr>
        <p:spPr>
          <a:xfrm>
            <a:off x="3886200" y="4457960"/>
            <a:ext cx="15429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2016-10-05 00z</a:t>
            </a:r>
          </a:p>
        </p:txBody>
      </p:sp>
      <p:pic>
        <p:nvPicPr>
          <p:cNvPr id="329" name="Shape 3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0587" y="3413896"/>
            <a:ext cx="1305000" cy="250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 rotWithShape="1">
          <a:blip r:embed="rId7">
            <a:alphaModFix/>
          </a:blip>
          <a:srcRect l="9525" t="6028" r="7932" b="37310"/>
          <a:stretch/>
        </p:blipFill>
        <p:spPr>
          <a:xfrm>
            <a:off x="5311857" y="3505201"/>
            <a:ext cx="28194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 txBox="1"/>
          <p:nvPr/>
        </p:nvSpPr>
        <p:spPr>
          <a:xfrm rot="5400000">
            <a:off x="7087949" y="1979075"/>
            <a:ext cx="2413500" cy="3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HS                          U10</a:t>
            </a:r>
          </a:p>
        </p:txBody>
      </p:sp>
      <p:sp>
        <p:nvSpPr>
          <p:cNvPr id="332" name="Shape 332"/>
          <p:cNvSpPr txBox="1"/>
          <p:nvPr/>
        </p:nvSpPr>
        <p:spPr>
          <a:xfrm rot="5400000">
            <a:off x="7099020" y="4582289"/>
            <a:ext cx="2413500" cy="3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HS                          U10</a:t>
            </a:r>
          </a:p>
        </p:txBody>
      </p:sp>
      <p:sp>
        <p:nvSpPr>
          <p:cNvPr id="333" name="Shape 333"/>
          <p:cNvSpPr/>
          <p:nvPr/>
        </p:nvSpPr>
        <p:spPr>
          <a:xfrm>
            <a:off x="1295400" y="6135469"/>
            <a:ext cx="6324600" cy="6462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NCEP hurricane wave model (multi_2) will be discontinued in NCEP operations with FY2017 HWRF upgrade</a:t>
            </a:r>
          </a:p>
        </p:txBody>
      </p:sp>
      <p:sp>
        <p:nvSpPr>
          <p:cNvPr id="334" name="Shape 334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Shape 335" descr="Buoy_legen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8300" y="4215661"/>
            <a:ext cx="1617899" cy="1246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Shape 3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85" y="3200400"/>
            <a:ext cx="3000300" cy="21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5625" y="3200400"/>
            <a:ext cx="3000300" cy="21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891540"/>
            <a:ext cx="2667000" cy="19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95625" y="990600"/>
            <a:ext cx="3000300" cy="21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200" y="1025841"/>
            <a:ext cx="3000300" cy="21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 of 2017 HWRF for EPAC </a:t>
            </a:r>
            <a:b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(2014-2016 storms)</a:t>
            </a:r>
          </a:p>
        </p:txBody>
      </p:sp>
      <p:sp>
        <p:nvSpPr>
          <p:cNvPr id="346" name="Shape 346"/>
          <p:cNvSpPr txBox="1"/>
          <p:nvPr/>
        </p:nvSpPr>
        <p:spPr>
          <a:xfrm>
            <a:off x="2057400" y="1266111"/>
            <a:ext cx="7620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 </a:t>
            </a:r>
          </a:p>
        </p:txBody>
      </p:sp>
      <p:sp>
        <p:nvSpPr>
          <p:cNvPr id="347" name="Shape 347"/>
          <p:cNvSpPr txBox="1"/>
          <p:nvPr/>
        </p:nvSpPr>
        <p:spPr>
          <a:xfrm>
            <a:off x="5029200" y="1254441"/>
            <a:ext cx="10383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Intensity</a:t>
            </a:r>
          </a:p>
        </p:txBody>
      </p:sp>
      <p:sp>
        <p:nvSpPr>
          <p:cNvPr id="348" name="Shape 348"/>
          <p:cNvSpPr txBox="1"/>
          <p:nvPr/>
        </p:nvSpPr>
        <p:spPr>
          <a:xfrm>
            <a:off x="8077200" y="1143000"/>
            <a:ext cx="6096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Bias</a:t>
            </a:r>
          </a:p>
        </p:txBody>
      </p:sp>
      <p:sp>
        <p:nvSpPr>
          <p:cNvPr id="349" name="Shape 349"/>
          <p:cNvSpPr txBox="1"/>
          <p:nvPr/>
        </p:nvSpPr>
        <p:spPr>
          <a:xfrm>
            <a:off x="2085975" y="3392269"/>
            <a:ext cx="8859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skill </a:t>
            </a:r>
          </a:p>
        </p:txBody>
      </p:sp>
      <p:sp>
        <p:nvSpPr>
          <p:cNvPr id="350" name="Shape 350"/>
          <p:cNvSpPr txBox="1"/>
          <p:nvPr/>
        </p:nvSpPr>
        <p:spPr>
          <a:xfrm>
            <a:off x="4953000" y="3392269"/>
            <a:ext cx="10191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Intensity skill</a:t>
            </a:r>
          </a:p>
        </p:txBody>
      </p:sp>
      <p:sp>
        <p:nvSpPr>
          <p:cNvPr id="351" name="Shape 351"/>
          <p:cNvSpPr/>
          <p:nvPr/>
        </p:nvSpPr>
        <p:spPr>
          <a:xfrm>
            <a:off x="838200" y="5486400"/>
            <a:ext cx="4800600" cy="1200300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Improved track for lead times after day 2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Improved intensity at almost all lead times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Smaller bias compared with H216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Better storm size forecast</a:t>
            </a:r>
          </a:p>
        </p:txBody>
      </p:sp>
      <p:pic>
        <p:nvPicPr>
          <p:cNvPr id="352" name="Shape 3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96000" y="2819400"/>
            <a:ext cx="2667000" cy="19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96000" y="4777739"/>
            <a:ext cx="2667000" cy="19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 txBox="1"/>
          <p:nvPr/>
        </p:nvSpPr>
        <p:spPr>
          <a:xfrm>
            <a:off x="8077200" y="3048000"/>
            <a:ext cx="6096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R34</a:t>
            </a:r>
          </a:p>
        </p:txBody>
      </p:sp>
      <p:sp>
        <p:nvSpPr>
          <p:cNvPr id="355" name="Shape 355"/>
          <p:cNvSpPr txBox="1"/>
          <p:nvPr/>
        </p:nvSpPr>
        <p:spPr>
          <a:xfrm>
            <a:off x="8077200" y="5029200"/>
            <a:ext cx="6096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R64</a:t>
            </a:r>
          </a:p>
        </p:txBody>
      </p:sp>
      <p:sp>
        <p:nvSpPr>
          <p:cNvPr id="356" name="Shape 356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Shape 3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994408"/>
            <a:ext cx="4000500" cy="28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066800"/>
            <a:ext cx="4000500" cy="28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3886200"/>
            <a:ext cx="4000500" cy="289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Shape 364"/>
          <p:cNvSpPr txBox="1"/>
          <p:nvPr/>
        </p:nvSpPr>
        <p:spPr>
          <a:xfrm>
            <a:off x="4800600" y="4648200"/>
            <a:ext cx="3890400" cy="1475700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Track errors show improvement for at lead times of days 4 and 5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Intensity and bias errors show improvement at almost all lead times</a:t>
            </a:r>
          </a:p>
        </p:txBody>
      </p:sp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 of 2017 HWRF for EPAC</a:t>
            </a:r>
            <a:b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(Rapid intensifying storms)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3533775" y="1339333"/>
            <a:ext cx="762000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 </a:t>
            </a:r>
          </a:p>
        </p:txBody>
      </p:sp>
      <p:sp>
        <p:nvSpPr>
          <p:cNvPr id="367" name="Shape 367"/>
          <p:cNvSpPr txBox="1"/>
          <p:nvPr/>
        </p:nvSpPr>
        <p:spPr>
          <a:xfrm>
            <a:off x="7443289" y="1415533"/>
            <a:ext cx="1038300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Intensity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3564446" y="4267200"/>
            <a:ext cx="6096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Bias</a:t>
            </a:r>
          </a:p>
        </p:txBody>
      </p:sp>
      <p:sp>
        <p:nvSpPr>
          <p:cNvPr id="369" name="Shape 369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Shape 3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5625" y="3165157"/>
            <a:ext cx="3000300" cy="21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" y="3165157"/>
            <a:ext cx="3000300" cy="21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24200" y="990600"/>
            <a:ext cx="3000300" cy="21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825" y="990600"/>
            <a:ext cx="3000300" cy="21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 of 2017 HWRF for WPAC </a:t>
            </a:r>
            <a:b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(02-25W2016)</a:t>
            </a:r>
          </a:p>
        </p:txBody>
      </p:sp>
      <p:sp>
        <p:nvSpPr>
          <p:cNvPr id="380" name="Shape 380"/>
          <p:cNvSpPr txBox="1"/>
          <p:nvPr/>
        </p:nvSpPr>
        <p:spPr>
          <a:xfrm>
            <a:off x="2057400" y="1230866"/>
            <a:ext cx="7620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 </a:t>
            </a:r>
          </a:p>
        </p:txBody>
      </p:sp>
      <p:sp>
        <p:nvSpPr>
          <p:cNvPr id="381" name="Shape 381"/>
          <p:cNvSpPr txBox="1"/>
          <p:nvPr/>
        </p:nvSpPr>
        <p:spPr>
          <a:xfrm>
            <a:off x="5029200" y="1219200"/>
            <a:ext cx="10383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Intensity</a:t>
            </a:r>
          </a:p>
        </p:txBody>
      </p:sp>
      <p:sp>
        <p:nvSpPr>
          <p:cNvPr id="382" name="Shape 382"/>
          <p:cNvSpPr txBox="1"/>
          <p:nvPr/>
        </p:nvSpPr>
        <p:spPr>
          <a:xfrm>
            <a:off x="2009775" y="3352800"/>
            <a:ext cx="8859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skill </a:t>
            </a:r>
          </a:p>
        </p:txBody>
      </p:sp>
      <p:sp>
        <p:nvSpPr>
          <p:cNvPr id="383" name="Shape 383"/>
          <p:cNvSpPr txBox="1"/>
          <p:nvPr/>
        </p:nvSpPr>
        <p:spPr>
          <a:xfrm>
            <a:off x="4876800" y="3352800"/>
            <a:ext cx="10710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Intensity skill</a:t>
            </a:r>
          </a:p>
        </p:txBody>
      </p:sp>
      <p:pic>
        <p:nvPicPr>
          <p:cNvPr id="384" name="Shape 384" descr="fig_WPAL1416_m34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48400" y="838200"/>
            <a:ext cx="2667000" cy="19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Shape 38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48400" y="4648200"/>
            <a:ext cx="2667000" cy="19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48400" y="2712033"/>
            <a:ext cx="2667000" cy="19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/>
          <p:nvPr/>
        </p:nvSpPr>
        <p:spPr>
          <a:xfrm>
            <a:off x="838200" y="5486400"/>
            <a:ext cx="4800600" cy="1200300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Improved track and intensity forecasts for longer lead times after day 3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Significantly improved storm size for all lead times</a:t>
            </a:r>
          </a:p>
        </p:txBody>
      </p:sp>
      <p:sp>
        <p:nvSpPr>
          <p:cNvPr id="388" name="Shape 388"/>
          <p:cNvSpPr txBox="1"/>
          <p:nvPr/>
        </p:nvSpPr>
        <p:spPr>
          <a:xfrm>
            <a:off x="8229600" y="1066800"/>
            <a:ext cx="6096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R34</a:t>
            </a:r>
          </a:p>
        </p:txBody>
      </p:sp>
      <p:sp>
        <p:nvSpPr>
          <p:cNvPr id="389" name="Shape 389"/>
          <p:cNvSpPr txBox="1"/>
          <p:nvPr/>
        </p:nvSpPr>
        <p:spPr>
          <a:xfrm>
            <a:off x="8229600" y="2971800"/>
            <a:ext cx="6096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R50</a:t>
            </a:r>
          </a:p>
        </p:txBody>
      </p:sp>
      <p:sp>
        <p:nvSpPr>
          <p:cNvPr id="390" name="Shape 390"/>
          <p:cNvSpPr txBox="1"/>
          <p:nvPr/>
        </p:nvSpPr>
        <p:spPr>
          <a:xfrm>
            <a:off x="8229600" y="4876800"/>
            <a:ext cx="6096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R64</a:t>
            </a:r>
          </a:p>
        </p:txBody>
      </p:sp>
      <p:sp>
        <p:nvSpPr>
          <p:cNvPr id="391" name="Shape 391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Successful R2O in </a:t>
            </a:r>
            <a:r>
              <a:rPr lang="en-U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 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HWRF Upgrades</a:t>
            </a:r>
          </a:p>
        </p:txBody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33362" marR="0" lvl="1" indent="-233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</a:pPr>
            <a:r>
              <a:rPr lang="en-US" sz="2000" b="1" i="0" u="sng" strike="noStrike" cap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EMC/NCEP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Model physics upgrades including scale-aware SAS scheme, Ferrier-Aligo microphysics scheme, adjustment of air-sea exchange coefficients; framework upgrades including vertical resolution change, etc. ; GSI upgrades; HYCOM ocean coupling; and pre-implementation T&amp;E</a:t>
            </a:r>
          </a:p>
          <a:p>
            <a:pPr marL="233362" marR="0" lvl="1" indent="-23336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</a:pPr>
            <a:r>
              <a:rPr lang="en-US" sz="2000" b="1" i="0" u="sng" strike="noStrike" cap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DTC: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Community support including code management; partial cloudiness modification of RRTMG scheme; and testing candidate physics schemes</a:t>
            </a:r>
          </a:p>
          <a:p>
            <a:pPr marL="233362" marR="0" lvl="1" indent="-23336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</a:pPr>
            <a:r>
              <a:rPr lang="en-US" sz="2000" b="1" i="0" u="sng" strike="noStrike" cap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HRD/AOML: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Know</a:t>
            </a:r>
            <a:r>
              <a:rPr lang="en-US" sz="2000"/>
              <a:t>ledge sharing for framework and physics upgrades; t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riggers for self-cycled EnKF DA for TDR/priority storms</a:t>
            </a:r>
          </a:p>
          <a:p>
            <a:pPr marL="233362" marR="0" lvl="1" indent="-23336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</a:pPr>
            <a:r>
              <a:rPr lang="en-US" sz="2000" b="1" i="0" u="sng" strike="noStrike" cap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FIU: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Candidate PBL scheme modification</a:t>
            </a:r>
          </a:p>
          <a:p>
            <a:pPr marL="233362" marR="0" lvl="1" indent="-23336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</a:pPr>
            <a:r>
              <a:rPr lang="en-US" sz="2000" b="1" i="0" u="sng" strike="noStrike" cap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URI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RTOFS initialization for CPAC basin; increasing vertical levels for POM </a:t>
            </a:r>
          </a:p>
          <a:p>
            <a:pPr marL="233362" marR="0" lvl="1" indent="-23336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</a:pPr>
            <a:r>
              <a:rPr lang="en-US" sz="2000" b="1" i="0" u="sng" strike="noStrike" cap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OU: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Self-cycled EnKF GSI upgrade</a:t>
            </a:r>
          </a:p>
          <a:p>
            <a:pPr marL="233362" marR="0" lvl="1" indent="-23336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</a:pPr>
            <a:r>
              <a:rPr lang="en-US" sz="2000" b="1" i="0" u="sng" strike="noStrike" cap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GFDL: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Vortex tracker upgrade</a:t>
            </a:r>
          </a:p>
          <a:p>
            <a:pPr marL="233362" marR="0" lvl="1" indent="-23336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</a:pPr>
            <a:r>
              <a:rPr lang="en-US" sz="2000" b="1" i="0" u="sng" strike="noStrike" cap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NHC/CPHC/JTWC/NWS-PR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Diagnostics and evaluation of the HWRF pre-implementation tests and real-time guidance</a:t>
            </a:r>
          </a:p>
        </p:txBody>
      </p:sp>
      <p:sp>
        <p:nvSpPr>
          <p:cNvPr id="399" name="Shape 399"/>
          <p:cNvSpPr/>
          <p:nvPr/>
        </p:nvSpPr>
        <p:spPr>
          <a:xfrm>
            <a:off x="1229400" y="6073925"/>
            <a:ext cx="6813600" cy="4476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upgrade is a result of multi-agency R2O efforts</a:t>
            </a:r>
          </a:p>
        </p:txBody>
      </p:sp>
      <p:sp>
        <p:nvSpPr>
          <p:cNvPr id="400" name="Shape 400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8506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HWRF Overview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287079" y="988828"/>
            <a:ext cx="4208721" cy="54881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33362" marR="0" lvl="0" indent="-2333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826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HWRF is the NCEP operational hurricane model providing model guidance to NHC/JTWC/ CPHC for tropical cyclones (TCs) in all global basins</a:t>
            </a:r>
          </a:p>
          <a:p>
            <a:pPr marL="233362" marR="0" lvl="0" indent="-233362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1826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HWRF is an air-sea coupled system specialized for hurricane forecasting</a:t>
            </a:r>
          </a:p>
          <a:p>
            <a:pPr marL="457200" marR="0" lvl="1" indent="-228600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94805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HWRF-POM(HYCOM)-WW3</a:t>
            </a:r>
          </a:p>
          <a:p>
            <a:pPr marL="233362" marR="0" lvl="0" indent="-233362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1826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Built within WRF infrastructure and based on WRF-NMM dynamic core</a:t>
            </a:r>
          </a:p>
          <a:p>
            <a:pPr marL="457200" marR="0" lvl="1" indent="-228600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95924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Rotated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lat-lon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projection</a:t>
            </a:r>
          </a:p>
          <a:p>
            <a:pPr marL="457200" marR="0" lvl="1" indent="-228600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95924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Arakawa E-grid</a:t>
            </a:r>
          </a:p>
          <a:p>
            <a:pPr marL="457200" marR="0" lvl="1" indent="-228600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95924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Hybrid sigma-pressure vertical coordinate</a:t>
            </a:r>
          </a:p>
          <a:p>
            <a:pPr marL="457200" marR="0" lvl="1" indent="-228600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95924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 nested vortex following domains</a:t>
            </a:r>
          </a:p>
        </p:txBody>
      </p:sp>
      <p:pic>
        <p:nvPicPr>
          <p:cNvPr id="179" name="Shape 179" descr="C:\Users\bin.liu\Documents\work\WRFUsersWorkshop2016\Figures\sandyd123_2012102518.gif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260273"/>
            <a:ext cx="4495800" cy="367323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/>
          <p:nvPr/>
        </p:nvSpPr>
        <p:spPr>
          <a:xfrm>
            <a:off x="5258686" y="5343175"/>
            <a:ext cx="3122427" cy="6423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 nested (18-6-2km) vortex following domains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Shape 406" descr="dtc_wordmark_pms20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456" y="5853112"/>
            <a:ext cx="2895600" cy="77639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Shape 407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Developmental Testbed Center Support</a:t>
            </a:r>
          </a:p>
        </p:txBody>
      </p:sp>
      <p:sp>
        <p:nvSpPr>
          <p:cNvPr id="408" name="Shape 408"/>
          <p:cNvSpPr txBox="1"/>
          <p:nvPr/>
        </p:nvSpPr>
        <p:spPr>
          <a:xfrm>
            <a:off x="4665487" y="885658"/>
            <a:ext cx="4097399" cy="400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www.dtcenter.org/HurrWRF/users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6398874" y="1549225"/>
            <a:ext cx="2364000" cy="1200300"/>
          </a:xfrm>
          <a:prstGeom prst="rect">
            <a:avLst/>
          </a:prstGeom>
          <a:solidFill>
            <a:schemeClr val="accent3">
              <a:alpha val="29409"/>
            </a:schemeClr>
          </a:solidFill>
          <a:ln w="127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Yearly releases, code downloads, datasets, documentation, online tutorial,  helpdesk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x="6399094" y="2902690"/>
            <a:ext cx="2364000" cy="369300"/>
          </a:xfrm>
          <a:prstGeom prst="rect">
            <a:avLst/>
          </a:prstGeom>
          <a:solidFill>
            <a:schemeClr val="accent1">
              <a:alpha val="29409"/>
            </a:schemeClr>
          </a:solidFill>
          <a:ln w="127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00+ registered users</a:t>
            </a:r>
          </a:p>
        </p:txBody>
      </p:sp>
      <p:sp>
        <p:nvSpPr>
          <p:cNvPr id="411" name="Shape 411"/>
          <p:cNvSpPr txBox="1"/>
          <p:nvPr/>
        </p:nvSpPr>
        <p:spPr>
          <a:xfrm>
            <a:off x="6399096" y="3512289"/>
            <a:ext cx="2364000" cy="369300"/>
          </a:xfrm>
          <a:prstGeom prst="rect">
            <a:avLst/>
          </a:prstGeom>
          <a:solidFill>
            <a:schemeClr val="accent4">
              <a:alpha val="29409"/>
            </a:schemeClr>
          </a:solidFill>
          <a:ln w="127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Stable, tested code</a:t>
            </a:r>
          </a:p>
        </p:txBody>
      </p:sp>
      <p:sp>
        <p:nvSpPr>
          <p:cNvPr id="412" name="Shape 412"/>
          <p:cNvSpPr txBox="1"/>
          <p:nvPr/>
        </p:nvSpPr>
        <p:spPr>
          <a:xfrm>
            <a:off x="6399096" y="4076848"/>
            <a:ext cx="2364000" cy="369300"/>
          </a:xfrm>
          <a:prstGeom prst="rect">
            <a:avLst/>
          </a:prstGeom>
          <a:solidFill>
            <a:srgbClr val="FFFF00">
              <a:alpha val="29409"/>
            </a:srgbClr>
          </a:solidFill>
          <a:ln w="127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Benchmarks available</a:t>
            </a:r>
          </a:p>
        </p:txBody>
      </p:sp>
      <p:sp>
        <p:nvSpPr>
          <p:cNvPr id="413" name="Shape 413"/>
          <p:cNvSpPr txBox="1"/>
          <p:nvPr/>
        </p:nvSpPr>
        <p:spPr>
          <a:xfrm>
            <a:off x="1640874" y="5755350"/>
            <a:ext cx="7036800" cy="646200"/>
          </a:xfrm>
          <a:prstGeom prst="rect">
            <a:avLst/>
          </a:prstGeom>
          <a:solidFill>
            <a:schemeClr val="accent3">
              <a:alpha val="29409"/>
            </a:schemeClr>
          </a:solidFill>
          <a:ln w="127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release: 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HWRF v3.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(201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operational)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release: 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HWRF v3.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(201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operational) August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/September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</a:p>
        </p:txBody>
      </p:sp>
      <p:sp>
        <p:nvSpPr>
          <p:cNvPr id="414" name="Shape 414"/>
          <p:cNvSpPr txBox="1"/>
          <p:nvPr/>
        </p:nvSpPr>
        <p:spPr>
          <a:xfrm>
            <a:off x="6399096" y="4588298"/>
            <a:ext cx="2364000" cy="923400"/>
          </a:xfrm>
          <a:prstGeom prst="rect">
            <a:avLst/>
          </a:prstGeom>
          <a:solidFill>
            <a:srgbClr val="E36C09">
              <a:alpha val="29409"/>
            </a:srgbClr>
          </a:solidFill>
          <a:ln w="127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to HWRF developers in code management</a:t>
            </a:r>
          </a:p>
        </p:txBody>
      </p:sp>
      <p:pic>
        <p:nvPicPr>
          <p:cNvPr id="415" name="Shape 415" descr="Screen Shot 2017-01-10 at 4.24.14 PM.png"/>
          <p:cNvPicPr preferRelativeResize="0"/>
          <p:nvPr/>
        </p:nvPicPr>
        <p:blipFill rotWithShape="1">
          <a:blip r:embed="rId4">
            <a:alphaModFix/>
          </a:blip>
          <a:srcRect l="14659" r="6945"/>
          <a:stretch/>
        </p:blipFill>
        <p:spPr>
          <a:xfrm>
            <a:off x="347100" y="1473025"/>
            <a:ext cx="5899500" cy="41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Shape 416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HWRF community code</a:t>
            </a:r>
          </a:p>
        </p:txBody>
      </p:sp>
      <p:sp>
        <p:nvSpPr>
          <p:cNvPr id="422" name="Shape 422"/>
          <p:cNvSpPr/>
          <p:nvPr/>
        </p:nvSpPr>
        <p:spPr>
          <a:xfrm>
            <a:off x="294100" y="1047200"/>
            <a:ext cx="8582400" cy="3244199"/>
          </a:xfrm>
          <a:prstGeom prst="rect">
            <a:avLst/>
          </a:prstGeom>
          <a:solidFill>
            <a:srgbClr val="FDE9D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HWRF public release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End-to-end atmosphere-ocean coupled HWRF system corresponding to operational model of the year</a:t>
            </a: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Freely available and fully supported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Additional research capabilities</a:t>
            </a:r>
          </a:p>
          <a:p>
            <a:pPr marL="8001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Idealized tropical cyclone</a:t>
            </a:r>
          </a:p>
          <a:p>
            <a:pPr marL="8001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27/9/3 km domain configuration</a:t>
            </a:r>
          </a:p>
          <a:p>
            <a:pPr marL="8001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Reduced d02/d03 grid sizes</a:t>
            </a:r>
          </a:p>
          <a:p>
            <a:pPr marL="8001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Alternate physics schemes		</a:t>
            </a:r>
          </a:p>
          <a:p>
            <a:pPr marL="8001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Alternate configurations (i.e.: DA, ocean, input datasets)</a:t>
            </a:r>
          </a:p>
        </p:txBody>
      </p:sp>
      <p:sp>
        <p:nvSpPr>
          <p:cNvPr id="423" name="Shape 423"/>
          <p:cNvSpPr/>
          <p:nvPr/>
        </p:nvSpPr>
        <p:spPr>
          <a:xfrm>
            <a:off x="294100" y="4396700"/>
            <a:ext cx="4241700" cy="2286000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HWRF developer support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DTC provides specialized support for HWRF developers using repository code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Streamlines transition of new developments to the HWRF model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endParaRPr/>
          </a:p>
        </p:txBody>
      </p:sp>
      <p:sp>
        <p:nvSpPr>
          <p:cNvPr id="424" name="Shape 424"/>
          <p:cNvSpPr/>
          <p:nvPr/>
        </p:nvSpPr>
        <p:spPr>
          <a:xfrm>
            <a:off x="4649200" y="4391450"/>
            <a:ext cx="4227300" cy="2286000"/>
          </a:xfrm>
          <a:prstGeom prst="rect">
            <a:avLst/>
          </a:prstGeom>
          <a:solidFill>
            <a:srgbClr val="EAF1D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DTC visitor program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DTC is interested in engaging with the community about new developments that could be evaluated for HWRF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http://www.dtcenter.org/visitors/</a:t>
            </a:r>
          </a:p>
        </p:txBody>
      </p:sp>
      <p:pic>
        <p:nvPicPr>
          <p:cNvPr id="425" name="Shape 425"/>
          <p:cNvPicPr preferRelativeResize="0"/>
          <p:nvPr/>
        </p:nvPicPr>
        <p:blipFill rotWithShape="1">
          <a:blip r:embed="rId3">
            <a:alphaModFix/>
          </a:blip>
          <a:srcRect l="5186"/>
          <a:stretch/>
        </p:blipFill>
        <p:spPr>
          <a:xfrm>
            <a:off x="6671735" y="1879592"/>
            <a:ext cx="21675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Shape 426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Summary of 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FY2017 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HWRF Upgrades</a:t>
            </a:r>
          </a:p>
        </p:txBody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33362" marR="0" lvl="0" indent="-23336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3075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Highlights of FY2017 HWRF upgrades include: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000000"/>
              </a:buClr>
              <a:buSzPct val="102366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Increased vertical levels to L75 with model top of 10hPa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000000"/>
              </a:buClr>
              <a:buSzPct val="102366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Improved vortex initialization </a:t>
            </a:r>
            <a:r>
              <a:rPr lang="en-US" sz="1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with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 composite storm vortex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000000"/>
              </a:buClr>
              <a:buSzPct val="102366"/>
              <a:buFont typeface="Arial"/>
              <a:buChar char="–"/>
            </a:pPr>
            <a:r>
              <a:rPr lang="en-US" sz="1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 upgrades and fully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self-cycled </a:t>
            </a:r>
            <a:r>
              <a:rPr lang="en-US" sz="18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EnKF</a:t>
            </a:r>
            <a:r>
              <a:rPr lang="en-US" sz="1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hybrid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 for TDR and priority storms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000000"/>
              </a:buClr>
              <a:buSzPct val="102366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Physics advancements including updated Ferrier-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Aligo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microphysics and </a:t>
            </a:r>
            <a:r>
              <a:rPr lang="en-US" sz="1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scale-aware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SAS schemes, partial cloudiness modification for RRTMG, and updated air-sea momentum and enthalpy exchange coefficients</a:t>
            </a:r>
          </a:p>
          <a:p>
            <a:pPr marL="233362" marR="0" lvl="0" indent="-233363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ct val="95833"/>
              <a:buFont typeface="Arial"/>
              <a:buChar char="•"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FY2017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HWRF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retrospective implementation tests (total 684 verifiable cycles in NATL, 907 in EPAC, 405 in WPAC) demonstrated that (comparing to FY2016 HWRF):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000000"/>
              </a:buClr>
              <a:buSzPct val="102366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Neutral to modest (&lt; 5%) improvement for track forecast for NATL and EPAC 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000000"/>
              </a:buClr>
              <a:buSzPct val="102366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5-10% improvement for intensity forecast for NATL and EPAC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000000"/>
              </a:buClr>
              <a:buSzPct val="102366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Substantial reduction in intensity errors and </a:t>
            </a:r>
            <a:r>
              <a:rPr lang="en-US" sz="1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biases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storms undergoing RI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rgbClr val="000000"/>
              </a:buClr>
              <a:buSzPct val="102366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Significant improvements for storm size errors for both basins at all lead </a:t>
            </a:r>
            <a:r>
              <a:rPr lang="en-US" sz="1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times</a:t>
            </a:r>
          </a:p>
          <a:p>
            <a:pPr indent="-233363">
              <a:lnSpc>
                <a:spcPct val="80000"/>
              </a:lnSpc>
              <a:spcBef>
                <a:spcPts val="392"/>
              </a:spcBef>
              <a:buSzPct val="95833"/>
            </a:pPr>
            <a:r>
              <a:rPr lang="en-US" sz="2000" dirty="0"/>
              <a:t>POM RTOFS initialization for CPAC and HYCOM ocean coupling for WPAC and NIO</a:t>
            </a:r>
          </a:p>
          <a:p>
            <a:pPr indent="-233363">
              <a:lnSpc>
                <a:spcPct val="80000"/>
              </a:lnSpc>
              <a:spcBef>
                <a:spcPts val="392"/>
              </a:spcBef>
              <a:buSzPct val="95833"/>
            </a:pPr>
            <a:r>
              <a:rPr lang="en-US" sz="2000" dirty="0"/>
              <a:t>One-way coupling to WW3 for NATL, EPAC and CPAC basins with wave BC from global wave model, to replace the phase-out NCEP multi_2 hurricane wave model</a:t>
            </a:r>
          </a:p>
        </p:txBody>
      </p:sp>
      <p:sp>
        <p:nvSpPr>
          <p:cNvPr id="434" name="Shape 434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 b="0" dirty="0"/>
              <a:t>HMON: </a:t>
            </a:r>
            <a:r>
              <a:rPr lang="en-US" sz="3000" dirty="0"/>
              <a:t>H</a:t>
            </a:r>
            <a:r>
              <a:rPr lang="en-US" sz="3000" b="0" dirty="0"/>
              <a:t>urricanes in a </a:t>
            </a:r>
            <a:r>
              <a:rPr lang="en-US" sz="3000" dirty="0"/>
              <a:t>M</a:t>
            </a:r>
            <a:r>
              <a:rPr lang="en-US" sz="3000" b="0" dirty="0"/>
              <a:t>ulti-scale </a:t>
            </a:r>
            <a:r>
              <a:rPr lang="en-US" sz="3000" dirty="0"/>
              <a:t>O</a:t>
            </a:r>
            <a:r>
              <a:rPr lang="en-US" sz="3000" b="0" dirty="0"/>
              <a:t>cean coupled </a:t>
            </a:r>
            <a:r>
              <a:rPr lang="en-US" sz="3000" dirty="0"/>
              <a:t>N</a:t>
            </a:r>
            <a:r>
              <a:rPr lang="en-US" sz="3000" b="0" dirty="0"/>
              <a:t>on-hydrostatic model</a:t>
            </a:r>
          </a:p>
        </p:txBody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103675" y="1219200"/>
            <a:ext cx="5095500" cy="556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33362" marR="0" lvl="0" indent="-21811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HMON is </a:t>
            </a:r>
            <a:r>
              <a:rPr lang="en-US" sz="2000" b="1" dirty="0">
                <a:solidFill>
                  <a:srgbClr val="FF0000"/>
                </a:solidFill>
              </a:rPr>
              <a:t>a new operational hurricane model at NCEP</a:t>
            </a:r>
            <a:r>
              <a:rPr lang="en-US" sz="2000" dirty="0"/>
              <a:t>. It implements a long-term strategy at NCEP/EMC for multiple static and moving nests globally, and coupled to other (ocean, wave, sea ice, surge, inundation, etc.) models using </a:t>
            </a:r>
            <a:r>
              <a:rPr lang="en-US" sz="2000" dirty="0" smtClean="0"/>
              <a:t>NEMS </a:t>
            </a:r>
            <a:r>
              <a:rPr lang="en-US" sz="2000" dirty="0"/>
              <a:t>infrastructure.</a:t>
            </a:r>
          </a:p>
          <a:p>
            <a:pPr lvl="1" indent="228682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1800" dirty="0"/>
              <a:t>Advanced Hurricane Model using NMMB dynamic core which is currently being used in NCEP’s operational NAM and SREF </a:t>
            </a:r>
            <a:r>
              <a:rPr lang="en-US" sz="1800" dirty="0" smtClean="0"/>
              <a:t>systems</a:t>
            </a:r>
          </a:p>
          <a:p>
            <a:pPr lvl="1" indent="228682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1800" dirty="0" smtClean="0"/>
              <a:t>Shared </a:t>
            </a:r>
            <a:r>
              <a:rPr lang="en-US" sz="1800" dirty="0"/>
              <a:t>infrastructure with unified model development in NEMS. A step closer towards NEMS/FV3 Unified Modeling System for hurricanes</a:t>
            </a:r>
          </a:p>
          <a:p>
            <a:pPr lvl="1" indent="228682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1800" dirty="0"/>
              <a:t>Provides high-resolution intensity forecast guidance to NHC along with HWRF (replacing the legacy GFDL hurricane model)</a:t>
            </a:r>
          </a:p>
        </p:txBody>
      </p:sp>
      <p:sp>
        <p:nvSpPr>
          <p:cNvPr id="441" name="Shape 441"/>
          <p:cNvSpPr/>
          <p:nvPr/>
        </p:nvSpPr>
        <p:spPr>
          <a:xfrm>
            <a:off x="5486401" y="4896405"/>
            <a:ext cx="3333299" cy="6423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 nested (18-6-2km) vortex following domains</a:t>
            </a:r>
          </a:p>
        </p:txBody>
      </p:sp>
      <p:sp>
        <p:nvSpPr>
          <p:cNvPr id="442" name="Shape 442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5503975" y="5715325"/>
            <a:ext cx="3436200" cy="99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Development supported by  NGGPS, HFIP and  HIWPP programs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66" y="1185532"/>
            <a:ext cx="3915303" cy="3512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Shape 449" descr="HFI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5610" y="1991984"/>
            <a:ext cx="60324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Shape 450"/>
          <p:cNvSpPr txBox="1"/>
          <p:nvPr/>
        </p:nvSpPr>
        <p:spPr>
          <a:xfrm>
            <a:off x="228600" y="3230695"/>
            <a:ext cx="8599500" cy="1741800"/>
          </a:xfrm>
          <a:prstGeom prst="rect">
            <a:avLst/>
          </a:prstGeom>
          <a:noFill/>
          <a:ln>
            <a:noFill/>
          </a:ln>
        </p:spPr>
        <p:txBody>
          <a:bodyPr lIns="92050" tIns="46025" rIns="92050" bIns="460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Real-time NCEP operational model guidance for all global TCs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HWRF: </a:t>
            </a:r>
            <a:r>
              <a:rPr lang="en-US" sz="24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http://www.emc.ncep.noaa.gov/HWRF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HMON: </a:t>
            </a:r>
            <a:r>
              <a:rPr lang="en-US" sz="24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http://www.emc.ncep.noaa.gov/gc_wmb/vxt/HMON</a:t>
            </a:r>
          </a:p>
        </p:txBody>
      </p:sp>
      <p:pic>
        <p:nvPicPr>
          <p:cNvPr id="451" name="Shape 4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4349" y="1001386"/>
            <a:ext cx="1071600" cy="10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Shape 4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14510" y="914400"/>
            <a:ext cx="6872400" cy="10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Shape 4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86000" y="5314514"/>
            <a:ext cx="4572000" cy="11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Shape 454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/>
          <p:nvPr/>
        </p:nvSpPr>
        <p:spPr>
          <a:xfrm>
            <a:off x="1066800" y="4800600"/>
            <a:ext cx="6991500" cy="1477200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Comparing to FY2016 HWRF, tracks are overall neutral with improvements for lead times of 48-108 hrs, while intensity is improved at all lead times with 10% improvement at day 3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Meanwhile, still need to catch-up to official tracks, but are doing better for intensity after day 2 </a:t>
            </a:r>
          </a:p>
        </p:txBody>
      </p:sp>
      <p:sp>
        <p:nvSpPr>
          <p:cNvPr id="460" name="Shape 460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FY2017 HWRF Performance for NATL</a:t>
            </a:r>
            <a:b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(Early model guidance)</a:t>
            </a:r>
          </a:p>
        </p:txBody>
      </p:sp>
      <p:pic>
        <p:nvPicPr>
          <p:cNvPr id="461" name="Shape 4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1372673"/>
            <a:ext cx="4333800" cy="31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Shape 4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371600"/>
            <a:ext cx="4333800" cy="31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Shape 463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 of 2017 HWRF for NATL</a:t>
            </a:r>
            <a:b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(Rapid intensifying storms)</a:t>
            </a:r>
          </a:p>
        </p:txBody>
      </p:sp>
      <p:sp>
        <p:nvSpPr>
          <p:cNvPr id="469" name="Shape 469"/>
          <p:cNvSpPr/>
          <p:nvPr/>
        </p:nvSpPr>
        <p:spPr>
          <a:xfrm>
            <a:off x="5086350" y="4495800"/>
            <a:ext cx="2914500" cy="1200300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RI storms, the track, intensity and bias errors for H217 show improvement for all lead times</a:t>
            </a:r>
          </a:p>
        </p:txBody>
      </p:sp>
      <p:pic>
        <p:nvPicPr>
          <p:cNvPr id="470" name="Shape 4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082991"/>
            <a:ext cx="3667200" cy="265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082991"/>
            <a:ext cx="3667200" cy="265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4875" y="3749992"/>
            <a:ext cx="3667200" cy="26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Shape 473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/>
          <p:nvPr/>
        </p:nvSpPr>
        <p:spPr>
          <a:xfrm>
            <a:off x="933450" y="4800600"/>
            <a:ext cx="7220100" cy="1477200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Comparing to FY2016 HWRF, track forecast is initially a little degraded but then show improvements after hr 60, and intensity skill is improved at all lead times with 8% improvement at hr 36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Still need to catch-up to official tracks and intensity for the first 3 days, but intensity is very close after day 3 </a:t>
            </a:r>
          </a:p>
        </p:txBody>
      </p:sp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FY2017 HWRF Performance for EPAC</a:t>
            </a:r>
            <a:b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(Early model guidance)</a:t>
            </a:r>
          </a:p>
        </p:txBody>
      </p:sp>
      <p:pic>
        <p:nvPicPr>
          <p:cNvPr id="481" name="Shape 4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1371600"/>
            <a:ext cx="4333800" cy="31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387699"/>
            <a:ext cx="4333800" cy="31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Shape 483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FY2016 HWRF Real-Time Forecast Performance</a:t>
            </a:r>
          </a:p>
        </p:txBody>
      </p:sp>
      <p:pic>
        <p:nvPicPr>
          <p:cNvPr id="187" name="Shape 187" descr="fig_ALAL16_wi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771682"/>
            <a:ext cx="2743200" cy="19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 descr="fig_ALAL16_tke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1565800"/>
            <a:ext cx="2743200" cy="19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 descr="fig_EPAL16_win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0400" y="3804339"/>
            <a:ext cx="2743200" cy="19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 descr="fig_EPAL16_tker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00400" y="1565800"/>
            <a:ext cx="2743200" cy="19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 descr="fig_WPAL16_win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6000" y="3729880"/>
            <a:ext cx="2743200" cy="20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 descr="fig_WPAL16_tker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96000" y="1594537"/>
            <a:ext cx="2743200" cy="19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/>
        </p:nvSpPr>
        <p:spPr>
          <a:xfrm>
            <a:off x="66171" y="1232654"/>
            <a:ext cx="762000" cy="369300"/>
          </a:xfrm>
          <a:prstGeom prst="rect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 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28890" y="5802867"/>
            <a:ext cx="995400" cy="369300"/>
          </a:xfrm>
          <a:prstGeom prst="rect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Intensity 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1447800" y="1154666"/>
            <a:ext cx="762000" cy="369300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NATL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4191000" y="1154666"/>
            <a:ext cx="762000" cy="369300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EPAC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7086600" y="1154666"/>
            <a:ext cx="762000" cy="369300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WPAC</a:t>
            </a:r>
          </a:p>
        </p:txBody>
      </p:sp>
      <p:sp>
        <p:nvSpPr>
          <p:cNvPr id="198" name="Shape 198"/>
          <p:cNvSpPr/>
          <p:nvPr/>
        </p:nvSpPr>
        <p:spPr>
          <a:xfrm>
            <a:off x="1259746" y="5923646"/>
            <a:ext cx="6592200" cy="6462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HWRF continues to be the best operational dynamic guidance model for hurricane intensity forecasting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Highlights of </a:t>
            </a:r>
            <a:r>
              <a:rPr lang="en-U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 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HWRF Upgrades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686800" cy="5715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33362" marR="0" lvl="0" indent="-23336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Infrastructure Enhancements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Upgrade dynamic core from WRF3.7.1a to WRF3.8.1 (with bug fixes) 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T&amp;E with new 2017 4D-Hybrid GDAS/GFS IC/BC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Consider storm’s meridional movement when determining parent domain center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Increase vertical levels to L75 with model top of 10hPa (H216: L61, 2hPa model top)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 nested domain size: d02 (265x532), d03 (235 x 472) (H216: 288 x 576)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Updated GFDL vortex tracker</a:t>
            </a:r>
          </a:p>
          <a:p>
            <a:pPr marL="233362" marR="0" lvl="0" indent="-23336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Vortex Initialization/Data Assimilation Improvements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Improve vortex initialization (new composite storm vortex)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GSI code upgrades together with new data sets for DA (hourly shortwave, clear air water vapor and visible AMV’s from GOES, HDOBS flight level data)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Fully self-cycled HWRF ensemble hybrid DA for TDR and priority storms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the blending threshold of vortex initialization (VI) and GSI analysis (from 50 to 65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233362" marR="0" lvl="0" indent="-23336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Physics Advancements</a:t>
            </a:r>
          </a:p>
          <a:p>
            <a:pPr lvl="1" indent="-228600">
              <a:lnSpc>
                <a:spcPct val="80000"/>
              </a:lnSpc>
              <a:spcBef>
                <a:spcPts val="280"/>
              </a:spcBef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Updated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scale-aware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SAS </a:t>
            </a:r>
            <a:r>
              <a:rPr lang="en-US" sz="1600" dirty="0"/>
              <a:t>scheme and Ferrier-</a:t>
            </a:r>
            <a:r>
              <a:rPr lang="en-US" sz="1600" dirty="0" err="1"/>
              <a:t>Aligo</a:t>
            </a:r>
            <a:r>
              <a:rPr lang="en-US" sz="1600" dirty="0"/>
              <a:t> microphysics </a:t>
            </a:r>
            <a:r>
              <a:rPr lang="en-US" sz="1600" dirty="0" smtClean="0"/>
              <a:t>scheme </a:t>
            </a: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-2286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Updated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air-sea momentum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enthalpy exchange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coefficients</a:t>
            </a: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-2286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Partial cloudiness modification for RRTMG</a:t>
            </a:r>
          </a:p>
          <a:p>
            <a:pPr marL="233362" marR="0" lvl="0" indent="-23336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Air-Sea Interaction and Coupling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POM RTOFS initialization for CPAC, HYCOM ocean coupling for WPAC, NIO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Reduced coupling time step from 9 min to 6 min 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Increased vertical level for POM from 24 to 41 levels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Hurricane sea surface wave forecasts for CPAC, in addition to NATL and EPAC </a:t>
            </a:r>
          </a:p>
          <a:p>
            <a:pPr marL="457200" marR="0" lvl="1" indent="-2286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Sea surface wave boundary condition from global wave model</a:t>
            </a:r>
            <a:endParaRPr lang="en-US" sz="13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457200" y="12402"/>
            <a:ext cx="8229600" cy="8169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Hurricane Forecast and Model Vertical Resolution</a:t>
            </a:r>
          </a:p>
        </p:txBody>
      </p:sp>
      <p:sp>
        <p:nvSpPr>
          <p:cNvPr id="490" name="Shape 490"/>
          <p:cNvSpPr txBox="1"/>
          <p:nvPr/>
        </p:nvSpPr>
        <p:spPr>
          <a:xfrm>
            <a:off x="4592377" y="3147220"/>
            <a:ext cx="4519724" cy="850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Zhang et al. (2016) showed that the track forecasts of Hurricane Joaquin (2015) were greatly improved by using more vertical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Shape 49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05669" y="707051"/>
            <a:ext cx="3602665" cy="2535866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Shape 493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 descr="C:\Users\bin.liu\Documents\work\tcIdealH216\compdiffsstL610VSL121VSL757_pmi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t="5168" r="7863" b="2993"/>
          <a:stretch/>
        </p:blipFill>
        <p:spPr bwMode="auto">
          <a:xfrm>
            <a:off x="5108914" y="3997828"/>
            <a:ext cx="3021493" cy="239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bin.liu\Documents\work\VerticalLevels\figLevels4361dzzexp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3583" r="6113" b="3034"/>
          <a:stretch/>
        </p:blipFill>
        <p:spPr bwMode="auto">
          <a:xfrm>
            <a:off x="425292" y="3965955"/>
            <a:ext cx="3508745" cy="281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bin.liu\Documents\work\VerticalLevels\figlevelscur_al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5110" r="6612" b="5734"/>
          <a:stretch/>
        </p:blipFill>
        <p:spPr bwMode="auto">
          <a:xfrm>
            <a:off x="382761" y="829339"/>
            <a:ext cx="3572541" cy="26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490"/>
          <p:cNvSpPr txBox="1"/>
          <p:nvPr/>
        </p:nvSpPr>
        <p:spPr>
          <a:xfrm>
            <a:off x="4564912" y="6283836"/>
            <a:ext cx="4519724" cy="574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Idealized HWRF TC simulations with different vertical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 and different SSTs</a:t>
            </a: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490"/>
          <p:cNvSpPr txBox="1"/>
          <p:nvPr/>
        </p:nvSpPr>
        <p:spPr>
          <a:xfrm>
            <a:off x="427974" y="3370532"/>
            <a:ext cx="3442291" cy="574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L61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(2-hPa top): NATL, EPAC, CPAC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L43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(50-hPa top): other basins</a:t>
            </a: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487996" y="1065344"/>
            <a:ext cx="609600" cy="1047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3994399">
            <a:off x="1979241" y="3159924"/>
            <a:ext cx="867568" cy="31367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hape 490"/>
          <p:cNvSpPr txBox="1"/>
          <p:nvPr/>
        </p:nvSpPr>
        <p:spPr>
          <a:xfrm>
            <a:off x="8141039" y="4285444"/>
            <a:ext cx="960439" cy="3593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26 </a:t>
            </a:r>
            <a:r>
              <a:rPr lang="en-US" sz="1800" b="0" i="0" u="none" strike="noStrike" cap="none" dirty="0" err="1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degC</a:t>
            </a:r>
            <a:endParaRPr lang="en-US" sz="18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Shape 490"/>
          <p:cNvSpPr txBox="1"/>
          <p:nvPr/>
        </p:nvSpPr>
        <p:spPr>
          <a:xfrm>
            <a:off x="8141039" y="4653850"/>
            <a:ext cx="960439" cy="3593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28 </a:t>
            </a:r>
            <a:r>
              <a:rPr lang="en-US" sz="1800" b="0" i="0" u="none" strike="noStrike" cap="none" dirty="0" err="1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degC</a:t>
            </a:r>
            <a:endParaRPr lang="en-US" sz="1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hape 490"/>
          <p:cNvSpPr txBox="1"/>
          <p:nvPr/>
        </p:nvSpPr>
        <p:spPr>
          <a:xfrm>
            <a:off x="8141039" y="5100437"/>
            <a:ext cx="960439" cy="3593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degC</a:t>
            </a:r>
            <a:endParaRPr lang="en-US" sz="18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490"/>
          <p:cNvSpPr txBox="1"/>
          <p:nvPr/>
        </p:nvSpPr>
        <p:spPr>
          <a:xfrm>
            <a:off x="8141039" y="5726715"/>
            <a:ext cx="960439" cy="3593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32</a:t>
            </a:r>
            <a:r>
              <a:rPr lang="en-US" sz="1800" b="0" i="0" u="none" strike="noStrike" cap="none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degC</a:t>
            </a:r>
            <a:endParaRPr lang="en-US" sz="1800" b="0" i="0" u="none" strike="noStrike" cap="none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Shape 490"/>
          <p:cNvSpPr txBox="1"/>
          <p:nvPr/>
        </p:nvSpPr>
        <p:spPr>
          <a:xfrm>
            <a:off x="3965937" y="4376363"/>
            <a:ext cx="1132345" cy="1662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Thin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line:</a:t>
            </a: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L61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Thick line: L121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Dashed: L75</a:t>
            </a:r>
            <a:endParaRPr lang="en-US" sz="18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580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" grpId="0"/>
      <p:bldP spid="12" grpId="0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 t="8122"/>
          <a:stretch/>
        </p:blipFill>
        <p:spPr>
          <a:xfrm>
            <a:off x="4547235" y="4208989"/>
            <a:ext cx="2996700" cy="20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 descr="C:\Users\bin.liu\Documents\work\VerticalLevels\figLevels757_all.png"/>
          <p:cNvPicPr preferRelativeResize="0"/>
          <p:nvPr/>
        </p:nvPicPr>
        <p:blipFill rotWithShape="1">
          <a:blip r:embed="rId4">
            <a:alphaModFix/>
          </a:blip>
          <a:srcRect l="4630" r="7495"/>
          <a:stretch/>
        </p:blipFill>
        <p:spPr>
          <a:xfrm>
            <a:off x="155508" y="1066800"/>
            <a:ext cx="2892600" cy="24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 descr="C:\Users\bin.liu\Documents\work\VerticalLevels\figLevels757dsigmaexp.png"/>
          <p:cNvPicPr preferRelativeResize="0"/>
          <p:nvPr/>
        </p:nvPicPr>
        <p:blipFill rotWithShape="1">
          <a:blip r:embed="rId5">
            <a:alphaModFix/>
          </a:blip>
          <a:srcRect l="4607" r="6951"/>
          <a:stretch/>
        </p:blipFill>
        <p:spPr>
          <a:xfrm>
            <a:off x="3032449" y="1066800"/>
            <a:ext cx="2911200" cy="24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 descr="C:\Users\bin.liu\Documents\work\VerticalLevels\figLevels757dpresexp.png"/>
          <p:cNvPicPr preferRelativeResize="0"/>
          <p:nvPr/>
        </p:nvPicPr>
        <p:blipFill rotWithShape="1">
          <a:blip r:embed="rId6">
            <a:alphaModFix/>
          </a:blip>
          <a:srcRect l="5086" r="6613"/>
          <a:stretch/>
        </p:blipFill>
        <p:spPr>
          <a:xfrm>
            <a:off x="6061744" y="1066800"/>
            <a:ext cx="2906399" cy="24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1371600" y="1219200"/>
            <a:ext cx="1447800" cy="46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Calibri"/>
              <a:buNone/>
            </a:pPr>
            <a:r>
              <a:rPr lang="en-US" sz="12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Model top=2mb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1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Model top=10mb</a:t>
            </a:r>
          </a:p>
        </p:txBody>
      </p:sp>
      <p:sp>
        <p:nvSpPr>
          <p:cNvPr id="218" name="Shape 218"/>
          <p:cNvSpPr/>
          <p:nvPr/>
        </p:nvSpPr>
        <p:spPr>
          <a:xfrm>
            <a:off x="931178" y="3505199"/>
            <a:ext cx="7063500" cy="695401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from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61 to 75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levels with model top changing from 2 </a:t>
            </a: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hPa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10 </a:t>
            </a: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hPa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adjusted nested domain sizes</a:t>
            </a:r>
          </a:p>
        </p:txBody>
      </p:sp>
      <p:pic>
        <p:nvPicPr>
          <p:cNvPr id="219" name="Shape 219"/>
          <p:cNvPicPr preferRelativeResize="0"/>
          <p:nvPr/>
        </p:nvPicPr>
        <p:blipFill rotWithShape="1">
          <a:blip r:embed="rId7">
            <a:alphaModFix/>
          </a:blip>
          <a:srcRect t="8155"/>
          <a:stretch/>
        </p:blipFill>
        <p:spPr>
          <a:xfrm>
            <a:off x="1524000" y="4234891"/>
            <a:ext cx="2996700" cy="20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x="7503131" y="4572000"/>
            <a:ext cx="1641000" cy="147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FY2017 HWRF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Levels: </a:t>
            </a: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75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Top: </a:t>
            </a: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 hPa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D02: </a:t>
            </a: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265 x 532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D03: </a:t>
            </a: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235 x 472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0" y="4572000"/>
            <a:ext cx="1524000" cy="147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FY2016 HWRF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Levels: </a:t>
            </a:r>
            <a:r>
              <a:rPr lang="en-US" sz="18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61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Top: </a:t>
            </a:r>
            <a:r>
              <a:rPr lang="en-US" sz="18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 hPa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D02: </a:t>
            </a:r>
            <a:r>
              <a:rPr lang="en-US" sz="18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288x576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D03: </a:t>
            </a:r>
            <a:r>
              <a:rPr lang="en-US" sz="18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288x576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Vertical Resolution and Adjusted Nested Domain Sizes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931178" y="6318970"/>
            <a:ext cx="7063500" cy="4617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Consider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storm’s meridional movement when choosing domain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/>
      <p:bldP spid="220" grpId="0"/>
      <p:bldP spid="221" grpId="0"/>
      <p:bldP spid="2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Updated Scale-aware SAS scheme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33362" marR="0" lvl="0" indent="-22066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132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Updates of the scale awareness:</a:t>
            </a:r>
          </a:p>
          <a:p>
            <a:pPr marL="457200" marR="0" lvl="1" indent="-21590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2115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 base mass flux reduction by clouds being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advected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before they complete their turnover time</a:t>
            </a:r>
          </a:p>
          <a:p>
            <a:pPr marL="457200" marR="0" lvl="1" indent="-21590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2115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dx&lt;8km, the cloud base mass flux is proportional to the mean updraft velocity and not by the Arakawa-Schubert quasi-equilibrium</a:t>
            </a:r>
          </a:p>
          <a:p>
            <a:pPr marL="457200" marR="0" lvl="1" indent="-21590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2115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Shallow convection cloud base mass flux is now a function of the cumulus updraft velocity averaged over the whole cloud depth</a:t>
            </a:r>
          </a:p>
          <a:p>
            <a:pPr marL="233362" marR="0" lvl="0" indent="-220662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99132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Reduced the decreasing rate of rain conversion rate with decreasing air temperature above the freezing level</a:t>
            </a:r>
          </a:p>
          <a:p>
            <a:pPr marL="233362" marR="0" lvl="0" indent="-220662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99132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Entrainment enhancement in dry environment</a:t>
            </a:r>
          </a:p>
          <a:p>
            <a:pPr marL="233362" marR="0" lvl="0" indent="-220662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99132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Precipitating shallow convection to reduce too </a:t>
            </a:r>
            <a:r>
              <a:rPr lang="en-US" sz="2400" dirty="0"/>
              <a:t>many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 low clouds</a:t>
            </a:r>
          </a:p>
          <a:p>
            <a:pPr marL="233362" marR="0" lvl="0" indent="-220662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99132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Separation criteria between deep and shallow is changed to 200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sym typeface="Calibri"/>
              </a:rPr>
              <a:t>hPa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 (previously 150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sym typeface="Calibri"/>
              </a:rPr>
              <a:t>hPa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) for cumulus depth</a:t>
            </a:r>
            <a:endParaRPr lang="en-US" sz="229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914399" y="5782335"/>
            <a:ext cx="7145079" cy="52277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Update to the latest SAS scheme used in NCEP 2017 GFS </a:t>
            </a:r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47075"/>
            <a:ext cx="9144000" cy="53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/>
          <p:nvPr/>
        </p:nvSpPr>
        <p:spPr>
          <a:xfrm>
            <a:off x="838200" y="6324600"/>
            <a:ext cx="7502100" cy="3693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Update to the latest 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microphysics scheme used in the 2017 NCEP NAM model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 descr="C:\Users\bin.liu\Documents\work\cdu10\cdu10\cdu10_alldata_h217\cratiou10HWRFv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8904" y="3840728"/>
            <a:ext cx="4023000" cy="301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/>
          <p:nvPr/>
        </p:nvSpPr>
        <p:spPr>
          <a:xfrm>
            <a:off x="990600" y="152400"/>
            <a:ext cx="7221900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Adjustments of Air-Sea Exchange Coefficients</a:t>
            </a:r>
          </a:p>
        </p:txBody>
      </p:sp>
      <p:pic>
        <p:nvPicPr>
          <p:cNvPr id="246" name="Shape 246" descr="C:\Users\bin.liu\Documents\work\cdu10\cdu10\cdu10_alldata_h217\cdu10_highwind_201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00" y="945129"/>
            <a:ext cx="4023000" cy="301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 descr="C:\Users\bin.liu\Documents\work\cdu10\cdu10\cdu10_alldata_h217\cku10_highwind_2017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945129"/>
            <a:ext cx="4023000" cy="301739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/>
        </p:nvSpPr>
        <p:spPr>
          <a:xfrm>
            <a:off x="228905" y="4079228"/>
            <a:ext cx="2438400" cy="923400"/>
          </a:xfrm>
          <a:prstGeom prst="rect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ct val="250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Magenta: FY2017 HWRF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Red: FY2016 HWRF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Blue: FY2015 HWRF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104901" y="1146543"/>
            <a:ext cx="762000" cy="369300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Cd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8292049" y="1146543"/>
            <a:ext cx="762000" cy="369300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Ck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4175428" y="3656062"/>
            <a:ext cx="762000" cy="369300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Ck/Cd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43055" y="5187294"/>
            <a:ext cx="2810100" cy="1200300"/>
          </a:xfrm>
          <a:prstGeom prst="rect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to moderate winds: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Using COARE algorithm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winds: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Fitting to observed Cd</a:t>
            </a:r>
          </a:p>
        </p:txBody>
      </p:sp>
      <p:sp>
        <p:nvSpPr>
          <p:cNvPr id="253" name="Shape 253"/>
          <p:cNvSpPr txBox="1">
            <a:spLocks noGrp="1"/>
          </p:cNvSpPr>
          <p:nvPr>
            <p:ph type="sldNum" idx="12"/>
          </p:nvPr>
        </p:nvSpPr>
        <p:spPr>
          <a:xfrm>
            <a:off x="6934200" y="64928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358270" y="5108957"/>
                <a:ext cx="2785730" cy="4090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𝐶𝑘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𝐶𝑑</m:t>
                          </m:r>
                        </m:den>
                      </m:f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𝑇𝑜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𝑇𝑠</m:t>
                          </m:r>
                        </m:den>
                      </m:f>
                      <m:sSubSup>
                        <m:sSubSupPr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70" y="5108957"/>
                <a:ext cx="2785730" cy="409086"/>
              </a:xfrm>
              <a:prstGeom prst="rect">
                <a:avLst/>
              </a:prstGeom>
              <a:blipFill rotWithShape="0">
                <a:blip r:embed="rId6"/>
                <a:stretch>
                  <a:fillRect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hape 248"/>
          <p:cNvSpPr txBox="1"/>
          <p:nvPr/>
        </p:nvSpPr>
        <p:spPr>
          <a:xfrm>
            <a:off x="6567445" y="4540928"/>
            <a:ext cx="2438400" cy="366673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ct val="250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Emanuel’s MPI theory:</a:t>
            </a:r>
            <a:endParaRPr lang="en-US" sz="18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2062</Words>
  <Application>Microsoft Office PowerPoint</Application>
  <PresentationFormat>On-screen Show (4:3)</PresentationFormat>
  <Paragraphs>332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Cambria Math</vt:lpstr>
      <vt:lpstr>Office Theme</vt:lpstr>
      <vt:lpstr>Office Theme</vt:lpstr>
      <vt:lpstr>PowerPoint Presentation</vt:lpstr>
      <vt:lpstr>HWRF Overview</vt:lpstr>
      <vt:lpstr>FY2016 HWRF Real-Time Forecast Performance</vt:lpstr>
      <vt:lpstr>Highlights of 2017 HWRF Upgrades</vt:lpstr>
      <vt:lpstr>Hurricane Forecast and Model Vertical Resolution</vt:lpstr>
      <vt:lpstr>Increased Vertical Resolution and Adjusted Nested Domain Sizes</vt:lpstr>
      <vt:lpstr>Updated Scale-aware SAS scheme</vt:lpstr>
      <vt:lpstr>PowerPoint Presentation</vt:lpstr>
      <vt:lpstr>PowerPoint Presentation</vt:lpstr>
      <vt:lpstr>FY2017 HWRF DA Upgrades</vt:lpstr>
      <vt:lpstr>FY2017 HWRF Configurations for Different TC Basins</vt:lpstr>
      <vt:lpstr>Evaluation of 2017 HWRF for NATL  (2014-2016 storms)</vt:lpstr>
      <vt:lpstr>Evaluation of 2017 HWRF for NATL  (Storm size errors)</vt:lpstr>
      <vt:lpstr>Evaluation of 2017 HWRF for NATL  (Hurricane Matthew 14L2016)</vt:lpstr>
      <vt:lpstr>2017 HWRF WW3 Forecast (Hurricane Matthew 14L2016)</vt:lpstr>
      <vt:lpstr>Evaluation of 2017 HWRF for EPAC  (2014-2016 storms)</vt:lpstr>
      <vt:lpstr>Evaluation of 2017 HWRF for EPAC (Rapid intensifying storms)</vt:lpstr>
      <vt:lpstr>Evaluation of 2017 HWRF for WPAC  (02-25W2016)</vt:lpstr>
      <vt:lpstr>Successful R2O in 2017 HWRF Upgrades</vt:lpstr>
      <vt:lpstr>Developmental Testbed Center Support</vt:lpstr>
      <vt:lpstr>HWRF community code</vt:lpstr>
      <vt:lpstr>Summary of FY2017 HWRF Upgrades</vt:lpstr>
      <vt:lpstr>HMON: Hurricanes in a Multi-scale Ocean coupled Non-hydrostatic model</vt:lpstr>
      <vt:lpstr>PowerPoint Presentation</vt:lpstr>
      <vt:lpstr>FY2017 HWRF Performance for NATL (Early model guidance)</vt:lpstr>
      <vt:lpstr>Evaluation of 2017 HWRF for NATL (Rapid intensifying storms)</vt:lpstr>
      <vt:lpstr>FY2017 HWRF Performance for EPAC (Early model guidance)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ajiebin</cp:lastModifiedBy>
  <cp:revision>34</cp:revision>
  <dcterms:modified xsi:type="dcterms:W3CDTF">2017-06-13T13:11:30Z</dcterms:modified>
</cp:coreProperties>
</file>