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90" r:id="rId1"/>
  </p:sldMasterIdLst>
  <p:notesMasterIdLst>
    <p:notesMasterId r:id="rId37"/>
  </p:notesMasterIdLst>
  <p:sldIdLst>
    <p:sldId id="256" r:id="rId2"/>
    <p:sldId id="380" r:id="rId3"/>
    <p:sldId id="429" r:id="rId4"/>
    <p:sldId id="430" r:id="rId5"/>
    <p:sldId id="416" r:id="rId6"/>
    <p:sldId id="432" r:id="rId7"/>
    <p:sldId id="434" r:id="rId8"/>
    <p:sldId id="435" r:id="rId9"/>
    <p:sldId id="397" r:id="rId10"/>
    <p:sldId id="404" r:id="rId11"/>
    <p:sldId id="405" r:id="rId12"/>
    <p:sldId id="406" r:id="rId13"/>
    <p:sldId id="445" r:id="rId14"/>
    <p:sldId id="399" r:id="rId15"/>
    <p:sldId id="407" r:id="rId16"/>
    <p:sldId id="408" r:id="rId17"/>
    <p:sldId id="409" r:id="rId18"/>
    <p:sldId id="444" r:id="rId19"/>
    <p:sldId id="410" r:id="rId20"/>
    <p:sldId id="411" r:id="rId21"/>
    <p:sldId id="412" r:id="rId22"/>
    <p:sldId id="413" r:id="rId23"/>
    <p:sldId id="442" r:id="rId24"/>
    <p:sldId id="447" r:id="rId25"/>
    <p:sldId id="414" r:id="rId26"/>
    <p:sldId id="415" r:id="rId27"/>
    <p:sldId id="443" r:id="rId28"/>
    <p:sldId id="419" r:id="rId29"/>
    <p:sldId id="421" r:id="rId30"/>
    <p:sldId id="441" r:id="rId31"/>
    <p:sldId id="436" r:id="rId32"/>
    <p:sldId id="437" r:id="rId33"/>
    <p:sldId id="440" r:id="rId34"/>
    <p:sldId id="448" r:id="rId35"/>
    <p:sldId id="42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7E79"/>
    <a:srgbClr val="76D6FF"/>
    <a:srgbClr val="0432FF"/>
    <a:srgbClr val="FF99E7"/>
    <a:srgbClr val="FF8AD8"/>
    <a:srgbClr val="73FB79"/>
    <a:srgbClr val="FF85FF"/>
    <a:srgbClr val="FFD579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95"/>
    <p:restoredTop sz="94749"/>
  </p:normalViewPr>
  <p:slideViewPr>
    <p:cSldViewPr snapToGrid="0" snapToObjects="1">
      <p:cViewPr varScale="1">
        <p:scale>
          <a:sx n="178" d="100"/>
          <a:sy n="178" d="100"/>
        </p:scale>
        <p:origin x="176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92A5-E9BF-1644-A353-7C8BB4B63708}" type="datetimeFigureOut">
              <a:rPr lang="en-US" smtClean="0"/>
              <a:t>6/13/17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5512-5CA6-5C41-94AA-930994E82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72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71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52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6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81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127A-3BF1-1F4B-97EC-BB02EF6869C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2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08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8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1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5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16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58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9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3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94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4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02412" y="6441589"/>
            <a:ext cx="1727628" cy="365125"/>
          </a:xfrm>
        </p:spPr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374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10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7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5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339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705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2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68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91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8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/>
            </a:gs>
            <a:gs pos="10000">
              <a:schemeClr val="accent6"/>
            </a:gs>
            <a:gs pos="94000">
              <a:schemeClr val="accent2"/>
            </a:gs>
            <a:gs pos="94000">
              <a:srgbClr val="8AB833"/>
            </a:gs>
            <a:gs pos="93000">
              <a:schemeClr val="accent6"/>
            </a:gs>
            <a:gs pos="93000">
              <a:schemeClr val="accent6"/>
            </a:gs>
            <a:gs pos="92000">
              <a:schemeClr val="bg1"/>
            </a:gs>
            <a:gs pos="1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02412" y="6441589"/>
            <a:ext cx="1727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24" y="6441589"/>
            <a:ext cx="2556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77D06D35-2A2E-FE44-8E4D-2D6F2A8B9D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2680197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414259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2" descr="GSD-Logo-Trans-GIF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" y="6710"/>
            <a:ext cx="925285" cy="68553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8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948" y="49842"/>
            <a:ext cx="11328787" cy="3517016"/>
          </a:xfrm>
        </p:spPr>
        <p:txBody>
          <a:bodyPr anchor="t">
            <a:normAutofit fontScale="90000"/>
          </a:bodyPr>
          <a:lstStyle/>
          <a:p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US" sz="2000" b="1" i="1" dirty="0" smtClean="0"/>
              <a:t>18th </a:t>
            </a:r>
            <a:r>
              <a:rPr lang="en-US" sz="2000" b="1" i="1" dirty="0"/>
              <a:t>Annual WRF User's Workshop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4000" b="1" dirty="0"/>
              <a:t>WRF-ARW </a:t>
            </a:r>
            <a:r>
              <a:rPr lang="en-US" sz="4000" b="1" dirty="0" smtClean="0"/>
              <a:t>Research </a:t>
            </a:r>
            <a:r>
              <a:rPr lang="en-US" sz="4000" b="1" dirty="0"/>
              <a:t>to </a:t>
            </a:r>
            <a:r>
              <a:rPr lang="en-US" sz="4000" b="1" dirty="0" smtClean="0"/>
              <a:t>Operations Update:</a:t>
            </a:r>
            <a:br>
              <a:rPr lang="en-US" sz="4000" b="1" dirty="0" smtClean="0"/>
            </a:br>
            <a:r>
              <a:rPr lang="en-US" sz="4000" b="1" dirty="0" smtClean="0"/>
              <a:t>The </a:t>
            </a:r>
            <a:r>
              <a:rPr lang="en-US" sz="4000" b="1" dirty="0"/>
              <a:t>Rapid-Refresh (RAP) version 4,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High-Resolution </a:t>
            </a:r>
            <a:r>
              <a:rPr lang="en-US" sz="4000" b="1" dirty="0"/>
              <a:t>Rapid Refresh (HRRR) version 3 and </a:t>
            </a:r>
            <a:r>
              <a:rPr lang="en-US" sz="4000" b="1" dirty="0" smtClean="0"/>
              <a:t>Convection-Allowing </a:t>
            </a:r>
            <a:r>
              <a:rPr lang="en-US" sz="4000" b="1" dirty="0"/>
              <a:t>E</a:t>
            </a:r>
            <a:r>
              <a:rPr lang="en-US" sz="4000" b="1" dirty="0" smtClean="0"/>
              <a:t>nsemble </a:t>
            </a:r>
            <a:r>
              <a:rPr lang="en-US" sz="4000" b="1" dirty="0"/>
              <a:t>P</a:t>
            </a:r>
            <a:r>
              <a:rPr lang="en-US" sz="4000" b="1" dirty="0" smtClean="0"/>
              <a:t>rediction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48" y="3945507"/>
            <a:ext cx="9144000" cy="2293652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13 June 2017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Curtis Alexander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000" dirty="0">
                <a:solidFill>
                  <a:schemeClr val="tx2"/>
                </a:solidFill>
              </a:rPr>
              <a:t>Steve </a:t>
            </a:r>
            <a:r>
              <a:rPr lang="en-US" sz="2000" dirty="0" smtClean="0">
                <a:solidFill>
                  <a:schemeClr val="tx2"/>
                </a:solidFill>
              </a:rPr>
              <a:t>Weygandt,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Stan Benjamin, David Dowell, Ming Hu, Tanya Smirnova, Joseph Olson, Jaymes Kenyon, Georg Grell, </a:t>
            </a:r>
            <a:r>
              <a:rPr lang="en-US" sz="2000" dirty="0">
                <a:solidFill>
                  <a:schemeClr val="tx2"/>
                </a:solidFill>
              </a:rPr>
              <a:t>Eric James, Haidao Lin, </a:t>
            </a:r>
            <a:r>
              <a:rPr lang="en-US" sz="2000" dirty="0" smtClean="0">
                <a:solidFill>
                  <a:schemeClr val="tx2"/>
                </a:solidFill>
              </a:rPr>
              <a:t>Terra </a:t>
            </a:r>
            <a:r>
              <a:rPr lang="en-US" sz="2000" dirty="0">
                <a:solidFill>
                  <a:schemeClr val="tx2"/>
                </a:solidFill>
              </a:rPr>
              <a:t>Ladwig, John </a:t>
            </a:r>
            <a:r>
              <a:rPr lang="en-US" sz="2000" dirty="0" smtClean="0">
                <a:solidFill>
                  <a:schemeClr val="tx2"/>
                </a:solidFill>
              </a:rPr>
              <a:t>Brown, Trevor</a:t>
            </a:r>
            <a:r>
              <a:rPr lang="en-US" sz="2000" dirty="0">
                <a:solidFill>
                  <a:schemeClr val="tx2"/>
                </a:solidFill>
              </a:rPr>
              <a:t> </a:t>
            </a:r>
            <a:r>
              <a:rPr lang="en-US" sz="2000" dirty="0" smtClean="0">
                <a:solidFill>
                  <a:schemeClr val="tx2"/>
                </a:solidFill>
              </a:rPr>
              <a:t>Alcott and </a:t>
            </a:r>
            <a:r>
              <a:rPr lang="en-US" sz="2000" dirty="0">
                <a:solidFill>
                  <a:schemeClr val="tx2"/>
                </a:solidFill>
              </a:rPr>
              <a:t>Isidora </a:t>
            </a:r>
            <a:r>
              <a:rPr lang="en-US" sz="2000" dirty="0" smtClean="0">
                <a:solidFill>
                  <a:schemeClr val="tx2"/>
                </a:solidFill>
              </a:rPr>
              <a:t>Jankov</a:t>
            </a:r>
            <a:endParaRPr lang="en-US" sz="2000" dirty="0" smtClean="0">
              <a:solidFill>
                <a:schemeClr val="tx2"/>
              </a:solidFill>
              <a:latin typeface="+mj-lt"/>
            </a:endParaRPr>
          </a:p>
          <a:p>
            <a:endParaRPr lang="en-US" sz="20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2000" spc="300" dirty="0" smtClean="0">
                <a:solidFill>
                  <a:schemeClr val="tx2"/>
                </a:solidFill>
                <a:latin typeface="+mj-lt"/>
              </a:rPr>
              <a:t>NOAA/ESRL/GLOBAL SYSTEMS DIVISION</a:t>
            </a:r>
          </a:p>
          <a:p>
            <a:endParaRPr lang="en-US" sz="2000" spc="300" dirty="0">
              <a:solidFill>
                <a:schemeClr val="tx2"/>
              </a:solidFill>
              <a:latin typeface="+mj-lt"/>
            </a:endParaRPr>
          </a:p>
          <a:p>
            <a:endParaRPr lang="en-US" sz="2000" spc="300" dirty="0">
              <a:solidFill>
                <a:schemeClr val="tx2"/>
              </a:solidFill>
              <a:latin typeface="+mj-lt"/>
            </a:endParaRPr>
          </a:p>
          <a:p>
            <a:endParaRPr lang="en-US" sz="2000" spc="300" dirty="0" smtClean="0">
              <a:solidFill>
                <a:schemeClr val="tx2"/>
              </a:solidFill>
              <a:latin typeface="+mj-lt"/>
            </a:endParaRPr>
          </a:p>
          <a:p>
            <a:endParaRPr lang="en-US" sz="2000" spc="3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9" descr="C:\Documents and Settings\osborn.FSL-NT.000\Desktop\My Documents\Misc. Graphics-Text\logos\NOAA-Logo_CircleWhite_RestTr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1" y="29705"/>
            <a:ext cx="1042654" cy="10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2" descr="C:\Documents and Settings\osborn.FSL-NT.000\Desktop\My Documents\Misc. Graphics-Text\logos\CIRES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41" y="232742"/>
            <a:ext cx="1308142" cy="6247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29" descr="cira_text_logo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4160" y="293863"/>
            <a:ext cx="975549" cy="50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oc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235" y="49842"/>
            <a:ext cx="968375" cy="990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07711" y="6485842"/>
            <a:ext cx="11011546" cy="294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99" y="796744"/>
            <a:ext cx="8366025" cy="5467413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7766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BIAS Upper-Air Winter (Three Weeks Jan 2017)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00 UTC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UTC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6 hr fcsts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175684" y="1520890"/>
            <a:ext cx="0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243804" y="1520890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0670" y="824249"/>
            <a:ext cx="7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RH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4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8456644" y="1520890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12060" y="4313853"/>
            <a:ext cx="0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386874" y="4313853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8512630" y="4313853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2356" y="3181374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Reduced RH Bias Aloft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30167" y="6437383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Upper-Air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81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09" y="809050"/>
            <a:ext cx="8223373" cy="5375767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811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RMSE Upper-Air Summer (Three Weeks Jul 2016)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RAPv4-RAPv3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0670" y="824249"/>
            <a:ext cx="7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RH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4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926966" y="3245015"/>
            <a:ext cx="699694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80744" y="2984624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727927" y="6008176"/>
            <a:ext cx="699694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81705" y="5747785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30167" y="6437383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Upper-Air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10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156" y="3387278"/>
            <a:ext cx="1812902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Full Tropospheric Improvements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866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9" y="731916"/>
            <a:ext cx="8485973" cy="5538016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795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BIAS Upper-Air Summer (Three Weeks Jul 2016)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00 UTC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UTC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6 hr fcsts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14427" y="1490885"/>
            <a:ext cx="0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303392" y="1490885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0670" y="824249"/>
            <a:ext cx="7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RH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4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8820538" y="1490885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14427" y="4313853"/>
            <a:ext cx="0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320109" y="4313853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8817810" y="4313853"/>
            <a:ext cx="2728" cy="177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30167" y="6437383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Upper-Air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07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RAP/HRRR Improved Sub Grid Cloud Effects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/>
          <a:stretch/>
        </p:blipFill>
        <p:spPr>
          <a:xfrm>
            <a:off x="7418414" y="784659"/>
            <a:ext cx="3510643" cy="31191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776" y="2873830"/>
            <a:ext cx="6352033" cy="3419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6477" y="2053488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Satellite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91523" y="3130221"/>
            <a:ext cx="2505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HRRRv3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02412" y="3130221"/>
            <a:ext cx="23519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Operational HRRRv2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71524" y="3130221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3hr fcsts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329086" y="5347660"/>
            <a:ext cx="224243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Shortwave</a:t>
            </a:r>
          </a:p>
          <a:p>
            <a:pPr algn="ctr"/>
            <a:r>
              <a:rPr lang="en-US" b="1" dirty="0" smtClean="0"/>
              <a:t>Attenuation 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" y="1137646"/>
            <a:ext cx="5796643" cy="23202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2" y="4031199"/>
            <a:ext cx="5515130" cy="21996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45024" y="752618"/>
            <a:ext cx="481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SURFAD/ISIS DSWRF 6hr Fcst Verification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88258" y="3208564"/>
            <a:ext cx="1837118" cy="822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0"/>
          </p:cNvCxnSpPr>
          <p:nvPr/>
        </p:nvCxnSpPr>
        <p:spPr>
          <a:xfrm>
            <a:off x="2723183" y="3208564"/>
            <a:ext cx="259734" cy="822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3" idx="0"/>
          </p:cNvCxnSpPr>
          <p:nvPr/>
        </p:nvCxnSpPr>
        <p:spPr>
          <a:xfrm flipH="1">
            <a:off x="2982917" y="3151885"/>
            <a:ext cx="2169199" cy="879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40482" y="3151885"/>
            <a:ext cx="77417" cy="879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98991" y="118671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7D MAE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774023" y="118671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7D BIAS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025376" y="405313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D MAE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692156" y="40501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D BIAS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25352" y="2552545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HRRRv3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247236" y="298797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47236" y="2977665"/>
            <a:ext cx="1144" cy="349102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2994" y="5349199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HRRRv3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424358" y="580570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31977" y="5797596"/>
            <a:ext cx="1144" cy="349102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30167" y="6437383"/>
            <a:ext cx="241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Verification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12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707380" y="5564876"/>
            <a:ext cx="181290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Improved Bias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834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073" y="102620"/>
            <a:ext cx="762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RMSE Surface Winter (Three Weeks Jan 2017)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49" y="731916"/>
            <a:ext cx="9169947" cy="55151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3427" y="193137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7433" y="44451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156" y="731916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RAPv4-RAPv3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6808" y="8242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85045" y="82424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r>
              <a:rPr lang="en-US" b="1" baseline="-25000" dirty="0" smtClean="0"/>
              <a:t>d</a:t>
            </a:r>
            <a:endParaRPr lang="en-US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943915" y="824249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10mWind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198389" y="2831615"/>
            <a:ext cx="1144" cy="349102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5353" y="314550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204401" y="282815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246931" y="293390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312063" y="292243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191516" y="5667613"/>
            <a:ext cx="1144" cy="349102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09149" y="5962844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195070" y="5686275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46931" y="5764184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302732" y="5792177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30167" y="6437383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Verification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13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53316" y="3180717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Improved Diurnal T/T</a:t>
            </a:r>
            <a:r>
              <a:rPr lang="en-US" b="1" baseline="-25000" dirty="0" smtClean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573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59" y="731916"/>
            <a:ext cx="9123054" cy="5510264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073" y="102620"/>
            <a:ext cx="747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BIAS Surface Winter (Three Weeks Jan 2017)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3427" y="1931370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 US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7433" y="444519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East US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156" y="731916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12 hr fcsts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6808" y="8242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85045" y="82424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r>
              <a:rPr lang="en-US" b="1" baseline="-25000" dirty="0" smtClean="0"/>
              <a:t>d</a:t>
            </a:r>
            <a:endParaRPr lang="en-US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943915" y="824249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10mWind</a:t>
            </a:r>
            <a:endParaRPr lang="en-US" b="1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261137" y="247670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340056" y="249536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97364" y="539115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340056" y="582950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97364" y="230070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261137" y="420908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28216" y="218758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84304" y="199637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466964" y="224430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028216" y="420908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67761" y="503785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092400" y="552172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30167" y="6437383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Verification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54" y="726122"/>
            <a:ext cx="9266190" cy="5528913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073" y="102620"/>
            <a:ext cx="782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RMSE Surface Summer (Three Weeks Jul 2016)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3427" y="193137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7433" y="44451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156" y="731916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RAPv4-RAPv3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6808" y="8242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85045" y="82424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r>
              <a:rPr lang="en-US" b="1" baseline="-25000" dirty="0" smtClean="0"/>
              <a:t>d</a:t>
            </a:r>
            <a:endParaRPr lang="en-US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943915" y="824249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10mWind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198389" y="2906262"/>
            <a:ext cx="1144" cy="349102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5353" y="3220155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204401" y="290279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274924" y="293177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386708" y="2874806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191516" y="5764184"/>
            <a:ext cx="0" cy="252531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09149" y="5962844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191516" y="5764184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74924" y="581083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368047" y="5764184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30167" y="6437383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Verification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15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6150" y="3232766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Improved Daytime T/T</a:t>
            </a:r>
            <a:r>
              <a:rPr lang="en-US" b="1" baseline="-25000" dirty="0" smtClean="0"/>
              <a:t>d</a:t>
            </a:r>
            <a:r>
              <a:rPr lang="en-US" b="1" dirty="0" smtClean="0"/>
              <a:t>/Wind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07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94" y="731915"/>
            <a:ext cx="9169930" cy="5556917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073" y="102620"/>
            <a:ext cx="766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BIAS Surface Summer (Three Weeks Jul 2016)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3427" y="1931370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 US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7433" y="444519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East US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156" y="731916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12 hr fcsts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6808" y="8242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85045" y="82424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2mT</a:t>
            </a:r>
            <a:r>
              <a:rPr lang="en-US" b="1" baseline="-25000" dirty="0" smtClean="0"/>
              <a:t>d</a:t>
            </a:r>
            <a:endParaRPr lang="en-US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943915" y="824249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10mWind</a:t>
            </a:r>
            <a:endParaRPr lang="en-US" b="1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341043" y="2849925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461353" y="2010171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396533" y="582950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461353" y="569887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396533" y="2076768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354442" y="587712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68494" y="25421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777617" y="176899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457613" y="199292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05751" y="554251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16474" y="552172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949234" y="536783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30167" y="6437383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Verification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07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RAP/HRRR Cloud Building w/Smaller Size Distribution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ceil_f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40" y="783405"/>
            <a:ext cx="2823040" cy="2721397"/>
          </a:xfrm>
          <a:prstGeom prst="rect">
            <a:avLst/>
          </a:prstGeom>
        </p:spPr>
      </p:pic>
      <p:pic>
        <p:nvPicPr>
          <p:cNvPr id="12" name="Picture 11" descr="ceil_f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75" y="3604341"/>
            <a:ext cx="2839961" cy="2737709"/>
          </a:xfrm>
          <a:prstGeom prst="rect">
            <a:avLst/>
          </a:prstGeom>
        </p:spPr>
      </p:pic>
      <p:pic>
        <p:nvPicPr>
          <p:cNvPr id="13" name="Picture 12" descr="ceil_f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787625"/>
            <a:ext cx="2820640" cy="2719085"/>
          </a:xfrm>
          <a:prstGeom prst="rect">
            <a:avLst/>
          </a:prstGeom>
        </p:spPr>
      </p:pic>
      <p:pic>
        <p:nvPicPr>
          <p:cNvPr id="15" name="Picture 14" descr="ceil_f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3604339"/>
            <a:ext cx="2839960" cy="2737709"/>
          </a:xfrm>
          <a:prstGeom prst="rect">
            <a:avLst/>
          </a:prstGeom>
        </p:spPr>
      </p:pic>
      <p:pic>
        <p:nvPicPr>
          <p:cNvPr id="16" name="Picture 15" descr="ceil_f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39" y="787625"/>
            <a:ext cx="2820642" cy="2719085"/>
          </a:xfrm>
          <a:prstGeom prst="rect">
            <a:avLst/>
          </a:prstGeom>
        </p:spPr>
      </p:pic>
      <p:pic>
        <p:nvPicPr>
          <p:cNvPr id="17" name="Picture 16" descr="ceil_f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59" y="3604339"/>
            <a:ext cx="2839960" cy="2737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03" y="1456216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</a:t>
            </a:r>
          </a:p>
          <a:p>
            <a:pPr algn="ctr"/>
            <a:r>
              <a:rPr lang="en-US" dirty="0" smtClean="0"/>
              <a:t>qnr/qni</a:t>
            </a:r>
          </a:p>
          <a:p>
            <a:pPr algn="ctr"/>
            <a:r>
              <a:rPr lang="en-US" dirty="0" smtClean="0"/>
              <a:t>specified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524" y="4270020"/>
            <a:ext cx="10951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nr/qni</a:t>
            </a:r>
          </a:p>
          <a:p>
            <a:r>
              <a:rPr lang="en-US" dirty="0"/>
              <a:t>s</a:t>
            </a:r>
            <a:r>
              <a:rPr lang="en-US" dirty="0" smtClean="0"/>
              <a:t>pecified</a:t>
            </a:r>
          </a:p>
          <a:p>
            <a:r>
              <a:rPr lang="en-US" dirty="0" smtClean="0"/>
              <a:t>at large </a:t>
            </a:r>
          </a:p>
          <a:p>
            <a:r>
              <a:rPr lang="en-US" dirty="0"/>
              <a:t>v</a:t>
            </a:r>
            <a:r>
              <a:rPr lang="en-US" dirty="0" smtClean="0"/>
              <a:t>alues</a:t>
            </a:r>
          </a:p>
          <a:p>
            <a:r>
              <a:rPr lang="en-US" dirty="0" smtClean="0"/>
              <a:t>(small </a:t>
            </a:r>
          </a:p>
          <a:p>
            <a:r>
              <a:rPr lang="en-US" dirty="0" smtClean="0"/>
              <a:t>sizes)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65464" y="981474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1 hr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65464" y="3851618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1 hr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58823" y="1004614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 hr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058823" y="3851618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 hr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879463" y="1012778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4 hr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79463" y="3835290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4 hr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152169" y="4204622"/>
            <a:ext cx="127787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</a:t>
            </a:r>
          </a:p>
          <a:p>
            <a:pPr algn="ctr"/>
            <a:r>
              <a:rPr lang="en-US" b="1" dirty="0"/>
              <a:t>l</a:t>
            </a:r>
            <a:r>
              <a:rPr lang="en-US" b="1" dirty="0" smtClean="0"/>
              <a:t>ow clouds retained</a:t>
            </a:r>
            <a:endParaRPr lang="en-US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539843" y="4444084"/>
            <a:ext cx="1612327" cy="42159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8257375" y="4444084"/>
            <a:ext cx="1894793" cy="764107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622436" y="4399724"/>
            <a:ext cx="4529732" cy="42159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453452" y="4399722"/>
            <a:ext cx="4698716" cy="808469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30167" y="6437383"/>
            <a:ext cx="198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Verification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88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34" y="851385"/>
            <a:ext cx="9114245" cy="5416957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073" y="102620"/>
            <a:ext cx="723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TSS Ceiling Winter (Three Weeks Jan 2017)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3427" y="193137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7433" y="44451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156" y="731916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RAPv4-RAPv3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84100" y="91047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3000’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584929" y="89492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000’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685758" y="8793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00’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657198" y="237313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77626" y="281967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75134" y="2414014"/>
            <a:ext cx="0" cy="405656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03634" y="261684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648303" y="2603964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575134" y="569887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603634" y="549670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648303" y="5444813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59295" y="5252334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577231" y="5293216"/>
            <a:ext cx="0" cy="405656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0761" y="2811167"/>
            <a:ext cx="1638233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Skill During Cold/Cloudy Outbreak</a:t>
            </a:r>
          </a:p>
          <a:p>
            <a:pPr algn="ctr"/>
            <a:r>
              <a:rPr lang="en-US" b="1" dirty="0" smtClean="0"/>
              <a:t>6-11 Jan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030167" y="6437383"/>
            <a:ext cx="208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Ceiling Verification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5" y="788060"/>
            <a:ext cx="5208347" cy="4233957"/>
          </a:xfrm>
          <a:prstGeom prst="rect">
            <a:avLst/>
          </a:prstGeom>
        </p:spPr>
      </p:pic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>
                <a:latin typeface="Arial Black"/>
                <a:ea typeface="+mj-ea"/>
                <a:cs typeface="Arial Black"/>
              </a:rPr>
              <a:t>Weather Forecast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Suite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5" y="1232113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Helvetica"/>
              </a:rPr>
              <a:t>Initial &amp; Lateral 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3" y="3409469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9017741" y="2833547"/>
            <a:ext cx="320183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50"/>
            <a:ext cx="115247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89939" y="974046"/>
            <a:ext cx="3613964" cy="70787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13-km Rapid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Refresh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RAPv4)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39h (Feb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2" y="2831633"/>
            <a:ext cx="3182797" cy="1015649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3-km High-Resolution   Rapid Refresh 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HRRRv3)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36h (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1" y="5012185"/>
            <a:ext cx="3090251" cy="923316"/>
          </a:xfrm>
          <a:prstGeom prst="rect">
            <a:avLst/>
          </a:prstGeom>
          <a:noFill/>
          <a:ln w="38100" cmpd="sng">
            <a:solidFill>
              <a:srgbClr val="FF85FF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750-m HRRR nest                          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Scale-ware Physics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esting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(ongoing)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029605" y="4662012"/>
            <a:ext cx="3091359" cy="163120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3-km Storm-Scale Ensemble Analysis and Forecast (HRRRE)     55% CONUS HRRR Experimental (ongoing)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029605" y="1190541"/>
            <a:ext cx="3084012" cy="1938978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3-km High-Resolution Rapid Refresh 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Alaska, Hawaii and Puerto Rico Testing </a:t>
            </a: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HRRR-AK, HRRR-HI, HRRR-PR) Experimental (ongoing)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25937" y="5160045"/>
            <a:ext cx="4816455" cy="7078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ea typeface="Arial" charset="0"/>
                <a:cs typeface="Arial" charset="0"/>
              </a:rPr>
              <a:t>3-km High-Resolution Time Lagged Ensemble (HRRR-TLE)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125937" y="5872664"/>
            <a:ext cx="4816455" cy="420550"/>
          </a:xfrm>
          <a:prstGeom prst="rect">
            <a:avLst/>
          </a:prstGeom>
          <a:noFill/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33" b="1" dirty="0">
                <a:solidFill>
                  <a:srgbClr val="00B050"/>
                </a:solidFill>
                <a:ea typeface="Arial" charset="0"/>
                <a:cs typeface="Arial" charset="0"/>
              </a:rPr>
              <a:t>3-km HRRR-Smoke (VIIRS fire data)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4165" y="64415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703777" y="1327981"/>
            <a:ext cx="897720" cy="35393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62029" y="3150236"/>
            <a:ext cx="2283097" cy="23202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3" idx="3"/>
          </p:cNvCxnSpPr>
          <p:nvPr/>
        </p:nvCxnSpPr>
        <p:spPr>
          <a:xfrm flipV="1">
            <a:off x="3562032" y="3587798"/>
            <a:ext cx="2846999" cy="1886045"/>
          </a:xfrm>
          <a:prstGeom prst="straightConnector1">
            <a:avLst/>
          </a:prstGeom>
          <a:ln w="63500">
            <a:solidFill>
              <a:srgbClr val="FF85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982453" y="1762661"/>
            <a:ext cx="3081175" cy="414937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3723" y="3430499"/>
            <a:ext cx="2225882" cy="1652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618651" y="1806026"/>
            <a:ext cx="1383814" cy="1681339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986997" y="1800348"/>
            <a:ext cx="3963034" cy="1581915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0"/>
          </p:cNvCxnSpPr>
          <p:nvPr/>
        </p:nvCxnSpPr>
        <p:spPr>
          <a:xfrm flipH="1" flipV="1">
            <a:off x="6272026" y="3930307"/>
            <a:ext cx="262139" cy="1229738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5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29" y="822658"/>
            <a:ext cx="9337206" cy="5515321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073" y="102620"/>
            <a:ext cx="742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TSS Ceiling Summer (Three Weeks Jul 2016)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3427" y="193137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7433" y="44451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156" y="731916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RAPv4-RAPv3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84100" y="91047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3000’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584929" y="89492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000’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685758" y="8793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00’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657198" y="237313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77626" y="279873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75134" y="2393074"/>
            <a:ext cx="0" cy="405656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78370" y="2665703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815826" y="2526468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575134" y="563605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664410" y="5590520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780925" y="5412577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59295" y="5252334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577231" y="5230396"/>
            <a:ext cx="0" cy="405656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30167" y="6437383"/>
            <a:ext cx="208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Ceiling Verification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3" y="731916"/>
            <a:ext cx="9292654" cy="5508479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8721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CSI/BIAS Precipitation Winter (Three Weeks Jan 2017)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CSI</a:t>
            </a:r>
          </a:p>
          <a:p>
            <a:r>
              <a:rPr lang="en-US" b="1" dirty="0" smtClean="0"/>
              <a:t>40 km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</a:p>
          <a:p>
            <a:r>
              <a:rPr lang="en-US" b="1" dirty="0" smtClean="0"/>
              <a:t>13 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0670" y="824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hr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4" y="1572503"/>
            <a:ext cx="463291" cy="11038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 flipH="1">
            <a:off x="5549626" y="5590581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657663" y="5853817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451076" y="5853817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41457" y="554768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918145" y="532127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253633" y="559827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07779" y="5128916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Optimal Bias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030167" y="6437383"/>
            <a:ext cx="203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 Verification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2" y="731916"/>
            <a:ext cx="9352406" cy="5599002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8998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CSI/BIAS Precipitation Summer (Three Weeks Jul 2016)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CSI</a:t>
            </a:r>
          </a:p>
          <a:p>
            <a:r>
              <a:rPr lang="en-US" b="1" dirty="0" smtClean="0"/>
              <a:t>40 km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</a:p>
          <a:p>
            <a:r>
              <a:rPr lang="en-US" b="1" dirty="0" smtClean="0"/>
              <a:t>13 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0670" y="824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hr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4" y="1572503"/>
            <a:ext cx="463291" cy="11038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 flipH="1">
            <a:off x="5587334" y="5825536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39037" y="504311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07636" y="5957512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41457" y="554768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178063" y="552568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254654" y="472804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96401" y="5091525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Optimal Bias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30167" y="6437383"/>
            <a:ext cx="203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5" y="788060"/>
            <a:ext cx="5208347" cy="4233957"/>
          </a:xfrm>
          <a:prstGeom prst="rect">
            <a:avLst/>
          </a:prstGeom>
        </p:spPr>
      </p:pic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>
                <a:latin typeface="Arial Black"/>
                <a:ea typeface="+mj-ea"/>
                <a:cs typeface="Arial Black"/>
              </a:rPr>
              <a:t>Weather Forecast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Suite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5" y="1232113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Helvetica"/>
              </a:rPr>
              <a:t>Initial &amp; Lateral 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3" y="3409469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9017741" y="2833547"/>
            <a:ext cx="320183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50"/>
            <a:ext cx="115247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89939" y="974046"/>
            <a:ext cx="3613964" cy="70787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13-km Rapid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Refresh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RAPv4)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39h (Feb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2" y="2831633"/>
            <a:ext cx="3182797" cy="1015649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3-km High-Resolution   Rapid Refresh 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HRRRv3)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36h (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1" y="5012185"/>
            <a:ext cx="3090251" cy="923316"/>
          </a:xfrm>
          <a:prstGeom prst="rect">
            <a:avLst/>
          </a:prstGeom>
          <a:noFill/>
          <a:ln w="38100" cmpd="sng">
            <a:solidFill>
              <a:srgbClr val="FF85FF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750-m HRRR nest                          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Scale-ware Physics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esting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(ongoing)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029605" y="4662012"/>
            <a:ext cx="3091359" cy="163120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3-km Storm-Scale Ensemble Analysis and Forecast (HRRRE)     55% CONUS HRRR Experimental (ongoing)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029605" y="1190541"/>
            <a:ext cx="3084012" cy="1938978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3-km High-Resolution Rapid Refresh 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Alaska, Hawaii and Puerto Rico Testing </a:t>
            </a: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HRRR-AK, HRRR-HI, HRRR-PR) Experimental (ongoing)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25937" y="5160045"/>
            <a:ext cx="4816455" cy="7078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ea typeface="Arial" charset="0"/>
                <a:cs typeface="Arial" charset="0"/>
              </a:rPr>
              <a:t>3-km High-Resolution Time Lagged Ensemble (HRRR-TLE)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125937" y="5872664"/>
            <a:ext cx="4816455" cy="420550"/>
          </a:xfrm>
          <a:prstGeom prst="rect">
            <a:avLst/>
          </a:prstGeom>
          <a:noFill/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33" b="1" dirty="0">
                <a:solidFill>
                  <a:srgbClr val="00B050"/>
                </a:solidFill>
                <a:ea typeface="Arial" charset="0"/>
                <a:cs typeface="Arial" charset="0"/>
              </a:rPr>
              <a:t>3-km HRRR-Smoke (VIIRS fire data)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4165" y="64415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703777" y="1327981"/>
            <a:ext cx="897720" cy="35393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62029" y="3150236"/>
            <a:ext cx="2283097" cy="23202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3" idx="3"/>
          </p:cNvCxnSpPr>
          <p:nvPr/>
        </p:nvCxnSpPr>
        <p:spPr>
          <a:xfrm flipV="1">
            <a:off x="3562032" y="3587798"/>
            <a:ext cx="2846999" cy="1886045"/>
          </a:xfrm>
          <a:prstGeom prst="straightConnector1">
            <a:avLst/>
          </a:prstGeom>
          <a:ln w="63500">
            <a:solidFill>
              <a:srgbClr val="FF85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982453" y="1762661"/>
            <a:ext cx="3081175" cy="414937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3723" y="3430499"/>
            <a:ext cx="2225882" cy="1652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618651" y="1806026"/>
            <a:ext cx="1383814" cy="1681339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986997" y="1800348"/>
            <a:ext cx="3963034" cy="1581915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0"/>
          </p:cNvCxnSpPr>
          <p:nvPr/>
        </p:nvCxnSpPr>
        <p:spPr>
          <a:xfrm flipH="1" flipV="1">
            <a:off x="6272026" y="3930307"/>
            <a:ext cx="262139" cy="1229738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21274635">
            <a:off x="5790696" y="2958092"/>
            <a:ext cx="1610604" cy="967766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" y="1322614"/>
            <a:ext cx="3870288" cy="4874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50" y="1322614"/>
            <a:ext cx="3871247" cy="4874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1" y="1322615"/>
            <a:ext cx="3869028" cy="4872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609" y="676283"/>
            <a:ext cx="3518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Experimental HRRRv3 13 hr </a:t>
            </a:r>
            <a:r>
              <a:rPr lang="en-US" dirty="0"/>
              <a:t>f</a:t>
            </a:r>
            <a:r>
              <a:rPr lang="en-US" dirty="0" smtClean="0"/>
              <a:t>cst</a:t>
            </a:r>
          </a:p>
          <a:p>
            <a:pPr algn="ctr"/>
            <a:r>
              <a:rPr lang="en-US" dirty="0" smtClean="0"/>
              <a:t>Valid </a:t>
            </a:r>
            <a:r>
              <a:rPr lang="en-US" dirty="0"/>
              <a:t>00 UTC 17 May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9640" y="676283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Composite Reflectivity Observations</a:t>
            </a:r>
          </a:p>
          <a:p>
            <a:pPr algn="ctr"/>
            <a:r>
              <a:rPr lang="en-US" dirty="0" smtClean="0"/>
              <a:t>00 UTC 17 May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803" y="73887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Operational HRRRv2 13 hr </a:t>
            </a:r>
            <a:r>
              <a:rPr lang="en-US" dirty="0"/>
              <a:t>f</a:t>
            </a:r>
            <a:r>
              <a:rPr lang="en-US" dirty="0" smtClean="0"/>
              <a:t>cst</a:t>
            </a:r>
          </a:p>
          <a:p>
            <a:pPr algn="ctr"/>
            <a:r>
              <a:rPr lang="en-US" dirty="0" smtClean="0"/>
              <a:t>Valid </a:t>
            </a:r>
            <a:r>
              <a:rPr lang="en-US" dirty="0"/>
              <a:t>00 UTC 17 May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545" y="4919225"/>
            <a:ext cx="372291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Accurate</a:t>
            </a:r>
          </a:p>
          <a:p>
            <a:pPr algn="ctr"/>
            <a:r>
              <a:rPr lang="en-US" b="1" dirty="0" smtClean="0"/>
              <a:t>Convection Along </a:t>
            </a:r>
          </a:p>
          <a:p>
            <a:pPr algn="ctr"/>
            <a:r>
              <a:rPr lang="en-US" b="1" dirty="0" smtClean="0"/>
              <a:t>Weakly-Forced Dryline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807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HRRR Improved Convective Forecasts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30167" y="6437383"/>
            <a:ext cx="249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Reflectivity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8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45" y="731916"/>
            <a:ext cx="9402774" cy="5598878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9054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HRRR CSI/BIAS Precipitation Spring (Three Weeks May 2017)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CSI</a:t>
            </a:r>
          </a:p>
          <a:p>
            <a:r>
              <a:rPr lang="en-US" b="1" dirty="0" smtClean="0"/>
              <a:t>40 km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</a:p>
          <a:p>
            <a:r>
              <a:rPr lang="en-US" b="1" dirty="0" smtClean="0"/>
              <a:t>3 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HRRRv3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HRRRv2 (ops)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0670" y="824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hr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4" y="1572503"/>
            <a:ext cx="463291" cy="11038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 flipH="1">
            <a:off x="5586956" y="5929231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17527" y="588186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432223" y="5834963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41457" y="554768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097959" y="562145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253633" y="559827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96213" y="5159789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Optimal Bias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30167" y="6437383"/>
            <a:ext cx="203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37" y="824249"/>
            <a:ext cx="9617751" cy="5508057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8835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HRRR CSI/BIAS Reflectivity Spring (Three Weeks May 2017)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CSI</a:t>
            </a:r>
          </a:p>
          <a:p>
            <a:r>
              <a:rPr lang="en-US" b="1" dirty="0" smtClean="0"/>
              <a:t>40 km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</a:p>
          <a:p>
            <a:r>
              <a:rPr lang="en-US" b="1" dirty="0" smtClean="0"/>
              <a:t>3 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HRRRv3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HRRRv2 (ops)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7766" y="9373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25 dBZ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72406" y="93374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 dBZ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445284" y="93374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35 dBZ</a:t>
            </a:r>
            <a:endParaRPr lang="en-US" b="1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419431" y="5909921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642113" y="588186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34260" y="5881869"/>
            <a:ext cx="24422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56134" y="557409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412222" y="560214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468310" y="557409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Optimal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14286" y="5091525"/>
            <a:ext cx="145903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Optimal Bias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30167" y="6437383"/>
            <a:ext cx="249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Reflectivity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5" y="788060"/>
            <a:ext cx="5208347" cy="4233957"/>
          </a:xfrm>
          <a:prstGeom prst="rect">
            <a:avLst/>
          </a:prstGeom>
        </p:spPr>
      </p:pic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>
                <a:latin typeface="Arial Black"/>
                <a:ea typeface="+mj-ea"/>
                <a:cs typeface="Arial Black"/>
              </a:rPr>
              <a:t>Weather Forecast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Suite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5" y="1232113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Helvetica"/>
              </a:rPr>
              <a:t>Initial &amp; Lateral 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3" y="3409469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9017741" y="2833547"/>
            <a:ext cx="320183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50"/>
            <a:ext cx="115247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89939" y="974046"/>
            <a:ext cx="3613964" cy="70787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13-km Rapid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Refresh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RAPv4)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39h (Feb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2" y="2831633"/>
            <a:ext cx="3182797" cy="1015649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3-km High-Resolution   Rapid Refresh 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HRRRv3)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36h (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1" y="5012185"/>
            <a:ext cx="3090251" cy="923316"/>
          </a:xfrm>
          <a:prstGeom prst="rect">
            <a:avLst/>
          </a:prstGeom>
          <a:noFill/>
          <a:ln w="38100" cmpd="sng">
            <a:solidFill>
              <a:srgbClr val="FF85FF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750-m HRRR nest                          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Scale-ware Physics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esting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(ongoing)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029605" y="4662012"/>
            <a:ext cx="3091359" cy="163120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3-km Storm-Scale Ensemble Analysis and Forecast (HRRRE)     55% CONUS HRRR Experimental (ongoing)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029605" y="1190541"/>
            <a:ext cx="3084012" cy="1938978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3-km High-Resolution Rapid Refresh 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Alaska, Hawaii and Puerto Rico Testing </a:t>
            </a: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HRRR-AK, HRRR-HI, HRRR-PR) Experimental (ongoing)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25937" y="5160045"/>
            <a:ext cx="4816455" cy="7078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ea typeface="Arial" charset="0"/>
                <a:cs typeface="Arial" charset="0"/>
              </a:rPr>
              <a:t>3-km High-Resolution Time Lagged Ensemble (HRRR-TLE)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125937" y="5872664"/>
            <a:ext cx="4816455" cy="420550"/>
          </a:xfrm>
          <a:prstGeom prst="rect">
            <a:avLst/>
          </a:prstGeom>
          <a:noFill/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33" b="1" dirty="0">
                <a:solidFill>
                  <a:srgbClr val="00B050"/>
                </a:solidFill>
                <a:ea typeface="Arial" charset="0"/>
                <a:cs typeface="Arial" charset="0"/>
              </a:rPr>
              <a:t>3-km HRRR-Smoke (VIIRS fire data)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4165" y="64415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703777" y="1327981"/>
            <a:ext cx="897720" cy="35393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62029" y="3150236"/>
            <a:ext cx="2283097" cy="23202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3" idx="3"/>
          </p:cNvCxnSpPr>
          <p:nvPr/>
        </p:nvCxnSpPr>
        <p:spPr>
          <a:xfrm flipV="1">
            <a:off x="3562032" y="3587798"/>
            <a:ext cx="2846999" cy="1886045"/>
          </a:xfrm>
          <a:prstGeom prst="straightConnector1">
            <a:avLst/>
          </a:prstGeom>
          <a:ln w="63500">
            <a:solidFill>
              <a:srgbClr val="FF85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982453" y="1762661"/>
            <a:ext cx="3081175" cy="414937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3723" y="3430499"/>
            <a:ext cx="2225882" cy="1652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618651" y="1806026"/>
            <a:ext cx="1383814" cy="1681339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986997" y="1800348"/>
            <a:ext cx="3963034" cy="1581915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0"/>
          </p:cNvCxnSpPr>
          <p:nvPr/>
        </p:nvCxnSpPr>
        <p:spPr>
          <a:xfrm flipH="1" flipV="1">
            <a:off x="6272026" y="3930307"/>
            <a:ext cx="262139" cy="1229738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955772">
            <a:off x="4999847" y="2114668"/>
            <a:ext cx="1194292" cy="74718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982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Ceiling (True Skill Score) HRRR-AK vs NAM-NEST-AK (two weeks)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31" y="1128570"/>
            <a:ext cx="8753495" cy="5177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154" y="166825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hr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hr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9680" y="75923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3000’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64883" y="75923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000’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51225" y="808257"/>
            <a:ext cx="124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500’ (rare)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NAM-AK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HRRR-AK</a:t>
            </a:r>
          </a:p>
          <a:p>
            <a:r>
              <a:rPr lang="en-US" b="1" dirty="0" smtClean="0"/>
              <a:t>NAM-HRRR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891621" y="2778101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98662" y="2778101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19663" y="2540776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91621" y="5570163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98662" y="5391150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19662" y="5233078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908695" y="2695941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HRRR </a:t>
            </a:r>
          </a:p>
          <a:p>
            <a:r>
              <a:rPr lang="en-US" sz="1200" dirty="0" smtClean="0"/>
              <a:t>better</a:t>
            </a:r>
            <a:endParaRPr lang="en-US" sz="12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243883" y="3204994"/>
            <a:ext cx="2048" cy="403745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967829" y="5321571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HRRR </a:t>
            </a:r>
          </a:p>
          <a:p>
            <a:r>
              <a:rPr lang="en-US" sz="1200" dirty="0" smtClean="0"/>
              <a:t>better</a:t>
            </a:r>
            <a:endParaRPr lang="en-US" sz="12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303017" y="5830624"/>
            <a:ext cx="2048" cy="403745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27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30167" y="643738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HRRR-AK Ceiling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5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42" y="1128570"/>
            <a:ext cx="8798566" cy="5219571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87884" y="102620"/>
            <a:ext cx="1082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Visibility (True Skill Score) HRRR-AK vs NAM-NEST-AK (two weeks)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9154" y="166825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hr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hr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9680" y="75923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64883" y="75923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mi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51225" y="80825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mi (rare)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NAM-AK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HRRR-AK</a:t>
            </a:r>
          </a:p>
          <a:p>
            <a:r>
              <a:rPr lang="en-US" b="1" dirty="0" smtClean="0"/>
              <a:t>NAM-HRRR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68172" y="2673399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9409" y="2659439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44384" y="2505875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68171" y="5356251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99409" y="5302883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36045" y="5254018"/>
            <a:ext cx="2310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908695" y="2695941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HRRR </a:t>
            </a:r>
          </a:p>
          <a:p>
            <a:r>
              <a:rPr lang="en-US" sz="1200" dirty="0" smtClean="0"/>
              <a:t>better</a:t>
            </a:r>
            <a:endParaRPr lang="en-US" sz="12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243883" y="3204994"/>
            <a:ext cx="2048" cy="403745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967829" y="5321571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HRRR </a:t>
            </a:r>
          </a:p>
          <a:p>
            <a:r>
              <a:rPr lang="en-US" sz="1200" dirty="0" smtClean="0"/>
              <a:t>better</a:t>
            </a:r>
            <a:endParaRPr lang="en-US" sz="12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303017" y="5830624"/>
            <a:ext cx="2048" cy="403745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28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30167" y="6437383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HRRR-AK Visibility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 Implementation History</a:t>
            </a:r>
          </a:p>
        </p:txBody>
      </p:sp>
      <p:sp>
        <p:nvSpPr>
          <p:cNvPr id="12" name="Footer Placeholder 5"/>
          <p:cNvSpPr txBox="1">
            <a:spLocks/>
          </p:cNvSpPr>
          <p:nvPr/>
        </p:nvSpPr>
        <p:spPr>
          <a:xfrm>
            <a:off x="2968302" y="6441590"/>
            <a:ext cx="365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RAP/HRRR </a:t>
            </a:r>
            <a:r>
              <a:rPr lang="en-US" dirty="0" smtClean="0"/>
              <a:t>Implementations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947844"/>
              </p:ext>
            </p:extLst>
          </p:nvPr>
        </p:nvGraphicFramePr>
        <p:xfrm>
          <a:off x="157161" y="1285173"/>
          <a:ext cx="11963803" cy="2478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9344"/>
                <a:gridCol w="5784459"/>
              </a:tblGrid>
              <a:tr h="1015115"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solidFill>
                            <a:schemeClr val="tx1"/>
                          </a:solidFill>
                        </a:rPr>
                        <a:t>01 May 2012</a:t>
                      </a:r>
                    </a:p>
                    <a:p>
                      <a:pPr marL="285744" indent="-285744">
                        <a:buFont typeface="Wingdings" charset="2"/>
                        <a:buChar char="Ø"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cs typeface="Arial"/>
                        </a:rPr>
                        <a:t>RAPv1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cs typeface="Arial"/>
                        </a:rPr>
                        <a:t>: Adoption of GSI, WRF-ARW and unified post</a:t>
                      </a:r>
                    </a:p>
                    <a:p>
                      <a:pPr marL="285744" indent="-285744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cs typeface="Arial"/>
                        </a:rPr>
                        <a:t>Enabled use of community-developed software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solidFill>
                            <a:schemeClr val="tx1"/>
                          </a:solidFill>
                        </a:rPr>
                        <a:t>25 Feb 2014</a:t>
                      </a:r>
                    </a:p>
                    <a:p>
                      <a:pPr marL="342891" indent="-342891">
                        <a:buFont typeface="Wingdings" charset="2"/>
                        <a:buChar char="Ø"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cs typeface="Arial"/>
                        </a:rPr>
                        <a:t>RAPv2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cs typeface="Arial"/>
                        </a:rPr>
                        <a:t>: Hybrid EnKF-3DVar data assimilation	</a:t>
                      </a:r>
                    </a:p>
                    <a:p>
                      <a:pPr marL="342891" indent="-342891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cs typeface="Arial"/>
                        </a:rPr>
                        <a:t>Significant improvement in upper-air forecasts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257687"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30 Sep 2014</a:t>
                      </a:r>
                    </a:p>
                    <a:p>
                      <a:pPr marL="342891" indent="-342891">
                        <a:buFont typeface="Wingdings" charset="2"/>
                        <a:buChar char="Ø"/>
                      </a:pPr>
                      <a:r>
                        <a:rPr lang="en-US" sz="1800" b="1" dirty="0" smtClean="0">
                          <a:cs typeface="Arial"/>
                        </a:rPr>
                        <a:t>HRRRv1: 3-km Radar DA in WRF-ARW</a:t>
                      </a:r>
                    </a:p>
                    <a:p>
                      <a:pPr marL="342891" indent="-342891">
                        <a:buFont typeface="Wingdings" charset="2"/>
                        <a:buChar char="Ø"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cs typeface="Arial"/>
                        </a:rPr>
                        <a:t>Significant improvement in convective forecasts</a:t>
                      </a:r>
                      <a:endParaRPr lang="en-US" sz="1800" b="1" dirty="0" smtClean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23 Aug 2016</a:t>
                      </a:r>
                    </a:p>
                    <a:p>
                      <a:pPr marL="342891" indent="-342891">
                        <a:buFont typeface="Wingdings" charset="2"/>
                        <a:buChar char="Ø"/>
                      </a:pPr>
                      <a:r>
                        <a:rPr lang="en-US" sz="1800" b="1" dirty="0" smtClean="0">
                          <a:cs typeface="Arial"/>
                        </a:rPr>
                        <a:t>RAPv3/HRRRv2</a:t>
                      </a:r>
                      <a:r>
                        <a:rPr lang="en-US" sz="1800" dirty="0" smtClean="0">
                          <a:cs typeface="Arial"/>
                        </a:rPr>
                        <a:t>: </a:t>
                      </a:r>
                      <a:r>
                        <a:rPr lang="en-US" sz="1800" b="1" dirty="0" smtClean="0">
                          <a:cs typeface="Arial"/>
                        </a:rPr>
                        <a:t>Aerosol Thompson MP,</a:t>
                      </a:r>
                      <a:r>
                        <a:rPr lang="en-US" sz="1800" b="1" baseline="0" dirty="0" smtClean="0">
                          <a:cs typeface="Arial"/>
                        </a:rPr>
                        <a:t> </a:t>
                      </a:r>
                      <a:r>
                        <a:rPr lang="en-US" sz="1800" b="1" dirty="0" smtClean="0">
                          <a:cs typeface="Arial"/>
                        </a:rPr>
                        <a:t>improvements to MYNN PBL, RUC LSM, RRTMG Rad, Grell-Freitas cumulus</a:t>
                      </a:r>
                    </a:p>
                    <a:p>
                      <a:pPr marL="342891" indent="-342891">
                        <a:buFont typeface="Wingdings" charset="2"/>
                        <a:buChar char="Ø"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cs typeface="Arial"/>
                        </a:rPr>
                        <a:t>Significant improvement in surface forecasts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27559" y="757875"/>
            <a:ext cx="442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Operational Implementations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7162" y="4026941"/>
            <a:ext cx="4153582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13 Feb 2018</a:t>
            </a:r>
            <a:endParaRPr lang="en-US" b="1" u="sng" dirty="0"/>
          </a:p>
          <a:p>
            <a:pPr marL="342891" indent="-342891">
              <a:buFont typeface="Wingdings" charset="2"/>
              <a:buChar char="Ø"/>
            </a:pPr>
            <a:r>
              <a:rPr lang="en-US" b="1" dirty="0" smtClean="0">
                <a:cs typeface="Arial"/>
              </a:rPr>
              <a:t>RAPv4/HRRRv3</a:t>
            </a:r>
            <a:r>
              <a:rPr lang="en-US" dirty="0" smtClean="0">
                <a:cs typeface="Arial"/>
              </a:rPr>
              <a:t>: </a:t>
            </a:r>
            <a:r>
              <a:rPr lang="en-US" b="1" dirty="0" smtClean="0">
                <a:cs typeface="Arial"/>
              </a:rPr>
              <a:t>Hybrid Vertical Coordinate, Eddy Diffusivity Mass Flux PBL </a:t>
            </a:r>
          </a:p>
          <a:p>
            <a:pPr marL="342891" indent="-342891">
              <a:buFont typeface="Wingdings" charset="2"/>
              <a:buChar char="Ø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Reduction in 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short-lead biases and improved mesoscale environment</a:t>
            </a:r>
            <a:endParaRPr lang="en-US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0517" y="4363794"/>
            <a:ext cx="5036443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Extended Forecast Lengths</a:t>
            </a:r>
          </a:p>
          <a:p>
            <a:r>
              <a:rPr lang="en-US" b="1" dirty="0" smtClean="0">
                <a:sym typeface="Wingdings"/>
              </a:rPr>
              <a:t>RAP:    03z, 09z, 15z, 21z 	    21 hrs  39 hrs</a:t>
            </a:r>
          </a:p>
          <a:p>
            <a:r>
              <a:rPr lang="en-US" b="1" dirty="0" smtClean="0">
                <a:sym typeface="Wingdings"/>
              </a:rPr>
              <a:t>RAP:    All other hourly cycles remain 21 hrs</a:t>
            </a:r>
          </a:p>
          <a:p>
            <a:r>
              <a:rPr lang="en-US" b="1" dirty="0"/>
              <a:t>HRRR: 00z, 06z, 12z, 18z 	</a:t>
            </a:r>
            <a:r>
              <a:rPr lang="en-US" b="1" dirty="0" smtClean="0"/>
              <a:t>    18 </a:t>
            </a:r>
            <a:r>
              <a:rPr lang="en-US" b="1" dirty="0"/>
              <a:t>hrs </a:t>
            </a:r>
            <a:r>
              <a:rPr lang="en-US" b="1" dirty="0">
                <a:sym typeface="Wingdings"/>
              </a:rPr>
              <a:t> 36 hrs</a:t>
            </a:r>
          </a:p>
          <a:p>
            <a:r>
              <a:rPr lang="en-US" b="1" dirty="0">
                <a:sym typeface="Wingdings"/>
              </a:rPr>
              <a:t>HRRR: All other </a:t>
            </a:r>
            <a:r>
              <a:rPr lang="en-US" b="1" dirty="0" smtClean="0">
                <a:sym typeface="Wingdings"/>
              </a:rPr>
              <a:t>hourly cycles </a:t>
            </a:r>
            <a:r>
              <a:rPr lang="en-US" b="1" dirty="0">
                <a:sym typeface="Wingdings"/>
              </a:rPr>
              <a:t>remain 18 </a:t>
            </a:r>
            <a:r>
              <a:rPr lang="en-US" b="1" dirty="0" smtClean="0">
                <a:sym typeface="Wingdings"/>
              </a:rPr>
              <a:t>hrs</a:t>
            </a:r>
            <a:endParaRPr lang="en-US" b="1" dirty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46733" y="4365742"/>
            <a:ext cx="267423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OCONUS Domains</a:t>
            </a:r>
          </a:p>
          <a:p>
            <a:r>
              <a:rPr lang="en-US" b="1" dirty="0" smtClean="0"/>
              <a:t>HRRR-Alaska: </a:t>
            </a:r>
          </a:p>
          <a:p>
            <a:r>
              <a:rPr lang="en-US" b="1" dirty="0" smtClean="0"/>
              <a:t>Every 3 hrs to 18 hrs</a:t>
            </a:r>
          </a:p>
          <a:p>
            <a:r>
              <a:rPr lang="en-US" b="1" dirty="0" smtClean="0"/>
              <a:t>Every 6 hrs to 36 hrs</a:t>
            </a:r>
          </a:p>
          <a:p>
            <a:r>
              <a:rPr lang="en-US" b="1" dirty="0" smtClean="0"/>
              <a:t>HRRR-Hawaii: ??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5" y="788060"/>
            <a:ext cx="5208347" cy="4233957"/>
          </a:xfrm>
          <a:prstGeom prst="rect">
            <a:avLst/>
          </a:prstGeom>
        </p:spPr>
      </p:pic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>
                <a:latin typeface="Arial Black"/>
                <a:ea typeface="+mj-ea"/>
                <a:cs typeface="Arial Black"/>
              </a:rPr>
              <a:t>Weather Forecast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Suite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5" y="1232113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Helvetica"/>
              </a:rPr>
              <a:t>Initial &amp; Lateral 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3" y="3409469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9017741" y="2833547"/>
            <a:ext cx="320183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50"/>
            <a:ext cx="115247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89939" y="974046"/>
            <a:ext cx="3613964" cy="70787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13-km Rapid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Refresh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RAPv4)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39h (Feb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2" y="2831633"/>
            <a:ext cx="3182797" cy="1015649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3-km High-Resolution   Rapid Refresh 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HRRRv3)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36h (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1" y="5012185"/>
            <a:ext cx="3090251" cy="923316"/>
          </a:xfrm>
          <a:prstGeom prst="rect">
            <a:avLst/>
          </a:prstGeom>
          <a:noFill/>
          <a:ln w="38100" cmpd="sng">
            <a:solidFill>
              <a:srgbClr val="FF85FF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750-m HRRR nest                          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Scale-ware Physics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esting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(ongoing)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029605" y="4662012"/>
            <a:ext cx="3091359" cy="163120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3-km Storm-Scale Ensemble Analysis and Forecast (HRRRE)     55% CONUS HRRR Experimental (ongoing)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029605" y="1190541"/>
            <a:ext cx="3084012" cy="1938978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3-km High-Resolution Rapid Refresh 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Alaska, Hawaii and Puerto Rico Testing </a:t>
            </a: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HRRR-AK, HRRR-HI, HRRR-PR) Experimental (ongoing)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25937" y="5160045"/>
            <a:ext cx="4816455" cy="7078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ea typeface="Arial" charset="0"/>
                <a:cs typeface="Arial" charset="0"/>
              </a:rPr>
              <a:t>3-km High-Resolution Time Lagged Ensemble (HRRR-TLE)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125937" y="5872664"/>
            <a:ext cx="4816455" cy="420550"/>
          </a:xfrm>
          <a:prstGeom prst="rect">
            <a:avLst/>
          </a:prstGeom>
          <a:noFill/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33" b="1" dirty="0">
                <a:solidFill>
                  <a:srgbClr val="00B050"/>
                </a:solidFill>
                <a:ea typeface="Arial" charset="0"/>
                <a:cs typeface="Arial" charset="0"/>
              </a:rPr>
              <a:t>3-km HRRR-Smoke (VIIRS fire data)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4165" y="64415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703777" y="1327981"/>
            <a:ext cx="897720" cy="35393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62029" y="3150236"/>
            <a:ext cx="2283097" cy="23202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3" idx="3"/>
          </p:cNvCxnSpPr>
          <p:nvPr/>
        </p:nvCxnSpPr>
        <p:spPr>
          <a:xfrm flipV="1">
            <a:off x="3562032" y="3587798"/>
            <a:ext cx="2846999" cy="1886045"/>
          </a:xfrm>
          <a:prstGeom prst="straightConnector1">
            <a:avLst/>
          </a:prstGeom>
          <a:ln w="63500">
            <a:solidFill>
              <a:srgbClr val="FF85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982453" y="1762661"/>
            <a:ext cx="3081175" cy="414937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3723" y="3430499"/>
            <a:ext cx="2225882" cy="1652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618651" y="1806026"/>
            <a:ext cx="1383814" cy="1681339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986997" y="1800348"/>
            <a:ext cx="3963034" cy="1581915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0"/>
          </p:cNvCxnSpPr>
          <p:nvPr/>
        </p:nvCxnSpPr>
        <p:spPr>
          <a:xfrm flipH="1" flipV="1">
            <a:off x="6272026" y="3930307"/>
            <a:ext cx="262139" cy="1229738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21099149">
            <a:off x="6302646" y="3102181"/>
            <a:ext cx="983686" cy="78007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-13901" y="745741"/>
            <a:ext cx="12205900" cy="3997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2008" name="Group 2007"/>
          <p:cNvGrpSpPr/>
          <p:nvPr/>
        </p:nvGrpSpPr>
        <p:grpSpPr>
          <a:xfrm>
            <a:off x="2080905" y="1433313"/>
            <a:ext cx="1337156" cy="3189196"/>
            <a:chOff x="1560402" y="1333169"/>
            <a:chExt cx="1240250" cy="2069401"/>
          </a:xfrm>
        </p:grpSpPr>
        <p:grpSp>
          <p:nvGrpSpPr>
            <p:cNvPr id="2009" name="Group 2008"/>
            <p:cNvGrpSpPr/>
            <p:nvPr/>
          </p:nvGrpSpPr>
          <p:grpSpPr>
            <a:xfrm>
              <a:off x="1563038" y="1375582"/>
              <a:ext cx="1237614" cy="2026988"/>
              <a:chOff x="1823900" y="1071496"/>
              <a:chExt cx="1237614" cy="1105739"/>
            </a:xfrm>
          </p:grpSpPr>
          <p:cxnSp>
            <p:nvCxnSpPr>
              <p:cNvPr id="2023" name="Curved Connector 2022"/>
              <p:cNvCxnSpPr/>
              <p:nvPr/>
            </p:nvCxnSpPr>
            <p:spPr>
              <a:xfrm flipV="1">
                <a:off x="1835722" y="110997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4" name="Curved Connector 2023"/>
              <p:cNvCxnSpPr/>
              <p:nvPr/>
            </p:nvCxnSpPr>
            <p:spPr>
              <a:xfrm flipV="1">
                <a:off x="1835722" y="119827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5" name="Curved Connector 2024"/>
              <p:cNvCxnSpPr/>
              <p:nvPr/>
            </p:nvCxnSpPr>
            <p:spPr>
              <a:xfrm flipV="1">
                <a:off x="1835722" y="128409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6" name="Curved Connector 2025"/>
              <p:cNvCxnSpPr/>
              <p:nvPr/>
            </p:nvCxnSpPr>
            <p:spPr>
              <a:xfrm flipV="1">
                <a:off x="1838389" y="136557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7" name="Curved Connector 2026"/>
              <p:cNvCxnSpPr/>
              <p:nvPr/>
            </p:nvCxnSpPr>
            <p:spPr>
              <a:xfrm flipV="1">
                <a:off x="1835721" y="145374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8" name="Curved Connector 2027"/>
              <p:cNvCxnSpPr/>
              <p:nvPr/>
            </p:nvCxnSpPr>
            <p:spPr>
              <a:xfrm flipV="1">
                <a:off x="1833053" y="154190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9" name="Curved Connector 2028"/>
              <p:cNvCxnSpPr/>
              <p:nvPr/>
            </p:nvCxnSpPr>
            <p:spPr>
              <a:xfrm flipV="1">
                <a:off x="1826569" y="107149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0" name="Curved Connector 2029"/>
              <p:cNvCxnSpPr/>
              <p:nvPr/>
            </p:nvCxnSpPr>
            <p:spPr>
              <a:xfrm flipV="1">
                <a:off x="1826569" y="115979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1" name="Curved Connector 2030"/>
              <p:cNvCxnSpPr/>
              <p:nvPr/>
            </p:nvCxnSpPr>
            <p:spPr>
              <a:xfrm flipV="1">
                <a:off x="1826569" y="124561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2" name="Curved Connector 2031"/>
              <p:cNvCxnSpPr/>
              <p:nvPr/>
            </p:nvCxnSpPr>
            <p:spPr>
              <a:xfrm flipV="1">
                <a:off x="1829236" y="132709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3" name="Curved Connector 2032"/>
              <p:cNvCxnSpPr/>
              <p:nvPr/>
            </p:nvCxnSpPr>
            <p:spPr>
              <a:xfrm flipV="1">
                <a:off x="1826568" y="141526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4" name="Curved Connector 2033"/>
              <p:cNvCxnSpPr/>
              <p:nvPr/>
            </p:nvCxnSpPr>
            <p:spPr>
              <a:xfrm flipV="1">
                <a:off x="1823900" y="150342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0" name="Group 2009"/>
            <p:cNvGrpSpPr/>
            <p:nvPr/>
          </p:nvGrpSpPr>
          <p:grpSpPr>
            <a:xfrm>
              <a:off x="1560402" y="1333169"/>
              <a:ext cx="1237614" cy="2033016"/>
              <a:chOff x="1823900" y="1071496"/>
              <a:chExt cx="1237614" cy="1105739"/>
            </a:xfrm>
          </p:grpSpPr>
          <p:cxnSp>
            <p:nvCxnSpPr>
              <p:cNvPr id="2011" name="Curved Connector 2010"/>
              <p:cNvCxnSpPr/>
              <p:nvPr/>
            </p:nvCxnSpPr>
            <p:spPr>
              <a:xfrm flipV="1">
                <a:off x="1835722" y="110997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2" name="Curved Connector 2011"/>
              <p:cNvCxnSpPr/>
              <p:nvPr/>
            </p:nvCxnSpPr>
            <p:spPr>
              <a:xfrm flipV="1">
                <a:off x="1835722" y="119827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3" name="Curved Connector 2012"/>
              <p:cNvCxnSpPr/>
              <p:nvPr/>
            </p:nvCxnSpPr>
            <p:spPr>
              <a:xfrm flipV="1">
                <a:off x="1835722" y="128409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4" name="Curved Connector 2013"/>
              <p:cNvCxnSpPr/>
              <p:nvPr/>
            </p:nvCxnSpPr>
            <p:spPr>
              <a:xfrm flipV="1">
                <a:off x="1838389" y="136557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5" name="Curved Connector 2014"/>
              <p:cNvCxnSpPr/>
              <p:nvPr/>
            </p:nvCxnSpPr>
            <p:spPr>
              <a:xfrm flipV="1">
                <a:off x="1835721" y="145374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6" name="Curved Connector 2015"/>
              <p:cNvCxnSpPr/>
              <p:nvPr/>
            </p:nvCxnSpPr>
            <p:spPr>
              <a:xfrm flipV="1">
                <a:off x="1833053" y="154190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7" name="Curved Connector 2016"/>
              <p:cNvCxnSpPr/>
              <p:nvPr/>
            </p:nvCxnSpPr>
            <p:spPr>
              <a:xfrm flipV="1">
                <a:off x="1826569" y="107149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8" name="Curved Connector 2017"/>
              <p:cNvCxnSpPr/>
              <p:nvPr/>
            </p:nvCxnSpPr>
            <p:spPr>
              <a:xfrm flipV="1">
                <a:off x="1826569" y="115979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9" name="Curved Connector 2018"/>
              <p:cNvCxnSpPr/>
              <p:nvPr/>
            </p:nvCxnSpPr>
            <p:spPr>
              <a:xfrm flipV="1">
                <a:off x="1826569" y="124561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0" name="Curved Connector 2019"/>
              <p:cNvCxnSpPr/>
              <p:nvPr/>
            </p:nvCxnSpPr>
            <p:spPr>
              <a:xfrm flipV="1">
                <a:off x="1829236" y="132709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1" name="Curved Connector 2020"/>
              <p:cNvCxnSpPr/>
              <p:nvPr/>
            </p:nvCxnSpPr>
            <p:spPr>
              <a:xfrm flipV="1">
                <a:off x="1826568" y="141526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2" name="Curved Connector 2021"/>
              <p:cNvCxnSpPr/>
              <p:nvPr/>
            </p:nvCxnSpPr>
            <p:spPr>
              <a:xfrm flipV="1">
                <a:off x="1823900" y="150342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 53"/>
          <p:cNvSpPr/>
          <p:nvPr/>
        </p:nvSpPr>
        <p:spPr>
          <a:xfrm>
            <a:off x="-13902" y="4735343"/>
            <a:ext cx="12205903" cy="1606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984" name="Group 1983"/>
          <p:cNvGrpSpPr/>
          <p:nvPr/>
        </p:nvGrpSpPr>
        <p:grpSpPr>
          <a:xfrm>
            <a:off x="10238639" y="5368315"/>
            <a:ext cx="592223" cy="332127"/>
            <a:chOff x="7847041" y="3870215"/>
            <a:chExt cx="444167" cy="249095"/>
          </a:xfrm>
        </p:grpSpPr>
        <p:sp>
          <p:nvSpPr>
            <p:cNvPr id="1965" name="Cube 1964"/>
            <p:cNvSpPr/>
            <p:nvPr/>
          </p:nvSpPr>
          <p:spPr>
            <a:xfrm>
              <a:off x="7847041" y="3870215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66" name="Cube 1965"/>
            <p:cNvSpPr/>
            <p:nvPr/>
          </p:nvSpPr>
          <p:spPr>
            <a:xfrm>
              <a:off x="7979115" y="3870215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67" name="Cube 1966"/>
            <p:cNvSpPr/>
            <p:nvPr/>
          </p:nvSpPr>
          <p:spPr>
            <a:xfrm>
              <a:off x="8111188" y="3870215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59" name="Cube 1958"/>
            <p:cNvSpPr/>
            <p:nvPr/>
          </p:nvSpPr>
          <p:spPr>
            <a:xfrm>
              <a:off x="7886476" y="3939600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60" name="Cube 1959"/>
            <p:cNvSpPr/>
            <p:nvPr/>
          </p:nvSpPr>
          <p:spPr>
            <a:xfrm>
              <a:off x="8018550" y="3939600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61" name="Cube 1960"/>
            <p:cNvSpPr/>
            <p:nvPr/>
          </p:nvSpPr>
          <p:spPr>
            <a:xfrm>
              <a:off x="8150623" y="3939600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53" name="Cube 1952"/>
            <p:cNvSpPr/>
            <p:nvPr/>
          </p:nvSpPr>
          <p:spPr>
            <a:xfrm>
              <a:off x="7925911" y="4008985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54" name="Cube 1953"/>
            <p:cNvSpPr/>
            <p:nvPr/>
          </p:nvSpPr>
          <p:spPr>
            <a:xfrm>
              <a:off x="8057985" y="4008985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55" name="Cube 1954"/>
            <p:cNvSpPr/>
            <p:nvPr/>
          </p:nvSpPr>
          <p:spPr>
            <a:xfrm>
              <a:off x="8190058" y="4008985"/>
              <a:ext cx="101150" cy="110325"/>
            </a:xfrm>
            <a:prstGeom prst="cub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8796" y="3198233"/>
            <a:ext cx="2073033" cy="140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80" name="Rectangle 1179"/>
          <p:cNvSpPr/>
          <p:nvPr/>
        </p:nvSpPr>
        <p:spPr>
          <a:xfrm>
            <a:off x="3252524" y="3203364"/>
            <a:ext cx="2073033" cy="140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121" name="Group 1120"/>
          <p:cNvGrpSpPr/>
          <p:nvPr/>
        </p:nvGrpSpPr>
        <p:grpSpPr>
          <a:xfrm>
            <a:off x="3619909" y="3403829"/>
            <a:ext cx="1278259" cy="602135"/>
            <a:chOff x="367843" y="1729730"/>
            <a:chExt cx="1200319" cy="518399"/>
          </a:xfrm>
        </p:grpSpPr>
        <p:grpSp>
          <p:nvGrpSpPr>
            <p:cNvPr id="1122" name="Group 1121"/>
            <p:cNvGrpSpPr/>
            <p:nvPr/>
          </p:nvGrpSpPr>
          <p:grpSpPr>
            <a:xfrm>
              <a:off x="367843" y="1729730"/>
              <a:ext cx="953449" cy="126644"/>
              <a:chOff x="367843" y="1729730"/>
              <a:chExt cx="953449" cy="126644"/>
            </a:xfrm>
          </p:grpSpPr>
          <p:sp>
            <p:nvSpPr>
              <p:cNvPr id="1158" name="Cube 1157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9" name="Cube 1158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60" name="Cube 1159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61" name="Cube 1160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62" name="Cube 1161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63" name="Cube 1162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23" name="Group 1122"/>
            <p:cNvGrpSpPr/>
            <p:nvPr/>
          </p:nvGrpSpPr>
          <p:grpSpPr>
            <a:xfrm>
              <a:off x="417217" y="1802893"/>
              <a:ext cx="953449" cy="126644"/>
              <a:chOff x="367843" y="1729730"/>
              <a:chExt cx="953449" cy="126644"/>
            </a:xfrm>
          </p:grpSpPr>
          <p:sp>
            <p:nvSpPr>
              <p:cNvPr id="1152" name="Cube 1151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3" name="Cube 1152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4" name="Cube 1153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5" name="Cube 1154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6" name="Cube 1155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7" name="Cube 1156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24" name="Group 1123"/>
            <p:cNvGrpSpPr/>
            <p:nvPr/>
          </p:nvGrpSpPr>
          <p:grpSpPr>
            <a:xfrm>
              <a:off x="466591" y="1882541"/>
              <a:ext cx="953449" cy="126644"/>
              <a:chOff x="367843" y="1729730"/>
              <a:chExt cx="953449" cy="126644"/>
            </a:xfrm>
          </p:grpSpPr>
          <p:sp>
            <p:nvSpPr>
              <p:cNvPr id="1146" name="Cube 1145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7" name="Cube 1146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8" name="Cube 1147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9" name="Cube 1148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0" name="Cube 1149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51" name="Cube 1150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25" name="Group 1124"/>
            <p:cNvGrpSpPr/>
            <p:nvPr/>
          </p:nvGrpSpPr>
          <p:grpSpPr>
            <a:xfrm>
              <a:off x="515965" y="1962189"/>
              <a:ext cx="953449" cy="126644"/>
              <a:chOff x="367843" y="1729730"/>
              <a:chExt cx="953449" cy="126644"/>
            </a:xfrm>
          </p:grpSpPr>
          <p:sp>
            <p:nvSpPr>
              <p:cNvPr id="1140" name="Cube 1139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1" name="Cube 1140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2" name="Cube 1141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3" name="Cube 1142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4" name="Cube 1143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5" name="Cube 1144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26" name="Group 1125"/>
            <p:cNvGrpSpPr/>
            <p:nvPr/>
          </p:nvGrpSpPr>
          <p:grpSpPr>
            <a:xfrm>
              <a:off x="565339" y="2041837"/>
              <a:ext cx="953449" cy="126644"/>
              <a:chOff x="367843" y="1729730"/>
              <a:chExt cx="953449" cy="126644"/>
            </a:xfrm>
          </p:grpSpPr>
          <p:sp>
            <p:nvSpPr>
              <p:cNvPr id="1134" name="Cube 1133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5" name="Cube 1134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6" name="Cube 1135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7" name="Cube 1136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8" name="Cube 1137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9" name="Cube 1138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27" name="Group 1126"/>
            <p:cNvGrpSpPr/>
            <p:nvPr/>
          </p:nvGrpSpPr>
          <p:grpSpPr>
            <a:xfrm>
              <a:off x="614713" y="2121485"/>
              <a:ext cx="953449" cy="126644"/>
              <a:chOff x="367843" y="1729730"/>
              <a:chExt cx="953449" cy="126644"/>
            </a:xfrm>
          </p:grpSpPr>
          <p:sp>
            <p:nvSpPr>
              <p:cNvPr id="1128" name="Cube 1127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29" name="Cube 1128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0" name="Cube 1129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1" name="Cube 1130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2" name="Cube 1131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33" name="Cube 1132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grpSp>
        <p:nvGrpSpPr>
          <p:cNvPr id="811" name="Group 810"/>
          <p:cNvGrpSpPr/>
          <p:nvPr/>
        </p:nvGrpSpPr>
        <p:grpSpPr>
          <a:xfrm>
            <a:off x="3605314" y="2738156"/>
            <a:ext cx="1217773" cy="1028805"/>
            <a:chOff x="2965949" y="1423495"/>
            <a:chExt cx="913330" cy="771604"/>
          </a:xfrm>
        </p:grpSpPr>
        <p:grpSp>
          <p:nvGrpSpPr>
            <p:cNvPr id="812" name="Group 811"/>
            <p:cNvGrpSpPr/>
            <p:nvPr/>
          </p:nvGrpSpPr>
          <p:grpSpPr>
            <a:xfrm>
              <a:off x="2965949" y="1423495"/>
              <a:ext cx="761389" cy="586529"/>
              <a:chOff x="2965949" y="1423495"/>
              <a:chExt cx="761389" cy="586529"/>
            </a:xfrm>
          </p:grpSpPr>
          <p:grpSp>
            <p:nvGrpSpPr>
              <p:cNvPr id="835" name="Group 834"/>
              <p:cNvGrpSpPr/>
              <p:nvPr/>
            </p:nvGrpSpPr>
            <p:grpSpPr>
              <a:xfrm>
                <a:off x="2965949" y="14234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850" name="Straight Arrow Connector 849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Straight Arrow Connector 850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Arrow Connector 851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Arrow Connector 852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Straight Arrow Connector 853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Straight Arrow Connector 854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6" name="Group 835"/>
              <p:cNvGrpSpPr/>
              <p:nvPr/>
            </p:nvGrpSpPr>
            <p:grpSpPr>
              <a:xfrm>
                <a:off x="3038685" y="1504814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844" name="Straight Arrow Connector 843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Straight Arrow Connector 844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6" name="Straight Arrow Connector 845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Straight Arrow Connector 846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8" name="Straight Arrow Connector 847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9" name="Straight Arrow Connector 848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7" name="Group 836"/>
              <p:cNvGrpSpPr/>
              <p:nvPr/>
            </p:nvGrpSpPr>
            <p:grpSpPr>
              <a:xfrm>
                <a:off x="3118349" y="15758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838" name="Straight Arrow Connector 837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Arrow Connector 838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Arrow Connector 839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Arrow Connector 840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Arrow Connector 841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Straight Arrow Connector 842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3" name="Group 812"/>
            <p:cNvGrpSpPr/>
            <p:nvPr/>
          </p:nvGrpSpPr>
          <p:grpSpPr>
            <a:xfrm>
              <a:off x="3117890" y="1608570"/>
              <a:ext cx="761389" cy="586529"/>
              <a:chOff x="2965949" y="1423495"/>
              <a:chExt cx="761389" cy="586529"/>
            </a:xfrm>
          </p:grpSpPr>
          <p:grpSp>
            <p:nvGrpSpPr>
              <p:cNvPr id="814" name="Group 813"/>
              <p:cNvGrpSpPr/>
              <p:nvPr/>
            </p:nvGrpSpPr>
            <p:grpSpPr>
              <a:xfrm>
                <a:off x="2965949" y="14234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829" name="Straight Arrow Connector 828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Straight Arrow Connector 829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Straight Arrow Connector 830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Arrow Connector 831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Straight Arrow Connector 832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Straight Arrow Connector 833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5" name="Group 814"/>
              <p:cNvGrpSpPr/>
              <p:nvPr/>
            </p:nvGrpSpPr>
            <p:grpSpPr>
              <a:xfrm>
                <a:off x="3038685" y="1504814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823" name="Straight Arrow Connector 822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Straight Arrow Connector 823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Straight Arrow Connector 824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Straight Arrow Connector 825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Straight Arrow Connector 826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Straight Arrow Connector 827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6" name="Group 815"/>
              <p:cNvGrpSpPr/>
              <p:nvPr/>
            </p:nvGrpSpPr>
            <p:grpSpPr>
              <a:xfrm>
                <a:off x="3118349" y="15758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817" name="Straight Arrow Connector 816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Arrow Connector 817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Straight Arrow Connector 818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Arrow Connector 819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Straight Arrow Connector 820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Straight Arrow Connector 821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HRRRE 2017 Design</a:t>
            </a:r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100896" y="1051024"/>
            <a:ext cx="12091105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sz="2400" kern="0" dirty="0">
              <a:solidFill>
                <a:prstClr val="black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923344" y="756670"/>
            <a:ext cx="588709" cy="58870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8507" y="84584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09z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779" y="3988857"/>
            <a:ext cx="1253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36 HRRRE </a:t>
            </a:r>
          </a:p>
          <a:p>
            <a:pPr algn="ctr"/>
            <a:r>
              <a:rPr lang="en-US" sz="1600" b="1" dirty="0"/>
              <a:t>members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72829" y="2741799"/>
            <a:ext cx="1111009" cy="394632"/>
            <a:chOff x="2792782" y="1891182"/>
            <a:chExt cx="833257" cy="295974"/>
          </a:xfrm>
        </p:grpSpPr>
        <p:sp>
          <p:nvSpPr>
            <p:cNvPr id="555" name="Can 554"/>
            <p:cNvSpPr/>
            <p:nvPr/>
          </p:nvSpPr>
          <p:spPr>
            <a:xfrm>
              <a:off x="3416323" y="18912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56" name="Can 555"/>
            <p:cNvSpPr/>
            <p:nvPr/>
          </p:nvSpPr>
          <p:spPr>
            <a:xfrm>
              <a:off x="3471776" y="195190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57" name="Can 556"/>
            <p:cNvSpPr/>
            <p:nvPr/>
          </p:nvSpPr>
          <p:spPr>
            <a:xfrm>
              <a:off x="3527229" y="20125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9" name="Can 548"/>
            <p:cNvSpPr/>
            <p:nvPr/>
          </p:nvSpPr>
          <p:spPr>
            <a:xfrm>
              <a:off x="3283378" y="18944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50" name="Can 549"/>
            <p:cNvSpPr/>
            <p:nvPr/>
          </p:nvSpPr>
          <p:spPr>
            <a:xfrm>
              <a:off x="3338831" y="19551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51" name="Can 550"/>
            <p:cNvSpPr/>
            <p:nvPr/>
          </p:nvSpPr>
          <p:spPr>
            <a:xfrm>
              <a:off x="3394284" y="20158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39" name="Can 538"/>
            <p:cNvSpPr/>
            <p:nvPr/>
          </p:nvSpPr>
          <p:spPr>
            <a:xfrm>
              <a:off x="3156812" y="18911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0" name="Can 539"/>
            <p:cNvSpPr/>
            <p:nvPr/>
          </p:nvSpPr>
          <p:spPr>
            <a:xfrm>
              <a:off x="3212265" y="19518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1" name="Can 540"/>
            <p:cNvSpPr/>
            <p:nvPr/>
          </p:nvSpPr>
          <p:spPr>
            <a:xfrm>
              <a:off x="3267718" y="20125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2" name="Can 541"/>
            <p:cNvSpPr/>
            <p:nvPr/>
          </p:nvSpPr>
          <p:spPr>
            <a:xfrm>
              <a:off x="3036555" y="189443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3" name="Can 542"/>
            <p:cNvSpPr/>
            <p:nvPr/>
          </p:nvSpPr>
          <p:spPr>
            <a:xfrm>
              <a:off x="3092008" y="195511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4" name="Can 543"/>
            <p:cNvSpPr/>
            <p:nvPr/>
          </p:nvSpPr>
          <p:spPr>
            <a:xfrm>
              <a:off x="3147461" y="201579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36" name="Can 535"/>
            <p:cNvSpPr/>
            <p:nvPr/>
          </p:nvSpPr>
          <p:spPr>
            <a:xfrm>
              <a:off x="2913039" y="189277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37" name="Can 536"/>
            <p:cNvSpPr/>
            <p:nvPr/>
          </p:nvSpPr>
          <p:spPr>
            <a:xfrm>
              <a:off x="2968492" y="195345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38" name="Can 537"/>
            <p:cNvSpPr/>
            <p:nvPr/>
          </p:nvSpPr>
          <p:spPr>
            <a:xfrm>
              <a:off x="3023945" y="201413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471" name="Can 470"/>
            <p:cNvSpPr/>
            <p:nvPr/>
          </p:nvSpPr>
          <p:spPr>
            <a:xfrm>
              <a:off x="2792782" y="189602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25" name="Can 524"/>
            <p:cNvSpPr/>
            <p:nvPr/>
          </p:nvSpPr>
          <p:spPr>
            <a:xfrm>
              <a:off x="2848235" y="195670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26" name="Can 525"/>
            <p:cNvSpPr/>
            <p:nvPr/>
          </p:nvSpPr>
          <p:spPr>
            <a:xfrm>
              <a:off x="2903688" y="201738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558" name="Group 557"/>
          <p:cNvGrpSpPr/>
          <p:nvPr/>
        </p:nvGrpSpPr>
        <p:grpSpPr>
          <a:xfrm>
            <a:off x="3778513" y="2996521"/>
            <a:ext cx="1111009" cy="394632"/>
            <a:chOff x="2792782" y="1891182"/>
            <a:chExt cx="833257" cy="295974"/>
          </a:xfrm>
        </p:grpSpPr>
        <p:sp>
          <p:nvSpPr>
            <p:cNvPr id="559" name="Can 558"/>
            <p:cNvSpPr/>
            <p:nvPr/>
          </p:nvSpPr>
          <p:spPr>
            <a:xfrm>
              <a:off x="3416323" y="18912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0" name="Can 559"/>
            <p:cNvSpPr/>
            <p:nvPr/>
          </p:nvSpPr>
          <p:spPr>
            <a:xfrm>
              <a:off x="3471776" y="195190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1" name="Can 560"/>
            <p:cNvSpPr/>
            <p:nvPr/>
          </p:nvSpPr>
          <p:spPr>
            <a:xfrm>
              <a:off x="3527229" y="20125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2" name="Can 561"/>
            <p:cNvSpPr/>
            <p:nvPr/>
          </p:nvSpPr>
          <p:spPr>
            <a:xfrm>
              <a:off x="3283378" y="18944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3" name="Can 562"/>
            <p:cNvSpPr/>
            <p:nvPr/>
          </p:nvSpPr>
          <p:spPr>
            <a:xfrm>
              <a:off x="3338831" y="19551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4" name="Can 563"/>
            <p:cNvSpPr/>
            <p:nvPr/>
          </p:nvSpPr>
          <p:spPr>
            <a:xfrm>
              <a:off x="3394284" y="20158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5" name="Can 564"/>
            <p:cNvSpPr/>
            <p:nvPr/>
          </p:nvSpPr>
          <p:spPr>
            <a:xfrm>
              <a:off x="3156812" y="18911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6" name="Can 565"/>
            <p:cNvSpPr/>
            <p:nvPr/>
          </p:nvSpPr>
          <p:spPr>
            <a:xfrm>
              <a:off x="3212265" y="19518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7" name="Can 566"/>
            <p:cNvSpPr/>
            <p:nvPr/>
          </p:nvSpPr>
          <p:spPr>
            <a:xfrm>
              <a:off x="3267718" y="20125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8" name="Can 567"/>
            <p:cNvSpPr/>
            <p:nvPr/>
          </p:nvSpPr>
          <p:spPr>
            <a:xfrm>
              <a:off x="3036555" y="189443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9" name="Can 568"/>
            <p:cNvSpPr/>
            <p:nvPr/>
          </p:nvSpPr>
          <p:spPr>
            <a:xfrm>
              <a:off x="3092008" y="195511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0" name="Can 569"/>
            <p:cNvSpPr/>
            <p:nvPr/>
          </p:nvSpPr>
          <p:spPr>
            <a:xfrm>
              <a:off x="3147461" y="201579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1" name="Can 570"/>
            <p:cNvSpPr/>
            <p:nvPr/>
          </p:nvSpPr>
          <p:spPr>
            <a:xfrm>
              <a:off x="2913039" y="189277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2" name="Can 571"/>
            <p:cNvSpPr/>
            <p:nvPr/>
          </p:nvSpPr>
          <p:spPr>
            <a:xfrm>
              <a:off x="2968492" y="195345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3" name="Can 572"/>
            <p:cNvSpPr/>
            <p:nvPr/>
          </p:nvSpPr>
          <p:spPr>
            <a:xfrm>
              <a:off x="3023945" y="201413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4" name="Can 573"/>
            <p:cNvSpPr/>
            <p:nvPr/>
          </p:nvSpPr>
          <p:spPr>
            <a:xfrm>
              <a:off x="2792782" y="189602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5" name="Can 574"/>
            <p:cNvSpPr/>
            <p:nvPr/>
          </p:nvSpPr>
          <p:spPr>
            <a:xfrm>
              <a:off x="2848235" y="195670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6" name="Can 575"/>
            <p:cNvSpPr/>
            <p:nvPr/>
          </p:nvSpPr>
          <p:spPr>
            <a:xfrm>
              <a:off x="2903688" y="201738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181" name="Group 1180"/>
          <p:cNvGrpSpPr/>
          <p:nvPr/>
        </p:nvGrpSpPr>
        <p:grpSpPr>
          <a:xfrm>
            <a:off x="3599775" y="2170971"/>
            <a:ext cx="1217773" cy="1028805"/>
            <a:chOff x="2738741" y="1628228"/>
            <a:chExt cx="913330" cy="771604"/>
          </a:xfrm>
        </p:grpSpPr>
        <p:cxnSp>
          <p:nvCxnSpPr>
            <p:cNvPr id="315" name="Straight Arrow Connector 314"/>
            <p:cNvCxnSpPr/>
            <p:nvPr/>
          </p:nvCxnSpPr>
          <p:spPr>
            <a:xfrm>
              <a:off x="2738741" y="162938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/>
            <p:nvPr/>
          </p:nvCxnSpPr>
          <p:spPr>
            <a:xfrm>
              <a:off x="2858000" y="16282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/>
            <p:nvPr/>
          </p:nvCxnSpPr>
          <p:spPr>
            <a:xfrm>
              <a:off x="2977259" y="163148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/>
            <p:nvPr/>
          </p:nvCxnSpPr>
          <p:spPr>
            <a:xfrm>
              <a:off x="3096517" y="162822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/>
            <p:nvPr/>
          </p:nvCxnSpPr>
          <p:spPr>
            <a:xfrm>
              <a:off x="3222124" y="16282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/>
            <p:nvPr/>
          </p:nvCxnSpPr>
          <p:spPr>
            <a:xfrm>
              <a:off x="3347730" y="163264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/>
            <p:cNvCxnSpPr/>
            <p:nvPr/>
          </p:nvCxnSpPr>
          <p:spPr>
            <a:xfrm>
              <a:off x="2811477" y="171070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/>
            <p:cNvCxnSpPr/>
            <p:nvPr/>
          </p:nvCxnSpPr>
          <p:spPr>
            <a:xfrm>
              <a:off x="2930736" y="170957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/>
            <p:cNvCxnSpPr/>
            <p:nvPr/>
          </p:nvCxnSpPr>
          <p:spPr>
            <a:xfrm>
              <a:off x="3049995" y="17128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Arrow Connector 615"/>
            <p:cNvCxnSpPr/>
            <p:nvPr/>
          </p:nvCxnSpPr>
          <p:spPr>
            <a:xfrm>
              <a:off x="3169253" y="1709547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Arrow Connector 616"/>
            <p:cNvCxnSpPr/>
            <p:nvPr/>
          </p:nvCxnSpPr>
          <p:spPr>
            <a:xfrm>
              <a:off x="3294860" y="170957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Arrow Connector 617"/>
            <p:cNvCxnSpPr/>
            <p:nvPr/>
          </p:nvCxnSpPr>
          <p:spPr>
            <a:xfrm>
              <a:off x="3420466" y="171396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Arrow Connector 654"/>
            <p:cNvCxnSpPr/>
            <p:nvPr/>
          </p:nvCxnSpPr>
          <p:spPr>
            <a:xfrm>
              <a:off x="2891141" y="178178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Straight Arrow Connector 655"/>
            <p:cNvCxnSpPr/>
            <p:nvPr/>
          </p:nvCxnSpPr>
          <p:spPr>
            <a:xfrm>
              <a:off x="3010400" y="17806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Straight Arrow Connector 656"/>
            <p:cNvCxnSpPr/>
            <p:nvPr/>
          </p:nvCxnSpPr>
          <p:spPr>
            <a:xfrm>
              <a:off x="3129659" y="178388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Arrow Connector 657"/>
            <p:cNvCxnSpPr/>
            <p:nvPr/>
          </p:nvCxnSpPr>
          <p:spPr>
            <a:xfrm>
              <a:off x="3248917" y="178062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Straight Arrow Connector 658"/>
            <p:cNvCxnSpPr/>
            <p:nvPr/>
          </p:nvCxnSpPr>
          <p:spPr>
            <a:xfrm>
              <a:off x="3374524" y="17806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Arrow Connector 659"/>
            <p:cNvCxnSpPr/>
            <p:nvPr/>
          </p:nvCxnSpPr>
          <p:spPr>
            <a:xfrm>
              <a:off x="3500130" y="178504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1" name="Straight Arrow Connector 760"/>
            <p:cNvCxnSpPr/>
            <p:nvPr/>
          </p:nvCxnSpPr>
          <p:spPr>
            <a:xfrm>
              <a:off x="2890682" y="181446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2" name="Straight Arrow Connector 761"/>
            <p:cNvCxnSpPr/>
            <p:nvPr/>
          </p:nvCxnSpPr>
          <p:spPr>
            <a:xfrm>
              <a:off x="3009941" y="18133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3" name="Straight Arrow Connector 762"/>
            <p:cNvCxnSpPr/>
            <p:nvPr/>
          </p:nvCxnSpPr>
          <p:spPr>
            <a:xfrm>
              <a:off x="3129200" y="181655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4" name="Straight Arrow Connector 763"/>
            <p:cNvCxnSpPr/>
            <p:nvPr/>
          </p:nvCxnSpPr>
          <p:spPr>
            <a:xfrm>
              <a:off x="3248458" y="18133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Straight Arrow Connector 764"/>
            <p:cNvCxnSpPr/>
            <p:nvPr/>
          </p:nvCxnSpPr>
          <p:spPr>
            <a:xfrm>
              <a:off x="3374065" y="18133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Straight Arrow Connector 765"/>
            <p:cNvCxnSpPr/>
            <p:nvPr/>
          </p:nvCxnSpPr>
          <p:spPr>
            <a:xfrm>
              <a:off x="3499671" y="181771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Straight Arrow Connector 754"/>
            <p:cNvCxnSpPr/>
            <p:nvPr/>
          </p:nvCxnSpPr>
          <p:spPr>
            <a:xfrm>
              <a:off x="2963418" y="189578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Straight Arrow Connector 755"/>
            <p:cNvCxnSpPr/>
            <p:nvPr/>
          </p:nvCxnSpPr>
          <p:spPr>
            <a:xfrm>
              <a:off x="3082677" y="189464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Straight Arrow Connector 756"/>
            <p:cNvCxnSpPr/>
            <p:nvPr/>
          </p:nvCxnSpPr>
          <p:spPr>
            <a:xfrm>
              <a:off x="3201936" y="189787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Arrow Connector 757"/>
            <p:cNvCxnSpPr/>
            <p:nvPr/>
          </p:nvCxnSpPr>
          <p:spPr>
            <a:xfrm>
              <a:off x="3321194" y="1894622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Straight Arrow Connector 758"/>
            <p:cNvCxnSpPr/>
            <p:nvPr/>
          </p:nvCxnSpPr>
          <p:spPr>
            <a:xfrm>
              <a:off x="3446801" y="189464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Straight Arrow Connector 759"/>
            <p:cNvCxnSpPr/>
            <p:nvPr/>
          </p:nvCxnSpPr>
          <p:spPr>
            <a:xfrm>
              <a:off x="3572407" y="189903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Straight Arrow Connector 748"/>
            <p:cNvCxnSpPr/>
            <p:nvPr/>
          </p:nvCxnSpPr>
          <p:spPr>
            <a:xfrm>
              <a:off x="3043082" y="196686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Straight Arrow Connector 749"/>
            <p:cNvCxnSpPr/>
            <p:nvPr/>
          </p:nvCxnSpPr>
          <p:spPr>
            <a:xfrm>
              <a:off x="3162341" y="19657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Straight Arrow Connector 750"/>
            <p:cNvCxnSpPr/>
            <p:nvPr/>
          </p:nvCxnSpPr>
          <p:spPr>
            <a:xfrm>
              <a:off x="3281600" y="196895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Straight Arrow Connector 751"/>
            <p:cNvCxnSpPr/>
            <p:nvPr/>
          </p:nvCxnSpPr>
          <p:spPr>
            <a:xfrm>
              <a:off x="3400858" y="19657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3" name="Straight Arrow Connector 752"/>
            <p:cNvCxnSpPr/>
            <p:nvPr/>
          </p:nvCxnSpPr>
          <p:spPr>
            <a:xfrm>
              <a:off x="3526465" y="19657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4" name="Straight Arrow Connector 753"/>
            <p:cNvCxnSpPr/>
            <p:nvPr/>
          </p:nvCxnSpPr>
          <p:spPr>
            <a:xfrm>
              <a:off x="3652071" y="197011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Can 216"/>
          <p:cNvSpPr/>
          <p:nvPr/>
        </p:nvSpPr>
        <p:spPr>
          <a:xfrm>
            <a:off x="3420151" y="1372888"/>
            <a:ext cx="1611635" cy="1312977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Ensemble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Kalman Filter</a:t>
            </a:r>
          </a:p>
        </p:txBody>
      </p:sp>
      <p:sp>
        <p:nvSpPr>
          <p:cNvPr id="1168" name="TextBox 1167"/>
          <p:cNvSpPr txBox="1"/>
          <p:nvPr/>
        </p:nvSpPr>
        <p:spPr>
          <a:xfrm>
            <a:off x="969513" y="150125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1170" name="Left Arrow Callout 1169"/>
          <p:cNvSpPr/>
          <p:nvPr/>
        </p:nvSpPr>
        <p:spPr>
          <a:xfrm rot="18850406">
            <a:off x="4750638" y="1057638"/>
            <a:ext cx="1270181" cy="707773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Radar Conv Obs</a:t>
            </a:r>
          </a:p>
        </p:txBody>
      </p:sp>
      <p:sp>
        <p:nvSpPr>
          <p:cNvPr id="1174" name="TextBox 1173"/>
          <p:cNvSpPr txBox="1"/>
          <p:nvPr/>
        </p:nvSpPr>
        <p:spPr>
          <a:xfrm>
            <a:off x="3469738" y="3982659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36 HRRRE </a:t>
            </a:r>
          </a:p>
          <a:p>
            <a:pPr algn="ctr"/>
            <a:r>
              <a:rPr lang="en-US" sz="1600" b="1" dirty="0"/>
              <a:t>Initial Conditions</a:t>
            </a:r>
          </a:p>
        </p:txBody>
      </p:sp>
      <p:sp>
        <p:nvSpPr>
          <p:cNvPr id="1175" name="Oval 1174"/>
          <p:cNvSpPr/>
          <p:nvPr/>
        </p:nvSpPr>
        <p:spPr>
          <a:xfrm>
            <a:off x="3962139" y="724291"/>
            <a:ext cx="588709" cy="58870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176" name="TextBox 1175"/>
          <p:cNvSpPr txBox="1"/>
          <p:nvPr/>
        </p:nvSpPr>
        <p:spPr>
          <a:xfrm>
            <a:off x="3927302" y="81346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10z</a:t>
            </a:r>
          </a:p>
        </p:txBody>
      </p:sp>
      <p:sp>
        <p:nvSpPr>
          <p:cNvPr id="1177" name="Left Arrow Callout 1176"/>
          <p:cNvSpPr/>
          <p:nvPr/>
        </p:nvSpPr>
        <p:spPr>
          <a:xfrm rot="18892971">
            <a:off x="4671123" y="2199434"/>
            <a:ext cx="1561903" cy="953271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Sat/ Conv </a:t>
            </a:r>
            <a:r>
              <a:rPr lang="en-US" sz="1600" b="1" dirty="0"/>
              <a:t>Obs</a:t>
            </a:r>
          </a:p>
        </p:txBody>
      </p:sp>
      <p:grpSp>
        <p:nvGrpSpPr>
          <p:cNvPr id="1182" name="Group 1181"/>
          <p:cNvGrpSpPr/>
          <p:nvPr/>
        </p:nvGrpSpPr>
        <p:grpSpPr>
          <a:xfrm>
            <a:off x="450123" y="3381702"/>
            <a:ext cx="1278259" cy="602135"/>
            <a:chOff x="367843" y="1729730"/>
            <a:chExt cx="1200319" cy="518399"/>
          </a:xfrm>
        </p:grpSpPr>
        <p:grpSp>
          <p:nvGrpSpPr>
            <p:cNvPr id="1183" name="Group 1182"/>
            <p:cNvGrpSpPr/>
            <p:nvPr/>
          </p:nvGrpSpPr>
          <p:grpSpPr>
            <a:xfrm>
              <a:off x="367843" y="1729730"/>
              <a:ext cx="953449" cy="126644"/>
              <a:chOff x="367843" y="1729730"/>
              <a:chExt cx="953449" cy="126644"/>
            </a:xfrm>
          </p:grpSpPr>
          <p:sp>
            <p:nvSpPr>
              <p:cNvPr id="1219" name="Cube 1218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20" name="Cube 1219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21" name="Cube 1220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22" name="Cube 1221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23" name="Cube 1222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24" name="Cube 1223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84" name="Group 1183"/>
            <p:cNvGrpSpPr/>
            <p:nvPr/>
          </p:nvGrpSpPr>
          <p:grpSpPr>
            <a:xfrm>
              <a:off x="417217" y="1802893"/>
              <a:ext cx="953449" cy="126644"/>
              <a:chOff x="367843" y="1729730"/>
              <a:chExt cx="953449" cy="126644"/>
            </a:xfrm>
          </p:grpSpPr>
          <p:sp>
            <p:nvSpPr>
              <p:cNvPr id="1213" name="Cube 1212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4" name="Cube 1213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5" name="Cube 1214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6" name="Cube 1215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7" name="Cube 1216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8" name="Cube 1217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85" name="Group 1184"/>
            <p:cNvGrpSpPr/>
            <p:nvPr/>
          </p:nvGrpSpPr>
          <p:grpSpPr>
            <a:xfrm>
              <a:off x="466591" y="1882541"/>
              <a:ext cx="953449" cy="126644"/>
              <a:chOff x="367843" y="1729730"/>
              <a:chExt cx="953449" cy="126644"/>
            </a:xfrm>
          </p:grpSpPr>
          <p:sp>
            <p:nvSpPr>
              <p:cNvPr id="1207" name="Cube 1206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8" name="Cube 1207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9" name="Cube 1208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0" name="Cube 1209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1" name="Cube 1210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2" name="Cube 1211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86" name="Group 1185"/>
            <p:cNvGrpSpPr/>
            <p:nvPr/>
          </p:nvGrpSpPr>
          <p:grpSpPr>
            <a:xfrm>
              <a:off x="515965" y="1962189"/>
              <a:ext cx="953449" cy="126644"/>
              <a:chOff x="367843" y="1729730"/>
              <a:chExt cx="953449" cy="126644"/>
            </a:xfrm>
          </p:grpSpPr>
          <p:sp>
            <p:nvSpPr>
              <p:cNvPr id="1201" name="Cube 1200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2" name="Cube 1201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3" name="Cube 1202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4" name="Cube 1203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5" name="Cube 1204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6" name="Cube 1205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87" name="Group 1186"/>
            <p:cNvGrpSpPr/>
            <p:nvPr/>
          </p:nvGrpSpPr>
          <p:grpSpPr>
            <a:xfrm>
              <a:off x="565339" y="2041837"/>
              <a:ext cx="953449" cy="126644"/>
              <a:chOff x="367843" y="1729730"/>
              <a:chExt cx="953449" cy="126644"/>
            </a:xfrm>
          </p:grpSpPr>
          <p:sp>
            <p:nvSpPr>
              <p:cNvPr id="1195" name="Cube 1194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6" name="Cube 1195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7" name="Cube 1196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8" name="Cube 1197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9" name="Cube 1198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00" name="Cube 1199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188" name="Group 1187"/>
            <p:cNvGrpSpPr/>
            <p:nvPr/>
          </p:nvGrpSpPr>
          <p:grpSpPr>
            <a:xfrm>
              <a:off x="614713" y="2121485"/>
              <a:ext cx="953449" cy="126644"/>
              <a:chOff x="367843" y="1729730"/>
              <a:chExt cx="953449" cy="126644"/>
            </a:xfrm>
          </p:grpSpPr>
          <p:sp>
            <p:nvSpPr>
              <p:cNvPr id="1189" name="Cube 1188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0" name="Cube 1189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1" name="Cube 1190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2" name="Cube 1191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3" name="Cube 1192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4" name="Cube 1193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grpSp>
        <p:nvGrpSpPr>
          <p:cNvPr id="1225" name="Group 1224"/>
          <p:cNvGrpSpPr/>
          <p:nvPr/>
        </p:nvGrpSpPr>
        <p:grpSpPr>
          <a:xfrm>
            <a:off x="5312335" y="1396539"/>
            <a:ext cx="1337156" cy="3189196"/>
            <a:chOff x="1560402" y="1333169"/>
            <a:chExt cx="1240250" cy="2069401"/>
          </a:xfrm>
        </p:grpSpPr>
        <p:grpSp>
          <p:nvGrpSpPr>
            <p:cNvPr id="1226" name="Group 1225"/>
            <p:cNvGrpSpPr/>
            <p:nvPr/>
          </p:nvGrpSpPr>
          <p:grpSpPr>
            <a:xfrm>
              <a:off x="1563038" y="1375582"/>
              <a:ext cx="1237614" cy="2026988"/>
              <a:chOff x="1823900" y="1071496"/>
              <a:chExt cx="1237614" cy="1105739"/>
            </a:xfrm>
          </p:grpSpPr>
          <p:cxnSp>
            <p:nvCxnSpPr>
              <p:cNvPr id="1240" name="Curved Connector 1239"/>
              <p:cNvCxnSpPr/>
              <p:nvPr/>
            </p:nvCxnSpPr>
            <p:spPr>
              <a:xfrm flipV="1">
                <a:off x="1835722" y="110997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Curved Connector 1240"/>
              <p:cNvCxnSpPr/>
              <p:nvPr/>
            </p:nvCxnSpPr>
            <p:spPr>
              <a:xfrm flipV="1">
                <a:off x="1835722" y="119827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Curved Connector 1241"/>
              <p:cNvCxnSpPr/>
              <p:nvPr/>
            </p:nvCxnSpPr>
            <p:spPr>
              <a:xfrm flipV="1">
                <a:off x="1835722" y="128409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Curved Connector 1242"/>
              <p:cNvCxnSpPr/>
              <p:nvPr/>
            </p:nvCxnSpPr>
            <p:spPr>
              <a:xfrm flipV="1">
                <a:off x="1838389" y="136557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Curved Connector 1243"/>
              <p:cNvCxnSpPr/>
              <p:nvPr/>
            </p:nvCxnSpPr>
            <p:spPr>
              <a:xfrm flipV="1">
                <a:off x="1835721" y="145374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Curved Connector 1244"/>
              <p:cNvCxnSpPr/>
              <p:nvPr/>
            </p:nvCxnSpPr>
            <p:spPr>
              <a:xfrm flipV="1">
                <a:off x="1833053" y="154190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Curved Connector 1245"/>
              <p:cNvCxnSpPr/>
              <p:nvPr/>
            </p:nvCxnSpPr>
            <p:spPr>
              <a:xfrm flipV="1">
                <a:off x="1826569" y="107149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Curved Connector 1246"/>
              <p:cNvCxnSpPr/>
              <p:nvPr/>
            </p:nvCxnSpPr>
            <p:spPr>
              <a:xfrm flipV="1">
                <a:off x="1826569" y="115979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Curved Connector 1247"/>
              <p:cNvCxnSpPr/>
              <p:nvPr/>
            </p:nvCxnSpPr>
            <p:spPr>
              <a:xfrm flipV="1">
                <a:off x="1826569" y="124561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9" name="Curved Connector 1248"/>
              <p:cNvCxnSpPr/>
              <p:nvPr/>
            </p:nvCxnSpPr>
            <p:spPr>
              <a:xfrm flipV="1">
                <a:off x="1829236" y="132709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0" name="Curved Connector 1249"/>
              <p:cNvCxnSpPr/>
              <p:nvPr/>
            </p:nvCxnSpPr>
            <p:spPr>
              <a:xfrm flipV="1">
                <a:off x="1826568" y="141526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1" name="Curved Connector 1250"/>
              <p:cNvCxnSpPr/>
              <p:nvPr/>
            </p:nvCxnSpPr>
            <p:spPr>
              <a:xfrm flipV="1">
                <a:off x="1823900" y="150342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7" name="Group 1226"/>
            <p:cNvGrpSpPr/>
            <p:nvPr/>
          </p:nvGrpSpPr>
          <p:grpSpPr>
            <a:xfrm>
              <a:off x="1560402" y="1333169"/>
              <a:ext cx="1237614" cy="2033016"/>
              <a:chOff x="1823900" y="1071496"/>
              <a:chExt cx="1237614" cy="1105739"/>
            </a:xfrm>
          </p:grpSpPr>
          <p:cxnSp>
            <p:nvCxnSpPr>
              <p:cNvPr id="1228" name="Curved Connector 1227"/>
              <p:cNvCxnSpPr/>
              <p:nvPr/>
            </p:nvCxnSpPr>
            <p:spPr>
              <a:xfrm flipV="1">
                <a:off x="1835722" y="110997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Curved Connector 1228"/>
              <p:cNvCxnSpPr/>
              <p:nvPr/>
            </p:nvCxnSpPr>
            <p:spPr>
              <a:xfrm flipV="1">
                <a:off x="1835722" y="119827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Curved Connector 1229"/>
              <p:cNvCxnSpPr/>
              <p:nvPr/>
            </p:nvCxnSpPr>
            <p:spPr>
              <a:xfrm flipV="1">
                <a:off x="1835722" y="128409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Curved Connector 1230"/>
              <p:cNvCxnSpPr/>
              <p:nvPr/>
            </p:nvCxnSpPr>
            <p:spPr>
              <a:xfrm flipV="1">
                <a:off x="1838389" y="136557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2" name="Curved Connector 1231"/>
              <p:cNvCxnSpPr/>
              <p:nvPr/>
            </p:nvCxnSpPr>
            <p:spPr>
              <a:xfrm flipV="1">
                <a:off x="1835721" y="145374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Curved Connector 1232"/>
              <p:cNvCxnSpPr/>
              <p:nvPr/>
            </p:nvCxnSpPr>
            <p:spPr>
              <a:xfrm flipV="1">
                <a:off x="1833053" y="154190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Curved Connector 1233"/>
              <p:cNvCxnSpPr/>
              <p:nvPr/>
            </p:nvCxnSpPr>
            <p:spPr>
              <a:xfrm flipV="1">
                <a:off x="1826569" y="107149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Curved Connector 1234"/>
              <p:cNvCxnSpPr/>
              <p:nvPr/>
            </p:nvCxnSpPr>
            <p:spPr>
              <a:xfrm flipV="1">
                <a:off x="1826569" y="115979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Curved Connector 1235"/>
              <p:cNvCxnSpPr/>
              <p:nvPr/>
            </p:nvCxnSpPr>
            <p:spPr>
              <a:xfrm flipV="1">
                <a:off x="1826569" y="124561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Curved Connector 1236"/>
              <p:cNvCxnSpPr/>
              <p:nvPr/>
            </p:nvCxnSpPr>
            <p:spPr>
              <a:xfrm flipV="1">
                <a:off x="1829236" y="132709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Curved Connector 1237"/>
              <p:cNvCxnSpPr/>
              <p:nvPr/>
            </p:nvCxnSpPr>
            <p:spPr>
              <a:xfrm flipV="1">
                <a:off x="1826568" y="141526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Curved Connector 1238"/>
              <p:cNvCxnSpPr/>
              <p:nvPr/>
            </p:nvCxnSpPr>
            <p:spPr>
              <a:xfrm flipV="1">
                <a:off x="1823900" y="150342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52" name="Rectangle 1251"/>
          <p:cNvSpPr/>
          <p:nvPr/>
        </p:nvSpPr>
        <p:spPr>
          <a:xfrm>
            <a:off x="6510262" y="3190095"/>
            <a:ext cx="2073033" cy="140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253" name="Group 1252"/>
          <p:cNvGrpSpPr/>
          <p:nvPr/>
        </p:nvGrpSpPr>
        <p:grpSpPr>
          <a:xfrm>
            <a:off x="6877648" y="3390559"/>
            <a:ext cx="1278259" cy="602135"/>
            <a:chOff x="367843" y="1729730"/>
            <a:chExt cx="1200319" cy="518399"/>
          </a:xfrm>
        </p:grpSpPr>
        <p:grpSp>
          <p:nvGrpSpPr>
            <p:cNvPr id="1254" name="Group 1253"/>
            <p:cNvGrpSpPr/>
            <p:nvPr/>
          </p:nvGrpSpPr>
          <p:grpSpPr>
            <a:xfrm>
              <a:off x="367843" y="1729730"/>
              <a:ext cx="953449" cy="126644"/>
              <a:chOff x="367843" y="1729730"/>
              <a:chExt cx="953449" cy="126644"/>
            </a:xfrm>
          </p:grpSpPr>
          <p:sp>
            <p:nvSpPr>
              <p:cNvPr id="1290" name="Cube 1289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91" name="Cube 1290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92" name="Cube 1291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93" name="Cube 1292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94" name="Cube 1293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95" name="Cube 1294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255" name="Group 1254"/>
            <p:cNvGrpSpPr/>
            <p:nvPr/>
          </p:nvGrpSpPr>
          <p:grpSpPr>
            <a:xfrm>
              <a:off x="417217" y="1802893"/>
              <a:ext cx="953449" cy="126644"/>
              <a:chOff x="367843" y="1729730"/>
              <a:chExt cx="953449" cy="126644"/>
            </a:xfrm>
          </p:grpSpPr>
          <p:sp>
            <p:nvSpPr>
              <p:cNvPr id="1284" name="Cube 1283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5" name="Cube 1284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6" name="Cube 1285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7" name="Cube 1286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8" name="Cube 1287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9" name="Cube 1288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256" name="Group 1255"/>
            <p:cNvGrpSpPr/>
            <p:nvPr/>
          </p:nvGrpSpPr>
          <p:grpSpPr>
            <a:xfrm>
              <a:off x="466591" y="1882541"/>
              <a:ext cx="953449" cy="126644"/>
              <a:chOff x="367843" y="1729730"/>
              <a:chExt cx="953449" cy="126644"/>
            </a:xfrm>
          </p:grpSpPr>
          <p:sp>
            <p:nvSpPr>
              <p:cNvPr id="1278" name="Cube 1277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9" name="Cube 1278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0" name="Cube 1279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1" name="Cube 1280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2" name="Cube 1281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3" name="Cube 1282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257" name="Group 1256"/>
            <p:cNvGrpSpPr/>
            <p:nvPr/>
          </p:nvGrpSpPr>
          <p:grpSpPr>
            <a:xfrm>
              <a:off x="515965" y="1962189"/>
              <a:ext cx="953449" cy="126644"/>
              <a:chOff x="367843" y="1729730"/>
              <a:chExt cx="953449" cy="126644"/>
            </a:xfrm>
          </p:grpSpPr>
          <p:sp>
            <p:nvSpPr>
              <p:cNvPr id="1272" name="Cube 1271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3" name="Cube 1272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4" name="Cube 1273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5" name="Cube 1274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6" name="Cube 1275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7" name="Cube 1276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258" name="Group 1257"/>
            <p:cNvGrpSpPr/>
            <p:nvPr/>
          </p:nvGrpSpPr>
          <p:grpSpPr>
            <a:xfrm>
              <a:off x="565339" y="2041837"/>
              <a:ext cx="953449" cy="126644"/>
              <a:chOff x="367843" y="1729730"/>
              <a:chExt cx="953449" cy="126644"/>
            </a:xfrm>
          </p:grpSpPr>
          <p:sp>
            <p:nvSpPr>
              <p:cNvPr id="1266" name="Cube 1265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7" name="Cube 1266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8" name="Cube 1267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9" name="Cube 1268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0" name="Cube 1269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71" name="Cube 1270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259" name="Group 1258"/>
            <p:cNvGrpSpPr/>
            <p:nvPr/>
          </p:nvGrpSpPr>
          <p:grpSpPr>
            <a:xfrm>
              <a:off x="614713" y="2121485"/>
              <a:ext cx="953449" cy="126644"/>
              <a:chOff x="367843" y="1729730"/>
              <a:chExt cx="953449" cy="126644"/>
            </a:xfrm>
          </p:grpSpPr>
          <p:sp>
            <p:nvSpPr>
              <p:cNvPr id="1260" name="Cube 1259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1" name="Cube 1260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2" name="Cube 1261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3" name="Cube 1262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4" name="Cube 1263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65" name="Cube 1264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grpSp>
        <p:nvGrpSpPr>
          <p:cNvPr id="1296" name="Group 1295"/>
          <p:cNvGrpSpPr/>
          <p:nvPr/>
        </p:nvGrpSpPr>
        <p:grpSpPr>
          <a:xfrm>
            <a:off x="6863052" y="2724887"/>
            <a:ext cx="1217773" cy="1028805"/>
            <a:chOff x="2965949" y="1423495"/>
            <a:chExt cx="913330" cy="771604"/>
          </a:xfrm>
        </p:grpSpPr>
        <p:grpSp>
          <p:nvGrpSpPr>
            <p:cNvPr id="1297" name="Group 1296"/>
            <p:cNvGrpSpPr/>
            <p:nvPr/>
          </p:nvGrpSpPr>
          <p:grpSpPr>
            <a:xfrm>
              <a:off x="2965949" y="1423495"/>
              <a:ext cx="761389" cy="586529"/>
              <a:chOff x="2965949" y="1423495"/>
              <a:chExt cx="761389" cy="586529"/>
            </a:xfrm>
          </p:grpSpPr>
          <p:grpSp>
            <p:nvGrpSpPr>
              <p:cNvPr id="1320" name="Group 1319"/>
              <p:cNvGrpSpPr/>
              <p:nvPr/>
            </p:nvGrpSpPr>
            <p:grpSpPr>
              <a:xfrm>
                <a:off x="2965949" y="14234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335" name="Straight Arrow Connector 1334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6" name="Straight Arrow Connector 1335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Straight Arrow Connector 1336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8" name="Straight Arrow Connector 1337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9" name="Straight Arrow Connector 1338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Straight Arrow Connector 1339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1" name="Group 1320"/>
              <p:cNvGrpSpPr/>
              <p:nvPr/>
            </p:nvGrpSpPr>
            <p:grpSpPr>
              <a:xfrm>
                <a:off x="3038685" y="1504814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329" name="Straight Arrow Connector 1328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0" name="Straight Arrow Connector 1329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Straight Arrow Connector 1330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2" name="Straight Arrow Connector 1331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3" name="Straight Arrow Connector 1332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Straight Arrow Connector 1333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2" name="Group 1321"/>
              <p:cNvGrpSpPr/>
              <p:nvPr/>
            </p:nvGrpSpPr>
            <p:grpSpPr>
              <a:xfrm>
                <a:off x="3118349" y="15758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323" name="Straight Arrow Connector 1322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4" name="Straight Arrow Connector 1323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Straight Arrow Connector 1324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6" name="Straight Arrow Connector 1325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7" name="Straight Arrow Connector 1326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Straight Arrow Connector 1327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98" name="Group 1297"/>
            <p:cNvGrpSpPr/>
            <p:nvPr/>
          </p:nvGrpSpPr>
          <p:grpSpPr>
            <a:xfrm>
              <a:off x="3117890" y="1608570"/>
              <a:ext cx="761389" cy="586529"/>
              <a:chOff x="2965949" y="1423495"/>
              <a:chExt cx="761389" cy="586529"/>
            </a:xfrm>
          </p:grpSpPr>
          <p:grpSp>
            <p:nvGrpSpPr>
              <p:cNvPr id="1299" name="Group 1298"/>
              <p:cNvGrpSpPr/>
              <p:nvPr/>
            </p:nvGrpSpPr>
            <p:grpSpPr>
              <a:xfrm>
                <a:off x="2965949" y="14234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314" name="Straight Arrow Connector 1313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5" name="Straight Arrow Connector 1314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Straight Arrow Connector 1315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7" name="Straight Arrow Connector 1316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8" name="Straight Arrow Connector 1317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Straight Arrow Connector 1318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0" name="Group 1299"/>
              <p:cNvGrpSpPr/>
              <p:nvPr/>
            </p:nvGrpSpPr>
            <p:grpSpPr>
              <a:xfrm>
                <a:off x="3038685" y="1504814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308" name="Straight Arrow Connector 1307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9" name="Straight Arrow Connector 1308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Straight Arrow Connector 1309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1" name="Straight Arrow Connector 1310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2" name="Straight Arrow Connector 1311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Straight Arrow Connector 1312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1" name="Group 1300"/>
              <p:cNvGrpSpPr/>
              <p:nvPr/>
            </p:nvGrpSpPr>
            <p:grpSpPr>
              <a:xfrm>
                <a:off x="3118349" y="15758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302" name="Straight Arrow Connector 1301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3" name="Straight Arrow Connector 1302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Straight Arrow Connector 1303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5" name="Straight Arrow Connector 1304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6" name="Straight Arrow Connector 1305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Straight Arrow Connector 1306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41" name="Group 1340"/>
          <p:cNvGrpSpPr/>
          <p:nvPr/>
        </p:nvGrpSpPr>
        <p:grpSpPr>
          <a:xfrm>
            <a:off x="6830568" y="2728529"/>
            <a:ext cx="1111009" cy="394632"/>
            <a:chOff x="2792782" y="1891182"/>
            <a:chExt cx="833257" cy="295974"/>
          </a:xfrm>
        </p:grpSpPr>
        <p:sp>
          <p:nvSpPr>
            <p:cNvPr id="1342" name="Can 1341"/>
            <p:cNvSpPr/>
            <p:nvPr/>
          </p:nvSpPr>
          <p:spPr>
            <a:xfrm>
              <a:off x="3416323" y="18912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3" name="Can 1342"/>
            <p:cNvSpPr/>
            <p:nvPr/>
          </p:nvSpPr>
          <p:spPr>
            <a:xfrm>
              <a:off x="3471776" y="195190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4" name="Can 1343"/>
            <p:cNvSpPr/>
            <p:nvPr/>
          </p:nvSpPr>
          <p:spPr>
            <a:xfrm>
              <a:off x="3527229" y="20125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5" name="Can 1344"/>
            <p:cNvSpPr/>
            <p:nvPr/>
          </p:nvSpPr>
          <p:spPr>
            <a:xfrm>
              <a:off x="3283378" y="18944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6" name="Can 1345"/>
            <p:cNvSpPr/>
            <p:nvPr/>
          </p:nvSpPr>
          <p:spPr>
            <a:xfrm>
              <a:off x="3338831" y="19551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7" name="Can 1346"/>
            <p:cNvSpPr/>
            <p:nvPr/>
          </p:nvSpPr>
          <p:spPr>
            <a:xfrm>
              <a:off x="3394284" y="20158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8" name="Can 1347"/>
            <p:cNvSpPr/>
            <p:nvPr/>
          </p:nvSpPr>
          <p:spPr>
            <a:xfrm>
              <a:off x="3156812" y="18911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49" name="Can 1348"/>
            <p:cNvSpPr/>
            <p:nvPr/>
          </p:nvSpPr>
          <p:spPr>
            <a:xfrm>
              <a:off x="3212265" y="19518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0" name="Can 1349"/>
            <p:cNvSpPr/>
            <p:nvPr/>
          </p:nvSpPr>
          <p:spPr>
            <a:xfrm>
              <a:off x="3267718" y="20125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1" name="Can 1350"/>
            <p:cNvSpPr/>
            <p:nvPr/>
          </p:nvSpPr>
          <p:spPr>
            <a:xfrm>
              <a:off x="3036555" y="189443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2" name="Can 1351"/>
            <p:cNvSpPr/>
            <p:nvPr/>
          </p:nvSpPr>
          <p:spPr>
            <a:xfrm>
              <a:off x="3092008" y="195511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3" name="Can 1352"/>
            <p:cNvSpPr/>
            <p:nvPr/>
          </p:nvSpPr>
          <p:spPr>
            <a:xfrm>
              <a:off x="3147461" y="201579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4" name="Can 1353"/>
            <p:cNvSpPr/>
            <p:nvPr/>
          </p:nvSpPr>
          <p:spPr>
            <a:xfrm>
              <a:off x="2913039" y="189277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5" name="Can 1354"/>
            <p:cNvSpPr/>
            <p:nvPr/>
          </p:nvSpPr>
          <p:spPr>
            <a:xfrm>
              <a:off x="2968492" y="195345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6" name="Can 1355"/>
            <p:cNvSpPr/>
            <p:nvPr/>
          </p:nvSpPr>
          <p:spPr>
            <a:xfrm>
              <a:off x="3023945" y="201413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7" name="Can 1356"/>
            <p:cNvSpPr/>
            <p:nvPr/>
          </p:nvSpPr>
          <p:spPr>
            <a:xfrm>
              <a:off x="2792782" y="189602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8" name="Can 1357"/>
            <p:cNvSpPr/>
            <p:nvPr/>
          </p:nvSpPr>
          <p:spPr>
            <a:xfrm>
              <a:off x="2848235" y="195670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59" name="Can 1358"/>
            <p:cNvSpPr/>
            <p:nvPr/>
          </p:nvSpPr>
          <p:spPr>
            <a:xfrm>
              <a:off x="2903688" y="201738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360" name="Group 1359"/>
          <p:cNvGrpSpPr/>
          <p:nvPr/>
        </p:nvGrpSpPr>
        <p:grpSpPr>
          <a:xfrm>
            <a:off x="7036252" y="2983252"/>
            <a:ext cx="1111009" cy="394632"/>
            <a:chOff x="2792782" y="1891182"/>
            <a:chExt cx="833257" cy="295974"/>
          </a:xfrm>
        </p:grpSpPr>
        <p:sp>
          <p:nvSpPr>
            <p:cNvPr id="1361" name="Can 1360"/>
            <p:cNvSpPr/>
            <p:nvPr/>
          </p:nvSpPr>
          <p:spPr>
            <a:xfrm>
              <a:off x="3416323" y="18912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2" name="Can 1361"/>
            <p:cNvSpPr/>
            <p:nvPr/>
          </p:nvSpPr>
          <p:spPr>
            <a:xfrm>
              <a:off x="3471776" y="195190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3" name="Can 1362"/>
            <p:cNvSpPr/>
            <p:nvPr/>
          </p:nvSpPr>
          <p:spPr>
            <a:xfrm>
              <a:off x="3527229" y="20125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4" name="Can 1363"/>
            <p:cNvSpPr/>
            <p:nvPr/>
          </p:nvSpPr>
          <p:spPr>
            <a:xfrm>
              <a:off x="3283378" y="18944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5" name="Can 1364"/>
            <p:cNvSpPr/>
            <p:nvPr/>
          </p:nvSpPr>
          <p:spPr>
            <a:xfrm>
              <a:off x="3338831" y="19551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6" name="Can 1365"/>
            <p:cNvSpPr/>
            <p:nvPr/>
          </p:nvSpPr>
          <p:spPr>
            <a:xfrm>
              <a:off x="3394284" y="20158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7" name="Can 1366"/>
            <p:cNvSpPr/>
            <p:nvPr/>
          </p:nvSpPr>
          <p:spPr>
            <a:xfrm>
              <a:off x="3156812" y="18911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8" name="Can 1367"/>
            <p:cNvSpPr/>
            <p:nvPr/>
          </p:nvSpPr>
          <p:spPr>
            <a:xfrm>
              <a:off x="3212265" y="19518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69" name="Can 1368"/>
            <p:cNvSpPr/>
            <p:nvPr/>
          </p:nvSpPr>
          <p:spPr>
            <a:xfrm>
              <a:off x="3267718" y="20125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0" name="Can 1369"/>
            <p:cNvSpPr/>
            <p:nvPr/>
          </p:nvSpPr>
          <p:spPr>
            <a:xfrm>
              <a:off x="3036555" y="189443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1" name="Can 1370"/>
            <p:cNvSpPr/>
            <p:nvPr/>
          </p:nvSpPr>
          <p:spPr>
            <a:xfrm>
              <a:off x="3092008" y="195511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2" name="Can 1371"/>
            <p:cNvSpPr/>
            <p:nvPr/>
          </p:nvSpPr>
          <p:spPr>
            <a:xfrm>
              <a:off x="3147461" y="201579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3" name="Can 1372"/>
            <p:cNvSpPr/>
            <p:nvPr/>
          </p:nvSpPr>
          <p:spPr>
            <a:xfrm>
              <a:off x="2913039" y="189277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4" name="Can 1373"/>
            <p:cNvSpPr/>
            <p:nvPr/>
          </p:nvSpPr>
          <p:spPr>
            <a:xfrm>
              <a:off x="2968492" y="195345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5" name="Can 1374"/>
            <p:cNvSpPr/>
            <p:nvPr/>
          </p:nvSpPr>
          <p:spPr>
            <a:xfrm>
              <a:off x="3023945" y="201413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6" name="Can 1375"/>
            <p:cNvSpPr/>
            <p:nvPr/>
          </p:nvSpPr>
          <p:spPr>
            <a:xfrm>
              <a:off x="2792782" y="189602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7" name="Can 1376"/>
            <p:cNvSpPr/>
            <p:nvPr/>
          </p:nvSpPr>
          <p:spPr>
            <a:xfrm>
              <a:off x="2848235" y="195670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78" name="Can 1377"/>
            <p:cNvSpPr/>
            <p:nvPr/>
          </p:nvSpPr>
          <p:spPr>
            <a:xfrm>
              <a:off x="2903688" y="201738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379" name="Group 1378"/>
          <p:cNvGrpSpPr/>
          <p:nvPr/>
        </p:nvGrpSpPr>
        <p:grpSpPr>
          <a:xfrm>
            <a:off x="6857514" y="2157702"/>
            <a:ext cx="1217773" cy="1028805"/>
            <a:chOff x="2738741" y="1628228"/>
            <a:chExt cx="913330" cy="771604"/>
          </a:xfrm>
        </p:grpSpPr>
        <p:cxnSp>
          <p:nvCxnSpPr>
            <p:cNvPr id="1380" name="Straight Arrow Connector 1379"/>
            <p:cNvCxnSpPr/>
            <p:nvPr/>
          </p:nvCxnSpPr>
          <p:spPr>
            <a:xfrm>
              <a:off x="2738741" y="162938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1" name="Straight Arrow Connector 1380"/>
            <p:cNvCxnSpPr/>
            <p:nvPr/>
          </p:nvCxnSpPr>
          <p:spPr>
            <a:xfrm>
              <a:off x="2858000" y="16282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2" name="Straight Arrow Connector 1381"/>
            <p:cNvCxnSpPr/>
            <p:nvPr/>
          </p:nvCxnSpPr>
          <p:spPr>
            <a:xfrm>
              <a:off x="2977259" y="163148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3" name="Straight Arrow Connector 1382"/>
            <p:cNvCxnSpPr/>
            <p:nvPr/>
          </p:nvCxnSpPr>
          <p:spPr>
            <a:xfrm>
              <a:off x="3096517" y="162822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4" name="Straight Arrow Connector 1383"/>
            <p:cNvCxnSpPr/>
            <p:nvPr/>
          </p:nvCxnSpPr>
          <p:spPr>
            <a:xfrm>
              <a:off x="3222124" y="16282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5" name="Straight Arrow Connector 1384"/>
            <p:cNvCxnSpPr/>
            <p:nvPr/>
          </p:nvCxnSpPr>
          <p:spPr>
            <a:xfrm>
              <a:off x="3347730" y="163264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6" name="Straight Arrow Connector 1385"/>
            <p:cNvCxnSpPr/>
            <p:nvPr/>
          </p:nvCxnSpPr>
          <p:spPr>
            <a:xfrm>
              <a:off x="2811477" y="171070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7" name="Straight Arrow Connector 1386"/>
            <p:cNvCxnSpPr/>
            <p:nvPr/>
          </p:nvCxnSpPr>
          <p:spPr>
            <a:xfrm>
              <a:off x="2930736" y="170957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8" name="Straight Arrow Connector 1387"/>
            <p:cNvCxnSpPr/>
            <p:nvPr/>
          </p:nvCxnSpPr>
          <p:spPr>
            <a:xfrm>
              <a:off x="3049995" y="17128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9" name="Straight Arrow Connector 1388"/>
            <p:cNvCxnSpPr/>
            <p:nvPr/>
          </p:nvCxnSpPr>
          <p:spPr>
            <a:xfrm>
              <a:off x="3169253" y="1709547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0" name="Straight Arrow Connector 1389"/>
            <p:cNvCxnSpPr/>
            <p:nvPr/>
          </p:nvCxnSpPr>
          <p:spPr>
            <a:xfrm>
              <a:off x="3294860" y="170957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1" name="Straight Arrow Connector 1390"/>
            <p:cNvCxnSpPr/>
            <p:nvPr/>
          </p:nvCxnSpPr>
          <p:spPr>
            <a:xfrm>
              <a:off x="3420466" y="171396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2" name="Straight Arrow Connector 1391"/>
            <p:cNvCxnSpPr/>
            <p:nvPr/>
          </p:nvCxnSpPr>
          <p:spPr>
            <a:xfrm>
              <a:off x="2891141" y="178178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3" name="Straight Arrow Connector 1392"/>
            <p:cNvCxnSpPr/>
            <p:nvPr/>
          </p:nvCxnSpPr>
          <p:spPr>
            <a:xfrm>
              <a:off x="3010400" y="17806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4" name="Straight Arrow Connector 1393"/>
            <p:cNvCxnSpPr/>
            <p:nvPr/>
          </p:nvCxnSpPr>
          <p:spPr>
            <a:xfrm>
              <a:off x="3129659" y="178388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5" name="Straight Arrow Connector 1394"/>
            <p:cNvCxnSpPr/>
            <p:nvPr/>
          </p:nvCxnSpPr>
          <p:spPr>
            <a:xfrm>
              <a:off x="3248917" y="178062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Straight Arrow Connector 1395"/>
            <p:cNvCxnSpPr/>
            <p:nvPr/>
          </p:nvCxnSpPr>
          <p:spPr>
            <a:xfrm>
              <a:off x="3374524" y="17806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7" name="Straight Arrow Connector 1396"/>
            <p:cNvCxnSpPr/>
            <p:nvPr/>
          </p:nvCxnSpPr>
          <p:spPr>
            <a:xfrm>
              <a:off x="3500130" y="178504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8" name="Straight Arrow Connector 1397"/>
            <p:cNvCxnSpPr/>
            <p:nvPr/>
          </p:nvCxnSpPr>
          <p:spPr>
            <a:xfrm>
              <a:off x="2890682" y="181446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9" name="Straight Arrow Connector 1398"/>
            <p:cNvCxnSpPr/>
            <p:nvPr/>
          </p:nvCxnSpPr>
          <p:spPr>
            <a:xfrm>
              <a:off x="3009941" y="18133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0" name="Straight Arrow Connector 1399"/>
            <p:cNvCxnSpPr/>
            <p:nvPr/>
          </p:nvCxnSpPr>
          <p:spPr>
            <a:xfrm>
              <a:off x="3129200" y="181655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1" name="Straight Arrow Connector 1400"/>
            <p:cNvCxnSpPr/>
            <p:nvPr/>
          </p:nvCxnSpPr>
          <p:spPr>
            <a:xfrm>
              <a:off x="3248458" y="18133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2" name="Straight Arrow Connector 1401"/>
            <p:cNvCxnSpPr/>
            <p:nvPr/>
          </p:nvCxnSpPr>
          <p:spPr>
            <a:xfrm>
              <a:off x="3374065" y="18133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3" name="Straight Arrow Connector 1402"/>
            <p:cNvCxnSpPr/>
            <p:nvPr/>
          </p:nvCxnSpPr>
          <p:spPr>
            <a:xfrm>
              <a:off x="3499671" y="181771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4" name="Straight Arrow Connector 1403"/>
            <p:cNvCxnSpPr/>
            <p:nvPr/>
          </p:nvCxnSpPr>
          <p:spPr>
            <a:xfrm>
              <a:off x="2963418" y="189578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5" name="Straight Arrow Connector 1404"/>
            <p:cNvCxnSpPr/>
            <p:nvPr/>
          </p:nvCxnSpPr>
          <p:spPr>
            <a:xfrm>
              <a:off x="3082677" y="189464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Straight Arrow Connector 1405"/>
            <p:cNvCxnSpPr/>
            <p:nvPr/>
          </p:nvCxnSpPr>
          <p:spPr>
            <a:xfrm>
              <a:off x="3201936" y="189787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7" name="Straight Arrow Connector 1406"/>
            <p:cNvCxnSpPr/>
            <p:nvPr/>
          </p:nvCxnSpPr>
          <p:spPr>
            <a:xfrm>
              <a:off x="3321194" y="1894622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8" name="Straight Arrow Connector 1407"/>
            <p:cNvCxnSpPr/>
            <p:nvPr/>
          </p:nvCxnSpPr>
          <p:spPr>
            <a:xfrm>
              <a:off x="3446801" y="189464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9" name="Straight Arrow Connector 1408"/>
            <p:cNvCxnSpPr/>
            <p:nvPr/>
          </p:nvCxnSpPr>
          <p:spPr>
            <a:xfrm>
              <a:off x="3572407" y="189903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0" name="Straight Arrow Connector 1409"/>
            <p:cNvCxnSpPr/>
            <p:nvPr/>
          </p:nvCxnSpPr>
          <p:spPr>
            <a:xfrm>
              <a:off x="3043082" y="196686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1" name="Straight Arrow Connector 1410"/>
            <p:cNvCxnSpPr/>
            <p:nvPr/>
          </p:nvCxnSpPr>
          <p:spPr>
            <a:xfrm>
              <a:off x="3162341" y="19657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Straight Arrow Connector 1411"/>
            <p:cNvCxnSpPr/>
            <p:nvPr/>
          </p:nvCxnSpPr>
          <p:spPr>
            <a:xfrm>
              <a:off x="3281600" y="196895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3" name="Straight Arrow Connector 1412"/>
            <p:cNvCxnSpPr/>
            <p:nvPr/>
          </p:nvCxnSpPr>
          <p:spPr>
            <a:xfrm>
              <a:off x="3400858" y="19657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4" name="Straight Arrow Connector 1413"/>
            <p:cNvCxnSpPr/>
            <p:nvPr/>
          </p:nvCxnSpPr>
          <p:spPr>
            <a:xfrm>
              <a:off x="3526465" y="19657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5" name="Straight Arrow Connector 1414"/>
            <p:cNvCxnSpPr/>
            <p:nvPr/>
          </p:nvCxnSpPr>
          <p:spPr>
            <a:xfrm>
              <a:off x="3652071" y="197011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6" name="Can 1415"/>
          <p:cNvSpPr/>
          <p:nvPr/>
        </p:nvSpPr>
        <p:spPr>
          <a:xfrm>
            <a:off x="6677889" y="1359618"/>
            <a:ext cx="1611635" cy="1312977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Ensemble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Kalman Filter</a:t>
            </a:r>
          </a:p>
        </p:txBody>
      </p:sp>
      <p:sp>
        <p:nvSpPr>
          <p:cNvPr id="1417" name="TextBox 1416"/>
          <p:cNvSpPr txBox="1"/>
          <p:nvPr/>
        </p:nvSpPr>
        <p:spPr>
          <a:xfrm rot="18059122">
            <a:off x="4967848" y="2571430"/>
            <a:ext cx="228620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/>
                <a:cs typeface="Arial Black"/>
              </a:rPr>
              <a:t>36 1-hr fcsts</a:t>
            </a:r>
          </a:p>
        </p:txBody>
      </p:sp>
      <p:sp>
        <p:nvSpPr>
          <p:cNvPr id="1418" name="Left Arrow Callout 1417"/>
          <p:cNvSpPr/>
          <p:nvPr/>
        </p:nvSpPr>
        <p:spPr>
          <a:xfrm rot="18850406">
            <a:off x="8008376" y="1044368"/>
            <a:ext cx="1270181" cy="707773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Radar Conv Obs</a:t>
            </a:r>
          </a:p>
        </p:txBody>
      </p:sp>
      <p:sp>
        <p:nvSpPr>
          <p:cNvPr id="1419" name="TextBox 1418"/>
          <p:cNvSpPr txBox="1"/>
          <p:nvPr/>
        </p:nvSpPr>
        <p:spPr>
          <a:xfrm>
            <a:off x="6727476" y="3969390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36 HRRRE </a:t>
            </a:r>
          </a:p>
          <a:p>
            <a:pPr algn="ctr"/>
            <a:r>
              <a:rPr lang="en-US" sz="1600" b="1" dirty="0"/>
              <a:t>Initial Conditions</a:t>
            </a:r>
          </a:p>
        </p:txBody>
      </p:sp>
      <p:sp>
        <p:nvSpPr>
          <p:cNvPr id="1420" name="Oval 1419"/>
          <p:cNvSpPr/>
          <p:nvPr/>
        </p:nvSpPr>
        <p:spPr>
          <a:xfrm>
            <a:off x="7245818" y="711022"/>
            <a:ext cx="588709" cy="58870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21" name="TextBox 1420"/>
          <p:cNvSpPr txBox="1"/>
          <p:nvPr/>
        </p:nvSpPr>
        <p:spPr>
          <a:xfrm>
            <a:off x="7210981" y="80019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11z</a:t>
            </a:r>
          </a:p>
        </p:txBody>
      </p:sp>
      <p:sp>
        <p:nvSpPr>
          <p:cNvPr id="1422" name="Left Arrow Callout 1421"/>
          <p:cNvSpPr/>
          <p:nvPr/>
        </p:nvSpPr>
        <p:spPr>
          <a:xfrm rot="18892971">
            <a:off x="7947831" y="2231829"/>
            <a:ext cx="1433011" cy="953271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Sat/ Conv Obs</a:t>
            </a:r>
          </a:p>
        </p:txBody>
      </p:sp>
      <p:sp>
        <p:nvSpPr>
          <p:cNvPr id="1423" name="Right Arrow Callout 1422"/>
          <p:cNvSpPr/>
          <p:nvPr/>
        </p:nvSpPr>
        <p:spPr>
          <a:xfrm rot="19091299">
            <a:off x="5003803" y="3452412"/>
            <a:ext cx="2277235" cy="594273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GSI Soil Adj + Cloud Anal</a:t>
            </a:r>
          </a:p>
        </p:txBody>
      </p:sp>
      <p:grpSp>
        <p:nvGrpSpPr>
          <p:cNvPr id="1692" name="Group 1691"/>
          <p:cNvGrpSpPr/>
          <p:nvPr/>
        </p:nvGrpSpPr>
        <p:grpSpPr>
          <a:xfrm>
            <a:off x="8577358" y="1409809"/>
            <a:ext cx="1337156" cy="3189196"/>
            <a:chOff x="1560402" y="1333169"/>
            <a:chExt cx="1240250" cy="2069401"/>
          </a:xfrm>
        </p:grpSpPr>
        <p:grpSp>
          <p:nvGrpSpPr>
            <p:cNvPr id="1693" name="Group 1692"/>
            <p:cNvGrpSpPr/>
            <p:nvPr/>
          </p:nvGrpSpPr>
          <p:grpSpPr>
            <a:xfrm>
              <a:off x="1563038" y="1375582"/>
              <a:ext cx="1237614" cy="2026988"/>
              <a:chOff x="1823900" y="1071496"/>
              <a:chExt cx="1237614" cy="1105739"/>
            </a:xfrm>
          </p:grpSpPr>
          <p:cxnSp>
            <p:nvCxnSpPr>
              <p:cNvPr id="1707" name="Curved Connector 1706"/>
              <p:cNvCxnSpPr/>
              <p:nvPr/>
            </p:nvCxnSpPr>
            <p:spPr>
              <a:xfrm flipV="1">
                <a:off x="1835722" y="110997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8" name="Curved Connector 1707"/>
              <p:cNvCxnSpPr/>
              <p:nvPr/>
            </p:nvCxnSpPr>
            <p:spPr>
              <a:xfrm flipV="1">
                <a:off x="1835722" y="119827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9" name="Curved Connector 1708"/>
              <p:cNvCxnSpPr/>
              <p:nvPr/>
            </p:nvCxnSpPr>
            <p:spPr>
              <a:xfrm flipV="1">
                <a:off x="1835722" y="128409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0" name="Curved Connector 1709"/>
              <p:cNvCxnSpPr/>
              <p:nvPr/>
            </p:nvCxnSpPr>
            <p:spPr>
              <a:xfrm flipV="1">
                <a:off x="1838389" y="136557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1" name="Curved Connector 1710"/>
              <p:cNvCxnSpPr/>
              <p:nvPr/>
            </p:nvCxnSpPr>
            <p:spPr>
              <a:xfrm flipV="1">
                <a:off x="1835721" y="145374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2" name="Curved Connector 1711"/>
              <p:cNvCxnSpPr/>
              <p:nvPr/>
            </p:nvCxnSpPr>
            <p:spPr>
              <a:xfrm flipV="1">
                <a:off x="1833053" y="154190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3" name="Curved Connector 1712"/>
              <p:cNvCxnSpPr/>
              <p:nvPr/>
            </p:nvCxnSpPr>
            <p:spPr>
              <a:xfrm flipV="1">
                <a:off x="1826569" y="107149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4" name="Curved Connector 1713"/>
              <p:cNvCxnSpPr/>
              <p:nvPr/>
            </p:nvCxnSpPr>
            <p:spPr>
              <a:xfrm flipV="1">
                <a:off x="1826569" y="115979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5" name="Curved Connector 1714"/>
              <p:cNvCxnSpPr/>
              <p:nvPr/>
            </p:nvCxnSpPr>
            <p:spPr>
              <a:xfrm flipV="1">
                <a:off x="1826569" y="124561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6" name="Curved Connector 1715"/>
              <p:cNvCxnSpPr/>
              <p:nvPr/>
            </p:nvCxnSpPr>
            <p:spPr>
              <a:xfrm flipV="1">
                <a:off x="1829236" y="132709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7" name="Curved Connector 1716"/>
              <p:cNvCxnSpPr/>
              <p:nvPr/>
            </p:nvCxnSpPr>
            <p:spPr>
              <a:xfrm flipV="1">
                <a:off x="1826568" y="141526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8" name="Curved Connector 1717"/>
              <p:cNvCxnSpPr/>
              <p:nvPr/>
            </p:nvCxnSpPr>
            <p:spPr>
              <a:xfrm flipV="1">
                <a:off x="1823900" y="150342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4" name="Group 1693"/>
            <p:cNvGrpSpPr/>
            <p:nvPr/>
          </p:nvGrpSpPr>
          <p:grpSpPr>
            <a:xfrm>
              <a:off x="1560402" y="1333169"/>
              <a:ext cx="1237614" cy="2033016"/>
              <a:chOff x="1823900" y="1071496"/>
              <a:chExt cx="1237614" cy="1105739"/>
            </a:xfrm>
          </p:grpSpPr>
          <p:cxnSp>
            <p:nvCxnSpPr>
              <p:cNvPr id="1695" name="Curved Connector 1694"/>
              <p:cNvCxnSpPr/>
              <p:nvPr/>
            </p:nvCxnSpPr>
            <p:spPr>
              <a:xfrm flipV="1">
                <a:off x="1835722" y="110997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6" name="Curved Connector 1695"/>
              <p:cNvCxnSpPr/>
              <p:nvPr/>
            </p:nvCxnSpPr>
            <p:spPr>
              <a:xfrm flipV="1">
                <a:off x="1835722" y="119827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7" name="Curved Connector 1696"/>
              <p:cNvCxnSpPr/>
              <p:nvPr/>
            </p:nvCxnSpPr>
            <p:spPr>
              <a:xfrm flipV="1">
                <a:off x="1835722" y="128409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8" name="Curved Connector 1697"/>
              <p:cNvCxnSpPr/>
              <p:nvPr/>
            </p:nvCxnSpPr>
            <p:spPr>
              <a:xfrm flipV="1">
                <a:off x="1838389" y="136557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9" name="Curved Connector 1698"/>
              <p:cNvCxnSpPr/>
              <p:nvPr/>
            </p:nvCxnSpPr>
            <p:spPr>
              <a:xfrm flipV="1">
                <a:off x="1835721" y="145374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0" name="Curved Connector 1699"/>
              <p:cNvCxnSpPr/>
              <p:nvPr/>
            </p:nvCxnSpPr>
            <p:spPr>
              <a:xfrm flipV="1">
                <a:off x="1833053" y="154190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1" name="Curved Connector 1700"/>
              <p:cNvCxnSpPr/>
              <p:nvPr/>
            </p:nvCxnSpPr>
            <p:spPr>
              <a:xfrm flipV="1">
                <a:off x="1826569" y="107149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2" name="Curved Connector 1701"/>
              <p:cNvCxnSpPr/>
              <p:nvPr/>
            </p:nvCxnSpPr>
            <p:spPr>
              <a:xfrm flipV="1">
                <a:off x="1826569" y="1159793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3" name="Curved Connector 1702"/>
              <p:cNvCxnSpPr/>
              <p:nvPr/>
            </p:nvCxnSpPr>
            <p:spPr>
              <a:xfrm flipV="1">
                <a:off x="1826569" y="124561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4" name="Curved Connector 1703"/>
              <p:cNvCxnSpPr/>
              <p:nvPr/>
            </p:nvCxnSpPr>
            <p:spPr>
              <a:xfrm flipV="1">
                <a:off x="1829236" y="1327098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5" name="Curved Connector 1704"/>
              <p:cNvCxnSpPr/>
              <p:nvPr/>
            </p:nvCxnSpPr>
            <p:spPr>
              <a:xfrm flipV="1">
                <a:off x="1826568" y="1415262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6" name="Curved Connector 1705"/>
              <p:cNvCxnSpPr/>
              <p:nvPr/>
            </p:nvCxnSpPr>
            <p:spPr>
              <a:xfrm flipV="1">
                <a:off x="1823900" y="1503426"/>
                <a:ext cx="1223125" cy="635329"/>
              </a:xfrm>
              <a:prstGeom prst="curvedConnector3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19" name="Rectangle 1718"/>
          <p:cNvSpPr/>
          <p:nvPr/>
        </p:nvSpPr>
        <p:spPr>
          <a:xfrm>
            <a:off x="9757992" y="3203364"/>
            <a:ext cx="2073033" cy="140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720" name="Group 1719"/>
          <p:cNvGrpSpPr/>
          <p:nvPr/>
        </p:nvGrpSpPr>
        <p:grpSpPr>
          <a:xfrm>
            <a:off x="10125377" y="3403829"/>
            <a:ext cx="1278259" cy="602135"/>
            <a:chOff x="367843" y="1729730"/>
            <a:chExt cx="1200319" cy="518399"/>
          </a:xfrm>
        </p:grpSpPr>
        <p:grpSp>
          <p:nvGrpSpPr>
            <p:cNvPr id="1721" name="Group 1720"/>
            <p:cNvGrpSpPr/>
            <p:nvPr/>
          </p:nvGrpSpPr>
          <p:grpSpPr>
            <a:xfrm>
              <a:off x="367843" y="1729730"/>
              <a:ext cx="953449" cy="126644"/>
              <a:chOff x="367843" y="1729730"/>
              <a:chExt cx="953449" cy="126644"/>
            </a:xfrm>
          </p:grpSpPr>
          <p:sp>
            <p:nvSpPr>
              <p:cNvPr id="1757" name="Cube 1756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8" name="Cube 1757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9" name="Cube 1758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60" name="Cube 1759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61" name="Cube 1760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62" name="Cube 1761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722" name="Group 1721"/>
            <p:cNvGrpSpPr/>
            <p:nvPr/>
          </p:nvGrpSpPr>
          <p:grpSpPr>
            <a:xfrm>
              <a:off x="417217" y="1802893"/>
              <a:ext cx="953449" cy="126644"/>
              <a:chOff x="367843" y="1729730"/>
              <a:chExt cx="953449" cy="126644"/>
            </a:xfrm>
          </p:grpSpPr>
          <p:sp>
            <p:nvSpPr>
              <p:cNvPr id="1751" name="Cube 1750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2" name="Cube 1751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3" name="Cube 1752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4" name="Cube 1753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5" name="Cube 1754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6" name="Cube 1755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723" name="Group 1722"/>
            <p:cNvGrpSpPr/>
            <p:nvPr/>
          </p:nvGrpSpPr>
          <p:grpSpPr>
            <a:xfrm>
              <a:off x="466591" y="1882541"/>
              <a:ext cx="953449" cy="126644"/>
              <a:chOff x="367843" y="1729730"/>
              <a:chExt cx="953449" cy="126644"/>
            </a:xfrm>
          </p:grpSpPr>
          <p:sp>
            <p:nvSpPr>
              <p:cNvPr id="1745" name="Cube 1744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6" name="Cube 1745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7" name="Cube 1746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8" name="Cube 1747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9" name="Cube 1748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50" name="Cube 1749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724" name="Group 1723"/>
            <p:cNvGrpSpPr/>
            <p:nvPr/>
          </p:nvGrpSpPr>
          <p:grpSpPr>
            <a:xfrm>
              <a:off x="515965" y="1962189"/>
              <a:ext cx="953449" cy="126644"/>
              <a:chOff x="367843" y="1729730"/>
              <a:chExt cx="953449" cy="126644"/>
            </a:xfrm>
          </p:grpSpPr>
          <p:sp>
            <p:nvSpPr>
              <p:cNvPr id="1739" name="Cube 1738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0" name="Cube 1739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1" name="Cube 1740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2" name="Cube 1741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3" name="Cube 1742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44" name="Cube 1743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725" name="Group 1724"/>
            <p:cNvGrpSpPr/>
            <p:nvPr/>
          </p:nvGrpSpPr>
          <p:grpSpPr>
            <a:xfrm>
              <a:off x="565339" y="2041837"/>
              <a:ext cx="953449" cy="126644"/>
              <a:chOff x="367843" y="1729730"/>
              <a:chExt cx="953449" cy="126644"/>
            </a:xfrm>
          </p:grpSpPr>
          <p:sp>
            <p:nvSpPr>
              <p:cNvPr id="1733" name="Cube 1732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4" name="Cube 1733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5" name="Cube 1734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6" name="Cube 1735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7" name="Cube 1736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8" name="Cube 1737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726" name="Group 1725"/>
            <p:cNvGrpSpPr/>
            <p:nvPr/>
          </p:nvGrpSpPr>
          <p:grpSpPr>
            <a:xfrm>
              <a:off x="614713" y="2121485"/>
              <a:ext cx="953449" cy="126644"/>
              <a:chOff x="367843" y="1729730"/>
              <a:chExt cx="953449" cy="126644"/>
            </a:xfrm>
          </p:grpSpPr>
          <p:sp>
            <p:nvSpPr>
              <p:cNvPr id="1727" name="Cube 1726"/>
              <p:cNvSpPr/>
              <p:nvPr/>
            </p:nvSpPr>
            <p:spPr>
              <a:xfrm>
                <a:off x="367843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28" name="Cube 1727"/>
              <p:cNvSpPr/>
              <p:nvPr/>
            </p:nvSpPr>
            <p:spPr>
              <a:xfrm>
                <a:off x="533204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29" name="Cube 1728"/>
              <p:cNvSpPr/>
              <p:nvPr/>
            </p:nvSpPr>
            <p:spPr>
              <a:xfrm>
                <a:off x="698565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0" name="Cube 1729"/>
              <p:cNvSpPr/>
              <p:nvPr/>
            </p:nvSpPr>
            <p:spPr>
              <a:xfrm>
                <a:off x="863926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1" name="Cube 1730"/>
              <p:cNvSpPr/>
              <p:nvPr/>
            </p:nvSpPr>
            <p:spPr>
              <a:xfrm>
                <a:off x="1029287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32" name="Cube 1731"/>
              <p:cNvSpPr/>
              <p:nvPr/>
            </p:nvSpPr>
            <p:spPr>
              <a:xfrm>
                <a:off x="1194648" y="1729730"/>
                <a:ext cx="126644" cy="126644"/>
              </a:xfrm>
              <a:prstGeom prst="cub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grpSp>
        <p:nvGrpSpPr>
          <p:cNvPr id="1763" name="Group 1762"/>
          <p:cNvGrpSpPr/>
          <p:nvPr/>
        </p:nvGrpSpPr>
        <p:grpSpPr>
          <a:xfrm>
            <a:off x="10110782" y="2738156"/>
            <a:ext cx="1217773" cy="1028805"/>
            <a:chOff x="2965949" y="1423495"/>
            <a:chExt cx="913330" cy="771604"/>
          </a:xfrm>
        </p:grpSpPr>
        <p:grpSp>
          <p:nvGrpSpPr>
            <p:cNvPr id="1764" name="Group 1763"/>
            <p:cNvGrpSpPr/>
            <p:nvPr/>
          </p:nvGrpSpPr>
          <p:grpSpPr>
            <a:xfrm>
              <a:off x="2965949" y="1423495"/>
              <a:ext cx="761389" cy="586529"/>
              <a:chOff x="2965949" y="1423495"/>
              <a:chExt cx="761389" cy="586529"/>
            </a:xfrm>
          </p:grpSpPr>
          <p:grpSp>
            <p:nvGrpSpPr>
              <p:cNvPr id="1787" name="Group 1786"/>
              <p:cNvGrpSpPr/>
              <p:nvPr/>
            </p:nvGrpSpPr>
            <p:grpSpPr>
              <a:xfrm>
                <a:off x="2965949" y="14234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802" name="Straight Arrow Connector 1801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3" name="Straight Arrow Connector 1802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4" name="Straight Arrow Connector 1803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5" name="Straight Arrow Connector 1804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6" name="Straight Arrow Connector 1805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7" name="Straight Arrow Connector 1806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8" name="Group 1787"/>
              <p:cNvGrpSpPr/>
              <p:nvPr/>
            </p:nvGrpSpPr>
            <p:grpSpPr>
              <a:xfrm>
                <a:off x="3038685" y="1504814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796" name="Straight Arrow Connector 1795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7" name="Straight Arrow Connector 1796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8" name="Straight Arrow Connector 1797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9" name="Straight Arrow Connector 1798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0" name="Straight Arrow Connector 1799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1" name="Straight Arrow Connector 1800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9" name="Group 1788"/>
              <p:cNvGrpSpPr/>
              <p:nvPr/>
            </p:nvGrpSpPr>
            <p:grpSpPr>
              <a:xfrm>
                <a:off x="3118349" y="15758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790" name="Straight Arrow Connector 1789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1" name="Straight Arrow Connector 1790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2" name="Straight Arrow Connector 1791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3" name="Straight Arrow Connector 1792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4" name="Straight Arrow Connector 1793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5" name="Straight Arrow Connector 1794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65" name="Group 1764"/>
            <p:cNvGrpSpPr/>
            <p:nvPr/>
          </p:nvGrpSpPr>
          <p:grpSpPr>
            <a:xfrm>
              <a:off x="3117890" y="1608570"/>
              <a:ext cx="761389" cy="586529"/>
              <a:chOff x="2965949" y="1423495"/>
              <a:chExt cx="761389" cy="586529"/>
            </a:xfrm>
          </p:grpSpPr>
          <p:grpSp>
            <p:nvGrpSpPr>
              <p:cNvPr id="1766" name="Group 1765"/>
              <p:cNvGrpSpPr/>
              <p:nvPr/>
            </p:nvGrpSpPr>
            <p:grpSpPr>
              <a:xfrm>
                <a:off x="2965949" y="14234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781" name="Straight Arrow Connector 1780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2" name="Straight Arrow Connector 1781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3" name="Straight Arrow Connector 1782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4" name="Straight Arrow Connector 1783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5" name="Straight Arrow Connector 1784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6" name="Straight Arrow Connector 1785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7" name="Group 1766"/>
              <p:cNvGrpSpPr/>
              <p:nvPr/>
            </p:nvGrpSpPr>
            <p:grpSpPr>
              <a:xfrm>
                <a:off x="3038685" y="1504814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775" name="Straight Arrow Connector 1774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6" name="Straight Arrow Connector 1775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7" name="Straight Arrow Connector 1776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8" name="Straight Arrow Connector 1777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9" name="Straight Arrow Connector 1778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0" name="Straight Arrow Connector 1779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8" name="Group 1767"/>
              <p:cNvGrpSpPr/>
              <p:nvPr/>
            </p:nvGrpSpPr>
            <p:grpSpPr>
              <a:xfrm>
                <a:off x="3118349" y="1575895"/>
                <a:ext cx="608989" cy="434129"/>
                <a:chOff x="5431010" y="2280166"/>
                <a:chExt cx="480180" cy="434129"/>
              </a:xfrm>
            </p:grpSpPr>
            <p:cxnSp>
              <p:nvCxnSpPr>
                <p:cNvPr id="1769" name="Straight Arrow Connector 1768"/>
                <p:cNvCxnSpPr/>
                <p:nvPr/>
              </p:nvCxnSpPr>
              <p:spPr>
                <a:xfrm>
                  <a:off x="5431010" y="2281324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0" name="Straight Arrow Connector 1769"/>
                <p:cNvCxnSpPr/>
                <p:nvPr/>
              </p:nvCxnSpPr>
              <p:spPr>
                <a:xfrm>
                  <a:off x="5525044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1" name="Straight Arrow Connector 1770"/>
                <p:cNvCxnSpPr/>
                <p:nvPr/>
              </p:nvCxnSpPr>
              <p:spPr>
                <a:xfrm>
                  <a:off x="5619078" y="2283422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2" name="Straight Arrow Connector 1771"/>
                <p:cNvCxnSpPr/>
                <p:nvPr/>
              </p:nvCxnSpPr>
              <p:spPr>
                <a:xfrm>
                  <a:off x="5713112" y="2280166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3" name="Straight Arrow Connector 1772"/>
                <p:cNvCxnSpPr/>
                <p:nvPr/>
              </p:nvCxnSpPr>
              <p:spPr>
                <a:xfrm>
                  <a:off x="5812151" y="2280193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4" name="Straight Arrow Connector 1773"/>
                <p:cNvCxnSpPr/>
                <p:nvPr/>
              </p:nvCxnSpPr>
              <p:spPr>
                <a:xfrm>
                  <a:off x="5911190" y="2284579"/>
                  <a:ext cx="0" cy="429716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08" name="Group 1807"/>
          <p:cNvGrpSpPr/>
          <p:nvPr/>
        </p:nvGrpSpPr>
        <p:grpSpPr>
          <a:xfrm>
            <a:off x="10078297" y="2741799"/>
            <a:ext cx="1111009" cy="394632"/>
            <a:chOff x="2792782" y="1891182"/>
            <a:chExt cx="833257" cy="295974"/>
          </a:xfrm>
        </p:grpSpPr>
        <p:sp>
          <p:nvSpPr>
            <p:cNvPr id="1809" name="Can 1808"/>
            <p:cNvSpPr/>
            <p:nvPr/>
          </p:nvSpPr>
          <p:spPr>
            <a:xfrm>
              <a:off x="3416323" y="18912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0" name="Can 1809"/>
            <p:cNvSpPr/>
            <p:nvPr/>
          </p:nvSpPr>
          <p:spPr>
            <a:xfrm>
              <a:off x="3471776" y="195190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1" name="Can 1810"/>
            <p:cNvSpPr/>
            <p:nvPr/>
          </p:nvSpPr>
          <p:spPr>
            <a:xfrm>
              <a:off x="3527229" y="20125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2" name="Can 1811"/>
            <p:cNvSpPr/>
            <p:nvPr/>
          </p:nvSpPr>
          <p:spPr>
            <a:xfrm>
              <a:off x="3283378" y="18944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3" name="Can 1812"/>
            <p:cNvSpPr/>
            <p:nvPr/>
          </p:nvSpPr>
          <p:spPr>
            <a:xfrm>
              <a:off x="3338831" y="19551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4" name="Can 1813"/>
            <p:cNvSpPr/>
            <p:nvPr/>
          </p:nvSpPr>
          <p:spPr>
            <a:xfrm>
              <a:off x="3394284" y="20158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5" name="Can 1814"/>
            <p:cNvSpPr/>
            <p:nvPr/>
          </p:nvSpPr>
          <p:spPr>
            <a:xfrm>
              <a:off x="3156812" y="18911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6" name="Can 1815"/>
            <p:cNvSpPr/>
            <p:nvPr/>
          </p:nvSpPr>
          <p:spPr>
            <a:xfrm>
              <a:off x="3212265" y="19518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7" name="Can 1816"/>
            <p:cNvSpPr/>
            <p:nvPr/>
          </p:nvSpPr>
          <p:spPr>
            <a:xfrm>
              <a:off x="3267718" y="20125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8" name="Can 1817"/>
            <p:cNvSpPr/>
            <p:nvPr/>
          </p:nvSpPr>
          <p:spPr>
            <a:xfrm>
              <a:off x="3036555" y="189443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19" name="Can 1818"/>
            <p:cNvSpPr/>
            <p:nvPr/>
          </p:nvSpPr>
          <p:spPr>
            <a:xfrm>
              <a:off x="3092008" y="195511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0" name="Can 1819"/>
            <p:cNvSpPr/>
            <p:nvPr/>
          </p:nvSpPr>
          <p:spPr>
            <a:xfrm>
              <a:off x="3147461" y="201579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1" name="Can 1820"/>
            <p:cNvSpPr/>
            <p:nvPr/>
          </p:nvSpPr>
          <p:spPr>
            <a:xfrm>
              <a:off x="2913039" y="189277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2" name="Can 1821"/>
            <p:cNvSpPr/>
            <p:nvPr/>
          </p:nvSpPr>
          <p:spPr>
            <a:xfrm>
              <a:off x="2968492" y="195345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3" name="Can 1822"/>
            <p:cNvSpPr/>
            <p:nvPr/>
          </p:nvSpPr>
          <p:spPr>
            <a:xfrm>
              <a:off x="3023945" y="201413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4" name="Can 1823"/>
            <p:cNvSpPr/>
            <p:nvPr/>
          </p:nvSpPr>
          <p:spPr>
            <a:xfrm>
              <a:off x="2792782" y="189602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5" name="Can 1824"/>
            <p:cNvSpPr/>
            <p:nvPr/>
          </p:nvSpPr>
          <p:spPr>
            <a:xfrm>
              <a:off x="2848235" y="195670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6" name="Can 1825"/>
            <p:cNvSpPr/>
            <p:nvPr/>
          </p:nvSpPr>
          <p:spPr>
            <a:xfrm>
              <a:off x="2903688" y="201738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827" name="Group 1826"/>
          <p:cNvGrpSpPr/>
          <p:nvPr/>
        </p:nvGrpSpPr>
        <p:grpSpPr>
          <a:xfrm>
            <a:off x="10283981" y="2996521"/>
            <a:ext cx="1111009" cy="394632"/>
            <a:chOff x="2792782" y="1891182"/>
            <a:chExt cx="833257" cy="295974"/>
          </a:xfrm>
        </p:grpSpPr>
        <p:sp>
          <p:nvSpPr>
            <p:cNvPr id="1828" name="Can 1827"/>
            <p:cNvSpPr/>
            <p:nvPr/>
          </p:nvSpPr>
          <p:spPr>
            <a:xfrm>
              <a:off x="3416323" y="18912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29" name="Can 1828"/>
            <p:cNvSpPr/>
            <p:nvPr/>
          </p:nvSpPr>
          <p:spPr>
            <a:xfrm>
              <a:off x="3471776" y="195190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0" name="Can 1829"/>
            <p:cNvSpPr/>
            <p:nvPr/>
          </p:nvSpPr>
          <p:spPr>
            <a:xfrm>
              <a:off x="3527229" y="20125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1" name="Can 1830"/>
            <p:cNvSpPr/>
            <p:nvPr/>
          </p:nvSpPr>
          <p:spPr>
            <a:xfrm>
              <a:off x="3283378" y="18944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2" name="Can 1831"/>
            <p:cNvSpPr/>
            <p:nvPr/>
          </p:nvSpPr>
          <p:spPr>
            <a:xfrm>
              <a:off x="3338831" y="19551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3" name="Can 1832"/>
            <p:cNvSpPr/>
            <p:nvPr/>
          </p:nvSpPr>
          <p:spPr>
            <a:xfrm>
              <a:off x="3394284" y="201582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4" name="Can 1833"/>
            <p:cNvSpPr/>
            <p:nvPr/>
          </p:nvSpPr>
          <p:spPr>
            <a:xfrm>
              <a:off x="3156812" y="189118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5" name="Can 1834"/>
            <p:cNvSpPr/>
            <p:nvPr/>
          </p:nvSpPr>
          <p:spPr>
            <a:xfrm>
              <a:off x="3212265" y="195186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6" name="Can 1835"/>
            <p:cNvSpPr/>
            <p:nvPr/>
          </p:nvSpPr>
          <p:spPr>
            <a:xfrm>
              <a:off x="3267718" y="2012542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7" name="Can 1836"/>
            <p:cNvSpPr/>
            <p:nvPr/>
          </p:nvSpPr>
          <p:spPr>
            <a:xfrm>
              <a:off x="3036555" y="189443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8" name="Can 1837"/>
            <p:cNvSpPr/>
            <p:nvPr/>
          </p:nvSpPr>
          <p:spPr>
            <a:xfrm>
              <a:off x="3092008" y="195511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39" name="Can 1838"/>
            <p:cNvSpPr/>
            <p:nvPr/>
          </p:nvSpPr>
          <p:spPr>
            <a:xfrm>
              <a:off x="3147461" y="2015794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40" name="Can 1839"/>
            <p:cNvSpPr/>
            <p:nvPr/>
          </p:nvSpPr>
          <p:spPr>
            <a:xfrm>
              <a:off x="2913039" y="189277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41" name="Can 1840"/>
            <p:cNvSpPr/>
            <p:nvPr/>
          </p:nvSpPr>
          <p:spPr>
            <a:xfrm>
              <a:off x="2968492" y="195345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42" name="Can 1841"/>
            <p:cNvSpPr/>
            <p:nvPr/>
          </p:nvSpPr>
          <p:spPr>
            <a:xfrm>
              <a:off x="3023945" y="2014137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43" name="Can 1842"/>
            <p:cNvSpPr/>
            <p:nvPr/>
          </p:nvSpPr>
          <p:spPr>
            <a:xfrm>
              <a:off x="2792782" y="189602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44" name="Can 1843"/>
            <p:cNvSpPr/>
            <p:nvPr/>
          </p:nvSpPr>
          <p:spPr>
            <a:xfrm>
              <a:off x="2848235" y="195670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45" name="Can 1844"/>
            <p:cNvSpPr/>
            <p:nvPr/>
          </p:nvSpPr>
          <p:spPr>
            <a:xfrm>
              <a:off x="2903688" y="2017389"/>
              <a:ext cx="98810" cy="169767"/>
            </a:xfrm>
            <a:prstGeom prst="ca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846" name="Group 1845"/>
          <p:cNvGrpSpPr/>
          <p:nvPr/>
        </p:nvGrpSpPr>
        <p:grpSpPr>
          <a:xfrm>
            <a:off x="10105243" y="2170971"/>
            <a:ext cx="1217773" cy="1028805"/>
            <a:chOff x="2738741" y="1628228"/>
            <a:chExt cx="913330" cy="771604"/>
          </a:xfrm>
        </p:grpSpPr>
        <p:cxnSp>
          <p:nvCxnSpPr>
            <p:cNvPr id="1847" name="Straight Arrow Connector 1846"/>
            <p:cNvCxnSpPr/>
            <p:nvPr/>
          </p:nvCxnSpPr>
          <p:spPr>
            <a:xfrm>
              <a:off x="2738741" y="162938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8" name="Straight Arrow Connector 1847"/>
            <p:cNvCxnSpPr/>
            <p:nvPr/>
          </p:nvCxnSpPr>
          <p:spPr>
            <a:xfrm>
              <a:off x="2858000" y="16282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9" name="Straight Arrow Connector 1848"/>
            <p:cNvCxnSpPr/>
            <p:nvPr/>
          </p:nvCxnSpPr>
          <p:spPr>
            <a:xfrm>
              <a:off x="2977259" y="163148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0" name="Straight Arrow Connector 1849"/>
            <p:cNvCxnSpPr/>
            <p:nvPr/>
          </p:nvCxnSpPr>
          <p:spPr>
            <a:xfrm>
              <a:off x="3096517" y="162822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1" name="Straight Arrow Connector 1850"/>
            <p:cNvCxnSpPr/>
            <p:nvPr/>
          </p:nvCxnSpPr>
          <p:spPr>
            <a:xfrm>
              <a:off x="3222124" y="16282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2" name="Straight Arrow Connector 1851"/>
            <p:cNvCxnSpPr/>
            <p:nvPr/>
          </p:nvCxnSpPr>
          <p:spPr>
            <a:xfrm>
              <a:off x="3347730" y="163264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3" name="Straight Arrow Connector 1852"/>
            <p:cNvCxnSpPr/>
            <p:nvPr/>
          </p:nvCxnSpPr>
          <p:spPr>
            <a:xfrm>
              <a:off x="2811477" y="171070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4" name="Straight Arrow Connector 1853"/>
            <p:cNvCxnSpPr/>
            <p:nvPr/>
          </p:nvCxnSpPr>
          <p:spPr>
            <a:xfrm>
              <a:off x="2930736" y="170957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5" name="Straight Arrow Connector 1854"/>
            <p:cNvCxnSpPr/>
            <p:nvPr/>
          </p:nvCxnSpPr>
          <p:spPr>
            <a:xfrm>
              <a:off x="3049995" y="17128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6" name="Straight Arrow Connector 1855"/>
            <p:cNvCxnSpPr/>
            <p:nvPr/>
          </p:nvCxnSpPr>
          <p:spPr>
            <a:xfrm>
              <a:off x="3169253" y="1709547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7" name="Straight Arrow Connector 1856"/>
            <p:cNvCxnSpPr/>
            <p:nvPr/>
          </p:nvCxnSpPr>
          <p:spPr>
            <a:xfrm>
              <a:off x="3294860" y="170957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8" name="Straight Arrow Connector 1857"/>
            <p:cNvCxnSpPr/>
            <p:nvPr/>
          </p:nvCxnSpPr>
          <p:spPr>
            <a:xfrm>
              <a:off x="3420466" y="171396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9" name="Straight Arrow Connector 1858"/>
            <p:cNvCxnSpPr/>
            <p:nvPr/>
          </p:nvCxnSpPr>
          <p:spPr>
            <a:xfrm>
              <a:off x="2891141" y="178178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0" name="Straight Arrow Connector 1859"/>
            <p:cNvCxnSpPr/>
            <p:nvPr/>
          </p:nvCxnSpPr>
          <p:spPr>
            <a:xfrm>
              <a:off x="3010400" y="17806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1" name="Straight Arrow Connector 1860"/>
            <p:cNvCxnSpPr/>
            <p:nvPr/>
          </p:nvCxnSpPr>
          <p:spPr>
            <a:xfrm>
              <a:off x="3129659" y="1783884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2" name="Straight Arrow Connector 1861"/>
            <p:cNvCxnSpPr/>
            <p:nvPr/>
          </p:nvCxnSpPr>
          <p:spPr>
            <a:xfrm>
              <a:off x="3248917" y="178062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3" name="Straight Arrow Connector 1862"/>
            <p:cNvCxnSpPr/>
            <p:nvPr/>
          </p:nvCxnSpPr>
          <p:spPr>
            <a:xfrm>
              <a:off x="3374524" y="178065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4" name="Straight Arrow Connector 1863"/>
            <p:cNvCxnSpPr/>
            <p:nvPr/>
          </p:nvCxnSpPr>
          <p:spPr>
            <a:xfrm>
              <a:off x="3500130" y="178504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5" name="Straight Arrow Connector 1864"/>
            <p:cNvCxnSpPr/>
            <p:nvPr/>
          </p:nvCxnSpPr>
          <p:spPr>
            <a:xfrm>
              <a:off x="2890682" y="181446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6" name="Straight Arrow Connector 1865"/>
            <p:cNvCxnSpPr/>
            <p:nvPr/>
          </p:nvCxnSpPr>
          <p:spPr>
            <a:xfrm>
              <a:off x="3009941" y="18133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7" name="Straight Arrow Connector 1866"/>
            <p:cNvCxnSpPr/>
            <p:nvPr/>
          </p:nvCxnSpPr>
          <p:spPr>
            <a:xfrm>
              <a:off x="3129200" y="181655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8" name="Straight Arrow Connector 1867"/>
            <p:cNvCxnSpPr/>
            <p:nvPr/>
          </p:nvCxnSpPr>
          <p:spPr>
            <a:xfrm>
              <a:off x="3248458" y="18133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9" name="Straight Arrow Connector 1868"/>
            <p:cNvCxnSpPr/>
            <p:nvPr/>
          </p:nvCxnSpPr>
          <p:spPr>
            <a:xfrm>
              <a:off x="3374065" y="18133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0" name="Straight Arrow Connector 1869"/>
            <p:cNvCxnSpPr/>
            <p:nvPr/>
          </p:nvCxnSpPr>
          <p:spPr>
            <a:xfrm>
              <a:off x="3499671" y="181771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1" name="Straight Arrow Connector 1870"/>
            <p:cNvCxnSpPr/>
            <p:nvPr/>
          </p:nvCxnSpPr>
          <p:spPr>
            <a:xfrm>
              <a:off x="2963418" y="189578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2" name="Straight Arrow Connector 1871"/>
            <p:cNvCxnSpPr/>
            <p:nvPr/>
          </p:nvCxnSpPr>
          <p:spPr>
            <a:xfrm>
              <a:off x="3082677" y="189464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3" name="Straight Arrow Connector 1872"/>
            <p:cNvCxnSpPr/>
            <p:nvPr/>
          </p:nvCxnSpPr>
          <p:spPr>
            <a:xfrm>
              <a:off x="3201936" y="1897878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4" name="Straight Arrow Connector 1873"/>
            <p:cNvCxnSpPr/>
            <p:nvPr/>
          </p:nvCxnSpPr>
          <p:spPr>
            <a:xfrm>
              <a:off x="3321194" y="1894622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5" name="Straight Arrow Connector 1874"/>
            <p:cNvCxnSpPr/>
            <p:nvPr/>
          </p:nvCxnSpPr>
          <p:spPr>
            <a:xfrm>
              <a:off x="3446801" y="189464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6" name="Straight Arrow Connector 1875"/>
            <p:cNvCxnSpPr/>
            <p:nvPr/>
          </p:nvCxnSpPr>
          <p:spPr>
            <a:xfrm>
              <a:off x="3572407" y="1899035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7" name="Straight Arrow Connector 1876"/>
            <p:cNvCxnSpPr/>
            <p:nvPr/>
          </p:nvCxnSpPr>
          <p:spPr>
            <a:xfrm>
              <a:off x="3043082" y="1966861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8" name="Straight Arrow Connector 1877"/>
            <p:cNvCxnSpPr/>
            <p:nvPr/>
          </p:nvCxnSpPr>
          <p:spPr>
            <a:xfrm>
              <a:off x="3162341" y="19657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9" name="Straight Arrow Connector 1878"/>
            <p:cNvCxnSpPr/>
            <p:nvPr/>
          </p:nvCxnSpPr>
          <p:spPr>
            <a:xfrm>
              <a:off x="3281600" y="1968959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0" name="Straight Arrow Connector 1879"/>
            <p:cNvCxnSpPr/>
            <p:nvPr/>
          </p:nvCxnSpPr>
          <p:spPr>
            <a:xfrm>
              <a:off x="3400858" y="1965703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1" name="Straight Arrow Connector 1880"/>
            <p:cNvCxnSpPr/>
            <p:nvPr/>
          </p:nvCxnSpPr>
          <p:spPr>
            <a:xfrm>
              <a:off x="3526465" y="1965730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2" name="Straight Arrow Connector 1881"/>
            <p:cNvCxnSpPr/>
            <p:nvPr/>
          </p:nvCxnSpPr>
          <p:spPr>
            <a:xfrm>
              <a:off x="3652071" y="1970116"/>
              <a:ext cx="0" cy="4297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83" name="Can 1882"/>
          <p:cNvSpPr/>
          <p:nvPr/>
        </p:nvSpPr>
        <p:spPr>
          <a:xfrm>
            <a:off x="9925619" y="1372888"/>
            <a:ext cx="1611635" cy="1312977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Ensemble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Kalman Filter</a:t>
            </a:r>
          </a:p>
        </p:txBody>
      </p:sp>
      <p:sp>
        <p:nvSpPr>
          <p:cNvPr id="1884" name="TextBox 1883"/>
          <p:cNvSpPr txBox="1"/>
          <p:nvPr/>
        </p:nvSpPr>
        <p:spPr>
          <a:xfrm rot="18059122">
            <a:off x="8224224" y="2584700"/>
            <a:ext cx="228620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/>
                <a:cs typeface="Arial Black"/>
              </a:rPr>
              <a:t>36 1-hr fcsts</a:t>
            </a:r>
          </a:p>
        </p:txBody>
      </p:sp>
      <p:sp>
        <p:nvSpPr>
          <p:cNvPr id="1885" name="Left Arrow Callout 1884"/>
          <p:cNvSpPr/>
          <p:nvPr/>
        </p:nvSpPr>
        <p:spPr>
          <a:xfrm rot="18850406">
            <a:off x="11256106" y="1057638"/>
            <a:ext cx="1270181" cy="707773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Radar Conv Obs</a:t>
            </a:r>
          </a:p>
        </p:txBody>
      </p:sp>
      <p:sp>
        <p:nvSpPr>
          <p:cNvPr id="1886" name="TextBox 1885"/>
          <p:cNvSpPr txBox="1"/>
          <p:nvPr/>
        </p:nvSpPr>
        <p:spPr>
          <a:xfrm>
            <a:off x="9975206" y="3982659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36 HRRRE </a:t>
            </a:r>
          </a:p>
          <a:p>
            <a:pPr algn="ctr"/>
            <a:r>
              <a:rPr lang="en-US" sz="1600" b="1" dirty="0"/>
              <a:t>Initial Conditions</a:t>
            </a:r>
          </a:p>
        </p:txBody>
      </p:sp>
      <p:sp>
        <p:nvSpPr>
          <p:cNvPr id="1887" name="Oval 1886"/>
          <p:cNvSpPr/>
          <p:nvPr/>
        </p:nvSpPr>
        <p:spPr>
          <a:xfrm>
            <a:off x="10502194" y="724291"/>
            <a:ext cx="588709" cy="58870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888" name="TextBox 1887"/>
          <p:cNvSpPr txBox="1"/>
          <p:nvPr/>
        </p:nvSpPr>
        <p:spPr>
          <a:xfrm>
            <a:off x="10467357" y="81346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12z</a:t>
            </a:r>
          </a:p>
        </p:txBody>
      </p:sp>
      <p:sp>
        <p:nvSpPr>
          <p:cNvPr id="1889" name="Left Arrow Callout 1888"/>
          <p:cNvSpPr/>
          <p:nvPr/>
        </p:nvSpPr>
        <p:spPr>
          <a:xfrm rot="18892971">
            <a:off x="11195560" y="2245098"/>
            <a:ext cx="1433011" cy="953271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Sat/ Conv Obs</a:t>
            </a:r>
          </a:p>
        </p:txBody>
      </p:sp>
      <p:sp>
        <p:nvSpPr>
          <p:cNvPr id="1890" name="Right Arrow Callout 1889"/>
          <p:cNvSpPr/>
          <p:nvPr/>
        </p:nvSpPr>
        <p:spPr>
          <a:xfrm rot="19091299">
            <a:off x="8251532" y="3465681"/>
            <a:ext cx="2277235" cy="594273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GSI Soil Adj + Cloud Anal</a:t>
            </a:r>
          </a:p>
        </p:txBody>
      </p:sp>
      <p:grpSp>
        <p:nvGrpSpPr>
          <p:cNvPr id="2037" name="Group 2036"/>
          <p:cNvGrpSpPr/>
          <p:nvPr/>
        </p:nvGrpSpPr>
        <p:grpSpPr>
          <a:xfrm>
            <a:off x="10301083" y="4609392"/>
            <a:ext cx="444531" cy="904041"/>
            <a:chOff x="7915494" y="3454934"/>
            <a:chExt cx="333398" cy="572424"/>
          </a:xfrm>
        </p:grpSpPr>
        <p:cxnSp>
          <p:nvCxnSpPr>
            <p:cNvPr id="1937" name="Straight Arrow Connector 1936"/>
            <p:cNvCxnSpPr/>
            <p:nvPr/>
          </p:nvCxnSpPr>
          <p:spPr>
            <a:xfrm>
              <a:off x="7915494" y="3454934"/>
              <a:ext cx="0" cy="429716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8" name="Straight Arrow Connector 1937"/>
            <p:cNvCxnSpPr/>
            <p:nvPr/>
          </p:nvCxnSpPr>
          <p:spPr>
            <a:xfrm>
              <a:off x="8041101" y="3454961"/>
              <a:ext cx="0" cy="429716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9" name="Straight Arrow Connector 1938"/>
            <p:cNvCxnSpPr/>
            <p:nvPr/>
          </p:nvCxnSpPr>
          <p:spPr>
            <a:xfrm>
              <a:off x="8166707" y="3459347"/>
              <a:ext cx="0" cy="429716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6" name="Straight Arrow Connector 1985"/>
            <p:cNvCxnSpPr/>
            <p:nvPr/>
          </p:nvCxnSpPr>
          <p:spPr>
            <a:xfrm>
              <a:off x="7956076" y="3454934"/>
              <a:ext cx="0" cy="502952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7" name="Straight Arrow Connector 1986"/>
            <p:cNvCxnSpPr/>
            <p:nvPr/>
          </p:nvCxnSpPr>
          <p:spPr>
            <a:xfrm>
              <a:off x="8081683" y="3454934"/>
              <a:ext cx="0" cy="502979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8" name="Straight Arrow Connector 1987"/>
            <p:cNvCxnSpPr/>
            <p:nvPr/>
          </p:nvCxnSpPr>
          <p:spPr>
            <a:xfrm flipH="1">
              <a:off x="8207289" y="3454934"/>
              <a:ext cx="6967" cy="507365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7" name="Straight Arrow Connector 1996"/>
            <p:cNvCxnSpPr/>
            <p:nvPr/>
          </p:nvCxnSpPr>
          <p:spPr>
            <a:xfrm flipH="1">
              <a:off x="7991138" y="3454934"/>
              <a:ext cx="5208" cy="568011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8" name="Straight Arrow Connector 1997"/>
            <p:cNvCxnSpPr/>
            <p:nvPr/>
          </p:nvCxnSpPr>
          <p:spPr>
            <a:xfrm flipH="1">
              <a:off x="8116745" y="3454934"/>
              <a:ext cx="325" cy="568038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9" name="Straight Arrow Connector 1998"/>
            <p:cNvCxnSpPr/>
            <p:nvPr/>
          </p:nvCxnSpPr>
          <p:spPr>
            <a:xfrm flipH="1">
              <a:off x="8242352" y="3457155"/>
              <a:ext cx="6540" cy="570203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6" name="TextBox 2035"/>
          <p:cNvSpPr txBox="1"/>
          <p:nvPr/>
        </p:nvSpPr>
        <p:spPr>
          <a:xfrm>
            <a:off x="6694562" y="5916882"/>
            <a:ext cx="5459989" cy="338554"/>
          </a:xfrm>
          <a:prstGeom prst="rect">
            <a:avLst/>
          </a:prstGeom>
          <a:solidFill>
            <a:srgbClr val="7030A0"/>
          </a:solidFill>
          <a:ln>
            <a:solidFill>
              <a:srgbClr val="549E39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Stochastic Parameter Perturbation (SPP) PBL - 00z Only</a:t>
            </a:r>
          </a:p>
        </p:txBody>
      </p:sp>
      <p:sp>
        <p:nvSpPr>
          <p:cNvPr id="216" name="TextBox 215"/>
          <p:cNvSpPr txBox="1"/>
          <p:nvPr/>
        </p:nvSpPr>
        <p:spPr>
          <a:xfrm rot="18059122">
            <a:off x="1684169" y="2584700"/>
            <a:ext cx="228620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/>
                <a:cs typeface="Arial Black"/>
              </a:rPr>
              <a:t>36 1-hr fcsts</a:t>
            </a:r>
          </a:p>
        </p:txBody>
      </p:sp>
      <p:sp>
        <p:nvSpPr>
          <p:cNvPr id="1179" name="Right Arrow Callout 1178"/>
          <p:cNvSpPr/>
          <p:nvPr/>
        </p:nvSpPr>
        <p:spPr>
          <a:xfrm rot="19091299">
            <a:off x="1797944" y="3465681"/>
            <a:ext cx="2277235" cy="594273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GSI Soil Adj + Cloud Anal</a:t>
            </a:r>
          </a:p>
        </p:txBody>
      </p:sp>
      <p:sp>
        <p:nvSpPr>
          <p:cNvPr id="2060" name="TextBox 2059"/>
          <p:cNvSpPr txBox="1"/>
          <p:nvPr/>
        </p:nvSpPr>
        <p:spPr>
          <a:xfrm>
            <a:off x="30214" y="724291"/>
            <a:ext cx="55976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DA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Ens</a:t>
            </a:r>
          </a:p>
        </p:txBody>
      </p:sp>
      <p:sp>
        <p:nvSpPr>
          <p:cNvPr id="2061" name="TextBox 2060"/>
          <p:cNvSpPr txBox="1"/>
          <p:nvPr/>
        </p:nvSpPr>
        <p:spPr>
          <a:xfrm>
            <a:off x="52904" y="4764225"/>
            <a:ext cx="606256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Fcst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Ens</a:t>
            </a:r>
          </a:p>
        </p:txBody>
      </p:sp>
      <p:grpSp>
        <p:nvGrpSpPr>
          <p:cNvPr id="2075" name="Group 2074"/>
          <p:cNvGrpSpPr/>
          <p:nvPr/>
        </p:nvGrpSpPr>
        <p:grpSpPr>
          <a:xfrm rot="16200000">
            <a:off x="11318816" y="4853423"/>
            <a:ext cx="444531" cy="1282315"/>
            <a:chOff x="7915494" y="3454934"/>
            <a:chExt cx="333398" cy="572424"/>
          </a:xfrm>
        </p:grpSpPr>
        <p:cxnSp>
          <p:nvCxnSpPr>
            <p:cNvPr id="2076" name="Straight Arrow Connector 2075"/>
            <p:cNvCxnSpPr/>
            <p:nvPr/>
          </p:nvCxnSpPr>
          <p:spPr>
            <a:xfrm>
              <a:off x="7915494" y="3454934"/>
              <a:ext cx="0" cy="42971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7" name="Straight Arrow Connector 2076"/>
            <p:cNvCxnSpPr/>
            <p:nvPr/>
          </p:nvCxnSpPr>
          <p:spPr>
            <a:xfrm>
              <a:off x="8041101" y="3454961"/>
              <a:ext cx="0" cy="42971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8" name="Straight Arrow Connector 2077"/>
            <p:cNvCxnSpPr/>
            <p:nvPr/>
          </p:nvCxnSpPr>
          <p:spPr>
            <a:xfrm>
              <a:off x="8166707" y="3459347"/>
              <a:ext cx="0" cy="42971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Arrow Connector 2078"/>
            <p:cNvCxnSpPr/>
            <p:nvPr/>
          </p:nvCxnSpPr>
          <p:spPr>
            <a:xfrm>
              <a:off x="7956076" y="3454934"/>
              <a:ext cx="0" cy="50295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Straight Arrow Connector 2079"/>
            <p:cNvCxnSpPr/>
            <p:nvPr/>
          </p:nvCxnSpPr>
          <p:spPr>
            <a:xfrm>
              <a:off x="8081683" y="3454934"/>
              <a:ext cx="0" cy="50297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1" name="Straight Arrow Connector 2080"/>
            <p:cNvCxnSpPr/>
            <p:nvPr/>
          </p:nvCxnSpPr>
          <p:spPr>
            <a:xfrm flipH="1">
              <a:off x="8207289" y="3454934"/>
              <a:ext cx="6967" cy="50736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2" name="Straight Arrow Connector 2081"/>
            <p:cNvCxnSpPr/>
            <p:nvPr/>
          </p:nvCxnSpPr>
          <p:spPr>
            <a:xfrm flipH="1">
              <a:off x="7991138" y="3454934"/>
              <a:ext cx="5208" cy="56801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Arrow Connector 2082"/>
            <p:cNvCxnSpPr/>
            <p:nvPr/>
          </p:nvCxnSpPr>
          <p:spPr>
            <a:xfrm flipH="1">
              <a:off x="8116745" y="3454934"/>
              <a:ext cx="325" cy="56803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Straight Arrow Connector 2083"/>
            <p:cNvCxnSpPr/>
            <p:nvPr/>
          </p:nvCxnSpPr>
          <p:spPr>
            <a:xfrm flipH="1">
              <a:off x="8242352" y="3457155"/>
              <a:ext cx="6540" cy="57020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5" name="TextBox 2084"/>
          <p:cNvSpPr txBox="1"/>
          <p:nvPr/>
        </p:nvSpPr>
        <p:spPr>
          <a:xfrm>
            <a:off x="10841008" y="4709451"/>
            <a:ext cx="145369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9 HRRRE</a:t>
            </a:r>
          </a:p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18-hr fcsts</a:t>
            </a:r>
          </a:p>
        </p:txBody>
      </p:sp>
      <p:sp>
        <p:nvSpPr>
          <p:cNvPr id="2087" name="Down Arrow 2086"/>
          <p:cNvSpPr/>
          <p:nvPr/>
        </p:nvSpPr>
        <p:spPr>
          <a:xfrm rot="10800000">
            <a:off x="11403636" y="5639786"/>
            <a:ext cx="311280" cy="260948"/>
          </a:xfrm>
          <a:prstGeom prst="down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71" name="Down Arrow 1170"/>
          <p:cNvSpPr/>
          <p:nvPr/>
        </p:nvSpPr>
        <p:spPr>
          <a:xfrm>
            <a:off x="931900" y="2796189"/>
            <a:ext cx="431293" cy="507215"/>
          </a:xfrm>
          <a:prstGeom prst="downArrow">
            <a:avLst/>
          </a:pr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67" name="Can 1166"/>
          <p:cNvSpPr/>
          <p:nvPr/>
        </p:nvSpPr>
        <p:spPr>
          <a:xfrm>
            <a:off x="118796" y="2366786"/>
            <a:ext cx="2073033" cy="553941"/>
          </a:xfrm>
          <a:prstGeom prst="can">
            <a:avLst/>
          </a:prstGeom>
          <a:solidFill>
            <a:srgbClr val="549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3-km interp</a:t>
            </a:r>
          </a:p>
        </p:txBody>
      </p:sp>
      <p:sp>
        <p:nvSpPr>
          <p:cNvPr id="1164" name="Down Arrow Callout 1163"/>
          <p:cNvSpPr/>
          <p:nvPr/>
        </p:nvSpPr>
        <p:spPr>
          <a:xfrm>
            <a:off x="67115" y="1370234"/>
            <a:ext cx="947757" cy="1072585"/>
          </a:xfrm>
          <a:prstGeom prst="downArrowCallou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RAP Mean</a:t>
            </a:r>
          </a:p>
        </p:txBody>
      </p:sp>
      <p:sp>
        <p:nvSpPr>
          <p:cNvPr id="1165" name="Down Arrow Callout 1164"/>
          <p:cNvSpPr/>
          <p:nvPr/>
        </p:nvSpPr>
        <p:spPr>
          <a:xfrm>
            <a:off x="1300487" y="1371381"/>
            <a:ext cx="1143469" cy="108502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36 GDAS Members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30</a:t>
            </a:fld>
            <a:endParaRPr lang="en-US" dirty="0"/>
          </a:p>
        </p:txBody>
      </p:sp>
      <p:sp>
        <p:nvSpPr>
          <p:cNvPr id="697" name="TextBox 696"/>
          <p:cNvSpPr txBox="1"/>
          <p:nvPr/>
        </p:nvSpPr>
        <p:spPr>
          <a:xfrm>
            <a:off x="3030167" y="643738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HRRRE Design</a:t>
            </a:r>
            <a:endParaRPr lang="en-US" dirty="0"/>
          </a:p>
        </p:txBody>
      </p:sp>
      <p:sp>
        <p:nvSpPr>
          <p:cNvPr id="11" name="Up Arrow Callout 10"/>
          <p:cNvSpPr/>
          <p:nvPr/>
        </p:nvSpPr>
        <p:spPr>
          <a:xfrm>
            <a:off x="757328" y="4549250"/>
            <a:ext cx="1672373" cy="1495065"/>
          </a:xfrm>
          <a:prstGeom prst="up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HRRR</a:t>
            </a:r>
          </a:p>
          <a:p>
            <a:pPr algn="ctr"/>
            <a:r>
              <a:rPr lang="en-US" dirty="0" smtClean="0"/>
              <a:t>Soil </a:t>
            </a:r>
            <a:r>
              <a:rPr lang="en-US" dirty="0"/>
              <a:t>Moisture 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HRRRE 2017 (01 March </a:t>
            </a:r>
            <a:r>
              <a:rPr lang="mr-IN" sz="3200" b="1" kern="0" dirty="0" smtClean="0">
                <a:latin typeface="Arial Black"/>
                <a:ea typeface="+mj-ea"/>
                <a:cs typeface="Arial Black"/>
              </a:rPr>
              <a:t>–</a:t>
            </a: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 30 June 2017)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5235" y="1250864"/>
            <a:ext cx="67138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Single core (ARW)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Ensemble DA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(DART and GSI-EnKF) 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RAP mean + GDAS perturbations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w/more inflation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Conventional observations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Radar reflectivity observations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Stochastic physics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Cloud analysis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Soil adjustments</a:t>
            </a:r>
          </a:p>
          <a:p>
            <a:pPr marL="457189" indent="-457189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HRRR-TLE post-processing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81489" y="3993338"/>
            <a:ext cx="7239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CC"/>
                </a:solidFill>
              </a:rPr>
              <a:t>Assimilation</a:t>
            </a:r>
            <a:r>
              <a:rPr lang="en-US" sz="2400" b="1" dirty="0">
                <a:solidFill>
                  <a:srgbClr val="0000CC"/>
                </a:solidFill>
              </a:rPr>
              <a:t>		</a:t>
            </a:r>
            <a:r>
              <a:rPr lang="en-US" sz="2400" b="1" u="sng" dirty="0" smtClean="0">
                <a:solidFill>
                  <a:srgbClr val="0000CC"/>
                </a:solidFill>
              </a:rPr>
              <a:t>Forecast</a:t>
            </a:r>
            <a:endParaRPr lang="en-US" sz="2400" b="1" u="sng" dirty="0">
              <a:solidFill>
                <a:srgbClr val="0000CC"/>
              </a:solidFill>
            </a:endParaRPr>
          </a:p>
          <a:p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36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members		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12z </a:t>
            </a:r>
            <a:r>
              <a:rPr lang="mr-IN" sz="2400" b="1" dirty="0">
                <a:solidFill>
                  <a:srgbClr val="0000CC"/>
                </a:solidFill>
                <a:cs typeface="Arial" pitchFamily="34" charset="0"/>
              </a:rPr>
              <a:t>–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 Nine 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members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to 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18 hrs</a:t>
            </a:r>
            <a:endParaRPr lang="en-US" sz="2400" b="1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1 hr cycling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		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15z </a:t>
            </a:r>
            <a:r>
              <a:rPr lang="mr-IN" sz="2400" b="1" dirty="0">
                <a:solidFill>
                  <a:srgbClr val="0000CC"/>
                </a:solidFill>
                <a:cs typeface="Arial" pitchFamily="34" charset="0"/>
              </a:rPr>
              <a:t>– 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Nine members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to 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18 hrs</a:t>
            </a:r>
            <a:endParaRPr lang="en-US" sz="2400" b="1" dirty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15 fcsts / day	18z </a:t>
            </a:r>
            <a:r>
              <a:rPr lang="mr-IN" sz="2400" b="1" dirty="0">
                <a:solidFill>
                  <a:srgbClr val="0000CC"/>
                </a:solidFill>
                <a:cs typeface="Arial" pitchFamily="34" charset="0"/>
              </a:rPr>
              <a:t>–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Nine members to 18 hrs Start 09z day one 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	21z </a:t>
            </a:r>
            <a:r>
              <a:rPr lang="mr-IN" sz="2400" b="1" dirty="0">
                <a:solidFill>
                  <a:srgbClr val="0000CC"/>
                </a:solidFill>
                <a:cs typeface="Arial" pitchFamily="34" charset="0"/>
              </a:rPr>
              <a:t>–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Nine members to 18 hrs</a:t>
            </a:r>
            <a:endParaRPr lang="en-US" sz="2400" b="1" dirty="0" smtClean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End 00z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day </a:t>
            </a:r>
            <a:r>
              <a:rPr lang="en-US" sz="2400" b="1" dirty="0" smtClean="0">
                <a:solidFill>
                  <a:srgbClr val="0000CC"/>
                </a:solidFill>
                <a:cs typeface="Arial" pitchFamily="34" charset="0"/>
              </a:rPr>
              <a:t>two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	00z </a:t>
            </a:r>
            <a:r>
              <a:rPr lang="mr-IN" sz="2400" b="1" dirty="0">
                <a:solidFill>
                  <a:srgbClr val="0000CC"/>
                </a:solidFill>
                <a:cs typeface="Arial" pitchFamily="34" charset="0"/>
              </a:rPr>
              <a:t>– </a:t>
            </a:r>
            <a:r>
              <a:rPr lang="en-US" sz="2400" b="1" dirty="0">
                <a:solidFill>
                  <a:srgbClr val="0000CC"/>
                </a:solidFill>
                <a:cs typeface="Arial" pitchFamily="34" charset="0"/>
              </a:rPr>
              <a:t>Nine members to 36 hrs</a:t>
            </a:r>
          </a:p>
          <a:p>
            <a:endParaRPr lang="en-US" sz="2400" b="1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24" y="4449608"/>
            <a:ext cx="3534814" cy="1733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dirty="0"/>
              <a:t>Proof-of-concept</a:t>
            </a:r>
          </a:p>
          <a:p>
            <a:r>
              <a:rPr lang="en-US" sz="2133" dirty="0"/>
              <a:t>Real-time demonstration</a:t>
            </a:r>
          </a:p>
          <a:p>
            <a:r>
              <a:rPr lang="en-US" sz="2133" dirty="0"/>
              <a:t>With NSSL Experimental </a:t>
            </a:r>
          </a:p>
          <a:p>
            <a:r>
              <a:rPr lang="en-US" sz="2133" dirty="0"/>
              <a:t>WoF System for ensembles</a:t>
            </a:r>
          </a:p>
          <a:p>
            <a:r>
              <a:rPr lang="en-US" sz="2133" dirty="0"/>
              <a:t>“NEWS-e”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5192406" y="664013"/>
            <a:ext cx="48013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Real-Time Web Graphics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https://</a:t>
            </a:r>
            <a:r>
              <a:rPr lang="en-US" b="1" dirty="0" smtClean="0">
                <a:solidFill>
                  <a:srgbClr val="00B0F0"/>
                </a:solidFill>
              </a:rPr>
              <a:t>rapidrefresh.noaa.gov/hrrr/HRRRE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gt_hrrre_2017.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2" y="1101644"/>
            <a:ext cx="4079707" cy="31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185" y="77950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55% CONUS HRRR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30167" y="643738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HRRRE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2" y="1414890"/>
            <a:ext cx="2610351" cy="1829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59" y="696495"/>
            <a:ext cx="5558205" cy="555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15" y="4408225"/>
            <a:ext cx="1705508" cy="184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34" y="787148"/>
            <a:ext cx="3014419" cy="3239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" y="3338206"/>
            <a:ext cx="3408577" cy="291649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5525" y="80974"/>
            <a:ext cx="12136475" cy="61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88" tIns="60944" rIns="121888" bIns="60944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latin typeface="Arial Black" pitchFamily="34" charset="0"/>
                <a:cs typeface="Helvetica"/>
              </a:rPr>
              <a:t>Ensemble Forecast Challenge: Spread vs Error</a:t>
            </a:r>
            <a:endParaRPr lang="en-US" sz="3200" b="1" dirty="0">
              <a:latin typeface="Arial Black" pitchFamily="34" charset="0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383" y="768559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Isolated Supercell</a:t>
            </a:r>
          </a:p>
          <a:p>
            <a:r>
              <a:rPr lang="en-US" dirty="0" smtClean="0"/>
              <a:t>00z 15 April 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02808" y="4117278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Deterministic</a:t>
            </a:r>
            <a:endParaRPr lang="en-US" dirty="0"/>
          </a:p>
          <a:p>
            <a:r>
              <a:rPr lang="en-US" dirty="0" smtClean="0"/>
              <a:t>HRRR 6-hr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8665" y="3948566"/>
            <a:ext cx="2558417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Accurate</a:t>
            </a:r>
          </a:p>
          <a:p>
            <a:pPr algn="ctr"/>
            <a:r>
              <a:rPr lang="en-US" b="1" dirty="0" smtClean="0"/>
              <a:t>Convection with CAM Ensemble DA </a:t>
            </a:r>
          </a:p>
          <a:p>
            <a:pPr algn="ctr"/>
            <a:r>
              <a:rPr lang="en-US" b="1" dirty="0" smtClean="0"/>
              <a:t>in 0-6 hrs</a:t>
            </a:r>
            <a:endParaRPr lang="en-US" b="1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32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30167" y="643738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HRRRE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5" y="788060"/>
            <a:ext cx="5208347" cy="4233957"/>
          </a:xfrm>
          <a:prstGeom prst="rect">
            <a:avLst/>
          </a:prstGeom>
        </p:spPr>
      </p:pic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>
                <a:latin typeface="Arial Black"/>
                <a:ea typeface="+mj-ea"/>
                <a:cs typeface="Arial Black"/>
              </a:rPr>
              <a:t>Weather Forecast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Suite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5" y="1232113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Helvetica"/>
              </a:rPr>
              <a:t>Initial &amp; Lateral 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3" y="3409469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9017741" y="2833547"/>
            <a:ext cx="320183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50"/>
            <a:ext cx="115247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89939" y="974046"/>
            <a:ext cx="3613964" cy="70787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13-km Rapid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Refresh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RAPv4)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39h (Feb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2" y="2831633"/>
            <a:ext cx="3182797" cy="1015649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3-km High-Resolution   Rapid Refresh 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HRRRv3)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36h (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1" y="5012185"/>
            <a:ext cx="3090251" cy="923316"/>
          </a:xfrm>
          <a:prstGeom prst="rect">
            <a:avLst/>
          </a:prstGeom>
          <a:noFill/>
          <a:ln w="38100" cmpd="sng">
            <a:solidFill>
              <a:srgbClr val="FF85FF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750-m HRRR nest                          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Scale-ware Physics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esting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(ongoing)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029605" y="4662012"/>
            <a:ext cx="3091359" cy="163120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3-km Storm-Scale Ensemble Analysis and Forecast (HRRRE)     55% CONUS HRRR Experimental (ongoing)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029605" y="1190541"/>
            <a:ext cx="3084012" cy="1938978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3-km High-Resolution Rapid Refresh 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Alaska, Hawaii and Puerto Rico Testing </a:t>
            </a: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HRRR-AK, HRRR-HI, HRRR-PR) Experimental (ongoing)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25937" y="5160045"/>
            <a:ext cx="4816455" cy="7078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ea typeface="Arial" charset="0"/>
                <a:cs typeface="Arial" charset="0"/>
              </a:rPr>
              <a:t>3-km High-Resolution Time Lagged Ensemble (HRRR-TLE)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125937" y="5872664"/>
            <a:ext cx="4816455" cy="420550"/>
          </a:xfrm>
          <a:prstGeom prst="rect">
            <a:avLst/>
          </a:prstGeom>
          <a:noFill/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33" b="1" dirty="0">
                <a:solidFill>
                  <a:srgbClr val="00B050"/>
                </a:solidFill>
                <a:ea typeface="Arial" charset="0"/>
                <a:cs typeface="Arial" charset="0"/>
              </a:rPr>
              <a:t>3-km HRRR-Smoke (VIIRS fire data)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4165" y="64415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703777" y="1327981"/>
            <a:ext cx="897720" cy="35393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62029" y="3150236"/>
            <a:ext cx="2283097" cy="23202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3" idx="3"/>
          </p:cNvCxnSpPr>
          <p:nvPr/>
        </p:nvCxnSpPr>
        <p:spPr>
          <a:xfrm flipV="1">
            <a:off x="3562032" y="3587798"/>
            <a:ext cx="2846999" cy="1886045"/>
          </a:xfrm>
          <a:prstGeom prst="straightConnector1">
            <a:avLst/>
          </a:prstGeom>
          <a:ln w="63500">
            <a:solidFill>
              <a:srgbClr val="FF85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982453" y="1762661"/>
            <a:ext cx="3081175" cy="414937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3723" y="3430499"/>
            <a:ext cx="2225882" cy="1652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618651" y="1806026"/>
            <a:ext cx="1383814" cy="1681339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986997" y="1800348"/>
            <a:ext cx="3963034" cy="1581915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0"/>
          </p:cNvCxnSpPr>
          <p:nvPr/>
        </p:nvCxnSpPr>
        <p:spPr>
          <a:xfrm flipH="1" flipV="1">
            <a:off x="6272026" y="3930307"/>
            <a:ext cx="262139" cy="1229738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512615" y="2"/>
            <a:ext cx="12191999" cy="5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222" y="16127"/>
            <a:ext cx="1156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RAP/HRRR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ESRL/GSD Development Talks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5999" y="703653"/>
            <a:ext cx="121669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6.1</a:t>
            </a:r>
            <a:r>
              <a:rPr lang="en-US" sz="2000" b="1" dirty="0"/>
              <a:t>	Wed </a:t>
            </a:r>
            <a:r>
              <a:rPr lang="en-US" sz="2000" b="1" dirty="0" smtClean="0"/>
              <a:t>10:30 </a:t>
            </a:r>
            <a:r>
              <a:rPr lang="en-US" sz="2000" b="1" dirty="0"/>
              <a:t>	</a:t>
            </a:r>
            <a:r>
              <a:rPr lang="en-US" sz="2000" b="1" dirty="0" smtClean="0"/>
              <a:t>Georg Grell</a:t>
            </a:r>
            <a:r>
              <a:rPr lang="en-US" sz="2000" b="1" dirty="0"/>
              <a:t>	</a:t>
            </a:r>
            <a:r>
              <a:rPr lang="en-US" sz="2000" dirty="0"/>
              <a:t> </a:t>
            </a:r>
            <a:r>
              <a:rPr lang="en-US" sz="2000" dirty="0" smtClean="0"/>
              <a:t>	</a:t>
            </a:r>
            <a:r>
              <a:rPr lang="en-US" sz="2000" b="1" dirty="0" smtClean="0"/>
              <a:t>New </a:t>
            </a:r>
            <a:r>
              <a:rPr lang="en-US" sz="2000" b="1" dirty="0"/>
              <a:t>developments and applications using the scale </a:t>
            </a:r>
            <a:r>
              <a:rPr lang="en-US" sz="2000" b="1" dirty="0" smtClean="0"/>
              <a:t>							and </a:t>
            </a:r>
            <a:r>
              <a:rPr lang="en-US" sz="2000" b="1" dirty="0"/>
              <a:t>aerosol aware Grell-Freitas convection </a:t>
            </a:r>
            <a:r>
              <a:rPr lang="en-US" sz="2000" b="1" dirty="0" smtClean="0"/>
              <a:t>								parameterization</a:t>
            </a:r>
          </a:p>
          <a:p>
            <a:endParaRPr lang="en-US" sz="2000" b="1" dirty="0"/>
          </a:p>
          <a:p>
            <a:r>
              <a:rPr lang="en-US" sz="2000" b="1" dirty="0" smtClean="0"/>
              <a:t>P11	</a:t>
            </a:r>
            <a:r>
              <a:rPr lang="en-US" sz="2000" b="1" dirty="0" smtClean="0">
                <a:solidFill>
                  <a:srgbClr val="000000"/>
                </a:solidFill>
              </a:rPr>
              <a:t>Wed 2-5	Isidora Jankov		</a:t>
            </a:r>
            <a:r>
              <a:rPr lang="en-US" sz="2000" b="1" dirty="0" smtClean="0"/>
              <a:t>Stochastic </a:t>
            </a:r>
            <a:r>
              <a:rPr lang="en-US" sz="2000" b="1" dirty="0"/>
              <a:t>Approaches Within a High Resolution </a:t>
            </a:r>
            <a:r>
              <a:rPr lang="en-US" sz="2000" b="1" dirty="0" smtClean="0"/>
              <a:t>							Rapid </a:t>
            </a:r>
            <a:r>
              <a:rPr lang="en-US" sz="2000" b="1" dirty="0"/>
              <a:t>Refresh Ensemble- Part I: Sensitivity </a:t>
            </a:r>
            <a:r>
              <a:rPr lang="en-US" sz="2000" b="1" dirty="0" smtClean="0"/>
              <a:t>Testing</a:t>
            </a:r>
          </a:p>
          <a:p>
            <a:endParaRPr lang="en-US" sz="2000" b="1" dirty="0"/>
          </a:p>
          <a:p>
            <a:r>
              <a:rPr lang="en-US" sz="2000" b="1" dirty="0" smtClean="0"/>
              <a:t>P12</a:t>
            </a: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rgbClr val="000000"/>
                </a:solidFill>
              </a:rPr>
              <a:t>Wed 2-5 	</a:t>
            </a:r>
            <a:r>
              <a:rPr lang="en-US" sz="2000" b="1" dirty="0" smtClean="0"/>
              <a:t>Jeff Beck</a:t>
            </a:r>
            <a:r>
              <a:rPr lang="en-US" sz="2000" dirty="0" smtClean="0"/>
              <a:t>		</a:t>
            </a:r>
            <a:r>
              <a:rPr lang="en-US" sz="2000" b="1" dirty="0" smtClean="0"/>
              <a:t>An </a:t>
            </a:r>
            <a:r>
              <a:rPr lang="en-US" sz="2000" b="1" dirty="0"/>
              <a:t>Evaluation of 3D- and 4D-EnVar Sub-Hourly Data </a:t>
            </a:r>
            <a:endParaRPr lang="en-US" sz="2000" b="1" dirty="0" smtClean="0"/>
          </a:p>
          <a:p>
            <a:r>
              <a:rPr lang="en-US" sz="2000" b="1" dirty="0"/>
              <a:t>	</a:t>
            </a:r>
            <a:r>
              <a:rPr lang="en-US" sz="2000" b="1" dirty="0" smtClean="0"/>
              <a:t>					Assimilation </a:t>
            </a:r>
            <a:r>
              <a:rPr lang="en-US" sz="2000" b="1" dirty="0"/>
              <a:t>in the </a:t>
            </a:r>
            <a:r>
              <a:rPr lang="en-US" sz="2000" b="1" dirty="0" smtClean="0"/>
              <a:t>HRRR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P34	Wed 2-5	Jaymes Kenyon	</a:t>
            </a:r>
            <a:r>
              <a:rPr lang="en-US" sz="2000" b="1" dirty="0" smtClean="0"/>
              <a:t>The </a:t>
            </a:r>
            <a:r>
              <a:rPr lang="en-US" sz="2000" b="1" dirty="0"/>
              <a:t>MYNN Turbulence Parameterization:  Recent </a:t>
            </a:r>
            <a:r>
              <a:rPr lang="en-US" sz="2000" b="1" dirty="0" smtClean="0"/>
              <a:t>							Development </a:t>
            </a:r>
            <a:r>
              <a:rPr lang="en-US" sz="2000" b="1" dirty="0"/>
              <a:t>and Current </a:t>
            </a:r>
            <a:r>
              <a:rPr lang="en-US" sz="2000" b="1" dirty="0" smtClean="0"/>
              <a:t>Capabilities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0000"/>
                </a:solidFill>
              </a:rPr>
              <a:t>8.1	Thu 10:30 	Jeff Beck		</a:t>
            </a:r>
            <a:r>
              <a:rPr lang="en-US" sz="2000" b="1" dirty="0"/>
              <a:t>An evaluation of the new hybrid vertical coordinate 							in the RAP and HRRR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8.6	Thu 11:45	Joseph Olson		</a:t>
            </a:r>
            <a:r>
              <a:rPr lang="en-US" sz="2000" b="1" dirty="0"/>
              <a:t>Addressing systematic biases in RAP/HRRR physics 						for </a:t>
            </a:r>
            <a:r>
              <a:rPr lang="en-US" sz="2000" b="1" dirty="0" smtClean="0"/>
              <a:t>WFIP2</a:t>
            </a:r>
            <a:endParaRPr lang="en-US" sz="2000" b="1" dirty="0"/>
          </a:p>
        </p:txBody>
      </p:sp>
      <p:sp>
        <p:nvSpPr>
          <p:cNvPr id="8" name="Footer Placeholder 5"/>
          <p:cNvSpPr txBox="1">
            <a:spLocks/>
          </p:cNvSpPr>
          <p:nvPr/>
        </p:nvSpPr>
        <p:spPr>
          <a:xfrm>
            <a:off x="2968304" y="6441590"/>
            <a:ext cx="943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Talks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5" y="788060"/>
            <a:ext cx="5208347" cy="4233957"/>
          </a:xfrm>
          <a:prstGeom prst="rect">
            <a:avLst/>
          </a:prstGeom>
        </p:spPr>
      </p:pic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>
                <a:latin typeface="Arial Black"/>
                <a:ea typeface="+mj-ea"/>
                <a:cs typeface="Arial Black"/>
              </a:rPr>
              <a:t>Weather Forecast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Suite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5" y="1232113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Helvetica"/>
              </a:rPr>
              <a:t>Initial &amp; Lateral 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3" y="3409469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9017741" y="2833547"/>
            <a:ext cx="320183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50"/>
            <a:ext cx="115247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89939" y="974046"/>
            <a:ext cx="3613964" cy="70787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13-km Rapid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Refresh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RAPv4)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39h (Feb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2" y="2831633"/>
            <a:ext cx="3182797" cy="1015649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3-km High-Resolution   Rapid Refresh (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HRRRv3) 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– to 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36h (</a:t>
            </a:r>
            <a:r>
              <a:rPr lang="en-US" sz="2000" b="1" dirty="0">
                <a:solidFill>
                  <a:srgbClr val="73FB79"/>
                </a:solidFill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73FB79"/>
                </a:solidFill>
                <a:ea typeface="Arial" charset="0"/>
                <a:cs typeface="Arial" charset="0"/>
              </a:rPr>
              <a:t>eb 2018)</a:t>
            </a:r>
            <a:endParaRPr lang="en-US" sz="2000" b="1" dirty="0">
              <a:solidFill>
                <a:srgbClr val="73FB79"/>
              </a:solidFill>
              <a:ea typeface="Arial" charset="0"/>
              <a:cs typeface="Arial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1" y="5012185"/>
            <a:ext cx="3090251" cy="923316"/>
          </a:xfrm>
          <a:prstGeom prst="rect">
            <a:avLst/>
          </a:prstGeom>
          <a:noFill/>
          <a:ln w="38100" cmpd="sng">
            <a:solidFill>
              <a:srgbClr val="FF85FF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750-m HRRR nest                          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Scale-ware Physics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8AD8"/>
                </a:solidFill>
                <a:ea typeface="Arial" charset="0"/>
                <a:cs typeface="Arial" charset="0"/>
              </a:rPr>
              <a:t>esting </a:t>
            </a:r>
            <a:r>
              <a:rPr lang="en-US" sz="1800" b="1" dirty="0">
                <a:solidFill>
                  <a:srgbClr val="FF8AD8"/>
                </a:solidFill>
                <a:ea typeface="Arial" charset="0"/>
                <a:cs typeface="Arial" charset="0"/>
              </a:rPr>
              <a:t>(ongoing)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029605" y="4662012"/>
            <a:ext cx="3091359" cy="163120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3-km Storm-Scale Ensemble Analysis and Forecast (HRRRE)     55% CONUS HRRR Experimental (ongoing)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029605" y="1190541"/>
            <a:ext cx="3084012" cy="1938978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3-km High-Resolution Rapid Refresh 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Alaska, Hawaii and Puerto Rico Testing </a:t>
            </a:r>
            <a:r>
              <a:rPr lang="en-US" sz="2000" b="1" dirty="0">
                <a:solidFill>
                  <a:srgbClr val="FFFF00"/>
                </a:solidFill>
                <a:ea typeface="Arial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HRRR-AK, HRRR-HI, HRRR-PR) Experimental (ongoing)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25937" y="5160045"/>
            <a:ext cx="4816455" cy="7078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ea typeface="Arial" charset="0"/>
                <a:cs typeface="Arial" charset="0"/>
              </a:rPr>
              <a:t>3-km High-Resolution Time Lagged Ensemble (HRRR-TLE)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125937" y="5872664"/>
            <a:ext cx="4816455" cy="420550"/>
          </a:xfrm>
          <a:prstGeom prst="rect">
            <a:avLst/>
          </a:prstGeom>
          <a:noFill/>
          <a:ln w="38100" cmpd="sng">
            <a:solidFill>
              <a:srgbClr val="73FB79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33" b="1" dirty="0">
                <a:solidFill>
                  <a:srgbClr val="00B050"/>
                </a:solidFill>
                <a:ea typeface="Arial" charset="0"/>
                <a:cs typeface="Arial" charset="0"/>
              </a:rPr>
              <a:t>3-km HRRR-Smoke (VIIRS fire data)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4165" y="64415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703777" y="1327981"/>
            <a:ext cx="897720" cy="35393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62029" y="3150236"/>
            <a:ext cx="2283097" cy="232027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3" idx="3"/>
          </p:cNvCxnSpPr>
          <p:nvPr/>
        </p:nvCxnSpPr>
        <p:spPr>
          <a:xfrm flipV="1">
            <a:off x="3562032" y="3587798"/>
            <a:ext cx="2846999" cy="1886045"/>
          </a:xfrm>
          <a:prstGeom prst="straightConnector1">
            <a:avLst/>
          </a:prstGeom>
          <a:ln w="63500">
            <a:solidFill>
              <a:srgbClr val="FF85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982453" y="1762661"/>
            <a:ext cx="3081175" cy="414937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3723" y="3430499"/>
            <a:ext cx="2225882" cy="1652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618651" y="1806026"/>
            <a:ext cx="1383814" cy="1681339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986997" y="1800348"/>
            <a:ext cx="3963034" cy="1581915"/>
          </a:xfrm>
          <a:prstGeom prst="straightConnector1">
            <a:avLst/>
          </a:prstGeom>
          <a:ln w="635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0"/>
          </p:cNvCxnSpPr>
          <p:nvPr/>
        </p:nvCxnSpPr>
        <p:spPr>
          <a:xfrm flipH="1" flipV="1">
            <a:off x="6272026" y="3930307"/>
            <a:ext cx="262139" cy="1229738"/>
          </a:xfrm>
          <a:prstGeom prst="straightConnector1">
            <a:avLst/>
          </a:prstGeom>
          <a:ln w="63500">
            <a:solidFill>
              <a:srgbClr val="73FB7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09661" y="1461407"/>
            <a:ext cx="3530132" cy="30861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5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512615" y="2"/>
            <a:ext cx="12191999" cy="5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04624"/>
              </p:ext>
            </p:extLst>
          </p:nvPr>
        </p:nvGraphicFramePr>
        <p:xfrm>
          <a:off x="55524" y="701821"/>
          <a:ext cx="12106392" cy="563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931"/>
                <a:gridCol w="5922708"/>
                <a:gridCol w="5142753"/>
              </a:tblGrid>
              <a:tr h="319896"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Model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26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RAPv4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(13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 v3.8.1+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Physics changes (12 changes):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Thompson microphysics – improved upper-level clouds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GF Convective update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more optimal precip bias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 PBL update – better sub-grid clouds, meso env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LSM update – 15” MODIS data – better lower boundary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Refined roughness lengths over various land use types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Numerics changes (3 changes):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Improved terrain (cell avg) –  better winds /turbulence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Hybrid vertical coordinate from NCAR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better meso env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Full geometric diffusion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better winds/temp in terrain 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 – last updated in May 2017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New Observations for assimilation (4 changes):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NCEP new VAD wind retrievals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AMVs over land and TAMDAR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Add IASI, CrIS, SEVIRI radiances</a:t>
                      </a:r>
                      <a:endParaRPr kumimoji="0" lang="en-US" sz="16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Assimilation Methods (9 changes):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Revised PBL pseudo-obs –  reduce RH bias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More ensemble weight in hybrid DA (0.85/0.15)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METAR/GOES cloud consistent (&lt;1200m AGL)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Cloud building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smaller qc/qi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more retention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Reduced latent heating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improved precip bias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41365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HRRRv3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(3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 v3.8.1+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Physics changes (12 changes):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Thompson microphysics – improved upper-level clouds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 PBL update – better sub-grid clouds, meso env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LSM update – 15” MODIS data – better lower boundary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Refined roughness lengths over various land use types</a:t>
                      </a:r>
                      <a:endParaRPr kumimoji="0" lang="en-US" sz="16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Gravity wave drag (RAP and HRRR)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better winds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Numerics changes (2 changes):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Hybrid vertical coordinate from NCAR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better meso env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Full geometric diffusion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better winds/temp in terrain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New Observations for assimilation (5 changes):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NCEP new VAD wind retrievals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AMVs over land and TAMDAR </a:t>
                      </a:r>
                    </a:p>
                    <a:p>
                      <a:pPr marL="0" marR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432FF"/>
                          </a:solidFill>
                          <a:latin typeface="+mn-lt"/>
                          <a:ea typeface="MS PGothic" charset="0"/>
                          <a:cs typeface="MS PGothic" charset="0"/>
                        </a:rPr>
                        <a:t>Radar radial velocity</a:t>
                      </a:r>
                      <a:r>
                        <a:rPr lang="en-US" sz="1600" b="1" baseline="0" dirty="0" smtClean="0">
                          <a:solidFill>
                            <a:srgbClr val="0432FF"/>
                          </a:solidFill>
                          <a:latin typeface="+mn-lt"/>
                          <a:ea typeface="MS PGothic" charset="0"/>
                          <a:cs typeface="MS PGothic" charset="0"/>
                        </a:rPr>
                        <a:t> and l</a:t>
                      </a:r>
                      <a:r>
                        <a:rPr lang="en-US" sz="1600" b="1" dirty="0" smtClean="0">
                          <a:solidFill>
                            <a:srgbClr val="0432FF"/>
                          </a:solidFill>
                          <a:latin typeface="+mn-lt"/>
                          <a:ea typeface="MS PGothic" charset="0"/>
                          <a:cs typeface="MS PGothic" charset="0"/>
                        </a:rPr>
                        <a:t>ightning</a:t>
                      </a:r>
                      <a:endParaRPr kumimoji="0" lang="en-US" sz="16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Assimilation Methods (9 changes):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Revised PBL pseudo-obs –  reduce RH bias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More ensemble weight in hybrid DA (0.85/0.15)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METAR and GOES cloud consistent (&lt;1200 m AGL)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Cloud building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smaller qc/qi </a:t>
                      </a:r>
                      <a:r>
                        <a:rPr kumimoji="0" lang="mr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more retention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6281" y="16127"/>
            <a:ext cx="1121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RAPv4/HRRRv3 Change Highlights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Footer Placeholder 5"/>
          <p:cNvSpPr txBox="1">
            <a:spLocks/>
          </p:cNvSpPr>
          <p:nvPr/>
        </p:nvSpPr>
        <p:spPr>
          <a:xfrm>
            <a:off x="2811368" y="6441589"/>
            <a:ext cx="2053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RAPv4/HRRRv3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82122238"/>
              </p:ext>
            </p:extLst>
          </p:nvPr>
        </p:nvGraphicFramePr>
        <p:xfrm>
          <a:off x="3186263" y="2858150"/>
          <a:ext cx="8778239" cy="1666379"/>
        </p:xfrm>
        <a:graphic>
          <a:graphicData uri="http://schemas.openxmlformats.org/drawingml/2006/table">
            <a:tbl>
              <a:tblPr/>
              <a:tblGrid>
                <a:gridCol w="725621"/>
                <a:gridCol w="1015986"/>
                <a:gridCol w="1550232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83629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28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 v3.6+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GSI Hybrid Ensemble to 0.75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RRTMG/ RRTMG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Thompson Aerosol v3.6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GF + Shallow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v3.6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RUC v3.6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346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v3.6+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GSI Hybrid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Ensemble to 0.75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RRTMG/ RRTMG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Thompson Aerosol v3.6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v3.6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RUC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v3.6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54949428"/>
              </p:ext>
            </p:extLst>
          </p:nvPr>
        </p:nvGraphicFramePr>
        <p:xfrm>
          <a:off x="3186263" y="4585992"/>
          <a:ext cx="8778245" cy="1723519"/>
        </p:xfrm>
        <a:graphic>
          <a:graphicData uri="http://schemas.openxmlformats.org/drawingml/2006/table">
            <a:tbl>
              <a:tblPr/>
              <a:tblGrid>
                <a:gridCol w="641854"/>
                <a:gridCol w="882636"/>
                <a:gridCol w="866459"/>
                <a:gridCol w="972851"/>
                <a:gridCol w="972851"/>
                <a:gridCol w="972851"/>
                <a:gridCol w="1151517"/>
                <a:gridCol w="792735"/>
                <a:gridCol w="853715"/>
                <a:gridCol w="670776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Damping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Diffusion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Option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6</a:t>
                      </a:r>
                      <a:r>
                        <a:rPr lang="en-US" sz="1400" b="1" baseline="30000" dirty="0" smtClean="0">
                          <a:latin typeface="+mn-lt"/>
                        </a:rPr>
                        <a:t>th</a:t>
                      </a:r>
                      <a:r>
                        <a:rPr lang="en-US" sz="1400" b="1" dirty="0" smtClean="0">
                          <a:latin typeface="+mn-lt"/>
                        </a:rPr>
                        <a:t> Order Diffusion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Simple (1)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20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Seasonal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Simple (1)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0.25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15 min with SW-dt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Seasonal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01192902"/>
              </p:ext>
            </p:extLst>
          </p:nvPr>
        </p:nvGraphicFramePr>
        <p:xfrm>
          <a:off x="3186261" y="744628"/>
          <a:ext cx="8770117" cy="2071082"/>
        </p:xfrm>
        <a:graphic>
          <a:graphicData uri="http://schemas.openxmlformats.org/drawingml/2006/table">
            <a:tbl>
              <a:tblPr/>
              <a:tblGrid>
                <a:gridCol w="642553"/>
                <a:gridCol w="746453"/>
                <a:gridCol w="746453"/>
                <a:gridCol w="737474"/>
                <a:gridCol w="850333"/>
                <a:gridCol w="874701"/>
                <a:gridCol w="1097865"/>
                <a:gridCol w="1097865"/>
                <a:gridCol w="915130"/>
                <a:gridCol w="1061290"/>
              </a:tblGrid>
              <a:tr h="85437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Vertical Coordinate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953 x 834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Sigma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Sigma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Hourly (pre-forecast hour 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566" y="814878"/>
            <a:ext cx="3009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Operational</a:t>
            </a:r>
          </a:p>
          <a:p>
            <a:r>
              <a:rPr lang="en-US" sz="2400" b="1" dirty="0" smtClean="0"/>
              <a:t>RAPv3/HRRRv2</a:t>
            </a:r>
            <a:endParaRPr lang="en-US" sz="2400" b="1" dirty="0"/>
          </a:p>
        </p:txBody>
      </p:sp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RAPv4/HRRRv3 Summary of Changes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0167" y="643738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RAPv3/HRRRv2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25615720"/>
              </p:ext>
            </p:extLst>
          </p:nvPr>
        </p:nvGraphicFramePr>
        <p:xfrm>
          <a:off x="3186263" y="2858150"/>
          <a:ext cx="8778239" cy="1666379"/>
        </p:xfrm>
        <a:graphic>
          <a:graphicData uri="http://schemas.openxmlformats.org/drawingml/2006/table">
            <a:tbl>
              <a:tblPr/>
              <a:tblGrid>
                <a:gridCol w="725621"/>
                <a:gridCol w="1015986"/>
                <a:gridCol w="1550232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83629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28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 v3.8.1+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GSI Hybrid Ensemble to 0.85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13-km DFI,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½ Strength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RRTMG/ RRTMG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Thompson Aerosol v3.8.1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GF + Shallow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v3.8.1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RUC v3.8.1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</a:tr>
              <a:tr h="64346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v3.8.1+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GSI Hybrid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Ensemble to 0.85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RRTMG/ RRTMG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Thompson Aerosol v3.8.1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v3.8.1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RUC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v3.8.1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64911849"/>
              </p:ext>
            </p:extLst>
          </p:nvPr>
        </p:nvGraphicFramePr>
        <p:xfrm>
          <a:off x="3186263" y="4585992"/>
          <a:ext cx="8778245" cy="1723519"/>
        </p:xfrm>
        <a:graphic>
          <a:graphicData uri="http://schemas.openxmlformats.org/drawingml/2006/table">
            <a:tbl>
              <a:tblPr/>
              <a:tblGrid>
                <a:gridCol w="641854"/>
                <a:gridCol w="882636"/>
                <a:gridCol w="866459"/>
                <a:gridCol w="972851"/>
                <a:gridCol w="972851"/>
                <a:gridCol w="972851"/>
                <a:gridCol w="1151517"/>
                <a:gridCol w="792735"/>
                <a:gridCol w="853715"/>
                <a:gridCol w="670776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Damping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Diffusion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Option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6</a:t>
                      </a:r>
                      <a:r>
                        <a:rPr lang="en-US" sz="1400" b="1" baseline="30000" dirty="0" smtClean="0">
                          <a:latin typeface="+mn-lt"/>
                        </a:rPr>
                        <a:t>th</a:t>
                      </a:r>
                      <a:r>
                        <a:rPr lang="en-US" sz="1400" b="1" dirty="0" smtClean="0">
                          <a:latin typeface="+mn-lt"/>
                        </a:rPr>
                        <a:t> Order Diffusion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Full (2)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20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Seasonal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Full (2)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0.25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15 min with SW-dt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Seasonal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63607616"/>
              </p:ext>
            </p:extLst>
          </p:nvPr>
        </p:nvGraphicFramePr>
        <p:xfrm>
          <a:off x="3186261" y="744628"/>
          <a:ext cx="8770117" cy="2071082"/>
        </p:xfrm>
        <a:graphic>
          <a:graphicData uri="http://schemas.openxmlformats.org/drawingml/2006/table">
            <a:tbl>
              <a:tblPr/>
              <a:tblGrid>
                <a:gridCol w="642553"/>
                <a:gridCol w="746453"/>
                <a:gridCol w="746453"/>
                <a:gridCol w="737474"/>
                <a:gridCol w="850333"/>
                <a:gridCol w="874701"/>
                <a:gridCol w="1097865"/>
                <a:gridCol w="1097865"/>
                <a:gridCol w="915130"/>
                <a:gridCol w="1061290"/>
              </a:tblGrid>
              <a:tr h="85437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Vertical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Coordinate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953 x 834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Sigma-Isob Hybrid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Sigma-Isob Hybrid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Hourly (pre-forecast hour 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170" y="1745345"/>
            <a:ext cx="2752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 Change in CONUS</a:t>
            </a:r>
          </a:p>
          <a:p>
            <a:r>
              <a:rPr lang="en-US" sz="2000" dirty="0"/>
              <a:t>Domains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170" y="3516782"/>
            <a:ext cx="3113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Newer Model Version</a:t>
            </a:r>
          </a:p>
          <a:p>
            <a:r>
              <a:rPr lang="en-US" sz="2000" dirty="0" smtClean="0"/>
              <a:t>More Ensemble Weight</a:t>
            </a:r>
          </a:p>
          <a:p>
            <a:r>
              <a:rPr lang="en-US" sz="2000" dirty="0" smtClean="0"/>
              <a:t>Advanced “</a:t>
            </a:r>
            <a:r>
              <a:rPr lang="en-US" sz="2000" dirty="0" smtClean="0">
                <a:solidFill>
                  <a:srgbClr val="FF0000"/>
                </a:solidFill>
              </a:rPr>
              <a:t>Physics Suite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1566" y="814878"/>
            <a:ext cx="3009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Upcoming</a:t>
            </a:r>
          </a:p>
          <a:p>
            <a:r>
              <a:rPr lang="en-US" sz="2400" b="1" dirty="0" smtClean="0"/>
              <a:t>RAPv4/HRRRv3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8251" y="5119143"/>
            <a:ext cx="297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Seasonal </a:t>
            </a:r>
            <a:r>
              <a:rPr lang="en-US" sz="2000" dirty="0"/>
              <a:t>V</a:t>
            </a:r>
            <a:r>
              <a:rPr lang="en-US" sz="2000" dirty="0" smtClean="0"/>
              <a:t>egetation</a:t>
            </a:r>
          </a:p>
          <a:p>
            <a:r>
              <a:rPr lang="en-US" sz="2000" dirty="0" smtClean="0"/>
              <a:t>Fraction/Leaf Area Index</a:t>
            </a:r>
            <a:endParaRPr lang="en-US" sz="2000" dirty="0"/>
          </a:p>
        </p:txBody>
      </p:sp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RAPv4/HRRRv3 Summary of Changes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0167" y="643738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RAPv4/HRRRv3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/>
          <a:stretch/>
        </p:blipFill>
        <p:spPr>
          <a:xfrm>
            <a:off x="37320" y="810382"/>
            <a:ext cx="5322357" cy="5487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91" y="845110"/>
            <a:ext cx="5352218" cy="5417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0419" y="657034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Hybrid coordinate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0913" y="666362"/>
            <a:ext cx="332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Terrain-following coordinate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07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New RAP/HRRR Vertical Coordinate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55" y="1249810"/>
            <a:ext cx="1020221" cy="50665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2343" y="5851611"/>
            <a:ext cx="320679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Less “Noise” in Hybrid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30167" y="6437383"/>
            <a:ext cx="286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 Vertical Coordinate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8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17" y="772178"/>
            <a:ext cx="8277304" cy="5400239"/>
          </a:xfrm>
          <a:prstGeom prst="rect">
            <a:avLst/>
          </a:prstGeom>
        </p:spPr>
      </p:pic>
      <p:sp>
        <p:nvSpPr>
          <p:cNvPr id="2" name="AutoShape 2" descr="creen Shot 2017-05-04 at 08.24.21.png"/>
          <p:cNvSpPr>
            <a:spLocks noChangeAspect="1" noChangeArrowheads="1"/>
          </p:cNvSpPr>
          <p:nvPr/>
        </p:nvSpPr>
        <p:spPr bwMode="auto">
          <a:xfrm>
            <a:off x="0" y="0"/>
            <a:ext cx="107823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073" y="102620"/>
            <a:ext cx="7920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RAP RMSE Upper-Air Winter (Three Weeks Jan 2017)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427" y="193137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hr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433" y="44451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hr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56" y="731916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RAPv4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RAPv3 (ops)</a:t>
            </a:r>
          </a:p>
          <a:p>
            <a:r>
              <a:rPr lang="en-US" b="1" dirty="0" smtClean="0"/>
              <a:t>RAPv4-RAPv3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0670" y="824249"/>
            <a:ext cx="7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70748" y="82424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RH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9642" y="824249"/>
            <a:ext cx="74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987496" y="3224092"/>
            <a:ext cx="443213" cy="2261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76190" y="2946159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8173" y="6001085"/>
            <a:ext cx="443213" cy="2261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86867" y="572315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RAPv4</a:t>
            </a:r>
          </a:p>
          <a:p>
            <a:r>
              <a:rPr lang="en-US" sz="1200" b="1" dirty="0" smtClean="0"/>
              <a:t>better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30167" y="6437383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Upper-Air Verification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 June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18th WRF Workshop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8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156" y="3387278"/>
            <a:ext cx="1812902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Full Tropospheric Improvements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22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4045</TotalTime>
  <Words>2680</Words>
  <Application>Microsoft Macintosh PowerPoint</Application>
  <PresentationFormat>Widescreen</PresentationFormat>
  <Paragraphs>880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 Black</vt:lpstr>
      <vt:lpstr>Calibri</vt:lpstr>
      <vt:lpstr>Helvetica</vt:lpstr>
      <vt:lpstr>Mangal</vt:lpstr>
      <vt:lpstr>MS PGothic</vt:lpstr>
      <vt:lpstr>ＭＳ Ｐゴシック</vt:lpstr>
      <vt:lpstr>Wingdings</vt:lpstr>
      <vt:lpstr>Arial</vt:lpstr>
      <vt:lpstr>Office Theme</vt:lpstr>
      <vt:lpstr> 18th Annual WRF User's Workshop    WRF-ARW Research to Operations Update: The Rapid-Refresh (RAP) version 4,  High-Resolution Rapid Refresh (HRRR) version 3 and Convection-Allowing Ensemble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Curtis Alexander</cp:lastModifiedBy>
  <cp:revision>1455</cp:revision>
  <dcterms:created xsi:type="dcterms:W3CDTF">2016-01-12T22:18:20Z</dcterms:created>
  <dcterms:modified xsi:type="dcterms:W3CDTF">2017-06-13T16:21:33Z</dcterms:modified>
</cp:coreProperties>
</file>