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15"/>
  </p:notesMasterIdLst>
  <p:sldIdLst>
    <p:sldId id="1221" r:id="rId2"/>
    <p:sldId id="1239" r:id="rId3"/>
    <p:sldId id="1252" r:id="rId4"/>
    <p:sldId id="1253" r:id="rId5"/>
    <p:sldId id="1231" r:id="rId6"/>
    <p:sldId id="1236" r:id="rId7"/>
    <p:sldId id="1240" r:id="rId8"/>
    <p:sldId id="1245" r:id="rId9"/>
    <p:sldId id="1254" r:id="rId10"/>
    <p:sldId id="1247" r:id="rId11"/>
    <p:sldId id="1250" r:id="rId12"/>
    <p:sldId id="1234" r:id="rId13"/>
    <p:sldId id="125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gny, Rajesh M" initials="ARM" lastIdx="13" clrIdx="0"/>
  <p:cmAuthor id="1" name="bhrea" initials="b" lastIdx="15" clrIdx="1"/>
  <p:cmAuthor id="2" name="John Michalakes" initials="JM" lastIdx="1" clrIdx="2">
    <p:extLst>
      <p:ext uri="{19B8F6BF-5375-455C-9EA6-DF929625EA0E}">
        <p15:presenceInfo xmlns:p15="http://schemas.microsoft.com/office/powerpoint/2012/main" userId="c6ceeab06f196da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0082D2"/>
    <a:srgbClr val="0089DE"/>
    <a:srgbClr val="0079C1"/>
    <a:srgbClr val="0091EA"/>
    <a:srgbClr val="FFFFFF"/>
    <a:srgbClr val="FFFFCC"/>
    <a:srgbClr val="CE6C61"/>
    <a:srgbClr val="C0D4F3"/>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78622" autoAdjust="0"/>
  </p:normalViewPr>
  <p:slideViewPr>
    <p:cSldViewPr snapToGrid="0">
      <p:cViewPr varScale="1">
        <p:scale>
          <a:sx n="71" d="100"/>
          <a:sy n="71" d="100"/>
        </p:scale>
        <p:origin x="1229"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76" d="100"/>
        <a:sy n="176" d="100"/>
      </p:scale>
      <p:origin x="0" y="0"/>
    </p:cViewPr>
  </p:sorterViewPr>
  <p:notesViewPr>
    <p:cSldViewPr snapToGrid="0" snapToObjects="1">
      <p:cViewPr varScale="1">
        <p:scale>
          <a:sx n="107" d="100"/>
          <a:sy n="107" d="100"/>
        </p:scale>
        <p:origin x="-344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9865B9-B9F6-45C3-A30F-97CF99B9CE36}" type="datetimeFigureOut">
              <a:rPr lang="en-US" smtClean="0"/>
              <a:pPr/>
              <a:t>6/13/2017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37B019-D095-4876-A7E1-9A11B9FE9E03}" type="slidenum">
              <a:rPr lang="en-US" smtClean="0"/>
              <a:pPr/>
              <a:t>‹#›</a:t>
            </a:fld>
            <a:endParaRPr lang="en-US"/>
          </a:p>
        </p:txBody>
      </p:sp>
    </p:spTree>
    <p:extLst>
      <p:ext uri="{BB962C8B-B14F-4D97-AF65-F5344CB8AC3E}">
        <p14:creationId xmlns:p14="http://schemas.microsoft.com/office/powerpoint/2010/main" val="3785790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dx.doi.org/10.1142/S0129626416500195"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rtweb.aer.com/line_param_frame.ht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Discuss the scalability issue for NWP going forward</a:t>
            </a:r>
          </a:p>
          <a:p>
            <a:r>
              <a:rPr lang="en-US" baseline="0" dirty="0" smtClean="0"/>
              <a:t>Including what scalability means – what are we scaling to</a:t>
            </a:r>
          </a:p>
          <a:p>
            <a:r>
              <a:rPr lang="en-US" baseline="0" dirty="0" smtClean="0"/>
              <a:t>Examples of work to improve scalability of NEPTUNE and </a:t>
            </a:r>
            <a:r>
              <a:rPr lang="en-US" baseline="0" dirty="0" err="1" smtClean="0"/>
              <a:t>MPAS</a:t>
            </a:r>
            <a:endParaRPr lang="en-US" baseline="0" dirty="0" smtClean="0"/>
          </a:p>
          <a:p>
            <a:r>
              <a:rPr lang="en-US" baseline="0" dirty="0" smtClean="0"/>
              <a:t>On latest generation Intel MIC processor, Knights’ Landing</a:t>
            </a:r>
          </a:p>
        </p:txBody>
      </p:sp>
      <p:sp>
        <p:nvSpPr>
          <p:cNvPr id="4" name="Slide Number Placeholder 3"/>
          <p:cNvSpPr>
            <a:spLocks noGrp="1"/>
          </p:cNvSpPr>
          <p:nvPr>
            <p:ph type="sldNum" sz="quarter" idx="10"/>
          </p:nvPr>
        </p:nvSpPr>
        <p:spPr/>
        <p:txBody>
          <a:bodyPr/>
          <a:lstStyle/>
          <a:p>
            <a:fld id="{FC37B019-D095-4876-A7E1-9A11B9FE9E03}" type="slidenum">
              <a:rPr lang="en-US" smtClean="0"/>
              <a:pPr/>
              <a:t>1</a:t>
            </a:fld>
            <a:endParaRPr lang="en-US"/>
          </a:p>
        </p:txBody>
      </p:sp>
    </p:spTree>
    <p:extLst>
      <p:ext uri="{BB962C8B-B14F-4D97-AF65-F5344CB8AC3E}">
        <p14:creationId xmlns:p14="http://schemas.microsoft.com/office/powerpoint/2010/main" val="875981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37B019-D095-4876-A7E1-9A11B9FE9E03}" type="slidenum">
              <a:rPr lang="en-US" smtClean="0"/>
              <a:pPr/>
              <a:t>12</a:t>
            </a:fld>
            <a:endParaRPr lang="en-US"/>
          </a:p>
        </p:txBody>
      </p:sp>
    </p:spTree>
    <p:extLst>
      <p:ext uri="{BB962C8B-B14F-4D97-AF65-F5344CB8AC3E}">
        <p14:creationId xmlns:p14="http://schemas.microsoft.com/office/powerpoint/2010/main" val="27526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u="sng" kern="1200" smtClean="0">
              <a:solidFill>
                <a:schemeClr val="tx1"/>
              </a:solidFill>
              <a:effectLst/>
              <a:latin typeface="+mn-lt"/>
              <a:ea typeface="+mn-ea"/>
              <a:cs typeface="+mn-cs"/>
            </a:endParaRPr>
          </a:p>
          <a:p>
            <a:r>
              <a:rPr lang="en-US" sz="1200" b="0" i="0" u="none" strike="noStrike" kern="1200" baseline="0" smtClean="0">
                <a:solidFill>
                  <a:schemeClr val="tx1"/>
                </a:solidFill>
                <a:effectLst/>
                <a:latin typeface="+mn-lt"/>
                <a:ea typeface="+mn-ea"/>
                <a:cs typeface="+mn-cs"/>
              </a:rPr>
              <a:t>NOPP: National Oceanographic Partnership Program</a:t>
            </a:r>
          </a:p>
          <a:p>
            <a:r>
              <a:rPr lang="en-US" sz="1200" b="0" i="0" u="none" strike="noStrike" kern="1200" baseline="0" smtClean="0">
                <a:solidFill>
                  <a:schemeClr val="tx1"/>
                </a:solidFill>
                <a:effectLst/>
                <a:latin typeface="+mn-lt"/>
                <a:ea typeface="+mn-ea"/>
                <a:cs typeface="+mn-cs"/>
              </a:rPr>
              <a:t>ESPC AOLI – Air-Ocean-Land-Ice Global Coupled Prediction</a:t>
            </a:r>
          </a:p>
          <a:p>
            <a:endParaRPr lang="en-US" sz="1200" kern="1200" smtClean="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10"/>
          </p:nvPr>
        </p:nvSpPr>
        <p:spPr/>
        <p:txBody>
          <a:bodyPr/>
          <a:lstStyle/>
          <a:p>
            <a:fld id="{FC37B019-D095-4876-A7E1-9A11B9FE9E03}" type="slidenum">
              <a:rPr lang="en-US" smtClean="0"/>
              <a:pPr/>
              <a:t>2</a:t>
            </a:fld>
            <a:endParaRPr lang="en-US"/>
          </a:p>
        </p:txBody>
      </p:sp>
    </p:spTree>
    <p:extLst>
      <p:ext uri="{BB962C8B-B14F-4D97-AF65-F5344CB8AC3E}">
        <p14:creationId xmlns:p14="http://schemas.microsoft.com/office/powerpoint/2010/main" val="3860347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smtClean="0">
                <a:solidFill>
                  <a:schemeClr val="tx1"/>
                </a:solidFill>
                <a:effectLst/>
                <a:latin typeface="+mn-lt"/>
                <a:ea typeface="+mn-ea"/>
                <a:cs typeface="+mn-cs"/>
              </a:rPr>
              <a:t>Michalakes, J.</a:t>
            </a:r>
            <a:r>
              <a:rPr lang="en-US" sz="1200" kern="1200" smtClean="0">
                <a:solidFill>
                  <a:schemeClr val="tx1"/>
                </a:solidFill>
                <a:effectLst/>
                <a:latin typeface="+mn-lt"/>
                <a:ea typeface="+mn-ea"/>
                <a:cs typeface="+mn-cs"/>
              </a:rPr>
              <a:t>, M. Iacono, E. Jessup. Optimizing Weather Model Radiative Transfer Physics for Intel’s Many Integrated Core (MIC) Architecture. Parallel Processing Letters, 26 No. 4. World Scientific. Dec. 2016. 16 pp. </a:t>
            </a:r>
            <a:r>
              <a:rPr lang="en-US" sz="1200" u="sng" kern="1200" smtClean="0">
                <a:solidFill>
                  <a:schemeClr val="tx1"/>
                </a:solidFill>
                <a:effectLst/>
                <a:latin typeface="+mn-lt"/>
                <a:ea typeface="+mn-ea"/>
                <a:cs typeface="+mn-cs"/>
                <a:hlinkClick r:id="rId3"/>
              </a:rPr>
              <a:t>http://dx.doi.org/10.1142/S0129626416500195</a:t>
            </a:r>
            <a:endParaRPr lang="en-US" sz="1200" u="sng" kern="1200" smtClean="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10"/>
          </p:nvPr>
        </p:nvSpPr>
        <p:spPr/>
        <p:txBody>
          <a:bodyPr/>
          <a:lstStyle/>
          <a:p>
            <a:fld id="{FC37B019-D095-4876-A7E1-9A11B9FE9E03}" type="slidenum">
              <a:rPr lang="en-US" smtClean="0"/>
              <a:pPr/>
              <a:t>3</a:t>
            </a:fld>
            <a:endParaRPr lang="en-US"/>
          </a:p>
        </p:txBody>
      </p:sp>
    </p:spTree>
    <p:extLst>
      <p:ext uri="{BB962C8B-B14F-4D97-AF65-F5344CB8AC3E}">
        <p14:creationId xmlns:p14="http://schemas.microsoft.com/office/powerpoint/2010/main" val="4056995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smtClean="0">
                <a:solidFill>
                  <a:schemeClr val="tx1"/>
                </a:solidFill>
                <a:effectLst/>
                <a:latin typeface="+mn-lt"/>
                <a:ea typeface="+mn-ea"/>
                <a:cs typeface="+mn-cs"/>
              </a:rPr>
              <a:t>Compares the accuracy of RRTMG, in red,  and a RRTMGP, in grey,  against current reference (line-by-line models) across a range of 42 atmospheric profiles designed to explore model error with respect to various gases, temperatures, and so on (the GAR-rond</a:t>
            </a:r>
            <a:r>
              <a:rPr lang="en-US" sz="1200" kern="1200" baseline="0" smtClean="0">
                <a:solidFill>
                  <a:schemeClr val="tx1"/>
                </a:solidFill>
                <a:effectLst/>
                <a:latin typeface="+mn-lt"/>
                <a:ea typeface="+mn-ea"/>
                <a:cs typeface="+mn-cs"/>
              </a:rPr>
              <a:t> </a:t>
            </a:r>
            <a:r>
              <a:rPr lang="en-US" sz="1200" kern="1200" smtClean="0">
                <a:solidFill>
                  <a:schemeClr val="tx1"/>
                </a:solidFill>
                <a:effectLst/>
                <a:latin typeface="+mn-lt"/>
                <a:ea typeface="+mn-ea"/>
                <a:cs typeface="+mn-cs"/>
              </a:rPr>
              <a:t>atmospheres). The RRTMGP calculations use a prototype k-distribtion that’s still being tuned.  For each model we show the mean error across the atmospheres  as a bar, the standard deviation across atmosphere as whiskers, and the min and max across atmospheres as vertical lines. At every level TOA, surface, or the level of max error per column, errors are smaller for RRTMGP than for RRTMG. That’s partly because the prototype k-distribution has roughly twice as many spectral points, and partly because the current k-distribution is tuned to the reference calculation, while RRTGM is tuned to an older reference that ,for example, had less absorption of solar radiation by water vapor. </a:t>
            </a:r>
          </a:p>
          <a:p>
            <a:endParaRPr lang="en-US" sz="1200" kern="120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smtClean="0">
                <a:solidFill>
                  <a:schemeClr val="tx1"/>
                </a:solidFill>
                <a:effectLst/>
                <a:latin typeface="+mn-lt"/>
                <a:ea typeface="+mn-ea"/>
                <a:cs typeface="+mn-cs"/>
              </a:rPr>
              <a:t>AER has its own linefile that is heavily based on HITRAN.  So the most accurate statement about the spectroscopic basis for RRTMGP_LW is that it was built from the line parameter file aer_v3.5 and the MT_CKD_3.0 continuum.  However, aer_v3.5 is (details on </a:t>
            </a:r>
            <a:r>
              <a:rPr lang="en-US" sz="1200" u="sng" kern="1200" smtClean="0">
                <a:solidFill>
                  <a:schemeClr val="tx1"/>
                </a:solidFill>
                <a:effectLst/>
                <a:latin typeface="+mn-lt"/>
                <a:ea typeface="+mn-ea"/>
                <a:cs typeface="+mn-cs"/>
                <a:hlinkClick r:id="rId3"/>
              </a:rPr>
              <a:t>http://rtweb.aer.com/line_param_frame.html</a:t>
            </a:r>
            <a:r>
              <a:rPr lang="en-US" sz="1200" kern="1200" smtClean="0">
                <a:solidFill>
                  <a:schemeClr val="tx1"/>
                </a:solidFill>
                <a:effectLst/>
                <a:latin typeface="+mn-lt"/>
                <a:ea typeface="+mn-ea"/>
                <a:cs typeface="+mn-cs"/>
              </a:rPr>
              <a:t> à What’s New) primarily based on HITRAN2012, with some exceptions for H2O in the far-IR and microwave and CO2 in one region in the near-IR.</a:t>
            </a:r>
          </a:p>
          <a:p>
            <a:endParaRPr lang="en-US" sz="1200" kern="1200" smtClean="0">
              <a:solidFill>
                <a:schemeClr val="tx1"/>
              </a:solidFill>
              <a:effectLst/>
              <a:latin typeface="+mn-lt"/>
              <a:ea typeface="+mn-ea"/>
              <a:cs typeface="+mn-cs"/>
            </a:endParaRPr>
          </a:p>
          <a:p>
            <a:endParaRPr lang="en-US" smtClean="0"/>
          </a:p>
          <a:p>
            <a:endParaRPr lang="en-US"/>
          </a:p>
        </p:txBody>
      </p:sp>
      <p:sp>
        <p:nvSpPr>
          <p:cNvPr id="4" name="Slide Number Placeholder 3"/>
          <p:cNvSpPr>
            <a:spLocks noGrp="1"/>
          </p:cNvSpPr>
          <p:nvPr>
            <p:ph type="sldNum" sz="quarter" idx="10"/>
          </p:nvPr>
        </p:nvSpPr>
        <p:spPr/>
        <p:txBody>
          <a:bodyPr/>
          <a:lstStyle/>
          <a:p>
            <a:fld id="{FC37B019-D095-4876-A7E1-9A11B9FE9E03}" type="slidenum">
              <a:rPr lang="en-US" smtClean="0"/>
              <a:pPr/>
              <a:t>4</a:t>
            </a:fld>
            <a:endParaRPr lang="en-US"/>
          </a:p>
        </p:txBody>
      </p:sp>
    </p:spTree>
    <p:extLst>
      <p:ext uri="{BB962C8B-B14F-4D97-AF65-F5344CB8AC3E}">
        <p14:creationId xmlns:p14="http://schemas.microsoft.com/office/powerpoint/2010/main" val="484085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37B019-D095-4876-A7E1-9A11B9FE9E03}" type="slidenum">
              <a:rPr lang="en-US" smtClean="0"/>
              <a:pPr/>
              <a:t>5</a:t>
            </a:fld>
            <a:endParaRPr lang="en-US"/>
          </a:p>
        </p:txBody>
      </p:sp>
    </p:spTree>
    <p:extLst>
      <p:ext uri="{BB962C8B-B14F-4D97-AF65-F5344CB8AC3E}">
        <p14:creationId xmlns:p14="http://schemas.microsoft.com/office/powerpoint/2010/main" val="465019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red layer sanitizes input</a:t>
            </a:r>
            <a:r>
              <a:rPr lang="en-US" baseline="0" smtClean="0"/>
              <a:t> to kernels – error checking (optical depth &lt; 0).</a:t>
            </a:r>
          </a:p>
          <a:p>
            <a:r>
              <a:rPr lang="en-US" baseline="0" smtClean="0"/>
              <a:t>don’t extrapolate k distribution with pressures or temps outside of range (relatively normal terrestrial)</a:t>
            </a:r>
          </a:p>
          <a:p>
            <a:endParaRPr lang="en-US" baseline="0" smtClean="0"/>
          </a:p>
          <a:p>
            <a:endParaRPr lang="en-US"/>
          </a:p>
        </p:txBody>
      </p:sp>
      <p:sp>
        <p:nvSpPr>
          <p:cNvPr id="4" name="Slide Number Placeholder 3"/>
          <p:cNvSpPr>
            <a:spLocks noGrp="1"/>
          </p:cNvSpPr>
          <p:nvPr>
            <p:ph type="sldNum" sz="quarter" idx="10"/>
          </p:nvPr>
        </p:nvSpPr>
        <p:spPr/>
        <p:txBody>
          <a:bodyPr/>
          <a:lstStyle/>
          <a:p>
            <a:fld id="{FC37B019-D095-4876-A7E1-9A11B9FE9E03}" type="slidenum">
              <a:rPr lang="en-US" smtClean="0"/>
              <a:pPr/>
              <a:t>6</a:t>
            </a:fld>
            <a:endParaRPr lang="en-US"/>
          </a:p>
        </p:txBody>
      </p:sp>
    </p:spTree>
    <p:extLst>
      <p:ext uri="{BB962C8B-B14F-4D97-AF65-F5344CB8AC3E}">
        <p14:creationId xmlns:p14="http://schemas.microsoft.com/office/powerpoint/2010/main" val="69071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fsw fswc  fluxes</a:t>
            </a:r>
            <a:r>
              <a:rPr lang="en-US" baseline="0" smtClean="0"/>
              <a:t> short-wave clear sky</a:t>
            </a:r>
          </a:p>
          <a:p>
            <a:r>
              <a:rPr lang="en-US" smtClean="0"/>
              <a:t>  real, dimension(:,:,:), allocable :: tau ! optical depth</a:t>
            </a:r>
            <a:br>
              <a:rPr lang="en-US" smtClean="0"/>
            </a:br>
            <a:r>
              <a:rPr lang="en-US" sz="1200" kern="1200" smtClean="0">
                <a:solidFill>
                  <a:schemeClr val="tx1"/>
                </a:solidFill>
                <a:effectLst/>
                <a:latin typeface="+mn-lt"/>
                <a:ea typeface="+mn-ea"/>
                <a:cs typeface="+mn-cs"/>
              </a:rPr>
              <a:t>  real, dimension(:,:,:), allocable :: ssa ! single-scattering albedo </a:t>
            </a:r>
            <a:br>
              <a:rPr lang="en-US" sz="1200" kern="1200" smtClean="0">
                <a:solidFill>
                  <a:schemeClr val="tx1"/>
                </a:solidFill>
                <a:effectLst/>
                <a:latin typeface="+mn-lt"/>
                <a:ea typeface="+mn-ea"/>
                <a:cs typeface="+mn-cs"/>
              </a:rPr>
            </a:br>
            <a:endParaRPr lang="en-US" sz="1200" kern="1200" smtClean="0">
              <a:solidFill>
                <a:schemeClr val="tx1"/>
              </a:solidFill>
              <a:effectLst/>
              <a:latin typeface="+mn-lt"/>
              <a:ea typeface="+mn-ea"/>
              <a:cs typeface="+mn-cs"/>
            </a:endParaRPr>
          </a:p>
          <a:p>
            <a:r>
              <a:rPr lang="en-US" sz="1200" kern="1200" smtClean="0">
                <a:solidFill>
                  <a:schemeClr val="tx1"/>
                </a:solidFill>
                <a:effectLst/>
                <a:latin typeface="+mn-lt"/>
                <a:ea typeface="+mn-ea"/>
                <a:cs typeface="+mn-cs"/>
              </a:rPr>
              <a:t>  real, dimension(:,:,:), allocable :: g    ! asymmetry parameter</a:t>
            </a:r>
          </a:p>
          <a:p>
            <a:endParaRPr lang="en-US" baseline="0" smtClean="0"/>
          </a:p>
          <a:p>
            <a:endParaRPr lang="en-US"/>
          </a:p>
        </p:txBody>
      </p:sp>
      <p:sp>
        <p:nvSpPr>
          <p:cNvPr id="4" name="Slide Number Placeholder 3"/>
          <p:cNvSpPr>
            <a:spLocks noGrp="1"/>
          </p:cNvSpPr>
          <p:nvPr>
            <p:ph type="sldNum" sz="quarter" idx="10"/>
          </p:nvPr>
        </p:nvSpPr>
        <p:spPr/>
        <p:txBody>
          <a:bodyPr/>
          <a:lstStyle/>
          <a:p>
            <a:fld id="{FC37B019-D095-4876-A7E1-9A11B9FE9E03}" type="slidenum">
              <a:rPr lang="en-US" smtClean="0"/>
              <a:pPr/>
              <a:t>7</a:t>
            </a:fld>
            <a:endParaRPr lang="en-US"/>
          </a:p>
        </p:txBody>
      </p:sp>
    </p:spTree>
    <p:extLst>
      <p:ext uri="{BB962C8B-B14F-4D97-AF65-F5344CB8AC3E}">
        <p14:creationId xmlns:p14="http://schemas.microsoft.com/office/powerpoint/2010/main" val="11616603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fsw fswc  fluxes</a:t>
            </a:r>
            <a:r>
              <a:rPr lang="en-US" baseline="0" smtClean="0"/>
              <a:t> short-wave clear sky</a:t>
            </a:r>
          </a:p>
          <a:p>
            <a:r>
              <a:rPr lang="en-US" smtClean="0"/>
              <a:t>  real, dimension(:,:,:), allocable :: tau ! optical depth</a:t>
            </a:r>
            <a:br>
              <a:rPr lang="en-US" smtClean="0"/>
            </a:br>
            <a:r>
              <a:rPr lang="en-US" sz="1200" kern="1200" smtClean="0">
                <a:solidFill>
                  <a:schemeClr val="tx1"/>
                </a:solidFill>
                <a:effectLst/>
                <a:latin typeface="+mn-lt"/>
                <a:ea typeface="+mn-ea"/>
                <a:cs typeface="+mn-cs"/>
              </a:rPr>
              <a:t>  real, dimension(:,:,:), allocable :: ssa ! single-scattering albedo </a:t>
            </a:r>
            <a:br>
              <a:rPr lang="en-US" sz="1200" kern="1200" smtClean="0">
                <a:solidFill>
                  <a:schemeClr val="tx1"/>
                </a:solidFill>
                <a:effectLst/>
                <a:latin typeface="+mn-lt"/>
                <a:ea typeface="+mn-ea"/>
                <a:cs typeface="+mn-cs"/>
              </a:rPr>
            </a:br>
            <a:endParaRPr lang="en-US" sz="1200" kern="1200" smtClean="0">
              <a:solidFill>
                <a:schemeClr val="tx1"/>
              </a:solidFill>
              <a:effectLst/>
              <a:latin typeface="+mn-lt"/>
              <a:ea typeface="+mn-ea"/>
              <a:cs typeface="+mn-cs"/>
            </a:endParaRPr>
          </a:p>
          <a:p>
            <a:r>
              <a:rPr lang="en-US" sz="1200" kern="1200" smtClean="0">
                <a:solidFill>
                  <a:schemeClr val="tx1"/>
                </a:solidFill>
                <a:effectLst/>
                <a:latin typeface="+mn-lt"/>
                <a:ea typeface="+mn-ea"/>
                <a:cs typeface="+mn-cs"/>
              </a:rPr>
              <a:t>  real, dimension(:,:,:), allocable :: g    ! asymmetry parameter</a:t>
            </a:r>
          </a:p>
          <a:p>
            <a:endParaRPr lang="en-US"/>
          </a:p>
        </p:txBody>
      </p:sp>
      <p:sp>
        <p:nvSpPr>
          <p:cNvPr id="4" name="Slide Number Placeholder 3"/>
          <p:cNvSpPr>
            <a:spLocks noGrp="1"/>
          </p:cNvSpPr>
          <p:nvPr>
            <p:ph type="sldNum" sz="quarter" idx="10"/>
          </p:nvPr>
        </p:nvSpPr>
        <p:spPr/>
        <p:txBody>
          <a:bodyPr/>
          <a:lstStyle/>
          <a:p>
            <a:fld id="{FC37B019-D095-4876-A7E1-9A11B9FE9E03}" type="slidenum">
              <a:rPr lang="en-US" smtClean="0"/>
              <a:pPr/>
              <a:t>8</a:t>
            </a:fld>
            <a:endParaRPr lang="en-US"/>
          </a:p>
        </p:txBody>
      </p:sp>
    </p:spTree>
    <p:extLst>
      <p:ext uri="{BB962C8B-B14F-4D97-AF65-F5344CB8AC3E}">
        <p14:creationId xmlns:p14="http://schemas.microsoft.com/office/powerpoint/2010/main" val="3438507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37B019-D095-4876-A7E1-9A11B9FE9E03}" type="slidenum">
              <a:rPr lang="en-US" smtClean="0"/>
              <a:pPr/>
              <a:t>11</a:t>
            </a:fld>
            <a:endParaRPr lang="en-US"/>
          </a:p>
        </p:txBody>
      </p:sp>
    </p:spTree>
    <p:extLst>
      <p:ext uri="{BB962C8B-B14F-4D97-AF65-F5344CB8AC3E}">
        <p14:creationId xmlns:p14="http://schemas.microsoft.com/office/powerpoint/2010/main" val="999674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62050"/>
            <a:ext cx="8077200" cy="1200150"/>
          </a:xfrm>
        </p:spPr>
        <p:txBody>
          <a:bodyPr anchor="ctr" anchorCtr="0">
            <a:normAutofit/>
          </a:bodyPr>
          <a:lstStyle>
            <a:lvl1pPr algn="ctr">
              <a:defRPr sz="320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94319" y="2886269"/>
            <a:ext cx="6755362" cy="2895600"/>
          </a:xfrm>
        </p:spPr>
        <p:txBody>
          <a:bodyPr>
            <a:normAutofit/>
          </a:bodyPr>
          <a:lstStyle>
            <a:lvl1pPr marL="0" indent="0" algn="ctr">
              <a:spcBef>
                <a:spcPts val="0"/>
              </a:spcBef>
              <a:spcAft>
                <a:spcPts val="1800"/>
              </a:spcAft>
              <a:buNone/>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amp; Content -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dirty="0" smtClean="0"/>
              <a:t>Click to edit Master title style</a:t>
            </a:r>
            <a:endParaRPr lang="en-US" dirty="0"/>
          </a:p>
        </p:txBody>
      </p:sp>
      <p:sp>
        <p:nvSpPr>
          <p:cNvPr id="4" name="Content Placeholder 2"/>
          <p:cNvSpPr>
            <a:spLocks noGrp="1"/>
          </p:cNvSpPr>
          <p:nvPr>
            <p:ph idx="1"/>
          </p:nvPr>
        </p:nvSpPr>
        <p:spPr>
          <a:xfrm>
            <a:off x="457200" y="1524000"/>
            <a:ext cx="8229600" cy="4525963"/>
          </a:xfrm>
        </p:spPr>
        <p:txBody>
          <a:bodyPr/>
          <a:lstStyle>
            <a:lvl1pPr marL="283464" indent="-283464">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5"/>
          <p:cNvSpPr txBox="1">
            <a:spLocks/>
          </p:cNvSpPr>
          <p:nvPr userDrawn="1"/>
        </p:nvSpPr>
        <p:spPr bwMode="white">
          <a:xfrm>
            <a:off x="4343400" y="6685450"/>
            <a:ext cx="457200" cy="152400"/>
          </a:xfrm>
          <a:prstGeom prst="rect">
            <a:avLst/>
          </a:prstGeom>
          <a:noFill/>
        </p:spPr>
        <p:txBody>
          <a:bodyPr wrap="square" tIns="0" bIns="0" rtlCol="0">
            <a:spAutoFit/>
          </a:bodyPr>
          <a:lstStyle>
            <a:lvl1pPr algn="r">
              <a:defRPr kumimoji="0" lang="en-US" sz="1000" b="0" i="0" u="none" strike="noStrike" kern="1200" cap="none" normalizeH="0" baseline="0" smtClean="0">
                <a:ln>
                  <a:noFill/>
                </a:ln>
                <a:solidFill>
                  <a:srgbClr val="B2D6E9"/>
                </a:solidFill>
                <a:effectLst/>
                <a:latin typeface="Arial" pitchFamily="34" charset="0"/>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0BB08E2-94FE-4F11-ADC1-E76AB09E93C3}" type="slidenum">
              <a:rPr kumimoji="0" lang="en-US" sz="1000" b="0" i="0" u="none" strike="noStrike" kern="1200" cap="none" spc="0" normalizeH="0" baseline="0" noProof="0" smtClean="0">
                <a:ln>
                  <a:noFill/>
                </a:ln>
                <a:solidFill>
                  <a:srgbClr val="B2D6E9"/>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B2D6E9"/>
              </a:solidFill>
              <a:effectLst/>
              <a:uLnTx/>
              <a:uFillTx/>
              <a:latin typeface="Arial" pitchFamily="34" charset="0"/>
              <a:ea typeface="+mn-ea"/>
              <a:cs typeface="+mn-cs"/>
            </a:endParaRPr>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TxTwoObj" preserve="1">
  <p:cSld name="2 column -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24000"/>
            <a:ext cx="4040188" cy="639762"/>
          </a:xfrm>
        </p:spPr>
        <p:txBody>
          <a:bodyPr anchor="t" anchorCtr="0">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63762"/>
            <a:ext cx="40401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24000"/>
            <a:ext cx="4041775" cy="639762"/>
          </a:xfrm>
        </p:spPr>
        <p:txBody>
          <a:bodyPr anchor="t" anchorCtr="0">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63762"/>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lvl1pPr algn="ctr">
              <a:defRPr>
                <a:solidFill>
                  <a:schemeClr val="tx1">
                    <a:lumMod val="50000"/>
                  </a:schemeClr>
                </a:solidFill>
              </a:defRPr>
            </a:lvl1pPr>
          </a:lstStyle>
          <a:p>
            <a:fld id="{D0BB08E2-94FE-4F11-ADC1-E76AB09E93C3}" type="slidenum">
              <a:rPr lang="en-US" smtClean="0"/>
              <a:pPr/>
              <a:t>‹#›</a:t>
            </a:fld>
            <a:endParaRPr lang="en-US"/>
          </a:p>
        </p:txBody>
      </p:sp>
      <p:sp>
        <p:nvSpPr>
          <p:cNvPr id="11" name="Slide Number Placeholder 5"/>
          <p:cNvSpPr txBox="1">
            <a:spLocks/>
          </p:cNvSpPr>
          <p:nvPr userDrawn="1"/>
        </p:nvSpPr>
        <p:spPr bwMode="white">
          <a:xfrm>
            <a:off x="4343400" y="6685450"/>
            <a:ext cx="457200" cy="152400"/>
          </a:xfrm>
          <a:prstGeom prst="rect">
            <a:avLst/>
          </a:prstGeom>
          <a:noFill/>
        </p:spPr>
        <p:txBody>
          <a:bodyPr wrap="square" tIns="0" bIns="0" rtlCol="0">
            <a:spAutoFit/>
          </a:bodyPr>
          <a:lstStyle>
            <a:lvl1pPr algn="r">
              <a:defRPr kumimoji="0" lang="en-US" sz="1000" b="0" i="0" u="none" strike="noStrike" kern="1200" cap="none" normalizeH="0" baseline="0" smtClean="0">
                <a:ln>
                  <a:noFill/>
                </a:ln>
                <a:solidFill>
                  <a:srgbClr val="B2D6E9"/>
                </a:solidFill>
                <a:effectLst/>
                <a:latin typeface="Arial" pitchFamily="34" charset="0"/>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0BB08E2-94FE-4F11-ADC1-E76AB09E93C3}" type="slidenum">
              <a:rPr kumimoji="0" lang="en-US" sz="1000" b="0" i="0" u="none" strike="noStrike" kern="1200" cap="none" spc="0" normalizeH="0" baseline="0" noProof="0" smtClean="0">
                <a:ln>
                  <a:noFill/>
                </a:ln>
                <a:solidFill>
                  <a:srgbClr val="B2D6E9"/>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B2D6E9"/>
              </a:solidFill>
              <a:effectLst/>
              <a:uLnTx/>
              <a:uFillTx/>
              <a:latin typeface="Arial" pitchFamily="34" charset="0"/>
              <a:ea typeface="+mn-ea"/>
              <a:cs typeface="+mn-cs"/>
            </a:endParaRPr>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2 column -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24000"/>
            <a:ext cx="8229600" cy="639762"/>
          </a:xfrm>
        </p:spPr>
        <p:txBody>
          <a:bodyPr anchor="t" anchorCtr="0">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63762"/>
            <a:ext cx="40401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645025" y="2163762"/>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text, object -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smtClean="0"/>
              <a:t>Click to edit Master title style</a:t>
            </a:r>
            <a:endParaRPr lang="en-US"/>
          </a:p>
        </p:txBody>
      </p:sp>
      <p:sp>
        <p:nvSpPr>
          <p:cNvPr id="4" name="Content Placeholder 3"/>
          <p:cNvSpPr>
            <a:spLocks noGrp="1"/>
          </p:cNvSpPr>
          <p:nvPr>
            <p:ph sz="half" idx="2"/>
          </p:nvPr>
        </p:nvSpPr>
        <p:spPr>
          <a:xfrm>
            <a:off x="457200" y="1524000"/>
            <a:ext cx="4040188" cy="3951288"/>
          </a:xfrm>
        </p:spPr>
        <p:txBody>
          <a:bodyPr>
            <a:normAutofit/>
          </a:bodyPr>
          <a:lstStyle>
            <a:lvl1pPr marL="274320" indent="-274320">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5"/>
          <p:cNvSpPr>
            <a:spLocks noGrp="1"/>
          </p:cNvSpPr>
          <p:nvPr>
            <p:ph sz="quarter" idx="4" hasCustomPrompt="1"/>
          </p:nvPr>
        </p:nvSpPr>
        <p:spPr>
          <a:xfrm>
            <a:off x="4645025" y="1524000"/>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add object</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 preserve="1">
  <p:cSld name="Title &amp; Content - No bar">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7432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Rectangle 8"/>
          <p:cNvSpPr/>
          <p:nvPr/>
        </p:nvSpPr>
        <p:spPr bwMode="white">
          <a:xfrm>
            <a:off x="0" y="609600"/>
            <a:ext cx="9144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90392"/>
            <a:ext cx="8229600" cy="584775"/>
          </a:xfrm>
        </p:spPr>
        <p:txBody>
          <a:bodyPr anchor="t" anchorCtr="0"/>
          <a:lstStyle>
            <a:lvl1pPr>
              <a:defRPr baseline="0">
                <a:solidFill>
                  <a:schemeClr val="bg1"/>
                </a:solidFill>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woTxTwoObj" preserve="1">
  <p:cSld name="2 column - No bar">
    <p:spTree>
      <p:nvGrpSpPr>
        <p:cNvPr id="1" name=""/>
        <p:cNvGrpSpPr/>
        <p:nvPr/>
      </p:nvGrpSpPr>
      <p:grpSpPr>
        <a:xfrm>
          <a:off x="0" y="0"/>
          <a:ext cx="0" cy="0"/>
          <a:chOff x="0" y="0"/>
          <a:chExt cx="0" cy="0"/>
        </a:xfrm>
      </p:grpSpPr>
      <p:sp>
        <p:nvSpPr>
          <p:cNvPr id="8" name="Rectangle 7"/>
          <p:cNvSpPr/>
          <p:nvPr/>
        </p:nvSpPr>
        <p:spPr bwMode="white">
          <a:xfrm>
            <a:off x="0" y="609600"/>
            <a:ext cx="9144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baseline="0">
                <a:solidFill>
                  <a:schemeClr val="bg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24000"/>
            <a:ext cx="4040188" cy="639762"/>
          </a:xfrm>
        </p:spPr>
        <p:txBody>
          <a:bodyPr anchor="t" anchorCtr="0">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63762"/>
            <a:ext cx="40401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24000"/>
            <a:ext cx="4041775" cy="639762"/>
          </a:xfrm>
        </p:spPr>
        <p:txBody>
          <a:bodyPr anchor="t" anchorCtr="0">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63762"/>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text, object - No bar">
    <p:spTree>
      <p:nvGrpSpPr>
        <p:cNvPr id="1" name=""/>
        <p:cNvGrpSpPr/>
        <p:nvPr/>
      </p:nvGrpSpPr>
      <p:grpSpPr>
        <a:xfrm>
          <a:off x="0" y="0"/>
          <a:ext cx="0" cy="0"/>
          <a:chOff x="0" y="0"/>
          <a:chExt cx="0" cy="0"/>
        </a:xfrm>
      </p:grpSpPr>
      <p:sp>
        <p:nvSpPr>
          <p:cNvPr id="7" name="Rectangle 6"/>
          <p:cNvSpPr/>
          <p:nvPr/>
        </p:nvSpPr>
        <p:spPr bwMode="white">
          <a:xfrm>
            <a:off x="0" y="609600"/>
            <a:ext cx="9144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0" dirty="0">
              <a:solidFill>
                <a:schemeClr val="bg1"/>
              </a:solidFill>
            </a:endParaRPr>
          </a:p>
        </p:txBody>
      </p:sp>
      <p:sp>
        <p:nvSpPr>
          <p:cNvPr id="2" name="Title 1"/>
          <p:cNvSpPr>
            <a:spLocks noGrp="1"/>
          </p:cNvSpPr>
          <p:nvPr>
            <p:ph type="title"/>
          </p:nvPr>
        </p:nvSpPr>
        <p:spPr/>
        <p:txBody>
          <a:bodyPr/>
          <a:lstStyle>
            <a:lvl1pPr>
              <a:defRPr baseline="0">
                <a:solidFill>
                  <a:schemeClr val="bg1"/>
                </a:solidFill>
              </a:defRPr>
            </a:lvl1pPr>
          </a:lstStyle>
          <a:p>
            <a:r>
              <a:rPr lang="en-US" smtClean="0"/>
              <a:t>Click to edit Master title style</a:t>
            </a:r>
            <a:endParaRPr lang="en-US"/>
          </a:p>
        </p:txBody>
      </p:sp>
      <p:sp>
        <p:nvSpPr>
          <p:cNvPr id="4" name="Content Placeholder 3"/>
          <p:cNvSpPr>
            <a:spLocks noGrp="1"/>
          </p:cNvSpPr>
          <p:nvPr>
            <p:ph sz="half" idx="2"/>
          </p:nvPr>
        </p:nvSpPr>
        <p:spPr>
          <a:xfrm>
            <a:off x="457200" y="1524000"/>
            <a:ext cx="4040188" cy="3951288"/>
          </a:xfrm>
        </p:spPr>
        <p:txBody>
          <a:bodyPr>
            <a:normAutofit/>
          </a:bodyPr>
          <a:lstStyle>
            <a:lvl1pPr marL="274320" indent="-274320">
              <a:defRPr sz="2000" baseline="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5"/>
          <p:cNvSpPr>
            <a:spLocks noGrp="1"/>
          </p:cNvSpPr>
          <p:nvPr>
            <p:ph sz="quarter" idx="4" hasCustomPrompt="1"/>
          </p:nvPr>
        </p:nvSpPr>
        <p:spPr>
          <a:xfrm>
            <a:off x="4645025" y="1524000"/>
            <a:ext cx="4041775" cy="3951288"/>
          </a:xfrm>
        </p:spPr>
        <p:txBody>
          <a:bodyPr>
            <a:normAutofit/>
          </a:bodyPr>
          <a:lstStyle>
            <a:lvl1pPr marL="274320" indent="-274320">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add object</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799" y="2386013"/>
            <a:ext cx="7772400" cy="738187"/>
          </a:xfrm>
        </p:spPr>
        <p:txBody>
          <a:bodyPr anchor="t" anchorCtr="0"/>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itle 6"/>
          <p:cNvSpPr>
            <a:spLocks noGrp="1"/>
          </p:cNvSpPr>
          <p:nvPr>
            <p:ph type="title"/>
          </p:nvPr>
        </p:nvSpPr>
        <p:spPr>
          <a:xfrm>
            <a:off x="665956" y="1524000"/>
            <a:ext cx="7812087" cy="762000"/>
          </a:xfrm>
        </p:spPr>
        <p:txBody>
          <a:bodyPr anchor="t" anchorCtr="0"/>
          <a:lstStyle>
            <a:lvl1pPr algn="ctr">
              <a:defRPr/>
            </a:lvl1pPr>
          </a:lstStyle>
          <a:p>
            <a:r>
              <a:rPr lang="en-US" smtClean="0"/>
              <a:t>Click to edit Master title style</a:t>
            </a:r>
            <a:endParaRPr lang="en-US" dirty="0"/>
          </a:p>
        </p:txBody>
      </p:sp>
      <p:sp>
        <p:nvSpPr>
          <p:cNvPr id="8" name="Rectangle 7"/>
          <p:cNvSpPr/>
          <p:nvPr/>
        </p:nvSpPr>
        <p:spPr bwMode="white">
          <a:xfrm>
            <a:off x="0" y="609600"/>
            <a:ext cx="9144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4099" name="Rectangle 3"/>
          <p:cNvSpPr>
            <a:spLocks noChangeArrowheads="1"/>
          </p:cNvSpPr>
          <p:nvPr/>
        </p:nvSpPr>
        <p:spPr bwMode="gray">
          <a:xfrm>
            <a:off x="0" y="6675438"/>
            <a:ext cx="9144000" cy="182562"/>
          </a:xfrm>
          <a:prstGeom prst="rect">
            <a:avLst/>
          </a:prstGeom>
          <a:solidFill>
            <a:schemeClr val="tx1"/>
          </a:solidFill>
          <a:ln w="9525">
            <a:noFill/>
            <a:miter lim="800000"/>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FF0000"/>
              </a:solidFill>
              <a:effectLst/>
              <a:latin typeface="Arial" pitchFamily="34" charset="0"/>
            </a:endParaRPr>
          </a:p>
        </p:txBody>
      </p:sp>
      <p:sp>
        <p:nvSpPr>
          <p:cNvPr id="2" name="Title Placeholder 1"/>
          <p:cNvSpPr>
            <a:spLocks noGrp="1"/>
          </p:cNvSpPr>
          <p:nvPr>
            <p:ph type="title"/>
          </p:nvPr>
        </p:nvSpPr>
        <p:spPr>
          <a:xfrm>
            <a:off x="457200" y="86833"/>
            <a:ext cx="8229600" cy="584775"/>
          </a:xfrm>
          <a:prstGeom prst="rect">
            <a:avLst/>
          </a:prstGeom>
        </p:spPr>
        <p:txBody>
          <a:bodyPr vert="horz" lIns="91440" tIns="45720" rIns="91440" bIns="45720" rtlCol="0" anchor="ctr"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5240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bwMode="white">
          <a:xfrm>
            <a:off x="4343400" y="6685450"/>
            <a:ext cx="457200" cy="152400"/>
          </a:xfrm>
          <a:prstGeom prst="rect">
            <a:avLst/>
          </a:prstGeom>
          <a:noFill/>
        </p:spPr>
        <p:txBody>
          <a:bodyPr wrap="square" tIns="0" bIns="0" rtlCol="0">
            <a:spAutoFit/>
          </a:bodyPr>
          <a:lstStyle>
            <a:lvl1pPr algn="r">
              <a:defRPr kumimoji="0" lang="en-US" sz="1000" b="0" i="0" u="none" strike="noStrike" kern="1200" cap="none" normalizeH="0" baseline="0" smtClean="0">
                <a:ln>
                  <a:noFill/>
                </a:ln>
                <a:solidFill>
                  <a:srgbClr val="B2D6E9"/>
                </a:solidFill>
                <a:effectLst/>
                <a:latin typeface="Arial" pitchFamily="34" charset="0"/>
                <a:ea typeface="+mn-ea"/>
                <a:cs typeface="+mn-cs"/>
              </a:defRPr>
            </a:lvl1pPr>
          </a:lstStyle>
          <a:p>
            <a:fld id="{D0BB08E2-94FE-4F11-ADC1-E76AB09E93C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9" r:id="rId4"/>
    <p:sldLayoutId id="2147483704" r:id="rId5"/>
    <p:sldLayoutId id="2147483705" r:id="rId6"/>
    <p:sldLayoutId id="2147483706" r:id="rId7"/>
    <p:sldLayoutId id="2147483707" r:id="rId8"/>
    <p:sldLayoutId id="2147483708" r:id="rId9"/>
  </p:sldLayoutIdLst>
  <p:transition>
    <p:fade/>
  </p:transition>
  <p:timing>
    <p:tnLst>
      <p:par>
        <p:cTn id="1" dur="indefinite" restart="never" nodeType="tmRoot"/>
      </p:par>
    </p:tnLst>
  </p:timing>
  <p:txStyles>
    <p:titleStyle>
      <a:lvl1pPr algn="l" defTabSz="914400" rtl="0" eaLnBrk="1" latinLnBrk="0" hangingPunct="1">
        <a:spcBef>
          <a:spcPct val="0"/>
        </a:spcBef>
        <a:buNone/>
        <a:defRPr sz="3200" b="1" kern="1200">
          <a:solidFill>
            <a:schemeClr val="tx1"/>
          </a:solidFill>
          <a:latin typeface="Arial" pitchFamily="34" charset="0"/>
          <a:ea typeface="+mj-ea"/>
          <a:cs typeface="Arial" pitchFamily="34" charset="0"/>
        </a:defRPr>
      </a:lvl1pPr>
    </p:titleStyle>
    <p:bodyStyle>
      <a:lvl1pPr marL="0" indent="27432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earthsystemcog.org/projects/espc-aoli/2013_meetin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earthsystemcog.org/projects/espc-aoli/2013_meeting"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hyperlink" Target="http://dx.doi.org/10.1142/S0129626416500195"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rtweb.aer.com/line_param_frame.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www.cfa.harvard.edu/hitran/facts.html"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614805"/>
            <a:ext cx="8077200" cy="1200150"/>
          </a:xfrm>
        </p:spPr>
        <p:txBody>
          <a:bodyPr>
            <a:normAutofit/>
          </a:bodyPr>
          <a:lstStyle/>
          <a:p>
            <a:r>
              <a:rPr lang="en-US" sz="2400"/>
              <a:t>RRTMG-P: An Updated and Standardized Radiative Transfer Package for Earth System Applications on High Performance Computing Systems</a:t>
            </a:r>
            <a:endParaRPr lang="en-US" sz="2400" dirty="0"/>
          </a:p>
        </p:txBody>
      </p:sp>
      <p:sp>
        <p:nvSpPr>
          <p:cNvPr id="3" name="Subtitle 2"/>
          <p:cNvSpPr>
            <a:spLocks noGrp="1"/>
          </p:cNvSpPr>
          <p:nvPr>
            <p:ph type="subTitle" idx="1"/>
          </p:nvPr>
        </p:nvSpPr>
        <p:spPr>
          <a:xfrm>
            <a:off x="1194319" y="3009601"/>
            <a:ext cx="6755362" cy="2866130"/>
          </a:xfrm>
        </p:spPr>
        <p:txBody>
          <a:bodyPr>
            <a:noAutofit/>
          </a:bodyPr>
          <a:lstStyle/>
          <a:p>
            <a:pPr>
              <a:spcAft>
                <a:spcPts val="300"/>
              </a:spcAft>
            </a:pPr>
            <a:r>
              <a:rPr lang="en-US" sz="1400" smtClean="0"/>
              <a:t>Robert Pincus</a:t>
            </a:r>
            <a:endParaRPr lang="en-US" sz="1400" dirty="0" smtClean="0"/>
          </a:p>
          <a:p>
            <a:pPr>
              <a:spcAft>
                <a:spcPts val="600"/>
              </a:spcAft>
            </a:pPr>
            <a:r>
              <a:rPr lang="en-US" sz="1400" b="0" smtClean="0"/>
              <a:t>University of Colorado</a:t>
            </a:r>
          </a:p>
          <a:p>
            <a:pPr>
              <a:spcAft>
                <a:spcPts val="300"/>
              </a:spcAft>
            </a:pPr>
            <a:r>
              <a:rPr lang="en-US" sz="1400"/>
              <a:t>Brian Eaton</a:t>
            </a:r>
          </a:p>
          <a:p>
            <a:pPr>
              <a:spcAft>
                <a:spcPts val="600"/>
              </a:spcAft>
            </a:pPr>
            <a:r>
              <a:rPr lang="en-US" sz="1400" b="0" smtClean="0"/>
              <a:t>NCAR/CGD</a:t>
            </a:r>
            <a:endParaRPr lang="en-US" sz="1400" b="0" dirty="0" smtClean="0"/>
          </a:p>
          <a:p>
            <a:pPr>
              <a:spcAft>
                <a:spcPts val="300"/>
              </a:spcAft>
            </a:pPr>
            <a:r>
              <a:rPr lang="en-US" sz="1400" smtClean="0"/>
              <a:t>John Dennis, Youngsung Kim</a:t>
            </a:r>
            <a:endParaRPr lang="en-US" sz="1400" dirty="0"/>
          </a:p>
          <a:p>
            <a:pPr>
              <a:spcAft>
                <a:spcPts val="600"/>
              </a:spcAft>
            </a:pPr>
            <a:r>
              <a:rPr lang="en-US" sz="1400" b="0" smtClean="0"/>
              <a:t>NCAR/CISL</a:t>
            </a:r>
            <a:endParaRPr lang="en-US" sz="1400" b="0" dirty="0" smtClean="0"/>
          </a:p>
          <a:p>
            <a:pPr>
              <a:spcAft>
                <a:spcPts val="300"/>
              </a:spcAft>
            </a:pPr>
            <a:r>
              <a:rPr lang="en-US" sz="1400" smtClean="0"/>
              <a:t>John Michalakes </a:t>
            </a:r>
          </a:p>
          <a:p>
            <a:pPr>
              <a:spcAft>
                <a:spcPts val="300"/>
              </a:spcAft>
            </a:pPr>
            <a:r>
              <a:rPr lang="en-US" sz="1400" b="0" smtClean="0"/>
              <a:t>(michalak@ucar.edu)</a:t>
            </a:r>
            <a:endParaRPr lang="en-US" sz="1400" b="0" dirty="0"/>
          </a:p>
          <a:p>
            <a:pPr>
              <a:spcAft>
                <a:spcPts val="600"/>
              </a:spcAft>
            </a:pPr>
            <a:r>
              <a:rPr lang="en-US" sz="1400" b="0" smtClean="0"/>
              <a:t>UCAR/CPAESS and NRL</a:t>
            </a:r>
            <a:endParaRPr lang="en-US" sz="1400" b="0" dirty="0" smtClean="0"/>
          </a:p>
          <a:p>
            <a:pPr>
              <a:spcAft>
                <a:spcPts val="600"/>
              </a:spcAft>
            </a:pPr>
            <a:endParaRPr lang="en-US" sz="1400" b="0" dirty="0"/>
          </a:p>
          <a:p>
            <a:pPr>
              <a:spcAft>
                <a:spcPts val="0"/>
              </a:spcAft>
            </a:pPr>
            <a:r>
              <a:rPr lang="en-US" sz="1400" smtClean="0"/>
              <a:t>18</a:t>
            </a:r>
            <a:r>
              <a:rPr lang="en-US" sz="1400" baseline="30000" smtClean="0"/>
              <a:t>th</a:t>
            </a:r>
            <a:r>
              <a:rPr lang="en-US" sz="1400" smtClean="0"/>
              <a:t> </a:t>
            </a:r>
            <a:r>
              <a:rPr lang="en-US" sz="1400" dirty="0" smtClean="0"/>
              <a:t>WRF Users Workshop</a:t>
            </a:r>
          </a:p>
          <a:p>
            <a:pPr>
              <a:spcAft>
                <a:spcPts val="0"/>
              </a:spcAft>
            </a:pPr>
            <a:r>
              <a:rPr lang="en-US" sz="1400" smtClean="0"/>
              <a:t>13 June 2017</a:t>
            </a:r>
            <a:endParaRPr lang="en-US" sz="2400" smtClean="0"/>
          </a:p>
        </p:txBody>
      </p:sp>
    </p:spTree>
    <p:extLst>
      <p:ext uri="{BB962C8B-B14F-4D97-AF65-F5344CB8AC3E}">
        <p14:creationId xmlns:p14="http://schemas.microsoft.com/office/powerpoint/2010/main" val="1044162085"/>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Computational Performance (Longwave) </a:t>
            </a:r>
            <a:endParaRPr lang="en-US"/>
          </a:p>
        </p:txBody>
      </p:sp>
      <p:sp>
        <p:nvSpPr>
          <p:cNvPr id="9" name="Rectangle 8"/>
          <p:cNvSpPr/>
          <p:nvPr/>
        </p:nvSpPr>
        <p:spPr>
          <a:xfrm>
            <a:off x="4572000" y="978151"/>
            <a:ext cx="4572000" cy="2785378"/>
          </a:xfrm>
          <a:prstGeom prst="rect">
            <a:avLst/>
          </a:prstGeom>
          <a:solidFill>
            <a:schemeClr val="bg1">
              <a:lumMod val="95000"/>
            </a:schemeClr>
          </a:solidFill>
        </p:spPr>
        <p:txBody>
          <a:bodyPr>
            <a:spAutoFit/>
          </a:bodyPr>
          <a:lstStyle/>
          <a:p>
            <a:pPr marL="457200" lvl="0" indent="-228600"/>
            <a:r>
              <a:rPr lang="en" sz="1200" b="1">
                <a:solidFill>
                  <a:schemeClr val="tx2"/>
                </a:solidFill>
              </a:rPr>
              <a:t>Workload</a:t>
            </a:r>
          </a:p>
          <a:p>
            <a:pPr marL="914400" lvl="1" indent="-228600"/>
            <a:r>
              <a:rPr lang="en" sz="1200">
                <a:solidFill>
                  <a:schemeClr val="tx2"/>
                </a:solidFill>
              </a:rPr>
              <a:t>Number of columns = 31</a:t>
            </a:r>
          </a:p>
          <a:p>
            <a:pPr marL="914400" lvl="1" indent="-228600"/>
            <a:r>
              <a:rPr lang="en" sz="1200">
                <a:solidFill>
                  <a:schemeClr val="tx2"/>
                </a:solidFill>
              </a:rPr>
              <a:t>Number of layers = 16</a:t>
            </a:r>
          </a:p>
          <a:p>
            <a:pPr marL="457200" lvl="0" indent="-228600"/>
            <a:r>
              <a:rPr lang="en" sz="1200" b="1">
                <a:solidFill>
                  <a:schemeClr val="tx2"/>
                </a:solidFill>
              </a:rPr>
              <a:t>Platform</a:t>
            </a:r>
          </a:p>
          <a:p>
            <a:pPr marL="914400" lvl="1" indent="-228600"/>
            <a:r>
              <a:rPr lang="en" sz="1200">
                <a:solidFill>
                  <a:schemeClr val="tx2"/>
                </a:solidFill>
              </a:rPr>
              <a:t>Yellowstone of NCAR</a:t>
            </a:r>
          </a:p>
          <a:p>
            <a:pPr marL="1371600" lvl="2" indent="-228600"/>
            <a:r>
              <a:rPr lang="en" sz="1200">
                <a:solidFill>
                  <a:schemeClr val="tx2"/>
                </a:solidFill>
              </a:rPr>
              <a:t>Intel(R) Xeon(R) CPU E5-2670 0 @ 2.60GHz</a:t>
            </a:r>
          </a:p>
          <a:p>
            <a:pPr marL="914400" lvl="1" indent="-228600"/>
            <a:r>
              <a:rPr lang="en" sz="1200">
                <a:solidFill>
                  <a:schemeClr val="tx2"/>
                </a:solidFill>
              </a:rPr>
              <a:t>RRTMG LW and RRTMGP LW are extracted as kernels from </a:t>
            </a:r>
            <a:r>
              <a:rPr lang="en" sz="1200" smtClean="0">
                <a:solidFill>
                  <a:schemeClr val="tx2"/>
                </a:solidFill>
              </a:rPr>
              <a:t>CESM’s CAM using K</a:t>
            </a:r>
            <a:r>
              <a:rPr lang="en-US" sz="1200" smtClean="0">
                <a:solidFill>
                  <a:schemeClr val="tx2"/>
                </a:solidFill>
              </a:rPr>
              <a:t>GEN</a:t>
            </a:r>
            <a:r>
              <a:rPr lang="en" sz="1200" smtClean="0">
                <a:solidFill>
                  <a:schemeClr val="tx2"/>
                </a:solidFill>
              </a:rPr>
              <a:t> *</a:t>
            </a:r>
            <a:endParaRPr lang="en" sz="1200">
              <a:solidFill>
                <a:schemeClr val="tx2"/>
              </a:solidFill>
            </a:endParaRPr>
          </a:p>
          <a:p>
            <a:pPr marL="914400" lvl="1" indent="-228600"/>
            <a:r>
              <a:rPr lang="en" sz="1200">
                <a:solidFill>
                  <a:schemeClr val="tx2"/>
                </a:solidFill>
              </a:rPr>
              <a:t>Performance is measured on a single core using the kernels</a:t>
            </a:r>
          </a:p>
          <a:p>
            <a:pPr marL="914400" lvl="1" indent="-228600"/>
            <a:r>
              <a:rPr lang="en" sz="1200" smtClean="0">
                <a:solidFill>
                  <a:schemeClr val="tx2"/>
                </a:solidFill>
              </a:rPr>
              <a:t>Extrae**/Folding </a:t>
            </a:r>
            <a:r>
              <a:rPr lang="en" sz="1200">
                <a:solidFill>
                  <a:schemeClr val="tx2"/>
                </a:solidFill>
              </a:rPr>
              <a:t>is used for performance </a:t>
            </a:r>
            <a:r>
              <a:rPr lang="en" sz="1200" smtClean="0">
                <a:solidFill>
                  <a:schemeClr val="tx2"/>
                </a:solidFill>
              </a:rPr>
              <a:t>analysis</a:t>
            </a:r>
          </a:p>
          <a:p>
            <a:pPr marL="914400" lvl="1" indent="-228600"/>
            <a:endParaRPr lang="en" sz="1100">
              <a:solidFill>
                <a:schemeClr val="tx2"/>
              </a:solidFill>
            </a:endParaRPr>
          </a:p>
          <a:p>
            <a:pPr marL="685800" lvl="1" algn="r"/>
            <a:r>
              <a:rPr lang="en-US" sz="1100" smtClean="0"/>
              <a:t>* Kim </a:t>
            </a:r>
            <a:r>
              <a:rPr lang="en-US" sz="1100" i="1" smtClean="0"/>
              <a:t>et al.</a:t>
            </a:r>
            <a:r>
              <a:rPr lang="en-US" sz="1100" smtClean="0"/>
              <a:t>, </a:t>
            </a:r>
            <a:r>
              <a:rPr lang="en-US" sz="1100" i="1" smtClean="0"/>
              <a:t>Procedia </a:t>
            </a:r>
            <a:r>
              <a:rPr lang="en-US" sz="1100" i="1"/>
              <a:t>Computer Science</a:t>
            </a:r>
            <a:r>
              <a:rPr lang="en-US" sz="1100"/>
              <a:t>, </a:t>
            </a:r>
            <a:r>
              <a:rPr lang="en-US" sz="1100" b="1"/>
              <a:t>80</a:t>
            </a:r>
            <a:r>
              <a:rPr lang="en-US" sz="1100"/>
              <a:t>, </a:t>
            </a:r>
            <a:r>
              <a:rPr lang="en-US" sz="1100" smtClean="0"/>
              <a:t>2016 doi:10.1016/j.procs.2016.05.466</a:t>
            </a:r>
          </a:p>
          <a:p>
            <a:pPr marL="914400" lvl="1" indent="-228600" algn="r"/>
            <a:r>
              <a:rPr lang="en-US" sz="1100" smtClean="0"/>
              <a:t>**Barcelona Supercomputing Center</a:t>
            </a:r>
          </a:p>
          <a:p>
            <a:pPr marL="914400" lvl="1" indent="-228600" algn="r"/>
            <a:r>
              <a:rPr lang="en-US" sz="1100"/>
              <a:t>	</a:t>
            </a:r>
            <a:r>
              <a:rPr lang="en-US" sz="1100" smtClean="0"/>
              <a:t>http</a:t>
            </a:r>
            <a:r>
              <a:rPr lang="en-US" sz="1100"/>
              <a:t>://www.vi-hps.org/Tools/Extrae.html</a:t>
            </a:r>
            <a:endParaRPr lang="en" sz="1100"/>
          </a:p>
        </p:txBody>
      </p:sp>
      <p:sp>
        <p:nvSpPr>
          <p:cNvPr id="3" name="Content Placeholder 2"/>
          <p:cNvSpPr>
            <a:spLocks noGrp="1"/>
          </p:cNvSpPr>
          <p:nvPr>
            <p:ph sz="half" idx="2"/>
          </p:nvPr>
        </p:nvSpPr>
        <p:spPr>
          <a:xfrm>
            <a:off x="266131" y="978151"/>
            <a:ext cx="4675643" cy="3951288"/>
          </a:xfrm>
        </p:spPr>
        <p:txBody>
          <a:bodyPr>
            <a:noAutofit/>
          </a:bodyPr>
          <a:lstStyle/>
          <a:p>
            <a:r>
              <a:rPr lang="en-US" sz="1800" smtClean="0"/>
              <a:t>Current kernel cost:</a:t>
            </a:r>
          </a:p>
          <a:p>
            <a:pPr lvl="1"/>
            <a:r>
              <a:rPr lang="en-US" sz="1600" smtClean="0"/>
              <a:t>Baseline</a:t>
            </a:r>
          </a:p>
          <a:p>
            <a:pPr lvl="2"/>
            <a:r>
              <a:rPr lang="en-US" sz="1400" smtClean="0">
                <a:solidFill>
                  <a:srgbClr val="FF0000"/>
                </a:solidFill>
                <a:latin typeface="Courier New" panose="02070309020205020404" pitchFamily="49" charset="0"/>
                <a:cs typeface="Courier New" panose="02070309020205020404" pitchFamily="49" charset="0"/>
              </a:rPr>
              <a:t>RRTMG:    5.2 milliseconds</a:t>
            </a:r>
          </a:p>
          <a:p>
            <a:pPr lvl="2"/>
            <a:r>
              <a:rPr lang="en-US" sz="1400" smtClean="0">
                <a:solidFill>
                  <a:srgbClr val="FF0000"/>
                </a:solidFill>
                <a:latin typeface="Courier New" panose="02070309020205020404" pitchFamily="49" charset="0"/>
                <a:cs typeface="Courier New" panose="02070309020205020404" pitchFamily="49" charset="0"/>
              </a:rPr>
              <a:t>RRTMGP:  24.8 milliseconds  (4.8x slower)</a:t>
            </a:r>
          </a:p>
          <a:p>
            <a:r>
              <a:rPr lang="en-US" sz="1800" smtClean="0"/>
              <a:t>Observations</a:t>
            </a:r>
          </a:p>
          <a:p>
            <a:pPr lvl="1"/>
            <a:r>
              <a:rPr lang="en-US" sz="1600" smtClean="0"/>
              <a:t>RRTMGP performs 4.4x more instructions</a:t>
            </a:r>
          </a:p>
          <a:p>
            <a:pPr lvl="2"/>
            <a:r>
              <a:rPr lang="en-US" sz="1400" smtClean="0"/>
              <a:t>Two full executions, once for clearsky and once for cloudy (RRTMG combines these)</a:t>
            </a:r>
          </a:p>
          <a:p>
            <a:pPr lvl="2"/>
            <a:r>
              <a:rPr lang="en-US" sz="1400" smtClean="0"/>
              <a:t>Twice as many g-points as RRTMG (this is being addressed)</a:t>
            </a:r>
          </a:p>
        </p:txBody>
      </p:sp>
    </p:spTree>
    <p:extLst>
      <p:ext uri="{BB962C8B-B14F-4D97-AF65-F5344CB8AC3E}">
        <p14:creationId xmlns:p14="http://schemas.microsoft.com/office/powerpoint/2010/main" val="333469730"/>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stretch>
            <a:fillRect/>
          </a:stretch>
        </p:blipFill>
        <p:spPr>
          <a:xfrm>
            <a:off x="5071349" y="379220"/>
            <a:ext cx="3956647" cy="2889754"/>
          </a:xfrm>
          <a:prstGeom prst="rect">
            <a:avLst/>
          </a:prstGeom>
          <a:effectLst>
            <a:outerShdw blurRad="63500" sx="102000" sy="102000" algn="ctr" rotWithShape="0">
              <a:prstClr val="black">
                <a:alpha val="40000"/>
              </a:prstClr>
            </a:outerShdw>
          </a:effectLst>
        </p:spPr>
      </p:pic>
      <p:sp>
        <p:nvSpPr>
          <p:cNvPr id="2" name="Title 1"/>
          <p:cNvSpPr>
            <a:spLocks noGrp="1"/>
          </p:cNvSpPr>
          <p:nvPr>
            <p:ph type="title"/>
          </p:nvPr>
        </p:nvSpPr>
        <p:spPr/>
        <p:txBody>
          <a:bodyPr/>
          <a:lstStyle/>
          <a:p>
            <a:r>
              <a:rPr lang="en-US" smtClean="0"/>
              <a:t>Computational Performance (Longwave) </a:t>
            </a:r>
            <a:endParaRPr lang="en-US"/>
          </a:p>
        </p:txBody>
      </p:sp>
      <p:sp>
        <p:nvSpPr>
          <p:cNvPr id="3" name="Content Placeholder 2"/>
          <p:cNvSpPr>
            <a:spLocks noGrp="1"/>
          </p:cNvSpPr>
          <p:nvPr>
            <p:ph sz="half" idx="2"/>
          </p:nvPr>
        </p:nvSpPr>
        <p:spPr>
          <a:xfrm>
            <a:off x="266131" y="978151"/>
            <a:ext cx="4675643" cy="3951288"/>
          </a:xfrm>
        </p:spPr>
        <p:txBody>
          <a:bodyPr>
            <a:noAutofit/>
          </a:bodyPr>
          <a:lstStyle/>
          <a:p>
            <a:r>
              <a:rPr lang="en-US" sz="1800" smtClean="0"/>
              <a:t>Current kernel cost:</a:t>
            </a:r>
          </a:p>
          <a:p>
            <a:pPr lvl="1"/>
            <a:r>
              <a:rPr lang="en-US" sz="1600" smtClean="0"/>
              <a:t>Baseline</a:t>
            </a:r>
          </a:p>
          <a:p>
            <a:pPr lvl="2"/>
            <a:r>
              <a:rPr lang="en-US" sz="1400" smtClean="0">
                <a:solidFill>
                  <a:srgbClr val="FF0000"/>
                </a:solidFill>
                <a:latin typeface="Courier New" panose="02070309020205020404" pitchFamily="49" charset="0"/>
                <a:cs typeface="Courier New" panose="02070309020205020404" pitchFamily="49" charset="0"/>
              </a:rPr>
              <a:t>RRTMG:    5.2 milliseconds</a:t>
            </a:r>
          </a:p>
          <a:p>
            <a:pPr lvl="2"/>
            <a:r>
              <a:rPr lang="en-US" sz="1400" smtClean="0">
                <a:solidFill>
                  <a:srgbClr val="FF0000"/>
                </a:solidFill>
                <a:latin typeface="Courier New" panose="02070309020205020404" pitchFamily="49" charset="0"/>
                <a:cs typeface="Courier New" panose="02070309020205020404" pitchFamily="49" charset="0"/>
              </a:rPr>
              <a:t>RRTMGP:  24.8 milliseconds  (4.8x slower)</a:t>
            </a:r>
          </a:p>
          <a:p>
            <a:pPr>
              <a:spcBef>
                <a:spcPts val="1800"/>
              </a:spcBef>
            </a:pPr>
            <a:r>
              <a:rPr lang="en-US" sz="1800" smtClean="0"/>
              <a:t>Optimizations </a:t>
            </a:r>
            <a:r>
              <a:rPr lang="en-US" sz="1800"/>
              <a:t>to date</a:t>
            </a:r>
          </a:p>
          <a:p>
            <a:pPr lvl="1"/>
            <a:r>
              <a:rPr lang="en-US" sz="1600" smtClean="0"/>
              <a:t>Increased vector utilization </a:t>
            </a:r>
            <a:r>
              <a:rPr lang="en-US" sz="1600"/>
              <a:t>in solver</a:t>
            </a:r>
          </a:p>
          <a:p>
            <a:pPr lvl="1"/>
            <a:r>
              <a:rPr lang="en-US" sz="1600" smtClean="0"/>
              <a:t>Reduced </a:t>
            </a:r>
            <a:r>
              <a:rPr lang="en-US" sz="1600"/>
              <a:t>number of floating point divisions in solver</a:t>
            </a:r>
          </a:p>
          <a:p>
            <a:pPr lvl="1"/>
            <a:r>
              <a:rPr lang="en-US" sz="1600"/>
              <a:t>Improve L2 cache reuse in gas-optics</a:t>
            </a:r>
          </a:p>
          <a:p>
            <a:pPr lvl="2">
              <a:spcBef>
                <a:spcPts val="1800"/>
              </a:spcBef>
            </a:pPr>
            <a:r>
              <a:rPr lang="en-US" sz="1400" b="1">
                <a:solidFill>
                  <a:srgbClr val="FF0000"/>
                </a:solidFill>
                <a:latin typeface="Courier New" panose="02070309020205020404" pitchFamily="49" charset="0"/>
                <a:cs typeface="Courier New" panose="02070309020205020404" pitchFamily="49" charset="0"/>
              </a:rPr>
              <a:t>RRTMGP:  17.5 milliseconds  (3.4x slower)</a:t>
            </a:r>
          </a:p>
          <a:p>
            <a:pPr marL="0" indent="0">
              <a:spcBef>
                <a:spcPts val="1800"/>
              </a:spcBef>
              <a:buNone/>
            </a:pPr>
            <a:r>
              <a:rPr lang="en-US" sz="1800" i="1" smtClean="0"/>
              <a:t>More improvement needed, but on a per-instruction basis, the performance of RRTMGP is similar to RRTMG</a:t>
            </a:r>
          </a:p>
          <a:p>
            <a:pPr marL="0" indent="0">
              <a:buNone/>
            </a:pPr>
            <a:endParaRPr lang="en-US" sz="1800" smtClean="0"/>
          </a:p>
        </p:txBody>
      </p:sp>
      <p:pic>
        <p:nvPicPr>
          <p:cNvPr id="6" name="Picture 5"/>
          <p:cNvPicPr>
            <a:picLocks/>
          </p:cNvPicPr>
          <p:nvPr/>
        </p:nvPicPr>
        <p:blipFill>
          <a:blip r:embed="rId4"/>
          <a:stretch>
            <a:fillRect/>
          </a:stretch>
        </p:blipFill>
        <p:spPr>
          <a:xfrm>
            <a:off x="5071350" y="3520926"/>
            <a:ext cx="3959352" cy="2889504"/>
          </a:xfrm>
          <a:prstGeom prst="rect">
            <a:avLst/>
          </a:prstGeom>
          <a:effectLst>
            <a:outerShdw blurRad="63500" sx="102000" sy="102000" algn="ctr" rotWithShape="0">
              <a:prstClr val="black">
                <a:alpha val="40000"/>
              </a:prstClr>
            </a:outerShdw>
          </a:effectLst>
        </p:spPr>
      </p:pic>
      <p:sp>
        <p:nvSpPr>
          <p:cNvPr id="4" name="Right Arrow 3"/>
          <p:cNvSpPr/>
          <p:nvPr/>
        </p:nvSpPr>
        <p:spPr>
          <a:xfrm rot="16200000">
            <a:off x="4276269" y="1697602"/>
            <a:ext cx="1389888" cy="325614"/>
          </a:xfrm>
          <a:prstGeom prst="rightArrow">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smtClean="0">
                <a:solidFill>
                  <a:schemeClr val="tx2"/>
                </a:solidFill>
              </a:rPr>
              <a:t>higher is better</a:t>
            </a:r>
            <a:endParaRPr lang="en-US" sz="1400">
              <a:solidFill>
                <a:schemeClr val="tx2"/>
              </a:solidFill>
            </a:endParaRPr>
          </a:p>
        </p:txBody>
      </p:sp>
      <p:sp>
        <p:nvSpPr>
          <p:cNvPr id="7" name="Down Arrow 6"/>
          <p:cNvSpPr/>
          <p:nvPr/>
        </p:nvSpPr>
        <p:spPr>
          <a:xfrm>
            <a:off x="4832268" y="4372338"/>
            <a:ext cx="338328" cy="1332983"/>
          </a:xfrm>
          <a:prstGeom prst="downArrow">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400" smtClean="0">
                <a:solidFill>
                  <a:schemeClr val="tx2"/>
                </a:solidFill>
              </a:rPr>
              <a:t>lower is better</a:t>
            </a:r>
            <a:endParaRPr lang="en-US" sz="1400">
              <a:solidFill>
                <a:schemeClr val="tx2"/>
              </a:solidFill>
            </a:endParaRPr>
          </a:p>
        </p:txBody>
      </p:sp>
    </p:spTree>
    <p:extLst>
      <p:ext uri="{BB962C8B-B14F-4D97-AF65-F5344CB8AC3E}">
        <p14:creationId xmlns:p14="http://schemas.microsoft.com/office/powerpoint/2010/main" val="71663085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RRTMG</a:t>
            </a:r>
            <a:r>
              <a:rPr lang="en-US" i="1" smtClean="0"/>
              <a:t>P</a:t>
            </a:r>
            <a:r>
              <a:rPr lang="en-US" smtClean="0"/>
              <a:t> Status and Future Work</a:t>
            </a:r>
            <a:endParaRPr lang="en-US"/>
          </a:p>
        </p:txBody>
      </p:sp>
      <p:sp>
        <p:nvSpPr>
          <p:cNvPr id="3" name="Content Placeholder 2"/>
          <p:cNvSpPr>
            <a:spLocks noGrp="1"/>
          </p:cNvSpPr>
          <p:nvPr>
            <p:ph idx="1"/>
          </p:nvPr>
        </p:nvSpPr>
        <p:spPr>
          <a:xfrm>
            <a:off x="457200" y="1524000"/>
            <a:ext cx="8686800" cy="4525963"/>
          </a:xfrm>
        </p:spPr>
        <p:txBody>
          <a:bodyPr/>
          <a:lstStyle/>
          <a:p>
            <a:r>
              <a:rPr lang="en-US" smtClean="0"/>
              <a:t>Readiness for community use</a:t>
            </a:r>
          </a:p>
          <a:p>
            <a:pPr lvl="1"/>
            <a:r>
              <a:rPr lang="en-US" smtClean="0"/>
              <a:t>Coming soon</a:t>
            </a:r>
          </a:p>
          <a:p>
            <a:pPr marL="914400" lvl="2" indent="0">
              <a:buNone/>
            </a:pPr>
            <a:r>
              <a:rPr lang="en-US" smtClean="0"/>
              <a:t>Incorporating into real applications will begin once spectroscopic data has been finalized later this summer for longwave and in the fall for shortwave radiation</a:t>
            </a:r>
          </a:p>
          <a:p>
            <a:pPr lvl="1"/>
            <a:r>
              <a:rPr lang="en-US" smtClean="0"/>
              <a:t>Continued performance improvement (Pincus with NCAR/CISL)</a:t>
            </a:r>
          </a:p>
          <a:p>
            <a:pPr lvl="1"/>
            <a:r>
              <a:rPr lang="en-US" smtClean="0"/>
              <a:t>Prototype implementation in Community Atmosphere Model of CESM (NCAR/GSD) but won’t be ready for CMIP6</a:t>
            </a:r>
            <a:endParaRPr lang="en-US" smtClean="0">
              <a:solidFill>
                <a:srgbClr val="FF0000"/>
              </a:solidFill>
            </a:endParaRPr>
          </a:p>
          <a:p>
            <a:pPr lvl="1"/>
            <a:r>
              <a:rPr lang="en-US" smtClean="0"/>
              <a:t>NCEP and NRL also tracking </a:t>
            </a:r>
            <a:r>
              <a:rPr lang="en-US" smtClean="0"/>
              <a:t>development</a:t>
            </a:r>
            <a:endParaRPr lang="en-US" smtClean="0"/>
          </a:p>
          <a:p>
            <a:pPr lvl="1"/>
            <a:r>
              <a:rPr lang="en-US" smtClean="0"/>
              <a:t>RRTMGP should </a:t>
            </a:r>
            <a:r>
              <a:rPr lang="en-US" smtClean="0"/>
              <a:t>be available for initial testing in WRF later this year</a:t>
            </a:r>
          </a:p>
          <a:p>
            <a:r>
              <a:rPr lang="en-US" smtClean="0"/>
              <a:t>Todo: make conforming with NUOPC Physics Interface (potentially part of the Navy project). </a:t>
            </a:r>
            <a:endParaRPr lang="en-US"/>
          </a:p>
        </p:txBody>
      </p:sp>
    </p:spTree>
    <p:extLst>
      <p:ext uri="{BB962C8B-B14F-4D97-AF65-F5344CB8AC3E}">
        <p14:creationId xmlns:p14="http://schemas.microsoft.com/office/powerpoint/2010/main" val="116605794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7127720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RRTMG</a:t>
            </a:r>
            <a:r>
              <a:rPr lang="en-US" i="1" smtClean="0"/>
              <a:t>P</a:t>
            </a:r>
            <a:r>
              <a:rPr lang="en-US" smtClean="0"/>
              <a:t> Project</a:t>
            </a:r>
            <a:endParaRPr lang="en-US"/>
          </a:p>
        </p:txBody>
      </p:sp>
      <p:sp>
        <p:nvSpPr>
          <p:cNvPr id="3" name="Content Placeholder 2"/>
          <p:cNvSpPr>
            <a:spLocks noGrp="1"/>
          </p:cNvSpPr>
          <p:nvPr>
            <p:ph idx="1"/>
          </p:nvPr>
        </p:nvSpPr>
        <p:spPr>
          <a:xfrm>
            <a:off x="714374" y="1608638"/>
            <a:ext cx="7858125" cy="4525963"/>
          </a:xfrm>
        </p:spPr>
        <p:txBody>
          <a:bodyPr>
            <a:normAutofit/>
          </a:bodyPr>
          <a:lstStyle/>
          <a:p>
            <a:pPr marL="0" indent="0">
              <a:spcAft>
                <a:spcPts val="1800"/>
              </a:spcAft>
              <a:buNone/>
            </a:pPr>
            <a:r>
              <a:rPr lang="en-US" smtClean="0"/>
              <a:t>ONR/NOPP-funded: “RRTMGP: A High Performance Broadband Radiation Code for the Next Decade” </a:t>
            </a:r>
            <a:r>
              <a:rPr lang="en-US" smtClean="0">
                <a:solidFill>
                  <a:schemeClr val="tx2"/>
                </a:solidFill>
              </a:rPr>
              <a:t>*</a:t>
            </a:r>
          </a:p>
          <a:p>
            <a:pPr>
              <a:spcBef>
                <a:spcPts val="600"/>
              </a:spcBef>
              <a:spcAft>
                <a:spcPts val="600"/>
              </a:spcAft>
            </a:pPr>
            <a:r>
              <a:rPr lang="en-US" sz="2000" smtClean="0"/>
              <a:t>Update </a:t>
            </a:r>
            <a:r>
              <a:rPr lang="en-US" sz="2000"/>
              <a:t>science and software </a:t>
            </a:r>
            <a:r>
              <a:rPr lang="en-US" sz="2000" smtClean="0"/>
              <a:t>of AER’s widely used but 20-year old Rapid Radiative Transfer Model (background on next slide) </a:t>
            </a:r>
          </a:p>
          <a:p>
            <a:pPr>
              <a:spcBef>
                <a:spcPts val="600"/>
              </a:spcBef>
              <a:spcAft>
                <a:spcPts val="600"/>
              </a:spcAft>
            </a:pPr>
            <a:r>
              <a:rPr lang="en-US" sz="2000" smtClean="0"/>
              <a:t>2013-2016, $625K between AER, U. Colorado, and NCAR</a:t>
            </a:r>
          </a:p>
          <a:p>
            <a:pPr lvl="1">
              <a:spcBef>
                <a:spcPts val="600"/>
              </a:spcBef>
            </a:pPr>
            <a:r>
              <a:rPr lang="en-US" sz="1600" smtClean="0"/>
              <a:t>Continuing now under 2-year follow-up grant</a:t>
            </a:r>
          </a:p>
          <a:p>
            <a:pPr lvl="1">
              <a:spcBef>
                <a:spcPts val="600"/>
              </a:spcBef>
            </a:pPr>
            <a:r>
              <a:rPr lang="en-US" sz="1600"/>
              <a:t>A</a:t>
            </a:r>
            <a:r>
              <a:rPr lang="en-US" sz="1600" smtClean="0"/>
              <a:t>lso some NASA support</a:t>
            </a:r>
          </a:p>
          <a:p>
            <a:pPr>
              <a:spcBef>
                <a:spcPts val="600"/>
              </a:spcBef>
              <a:spcAft>
                <a:spcPts val="600"/>
              </a:spcAft>
            </a:pPr>
            <a:r>
              <a:rPr lang="en-US" sz="2000" smtClean="0"/>
              <a:t>Implementation in Community Atmosphere Model of CESM is nearing completion</a:t>
            </a:r>
          </a:p>
          <a:p>
            <a:pPr>
              <a:spcBef>
                <a:spcPts val="600"/>
              </a:spcBef>
              <a:spcAft>
                <a:spcPts val="600"/>
              </a:spcAft>
            </a:pPr>
            <a:r>
              <a:rPr lang="en-US" sz="2000" smtClean="0"/>
              <a:t>Active interest: ICON (DWD), GFS (NCEP), NEPTUNE (NRL)</a:t>
            </a:r>
          </a:p>
        </p:txBody>
      </p:sp>
      <p:sp>
        <p:nvSpPr>
          <p:cNvPr id="4" name="Rectangle 3"/>
          <p:cNvSpPr/>
          <p:nvPr/>
        </p:nvSpPr>
        <p:spPr>
          <a:xfrm>
            <a:off x="200025" y="5834519"/>
            <a:ext cx="8667750" cy="600164"/>
          </a:xfrm>
          <a:prstGeom prst="rect">
            <a:avLst/>
          </a:prstGeom>
        </p:spPr>
        <p:txBody>
          <a:bodyPr wrap="square">
            <a:spAutoFit/>
          </a:bodyPr>
          <a:lstStyle/>
          <a:p>
            <a:r>
              <a:rPr lang="en-US" sz="1100" smtClean="0">
                <a:solidFill>
                  <a:schemeClr val="tx2"/>
                </a:solidFill>
              </a:rPr>
              <a:t>    * Mlawer, Berthiaume, Pincus, Eaton, Liu, and Iacono  </a:t>
            </a:r>
            <a:r>
              <a:rPr lang="en-US" sz="1100" smtClean="0">
                <a:solidFill>
                  <a:schemeClr val="tx2"/>
                </a:solidFill>
                <a:hlinkClick r:id="rId3"/>
              </a:rPr>
              <a:t>https</a:t>
            </a:r>
            <a:r>
              <a:rPr lang="en-US" sz="1100">
                <a:solidFill>
                  <a:schemeClr val="tx2"/>
                </a:solidFill>
                <a:hlinkClick r:id="rId3"/>
              </a:rPr>
              <a:t>://</a:t>
            </a:r>
            <a:r>
              <a:rPr lang="en-US" sz="1100" smtClean="0">
                <a:solidFill>
                  <a:schemeClr val="tx2"/>
                </a:solidFill>
                <a:hlinkClick r:id="rId3"/>
              </a:rPr>
              <a:t>www.earthsystemcog.org/projects/espc-aoli/2013_meeting</a:t>
            </a:r>
            <a:endParaRPr lang="en-US" sz="1100" smtClean="0">
              <a:solidFill>
                <a:schemeClr val="tx2"/>
              </a:solidFill>
            </a:endParaRPr>
          </a:p>
          <a:p>
            <a:r>
              <a:rPr lang="en-US" sz="1100" smtClean="0">
                <a:solidFill>
                  <a:schemeClr val="tx2"/>
                </a:solidFill>
              </a:rPr>
              <a:t> </a:t>
            </a:r>
            <a:endParaRPr lang="en-US" sz="1100">
              <a:solidFill>
                <a:schemeClr val="tx2"/>
              </a:solidFill>
            </a:endParaRPr>
          </a:p>
          <a:p>
            <a:endParaRPr lang="en-US" sz="1100">
              <a:solidFill>
                <a:schemeClr val="tx2"/>
              </a:solidFill>
            </a:endParaRPr>
          </a:p>
        </p:txBody>
      </p:sp>
    </p:spTree>
    <p:extLst>
      <p:ext uri="{BB962C8B-B14F-4D97-AF65-F5344CB8AC3E}">
        <p14:creationId xmlns:p14="http://schemas.microsoft.com/office/powerpoint/2010/main" val="248605639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Background</a:t>
            </a:r>
            <a:endParaRPr lang="en-US"/>
          </a:p>
        </p:txBody>
      </p:sp>
      <p:sp>
        <p:nvSpPr>
          <p:cNvPr id="15" name="Text Placeholder 14"/>
          <p:cNvSpPr>
            <a:spLocks noGrp="1"/>
          </p:cNvSpPr>
          <p:nvPr>
            <p:ph type="body" idx="1"/>
          </p:nvPr>
        </p:nvSpPr>
        <p:spPr>
          <a:xfrm>
            <a:off x="419099" y="1102572"/>
            <a:ext cx="8547715" cy="639762"/>
          </a:xfrm>
        </p:spPr>
        <p:txBody>
          <a:bodyPr/>
          <a:lstStyle/>
          <a:p>
            <a:pPr>
              <a:spcAft>
                <a:spcPts val="1200"/>
              </a:spcAft>
            </a:pPr>
            <a:r>
              <a:rPr lang="en-US" sz="2400" b="0" smtClean="0"/>
              <a:t>RRTMGP* </a:t>
            </a:r>
            <a:r>
              <a:rPr lang="en-US" sz="2400" b="0"/>
              <a:t>builds upon and updates </a:t>
            </a:r>
            <a:r>
              <a:rPr lang="en-US" sz="2400" b="0" smtClean="0"/>
              <a:t>science </a:t>
            </a:r>
            <a:r>
              <a:rPr lang="en-US" sz="2400" b="0"/>
              <a:t>and software of the 20 year old Rapid Radiative Transfer Model (RRTMG)</a:t>
            </a:r>
            <a:r>
              <a:rPr lang="en-US" sz="2400" b="0" baseline="30000">
                <a:solidFill>
                  <a:schemeClr val="tx2"/>
                </a:solidFill>
              </a:rPr>
              <a:t>**</a:t>
            </a:r>
            <a:r>
              <a:rPr lang="en-US" sz="2400" b="0"/>
              <a:t> </a:t>
            </a:r>
          </a:p>
          <a:p>
            <a:endParaRPr lang="en-US"/>
          </a:p>
        </p:txBody>
      </p:sp>
      <p:sp>
        <p:nvSpPr>
          <p:cNvPr id="3" name="Content Placeholder 2"/>
          <p:cNvSpPr>
            <a:spLocks noGrp="1"/>
          </p:cNvSpPr>
          <p:nvPr>
            <p:ph sz="half" idx="2"/>
          </p:nvPr>
        </p:nvSpPr>
        <p:spPr>
          <a:xfrm>
            <a:off x="-122905" y="2267951"/>
            <a:ext cx="5304505" cy="3951288"/>
          </a:xfrm>
        </p:spPr>
        <p:txBody>
          <a:bodyPr>
            <a:noAutofit/>
          </a:bodyPr>
          <a:lstStyle/>
          <a:p>
            <a:pPr lvl="1"/>
            <a:r>
              <a:rPr lang="en-US" sz="1600" smtClean="0"/>
              <a:t>K-distribution </a:t>
            </a:r>
            <a:r>
              <a:rPr lang="en-US" sz="1600"/>
              <a:t>treatment of absorption and emission by gases as a function of temperature, pressure, etc, coupled to two-stream methods for computing radiation </a:t>
            </a:r>
            <a:r>
              <a:rPr lang="en-US" sz="1600" smtClean="0"/>
              <a:t>transport</a:t>
            </a:r>
          </a:p>
          <a:p>
            <a:pPr lvl="1"/>
            <a:r>
              <a:rPr lang="en-US" sz="1600" smtClean="0"/>
              <a:t>Expensive but highly efficient compared to the reference Line-by-Line RTM </a:t>
            </a:r>
          </a:p>
          <a:p>
            <a:pPr lvl="1"/>
            <a:r>
              <a:rPr lang="en-US" sz="1600" smtClean="0"/>
              <a:t>RRTMG is widely adopted: NCEP, NASA, ECMWF, CESM, and WRF but each group has a different version of the software and these are diverging</a:t>
            </a:r>
          </a:p>
          <a:p>
            <a:pPr lvl="1"/>
            <a:r>
              <a:rPr lang="en-US" sz="1600" smtClean="0"/>
              <a:t>Experimental versions of RRTMG ported/optimized for next-generation processors (MIC, GPU) </a:t>
            </a:r>
            <a:r>
              <a:rPr lang="en-US" sz="1600" smtClean="0">
                <a:solidFill>
                  <a:schemeClr val="tx2"/>
                </a:solidFill>
              </a:rPr>
              <a:t>***</a:t>
            </a:r>
          </a:p>
          <a:p>
            <a:pPr marL="457200" lvl="1" indent="0">
              <a:buNone/>
            </a:pPr>
            <a:endParaRPr lang="en-US" sz="1400" smtClean="0"/>
          </a:p>
        </p:txBody>
      </p:sp>
      <p:sp>
        <p:nvSpPr>
          <p:cNvPr id="4" name="Rectangle 3"/>
          <p:cNvSpPr/>
          <p:nvPr/>
        </p:nvSpPr>
        <p:spPr>
          <a:xfrm>
            <a:off x="200025" y="5834519"/>
            <a:ext cx="8667750" cy="769441"/>
          </a:xfrm>
          <a:prstGeom prst="rect">
            <a:avLst/>
          </a:prstGeom>
        </p:spPr>
        <p:txBody>
          <a:bodyPr wrap="square">
            <a:spAutoFit/>
          </a:bodyPr>
          <a:lstStyle/>
          <a:p>
            <a:r>
              <a:rPr lang="en-US" sz="1100" smtClean="0">
                <a:solidFill>
                  <a:schemeClr val="tx2"/>
                </a:solidFill>
              </a:rPr>
              <a:t>    * Mlawer, Berthiaume, Pincus, Eaton, Liu, and Iacono  </a:t>
            </a:r>
            <a:r>
              <a:rPr lang="en-US" sz="1100" smtClean="0">
                <a:solidFill>
                  <a:schemeClr val="tx2"/>
                </a:solidFill>
                <a:hlinkClick r:id="rId3"/>
              </a:rPr>
              <a:t>https</a:t>
            </a:r>
            <a:r>
              <a:rPr lang="en-US" sz="1100">
                <a:solidFill>
                  <a:schemeClr val="tx2"/>
                </a:solidFill>
                <a:hlinkClick r:id="rId3"/>
              </a:rPr>
              <a:t>://</a:t>
            </a:r>
            <a:r>
              <a:rPr lang="en-US" sz="1100" smtClean="0">
                <a:solidFill>
                  <a:schemeClr val="tx2"/>
                </a:solidFill>
                <a:hlinkClick r:id="rId3"/>
              </a:rPr>
              <a:t>www.earthsystemcog.org/projects/espc-aoli/2013_meeting</a:t>
            </a:r>
            <a:endParaRPr lang="en-US" sz="1100" smtClean="0">
              <a:solidFill>
                <a:schemeClr val="tx2"/>
              </a:solidFill>
            </a:endParaRPr>
          </a:p>
          <a:p>
            <a:r>
              <a:rPr lang="en-US" sz="1100" smtClean="0">
                <a:solidFill>
                  <a:schemeClr val="tx2"/>
                </a:solidFill>
              </a:rPr>
              <a:t>  ** Mlawer</a:t>
            </a:r>
            <a:r>
              <a:rPr lang="en-US" sz="1100">
                <a:solidFill>
                  <a:schemeClr val="tx2"/>
                </a:solidFill>
              </a:rPr>
              <a:t>, </a:t>
            </a:r>
            <a:r>
              <a:rPr lang="en-US" sz="1100" smtClean="0">
                <a:solidFill>
                  <a:schemeClr val="tx2"/>
                </a:solidFill>
              </a:rPr>
              <a:t>Taubman</a:t>
            </a:r>
            <a:r>
              <a:rPr lang="en-US" sz="1100">
                <a:solidFill>
                  <a:schemeClr val="tx2"/>
                </a:solidFill>
              </a:rPr>
              <a:t>, </a:t>
            </a:r>
            <a:r>
              <a:rPr lang="en-US" sz="1100" smtClean="0">
                <a:solidFill>
                  <a:schemeClr val="tx2"/>
                </a:solidFill>
              </a:rPr>
              <a:t>Brown</a:t>
            </a:r>
            <a:r>
              <a:rPr lang="en-US" sz="1100">
                <a:solidFill>
                  <a:schemeClr val="tx2"/>
                </a:solidFill>
              </a:rPr>
              <a:t>, </a:t>
            </a:r>
            <a:r>
              <a:rPr lang="en-US" sz="1100" smtClean="0">
                <a:solidFill>
                  <a:schemeClr val="tx2"/>
                </a:solidFill>
              </a:rPr>
              <a:t>Iacono</a:t>
            </a:r>
            <a:r>
              <a:rPr lang="en-US" sz="1100">
                <a:solidFill>
                  <a:schemeClr val="tx2"/>
                </a:solidFill>
              </a:rPr>
              <a:t>, and </a:t>
            </a:r>
            <a:r>
              <a:rPr lang="en-US" sz="1100" smtClean="0">
                <a:solidFill>
                  <a:schemeClr val="tx2"/>
                </a:solidFill>
              </a:rPr>
              <a:t>Clough</a:t>
            </a:r>
            <a:r>
              <a:rPr lang="en-US" sz="1100">
                <a:solidFill>
                  <a:schemeClr val="tx2"/>
                </a:solidFill>
              </a:rPr>
              <a:t>.</a:t>
            </a:r>
            <a:r>
              <a:rPr lang="en-US" sz="1100" smtClean="0">
                <a:solidFill>
                  <a:schemeClr val="tx2"/>
                </a:solidFill>
              </a:rPr>
              <a:t> </a:t>
            </a:r>
            <a:r>
              <a:rPr lang="en-US" sz="1100" i="1" smtClean="0">
                <a:solidFill>
                  <a:schemeClr val="tx2"/>
                </a:solidFill>
              </a:rPr>
              <a:t>Journal </a:t>
            </a:r>
            <a:r>
              <a:rPr lang="en-US" sz="1100" i="1">
                <a:solidFill>
                  <a:schemeClr val="tx2"/>
                </a:solidFill>
              </a:rPr>
              <a:t>of Geophysical Research: </a:t>
            </a:r>
            <a:r>
              <a:rPr lang="en-US" sz="1100" i="1" smtClean="0">
                <a:solidFill>
                  <a:schemeClr val="tx2"/>
                </a:solidFill>
              </a:rPr>
              <a:t>Atmospheres.</a:t>
            </a:r>
            <a:r>
              <a:rPr lang="en-US" sz="1100" smtClean="0">
                <a:solidFill>
                  <a:schemeClr val="tx2"/>
                </a:solidFill>
              </a:rPr>
              <a:t> vol</a:t>
            </a:r>
            <a:r>
              <a:rPr lang="en-US" sz="1100">
                <a:solidFill>
                  <a:schemeClr val="tx2"/>
                </a:solidFill>
              </a:rPr>
              <a:t>. </a:t>
            </a:r>
            <a:r>
              <a:rPr lang="en-US" sz="1100" smtClean="0">
                <a:solidFill>
                  <a:schemeClr val="tx2"/>
                </a:solidFill>
              </a:rPr>
              <a:t>102, no</a:t>
            </a:r>
            <a:r>
              <a:rPr lang="en-US" sz="1100">
                <a:solidFill>
                  <a:schemeClr val="tx2"/>
                </a:solidFill>
              </a:rPr>
              <a:t>. D14, </a:t>
            </a:r>
            <a:r>
              <a:rPr lang="en-US" sz="1100" smtClean="0">
                <a:solidFill>
                  <a:schemeClr val="tx2"/>
                </a:solidFill>
              </a:rPr>
              <a:t>1997.</a:t>
            </a:r>
          </a:p>
          <a:p>
            <a:r>
              <a:rPr lang="en-US" sz="1100">
                <a:solidFill>
                  <a:schemeClr val="tx2"/>
                </a:solidFill>
              </a:rPr>
              <a:t>*** </a:t>
            </a:r>
            <a:r>
              <a:rPr lang="en-US" sz="1100" smtClean="0">
                <a:solidFill>
                  <a:schemeClr val="tx2"/>
                </a:solidFill>
              </a:rPr>
              <a:t>Michalakes</a:t>
            </a:r>
            <a:r>
              <a:rPr lang="en-US" sz="1100">
                <a:solidFill>
                  <a:schemeClr val="tx2"/>
                </a:solidFill>
              </a:rPr>
              <a:t>, </a:t>
            </a:r>
            <a:r>
              <a:rPr lang="en-US" sz="1100" smtClean="0">
                <a:solidFill>
                  <a:schemeClr val="tx2"/>
                </a:solidFill>
              </a:rPr>
              <a:t>, Iacono</a:t>
            </a:r>
            <a:r>
              <a:rPr lang="en-US" sz="1100">
                <a:solidFill>
                  <a:schemeClr val="tx2"/>
                </a:solidFill>
              </a:rPr>
              <a:t>, </a:t>
            </a:r>
            <a:r>
              <a:rPr lang="en-US" sz="1100" smtClean="0">
                <a:solidFill>
                  <a:schemeClr val="tx2"/>
                </a:solidFill>
              </a:rPr>
              <a:t>Jessup</a:t>
            </a:r>
            <a:r>
              <a:rPr lang="en-US" sz="1100">
                <a:solidFill>
                  <a:schemeClr val="tx2"/>
                </a:solidFill>
              </a:rPr>
              <a:t>. </a:t>
            </a:r>
            <a:r>
              <a:rPr lang="en-US" sz="1100" smtClean="0">
                <a:solidFill>
                  <a:schemeClr val="tx2"/>
                </a:solidFill>
              </a:rPr>
              <a:t>Parallel </a:t>
            </a:r>
            <a:r>
              <a:rPr lang="en-US" sz="1100">
                <a:solidFill>
                  <a:schemeClr val="tx2"/>
                </a:solidFill>
              </a:rPr>
              <a:t>Processing Letters, 26 No. 4. World Scientific. Dec. </a:t>
            </a:r>
            <a:r>
              <a:rPr lang="en-US" sz="1100" smtClean="0">
                <a:solidFill>
                  <a:schemeClr val="tx2"/>
                </a:solidFill>
              </a:rPr>
              <a:t>2016. </a:t>
            </a:r>
            <a:r>
              <a:rPr lang="en-US" sz="1100" smtClean="0">
                <a:solidFill>
                  <a:schemeClr val="tx2"/>
                </a:solidFill>
                <a:hlinkClick r:id="rId4"/>
              </a:rPr>
              <a:t>http</a:t>
            </a:r>
            <a:r>
              <a:rPr lang="en-US" sz="1100">
                <a:solidFill>
                  <a:schemeClr val="tx2"/>
                </a:solidFill>
                <a:hlinkClick r:id="rId4"/>
              </a:rPr>
              <a:t>://</a:t>
            </a:r>
            <a:r>
              <a:rPr lang="en-US" sz="1100" smtClean="0">
                <a:solidFill>
                  <a:schemeClr val="tx2"/>
                </a:solidFill>
                <a:hlinkClick r:id="rId4"/>
              </a:rPr>
              <a:t>dx.doi.org/10.1142/S0129626416500195</a:t>
            </a:r>
            <a:r>
              <a:rPr lang="en-US" sz="1100" smtClean="0">
                <a:solidFill>
                  <a:schemeClr val="tx2"/>
                </a:solidFill>
              </a:rPr>
              <a:t> </a:t>
            </a:r>
            <a:endParaRPr lang="en-US" sz="1100">
              <a:solidFill>
                <a:schemeClr val="tx2"/>
              </a:solidFill>
            </a:endParaRPr>
          </a:p>
          <a:p>
            <a:endParaRPr lang="en-US" sz="1100">
              <a:solidFill>
                <a:schemeClr val="tx2"/>
              </a:solidFill>
            </a:endParaRPr>
          </a:p>
        </p:txBody>
      </p:sp>
      <p:pic>
        <p:nvPicPr>
          <p:cNvPr id="13" name="Picture 12"/>
          <p:cNvPicPr>
            <a:picLocks noChangeAspect="1"/>
          </p:cNvPicPr>
          <p:nvPr/>
        </p:nvPicPr>
        <p:blipFill>
          <a:blip r:embed="rId5"/>
          <a:stretch>
            <a:fillRect/>
          </a:stretch>
        </p:blipFill>
        <p:spPr>
          <a:xfrm>
            <a:off x="5335409" y="2399072"/>
            <a:ext cx="3774344" cy="2909830"/>
          </a:xfrm>
          <a:prstGeom prst="rect">
            <a:avLst/>
          </a:prstGeom>
        </p:spPr>
      </p:pic>
    </p:spTree>
    <p:extLst>
      <p:ext uri="{BB962C8B-B14F-4D97-AF65-F5344CB8AC3E}">
        <p14:creationId xmlns:p14="http://schemas.microsoft.com/office/powerpoint/2010/main" val="418518878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RRTMG</a:t>
            </a:r>
            <a:r>
              <a:rPr lang="en-US" i="1" smtClean="0"/>
              <a:t>P</a:t>
            </a:r>
            <a:r>
              <a:rPr lang="en-US" smtClean="0"/>
              <a:t> Science Improvements</a:t>
            </a:r>
            <a:endParaRPr lang="en-US"/>
          </a:p>
        </p:txBody>
      </p:sp>
      <p:sp>
        <p:nvSpPr>
          <p:cNvPr id="3" name="Content Placeholder 2"/>
          <p:cNvSpPr>
            <a:spLocks noGrp="1"/>
          </p:cNvSpPr>
          <p:nvPr>
            <p:ph idx="1"/>
          </p:nvPr>
        </p:nvSpPr>
        <p:spPr>
          <a:xfrm>
            <a:off x="381896" y="919035"/>
            <a:ext cx="8229600" cy="4525963"/>
          </a:xfrm>
        </p:spPr>
        <p:txBody>
          <a:bodyPr>
            <a:noAutofit/>
          </a:bodyPr>
          <a:lstStyle/>
          <a:p>
            <a:pPr marL="0" indent="0">
              <a:buNone/>
            </a:pPr>
            <a:r>
              <a:rPr lang="en-US" smtClean="0"/>
              <a:t>RRTMGP is based on latest spectroscopic knowledge</a:t>
            </a:r>
          </a:p>
          <a:p>
            <a:r>
              <a:rPr lang="en-US" sz="1800" smtClean="0"/>
              <a:t>Aer_v3.5 </a:t>
            </a:r>
            <a:r>
              <a:rPr lang="en-US" sz="1800">
                <a:solidFill>
                  <a:schemeClr val="tx2"/>
                </a:solidFill>
              </a:rPr>
              <a:t>* </a:t>
            </a:r>
            <a:r>
              <a:rPr lang="en-US" sz="1800" smtClean="0"/>
              <a:t>based on HITRAN 2012 </a:t>
            </a:r>
            <a:r>
              <a:rPr lang="en-US" sz="1800" smtClean="0">
                <a:solidFill>
                  <a:schemeClr val="tx2"/>
                </a:solidFill>
              </a:rPr>
              <a:t>**  </a:t>
            </a:r>
            <a:r>
              <a:rPr lang="en-US" sz="1800"/>
              <a:t>(vs. HITRAN 2002 for RRTMG)</a:t>
            </a:r>
          </a:p>
          <a:p>
            <a:r>
              <a:rPr lang="en-US" sz="1800" smtClean="0"/>
              <a:t>Newly validated against Line-by-Line RTM</a:t>
            </a:r>
          </a:p>
        </p:txBody>
      </p:sp>
      <p:sp>
        <p:nvSpPr>
          <p:cNvPr id="4" name="Rectangle 3"/>
          <p:cNvSpPr/>
          <p:nvPr/>
        </p:nvSpPr>
        <p:spPr>
          <a:xfrm>
            <a:off x="533093" y="5982002"/>
            <a:ext cx="6585462" cy="738664"/>
          </a:xfrm>
          <a:prstGeom prst="rect">
            <a:avLst/>
          </a:prstGeom>
        </p:spPr>
        <p:txBody>
          <a:bodyPr wrap="square">
            <a:spAutoFit/>
          </a:bodyPr>
          <a:lstStyle/>
          <a:p>
            <a:r>
              <a:rPr lang="en-US" sz="1400">
                <a:solidFill>
                  <a:schemeClr val="tx2"/>
                </a:solidFill>
              </a:rPr>
              <a:t> </a:t>
            </a:r>
            <a:r>
              <a:rPr lang="en-US" sz="1400" smtClean="0">
                <a:solidFill>
                  <a:schemeClr val="tx2"/>
                </a:solidFill>
              </a:rPr>
              <a:t> *  AER </a:t>
            </a:r>
            <a:r>
              <a:rPr lang="en-US" sz="1400">
                <a:solidFill>
                  <a:schemeClr val="tx2"/>
                </a:solidFill>
              </a:rPr>
              <a:t>Line Parameter </a:t>
            </a:r>
            <a:r>
              <a:rPr lang="en-US" sz="1400" smtClean="0">
                <a:solidFill>
                  <a:schemeClr val="tx2"/>
                </a:solidFill>
              </a:rPr>
              <a:t>Database: </a:t>
            </a:r>
            <a:r>
              <a:rPr lang="en-US" sz="1400" smtClean="0">
                <a:hlinkClick r:id="rId3"/>
              </a:rPr>
              <a:t>http</a:t>
            </a:r>
            <a:r>
              <a:rPr lang="en-US" sz="1400">
                <a:hlinkClick r:id="rId3"/>
              </a:rPr>
              <a:t>://rtweb.aer.com/line_param_frame.html</a:t>
            </a:r>
            <a:endParaRPr lang="en-US" sz="1400" smtClean="0">
              <a:solidFill>
                <a:schemeClr val="tx2"/>
              </a:solidFill>
            </a:endParaRPr>
          </a:p>
          <a:p>
            <a:r>
              <a:rPr lang="en-US" sz="1400" smtClean="0">
                <a:solidFill>
                  <a:schemeClr val="tx2"/>
                </a:solidFill>
              </a:rPr>
              <a:t>**  </a:t>
            </a:r>
            <a:r>
              <a:rPr lang="en-US" sz="1400">
                <a:solidFill>
                  <a:schemeClr val="tx2"/>
                </a:solidFill>
              </a:rPr>
              <a:t>The </a:t>
            </a:r>
            <a:r>
              <a:rPr lang="en-US" sz="1400" smtClean="0">
                <a:solidFill>
                  <a:schemeClr val="tx2"/>
                </a:solidFill>
              </a:rPr>
              <a:t>HITRAN Database: </a:t>
            </a:r>
            <a:r>
              <a:rPr lang="en-US" sz="1400" smtClean="0">
                <a:solidFill>
                  <a:schemeClr val="tx2"/>
                </a:solidFill>
                <a:hlinkClick r:id="rId4"/>
              </a:rPr>
              <a:t>https</a:t>
            </a:r>
            <a:r>
              <a:rPr lang="en-US" sz="1400">
                <a:solidFill>
                  <a:schemeClr val="tx2"/>
                </a:solidFill>
                <a:hlinkClick r:id="rId4"/>
              </a:rPr>
              <a:t>://</a:t>
            </a:r>
            <a:r>
              <a:rPr lang="en-US" sz="1400" smtClean="0">
                <a:solidFill>
                  <a:schemeClr val="tx2"/>
                </a:solidFill>
                <a:hlinkClick r:id="rId4"/>
              </a:rPr>
              <a:t>www.cfa.harvard.edu/hitran/facts.html</a:t>
            </a:r>
            <a:r>
              <a:rPr lang="en-US" sz="1400" smtClean="0">
                <a:solidFill>
                  <a:schemeClr val="tx2"/>
                </a:solidFill>
              </a:rPr>
              <a:t> </a:t>
            </a:r>
          </a:p>
          <a:p>
            <a:endParaRPr lang="en-US" sz="1400">
              <a:solidFill>
                <a:schemeClr val="tx2"/>
              </a:solidFill>
            </a:endParaRPr>
          </a:p>
        </p:txBody>
      </p:sp>
      <p:pic>
        <p:nvPicPr>
          <p:cNvPr id="7" name="Picture 6"/>
          <p:cNvPicPr>
            <a:picLocks noChangeAspect="1"/>
          </p:cNvPicPr>
          <p:nvPr/>
        </p:nvPicPr>
        <p:blipFill rotWithShape="1">
          <a:blip r:embed="rId5"/>
          <a:srcRect t="12942"/>
          <a:stretch/>
        </p:blipFill>
        <p:spPr>
          <a:xfrm>
            <a:off x="1194523" y="2170371"/>
            <a:ext cx="6754953" cy="3683422"/>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311708081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RRTMG</a:t>
            </a:r>
            <a:r>
              <a:rPr lang="en-US" i="1" smtClean="0"/>
              <a:t>P</a:t>
            </a:r>
            <a:r>
              <a:rPr lang="en-US" smtClean="0"/>
              <a:t> Software Improvements</a:t>
            </a:r>
            <a:endParaRPr lang="en-US"/>
          </a:p>
        </p:txBody>
      </p:sp>
      <p:sp>
        <p:nvSpPr>
          <p:cNvPr id="3" name="Content Placeholder 2"/>
          <p:cNvSpPr>
            <a:spLocks noGrp="1"/>
          </p:cNvSpPr>
          <p:nvPr>
            <p:ph idx="1"/>
          </p:nvPr>
        </p:nvSpPr>
        <p:spPr>
          <a:xfrm>
            <a:off x="457200" y="1123432"/>
            <a:ext cx="8229600" cy="4525963"/>
          </a:xfrm>
        </p:spPr>
        <p:txBody>
          <a:bodyPr>
            <a:noAutofit/>
          </a:bodyPr>
          <a:lstStyle/>
          <a:p>
            <a:pPr marL="0" indent="0">
              <a:spcAft>
                <a:spcPts val="1200"/>
              </a:spcAft>
              <a:buNone/>
            </a:pPr>
            <a:r>
              <a:rPr lang="en-US" smtClean="0"/>
              <a:t>Seeks to balance efficiency and flexibility</a:t>
            </a:r>
          </a:p>
          <a:p>
            <a:r>
              <a:rPr lang="en-US" sz="2000" smtClean="0"/>
              <a:t>Increased efficiency:</a:t>
            </a:r>
          </a:p>
          <a:p>
            <a:pPr lvl="1"/>
            <a:r>
              <a:rPr lang="en-US" sz="1800" smtClean="0"/>
              <a:t>RRTMGP computational kernels structured to take advantage thread and fine-grain parallelism of new HPC architectures</a:t>
            </a:r>
          </a:p>
          <a:p>
            <a:r>
              <a:rPr lang="en-US" sz="2000" smtClean="0"/>
              <a:t>Improve flexibility and modularity of the code:</a:t>
            </a:r>
          </a:p>
          <a:p>
            <a:pPr lvl="1"/>
            <a:r>
              <a:rPr lang="en-US" smtClean="0"/>
              <a:t>Entirely new code using Fortran 2003 Objected Oriented features</a:t>
            </a:r>
          </a:p>
          <a:p>
            <a:pPr lvl="1"/>
            <a:r>
              <a:rPr lang="en-US" smtClean="0"/>
              <a:t>Models specify clouds, aerosols, gas concentrations by calling “init” methods defined in RRTMGP classes</a:t>
            </a:r>
          </a:p>
          <a:p>
            <a:pPr lvl="1"/>
            <a:r>
              <a:rPr lang="en-US" smtClean="0"/>
              <a:t>RRTMGP may be built and used as a library that need not be changed for different models and applications</a:t>
            </a:r>
          </a:p>
          <a:p>
            <a:r>
              <a:rPr lang="en-US" sz="2000" smtClean="0"/>
              <a:t>Allows the currently numerous and divergent applications of the RRTMG to be updated to a single AER-supported community version RRTMGP software for HPC systems</a:t>
            </a:r>
          </a:p>
        </p:txBody>
      </p:sp>
    </p:spTree>
    <p:extLst>
      <p:ext uri="{BB962C8B-B14F-4D97-AF65-F5344CB8AC3E}">
        <p14:creationId xmlns:p14="http://schemas.microsoft.com/office/powerpoint/2010/main" val="297419668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RRTMG</a:t>
            </a:r>
            <a:r>
              <a:rPr lang="en-US" i="1" smtClean="0"/>
              <a:t>P</a:t>
            </a:r>
            <a:r>
              <a:rPr lang="en-US" smtClean="0"/>
              <a:t> Software Improvements</a:t>
            </a:r>
            <a:endParaRPr lang="en-US"/>
          </a:p>
        </p:txBody>
      </p:sp>
      <p:sp>
        <p:nvSpPr>
          <p:cNvPr id="3" name="Content Placeholder 2"/>
          <p:cNvSpPr>
            <a:spLocks noGrp="1"/>
          </p:cNvSpPr>
          <p:nvPr>
            <p:ph idx="1"/>
          </p:nvPr>
        </p:nvSpPr>
        <p:spPr>
          <a:xfrm>
            <a:off x="104775" y="1173221"/>
            <a:ext cx="8582025" cy="4525963"/>
          </a:xfrm>
        </p:spPr>
        <p:txBody>
          <a:bodyPr/>
          <a:lstStyle/>
          <a:p>
            <a:pPr marL="0" indent="0">
              <a:buNone/>
            </a:pPr>
            <a:r>
              <a:rPr lang="en-US" smtClean="0"/>
              <a:t>Flexibility: Object oriented brokering layer and interfaces written using Fortran 2003 classes to describe optical and physical properties of clouds, aerosols</a:t>
            </a:r>
          </a:p>
          <a:p>
            <a:pPr marL="457200" lvl="1" indent="0">
              <a:buNone/>
            </a:pPr>
            <a:endParaRPr lang="en-US" sz="1600" smtClean="0"/>
          </a:p>
          <a:p>
            <a:endParaRPr lang="en-US" sz="1600" smtClean="0"/>
          </a:p>
        </p:txBody>
      </p:sp>
      <p:pic>
        <p:nvPicPr>
          <p:cNvPr id="6" name="Picture 5"/>
          <p:cNvPicPr>
            <a:picLocks noChangeAspect="1"/>
          </p:cNvPicPr>
          <p:nvPr/>
        </p:nvPicPr>
        <p:blipFill>
          <a:blip r:embed="rId3"/>
          <a:stretch>
            <a:fillRect/>
          </a:stretch>
        </p:blipFill>
        <p:spPr>
          <a:xfrm>
            <a:off x="4838076" y="2814472"/>
            <a:ext cx="4179706" cy="2805278"/>
          </a:xfrm>
          <a:prstGeom prst="rect">
            <a:avLst/>
          </a:prstGeom>
          <a:effectLst>
            <a:outerShdw blurRad="63500" sx="102000" sy="102000" algn="ctr" rotWithShape="0">
              <a:prstClr val="black">
                <a:alpha val="40000"/>
              </a:prstClr>
            </a:outerShdw>
          </a:effectLst>
        </p:spPr>
      </p:pic>
      <p:sp>
        <p:nvSpPr>
          <p:cNvPr id="7" name="Content Placeholder 2"/>
          <p:cNvSpPr txBox="1">
            <a:spLocks/>
          </p:cNvSpPr>
          <p:nvPr/>
        </p:nvSpPr>
        <p:spPr>
          <a:xfrm>
            <a:off x="192881" y="2814472"/>
            <a:ext cx="4767263" cy="3449638"/>
          </a:xfrm>
          <a:prstGeom prst="rect">
            <a:avLst/>
          </a:prstGeom>
        </p:spPr>
        <p:txBody>
          <a:bodyPr vert="horz" lIns="91440" tIns="45720" rIns="91440" bIns="45720" rtlCol="0">
            <a:normAutofit/>
          </a:bodyPr>
          <a:lstStyle>
            <a:lvl1pPr marL="283464" indent="-283464"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smtClean="0"/>
              <a:t>RRTMGP provides classes for </a:t>
            </a:r>
          </a:p>
          <a:p>
            <a:pPr lvl="1"/>
            <a:r>
              <a:rPr lang="en-US" sz="1800" smtClean="0"/>
              <a:t>Optical properties that can be used directly  (RRTMG provides) </a:t>
            </a:r>
          </a:p>
          <a:p>
            <a:pPr lvl="1"/>
            <a:r>
              <a:rPr lang="en-US" sz="1800" smtClean="0"/>
              <a:t>Abstract and example classes for aerosols, clouds, random numbers (Model developer provides)</a:t>
            </a:r>
          </a:p>
          <a:p>
            <a:pPr lvl="1"/>
            <a:r>
              <a:rPr lang="en-US" sz="1800" smtClean="0"/>
              <a:t>Output classes that can be extended as needed</a:t>
            </a:r>
          </a:p>
          <a:p>
            <a:pPr lvl="1"/>
            <a:r>
              <a:rPr lang="en-US" sz="1800" smtClean="0"/>
              <a:t>Computational kernels </a:t>
            </a:r>
          </a:p>
          <a:p>
            <a:pPr lvl="1"/>
            <a:r>
              <a:rPr lang="en-US" sz="1800" smtClean="0"/>
              <a:t>Example ... (next slide)</a:t>
            </a:r>
          </a:p>
          <a:p>
            <a:pPr lvl="1"/>
            <a:endParaRPr lang="en-US" sz="1400" smtClean="0"/>
          </a:p>
          <a:p>
            <a:endParaRPr lang="en-US" sz="1400" smtClean="0"/>
          </a:p>
        </p:txBody>
      </p:sp>
    </p:spTree>
    <p:extLst>
      <p:ext uri="{BB962C8B-B14F-4D97-AF65-F5344CB8AC3E}">
        <p14:creationId xmlns:p14="http://schemas.microsoft.com/office/powerpoint/2010/main" val="401180688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RRTMG</a:t>
            </a:r>
            <a:r>
              <a:rPr lang="en-US" i="1" smtClean="0"/>
              <a:t>P</a:t>
            </a:r>
            <a:r>
              <a:rPr lang="en-US" smtClean="0"/>
              <a:t> Software Improvements</a:t>
            </a:r>
            <a:endParaRPr lang="en-US"/>
          </a:p>
        </p:txBody>
      </p:sp>
      <p:sp>
        <p:nvSpPr>
          <p:cNvPr id="3" name="Content Placeholder 2"/>
          <p:cNvSpPr>
            <a:spLocks noGrp="1"/>
          </p:cNvSpPr>
          <p:nvPr>
            <p:ph idx="1"/>
          </p:nvPr>
        </p:nvSpPr>
        <p:spPr>
          <a:xfrm>
            <a:off x="207723" y="896996"/>
            <a:ext cx="8229600" cy="4525963"/>
          </a:xfrm>
        </p:spPr>
        <p:txBody>
          <a:bodyPr>
            <a:normAutofit/>
          </a:bodyPr>
          <a:lstStyle/>
          <a:p>
            <a:pPr marL="0" indent="0">
              <a:buNone/>
            </a:pPr>
            <a:r>
              <a:rPr lang="en-US" sz="2000" smtClean="0"/>
              <a:t>Example model code that uses RRTMGP classes to initialize and then call RRTMGP shortwave radiation</a:t>
            </a:r>
          </a:p>
        </p:txBody>
      </p:sp>
      <p:sp>
        <p:nvSpPr>
          <p:cNvPr id="4" name="Rectangle 3"/>
          <p:cNvSpPr/>
          <p:nvPr/>
        </p:nvSpPr>
        <p:spPr>
          <a:xfrm>
            <a:off x="457200" y="1823609"/>
            <a:ext cx="8386763" cy="4616648"/>
          </a:xfrm>
          <a:prstGeom prst="rect">
            <a:avLst/>
          </a:prstGeom>
        </p:spPr>
        <p:txBody>
          <a:bodyPr wrap="square">
            <a:spAutoFit/>
          </a:bodyPr>
          <a:lstStyle/>
          <a:p>
            <a:r>
              <a:rPr lang="en-US" sz="1400">
                <a:solidFill>
                  <a:schemeClr val="tx2"/>
                </a:solidFill>
                <a:latin typeface="Courier New" panose="02070309020205020404" pitchFamily="49" charset="0"/>
                <a:cs typeface="Courier New" panose="02070309020205020404" pitchFamily="49" charset="0"/>
              </a:rPr>
              <a:t>type(</a:t>
            </a:r>
            <a:r>
              <a:rPr lang="en-US" sz="1400" b="1">
                <a:solidFill>
                  <a:schemeClr val="accent1"/>
                </a:solidFill>
                <a:latin typeface="Courier New" panose="02070309020205020404" pitchFamily="49" charset="0"/>
                <a:cs typeface="Courier New" panose="02070309020205020404" pitchFamily="49" charset="0"/>
              </a:rPr>
              <a:t>ty_gas_optics</a:t>
            </a:r>
            <a:r>
              <a:rPr lang="en-US" sz="1400">
                <a:solidFill>
                  <a:schemeClr val="tx2"/>
                </a:solidFill>
                <a:latin typeface="Courier New" panose="02070309020205020404" pitchFamily="49" charset="0"/>
                <a:cs typeface="Courier New" panose="02070309020205020404" pitchFamily="49" charset="0"/>
              </a:rPr>
              <a:t>) :: </a:t>
            </a:r>
            <a:r>
              <a:rPr lang="en-US" sz="1400" b="1" smtClean="0">
                <a:solidFill>
                  <a:schemeClr val="accent1"/>
                </a:solidFill>
                <a:latin typeface="Courier New" panose="02070309020205020404" pitchFamily="49" charset="0"/>
                <a:cs typeface="Courier New" panose="02070309020205020404" pitchFamily="49" charset="0"/>
              </a:rPr>
              <a:t>kdist_sw</a:t>
            </a:r>
            <a:endParaRPr lang="en-US" sz="1400" b="1">
              <a:solidFill>
                <a:schemeClr val="accent1"/>
              </a:solidFill>
              <a:latin typeface="Courier New" panose="02070309020205020404" pitchFamily="49" charset="0"/>
              <a:cs typeface="Courier New" panose="02070309020205020404" pitchFamily="49" charset="0"/>
            </a:endParaRPr>
          </a:p>
          <a:p>
            <a:r>
              <a:rPr lang="en-US" sz="1400">
                <a:solidFill>
                  <a:schemeClr val="tx2"/>
                </a:solidFill>
                <a:latin typeface="Courier New" panose="02070309020205020404" pitchFamily="49" charset="0"/>
                <a:cs typeface="Courier New" panose="02070309020205020404" pitchFamily="49" charset="0"/>
              </a:rPr>
              <a:t>type(</a:t>
            </a:r>
            <a:r>
              <a:rPr lang="en-US" sz="1400" b="1">
                <a:solidFill>
                  <a:schemeClr val="accent1"/>
                </a:solidFill>
                <a:latin typeface="Courier New" panose="02070309020205020404" pitchFamily="49" charset="0"/>
                <a:cs typeface="Courier New" panose="02070309020205020404" pitchFamily="49" charset="0"/>
              </a:rPr>
              <a:t>ty_gas_conc</a:t>
            </a:r>
            <a:r>
              <a:rPr lang="en-US" sz="1400">
                <a:solidFill>
                  <a:schemeClr val="tx2"/>
                </a:solidFill>
                <a:latin typeface="Courier New" panose="02070309020205020404" pitchFamily="49" charset="0"/>
                <a:cs typeface="Courier New" panose="02070309020205020404" pitchFamily="49" charset="0"/>
              </a:rPr>
              <a:t>) :: </a:t>
            </a:r>
            <a:r>
              <a:rPr lang="en-US" sz="1400" b="1">
                <a:solidFill>
                  <a:schemeClr val="accent1"/>
                </a:solidFill>
                <a:latin typeface="Courier New" panose="02070309020205020404" pitchFamily="49" charset="0"/>
                <a:cs typeface="Courier New" panose="02070309020205020404" pitchFamily="49" charset="0"/>
              </a:rPr>
              <a:t>gas_concs</a:t>
            </a:r>
          </a:p>
          <a:p>
            <a:r>
              <a:rPr lang="en-US" sz="1400">
                <a:solidFill>
                  <a:schemeClr val="tx2"/>
                </a:solidFill>
                <a:latin typeface="Courier New" panose="02070309020205020404" pitchFamily="49" charset="0"/>
                <a:cs typeface="Courier New" panose="02070309020205020404" pitchFamily="49" charset="0"/>
              </a:rPr>
              <a:t>type(</a:t>
            </a:r>
            <a:r>
              <a:rPr lang="en-US" sz="1400" b="1">
                <a:solidFill>
                  <a:schemeClr val="accent1"/>
                </a:solidFill>
                <a:latin typeface="Courier New" panose="02070309020205020404" pitchFamily="49" charset="0"/>
                <a:cs typeface="Courier New" panose="02070309020205020404" pitchFamily="49" charset="0"/>
              </a:rPr>
              <a:t>ty_fluxes</a:t>
            </a:r>
            <a:r>
              <a:rPr lang="en-US" sz="1400">
                <a:solidFill>
                  <a:schemeClr val="tx2"/>
                </a:solidFill>
                <a:latin typeface="Courier New" panose="02070309020205020404" pitchFamily="49" charset="0"/>
                <a:cs typeface="Courier New" panose="02070309020205020404" pitchFamily="49" charset="0"/>
              </a:rPr>
              <a:t>) :: </a:t>
            </a:r>
            <a:r>
              <a:rPr lang="en-US" sz="1400" b="1">
                <a:solidFill>
                  <a:schemeClr val="accent1"/>
                </a:solidFill>
                <a:latin typeface="Courier New" panose="02070309020205020404" pitchFamily="49" charset="0"/>
                <a:cs typeface="Courier New" panose="02070309020205020404" pitchFamily="49" charset="0"/>
              </a:rPr>
              <a:t>fsw, fswc</a:t>
            </a:r>
          </a:p>
          <a:p>
            <a:r>
              <a:rPr lang="en-US" sz="1400" smtClean="0">
                <a:solidFill>
                  <a:schemeClr val="tx2"/>
                </a:solidFill>
                <a:latin typeface="Courier New" panose="02070309020205020404" pitchFamily="49" charset="0"/>
                <a:cs typeface="Courier New" panose="02070309020205020404" pitchFamily="49" charset="0"/>
              </a:rPr>
              <a:t>type(</a:t>
            </a:r>
            <a:r>
              <a:rPr lang="en-US" sz="1400" b="1">
                <a:solidFill>
                  <a:schemeClr val="accent1"/>
                </a:solidFill>
                <a:latin typeface="Courier New" panose="02070309020205020404" pitchFamily="49" charset="0"/>
                <a:cs typeface="Courier New" panose="02070309020205020404" pitchFamily="49" charset="0"/>
              </a:rPr>
              <a:t>ty_optical_props_cld</a:t>
            </a:r>
            <a:r>
              <a:rPr lang="en-US" sz="1400" smtClean="0">
                <a:solidFill>
                  <a:schemeClr val="tx2"/>
                </a:solidFill>
                <a:latin typeface="Courier New" panose="02070309020205020404" pitchFamily="49" charset="0"/>
                <a:cs typeface="Courier New" panose="02070309020205020404" pitchFamily="49" charset="0"/>
              </a:rPr>
              <a:t>) </a:t>
            </a:r>
            <a:r>
              <a:rPr lang="en-US" sz="1400">
                <a:solidFill>
                  <a:schemeClr val="tx2"/>
                </a:solidFill>
                <a:latin typeface="Courier New" panose="02070309020205020404" pitchFamily="49" charset="0"/>
                <a:cs typeface="Courier New" panose="02070309020205020404" pitchFamily="49" charset="0"/>
              </a:rPr>
              <a:t>:: </a:t>
            </a:r>
            <a:r>
              <a:rPr lang="en-US" sz="1400" b="1">
                <a:solidFill>
                  <a:schemeClr val="accent1"/>
                </a:solidFill>
                <a:latin typeface="Courier New" panose="02070309020205020404" pitchFamily="49" charset="0"/>
                <a:cs typeface="Courier New" panose="02070309020205020404" pitchFamily="49" charset="0"/>
              </a:rPr>
              <a:t>cloud_sw</a:t>
            </a:r>
            <a:r>
              <a:rPr lang="en-US" sz="1400" b="1" smtClean="0">
                <a:solidFill>
                  <a:schemeClr val="accent1"/>
                </a:solidFill>
                <a:latin typeface="Courier New" panose="02070309020205020404" pitchFamily="49" charset="0"/>
                <a:cs typeface="Courier New" panose="02070309020205020404" pitchFamily="49" charset="0"/>
              </a:rPr>
              <a:t>  </a:t>
            </a:r>
            <a:r>
              <a:rPr lang="en-US" sz="1400" smtClean="0">
                <a:solidFill>
                  <a:schemeClr val="tx2"/>
                </a:solidFill>
                <a:cs typeface="Courier New" panose="02070309020205020404" pitchFamily="49" charset="0"/>
              </a:rPr>
              <a:t>! </a:t>
            </a:r>
            <a:r>
              <a:rPr lang="en-US" sz="1400" i="1" smtClean="0">
                <a:solidFill>
                  <a:schemeClr val="tx2"/>
                </a:solidFill>
                <a:cs typeface="Courier New" panose="02070309020205020404" pitchFamily="49" charset="0"/>
              </a:rPr>
              <a:t>extended </a:t>
            </a:r>
            <a:r>
              <a:rPr lang="en-US" sz="1400" i="1">
                <a:solidFill>
                  <a:schemeClr val="tx2"/>
                </a:solidFill>
                <a:cs typeface="Courier New" panose="02070309020205020404" pitchFamily="49" charset="0"/>
              </a:rPr>
              <a:t>from </a:t>
            </a:r>
            <a:r>
              <a:rPr lang="en-US" sz="1400" i="1" smtClean="0">
                <a:solidFill>
                  <a:schemeClr val="tx2"/>
                </a:solidFill>
                <a:cs typeface="Courier New" panose="02070309020205020404" pitchFamily="49" charset="0"/>
              </a:rPr>
              <a:t>RRTMGP class </a:t>
            </a:r>
            <a:r>
              <a:rPr lang="en-US" sz="1400" b="1">
                <a:solidFill>
                  <a:schemeClr val="accent1"/>
                </a:solidFill>
                <a:latin typeface="Courier New" panose="02070309020205020404" pitchFamily="49" charset="0"/>
                <a:cs typeface="Courier New" panose="02070309020205020404" pitchFamily="49" charset="0"/>
              </a:rPr>
              <a:t>ty_optical_props</a:t>
            </a:r>
          </a:p>
          <a:p>
            <a:r>
              <a:rPr lang="en-US" sz="1400" smtClean="0">
                <a:solidFill>
                  <a:schemeClr val="tx2"/>
                </a:solidFill>
                <a:latin typeface="Courier New" panose="02070309020205020404" pitchFamily="49" charset="0"/>
                <a:cs typeface="Courier New" panose="02070309020205020404" pitchFamily="49" charset="0"/>
              </a:rPr>
              <a:t>...</a:t>
            </a:r>
            <a:endParaRPr lang="en-US" sz="1400">
              <a:solidFill>
                <a:schemeClr val="tx2"/>
              </a:solidFill>
              <a:latin typeface="Courier New" panose="02070309020205020404" pitchFamily="49" charset="0"/>
              <a:cs typeface="Courier New" panose="02070309020205020404" pitchFamily="49" charset="0"/>
            </a:endParaRPr>
          </a:p>
          <a:p>
            <a:r>
              <a:rPr lang="en-US" sz="1400" i="1">
                <a:solidFill>
                  <a:schemeClr val="tx2"/>
                </a:solidFill>
                <a:cs typeface="Courier New" panose="02070309020205020404" pitchFamily="49" charset="0"/>
              </a:rPr>
              <a:t>!&lt; Set gas </a:t>
            </a:r>
            <a:r>
              <a:rPr lang="en-US" sz="1400" i="1" smtClean="0">
                <a:solidFill>
                  <a:schemeClr val="tx2"/>
                </a:solidFill>
                <a:cs typeface="Courier New" panose="02070309020205020404" pitchFamily="49" charset="0"/>
              </a:rPr>
              <a:t>volume mixing </a:t>
            </a:r>
            <a:r>
              <a:rPr lang="en-US" sz="1400" i="1">
                <a:solidFill>
                  <a:schemeClr val="tx2"/>
                </a:solidFill>
                <a:cs typeface="Courier New" panose="02070309020205020404" pitchFamily="49" charset="0"/>
              </a:rPr>
              <a:t>ratios</a:t>
            </a:r>
          </a:p>
          <a:p>
            <a:r>
              <a:rPr lang="en-US" sz="1400">
                <a:solidFill>
                  <a:schemeClr val="tx2"/>
                </a:solidFill>
                <a:latin typeface="Courier New" panose="02070309020205020404" pitchFamily="49" charset="0"/>
                <a:cs typeface="Courier New" panose="02070309020205020404" pitchFamily="49" charset="0"/>
              </a:rPr>
              <a:t>error = </a:t>
            </a:r>
            <a:r>
              <a:rPr lang="en-US" sz="1400" b="1">
                <a:solidFill>
                  <a:schemeClr val="accent1"/>
                </a:solidFill>
                <a:latin typeface="Courier New" panose="02070309020205020404" pitchFamily="49" charset="0"/>
                <a:cs typeface="Courier New" panose="02070309020205020404" pitchFamily="49" charset="0"/>
              </a:rPr>
              <a:t>gas_concs%set_vmr</a:t>
            </a:r>
            <a:r>
              <a:rPr lang="en-US" sz="1400">
                <a:solidFill>
                  <a:schemeClr val="tx2"/>
                </a:solidFill>
                <a:latin typeface="Courier New" panose="02070309020205020404" pitchFamily="49" charset="0"/>
                <a:cs typeface="Courier New" panose="02070309020205020404" pitchFamily="49" charset="0"/>
              </a:rPr>
              <a:t>(‘h2o’, wv_vmr)</a:t>
            </a:r>
          </a:p>
          <a:p>
            <a:r>
              <a:rPr lang="en-US" sz="1400">
                <a:solidFill>
                  <a:schemeClr val="tx2"/>
                </a:solidFill>
                <a:latin typeface="Courier New" panose="02070309020205020404" pitchFamily="49" charset="0"/>
                <a:cs typeface="Courier New" panose="02070309020205020404" pitchFamily="49" charset="0"/>
              </a:rPr>
              <a:t>error = </a:t>
            </a:r>
            <a:r>
              <a:rPr lang="en-US" sz="1400" b="1">
                <a:solidFill>
                  <a:schemeClr val="accent1"/>
                </a:solidFill>
                <a:latin typeface="Courier New" panose="02070309020205020404" pitchFamily="49" charset="0"/>
                <a:cs typeface="Courier New" panose="02070309020205020404" pitchFamily="49" charset="0"/>
              </a:rPr>
              <a:t>gas_concs%set_vmr</a:t>
            </a:r>
            <a:r>
              <a:rPr lang="en-US" sz="1400">
                <a:solidFill>
                  <a:schemeClr val="tx2"/>
                </a:solidFill>
                <a:latin typeface="Courier New" panose="02070309020205020404" pitchFamily="49" charset="0"/>
                <a:cs typeface="Courier New" panose="02070309020205020404" pitchFamily="49" charset="0"/>
              </a:rPr>
              <a:t>(‘co2’, 400.*1.e-6)</a:t>
            </a:r>
          </a:p>
          <a:p>
            <a:endParaRPr lang="en-US" sz="1400" smtClean="0">
              <a:solidFill>
                <a:schemeClr val="tx2"/>
              </a:solidFill>
              <a:latin typeface="Courier New" panose="02070309020205020404" pitchFamily="49" charset="0"/>
              <a:cs typeface="Courier New" panose="02070309020205020404" pitchFamily="49" charset="0"/>
            </a:endParaRPr>
          </a:p>
          <a:p>
            <a:r>
              <a:rPr lang="en-US" sz="1400" i="1">
                <a:solidFill>
                  <a:schemeClr val="tx2"/>
                </a:solidFill>
                <a:cs typeface="Courier New" panose="02070309020205020404" pitchFamily="49" charset="0"/>
              </a:rPr>
              <a:t>! Cloud optical properties </a:t>
            </a:r>
          </a:p>
          <a:p>
            <a:r>
              <a:rPr lang="en-US" sz="1400" i="1">
                <a:solidFill>
                  <a:schemeClr val="tx2"/>
                </a:solidFill>
                <a:cs typeface="Courier New" panose="02070309020205020404" pitchFamily="49" charset="0"/>
              </a:rPr>
              <a:t>!</a:t>
            </a:r>
          </a:p>
          <a:p>
            <a:r>
              <a:rPr lang="en-US" sz="1400">
                <a:solidFill>
                  <a:schemeClr val="tx2"/>
                </a:solidFill>
                <a:latin typeface="Courier New" panose="02070309020205020404" pitchFamily="49" charset="0"/>
                <a:cs typeface="Courier New" panose="02070309020205020404" pitchFamily="49" charset="0"/>
              </a:rPr>
              <a:t>error = </a:t>
            </a:r>
            <a:r>
              <a:rPr lang="en-US" sz="1400" b="1" smtClean="0">
                <a:solidFill>
                  <a:schemeClr val="accent1"/>
                </a:solidFill>
                <a:latin typeface="Courier New" panose="02070309020205020404" pitchFamily="49" charset="0"/>
                <a:cs typeface="Courier New" panose="02070309020205020404" pitchFamily="49" charset="0"/>
              </a:rPr>
              <a:t>cloud_sw%init</a:t>
            </a:r>
            <a:r>
              <a:rPr lang="en-US" sz="1400" smtClean="0">
                <a:solidFill>
                  <a:schemeClr val="tx2"/>
                </a:solidFill>
                <a:latin typeface="Courier New" panose="02070309020205020404" pitchFamily="49" charset="0"/>
                <a:cs typeface="Courier New" panose="02070309020205020404" pitchFamily="49" charset="0"/>
              </a:rPr>
              <a:t>(ncol</a:t>
            </a:r>
            <a:r>
              <a:rPr lang="en-US" sz="1400">
                <a:solidFill>
                  <a:schemeClr val="tx2"/>
                </a:solidFill>
                <a:latin typeface="Courier New" panose="02070309020205020404" pitchFamily="49" charset="0"/>
                <a:cs typeface="Courier New" panose="02070309020205020404" pitchFamily="49" charset="0"/>
              </a:rPr>
              <a:t>, nlay, </a:t>
            </a:r>
            <a:r>
              <a:rPr lang="en-US" sz="1400" b="1" smtClean="0">
                <a:solidFill>
                  <a:schemeClr val="accent1"/>
                </a:solidFill>
                <a:latin typeface="Courier New" panose="02070309020205020404" pitchFamily="49" charset="0"/>
                <a:cs typeface="Courier New" panose="02070309020205020404" pitchFamily="49" charset="0"/>
              </a:rPr>
              <a:t>kdist_sw%get_ngpt</a:t>
            </a:r>
            <a:r>
              <a:rPr lang="en-US" sz="1400">
                <a:solidFill>
                  <a:schemeClr val="tx2"/>
                </a:solidFill>
                <a:latin typeface="Courier New" panose="02070309020205020404" pitchFamily="49" charset="0"/>
                <a:cs typeface="Courier New" panose="02070309020205020404" pitchFamily="49" charset="0"/>
              </a:rPr>
              <a:t>()) </a:t>
            </a:r>
          </a:p>
          <a:p>
            <a:r>
              <a:rPr lang="en-US" sz="1400">
                <a:solidFill>
                  <a:schemeClr val="tx2"/>
                </a:solidFill>
                <a:latin typeface="Courier New" panose="02070309020205020404" pitchFamily="49" charset="0"/>
                <a:cs typeface="Courier New" panose="02070309020205020404" pitchFamily="49" charset="0"/>
              </a:rPr>
              <a:t>call </a:t>
            </a:r>
            <a:r>
              <a:rPr lang="en-US" sz="1400" smtClean="0">
                <a:solidFill>
                  <a:schemeClr val="tx2"/>
                </a:solidFill>
                <a:latin typeface="Courier New" panose="02070309020205020404" pitchFamily="49" charset="0"/>
                <a:cs typeface="Courier New" panose="02070309020205020404" pitchFamily="49" charset="0"/>
              </a:rPr>
              <a:t>compute_cloud_optic</a:t>
            </a:r>
            <a:r>
              <a:rPr lang="en-US" sz="1400">
                <a:solidFill>
                  <a:schemeClr val="tx2"/>
                </a:solidFill>
                <a:latin typeface="Courier New" panose="02070309020205020404" pitchFamily="49" charset="0"/>
                <a:cs typeface="Courier New" panose="02070309020205020404" pitchFamily="49" charset="0"/>
              </a:rPr>
              <a:t>s(cloud_fraction, cloud_lwp,</a:t>
            </a:r>
            <a:r>
              <a:rPr lang="en-US" sz="1400" smtClean="0">
                <a:solidFill>
                  <a:schemeClr val="tx2"/>
                </a:solidFill>
                <a:latin typeface="Courier New" panose="02070309020205020404" pitchFamily="49" charset="0"/>
                <a:cs typeface="Courier New" panose="02070309020205020404" pitchFamily="49" charset="0"/>
              </a:rPr>
              <a:t> &amp;</a:t>
            </a:r>
          </a:p>
          <a:p>
            <a:r>
              <a:rPr lang="en-US" sz="1400">
                <a:solidFill>
                  <a:schemeClr val="tx2"/>
                </a:solidFill>
                <a:latin typeface="Courier New" panose="02070309020205020404" pitchFamily="49" charset="0"/>
                <a:cs typeface="Courier New" panose="02070309020205020404" pitchFamily="49" charset="0"/>
              </a:rPr>
              <a:t> </a:t>
            </a:r>
            <a:r>
              <a:rPr lang="en-US" sz="1400" smtClean="0">
                <a:solidFill>
                  <a:schemeClr val="tx2"/>
                </a:solidFill>
                <a:latin typeface="Courier New" panose="02070309020205020404" pitchFamily="49" charset="0"/>
                <a:cs typeface="Courier New" panose="02070309020205020404" pitchFamily="49" charset="0"/>
              </a:rPr>
              <a:t>                         </a:t>
            </a:r>
            <a:r>
              <a:rPr lang="en-US" sz="1400" b="1" smtClean="0">
                <a:solidFill>
                  <a:schemeClr val="accent1"/>
                </a:solidFill>
                <a:latin typeface="Courier New" panose="02070309020205020404" pitchFamily="49" charset="0"/>
                <a:cs typeface="Courier New" panose="02070309020205020404" pitchFamily="49" charset="0"/>
              </a:rPr>
              <a:t>cloud_sw%tau</a:t>
            </a:r>
            <a:r>
              <a:rPr lang="en-US" sz="1400" b="1">
                <a:solidFill>
                  <a:schemeClr val="accent1"/>
                </a:solidFill>
                <a:latin typeface="Courier New" panose="02070309020205020404" pitchFamily="49" charset="0"/>
                <a:cs typeface="Courier New" panose="02070309020205020404" pitchFamily="49" charset="0"/>
              </a:rPr>
              <a:t>, cloud_sw%ssa, </a:t>
            </a:r>
            <a:r>
              <a:rPr lang="en-US" sz="1400" b="1" smtClean="0">
                <a:solidFill>
                  <a:schemeClr val="accent1"/>
                </a:solidFill>
                <a:latin typeface="Courier New" panose="02070309020205020404" pitchFamily="49" charset="0"/>
                <a:cs typeface="Courier New" panose="02070309020205020404" pitchFamily="49" charset="0"/>
              </a:rPr>
              <a:t>cloud_sw%g, </a:t>
            </a:r>
            <a:r>
              <a:rPr lang="en-US" sz="1400" smtClean="0">
                <a:solidFill>
                  <a:schemeClr val="tx2"/>
                </a:solidFill>
                <a:latin typeface="Courier New" panose="02070309020205020404" pitchFamily="49" charset="0"/>
                <a:cs typeface="Courier New" panose="02070309020205020404" pitchFamily="49" charset="0"/>
              </a:rPr>
              <a:t>... </a:t>
            </a:r>
            <a:r>
              <a:rPr lang="en-US" sz="1400">
                <a:solidFill>
                  <a:schemeClr val="tx2"/>
                </a:solidFill>
                <a:latin typeface="Courier New" panose="02070309020205020404" pitchFamily="49" charset="0"/>
                <a:cs typeface="Courier New" panose="02070309020205020404" pitchFamily="49" charset="0"/>
              </a:rPr>
              <a:t>)</a:t>
            </a:r>
          </a:p>
          <a:p>
            <a:endParaRPr lang="en-US" sz="1400" smtClean="0">
              <a:solidFill>
                <a:schemeClr val="tx2"/>
              </a:solidFill>
              <a:latin typeface="Courier New" panose="02070309020205020404" pitchFamily="49" charset="0"/>
              <a:cs typeface="Courier New" panose="02070309020205020404" pitchFamily="49" charset="0"/>
            </a:endParaRPr>
          </a:p>
          <a:p>
            <a:r>
              <a:rPr lang="en-US" sz="1400" i="1">
                <a:solidFill>
                  <a:schemeClr val="tx2"/>
                </a:solidFill>
                <a:cs typeface="Courier New" panose="02070309020205020404" pitchFamily="49" charset="0"/>
              </a:rPr>
              <a:t>! Call the RRTMGP shortwave routine</a:t>
            </a:r>
          </a:p>
          <a:p>
            <a:r>
              <a:rPr lang="en-US" sz="1400">
                <a:solidFill>
                  <a:schemeClr val="tx2"/>
                </a:solidFill>
                <a:latin typeface="Courier New" panose="02070309020205020404" pitchFamily="49" charset="0"/>
                <a:cs typeface="Courier New" panose="02070309020205020404" pitchFamily="49" charset="0"/>
              </a:rPr>
              <a:t>errmsg = </a:t>
            </a:r>
            <a:r>
              <a:rPr lang="en-US" sz="1400" b="1">
                <a:solidFill>
                  <a:schemeClr val="accent1"/>
                </a:solidFill>
                <a:latin typeface="Courier New" panose="02070309020205020404" pitchFamily="49" charset="0"/>
                <a:cs typeface="Courier New" panose="02070309020205020404" pitchFamily="49" charset="0"/>
              </a:rPr>
              <a:t>rrtmgp_sw</a:t>
            </a:r>
            <a:r>
              <a:rPr lang="en-US" sz="1400">
                <a:solidFill>
                  <a:schemeClr val="tx2"/>
                </a:solidFill>
                <a:latin typeface="Courier New" panose="02070309020205020404" pitchFamily="49" charset="0"/>
                <a:cs typeface="Courier New" panose="02070309020205020404" pitchFamily="49" charset="0"/>
              </a:rPr>
              <a:t>( &amp;</a:t>
            </a:r>
          </a:p>
          <a:p>
            <a:r>
              <a:rPr lang="en-US" sz="1400">
                <a:solidFill>
                  <a:schemeClr val="tx2"/>
                </a:solidFill>
                <a:latin typeface="Courier New" panose="02070309020205020404" pitchFamily="49" charset="0"/>
                <a:cs typeface="Courier New" panose="02070309020205020404" pitchFamily="49" charset="0"/>
              </a:rPr>
              <a:t>  </a:t>
            </a:r>
            <a:r>
              <a:rPr lang="en-US" sz="1400" b="1">
                <a:solidFill>
                  <a:schemeClr val="accent1"/>
                </a:solidFill>
                <a:latin typeface="Courier New" panose="02070309020205020404" pitchFamily="49" charset="0"/>
                <a:cs typeface="Courier New" panose="02070309020205020404" pitchFamily="49" charset="0"/>
              </a:rPr>
              <a:t>kdist_sw</a:t>
            </a:r>
            <a:r>
              <a:rPr lang="en-US" sz="1400">
                <a:solidFill>
                  <a:schemeClr val="tx2"/>
                </a:solidFill>
                <a:latin typeface="Courier New" panose="02070309020205020404" pitchFamily="49" charset="0"/>
                <a:cs typeface="Courier New" panose="02070309020205020404" pitchFamily="49" charset="0"/>
              </a:rPr>
              <a:t>, </a:t>
            </a:r>
            <a:r>
              <a:rPr lang="en-US" sz="1400" b="1">
                <a:solidFill>
                  <a:schemeClr val="accent1"/>
                </a:solidFill>
                <a:latin typeface="Courier New" panose="02070309020205020404" pitchFamily="49" charset="0"/>
                <a:cs typeface="Courier New" panose="02070309020205020404" pitchFamily="49" charset="0"/>
              </a:rPr>
              <a:t>gas_concs</a:t>
            </a:r>
            <a:r>
              <a:rPr lang="en-US" sz="1400">
                <a:solidFill>
                  <a:schemeClr val="tx2"/>
                </a:solidFill>
                <a:latin typeface="Courier New" panose="02070309020205020404" pitchFamily="49" charset="0"/>
                <a:cs typeface="Courier New" panose="02070309020205020404" pitchFamily="49" charset="0"/>
              </a:rPr>
              <a:t>, pmid_rad, t_rad, pint_rad, &amp;</a:t>
            </a:r>
          </a:p>
          <a:p>
            <a:r>
              <a:rPr lang="en-US" sz="1400">
                <a:solidFill>
                  <a:schemeClr val="tx2"/>
                </a:solidFill>
                <a:latin typeface="Courier New" panose="02070309020205020404" pitchFamily="49" charset="0"/>
                <a:cs typeface="Courier New" panose="02070309020205020404" pitchFamily="49" charset="0"/>
              </a:rPr>
              <a:t>  ... mu0,  sfc_alb_dir, sfc_alb_dif,  &amp; </a:t>
            </a:r>
          </a:p>
          <a:p>
            <a:r>
              <a:rPr lang="en-US" sz="1400">
                <a:solidFill>
                  <a:schemeClr val="tx2"/>
                </a:solidFill>
                <a:latin typeface="Courier New" panose="02070309020205020404" pitchFamily="49" charset="0"/>
                <a:cs typeface="Courier New" panose="02070309020205020404" pitchFamily="49" charset="0"/>
              </a:rPr>
              <a:t>  ... </a:t>
            </a:r>
            <a:r>
              <a:rPr lang="en-US" sz="1400" b="1">
                <a:solidFill>
                  <a:schemeClr val="accent1"/>
                </a:solidFill>
                <a:latin typeface="Courier New" panose="02070309020205020404" pitchFamily="49" charset="0"/>
                <a:cs typeface="Courier New" panose="02070309020205020404" pitchFamily="49" charset="0"/>
              </a:rPr>
              <a:t>cloud_sw</a:t>
            </a:r>
            <a:r>
              <a:rPr lang="en-US" sz="1400">
                <a:solidFill>
                  <a:schemeClr val="tx2"/>
                </a:solidFill>
                <a:latin typeface="Courier New" panose="02070309020205020404" pitchFamily="49" charset="0"/>
                <a:cs typeface="Courier New" panose="02070309020205020404" pitchFamily="49" charset="0"/>
              </a:rPr>
              <a:t>, </a:t>
            </a:r>
            <a:r>
              <a:rPr lang="en-US" sz="1400" b="1">
                <a:solidFill>
                  <a:schemeClr val="accent1"/>
                </a:solidFill>
                <a:latin typeface="Courier New" panose="02070309020205020404" pitchFamily="49" charset="0"/>
                <a:cs typeface="Courier New" panose="02070309020205020404" pitchFamily="49" charset="0"/>
              </a:rPr>
              <a:t>fsw, fswc</a:t>
            </a:r>
            <a:r>
              <a:rPr lang="en-US" sz="1400">
                <a:solidFill>
                  <a:schemeClr val="tx2"/>
                </a:solidFill>
                <a:latin typeface="Courier New" panose="02070309020205020404" pitchFamily="49" charset="0"/>
                <a:cs typeface="Courier New" panose="02070309020205020404" pitchFamily="49" charset="0"/>
              </a:rPr>
              <a:t>, </a:t>
            </a:r>
            <a:r>
              <a:rPr lang="en-US" sz="1400" smtClean="0">
                <a:solidFill>
                  <a:schemeClr val="tx2"/>
                </a:solidFill>
                <a:latin typeface="Courier New" panose="02070309020205020404" pitchFamily="49" charset="0"/>
                <a:cs typeface="Courier New" panose="02070309020205020404" pitchFamily="49" charset="0"/>
              </a:rPr>
              <a:t>... )</a:t>
            </a:r>
            <a:endParaRPr lang="en-US" sz="1400">
              <a:solidFill>
                <a:schemeClr val="tx2"/>
              </a:solidFill>
              <a:latin typeface="Courier New" panose="02070309020205020404" pitchFamily="49" charset="0"/>
              <a:cs typeface="Courier New" panose="02070309020205020404" pitchFamily="49" charset="0"/>
            </a:endParaRPr>
          </a:p>
          <a:p>
            <a:endParaRPr lang="en-US" sz="1400" smtClean="0">
              <a:solidFill>
                <a:schemeClr val="tx2"/>
              </a:solidFill>
              <a:latin typeface="Courier New" panose="02070309020205020404" pitchFamily="49" charset="0"/>
              <a:cs typeface="Courier New" panose="02070309020205020404" pitchFamily="49" charset="0"/>
            </a:endParaRPr>
          </a:p>
        </p:txBody>
      </p:sp>
      <p:sp>
        <p:nvSpPr>
          <p:cNvPr id="6" name="TextBox 5"/>
          <p:cNvSpPr txBox="1"/>
          <p:nvPr/>
        </p:nvSpPr>
        <p:spPr>
          <a:xfrm>
            <a:off x="4429125" y="6195683"/>
            <a:ext cx="4588115" cy="307777"/>
          </a:xfrm>
          <a:prstGeom prst="rect">
            <a:avLst/>
          </a:prstGeom>
          <a:solidFill>
            <a:schemeClr val="bg1">
              <a:lumMod val="95000"/>
            </a:schemeClr>
          </a:solidFill>
        </p:spPr>
        <p:txBody>
          <a:bodyPr wrap="none" rtlCol="0">
            <a:spAutoFit/>
          </a:bodyPr>
          <a:lstStyle/>
          <a:p>
            <a:r>
              <a:rPr lang="en-US" sz="1400" b="1">
                <a:solidFill>
                  <a:schemeClr val="accent1"/>
                </a:solidFill>
                <a:latin typeface="Courier New" panose="02070309020205020404" pitchFamily="49" charset="0"/>
                <a:cs typeface="Courier New" panose="02070309020205020404" pitchFamily="49" charset="0"/>
              </a:rPr>
              <a:t>Blue: provided by or extended from RRTMGP</a:t>
            </a:r>
          </a:p>
        </p:txBody>
      </p:sp>
    </p:spTree>
    <p:extLst>
      <p:ext uri="{BB962C8B-B14F-4D97-AF65-F5344CB8AC3E}">
        <p14:creationId xmlns:p14="http://schemas.microsoft.com/office/powerpoint/2010/main" val="247142639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RRTMG</a:t>
            </a:r>
            <a:r>
              <a:rPr lang="en-US" i="1" smtClean="0"/>
              <a:t>P</a:t>
            </a:r>
            <a:r>
              <a:rPr lang="en-US" smtClean="0"/>
              <a:t> Software Improvements</a:t>
            </a:r>
            <a:endParaRPr lang="en-US"/>
          </a:p>
        </p:txBody>
      </p:sp>
      <p:sp>
        <p:nvSpPr>
          <p:cNvPr id="3" name="Content Placeholder 2"/>
          <p:cNvSpPr>
            <a:spLocks noGrp="1"/>
          </p:cNvSpPr>
          <p:nvPr>
            <p:ph idx="1"/>
          </p:nvPr>
        </p:nvSpPr>
        <p:spPr>
          <a:xfrm>
            <a:off x="207723" y="896996"/>
            <a:ext cx="8229600" cy="4525963"/>
          </a:xfrm>
        </p:spPr>
        <p:txBody>
          <a:bodyPr>
            <a:normAutofit/>
          </a:bodyPr>
          <a:lstStyle/>
          <a:p>
            <a:pPr marL="0" indent="0">
              <a:buNone/>
            </a:pPr>
            <a:r>
              <a:rPr lang="en-US" sz="2000" smtClean="0"/>
              <a:t>Example model code that uses RRTMGP classes to initialize and then call RRTMGP shortwave radiation</a:t>
            </a:r>
          </a:p>
        </p:txBody>
      </p:sp>
      <p:sp>
        <p:nvSpPr>
          <p:cNvPr id="4" name="Rectangle 3"/>
          <p:cNvSpPr/>
          <p:nvPr/>
        </p:nvSpPr>
        <p:spPr>
          <a:xfrm>
            <a:off x="457200" y="1823609"/>
            <a:ext cx="8386763" cy="4616648"/>
          </a:xfrm>
          <a:prstGeom prst="rect">
            <a:avLst/>
          </a:prstGeom>
        </p:spPr>
        <p:txBody>
          <a:bodyPr wrap="square">
            <a:spAutoFit/>
          </a:bodyPr>
          <a:lstStyle/>
          <a:p>
            <a:r>
              <a:rPr lang="en-US" sz="1400">
                <a:solidFill>
                  <a:schemeClr val="tx2"/>
                </a:solidFill>
                <a:latin typeface="Courier New" panose="02070309020205020404" pitchFamily="49" charset="0"/>
                <a:cs typeface="Courier New" panose="02070309020205020404" pitchFamily="49" charset="0"/>
              </a:rPr>
              <a:t>type(</a:t>
            </a:r>
            <a:r>
              <a:rPr lang="en-US" sz="1400" b="1">
                <a:solidFill>
                  <a:schemeClr val="accent1"/>
                </a:solidFill>
                <a:latin typeface="Courier New" panose="02070309020205020404" pitchFamily="49" charset="0"/>
                <a:cs typeface="Courier New" panose="02070309020205020404" pitchFamily="49" charset="0"/>
              </a:rPr>
              <a:t>ty_gas_optics</a:t>
            </a:r>
            <a:r>
              <a:rPr lang="en-US" sz="1400">
                <a:solidFill>
                  <a:schemeClr val="tx2"/>
                </a:solidFill>
                <a:latin typeface="Courier New" panose="02070309020205020404" pitchFamily="49" charset="0"/>
                <a:cs typeface="Courier New" panose="02070309020205020404" pitchFamily="49" charset="0"/>
              </a:rPr>
              <a:t>) :: </a:t>
            </a:r>
            <a:r>
              <a:rPr lang="en-US" sz="1400" b="1" smtClean="0">
                <a:solidFill>
                  <a:schemeClr val="accent1"/>
                </a:solidFill>
                <a:latin typeface="Courier New" panose="02070309020205020404" pitchFamily="49" charset="0"/>
                <a:cs typeface="Courier New" panose="02070309020205020404" pitchFamily="49" charset="0"/>
              </a:rPr>
              <a:t>kdist_sw</a:t>
            </a:r>
            <a:endParaRPr lang="en-US" sz="1400" b="1">
              <a:solidFill>
                <a:schemeClr val="accent1"/>
              </a:solidFill>
              <a:latin typeface="Courier New" panose="02070309020205020404" pitchFamily="49" charset="0"/>
              <a:cs typeface="Courier New" panose="02070309020205020404" pitchFamily="49" charset="0"/>
            </a:endParaRPr>
          </a:p>
          <a:p>
            <a:r>
              <a:rPr lang="en-US" sz="1400">
                <a:solidFill>
                  <a:schemeClr val="tx2"/>
                </a:solidFill>
                <a:latin typeface="Courier New" panose="02070309020205020404" pitchFamily="49" charset="0"/>
                <a:cs typeface="Courier New" panose="02070309020205020404" pitchFamily="49" charset="0"/>
              </a:rPr>
              <a:t>type(</a:t>
            </a:r>
            <a:r>
              <a:rPr lang="en-US" sz="1400" b="1">
                <a:solidFill>
                  <a:schemeClr val="accent1"/>
                </a:solidFill>
                <a:latin typeface="Courier New" panose="02070309020205020404" pitchFamily="49" charset="0"/>
                <a:cs typeface="Courier New" panose="02070309020205020404" pitchFamily="49" charset="0"/>
              </a:rPr>
              <a:t>ty_gas_conc</a:t>
            </a:r>
            <a:r>
              <a:rPr lang="en-US" sz="1400">
                <a:solidFill>
                  <a:schemeClr val="tx2"/>
                </a:solidFill>
                <a:latin typeface="Courier New" panose="02070309020205020404" pitchFamily="49" charset="0"/>
                <a:cs typeface="Courier New" panose="02070309020205020404" pitchFamily="49" charset="0"/>
              </a:rPr>
              <a:t>) :: </a:t>
            </a:r>
            <a:r>
              <a:rPr lang="en-US" sz="1400" b="1">
                <a:solidFill>
                  <a:schemeClr val="accent1"/>
                </a:solidFill>
                <a:latin typeface="Courier New" panose="02070309020205020404" pitchFamily="49" charset="0"/>
                <a:cs typeface="Courier New" panose="02070309020205020404" pitchFamily="49" charset="0"/>
              </a:rPr>
              <a:t>gas_concs</a:t>
            </a:r>
          </a:p>
          <a:p>
            <a:r>
              <a:rPr lang="en-US" sz="1400">
                <a:solidFill>
                  <a:schemeClr val="tx2"/>
                </a:solidFill>
                <a:latin typeface="Courier New" panose="02070309020205020404" pitchFamily="49" charset="0"/>
                <a:cs typeface="Courier New" panose="02070309020205020404" pitchFamily="49" charset="0"/>
              </a:rPr>
              <a:t>type(</a:t>
            </a:r>
            <a:r>
              <a:rPr lang="en-US" sz="1400" b="1">
                <a:solidFill>
                  <a:schemeClr val="accent1"/>
                </a:solidFill>
                <a:latin typeface="Courier New" panose="02070309020205020404" pitchFamily="49" charset="0"/>
                <a:cs typeface="Courier New" panose="02070309020205020404" pitchFamily="49" charset="0"/>
              </a:rPr>
              <a:t>ty_fluxes</a:t>
            </a:r>
            <a:r>
              <a:rPr lang="en-US" sz="1400">
                <a:solidFill>
                  <a:schemeClr val="tx2"/>
                </a:solidFill>
                <a:latin typeface="Courier New" panose="02070309020205020404" pitchFamily="49" charset="0"/>
                <a:cs typeface="Courier New" panose="02070309020205020404" pitchFamily="49" charset="0"/>
              </a:rPr>
              <a:t>) :: </a:t>
            </a:r>
            <a:r>
              <a:rPr lang="en-US" sz="1400" b="1">
                <a:solidFill>
                  <a:schemeClr val="accent1"/>
                </a:solidFill>
                <a:latin typeface="Courier New" panose="02070309020205020404" pitchFamily="49" charset="0"/>
                <a:cs typeface="Courier New" panose="02070309020205020404" pitchFamily="49" charset="0"/>
              </a:rPr>
              <a:t>fsw, fswc</a:t>
            </a:r>
          </a:p>
          <a:p>
            <a:r>
              <a:rPr lang="en-US" sz="1400" smtClean="0">
                <a:solidFill>
                  <a:schemeClr val="tx2"/>
                </a:solidFill>
                <a:latin typeface="Courier New" panose="02070309020205020404" pitchFamily="49" charset="0"/>
                <a:cs typeface="Courier New" panose="02070309020205020404" pitchFamily="49" charset="0"/>
              </a:rPr>
              <a:t>type(</a:t>
            </a:r>
            <a:r>
              <a:rPr lang="en-US" sz="1400" b="1">
                <a:solidFill>
                  <a:schemeClr val="accent1"/>
                </a:solidFill>
                <a:latin typeface="Courier New" panose="02070309020205020404" pitchFamily="49" charset="0"/>
                <a:cs typeface="Courier New" panose="02070309020205020404" pitchFamily="49" charset="0"/>
              </a:rPr>
              <a:t>ty_optical_props_cld</a:t>
            </a:r>
            <a:r>
              <a:rPr lang="en-US" sz="1400" smtClean="0">
                <a:solidFill>
                  <a:schemeClr val="tx2"/>
                </a:solidFill>
                <a:latin typeface="Courier New" panose="02070309020205020404" pitchFamily="49" charset="0"/>
                <a:cs typeface="Courier New" panose="02070309020205020404" pitchFamily="49" charset="0"/>
              </a:rPr>
              <a:t>) </a:t>
            </a:r>
            <a:r>
              <a:rPr lang="en-US" sz="1400">
                <a:solidFill>
                  <a:schemeClr val="tx2"/>
                </a:solidFill>
                <a:latin typeface="Courier New" panose="02070309020205020404" pitchFamily="49" charset="0"/>
                <a:cs typeface="Courier New" panose="02070309020205020404" pitchFamily="49" charset="0"/>
              </a:rPr>
              <a:t>:: </a:t>
            </a:r>
            <a:r>
              <a:rPr lang="en-US" sz="1400" b="1">
                <a:solidFill>
                  <a:schemeClr val="accent1"/>
                </a:solidFill>
                <a:latin typeface="Courier New" panose="02070309020205020404" pitchFamily="49" charset="0"/>
                <a:cs typeface="Courier New" panose="02070309020205020404" pitchFamily="49" charset="0"/>
              </a:rPr>
              <a:t>cloud_sw</a:t>
            </a:r>
            <a:r>
              <a:rPr lang="en-US" sz="1400" b="1" smtClean="0">
                <a:solidFill>
                  <a:schemeClr val="accent1"/>
                </a:solidFill>
                <a:latin typeface="Courier New" panose="02070309020205020404" pitchFamily="49" charset="0"/>
                <a:cs typeface="Courier New" panose="02070309020205020404" pitchFamily="49" charset="0"/>
              </a:rPr>
              <a:t>  </a:t>
            </a:r>
            <a:r>
              <a:rPr lang="en-US" sz="1400" smtClean="0">
                <a:solidFill>
                  <a:schemeClr val="tx2"/>
                </a:solidFill>
                <a:cs typeface="Courier New" panose="02070309020205020404" pitchFamily="49" charset="0"/>
              </a:rPr>
              <a:t>! </a:t>
            </a:r>
            <a:r>
              <a:rPr lang="en-US" sz="1400" i="1" smtClean="0">
                <a:solidFill>
                  <a:schemeClr val="tx2"/>
                </a:solidFill>
                <a:cs typeface="Courier New" panose="02070309020205020404" pitchFamily="49" charset="0"/>
              </a:rPr>
              <a:t>extended </a:t>
            </a:r>
            <a:r>
              <a:rPr lang="en-US" sz="1400" i="1">
                <a:solidFill>
                  <a:schemeClr val="tx2"/>
                </a:solidFill>
                <a:cs typeface="Courier New" panose="02070309020205020404" pitchFamily="49" charset="0"/>
              </a:rPr>
              <a:t>from </a:t>
            </a:r>
            <a:r>
              <a:rPr lang="en-US" sz="1400" i="1" smtClean="0">
                <a:solidFill>
                  <a:schemeClr val="tx2"/>
                </a:solidFill>
                <a:cs typeface="Courier New" panose="02070309020205020404" pitchFamily="49" charset="0"/>
              </a:rPr>
              <a:t>RRTMGP class </a:t>
            </a:r>
            <a:r>
              <a:rPr lang="en-US" sz="1400" b="1">
                <a:solidFill>
                  <a:schemeClr val="accent1"/>
                </a:solidFill>
                <a:latin typeface="Courier New" panose="02070309020205020404" pitchFamily="49" charset="0"/>
                <a:cs typeface="Courier New" panose="02070309020205020404" pitchFamily="49" charset="0"/>
              </a:rPr>
              <a:t>ty_optical_props</a:t>
            </a:r>
          </a:p>
          <a:p>
            <a:r>
              <a:rPr lang="en-US" sz="1400" smtClean="0">
                <a:solidFill>
                  <a:schemeClr val="tx2"/>
                </a:solidFill>
                <a:latin typeface="Courier New" panose="02070309020205020404" pitchFamily="49" charset="0"/>
                <a:cs typeface="Courier New" panose="02070309020205020404" pitchFamily="49" charset="0"/>
              </a:rPr>
              <a:t>...</a:t>
            </a:r>
            <a:endParaRPr lang="en-US" sz="1400">
              <a:solidFill>
                <a:schemeClr val="tx2"/>
              </a:solidFill>
              <a:latin typeface="Courier New" panose="02070309020205020404" pitchFamily="49" charset="0"/>
              <a:cs typeface="Courier New" panose="02070309020205020404" pitchFamily="49" charset="0"/>
            </a:endParaRPr>
          </a:p>
          <a:p>
            <a:r>
              <a:rPr lang="en-US" sz="1400" i="1">
                <a:solidFill>
                  <a:schemeClr val="tx2"/>
                </a:solidFill>
                <a:cs typeface="Courier New" panose="02070309020205020404" pitchFamily="49" charset="0"/>
              </a:rPr>
              <a:t>!&lt; Set gas </a:t>
            </a:r>
            <a:r>
              <a:rPr lang="en-US" sz="1400" i="1" smtClean="0">
                <a:solidFill>
                  <a:schemeClr val="tx2"/>
                </a:solidFill>
                <a:cs typeface="Courier New" panose="02070309020205020404" pitchFamily="49" charset="0"/>
              </a:rPr>
              <a:t>volume mixing </a:t>
            </a:r>
            <a:r>
              <a:rPr lang="en-US" sz="1400" i="1">
                <a:solidFill>
                  <a:schemeClr val="tx2"/>
                </a:solidFill>
                <a:cs typeface="Courier New" panose="02070309020205020404" pitchFamily="49" charset="0"/>
              </a:rPr>
              <a:t>ratios</a:t>
            </a:r>
          </a:p>
          <a:p>
            <a:r>
              <a:rPr lang="en-US" sz="1400">
                <a:solidFill>
                  <a:schemeClr val="tx2"/>
                </a:solidFill>
                <a:latin typeface="Courier New" panose="02070309020205020404" pitchFamily="49" charset="0"/>
                <a:cs typeface="Courier New" panose="02070309020205020404" pitchFamily="49" charset="0"/>
              </a:rPr>
              <a:t>error = </a:t>
            </a:r>
            <a:r>
              <a:rPr lang="en-US" sz="1400" b="1">
                <a:solidFill>
                  <a:schemeClr val="accent1"/>
                </a:solidFill>
                <a:latin typeface="Courier New" panose="02070309020205020404" pitchFamily="49" charset="0"/>
                <a:cs typeface="Courier New" panose="02070309020205020404" pitchFamily="49" charset="0"/>
              </a:rPr>
              <a:t>gas_concs%set_vmr</a:t>
            </a:r>
            <a:r>
              <a:rPr lang="en-US" sz="1400">
                <a:solidFill>
                  <a:schemeClr val="tx2"/>
                </a:solidFill>
                <a:latin typeface="Courier New" panose="02070309020205020404" pitchFamily="49" charset="0"/>
                <a:cs typeface="Courier New" panose="02070309020205020404" pitchFamily="49" charset="0"/>
              </a:rPr>
              <a:t>(‘h2o’, wv_vmr)</a:t>
            </a:r>
          </a:p>
          <a:p>
            <a:r>
              <a:rPr lang="en-US" sz="1400">
                <a:solidFill>
                  <a:schemeClr val="tx2"/>
                </a:solidFill>
                <a:latin typeface="Courier New" panose="02070309020205020404" pitchFamily="49" charset="0"/>
                <a:cs typeface="Courier New" panose="02070309020205020404" pitchFamily="49" charset="0"/>
              </a:rPr>
              <a:t>error = </a:t>
            </a:r>
            <a:r>
              <a:rPr lang="en-US" sz="1400" b="1">
                <a:solidFill>
                  <a:schemeClr val="accent1"/>
                </a:solidFill>
                <a:latin typeface="Courier New" panose="02070309020205020404" pitchFamily="49" charset="0"/>
                <a:cs typeface="Courier New" panose="02070309020205020404" pitchFamily="49" charset="0"/>
              </a:rPr>
              <a:t>gas_concs%set_vmr</a:t>
            </a:r>
            <a:r>
              <a:rPr lang="en-US" sz="1400">
                <a:solidFill>
                  <a:schemeClr val="tx2"/>
                </a:solidFill>
                <a:latin typeface="Courier New" panose="02070309020205020404" pitchFamily="49" charset="0"/>
                <a:cs typeface="Courier New" panose="02070309020205020404" pitchFamily="49" charset="0"/>
              </a:rPr>
              <a:t>(‘co2’, 400.*1.e-6)</a:t>
            </a:r>
          </a:p>
          <a:p>
            <a:endParaRPr lang="en-US" sz="1400" smtClean="0">
              <a:solidFill>
                <a:schemeClr val="tx2"/>
              </a:solidFill>
              <a:latin typeface="Courier New" panose="02070309020205020404" pitchFamily="49" charset="0"/>
              <a:cs typeface="Courier New" panose="02070309020205020404" pitchFamily="49" charset="0"/>
            </a:endParaRPr>
          </a:p>
          <a:p>
            <a:r>
              <a:rPr lang="en-US" sz="1400" i="1">
                <a:solidFill>
                  <a:schemeClr val="tx2"/>
                </a:solidFill>
                <a:cs typeface="Courier New" panose="02070309020205020404" pitchFamily="49" charset="0"/>
              </a:rPr>
              <a:t>! Cloud optical properties </a:t>
            </a:r>
          </a:p>
          <a:p>
            <a:r>
              <a:rPr lang="en-US" sz="1400" i="1">
                <a:solidFill>
                  <a:schemeClr val="tx2"/>
                </a:solidFill>
                <a:cs typeface="Courier New" panose="02070309020205020404" pitchFamily="49" charset="0"/>
              </a:rPr>
              <a:t>!</a:t>
            </a:r>
          </a:p>
          <a:p>
            <a:r>
              <a:rPr lang="en-US" sz="1400">
                <a:solidFill>
                  <a:schemeClr val="tx2"/>
                </a:solidFill>
                <a:latin typeface="Courier New" panose="02070309020205020404" pitchFamily="49" charset="0"/>
                <a:cs typeface="Courier New" panose="02070309020205020404" pitchFamily="49" charset="0"/>
              </a:rPr>
              <a:t>error = </a:t>
            </a:r>
            <a:r>
              <a:rPr lang="en-US" sz="1400" b="1">
                <a:solidFill>
                  <a:schemeClr val="accent1"/>
                </a:solidFill>
                <a:latin typeface="Courier New" panose="02070309020205020404" pitchFamily="49" charset="0"/>
                <a:cs typeface="Courier New" panose="02070309020205020404" pitchFamily="49" charset="0"/>
              </a:rPr>
              <a:t>cloud_sw%init</a:t>
            </a:r>
            <a:r>
              <a:rPr lang="en-US" sz="1400">
                <a:solidFill>
                  <a:schemeClr val="tx2"/>
                </a:solidFill>
                <a:latin typeface="Courier New" panose="02070309020205020404" pitchFamily="49" charset="0"/>
                <a:cs typeface="Courier New" panose="02070309020205020404" pitchFamily="49" charset="0"/>
              </a:rPr>
              <a:t>(ncol, nlay, </a:t>
            </a:r>
            <a:r>
              <a:rPr lang="en-US" sz="1400" b="1" smtClean="0">
                <a:solidFill>
                  <a:schemeClr val="accent1"/>
                </a:solidFill>
                <a:latin typeface="Courier New" panose="02070309020205020404" pitchFamily="49" charset="0"/>
                <a:cs typeface="Courier New" panose="02070309020205020404" pitchFamily="49" charset="0"/>
              </a:rPr>
              <a:t>kdist_sw%get_ngpt</a:t>
            </a:r>
            <a:r>
              <a:rPr lang="en-US" sz="1400">
                <a:solidFill>
                  <a:schemeClr val="tx2"/>
                </a:solidFill>
                <a:latin typeface="Courier New" panose="02070309020205020404" pitchFamily="49" charset="0"/>
                <a:cs typeface="Courier New" panose="02070309020205020404" pitchFamily="49" charset="0"/>
              </a:rPr>
              <a:t>()) </a:t>
            </a:r>
          </a:p>
          <a:p>
            <a:r>
              <a:rPr lang="en-US" sz="1400">
                <a:solidFill>
                  <a:schemeClr val="tx2"/>
                </a:solidFill>
                <a:latin typeface="Courier New" panose="02070309020205020404" pitchFamily="49" charset="0"/>
                <a:cs typeface="Courier New" panose="02070309020205020404" pitchFamily="49" charset="0"/>
              </a:rPr>
              <a:t>call compute_cloud_optics(cloud_fraction, cloud_lwp, &amp;</a:t>
            </a:r>
          </a:p>
          <a:p>
            <a:r>
              <a:rPr lang="en-US" sz="1400">
                <a:solidFill>
                  <a:schemeClr val="tx2"/>
                </a:solidFill>
                <a:latin typeface="Courier New" panose="02070309020205020404" pitchFamily="49" charset="0"/>
                <a:cs typeface="Courier New" panose="02070309020205020404" pitchFamily="49" charset="0"/>
              </a:rPr>
              <a:t>                          </a:t>
            </a:r>
            <a:r>
              <a:rPr lang="en-US" sz="1400" b="1">
                <a:solidFill>
                  <a:schemeClr val="accent1"/>
                </a:solidFill>
                <a:latin typeface="Courier New" panose="02070309020205020404" pitchFamily="49" charset="0"/>
                <a:cs typeface="Courier New" panose="02070309020205020404" pitchFamily="49" charset="0"/>
              </a:rPr>
              <a:t>cloud_sw%tau, cloud_sw%ssa, cloud_sw%g, </a:t>
            </a:r>
            <a:r>
              <a:rPr lang="en-US" sz="1400">
                <a:solidFill>
                  <a:schemeClr val="tx2"/>
                </a:solidFill>
                <a:latin typeface="Courier New" panose="02070309020205020404" pitchFamily="49" charset="0"/>
                <a:cs typeface="Courier New" panose="02070309020205020404" pitchFamily="49" charset="0"/>
              </a:rPr>
              <a:t>... )</a:t>
            </a:r>
          </a:p>
          <a:p>
            <a:endParaRPr lang="en-US" sz="1400" smtClean="0">
              <a:solidFill>
                <a:schemeClr val="tx2"/>
              </a:solidFill>
              <a:latin typeface="Courier New" panose="02070309020205020404" pitchFamily="49" charset="0"/>
              <a:cs typeface="Courier New" panose="02070309020205020404" pitchFamily="49" charset="0"/>
            </a:endParaRPr>
          </a:p>
          <a:p>
            <a:r>
              <a:rPr lang="en-US" sz="1400" i="1">
                <a:solidFill>
                  <a:schemeClr val="tx2"/>
                </a:solidFill>
                <a:cs typeface="Courier New" panose="02070309020205020404" pitchFamily="49" charset="0"/>
              </a:rPr>
              <a:t>! Call the RRTMGP shortwave routine</a:t>
            </a:r>
          </a:p>
          <a:p>
            <a:r>
              <a:rPr lang="en-US" sz="1400">
                <a:solidFill>
                  <a:schemeClr val="tx2"/>
                </a:solidFill>
                <a:latin typeface="Courier New" panose="02070309020205020404" pitchFamily="49" charset="0"/>
                <a:cs typeface="Courier New" panose="02070309020205020404" pitchFamily="49" charset="0"/>
              </a:rPr>
              <a:t>errmsg = </a:t>
            </a:r>
            <a:r>
              <a:rPr lang="en-US" sz="1400" b="1">
                <a:solidFill>
                  <a:schemeClr val="accent1"/>
                </a:solidFill>
                <a:latin typeface="Courier New" panose="02070309020205020404" pitchFamily="49" charset="0"/>
                <a:cs typeface="Courier New" panose="02070309020205020404" pitchFamily="49" charset="0"/>
              </a:rPr>
              <a:t>rrtmgp_sw</a:t>
            </a:r>
            <a:r>
              <a:rPr lang="en-US" sz="1400">
                <a:solidFill>
                  <a:schemeClr val="tx2"/>
                </a:solidFill>
                <a:latin typeface="Courier New" panose="02070309020205020404" pitchFamily="49" charset="0"/>
                <a:cs typeface="Courier New" panose="02070309020205020404" pitchFamily="49" charset="0"/>
              </a:rPr>
              <a:t>( &amp;</a:t>
            </a:r>
          </a:p>
          <a:p>
            <a:r>
              <a:rPr lang="en-US" sz="1400">
                <a:solidFill>
                  <a:schemeClr val="tx2"/>
                </a:solidFill>
                <a:latin typeface="Courier New" panose="02070309020205020404" pitchFamily="49" charset="0"/>
                <a:cs typeface="Courier New" panose="02070309020205020404" pitchFamily="49" charset="0"/>
              </a:rPr>
              <a:t>  </a:t>
            </a:r>
            <a:r>
              <a:rPr lang="en-US" sz="1400" b="1">
                <a:solidFill>
                  <a:schemeClr val="accent1"/>
                </a:solidFill>
                <a:latin typeface="Courier New" panose="02070309020205020404" pitchFamily="49" charset="0"/>
                <a:cs typeface="Courier New" panose="02070309020205020404" pitchFamily="49" charset="0"/>
              </a:rPr>
              <a:t>kdist_sw</a:t>
            </a:r>
            <a:r>
              <a:rPr lang="en-US" sz="1400">
                <a:solidFill>
                  <a:schemeClr val="tx2"/>
                </a:solidFill>
                <a:latin typeface="Courier New" panose="02070309020205020404" pitchFamily="49" charset="0"/>
                <a:cs typeface="Courier New" panose="02070309020205020404" pitchFamily="49" charset="0"/>
              </a:rPr>
              <a:t>, </a:t>
            </a:r>
            <a:r>
              <a:rPr lang="en-US" sz="1400" b="1">
                <a:solidFill>
                  <a:schemeClr val="accent1"/>
                </a:solidFill>
                <a:latin typeface="Courier New" panose="02070309020205020404" pitchFamily="49" charset="0"/>
                <a:cs typeface="Courier New" panose="02070309020205020404" pitchFamily="49" charset="0"/>
              </a:rPr>
              <a:t>gas_concs</a:t>
            </a:r>
            <a:r>
              <a:rPr lang="en-US" sz="1400">
                <a:solidFill>
                  <a:schemeClr val="tx2"/>
                </a:solidFill>
                <a:latin typeface="Courier New" panose="02070309020205020404" pitchFamily="49" charset="0"/>
                <a:cs typeface="Courier New" panose="02070309020205020404" pitchFamily="49" charset="0"/>
              </a:rPr>
              <a:t>, pmid_rad, t_rad, pint_rad, &amp;</a:t>
            </a:r>
          </a:p>
          <a:p>
            <a:r>
              <a:rPr lang="en-US" sz="1400">
                <a:solidFill>
                  <a:schemeClr val="tx2"/>
                </a:solidFill>
                <a:latin typeface="Courier New" panose="02070309020205020404" pitchFamily="49" charset="0"/>
                <a:cs typeface="Courier New" panose="02070309020205020404" pitchFamily="49" charset="0"/>
              </a:rPr>
              <a:t>  ... mu0,  sfc_alb_dir, sfc_alb_dif,  &amp; </a:t>
            </a:r>
          </a:p>
          <a:p>
            <a:r>
              <a:rPr lang="en-US" sz="1400">
                <a:solidFill>
                  <a:schemeClr val="tx2"/>
                </a:solidFill>
                <a:latin typeface="Courier New" panose="02070309020205020404" pitchFamily="49" charset="0"/>
                <a:cs typeface="Courier New" panose="02070309020205020404" pitchFamily="49" charset="0"/>
              </a:rPr>
              <a:t>  ... </a:t>
            </a:r>
            <a:r>
              <a:rPr lang="en-US" sz="1400" b="1">
                <a:solidFill>
                  <a:schemeClr val="accent1"/>
                </a:solidFill>
                <a:latin typeface="Courier New" panose="02070309020205020404" pitchFamily="49" charset="0"/>
                <a:cs typeface="Courier New" panose="02070309020205020404" pitchFamily="49" charset="0"/>
              </a:rPr>
              <a:t>cloud_sw</a:t>
            </a:r>
            <a:r>
              <a:rPr lang="en-US" sz="1400">
                <a:solidFill>
                  <a:schemeClr val="tx2"/>
                </a:solidFill>
                <a:latin typeface="Courier New" panose="02070309020205020404" pitchFamily="49" charset="0"/>
                <a:cs typeface="Courier New" panose="02070309020205020404" pitchFamily="49" charset="0"/>
              </a:rPr>
              <a:t>, </a:t>
            </a:r>
            <a:r>
              <a:rPr lang="en-US" sz="1400" b="1">
                <a:solidFill>
                  <a:schemeClr val="accent1"/>
                </a:solidFill>
                <a:latin typeface="Courier New" panose="02070309020205020404" pitchFamily="49" charset="0"/>
                <a:cs typeface="Courier New" panose="02070309020205020404" pitchFamily="49" charset="0"/>
              </a:rPr>
              <a:t>fsw, fswc</a:t>
            </a:r>
            <a:r>
              <a:rPr lang="en-US" sz="1400">
                <a:solidFill>
                  <a:schemeClr val="tx2"/>
                </a:solidFill>
                <a:latin typeface="Courier New" panose="02070309020205020404" pitchFamily="49" charset="0"/>
                <a:cs typeface="Courier New" panose="02070309020205020404" pitchFamily="49" charset="0"/>
              </a:rPr>
              <a:t>, </a:t>
            </a:r>
            <a:r>
              <a:rPr lang="en-US" sz="1400" smtClean="0">
                <a:solidFill>
                  <a:schemeClr val="tx2"/>
                </a:solidFill>
                <a:latin typeface="Courier New" panose="02070309020205020404" pitchFamily="49" charset="0"/>
                <a:cs typeface="Courier New" panose="02070309020205020404" pitchFamily="49" charset="0"/>
              </a:rPr>
              <a:t>... )</a:t>
            </a:r>
            <a:endParaRPr lang="en-US" sz="1400">
              <a:solidFill>
                <a:schemeClr val="tx2"/>
              </a:solidFill>
              <a:latin typeface="Courier New" panose="02070309020205020404" pitchFamily="49" charset="0"/>
              <a:cs typeface="Courier New" panose="02070309020205020404" pitchFamily="49" charset="0"/>
            </a:endParaRPr>
          </a:p>
          <a:p>
            <a:endParaRPr lang="en-US" sz="1400" smtClean="0">
              <a:solidFill>
                <a:schemeClr val="tx2"/>
              </a:solidFill>
              <a:latin typeface="Courier New" panose="02070309020205020404" pitchFamily="49" charset="0"/>
              <a:cs typeface="Courier New" panose="02070309020205020404" pitchFamily="49" charset="0"/>
            </a:endParaRPr>
          </a:p>
        </p:txBody>
      </p:sp>
      <p:sp>
        <p:nvSpPr>
          <p:cNvPr id="6" name="TextBox 5"/>
          <p:cNvSpPr txBox="1"/>
          <p:nvPr/>
        </p:nvSpPr>
        <p:spPr>
          <a:xfrm>
            <a:off x="4429125" y="6195683"/>
            <a:ext cx="4588115" cy="307777"/>
          </a:xfrm>
          <a:prstGeom prst="rect">
            <a:avLst/>
          </a:prstGeom>
          <a:solidFill>
            <a:schemeClr val="bg1">
              <a:lumMod val="95000"/>
            </a:schemeClr>
          </a:solidFill>
        </p:spPr>
        <p:txBody>
          <a:bodyPr wrap="none" rtlCol="0">
            <a:spAutoFit/>
          </a:bodyPr>
          <a:lstStyle/>
          <a:p>
            <a:r>
              <a:rPr lang="en-US" sz="1400" b="1">
                <a:solidFill>
                  <a:schemeClr val="accent1"/>
                </a:solidFill>
                <a:latin typeface="Courier New" panose="02070309020205020404" pitchFamily="49" charset="0"/>
                <a:cs typeface="Courier New" panose="02070309020205020404" pitchFamily="49" charset="0"/>
              </a:rPr>
              <a:t>Blue: provided by or extended from RRTMGP</a:t>
            </a:r>
          </a:p>
        </p:txBody>
      </p:sp>
      <p:sp>
        <p:nvSpPr>
          <p:cNvPr id="7" name="Rectangle 6"/>
          <p:cNvSpPr/>
          <p:nvPr/>
        </p:nvSpPr>
        <p:spPr>
          <a:xfrm>
            <a:off x="1482405" y="1598221"/>
            <a:ext cx="7361558" cy="3381375"/>
          </a:xfrm>
          <a:prstGeom prst="rect">
            <a:avLst/>
          </a:prstGeom>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mtClean="0"/>
              <a:t>  type</a:t>
            </a:r>
            <a:r>
              <a:rPr lang="en-US"/>
              <a:t>, public :: </a:t>
            </a:r>
            <a:r>
              <a:rPr lang="en-US" smtClean="0"/>
              <a:t>ty_gas_optics</a:t>
            </a:r>
          </a:p>
          <a:p>
            <a:r>
              <a:rPr lang="en-US" smtClean="0"/>
              <a:t>     real</a:t>
            </a:r>
            <a:r>
              <a:rPr lang="en-US"/>
              <a:t>, dimension(:,:,:), allocable :: tau ! optical depth</a:t>
            </a:r>
          </a:p>
          <a:p>
            <a:r>
              <a:rPr lang="en-US"/>
              <a:t>  </a:t>
            </a:r>
            <a:r>
              <a:rPr lang="en-US" smtClean="0"/>
              <a:t>   real</a:t>
            </a:r>
            <a:r>
              <a:rPr lang="en-US"/>
              <a:t>, dimension(:,:,:), allocable :: ssa ! single-scattering albedo </a:t>
            </a:r>
          </a:p>
          <a:p>
            <a:r>
              <a:rPr lang="en-US"/>
              <a:t>  </a:t>
            </a:r>
            <a:r>
              <a:rPr lang="en-US" smtClean="0"/>
              <a:t>   real</a:t>
            </a:r>
            <a:r>
              <a:rPr lang="en-US"/>
              <a:t>, dimension(:,:,:), allocable :: g    ! asymmetry </a:t>
            </a:r>
            <a:r>
              <a:rPr lang="en-US" smtClean="0"/>
              <a:t> parameter</a:t>
            </a:r>
            <a:endParaRPr lang="en-US"/>
          </a:p>
          <a:p>
            <a:r>
              <a:rPr lang="en-US" smtClean="0"/>
              <a:t>        ... </a:t>
            </a:r>
          </a:p>
          <a:p>
            <a:r>
              <a:rPr lang="en-US" smtClean="0"/>
              <a:t>  </a:t>
            </a:r>
            <a:r>
              <a:rPr lang="en-US" smtClean="0">
                <a:solidFill>
                  <a:srgbClr val="FFFF00"/>
                </a:solidFill>
              </a:rPr>
              <a:t>contains</a:t>
            </a:r>
          </a:p>
          <a:p>
            <a:r>
              <a:rPr lang="en-US" smtClean="0">
                <a:solidFill>
                  <a:srgbClr val="FFFF00"/>
                </a:solidFill>
              </a:rPr>
              <a:t>      procedure</a:t>
            </a:r>
            <a:r>
              <a:rPr lang="en-US">
                <a:solidFill>
                  <a:srgbClr val="FFFF00"/>
                </a:solidFill>
              </a:rPr>
              <a:t>, public :: </a:t>
            </a:r>
            <a:r>
              <a:rPr lang="en-US" smtClean="0">
                <a:solidFill>
                  <a:srgbClr val="FFFF00"/>
                </a:solidFill>
              </a:rPr>
              <a:t>init</a:t>
            </a:r>
          </a:p>
          <a:p>
            <a:r>
              <a:rPr lang="en-US">
                <a:solidFill>
                  <a:srgbClr val="FFFF00"/>
                </a:solidFill>
              </a:rPr>
              <a:t> </a:t>
            </a:r>
            <a:r>
              <a:rPr lang="en-US" smtClean="0">
                <a:solidFill>
                  <a:srgbClr val="FFFF00"/>
                </a:solidFill>
              </a:rPr>
              <a:t>     procedure</a:t>
            </a:r>
            <a:r>
              <a:rPr lang="en-US">
                <a:solidFill>
                  <a:srgbClr val="FFFF00"/>
                </a:solidFill>
              </a:rPr>
              <a:t>, public :: get_ncol, get_nlay, get_ngpt </a:t>
            </a:r>
            <a:r>
              <a:rPr lang="en-US" smtClean="0">
                <a:solidFill>
                  <a:srgbClr val="FFFF00"/>
                </a:solidFill>
              </a:rPr>
              <a:t> </a:t>
            </a:r>
          </a:p>
          <a:p>
            <a:r>
              <a:rPr lang="en-US">
                <a:solidFill>
                  <a:srgbClr val="FFFF00"/>
                </a:solidFill>
              </a:rPr>
              <a:t> </a:t>
            </a:r>
            <a:r>
              <a:rPr lang="en-US" smtClean="0">
                <a:solidFill>
                  <a:srgbClr val="FFFF00"/>
                </a:solidFill>
              </a:rPr>
              <a:t>        ...</a:t>
            </a:r>
          </a:p>
          <a:p>
            <a:r>
              <a:rPr lang="en-US" smtClean="0"/>
              <a:t>   end type ty_gas_optics_specification</a:t>
            </a:r>
          </a:p>
        </p:txBody>
      </p:sp>
    </p:spTree>
    <p:extLst>
      <p:ext uri="{BB962C8B-B14F-4D97-AF65-F5344CB8AC3E}">
        <p14:creationId xmlns:p14="http://schemas.microsoft.com/office/powerpoint/2010/main" val="1286322791"/>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RRTMG</a:t>
            </a:r>
            <a:r>
              <a:rPr lang="en-US" i="1" smtClean="0"/>
              <a:t>P</a:t>
            </a:r>
            <a:r>
              <a:rPr lang="en-US" smtClean="0"/>
              <a:t> Efficiency Improvements</a:t>
            </a:r>
            <a:endParaRPr lang="en-US"/>
          </a:p>
        </p:txBody>
      </p:sp>
      <p:sp>
        <p:nvSpPr>
          <p:cNvPr id="3" name="Content Placeholder 2"/>
          <p:cNvSpPr>
            <a:spLocks noGrp="1"/>
          </p:cNvSpPr>
          <p:nvPr>
            <p:ph idx="1"/>
          </p:nvPr>
        </p:nvSpPr>
        <p:spPr>
          <a:xfrm>
            <a:off x="457199" y="1058921"/>
            <a:ext cx="8582025" cy="4525963"/>
          </a:xfrm>
        </p:spPr>
        <p:txBody>
          <a:bodyPr/>
          <a:lstStyle/>
          <a:p>
            <a:pPr marL="0" indent="0">
              <a:buNone/>
            </a:pPr>
            <a:r>
              <a:rPr lang="en-US" smtClean="0"/>
              <a:t>Efficiency: redesigned computational kernels (solvers and other core routines) for efficiency on next generation architectures</a:t>
            </a:r>
          </a:p>
          <a:p>
            <a:endParaRPr lang="en-US" smtClean="0"/>
          </a:p>
          <a:p>
            <a:r>
              <a:rPr lang="en-US" sz="2000" smtClean="0"/>
              <a:t>Parallelism over adjacent columns as innermost dimension that allows efficient use of Intel’s AVX vector instructions and SIMT threads on NVIDIA’s GPGPU architecture</a:t>
            </a:r>
          </a:p>
          <a:p>
            <a:r>
              <a:rPr lang="en-US" sz="2000" smtClean="0"/>
              <a:t>Thread safe software modules, can be called within threaded regions of host models</a:t>
            </a:r>
            <a:endParaRPr lang="en-US" smtClean="0"/>
          </a:p>
          <a:p>
            <a:r>
              <a:rPr lang="en-US" sz="2000" smtClean="0"/>
              <a:t>May involve trading off maximum performance for software flexibility, but goal is to at least match the performance of current RRTMG codes</a:t>
            </a:r>
            <a:endParaRPr lang="en-US" sz="1600" smtClean="0"/>
          </a:p>
          <a:p>
            <a:r>
              <a:rPr lang="en-US" sz="2000" smtClean="0"/>
              <a:t>Single source code designed for efficiency on multiple platforms </a:t>
            </a:r>
          </a:p>
          <a:p>
            <a:endParaRPr lang="en-US" sz="1600" smtClean="0"/>
          </a:p>
        </p:txBody>
      </p:sp>
    </p:spTree>
    <p:extLst>
      <p:ext uri="{BB962C8B-B14F-4D97-AF65-F5344CB8AC3E}">
        <p14:creationId xmlns:p14="http://schemas.microsoft.com/office/powerpoint/2010/main" val="271393997"/>
      </p:ext>
    </p:extLst>
  </p:cSld>
  <p:clrMapOvr>
    <a:masterClrMapping/>
  </p:clrMapOvr>
  <p:transition>
    <p:fade/>
  </p:transition>
</p:sld>
</file>

<file path=ppt/theme/theme1.xml><?xml version="1.0" encoding="utf-8"?>
<a:theme xmlns:a="http://schemas.openxmlformats.org/drawingml/2006/main" name="1_NREL Theme">
  <a:themeElements>
    <a:clrScheme name="NREL">
      <a:dk1>
        <a:srgbClr val="0959A5"/>
      </a:dk1>
      <a:lt1>
        <a:srgbClr val="FFFFFF"/>
      </a:lt1>
      <a:dk2>
        <a:srgbClr val="000000"/>
      </a:dk2>
      <a:lt2>
        <a:srgbClr val="DDDDDD"/>
      </a:lt2>
      <a:accent1>
        <a:srgbClr val="0079C1"/>
      </a:accent1>
      <a:accent2>
        <a:srgbClr val="E37C00"/>
      </a:accent2>
      <a:accent3>
        <a:srgbClr val="7D3027"/>
      </a:accent3>
      <a:accent4>
        <a:srgbClr val="163A74"/>
      </a:accent4>
      <a:accent5>
        <a:srgbClr val="A5ACB0"/>
      </a:accent5>
      <a:accent6>
        <a:srgbClr val="5A8E22"/>
      </a:accent6>
      <a:hlink>
        <a:srgbClr val="7D3027"/>
      </a:hlink>
      <a:folHlink>
        <a:srgbClr val="5A8E2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Coupling Tutorial 02</Template>
  <TotalTime>39196</TotalTime>
  <Words>1630</Words>
  <Application>Microsoft Office PowerPoint</Application>
  <PresentationFormat>On-screen Show (4:3)</PresentationFormat>
  <Paragraphs>192</Paragraphs>
  <Slides>13</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Courier New</vt:lpstr>
      <vt:lpstr>1_NREL Theme</vt:lpstr>
      <vt:lpstr>RRTMG-P: An Updated and Standardized Radiative Transfer Package for Earth System Applications on High Performance Computing Systems</vt:lpstr>
      <vt:lpstr>RRTMGP Project</vt:lpstr>
      <vt:lpstr>Background</vt:lpstr>
      <vt:lpstr>RRTMGP Science Improvements</vt:lpstr>
      <vt:lpstr>RRTMGP Software Improvements</vt:lpstr>
      <vt:lpstr>RRTMGP Software Improvements</vt:lpstr>
      <vt:lpstr>RRTMGP Software Improvements</vt:lpstr>
      <vt:lpstr>RRTMGP Software Improvements</vt:lpstr>
      <vt:lpstr>RRTMGP Efficiency Improvements</vt:lpstr>
      <vt:lpstr>Computational Performance (Longwave) </vt:lpstr>
      <vt:lpstr>Computational Performance (Longwave) </vt:lpstr>
      <vt:lpstr>RRTMGP Status and Future Work</vt:lpstr>
      <vt:lpstr>PowerPoint Presentation</vt:lpstr>
    </vt:vector>
  </TitlesOfParts>
  <Company>NREL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jmichala</dc:creator>
  <cp:lastModifiedBy>John Michalakes</cp:lastModifiedBy>
  <cp:revision>2269</cp:revision>
  <dcterms:created xsi:type="dcterms:W3CDTF">2011-09-19T15:36:06Z</dcterms:created>
  <dcterms:modified xsi:type="dcterms:W3CDTF">2017-06-13T15:45:01Z</dcterms:modified>
</cp:coreProperties>
</file>