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91" r:id="rId1"/>
  </p:sldMasterIdLst>
  <p:notesMasterIdLst>
    <p:notesMasterId r:id="rId14"/>
  </p:notesMasterIdLst>
  <p:handoutMasterIdLst>
    <p:handoutMasterId r:id="rId15"/>
  </p:handoutMasterIdLst>
  <p:sldIdLst>
    <p:sldId id="406" r:id="rId2"/>
    <p:sldId id="426" r:id="rId3"/>
    <p:sldId id="427" r:id="rId4"/>
    <p:sldId id="428" r:id="rId5"/>
    <p:sldId id="429" r:id="rId6"/>
    <p:sldId id="432" r:id="rId7"/>
    <p:sldId id="430" r:id="rId8"/>
    <p:sldId id="431" r:id="rId9"/>
    <p:sldId id="424" r:id="rId10"/>
    <p:sldId id="434" r:id="rId11"/>
    <p:sldId id="433" r:id="rId12"/>
    <p:sldId id="423" r:id="rId1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Title" id="{21DB6266-53EA-427F-9629-B4CEB903BB6B}">
          <p14:sldIdLst>
            <p14:sldId id="406"/>
            <p14:sldId id="426"/>
            <p14:sldId id="427"/>
            <p14:sldId id="428"/>
            <p14:sldId id="429"/>
            <p14:sldId id="432"/>
            <p14:sldId id="430"/>
            <p14:sldId id="431"/>
            <p14:sldId id="424"/>
            <p14:sldId id="434"/>
            <p14:sldId id="433"/>
            <p14:sldId id="42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FB3"/>
    <a:srgbClr val="FF8E53"/>
    <a:srgbClr val="BBEFFF"/>
    <a:srgbClr val="9EEAFF"/>
    <a:srgbClr val="E4F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7" autoAdjust="0"/>
    <p:restoredTop sz="78192" autoAdjust="0"/>
  </p:normalViewPr>
  <p:slideViewPr>
    <p:cSldViewPr snapToGrid="0" snapToObjects="1">
      <p:cViewPr varScale="1">
        <p:scale>
          <a:sx n="108" d="100"/>
          <a:sy n="108" d="100"/>
        </p:scale>
        <p:origin x="-8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F13492-B95E-4ACB-85D4-12C595E1D63B}" type="datetimeFigureOut">
              <a:rPr lang="en-US" smtClean="0"/>
              <a:t>6/13/17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268AA53-0D7C-461D-84D1-816B056F99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97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23AFCAB-A109-475D-8D09-A66137962F54}" type="datetimeFigureOut">
              <a:rPr lang="en-US"/>
              <a:pPr>
                <a:defRPr/>
              </a:pPr>
              <a:t>6/13/17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AF26029-B14C-427D-8130-89DEBBCC4E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69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Specific,</a:t>
            </a:r>
            <a:r>
              <a:rPr lang="en-US" baseline="0" dirty="0" smtClean="0"/>
              <a:t> Measurable, Attainable, Realistic &amp; Time Bound https://en.wikipedia.org/wiki/SMART_criteria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 max of 2 presentation slides total for covering FY15 highlights and FY16 activities/milestones.  Additional  (if any) can be put in backup section.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F07AB-16F3-48D7-B430-2D0D1B6B4F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1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9033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9224" y="1017524"/>
            <a:ext cx="8694916" cy="1464053"/>
          </a:xfrm>
        </p:spPr>
        <p:txBody>
          <a:bodyPr anchor="b"/>
          <a:lstStyle>
            <a:lvl1pPr algn="l">
              <a:spcBef>
                <a:spcPts val="0"/>
              </a:spcBef>
              <a:defRPr sz="4400">
                <a:latin typeface="Helvetica"/>
                <a:cs typeface="Helvetica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9224" y="2668357"/>
            <a:ext cx="7968536" cy="2179027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add subtitle / authors</a:t>
            </a:r>
            <a:endParaRPr lang="en-US" dirty="0"/>
          </a:p>
        </p:txBody>
      </p:sp>
      <p:pic>
        <p:nvPicPr>
          <p:cNvPr id="4" name="Picture 3" descr="doc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108" y="56444"/>
            <a:ext cx="914400" cy="909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 descr="NOAA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004" y="56444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264467" y="6263412"/>
            <a:ext cx="6098201" cy="46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2000" i="1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198436" y="3536400"/>
            <a:ext cx="5915203" cy="2602492"/>
          </a:xfrm>
        </p:spPr>
        <p:txBody>
          <a:bodyPr anchor="b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 baseline="0"/>
            </a:lvl1pPr>
            <a:lvl2pPr>
              <a:defRPr sz="1600" i="1"/>
            </a:lvl2pPr>
            <a:lvl3pPr>
              <a:defRPr sz="1600" i="1"/>
            </a:lvl3pPr>
            <a:lvl4pPr>
              <a:defRPr sz="1600" i="1"/>
            </a:lvl4pPr>
            <a:lvl5pPr>
              <a:defRPr sz="1600" i="1"/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insert corresponding author(s) affiliation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12" hasCustomPrompt="1"/>
          </p:nvPr>
        </p:nvSpPr>
        <p:spPr>
          <a:xfrm>
            <a:off x="199224" y="6425012"/>
            <a:ext cx="5914415" cy="398740"/>
          </a:xfrm>
        </p:spPr>
        <p:txBody>
          <a:bodyPr anchor="t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insert corresponding author E-mail</a:t>
            </a:r>
          </a:p>
          <a:p>
            <a:pPr lvl="0"/>
            <a:endParaRPr lang="en-US" dirty="0"/>
          </a:p>
        </p:txBody>
      </p:sp>
      <p:pic>
        <p:nvPicPr>
          <p:cNvPr id="5" name="Picture 4" descr="nws_logo.gi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35" y="5644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39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22313" y="2825896"/>
            <a:ext cx="7772400" cy="3138665"/>
          </a:xfrm>
        </p:spPr>
        <p:txBody>
          <a:bodyPr/>
          <a:lstStyle>
            <a:lvl1pPr marL="0" indent="0">
              <a:buNone/>
              <a:defRPr sz="4000" baseline="0"/>
            </a:lvl1pPr>
          </a:lstStyle>
          <a:p>
            <a:pPr lvl="0"/>
            <a:r>
              <a:rPr lang="en-US" dirty="0" smtClean="0"/>
              <a:t>Click to add section title element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1419371"/>
            <a:ext cx="7772400" cy="1270000"/>
          </a:xfrm>
        </p:spPr>
        <p:txBody>
          <a:bodyPr anchor="b"/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 smtClean="0"/>
              <a:t>Click to add section title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73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22313" y="3685828"/>
            <a:ext cx="7772400" cy="1930077"/>
          </a:xfrm>
        </p:spPr>
        <p:txBody>
          <a:bodyPr/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 smtClean="0"/>
              <a:t>Click to add section title element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1070715"/>
            <a:ext cx="7772400" cy="2503044"/>
          </a:xfrm>
        </p:spPr>
        <p:txBody>
          <a:bodyPr anchor="b"/>
          <a:lstStyle>
            <a:lvl1pPr marL="0" indent="0">
              <a:buNone/>
              <a:defRPr sz="4000" baseline="0"/>
            </a:lvl1pPr>
          </a:lstStyle>
          <a:p>
            <a:pPr lvl="0"/>
            <a:r>
              <a:rPr lang="en-US" dirty="0" smtClean="0"/>
              <a:t>Click to add section title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88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4111" y="0"/>
            <a:ext cx="9158112" cy="971265"/>
          </a:xfrm>
          <a:prstGeom prst="rect">
            <a:avLst/>
          </a:prstGeom>
          <a:gradFill flip="none" rotWithShape="1">
            <a:gsLst>
              <a:gs pos="0">
                <a:srgbClr val="9EEAFF"/>
              </a:gs>
              <a:gs pos="100000">
                <a:srgbClr val="FFFFFF"/>
              </a:gs>
              <a:gs pos="70000">
                <a:srgbClr val="9EEAFF"/>
              </a:gs>
            </a:gsLst>
            <a:lin ang="0" scaled="1"/>
            <a:tileRect/>
          </a:gra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/>
            </a:lvl1pPr>
            <a:lvl2pPr marL="746125" indent="-288925">
              <a:defRPr sz="2000"/>
            </a:lvl2pPr>
            <a:lvl3pPr marL="1035050" indent="-287338">
              <a:defRPr sz="2000"/>
            </a:lvl3pPr>
            <a:lvl4pPr marL="1257300" indent="-287338">
              <a:buSzPct val="80000"/>
              <a:tabLst>
                <a:tab pos="968375" algn="l"/>
              </a:tabLst>
              <a:defRPr sz="1800"/>
            </a:lvl4pPr>
            <a:lvl5pPr marL="1544638" indent="-287338">
              <a:defRPr sz="1800"/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0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4111" y="0"/>
            <a:ext cx="9158112" cy="971265"/>
          </a:xfrm>
          <a:prstGeom prst="rect">
            <a:avLst/>
          </a:prstGeom>
          <a:gradFill flip="none" rotWithShape="1">
            <a:gsLst>
              <a:gs pos="0">
                <a:srgbClr val="9EEAFF"/>
              </a:gs>
              <a:gs pos="100000">
                <a:srgbClr val="FFFFFF"/>
              </a:gs>
              <a:gs pos="70000">
                <a:srgbClr val="9EEAFF"/>
              </a:gs>
            </a:gsLst>
            <a:lin ang="0" scaled="1"/>
            <a:tileRect/>
          </a:gra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91653" y="1058863"/>
            <a:ext cx="4404147" cy="5341937"/>
          </a:xfrm>
        </p:spPr>
        <p:txBody>
          <a:bodyPr/>
          <a:lstStyle>
            <a:lvl1pPr>
              <a:defRPr sz="2400"/>
            </a:lvl1pPr>
            <a:lvl2pPr marL="681038" indent="-276225">
              <a:tabLst>
                <a:tab pos="1139825" algn="l"/>
              </a:tabLst>
              <a:defRPr sz="2000"/>
            </a:lvl2pPr>
            <a:lvl3pPr marL="968375" indent="-287338">
              <a:defRPr sz="2000"/>
            </a:lvl3pPr>
            <a:lvl4pPr marL="1257300" indent="-288925">
              <a:buSzPct val="80000"/>
              <a:tabLst>
                <a:tab pos="1257300" algn="l"/>
              </a:tabLst>
              <a:defRPr/>
            </a:lvl4pPr>
            <a:lvl5pPr marL="1479550" indent="-222250">
              <a:defRPr/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0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4111" y="0"/>
            <a:ext cx="9158112" cy="971265"/>
          </a:xfrm>
          <a:prstGeom prst="rect">
            <a:avLst/>
          </a:prstGeom>
          <a:gradFill flip="none" rotWithShape="1">
            <a:gsLst>
              <a:gs pos="0">
                <a:srgbClr val="9EEAFF"/>
              </a:gs>
              <a:gs pos="100000">
                <a:srgbClr val="FFFFFF"/>
              </a:gs>
              <a:gs pos="70000">
                <a:srgbClr val="9EEAFF"/>
              </a:gs>
            </a:gsLst>
            <a:lin ang="0" scaled="1"/>
            <a:tileRect/>
          </a:gra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46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 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4111" y="0"/>
            <a:ext cx="9158112" cy="521373"/>
          </a:xfrm>
          <a:prstGeom prst="rect">
            <a:avLst/>
          </a:prstGeom>
          <a:gradFill flip="none" rotWithShape="1">
            <a:gsLst>
              <a:gs pos="0">
                <a:srgbClr val="9EEAFF"/>
              </a:gs>
              <a:gs pos="100000">
                <a:srgbClr val="FFFFFF"/>
              </a:gs>
              <a:gs pos="70000">
                <a:srgbClr val="9EEAFF"/>
              </a:gs>
            </a:gsLst>
            <a:lin ang="0" scaled="1"/>
            <a:tileRect/>
          </a:gra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8287" y="23623"/>
            <a:ext cx="8942133" cy="49775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 smtClean="0"/>
              <a:t>Click to edit small size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3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440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369778" cy="70978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87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png"/><Relationship Id="rId12" Type="http://schemas.openxmlformats.org/officeDocument/2006/relationships/image" Target="../media/image2.png"/><Relationship Id="rId13" Type="http://schemas.openxmlformats.org/officeDocument/2006/relationships/image" Target="../media/image3.png"/><Relationship Id="rId14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Picture1.png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-1"/>
            <a:ext cx="9144000" cy="6903375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-14112" y="6567265"/>
            <a:ext cx="9158111" cy="336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i="1" dirty="0">
              <a:solidFill>
                <a:srgbClr val="FF0000"/>
              </a:solidFill>
            </a:endParaRPr>
          </a:p>
        </p:txBody>
      </p:sp>
      <p:pic>
        <p:nvPicPr>
          <p:cNvPr id="14" name="Picture 3" descr="doc_logo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4795" y="6573445"/>
            <a:ext cx="275756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43934"/>
            <a:ext cx="8686800" cy="713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slide title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92924"/>
            <a:ext cx="8406650" cy="5474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2"/>
            <a:endParaRPr lang="en-US" dirty="0" smtClean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9147" y="6559334"/>
            <a:ext cx="5073651" cy="2769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l"/>
            <a:r>
              <a:rPr lang="en-US" sz="1200" i="0" dirty="0" smtClean="0">
                <a:solidFill>
                  <a:srgbClr val="000000"/>
                </a:solidFill>
              </a:rPr>
              <a:t>Tolman, June 13, 2017</a:t>
            </a:r>
            <a:endParaRPr lang="en-US" sz="1200" i="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67387" y="6559334"/>
            <a:ext cx="4976989" cy="2769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fld id="{0B83C5F0-4064-0C47-A7E9-82F4684F3904}" type="slidenum">
              <a:rPr lang="en-US" sz="1200" i="0" smtClean="0">
                <a:solidFill>
                  <a:srgbClr val="000000"/>
                </a:solidFill>
              </a:rPr>
              <a:t>‹#›</a:t>
            </a:fld>
            <a:r>
              <a:rPr lang="en-US" sz="1200" i="0" baseline="0" dirty="0" smtClean="0">
                <a:solidFill>
                  <a:srgbClr val="000000"/>
                </a:solidFill>
              </a:rPr>
              <a:t> / </a:t>
            </a:r>
            <a:r>
              <a:rPr lang="en-US" sz="1200" i="0" baseline="0" dirty="0" smtClean="0">
                <a:solidFill>
                  <a:srgbClr val="000000"/>
                </a:solidFill>
              </a:rPr>
              <a:t>12</a:t>
            </a:r>
            <a:endParaRPr lang="en-US" sz="1200" i="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2114894" y="6559334"/>
            <a:ext cx="5073651" cy="2769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12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Annual WRF users meeting</a:t>
            </a:r>
            <a:endParaRPr lang="en-US" sz="1200" b="0" i="0" dirty="0">
              <a:solidFill>
                <a:srgbClr val="000000"/>
              </a:solidFill>
            </a:endParaRPr>
          </a:p>
        </p:txBody>
      </p:sp>
      <p:pic>
        <p:nvPicPr>
          <p:cNvPr id="11" name="Picture 10" descr="NOA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7902" y="6573445"/>
            <a:ext cx="274320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 descr="nws_logo.gif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9607" y="6573445"/>
            <a:ext cx="27432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6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4" r:id="rId2"/>
    <p:sldLayoutId id="2147483800" r:id="rId3"/>
    <p:sldLayoutId id="2147483793" r:id="rId4"/>
    <p:sldLayoutId id="2147483795" r:id="rId5"/>
    <p:sldLayoutId id="2147483803" r:id="rId6"/>
    <p:sldLayoutId id="2147483802" r:id="rId7"/>
    <p:sldLayoutId id="2147483798" r:id="rId8"/>
    <p:sldLayoutId id="2147483799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/>
          <a:ea typeface="+mj-ea"/>
          <a:cs typeface="Helvetic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2388" indent="-52388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25000"/>
        <a:buFont typeface="Lucida Grande"/>
        <a:buChar char="X"/>
        <a:defRPr sz="2800">
          <a:solidFill>
            <a:schemeClr val="tx1"/>
          </a:solidFill>
          <a:latin typeface="Helvetica"/>
          <a:ea typeface="+mn-ea"/>
          <a:cs typeface="Helvetica"/>
        </a:defRPr>
      </a:lvl1pPr>
      <a:lvl2pPr marL="915988" indent="-34131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25000"/>
        <a:buFont typeface="Lucida Grande"/>
        <a:buChar char="●"/>
        <a:defRPr sz="2400">
          <a:solidFill>
            <a:schemeClr val="tx1"/>
          </a:solidFill>
          <a:latin typeface="Helvetica"/>
          <a:cs typeface="Helvetica"/>
        </a:defRPr>
      </a:lvl2pPr>
      <a:lvl3pPr marL="1257300" indent="-341313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80000"/>
        <a:buFont typeface="Lucida Grande"/>
        <a:buChar char="➤"/>
        <a:defRPr sz="2400" baseline="0">
          <a:solidFill>
            <a:schemeClr val="tx1"/>
          </a:solidFill>
          <a:latin typeface="+mn-lt"/>
        </a:defRPr>
      </a:lvl3pPr>
      <a:lvl4pPr marL="1597025" indent="-339725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charset="2"/>
        <a:buChar char="u"/>
        <a:tabLst>
          <a:tab pos="1204913" algn="l"/>
        </a:tabLst>
        <a:defRPr sz="2000" baseline="0">
          <a:solidFill>
            <a:schemeClr val="tx1"/>
          </a:solidFill>
          <a:latin typeface="+mn-lt"/>
        </a:defRPr>
      </a:lvl4pPr>
      <a:lvl5pPr marL="1938338" indent="-288925" algn="l" rtl="0" eaLnBrk="0" fontAlgn="base" hangingPunct="0">
        <a:spcBef>
          <a:spcPct val="20000"/>
        </a:spcBef>
        <a:spcAft>
          <a:spcPct val="0"/>
        </a:spcAft>
        <a:buClr>
          <a:srgbClr val="800000"/>
        </a:buClr>
        <a:buFont typeface="Courier New"/>
        <a:buChar char="o"/>
        <a:defRPr sz="2000" baseline="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Unifying the Production Suite at the NWS: 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What does this mean for Convection Allowing Models?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Dr. Ir. Hendrik L. Tolman</a:t>
            </a:r>
          </a:p>
          <a:p>
            <a:r>
              <a:rPr lang="en-US" dirty="0" smtClean="0"/>
              <a:t>Senior Advisor for Advanced Modeling System (SAAMS)</a:t>
            </a:r>
          </a:p>
          <a:p>
            <a:r>
              <a:rPr lang="en-US" dirty="0" smtClean="0"/>
              <a:t>Office of Science and Technology Integration</a:t>
            </a:r>
          </a:p>
          <a:p>
            <a:r>
              <a:rPr lang="en-US" dirty="0" smtClean="0"/>
              <a:t>National Weather Service /NOAA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 smtClean="0"/>
              <a:t>Hendrik.Tolman</a:t>
            </a:r>
            <a:r>
              <a:rPr lang="en-US" err="1" smtClean="0"/>
              <a:t>@</a:t>
            </a:r>
            <a:r>
              <a:rPr lang="en-US" smtClean="0"/>
              <a:t>NOAA</a:t>
            </a:r>
            <a:r>
              <a:rPr lang="en-US" dirty="0"/>
              <a:t>.</a:t>
            </a:r>
            <a:r>
              <a:rPr lang="en-US" smtClean="0"/>
              <a:t>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8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 in production suite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term strategy</a:t>
            </a:r>
          </a:p>
          <a:p>
            <a:pPr lvl="1"/>
            <a:r>
              <a:rPr lang="en-US" dirty="0" smtClean="0"/>
              <a:t>Create initial capability for regional </a:t>
            </a:r>
            <a:r>
              <a:rPr lang="en-US" smtClean="0"/>
              <a:t>FV3 based model</a:t>
            </a:r>
            <a:endParaRPr lang="en-US" dirty="0" smtClean="0"/>
          </a:p>
          <a:p>
            <a:pPr lvl="1"/>
            <a:r>
              <a:rPr lang="en-US" dirty="0" smtClean="0"/>
              <a:t>Redirect resources at NWS and OAR to do this</a:t>
            </a:r>
          </a:p>
          <a:p>
            <a:pPr lvl="2"/>
            <a:r>
              <a:rPr lang="en-US" dirty="0" smtClean="0"/>
              <a:t>NAM model now frozen, NMMB team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regional FV3 team</a:t>
            </a:r>
          </a:p>
          <a:p>
            <a:pPr lvl="2"/>
            <a:r>
              <a:rPr lang="en-US" dirty="0" smtClean="0"/>
              <a:t>GFDL hurricane model retired, replaced by HMON (NEMS based coupling)</a:t>
            </a:r>
          </a:p>
          <a:p>
            <a:pPr lvl="2"/>
            <a:r>
              <a:rPr lang="en-US" dirty="0" smtClean="0"/>
              <a:t>OAR involvement from start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Continue development of IPD / CCPP as critical part of NEMS</a:t>
            </a:r>
          </a:p>
          <a:p>
            <a:pPr lvl="2"/>
            <a:r>
              <a:rPr lang="en-US" dirty="0" smtClean="0"/>
              <a:t>Focus on a select number of physics packages (GFS, RAP/HRRR, HWRF </a:t>
            </a:r>
            <a:r>
              <a:rPr lang="is-IS" dirty="0" smtClean="0"/>
              <a:t>…)</a:t>
            </a:r>
            <a:endParaRPr lang="en-US" dirty="0" smtClean="0"/>
          </a:p>
          <a:p>
            <a:pPr lvl="2"/>
            <a:endParaRPr lang="en-US" dirty="0"/>
          </a:p>
          <a:p>
            <a:pPr lvl="1"/>
            <a:r>
              <a:rPr lang="en-US" dirty="0" smtClean="0"/>
              <a:t>HRRR development as basis for RRGS development</a:t>
            </a:r>
          </a:p>
          <a:p>
            <a:pPr lvl="2"/>
            <a:r>
              <a:rPr lang="en-US" dirty="0" smtClean="0"/>
              <a:t>WRF-ARW until NEMS-FV3 is ready</a:t>
            </a:r>
          </a:p>
          <a:p>
            <a:pPr lvl="2"/>
            <a:r>
              <a:rPr lang="en-US" dirty="0" smtClean="0"/>
              <a:t>Focus on ensemble and DA development (JTTI)</a:t>
            </a:r>
          </a:p>
          <a:p>
            <a:pPr lvl="1"/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1624758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WRF / NCAR / NSF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this mean for the WRF community:</a:t>
            </a:r>
          </a:p>
          <a:p>
            <a:pPr lvl="1"/>
            <a:r>
              <a:rPr lang="en-US" dirty="0" smtClean="0"/>
              <a:t>Where does the WRF community see itself go?</a:t>
            </a:r>
          </a:p>
          <a:p>
            <a:pPr lvl="1"/>
            <a:r>
              <a:rPr lang="en-US" dirty="0" smtClean="0"/>
              <a:t>Focus on mesoscale versus across scales (WRF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MPAS)</a:t>
            </a:r>
          </a:p>
          <a:p>
            <a:pPr lvl="1"/>
            <a:r>
              <a:rPr lang="en-US" dirty="0" smtClean="0"/>
              <a:t>WRF as meso-only model has limited life span in NWS</a:t>
            </a:r>
          </a:p>
          <a:p>
            <a:pPr lvl="1"/>
            <a:endParaRPr lang="en-US" dirty="0"/>
          </a:p>
          <a:p>
            <a:r>
              <a:rPr lang="en-US" dirty="0" smtClean="0"/>
              <a:t>NOAA / NWS intends to partner with CESM</a:t>
            </a:r>
          </a:p>
          <a:p>
            <a:pPr lvl="1"/>
            <a:r>
              <a:rPr lang="en-US" dirty="0" smtClean="0"/>
              <a:t>Common architecture</a:t>
            </a:r>
          </a:p>
          <a:p>
            <a:pPr lvl="1"/>
            <a:r>
              <a:rPr lang="en-US" dirty="0" smtClean="0"/>
              <a:t>Multiple options</a:t>
            </a:r>
          </a:p>
          <a:p>
            <a:pPr lvl="2"/>
            <a:r>
              <a:rPr lang="en-US" dirty="0" smtClean="0"/>
              <a:t>Dynamic cores</a:t>
            </a:r>
          </a:p>
          <a:p>
            <a:pPr lvl="2"/>
            <a:r>
              <a:rPr lang="en-US" dirty="0" smtClean="0"/>
              <a:t>Physics packages</a:t>
            </a:r>
          </a:p>
          <a:p>
            <a:pPr lvl="2"/>
            <a:r>
              <a:rPr lang="en-US" dirty="0" smtClean="0"/>
              <a:t>Coupled components</a:t>
            </a:r>
          </a:p>
          <a:p>
            <a:pPr lvl="1"/>
            <a:r>
              <a:rPr lang="en-US" dirty="0" smtClean="0"/>
              <a:t>Merging of Wx communities</a:t>
            </a:r>
          </a:p>
          <a:p>
            <a:pPr lvl="1"/>
            <a:r>
              <a:rPr lang="en-US" dirty="0" smtClean="0"/>
              <a:t>Coupling benefits for Meso / CAM</a:t>
            </a:r>
          </a:p>
          <a:p>
            <a:pPr lvl="2"/>
            <a:r>
              <a:rPr lang="en-US" dirty="0" smtClean="0"/>
              <a:t>NWM, Great Lakes, Coastal.</a:t>
            </a:r>
            <a:endParaRPr lang="en-US" dirty="0"/>
          </a:p>
        </p:txBody>
      </p:sp>
      <p:pic>
        <p:nvPicPr>
          <p:cNvPr id="4" name="Picture 3" descr="NEMS-NUOPC-ESMF-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875" y="3503953"/>
            <a:ext cx="4014500" cy="301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901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2209800" y="1828800"/>
            <a:ext cx="5257800" cy="3429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2700000" scaled="1"/>
                </a:gradFill>
                <a:latin typeface="Impact"/>
                <a:ea typeface="Impact"/>
                <a:cs typeface="Impact"/>
              </a:rPr>
              <a:t>Thank You !</a:t>
            </a:r>
            <a:endParaRPr lang="en-US" sz="3600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chemeClr val="folHlink"/>
                  </a:gs>
                  <a:gs pos="50000">
                    <a:srgbClr val="FFFFFF"/>
                  </a:gs>
                  <a:gs pos="100000">
                    <a:schemeClr val="folHlink"/>
                  </a:gs>
                </a:gsLst>
                <a:lin ang="2700000" scaled="1"/>
              </a:gradFill>
              <a:latin typeface="Impact"/>
              <a:ea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627247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push from external reviews to provide Strategic Plan for Production Suite</a:t>
            </a:r>
          </a:p>
          <a:p>
            <a:pPr lvl="1"/>
            <a:r>
              <a:rPr lang="en-US" dirty="0" smtClean="0"/>
              <a:t>UCACN, UMAC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Three-pronged Planning approach to enable change</a:t>
            </a:r>
          </a:p>
          <a:p>
            <a:pPr lvl="1"/>
            <a:r>
              <a:rPr lang="en-US" u="sng" dirty="0" smtClean="0"/>
              <a:t>Strategic plan/vision</a:t>
            </a:r>
            <a:r>
              <a:rPr lang="en-US" dirty="0" smtClean="0"/>
              <a:t>: High-end view, broader modeling enterprise</a:t>
            </a:r>
          </a:p>
          <a:p>
            <a:pPr lvl="1"/>
            <a:r>
              <a:rPr lang="en-US" u="sng" dirty="0" smtClean="0"/>
              <a:t>Roadmap</a:t>
            </a:r>
            <a:r>
              <a:rPr lang="en-US" dirty="0" smtClean="0"/>
              <a:t>: Where to go in 5-10 years, more detail, longer view</a:t>
            </a:r>
          </a:p>
          <a:p>
            <a:pPr lvl="1"/>
            <a:r>
              <a:rPr lang="en-US" u="sng" dirty="0" smtClean="0"/>
              <a:t>Strategic Implementation Plan</a:t>
            </a:r>
            <a:r>
              <a:rPr lang="en-US" dirty="0" smtClean="0"/>
              <a:t>: What to do right </a:t>
            </a:r>
            <a:r>
              <a:rPr lang="en-US" i="1" dirty="0" smtClean="0"/>
              <a:t>right now (next 2-3 years) </a:t>
            </a:r>
            <a:r>
              <a:rPr lang="en-US" dirty="0" smtClean="0"/>
              <a:t>to move towards vision of Strategic Plan and </a:t>
            </a:r>
            <a:r>
              <a:rPr lang="en-US" dirty="0" smtClean="0"/>
              <a:t>Roadmap</a:t>
            </a:r>
          </a:p>
          <a:p>
            <a:pPr lvl="1"/>
            <a:endParaRPr lang="en-US" dirty="0"/>
          </a:p>
          <a:p>
            <a:r>
              <a:rPr lang="en-US" dirty="0" smtClean="0"/>
              <a:t>This presentation:</a:t>
            </a:r>
          </a:p>
          <a:p>
            <a:pPr lvl="1"/>
            <a:r>
              <a:rPr lang="en-US" dirty="0" smtClean="0"/>
              <a:t>High level view of SV and Roadmap</a:t>
            </a:r>
          </a:p>
          <a:p>
            <a:pPr lvl="1"/>
            <a:r>
              <a:rPr lang="en-US" dirty="0" smtClean="0"/>
              <a:t>What does this mean for Meso Models and CAM</a:t>
            </a:r>
          </a:p>
          <a:p>
            <a:pPr lvl="1"/>
            <a:r>
              <a:rPr lang="en-US" dirty="0" smtClean="0"/>
              <a:t>What does this mean for the WRF community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353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SV and Roadmap version 0.6 reviewed by</a:t>
            </a:r>
          </a:p>
          <a:p>
            <a:pPr lvl="1"/>
            <a:r>
              <a:rPr lang="en-US" dirty="0" smtClean="0"/>
              <a:t>NCEP Centers, NWS Regions, HQ Offices, OAR Labs, OAR programs, OCIO, UMAC, NOAA LOs through UMTF/RC</a:t>
            </a:r>
            <a:endParaRPr lang="en-US" dirty="0"/>
          </a:p>
          <a:p>
            <a:r>
              <a:rPr lang="en-US" dirty="0" smtClean="0"/>
              <a:t>Version 0.8 (present)</a:t>
            </a:r>
          </a:p>
          <a:p>
            <a:pPr lvl="1"/>
            <a:r>
              <a:rPr lang="en-US" dirty="0" smtClean="0"/>
              <a:t>Many edits to address 400+ comments.</a:t>
            </a:r>
          </a:p>
          <a:p>
            <a:pPr lvl="1"/>
            <a:r>
              <a:rPr lang="en-US" dirty="0" smtClean="0"/>
              <a:t>Co-author from OAR (John Cortinas)</a:t>
            </a:r>
          </a:p>
          <a:p>
            <a:pPr lvl="1"/>
            <a:r>
              <a:rPr lang="en-US" dirty="0" smtClean="0"/>
              <a:t>General consensus on present manuscripts, but still need to add</a:t>
            </a:r>
          </a:p>
          <a:p>
            <a:pPr lvl="2"/>
            <a:r>
              <a:rPr lang="en-US" dirty="0" smtClean="0"/>
              <a:t>Section with major time lines</a:t>
            </a:r>
          </a:p>
          <a:p>
            <a:pPr lvl="2"/>
            <a:r>
              <a:rPr lang="en-US" dirty="0" smtClean="0"/>
              <a:t>Section with needed research foci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Time line:</a:t>
            </a:r>
          </a:p>
          <a:p>
            <a:pPr lvl="1"/>
            <a:r>
              <a:rPr lang="en-US" dirty="0" smtClean="0"/>
              <a:t>Version 0.8 distributed at SIP workshop (April)</a:t>
            </a:r>
          </a:p>
          <a:p>
            <a:pPr lvl="1"/>
            <a:r>
              <a:rPr lang="en-US" dirty="0" smtClean="0"/>
              <a:t>Drafts for two new sections in Roadmap </a:t>
            </a:r>
            <a:r>
              <a:rPr lang="en-US" dirty="0" smtClean="0"/>
              <a:t>July-August 2017.</a:t>
            </a:r>
          </a:p>
          <a:p>
            <a:pPr lvl="1"/>
            <a:r>
              <a:rPr lang="en-US" dirty="0" smtClean="0"/>
              <a:t>SIP writing meeting July-August 2017.</a:t>
            </a:r>
            <a:endParaRPr lang="en-US" dirty="0" smtClean="0"/>
          </a:p>
          <a:p>
            <a:pPr lvl="1"/>
            <a:r>
              <a:rPr lang="en-US" dirty="0" smtClean="0"/>
              <a:t>Further review and signatures from AAs time line TBD.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313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products supporting mission requirements</a:t>
            </a:r>
          </a:p>
          <a:p>
            <a:pPr lvl="1"/>
            <a:r>
              <a:rPr lang="en-US" dirty="0" smtClean="0"/>
              <a:t>“WRN” end-to-end for NOAA enterprise, focus on models</a:t>
            </a:r>
          </a:p>
          <a:p>
            <a:r>
              <a:rPr lang="en-US" dirty="0" smtClean="0"/>
              <a:t>Unified modeling and data assimilation</a:t>
            </a:r>
          </a:p>
          <a:p>
            <a:pPr lvl="1"/>
            <a:r>
              <a:rPr lang="en-US" dirty="0" smtClean="0"/>
              <a:t>Coupled, ensemble based, reforecast and reanalysis</a:t>
            </a:r>
          </a:p>
          <a:p>
            <a:pPr lvl="1"/>
            <a:r>
              <a:rPr lang="en-US" dirty="0" smtClean="0"/>
              <a:t>Including pre- and postprocessing, calibration, verification validation, dissemination, +  (end-to-end WRN)</a:t>
            </a:r>
          </a:p>
          <a:p>
            <a:r>
              <a:rPr lang="en-US" dirty="0" smtClean="0"/>
              <a:t>Focus on community </a:t>
            </a:r>
            <a:r>
              <a:rPr lang="en-US" dirty="0" smtClean="0"/>
              <a:t>modeling</a:t>
            </a:r>
          </a:p>
          <a:p>
            <a:pPr lvl="1"/>
            <a:r>
              <a:rPr lang="en-US" dirty="0" smtClean="0"/>
              <a:t>Approach must work for operations and research!</a:t>
            </a:r>
            <a:endParaRPr lang="en-US" dirty="0" smtClean="0"/>
          </a:p>
          <a:p>
            <a:r>
              <a:rPr lang="en-US" dirty="0" smtClean="0"/>
              <a:t>Evidence-driven decisions</a:t>
            </a:r>
          </a:p>
          <a:p>
            <a:pPr lvl="1"/>
            <a:r>
              <a:rPr lang="en-US" dirty="0" smtClean="0"/>
              <a:t>Same standards for all who contribute</a:t>
            </a:r>
          </a:p>
          <a:p>
            <a:r>
              <a:rPr lang="en-US" dirty="0" smtClean="0"/>
              <a:t>Transparent and robust governance</a:t>
            </a:r>
          </a:p>
          <a:p>
            <a:pPr lvl="1"/>
            <a:r>
              <a:rPr lang="en-US" dirty="0" smtClean="0"/>
              <a:t>Service requirements</a:t>
            </a:r>
          </a:p>
          <a:p>
            <a:pPr lvl="1"/>
            <a:r>
              <a:rPr lang="en-US" dirty="0" smtClean="0">
                <a:sym typeface="Wingdings"/>
              </a:rPr>
              <a:t>Technical requirements / solutions</a:t>
            </a:r>
          </a:p>
          <a:p>
            <a:pPr lvl="1"/>
            <a:r>
              <a:rPr lang="en-US" dirty="0" smtClean="0">
                <a:sym typeface="Wingdings"/>
              </a:rPr>
              <a:t>Prioritization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60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Vision: Temporal Domains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239000" y="5965754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C915CC2-B711-4296-AF98-8D82BD9D266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3011" y="1312884"/>
            <a:ext cx="8340659" cy="3119479"/>
            <a:chOff x="343011" y="419276"/>
            <a:chExt cx="8340659" cy="3119479"/>
          </a:xfrm>
        </p:grpSpPr>
        <p:sp>
          <p:nvSpPr>
            <p:cNvPr id="7" name="TextBox 6"/>
            <p:cNvSpPr txBox="1"/>
            <p:nvPr/>
          </p:nvSpPr>
          <p:spPr>
            <a:xfrm>
              <a:off x="2064026" y="419276"/>
              <a:ext cx="2584174" cy="369332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008000"/>
              </a:solidFill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+mj-lt"/>
                  <a:cs typeface="+mn-cs"/>
                </a:rPr>
                <a:t> Unified Coupled </a:t>
              </a:r>
              <a:r>
                <a:rPr lang="en-US" sz="1800" dirty="0">
                  <a:solidFill>
                    <a:srgbClr val="000000"/>
                  </a:solidFill>
                  <a:latin typeface="+mj-lt"/>
                  <a:cs typeface="+mn-cs"/>
                </a:rPr>
                <a:t>Model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43011" y="2438400"/>
              <a:ext cx="1143773" cy="1100355"/>
              <a:chOff x="7692788" y="3416382"/>
              <a:chExt cx="1329629" cy="1100355"/>
            </a:xfrm>
          </p:grpSpPr>
          <p:sp>
            <p:nvSpPr>
              <p:cNvPr id="38" name="Rectangle 37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 bwMode="auto">
              <a:xfrm>
                <a:off x="7692788" y="3531852"/>
                <a:ext cx="1329629" cy="984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Year+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(decadal- centennial)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644922" y="419276"/>
              <a:ext cx="2965678" cy="369332"/>
            </a:xfrm>
            <a:prstGeom prst="rect">
              <a:avLst/>
            </a:prstGeom>
            <a:solidFill>
              <a:srgbClr val="FFFFCC"/>
            </a:solidFill>
            <a:ln w="25400">
              <a:solidFill>
                <a:srgbClr val="008000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1800" dirty="0" smtClean="0">
                  <a:solidFill>
                    <a:srgbClr val="000000"/>
                  </a:solidFill>
                  <a:latin typeface="+mj-lt"/>
                  <a:cs typeface="+mn-cs"/>
                </a:rPr>
                <a:t>Unified </a:t>
              </a:r>
              <a:r>
                <a:rPr lang="en-US" dirty="0" smtClean="0">
                  <a:solidFill>
                    <a:srgbClr val="000000"/>
                  </a:solidFill>
                  <a:latin typeface="+mj-lt"/>
                  <a:cs typeface="+mn-cs"/>
                </a:rPr>
                <a:t>D</a:t>
              </a:r>
              <a:r>
                <a:rPr lang="en-US" sz="1800" dirty="0" smtClean="0">
                  <a:solidFill>
                    <a:srgbClr val="000000"/>
                  </a:solidFill>
                  <a:latin typeface="+mj-lt"/>
                  <a:cs typeface="+mn-cs"/>
                </a:rPr>
                <a:t>ata Assimilation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8167040" y="782463"/>
              <a:ext cx="0" cy="1633421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3352800" y="782463"/>
              <a:ext cx="0" cy="808145"/>
            </a:xfrm>
            <a:prstGeom prst="line">
              <a:avLst/>
            </a:prstGeom>
            <a:ln>
              <a:headEnd type="none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7" idx="3"/>
              <a:endCxn id="9" idx="1"/>
            </p:cNvCxnSpPr>
            <p:nvPr/>
          </p:nvCxnSpPr>
          <p:spPr>
            <a:xfrm>
              <a:off x="4648200" y="603942"/>
              <a:ext cx="996722" cy="0"/>
            </a:xfrm>
            <a:prstGeom prst="straightConnector1">
              <a:avLst/>
            </a:prstGeom>
            <a:ln>
              <a:solidFill>
                <a:srgbClr val="FF6600"/>
              </a:solidFill>
              <a:prstDash val="dash"/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1676400" y="2438400"/>
              <a:ext cx="1023305" cy="1029301"/>
              <a:chOff x="7774808" y="3416382"/>
              <a:chExt cx="1189586" cy="1029301"/>
            </a:xfrm>
          </p:grpSpPr>
          <p:sp>
            <p:nvSpPr>
              <p:cNvPr id="36" name="Rectangle 35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 bwMode="auto">
              <a:xfrm>
                <a:off x="7774808" y="3531852"/>
                <a:ext cx="118958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Year</a:t>
                </a: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(seasonal)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2873193" y="2438400"/>
              <a:ext cx="1023305" cy="1100355"/>
              <a:chOff x="7774808" y="3416382"/>
              <a:chExt cx="1189586" cy="1100355"/>
            </a:xfrm>
          </p:grpSpPr>
          <p:sp>
            <p:nvSpPr>
              <p:cNvPr id="34" name="Rectangle 33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 bwMode="auto">
              <a:xfrm>
                <a:off x="7774808" y="3531852"/>
                <a:ext cx="1189586" cy="984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Month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(outlook/</a:t>
                </a: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sub-seas.)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069986" y="2438400"/>
              <a:ext cx="1023305" cy="1029301"/>
              <a:chOff x="7774808" y="3416382"/>
              <a:chExt cx="1189586" cy="1029301"/>
            </a:xfrm>
          </p:grpSpPr>
          <p:sp>
            <p:nvSpPr>
              <p:cNvPr id="32" name="Rectangle 31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 bwMode="auto">
              <a:xfrm>
                <a:off x="7774808" y="3531852"/>
                <a:ext cx="1189586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Week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(weather)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5266779" y="2438400"/>
              <a:ext cx="1023305" cy="1100355"/>
              <a:chOff x="7774808" y="3416382"/>
              <a:chExt cx="1189586" cy="1100355"/>
            </a:xfrm>
          </p:grpSpPr>
          <p:sp>
            <p:nvSpPr>
              <p:cNvPr id="30" name="Rectangle 29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 bwMode="auto">
              <a:xfrm>
                <a:off x="7774808" y="3531852"/>
                <a:ext cx="1189586" cy="984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Day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(rapid refresh)</a:t>
                </a: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463572" y="2438400"/>
              <a:ext cx="1023305" cy="1100355"/>
              <a:chOff x="7774808" y="3416382"/>
              <a:chExt cx="1189586" cy="1100355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 bwMode="auto">
              <a:xfrm>
                <a:off x="7774808" y="3531852"/>
                <a:ext cx="1189586" cy="984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Hour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4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(Warn on Forecast)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7660365" y="2438400"/>
              <a:ext cx="1023305" cy="1029301"/>
              <a:chOff x="7774808" y="3416382"/>
              <a:chExt cx="1189586" cy="1029301"/>
            </a:xfrm>
          </p:grpSpPr>
          <p:sp>
            <p:nvSpPr>
              <p:cNvPr id="26" name="Rectangle 25"/>
              <p:cNvSpPr/>
              <p:nvPr/>
            </p:nvSpPr>
            <p:spPr bwMode="auto">
              <a:xfrm>
                <a:off x="7774808" y="3416382"/>
                <a:ext cx="1189586" cy="102930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 bwMode="auto">
              <a:xfrm>
                <a:off x="7774808" y="3531852"/>
                <a:ext cx="1189586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en-US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Now</a:t>
                </a:r>
              </a:p>
              <a:p>
                <a:pPr algn="ctr">
                  <a:defRPr/>
                </a:pPr>
                <a:endParaRPr lang="en-US" sz="1200" dirty="0" smtClean="0">
                  <a:solidFill>
                    <a:srgbClr val="000000"/>
                  </a:solidFill>
                  <a:latin typeface="+mj-lt"/>
                  <a:cs typeface="+mn-cs"/>
                </a:endParaRPr>
              </a:p>
              <a:p>
                <a:pPr algn="ctr">
                  <a:defRPr/>
                </a:pPr>
                <a:r>
                  <a:rPr lang="en-US" sz="1200" dirty="0" smtClean="0">
                    <a:solidFill>
                      <a:srgbClr val="000000"/>
                    </a:solidFill>
                    <a:latin typeface="+mj-lt"/>
                    <a:cs typeface="+mn-cs"/>
                  </a:rPr>
                  <a:t>(analyses)</a:t>
                </a:r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flipV="1">
              <a:off x="6934200" y="1590608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791200" y="1600200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572000" y="1600200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3352800" y="1600200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2133600" y="1600200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914400" y="1600200"/>
              <a:ext cx="0" cy="847793"/>
            </a:xfrm>
            <a:prstGeom prst="line">
              <a:avLst/>
            </a:prstGeom>
            <a:ln>
              <a:headEnd type="stealth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14400" y="1590608"/>
              <a:ext cx="6019800" cy="959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12712"/>
              </p:ext>
            </p:extLst>
          </p:nvPr>
        </p:nvGraphicFramePr>
        <p:xfrm>
          <a:off x="413563" y="4703608"/>
          <a:ext cx="8197035" cy="1529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71005"/>
                <a:gridCol w="1171005"/>
                <a:gridCol w="1171005"/>
                <a:gridCol w="1171005"/>
                <a:gridCol w="1171005"/>
                <a:gridCol w="1171005"/>
                <a:gridCol w="11710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Global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Global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Global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Global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Global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Regional refinement</a:t>
                      </a:r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Regional refinement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Down-scaling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Down-scaling</a:t>
                      </a:r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Regional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Regional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Regional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CC99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4572000" y="2833739"/>
            <a:ext cx="4343400" cy="212824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86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Roadmap: Production Suite</a:t>
            </a:r>
            <a:endParaRPr lang="en-US" dirty="0"/>
          </a:p>
        </p:txBody>
      </p:sp>
      <p:pic>
        <p:nvPicPr>
          <p:cNvPr id="5" name="Picture 4" descr="august_201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73" y="637033"/>
            <a:ext cx="6761361" cy="50710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391" y="5730426"/>
            <a:ext cx="83980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/>
              <a:t>Starting from the quilt of models and products created by the implementing solutions rather than addressing requirements </a:t>
            </a:r>
            <a:r>
              <a:rPr lang="is-IS" sz="2000" b="1" i="1" dirty="0" smtClean="0"/>
              <a:t>….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973834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Roadmap: Production Suite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1107" y="5737938"/>
            <a:ext cx="88779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s-IS" sz="2000" b="1" i="1" dirty="0" smtClean="0"/>
              <a:t>… w</a:t>
            </a:r>
            <a:r>
              <a:rPr lang="en-US" sz="2000" b="1" i="1" dirty="0" smtClean="0"/>
              <a:t>e </a:t>
            </a:r>
            <a:r>
              <a:rPr lang="en-US" sz="2000" b="1" i="1" dirty="0" smtClean="0"/>
              <a:t>will move to a product based system that covers all present elements of the productions suite in a </a:t>
            </a:r>
            <a:r>
              <a:rPr lang="en-US" sz="2000" b="1" i="1" dirty="0" smtClean="0"/>
              <a:t>systematic </a:t>
            </a:r>
            <a:r>
              <a:rPr lang="en-US" sz="2000" b="1" i="1" dirty="0" smtClean="0"/>
              <a:t>and efficient way</a:t>
            </a:r>
            <a:endParaRPr lang="en-US" sz="2000" b="1" i="1" dirty="0"/>
          </a:p>
        </p:txBody>
      </p:sp>
      <p:pic>
        <p:nvPicPr>
          <p:cNvPr id="3" name="Picture 2" descr="high_level_v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611" y="610687"/>
            <a:ext cx="6843669" cy="513275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3468870" y="2680432"/>
            <a:ext cx="1328754" cy="1822528"/>
            <a:chOff x="3468870" y="2680432"/>
            <a:chExt cx="1328754" cy="1822528"/>
          </a:xfrm>
        </p:grpSpPr>
        <p:sp>
          <p:nvSpPr>
            <p:cNvPr id="10" name="Oval 9"/>
            <p:cNvSpPr/>
            <p:nvPr/>
          </p:nvSpPr>
          <p:spPr>
            <a:xfrm>
              <a:off x="3468870" y="2680432"/>
              <a:ext cx="1328754" cy="182252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30360" y="3856629"/>
              <a:ext cx="108274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10-13km</a:t>
              </a:r>
            </a:p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global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642554" y="2680886"/>
            <a:ext cx="2306946" cy="1822528"/>
            <a:chOff x="4642554" y="2680886"/>
            <a:chExt cx="2306946" cy="1822528"/>
          </a:xfrm>
        </p:grpSpPr>
        <p:sp>
          <p:nvSpPr>
            <p:cNvPr id="9" name="Oval 8"/>
            <p:cNvSpPr/>
            <p:nvPr/>
          </p:nvSpPr>
          <p:spPr>
            <a:xfrm>
              <a:off x="4642554" y="2680886"/>
              <a:ext cx="2306946" cy="182252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69379" y="3856629"/>
              <a:ext cx="139033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3km - ??km</a:t>
              </a:r>
            </a:p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regional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4654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Roadmap: Architecture</a:t>
            </a:r>
            <a:endParaRPr lang="en-US" dirty="0"/>
          </a:p>
        </p:txBody>
      </p:sp>
      <p:pic>
        <p:nvPicPr>
          <p:cNvPr id="4" name="Picture 3" descr="NEMS-NUOPC-ESMF-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3371" y="707154"/>
            <a:ext cx="6458004" cy="48435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960" y="2002755"/>
            <a:ext cx="235368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ESMF / NUOPC /</a:t>
            </a:r>
            <a:r>
              <a:rPr lang="en-US" sz="2000" b="1" i="1" dirty="0" smtClean="0"/>
              <a:t>NEMS architecture enables unified global coupled modeling and DA</a:t>
            </a:r>
          </a:p>
          <a:p>
            <a:endParaRPr lang="en-US" sz="2000" b="1" i="1" dirty="0" smtClean="0"/>
          </a:p>
          <a:p>
            <a:endParaRPr lang="en-US" sz="2000" b="1" i="1" dirty="0"/>
          </a:p>
          <a:p>
            <a:r>
              <a:rPr lang="en-US" sz="2000" b="1" i="1" dirty="0" smtClean="0"/>
              <a:t>Consistent with broader NOAA (UMTF) and US vision (National ESPC)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931895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 in production suite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to single unified modeling system</a:t>
            </a:r>
          </a:p>
          <a:p>
            <a:pPr lvl="1"/>
            <a:r>
              <a:rPr lang="en-US" dirty="0" smtClean="0"/>
              <a:t>Experience of other centers (UK Met Office, </a:t>
            </a:r>
            <a:r>
              <a:rPr lang="is-IS" dirty="0" smtClean="0"/>
              <a:t>….)</a:t>
            </a:r>
          </a:p>
          <a:p>
            <a:pPr lvl="1"/>
            <a:r>
              <a:rPr lang="is-IS" dirty="0" smtClean="0"/>
              <a:t>Maintenace of one system rather than multiple systems</a:t>
            </a:r>
          </a:p>
          <a:p>
            <a:pPr lvl="1"/>
            <a:r>
              <a:rPr lang="is-IS" dirty="0" smtClean="0"/>
              <a:t>UMAC meeting 2016: FV3 dycore appears suitable for CAM applications</a:t>
            </a:r>
          </a:p>
          <a:p>
            <a:pPr lvl="1"/>
            <a:endParaRPr lang="is-IS" dirty="0"/>
          </a:p>
          <a:p>
            <a:r>
              <a:rPr lang="is-IS" dirty="0" smtClean="0"/>
              <a:t>Executive decision of the NWS: we will go forward with developing a unified system accross all scales based on FV3 dycore</a:t>
            </a:r>
          </a:p>
          <a:p>
            <a:pPr lvl="1"/>
            <a:r>
              <a:rPr lang="is-IS" dirty="0" smtClean="0"/>
              <a:t>Short term assessment of work needed on FV3 dycore for CAM applications (#1 issue: stand alone regional capability)</a:t>
            </a:r>
          </a:p>
          <a:p>
            <a:pPr lvl="1"/>
            <a:r>
              <a:rPr lang="is-IS" dirty="0" smtClean="0"/>
              <a:t>Address improvements needed to make this the core of a world-class model accross all scales.</a:t>
            </a:r>
          </a:p>
          <a:p>
            <a:pPr lvl="1"/>
            <a:r>
              <a:rPr lang="is-IS" dirty="0" smtClean="0"/>
              <a:t>Physics on CAM scale as important as dynamic core</a:t>
            </a:r>
          </a:p>
        </p:txBody>
      </p:sp>
    </p:spTree>
    <p:extLst>
      <p:ext uri="{BB962C8B-B14F-4D97-AF65-F5344CB8AC3E}">
        <p14:creationId xmlns:p14="http://schemas.microsoft.com/office/powerpoint/2010/main" val="3772484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P NOAA N Prime Mar 4_3Marupdate">
  <a:themeElements>
    <a:clrScheme name="NEP NOAA N Prime Mar 4_3Marupd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P NOAA N Prime Mar 4_3Marupd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P NOAA N Prime Mar 4_3Marupd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P NOAA N Prime Mar 4_3Marupd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P NOAA N Prime Mar 4_3Marupd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P NOAA N Prime Mar 4_3Marupd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P NOAA N Prime Mar 4_3Marupd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P NOAA N Prime Mar 4_3Marupd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P NOAA N Prime Mar 4_3Marupd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24591</TotalTime>
  <Words>878</Words>
  <Application>Microsoft Macintosh PowerPoint</Application>
  <PresentationFormat>On-screen Show (4:3)</PresentationFormat>
  <Paragraphs>143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NEP NOAA N Prime Mar 4_3Marupdate</vt:lpstr>
      <vt:lpstr>Unifying the Production Suite at the NWS: </vt:lpstr>
      <vt:lpstr>Background</vt:lpstr>
      <vt:lpstr>Status</vt:lpstr>
      <vt:lpstr>Strategic Vision</vt:lpstr>
      <vt:lpstr>Strategic Vision: Temporal Domains</vt:lpstr>
      <vt:lpstr>Roadmap: Production Suite</vt:lpstr>
      <vt:lpstr>Roadmap: Production Suite</vt:lpstr>
      <vt:lpstr>Roadmap: Architecture</vt:lpstr>
      <vt:lpstr>CAM in production suite</vt:lpstr>
      <vt:lpstr>CAM in production suite</vt:lpstr>
      <vt:lpstr>WRF / NCAR / NSF community</vt:lpstr>
      <vt:lpstr>PowerPoint Presentation</vt:lpstr>
    </vt:vector>
  </TitlesOfParts>
  <Company>University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 Chart</dc:title>
  <dc:creator>Peter Shaffer</dc:creator>
  <cp:lastModifiedBy>Hendrik Tolman</cp:lastModifiedBy>
  <cp:revision>425</cp:revision>
  <cp:lastPrinted>2014-12-16T15:22:25Z</cp:lastPrinted>
  <dcterms:created xsi:type="dcterms:W3CDTF">2012-11-27T21:47:04Z</dcterms:created>
  <dcterms:modified xsi:type="dcterms:W3CDTF">2017-06-13T15:01:23Z</dcterms:modified>
</cp:coreProperties>
</file>