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bmp" ContentType="image/bmp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4218" r:id="rId3"/>
    <p:sldMasterId id="2147484231" r:id="rId4"/>
    <p:sldMasterId id="2147484252" r:id="rId5"/>
    <p:sldMasterId id="2147484265" r:id="rId6"/>
  </p:sldMasterIdLst>
  <p:notesMasterIdLst>
    <p:notesMasterId r:id="rId41"/>
  </p:notesMasterIdLst>
  <p:sldIdLst>
    <p:sldId id="659" r:id="rId7"/>
    <p:sldId id="516" r:id="rId8"/>
    <p:sldId id="539" r:id="rId9"/>
    <p:sldId id="660" r:id="rId10"/>
    <p:sldId id="661" r:id="rId11"/>
    <p:sldId id="662" r:id="rId12"/>
    <p:sldId id="569" r:id="rId13"/>
    <p:sldId id="545" r:id="rId14"/>
    <p:sldId id="551" r:id="rId15"/>
    <p:sldId id="552" r:id="rId16"/>
    <p:sldId id="663" r:id="rId17"/>
    <p:sldId id="554" r:id="rId18"/>
    <p:sldId id="555" r:id="rId19"/>
    <p:sldId id="556" r:id="rId20"/>
    <p:sldId id="557" r:id="rId21"/>
    <p:sldId id="558" r:id="rId22"/>
    <p:sldId id="559" r:id="rId23"/>
    <p:sldId id="656" r:id="rId24"/>
    <p:sldId id="657" r:id="rId25"/>
    <p:sldId id="560" r:id="rId26"/>
    <p:sldId id="561" r:id="rId27"/>
    <p:sldId id="563" r:id="rId28"/>
    <p:sldId id="667" r:id="rId29"/>
    <p:sldId id="652" r:id="rId30"/>
    <p:sldId id="664" r:id="rId31"/>
    <p:sldId id="665" r:id="rId32"/>
    <p:sldId id="666" r:id="rId33"/>
    <p:sldId id="570" r:id="rId34"/>
    <p:sldId id="668" r:id="rId35"/>
    <p:sldId id="572" r:id="rId36"/>
    <p:sldId id="573" r:id="rId37"/>
    <p:sldId id="589" r:id="rId38"/>
    <p:sldId id="669" r:id="rId39"/>
    <p:sldId id="672" r:id="rId40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649" autoAdjust="0"/>
  </p:normalViewPr>
  <p:slideViewPr>
    <p:cSldViewPr showGuides="1">
      <p:cViewPr varScale="1">
        <p:scale>
          <a:sx n="54" d="100"/>
          <a:sy n="54" d="100"/>
        </p:scale>
        <p:origin x="-1532" y="-64"/>
      </p:cViewPr>
      <p:guideLst>
        <p:guide orient="horz" pos="116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E895C-07E2-42B7-BDFE-482666400B01}" type="datetimeFigureOut">
              <a:rPr lang="zh-TW" altLang="en-US" smtClean="0"/>
              <a:t>2017/6/14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5E1B8-027C-4905-9D53-230A4406D0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2006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769E-920C-4199-8C6C-2EC773BE4D68}" type="slidenum">
              <a:rPr lang="en-US" altLang="zh-TW">
                <a:solidFill>
                  <a:prstClr val="black"/>
                </a:solidFill>
              </a:rPr>
              <a:pPr/>
              <a:t>2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25634" name="Rectangle 7"/>
          <p:cNvSpPr txBox="1">
            <a:spLocks noGrp="1" noChangeArrowheads="1"/>
          </p:cNvSpPr>
          <p:nvPr/>
        </p:nvSpPr>
        <p:spPr bwMode="auto">
          <a:xfrm>
            <a:off x="3850443" y="9430091"/>
            <a:ext cx="2945659" cy="49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408" tIns="42204" rIns="84408" bIns="42204" anchor="b"/>
          <a:lstStyle>
            <a:lvl1pPr defTabSz="8445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685800" indent="-263525" defTabSz="8445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055688" indent="-211138" defTabSz="8445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476375" indent="-209550" defTabSz="8445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1898650" indent="-211138" defTabSz="8445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r"/>
            <a:fld id="{B16AE9E0-6774-4C5E-95FB-093BD3F96BD2}" type="slidenum">
              <a:rPr lang="en-US" altLang="zh-TW" sz="1100">
                <a:solidFill>
                  <a:prstClr val="black"/>
                </a:solidFill>
              </a:rPr>
              <a:pPr algn="r"/>
              <a:t>2</a:t>
            </a:fld>
            <a:endParaRPr lang="en-US" altLang="zh-TW" sz="1100">
              <a:solidFill>
                <a:prstClr val="black"/>
              </a:solidFill>
            </a:endParaRPr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2950"/>
            <a:ext cx="4968875" cy="3727450"/>
          </a:xfrm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9425"/>
          </a:xfrm>
        </p:spPr>
        <p:txBody>
          <a:bodyPr lIns="84408" tIns="42204" rIns="84408" bIns="42204"/>
          <a:lstStyle/>
          <a:p>
            <a:r>
              <a:rPr lang="en-US" altLang="zh-TW" dirty="0"/>
              <a:t>There are 3 nested domains with resolution of 45-15 and 5 km.</a:t>
            </a:r>
          </a:p>
          <a:p>
            <a:r>
              <a:rPr lang="en-US" altLang="zh-TW" dirty="0" smtClean="0"/>
              <a:t>With steep </a:t>
            </a:r>
            <a:r>
              <a:rPr lang="en-US" altLang="zh-TW" dirty="0" err="1" smtClean="0"/>
              <a:t>mtn</a:t>
            </a:r>
            <a:r>
              <a:rPr lang="en-US" altLang="zh-TW" dirty="0" smtClean="0"/>
              <a:t> range, 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ensemble QPF is more critical</a:t>
            </a:r>
            <a:endParaRPr lang="en-US" altLang="zh-TW" dirty="0" smtClean="0"/>
          </a:p>
          <a:p>
            <a:r>
              <a:rPr lang="en-US" altLang="zh-TW" dirty="0" smtClean="0"/>
              <a:t>CWB has a big investment and huge computer resource to run the EPS, with the same model configuration as deterministic run</a:t>
            </a:r>
          </a:p>
          <a:p>
            <a:endParaRPr lang="en-US" altLang="zh-TW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FD391BFE-4BD0-4EFC-AF83-C26FF79CF3F5}" type="slidenum">
              <a:rPr lang="en-US" altLang="zh-TW" sz="120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pPr eaLnBrk="1" hangingPunct="1"/>
              <a:t>8</a:t>
            </a:fld>
            <a:endParaRPr lang="en-US" altLang="zh-TW" sz="1200">
              <a:solidFill>
                <a:prstClr val="black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smtClean="0"/>
              <a:t>Because of the remarkable Taiwin topography</a:t>
            </a:r>
          </a:p>
          <a:p>
            <a:pPr eaLnBrk="1" hangingPunct="1"/>
            <a:r>
              <a:rPr lang="en-US" altLang="zh-TW" smtClean="0"/>
              <a:t>If we collect a lot of the histroic typhoon case and its corresponding rainfall field over Taaiwan</a:t>
            </a:r>
          </a:p>
          <a:p>
            <a:pPr eaLnBrk="1" hangingPunct="1"/>
            <a:r>
              <a:rPr lang="en-US" altLang="zh-TW" smtClean="0"/>
              <a:t>Then we can construct a mapping between the rainfall and typosition.</a:t>
            </a:r>
          </a:p>
          <a:p>
            <a:pPr eaLnBrk="1" hangingPunct="1"/>
            <a:r>
              <a:rPr lang="en-US" altLang="zh-TW" smtClean="0"/>
              <a:t>This algorithm performaed well for the total rainfall amount during the typhoon affecting taiwan</a:t>
            </a:r>
          </a:p>
          <a:p>
            <a:pPr eaLnBrk="1" hangingPunct="1"/>
            <a:r>
              <a:rPr lang="en-US" altLang="zh-TW" smtClean="0"/>
              <a:t>In general, This algorithm can give a statistic based QPF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There are many dots in this figure</a:t>
            </a:r>
          </a:p>
          <a:p>
            <a:r>
              <a:rPr lang="en-US" altLang="zh-TW" dirty="0" smtClean="0"/>
              <a:t>BD</a:t>
            </a:r>
            <a:r>
              <a:rPr lang="zh-TW" altLang="en-US" dirty="0" smtClean="0"/>
              <a:t> </a:t>
            </a:r>
            <a:r>
              <a:rPr lang="en-US" altLang="zh-TW" dirty="0" smtClean="0"/>
              <a:t>is</a:t>
            </a:r>
            <a:r>
              <a:rPr lang="en-US" altLang="zh-TW" baseline="0" dirty="0" smtClean="0"/>
              <a:t> the location of the model typhoon every 3-hr, doesn’t matter with the initial and forecast time</a:t>
            </a:r>
            <a:endParaRPr lang="en-US" altLang="zh-TW" dirty="0" smtClean="0"/>
          </a:p>
          <a:p>
            <a:r>
              <a:rPr lang="en-US" altLang="zh-TW" dirty="0" smtClean="0"/>
              <a:t>The application of ensemble system</a:t>
            </a:r>
            <a:r>
              <a:rPr lang="en-US" altLang="zh-TW" baseline="0" dirty="0" smtClean="0"/>
              <a:t> on </a:t>
            </a:r>
            <a:r>
              <a:rPr lang="en-US" altLang="zh-TW" dirty="0" smtClean="0"/>
              <a:t>the typhoon QPF is another focus</a:t>
            </a:r>
          </a:p>
          <a:p>
            <a:r>
              <a:rPr lang="en-US" altLang="zh-TW" dirty="0" smtClean="0"/>
              <a:t>Because of the high mountain</a:t>
            </a:r>
            <a:r>
              <a:rPr lang="en-US" altLang="zh-TW" baseline="0" dirty="0" smtClean="0"/>
              <a:t> range over Taiwan Island</a:t>
            </a:r>
            <a:endParaRPr lang="en-US" altLang="zh-TW" dirty="0" smtClean="0"/>
          </a:p>
          <a:p>
            <a:r>
              <a:rPr lang="en-US" altLang="zh-TW" dirty="0" smtClean="0"/>
              <a:t>Typhoon rainfall over Taiwan  is highly depend on the typhoon</a:t>
            </a:r>
            <a:r>
              <a:rPr lang="en-US" altLang="zh-TW" baseline="0" dirty="0" smtClean="0"/>
              <a:t> location, it is</a:t>
            </a:r>
            <a:r>
              <a:rPr lang="en-US" altLang="zh-TW" dirty="0" smtClean="0"/>
              <a:t> so-called phase locking</a:t>
            </a:r>
            <a:r>
              <a:rPr lang="en-US" altLang="zh-TW" baseline="0" dirty="0" smtClean="0"/>
              <a:t> effect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59D05-4B7C-4BEB-BC33-D1F47A2E73E2}" type="slidenum">
              <a:rPr lang="zh-TW" altLang="en-US" smtClean="0">
                <a:solidFill>
                  <a:prstClr val="black"/>
                </a:solidFill>
              </a:rPr>
              <a:pPr/>
              <a:t>11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85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fld id="{11AB1B7B-358A-4E08-B217-661AA52AE2D0}" type="slidenum">
              <a:rPr lang="en-US" altLang="zh-TW" sz="120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pPr eaLnBrk="1" hangingPunct="1"/>
              <a:t>22</a:t>
            </a:fld>
            <a:endParaRPr lang="en-US" altLang="zh-TW" sz="1200">
              <a:solidFill>
                <a:prstClr val="black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dirty="0" smtClean="0"/>
              <a:t>The forecaster can take the advantage from the IS to well handle the forecast </a:t>
            </a:r>
            <a:r>
              <a:rPr lang="en-US" altLang="zh-TW" dirty="0" err="1" smtClean="0"/>
              <a:t>unceranity</a:t>
            </a:r>
            <a:r>
              <a:rPr lang="en-US" altLang="zh-TW" dirty="0" smtClean="0"/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 smtClean="0">
                <a:solidFill>
                  <a:srgbClr val="FF0000"/>
                </a:solidFill>
              </a:rPr>
              <a:t>S</a:t>
            </a:r>
            <a:r>
              <a:rPr lang="en-US" altLang="zh-TW" sz="1200" dirty="0" smtClean="0"/>
              <a:t>elf-</a:t>
            </a:r>
            <a:r>
              <a:rPr lang="en-US" altLang="zh-TW" sz="1200" dirty="0" smtClean="0">
                <a:solidFill>
                  <a:srgbClr val="FF0000"/>
                </a:solidFill>
              </a:rPr>
              <a:t>O</a:t>
            </a:r>
            <a:r>
              <a:rPr lang="en-US" altLang="zh-TW" sz="1200" dirty="0" smtClean="0"/>
              <a:t>rganizing </a:t>
            </a:r>
            <a:r>
              <a:rPr lang="en-US" altLang="zh-TW" sz="1200" dirty="0" smtClean="0">
                <a:solidFill>
                  <a:srgbClr val="FF0000"/>
                </a:solidFill>
              </a:rPr>
              <a:t>M</a:t>
            </a:r>
            <a:r>
              <a:rPr lang="en-US" altLang="zh-TW" sz="1200" dirty="0" smtClean="0"/>
              <a:t>aps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D6570-ECFA-4443-A2B6-58D1DFB50002}" type="slidenum">
              <a:rPr lang="zh-TW" altLang="en-US" smtClean="0">
                <a:solidFill>
                  <a:prstClr val="black"/>
                </a:solidFill>
              </a:rPr>
              <a:pPr/>
              <a:t>26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66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ea typeface="新細明體" pitchFamily="18" charset="-120"/>
              </a:rPr>
              <a:t>Real time verification, </a:t>
            </a:r>
            <a:endParaRPr lang="zh-TW" altLang="en-US" smtClean="0">
              <a:ea typeface="新細明體" pitchFamily="18" charset="-120"/>
            </a:endParaRPr>
          </a:p>
        </p:txBody>
      </p:sp>
      <p:sp>
        <p:nvSpPr>
          <p:cNvPr id="675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E0BDCB4-ACB9-4B37-BF1E-96AFDD23817E}" type="slidenum">
              <a:rPr lang="zh-TW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59D05-4B7C-4BEB-BC33-D1F47A2E73E2}" type="slidenum">
              <a:rPr lang="zh-TW" altLang="en-US" smtClean="0">
                <a:solidFill>
                  <a:prstClr val="black"/>
                </a:solidFill>
              </a:rPr>
              <a:pPr/>
              <a:t>34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05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gi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A69D-0E5C-4C26-A54C-DFD7453B6FF7}" type="datetimeFigureOut">
              <a:rPr lang="zh-TW" altLang="en-US" smtClean="0"/>
              <a:t>2017/6/14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3860-3DEC-45BD-96EB-84912B5E72E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A69D-0E5C-4C26-A54C-DFD7453B6FF7}" type="datetimeFigureOut">
              <a:rPr lang="zh-TW" altLang="en-US" smtClean="0"/>
              <a:t>2017/6/14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3860-3DEC-45BD-96EB-84912B5E72E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A69D-0E5C-4C26-A54C-DFD7453B6FF7}" type="datetimeFigureOut">
              <a:rPr lang="zh-TW" altLang="en-US" smtClean="0"/>
              <a:t>2017/6/14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3860-3DEC-45BD-96EB-84912B5E72E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61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1143000" indent="-228600">
              <a:buClrTx/>
              <a:buFont typeface="Wingdings" pitchFamily="2" charset="2"/>
              <a:buChar char="n"/>
              <a:defRPr/>
            </a:lvl3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42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24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54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6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68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83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1143000" indent="-228600">
              <a:buClrTx/>
              <a:buFont typeface="Wingdings" pitchFamily="2" charset="2"/>
              <a:buChar char="n"/>
              <a:defRPr/>
            </a:lvl3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BAD7A69D-0E5C-4C26-A54C-DFD7453B6FF7}" type="datetimeFigureOut">
              <a:rPr lang="zh-TW" altLang="en-US" smtClean="0"/>
              <a:t>2017/6/14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3860-3DEC-45BD-96EB-84912B5E72E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85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13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91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59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1143000" indent="-228600">
              <a:buClrTx/>
              <a:buFont typeface="Wingdings" pitchFamily="2" charset="2"/>
              <a:buChar char="n"/>
              <a:defRPr/>
            </a:lvl3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838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06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50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9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04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31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A69D-0E5C-4C26-A54C-DFD7453B6FF7}" type="datetimeFigureOut">
              <a:rPr lang="zh-TW" altLang="en-US" smtClean="0"/>
              <a:t>2017/6/14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3860-3DEC-45BD-96EB-84912B5E72E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09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91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44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00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9BE4E-D4B7-4132-BEC7-0DBD05579D89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906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altLang="zh-TW" smtClean="0"/>
              <a:t>104</a:t>
            </a:r>
            <a:r>
              <a:rPr lang="zh-TW" altLang="en-US" smtClean="0"/>
              <a:t>年</a:t>
            </a:r>
            <a:r>
              <a:rPr lang="en-US" altLang="zh-TW" smtClean="0"/>
              <a:t>5</a:t>
            </a:r>
            <a:r>
              <a:rPr lang="zh-TW" altLang="en-US" smtClean="0"/>
              <a:t>月</a:t>
            </a:r>
            <a:r>
              <a:rPr lang="en-US" altLang="zh-TW" smtClean="0"/>
              <a:t>5</a:t>
            </a:r>
            <a:r>
              <a:rPr lang="zh-TW" altLang="en-US" smtClean="0"/>
              <a:t>日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zh-TW" altLang="en-US" smtClean="0"/>
              <a:t>天氣預報產品在防救災決策運用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236244" y="6433391"/>
            <a:ext cx="648072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E27608F-6197-4F63-B035-4F8BFA479BC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3" name="標題 1"/>
          <p:cNvSpPr>
            <a:spLocks noGrp="1"/>
          </p:cNvSpPr>
          <p:nvPr>
            <p:ph type="title"/>
          </p:nvPr>
        </p:nvSpPr>
        <p:spPr>
          <a:xfrm>
            <a:off x="467544" y="8164"/>
            <a:ext cx="7768700" cy="62068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>
              <a:defRPr sz="320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4" name="文字版面配置區 48"/>
          <p:cNvSpPr>
            <a:spLocks noGrp="1"/>
          </p:cNvSpPr>
          <p:nvPr>
            <p:ph type="body" sz="quarter" idx="13"/>
          </p:nvPr>
        </p:nvSpPr>
        <p:spPr>
          <a:xfrm>
            <a:off x="467544" y="620511"/>
            <a:ext cx="5975350" cy="461665"/>
          </a:xfrm>
        </p:spPr>
        <p:txBody>
          <a:bodyPr vert="horz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TW" altLang="en-US" sz="2400" kern="12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482511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 descr="上面的邊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7" descr="ppt底圖5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8100"/>
            <a:ext cx="9144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99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62000" y="1916113"/>
            <a:ext cx="7678738" cy="750887"/>
          </a:xfrm>
        </p:spPr>
        <p:txBody>
          <a:bodyPr lIns="91440" tIns="45720" rIns="91440" bIns="45720" anchor="b">
            <a:spAutoFit/>
          </a:bodyPr>
          <a:lstStyle>
            <a:lvl1pPr marL="0" indent="0" algn="r">
              <a:defRPr sz="48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69700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 lIns="91440" rIns="91440"/>
          <a:lstStyle>
            <a:lvl1pPr marL="0" indent="0">
              <a:buFont typeface="Wingdings 2" pitchFamily="18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996208-7217-4564-8F4F-ACB1A888DE8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0124760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1" descr="上面的邊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12" descr="ppt底圖5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8100"/>
            <a:ext cx="9144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6" descr="上面的邊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7" descr="ppt底圖5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8100"/>
            <a:ext cx="9144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9600" y="324000"/>
            <a:ext cx="7558088" cy="10080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0F55D4-D792-41D3-A5BA-F5A78016C61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130959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11" descr="上面的邊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12" descr="ppt底圖5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8100"/>
            <a:ext cx="9144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 descr="上面的邊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321" y="0"/>
            <a:ext cx="7558088" cy="10080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533400" y="1341438"/>
            <a:ext cx="4038600" cy="49069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24400" y="1341438"/>
            <a:ext cx="4038600" cy="49069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E07F8B-BCB0-4609-AC96-018529648BF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2494911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224588" y="63579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600" b="1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1915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600" b="1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02566-6B2E-4FCC-8DD9-8099ADB9CF1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228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A69D-0E5C-4C26-A54C-DFD7453B6FF7}" type="datetimeFigureOut">
              <a:rPr lang="zh-TW" altLang="en-US" smtClean="0"/>
              <a:t>2017/6/14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3860-3DEC-45BD-96EB-84912B5E72E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600" b="1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3600" b="1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B33624C-302C-4728-81BE-216DE96BB61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13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D:\臨時交辦事項\201312\2014tablemap\藍天草地\Grassland-Wallpapers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6021388"/>
            <a:ext cx="9164638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 userDrawn="1"/>
        </p:nvSpPr>
        <p:spPr>
          <a:xfrm>
            <a:off x="-3175" y="620713"/>
            <a:ext cx="9144000" cy="4318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2700000" scaled="0"/>
            <a:tileRect/>
          </a:gradFill>
          <a:ln>
            <a:noFill/>
          </a:ln>
          <a:effectLst>
            <a:outerShdw blurRad="381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600" b="1">
              <a:ln w="3175">
                <a:gradFill>
                  <a:gsLst>
                    <a:gs pos="0">
                      <a:prstClr val="black">
                        <a:alpha val="0"/>
                      </a:prstClr>
                    </a:gs>
                    <a:gs pos="5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</a:ln>
              <a:solidFill>
                <a:prstClr val="white"/>
              </a:solidFill>
            </a:endParaRPr>
          </a:p>
        </p:txBody>
      </p:sp>
      <p:pic>
        <p:nvPicPr>
          <p:cNvPr id="6" name="圖片 6" descr="highlig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464">
            <a:off x="4851400" y="461963"/>
            <a:ext cx="453866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手繪多邊形 6"/>
          <p:cNvSpPr/>
          <p:nvPr userDrawn="1"/>
        </p:nvSpPr>
        <p:spPr>
          <a:xfrm>
            <a:off x="0" y="0"/>
            <a:ext cx="9144000" cy="1052513"/>
          </a:xfrm>
          <a:custGeom>
            <a:avLst/>
            <a:gdLst>
              <a:gd name="connsiteX0" fmla="*/ 0 w 9144000"/>
              <a:gd name="connsiteY0" fmla="*/ 0 h 620688"/>
              <a:gd name="connsiteX1" fmla="*/ 9144000 w 9144000"/>
              <a:gd name="connsiteY1" fmla="*/ 0 h 620688"/>
              <a:gd name="connsiteX2" fmla="*/ 9144000 w 9144000"/>
              <a:gd name="connsiteY2" fmla="*/ 620688 h 620688"/>
              <a:gd name="connsiteX3" fmla="*/ 0 w 9144000"/>
              <a:gd name="connsiteY3" fmla="*/ 620688 h 620688"/>
              <a:gd name="connsiteX4" fmla="*/ 0 w 9144000"/>
              <a:gd name="connsiteY4" fmla="*/ 0 h 620688"/>
              <a:gd name="connsiteX0" fmla="*/ 0 w 9144000"/>
              <a:gd name="connsiteY0" fmla="*/ 0 h 620688"/>
              <a:gd name="connsiteX1" fmla="*/ 9144000 w 9144000"/>
              <a:gd name="connsiteY1" fmla="*/ 0 h 620688"/>
              <a:gd name="connsiteX2" fmla="*/ 9144000 w 9144000"/>
              <a:gd name="connsiteY2" fmla="*/ 620688 h 620688"/>
              <a:gd name="connsiteX3" fmla="*/ 5976257 w 9144000"/>
              <a:gd name="connsiteY3" fmla="*/ 620486 h 620688"/>
              <a:gd name="connsiteX4" fmla="*/ 0 w 9144000"/>
              <a:gd name="connsiteY4" fmla="*/ 620688 h 620688"/>
              <a:gd name="connsiteX5" fmla="*/ 0 w 9144000"/>
              <a:gd name="connsiteY5" fmla="*/ 0 h 62068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5976257 w 9144000"/>
              <a:gd name="connsiteY3" fmla="*/ 620486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1084142"/>
              <a:gd name="connsiteX1" fmla="*/ 9144000 w 9144000"/>
              <a:gd name="connsiteY1" fmla="*/ 0 h 1084142"/>
              <a:gd name="connsiteX2" fmla="*/ 9144000 w 9144000"/>
              <a:gd name="connsiteY2" fmla="*/ 980728 h 1084142"/>
              <a:gd name="connsiteX3" fmla="*/ 5976257 w 9144000"/>
              <a:gd name="connsiteY3" fmla="*/ 620486 h 1084142"/>
              <a:gd name="connsiteX4" fmla="*/ 0 w 9144000"/>
              <a:gd name="connsiteY4" fmla="*/ 620688 h 1084142"/>
              <a:gd name="connsiteX5" fmla="*/ 0 w 9144000"/>
              <a:gd name="connsiteY5" fmla="*/ 0 h 1084142"/>
              <a:gd name="connsiteX0" fmla="*/ 0 w 9144000"/>
              <a:gd name="connsiteY0" fmla="*/ 0 h 1084142"/>
              <a:gd name="connsiteX1" fmla="*/ 9144000 w 9144000"/>
              <a:gd name="connsiteY1" fmla="*/ 0 h 1084142"/>
              <a:gd name="connsiteX2" fmla="*/ 9144000 w 9144000"/>
              <a:gd name="connsiteY2" fmla="*/ 980728 h 1084142"/>
              <a:gd name="connsiteX3" fmla="*/ 6012160 w 9144000"/>
              <a:gd name="connsiteY3" fmla="*/ 620688 h 1084142"/>
              <a:gd name="connsiteX4" fmla="*/ 0 w 9144000"/>
              <a:gd name="connsiteY4" fmla="*/ 620688 h 1084142"/>
              <a:gd name="connsiteX5" fmla="*/ 0 w 9144000"/>
              <a:gd name="connsiteY5" fmla="*/ 0 h 1084142"/>
              <a:gd name="connsiteX0" fmla="*/ 0 w 9144000"/>
              <a:gd name="connsiteY0" fmla="*/ 0 h 1084142"/>
              <a:gd name="connsiteX1" fmla="*/ 9144000 w 9144000"/>
              <a:gd name="connsiteY1" fmla="*/ 0 h 1084142"/>
              <a:gd name="connsiteX2" fmla="*/ 9144000 w 9144000"/>
              <a:gd name="connsiteY2" fmla="*/ 980728 h 1084142"/>
              <a:gd name="connsiteX3" fmla="*/ 6012160 w 9144000"/>
              <a:gd name="connsiteY3" fmla="*/ 620688 h 1084142"/>
              <a:gd name="connsiteX4" fmla="*/ 0 w 9144000"/>
              <a:gd name="connsiteY4" fmla="*/ 620688 h 1084142"/>
              <a:gd name="connsiteX5" fmla="*/ 0 w 9144000"/>
              <a:gd name="connsiteY5" fmla="*/ 0 h 1084142"/>
              <a:gd name="connsiteX0" fmla="*/ 0 w 9144000"/>
              <a:gd name="connsiteY0" fmla="*/ 0 h 1084142"/>
              <a:gd name="connsiteX1" fmla="*/ 9144000 w 9144000"/>
              <a:gd name="connsiteY1" fmla="*/ 0 h 1084142"/>
              <a:gd name="connsiteX2" fmla="*/ 9144000 w 9144000"/>
              <a:gd name="connsiteY2" fmla="*/ 980728 h 1084142"/>
              <a:gd name="connsiteX3" fmla="*/ 6012160 w 9144000"/>
              <a:gd name="connsiteY3" fmla="*/ 620688 h 1084142"/>
              <a:gd name="connsiteX4" fmla="*/ 0 w 9144000"/>
              <a:gd name="connsiteY4" fmla="*/ 620688 h 1084142"/>
              <a:gd name="connsiteX5" fmla="*/ 0 w 9144000"/>
              <a:gd name="connsiteY5" fmla="*/ 0 h 1084142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1052736"/>
              <a:gd name="connsiteX1" fmla="*/ 9144000 w 9144000"/>
              <a:gd name="connsiteY1" fmla="*/ 0 h 1052736"/>
              <a:gd name="connsiteX2" fmla="*/ 9144000 w 9144000"/>
              <a:gd name="connsiteY2" fmla="*/ 1052736 h 1052736"/>
              <a:gd name="connsiteX3" fmla="*/ 6012160 w 9144000"/>
              <a:gd name="connsiteY3" fmla="*/ 620688 h 1052736"/>
              <a:gd name="connsiteX4" fmla="*/ 0 w 9144000"/>
              <a:gd name="connsiteY4" fmla="*/ 620688 h 1052736"/>
              <a:gd name="connsiteX5" fmla="*/ 0 w 9144000"/>
              <a:gd name="connsiteY5" fmla="*/ 0 h 1052736"/>
              <a:gd name="connsiteX0" fmla="*/ 0 w 9144000"/>
              <a:gd name="connsiteY0" fmla="*/ 0 h 1052736"/>
              <a:gd name="connsiteX1" fmla="*/ 9144000 w 9144000"/>
              <a:gd name="connsiteY1" fmla="*/ 0 h 1052736"/>
              <a:gd name="connsiteX2" fmla="*/ 9144000 w 9144000"/>
              <a:gd name="connsiteY2" fmla="*/ 1052736 h 1052736"/>
              <a:gd name="connsiteX3" fmla="*/ 6012160 w 9144000"/>
              <a:gd name="connsiteY3" fmla="*/ 620688 h 1052736"/>
              <a:gd name="connsiteX4" fmla="*/ 0 w 9144000"/>
              <a:gd name="connsiteY4" fmla="*/ 620688 h 1052736"/>
              <a:gd name="connsiteX5" fmla="*/ 0 w 9144000"/>
              <a:gd name="connsiteY5" fmla="*/ 0 h 1052736"/>
              <a:gd name="connsiteX0" fmla="*/ 0 w 9144000"/>
              <a:gd name="connsiteY0" fmla="*/ 0 h 1052736"/>
              <a:gd name="connsiteX1" fmla="*/ 9144000 w 9144000"/>
              <a:gd name="connsiteY1" fmla="*/ 0 h 1052736"/>
              <a:gd name="connsiteX2" fmla="*/ 9144000 w 9144000"/>
              <a:gd name="connsiteY2" fmla="*/ 1052736 h 1052736"/>
              <a:gd name="connsiteX3" fmla="*/ 6012160 w 9144000"/>
              <a:gd name="connsiteY3" fmla="*/ 620688 h 1052736"/>
              <a:gd name="connsiteX4" fmla="*/ 0 w 9144000"/>
              <a:gd name="connsiteY4" fmla="*/ 620688 h 1052736"/>
              <a:gd name="connsiteX5" fmla="*/ 0 w 9144000"/>
              <a:gd name="connsiteY5" fmla="*/ 0 h 1052736"/>
              <a:gd name="connsiteX0" fmla="*/ 0 w 9144000"/>
              <a:gd name="connsiteY0" fmla="*/ 0 h 1052736"/>
              <a:gd name="connsiteX1" fmla="*/ 9144000 w 9144000"/>
              <a:gd name="connsiteY1" fmla="*/ 0 h 1052736"/>
              <a:gd name="connsiteX2" fmla="*/ 9144000 w 9144000"/>
              <a:gd name="connsiteY2" fmla="*/ 1052736 h 1052736"/>
              <a:gd name="connsiteX3" fmla="*/ 6012160 w 9144000"/>
              <a:gd name="connsiteY3" fmla="*/ 620688 h 1052736"/>
              <a:gd name="connsiteX4" fmla="*/ 0 w 9144000"/>
              <a:gd name="connsiteY4" fmla="*/ 620688 h 1052736"/>
              <a:gd name="connsiteX5" fmla="*/ 0 w 9144000"/>
              <a:gd name="connsiteY5" fmla="*/ 0 h 1052736"/>
              <a:gd name="connsiteX0" fmla="*/ 0 w 9144000"/>
              <a:gd name="connsiteY0" fmla="*/ 0 h 1052736"/>
              <a:gd name="connsiteX1" fmla="*/ 9144000 w 9144000"/>
              <a:gd name="connsiteY1" fmla="*/ 0 h 1052736"/>
              <a:gd name="connsiteX2" fmla="*/ 9144000 w 9144000"/>
              <a:gd name="connsiteY2" fmla="*/ 1052736 h 1052736"/>
              <a:gd name="connsiteX3" fmla="*/ 6012160 w 9144000"/>
              <a:gd name="connsiteY3" fmla="*/ 620688 h 1052736"/>
              <a:gd name="connsiteX4" fmla="*/ 0 w 9144000"/>
              <a:gd name="connsiteY4" fmla="*/ 620688 h 1052736"/>
              <a:gd name="connsiteX5" fmla="*/ 0 w 9144000"/>
              <a:gd name="connsiteY5" fmla="*/ 0 h 1052736"/>
              <a:gd name="connsiteX0" fmla="*/ 0 w 9144000"/>
              <a:gd name="connsiteY0" fmla="*/ 0 h 1052736"/>
              <a:gd name="connsiteX1" fmla="*/ 9144000 w 9144000"/>
              <a:gd name="connsiteY1" fmla="*/ 0 h 1052736"/>
              <a:gd name="connsiteX2" fmla="*/ 9144000 w 9144000"/>
              <a:gd name="connsiteY2" fmla="*/ 1052736 h 1052736"/>
              <a:gd name="connsiteX3" fmla="*/ 6012160 w 9144000"/>
              <a:gd name="connsiteY3" fmla="*/ 620688 h 1052736"/>
              <a:gd name="connsiteX4" fmla="*/ 0 w 9144000"/>
              <a:gd name="connsiteY4" fmla="*/ 620688 h 1052736"/>
              <a:gd name="connsiteX5" fmla="*/ 0 w 9144000"/>
              <a:gd name="connsiteY5" fmla="*/ 0 h 1052736"/>
              <a:gd name="connsiteX0" fmla="*/ 0 w 9144000"/>
              <a:gd name="connsiteY0" fmla="*/ 0 h 1052736"/>
              <a:gd name="connsiteX1" fmla="*/ 9144000 w 9144000"/>
              <a:gd name="connsiteY1" fmla="*/ 0 h 1052736"/>
              <a:gd name="connsiteX2" fmla="*/ 9144000 w 9144000"/>
              <a:gd name="connsiteY2" fmla="*/ 1052736 h 1052736"/>
              <a:gd name="connsiteX3" fmla="*/ 6012160 w 9144000"/>
              <a:gd name="connsiteY3" fmla="*/ 620688 h 1052736"/>
              <a:gd name="connsiteX4" fmla="*/ 0 w 9144000"/>
              <a:gd name="connsiteY4" fmla="*/ 620688 h 1052736"/>
              <a:gd name="connsiteX5" fmla="*/ 0 w 9144000"/>
              <a:gd name="connsiteY5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1052736">
                <a:moveTo>
                  <a:pt x="0" y="0"/>
                </a:moveTo>
                <a:lnTo>
                  <a:pt x="9144000" y="0"/>
                </a:lnTo>
                <a:lnTo>
                  <a:pt x="9144000" y="1052736"/>
                </a:lnTo>
                <a:cubicBezTo>
                  <a:pt x="8649409" y="919843"/>
                  <a:pt x="7609281" y="699358"/>
                  <a:pt x="6012160" y="620688"/>
                </a:cubicBezTo>
                <a:lnTo>
                  <a:pt x="0" y="62068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D63B9"/>
              </a:gs>
              <a:gs pos="100000">
                <a:srgbClr val="0E49A7"/>
              </a:gs>
            </a:gsLst>
            <a:lin ang="18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600" b="1">
              <a:solidFill>
                <a:prstClr val="white"/>
              </a:solidFill>
            </a:endParaRPr>
          </a:p>
        </p:txBody>
      </p:sp>
      <p:grpSp>
        <p:nvGrpSpPr>
          <p:cNvPr id="8" name="群組 9"/>
          <p:cNvGrpSpPr>
            <a:grpSpLocks/>
          </p:cNvGrpSpPr>
          <p:nvPr userDrawn="1"/>
        </p:nvGrpSpPr>
        <p:grpSpPr bwMode="auto">
          <a:xfrm>
            <a:off x="0" y="1052513"/>
            <a:ext cx="9144000" cy="4897437"/>
            <a:chOff x="0" y="1052736"/>
            <a:chExt cx="9144000" cy="4896544"/>
          </a:xfrm>
        </p:grpSpPr>
        <p:sp>
          <p:nvSpPr>
            <p:cNvPr id="9" name="矩形 8"/>
            <p:cNvSpPr/>
            <p:nvPr userDrawn="1"/>
          </p:nvSpPr>
          <p:spPr>
            <a:xfrm>
              <a:off x="0" y="1052736"/>
              <a:ext cx="9144000" cy="4896544"/>
            </a:xfrm>
            <a:prstGeom prst="rect">
              <a:avLst/>
            </a:prstGeom>
            <a:solidFill>
              <a:srgbClr val="EDF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prstClr val="white"/>
                </a:solidFill>
              </a:endParaRPr>
            </a:p>
          </p:txBody>
        </p:sp>
        <p:pic>
          <p:nvPicPr>
            <p:cNvPr id="10" name="圖片 11" descr="map_50.gif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06" y="1432148"/>
              <a:ext cx="8172450" cy="422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圖片 10" descr="cloud -1.gif"/>
          <p:cNvPicPr>
            <a:picLocks noChangeAspect="1"/>
          </p:cNvPicPr>
          <p:nvPr userDrawn="1"/>
        </p:nvPicPr>
        <p:blipFill>
          <a:blip r:embed="rId5"/>
          <a:srcRect l="57829"/>
          <a:stretch>
            <a:fillRect/>
          </a:stretch>
        </p:blipFill>
        <p:spPr>
          <a:xfrm>
            <a:off x="-28575" y="6021388"/>
            <a:ext cx="712788" cy="6604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</p:pic>
      <p:pic>
        <p:nvPicPr>
          <p:cNvPr id="12" name="圖片 11" descr="風向儀拷貝.gif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5475" y="6029325"/>
            <a:ext cx="844550" cy="633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cloud -1.gif"/>
          <p:cNvPicPr>
            <a:picLocks noChangeAspect="1"/>
          </p:cNvPicPr>
          <p:nvPr userDrawn="1"/>
        </p:nvPicPr>
        <p:blipFill>
          <a:blip r:embed="rId5"/>
          <a:srcRect l="21686" t="5579" b="31980"/>
          <a:stretch>
            <a:fillRect/>
          </a:stretch>
        </p:blipFill>
        <p:spPr>
          <a:xfrm>
            <a:off x="-23813" y="6453188"/>
            <a:ext cx="1203326" cy="404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cloud -2.gif"/>
          <p:cNvPicPr>
            <a:picLocks noChangeAspect="1"/>
          </p:cNvPicPr>
          <p:nvPr userDrawn="1"/>
        </p:nvPicPr>
        <p:blipFill>
          <a:blip r:embed="rId7"/>
          <a:srcRect r="8206" b="3484"/>
          <a:stretch>
            <a:fillRect/>
          </a:stretch>
        </p:blipFill>
        <p:spPr>
          <a:xfrm rot="2198447">
            <a:off x="966788" y="6251575"/>
            <a:ext cx="1077912" cy="1065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橢圓 14"/>
          <p:cNvSpPr/>
          <p:nvPr userDrawn="1"/>
        </p:nvSpPr>
        <p:spPr>
          <a:xfrm>
            <a:off x="8188728" y="6348672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600" b="1">
              <a:solidFill>
                <a:prstClr val="white"/>
              </a:solidFill>
            </a:endParaRPr>
          </a:p>
        </p:txBody>
      </p:sp>
      <p:sp>
        <p:nvSpPr>
          <p:cNvPr id="16" name="手繪多邊形 15"/>
          <p:cNvSpPr/>
          <p:nvPr userDrawn="1"/>
        </p:nvSpPr>
        <p:spPr>
          <a:xfrm>
            <a:off x="-11113" y="0"/>
            <a:ext cx="9155113" cy="620713"/>
          </a:xfrm>
          <a:custGeom>
            <a:avLst/>
            <a:gdLst>
              <a:gd name="connsiteX0" fmla="*/ 0 w 9135836"/>
              <a:gd name="connsiteY0" fmla="*/ 408214 h 468086"/>
              <a:gd name="connsiteX1" fmla="*/ 6482443 w 9135836"/>
              <a:gd name="connsiteY1" fmla="*/ 400050 h 468086"/>
              <a:gd name="connsiteX2" fmla="*/ 9135836 w 9135836"/>
              <a:gd name="connsiteY2" fmla="*/ 0 h 468086"/>
              <a:gd name="connsiteX0" fmla="*/ 0 w 9154572"/>
              <a:gd name="connsiteY0" fmla="*/ 616309 h 710863"/>
              <a:gd name="connsiteX1" fmla="*/ 6482443 w 9154572"/>
              <a:gd name="connsiteY1" fmla="*/ 608145 h 710863"/>
              <a:gd name="connsiteX2" fmla="*/ 9154572 w 9154572"/>
              <a:gd name="connsiteY2" fmla="*/ 0 h 710863"/>
              <a:gd name="connsiteX0" fmla="*/ 0 w 9154572"/>
              <a:gd name="connsiteY0" fmla="*/ 616309 h 710863"/>
              <a:gd name="connsiteX1" fmla="*/ 6482443 w 9154572"/>
              <a:gd name="connsiteY1" fmla="*/ 608145 h 710863"/>
              <a:gd name="connsiteX2" fmla="*/ 9154572 w 9154572"/>
              <a:gd name="connsiteY2" fmla="*/ 0 h 710863"/>
              <a:gd name="connsiteX0" fmla="*/ 0 w 9154572"/>
              <a:gd name="connsiteY0" fmla="*/ 616309 h 616309"/>
              <a:gd name="connsiteX1" fmla="*/ 6526788 w 9154572"/>
              <a:gd name="connsiteY1" fmla="*/ 548681 h 616309"/>
              <a:gd name="connsiteX2" fmla="*/ 9154572 w 9154572"/>
              <a:gd name="connsiteY2" fmla="*/ 0 h 616309"/>
              <a:gd name="connsiteX0" fmla="*/ 0 w 9154572"/>
              <a:gd name="connsiteY0" fmla="*/ 616309 h 620689"/>
              <a:gd name="connsiteX1" fmla="*/ 6166748 w 9154572"/>
              <a:gd name="connsiteY1" fmla="*/ 620689 h 620689"/>
              <a:gd name="connsiteX2" fmla="*/ 9154572 w 9154572"/>
              <a:gd name="connsiteY2" fmla="*/ 0 h 620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54572" h="620689">
                <a:moveTo>
                  <a:pt x="0" y="616309"/>
                </a:moveTo>
                <a:lnTo>
                  <a:pt x="6166748" y="620689"/>
                </a:lnTo>
                <a:cubicBezTo>
                  <a:pt x="7692510" y="517971"/>
                  <a:pt x="8622909" y="249741"/>
                  <a:pt x="9154572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600" b="1">
              <a:solidFill>
                <a:prstClr val="black"/>
              </a:solidFill>
            </a:endParaRPr>
          </a:p>
        </p:txBody>
      </p:sp>
      <p:grpSp>
        <p:nvGrpSpPr>
          <p:cNvPr id="17" name="群組 18"/>
          <p:cNvGrpSpPr>
            <a:grpSpLocks/>
          </p:cNvGrpSpPr>
          <p:nvPr userDrawn="1"/>
        </p:nvGrpSpPr>
        <p:grpSpPr bwMode="auto">
          <a:xfrm>
            <a:off x="-17463" y="103188"/>
            <a:ext cx="9167813" cy="877887"/>
            <a:chOff x="-17057" y="103662"/>
            <a:chExt cx="9167542" cy="877066"/>
          </a:xfrm>
        </p:grpSpPr>
        <p:sp>
          <p:nvSpPr>
            <p:cNvPr id="18" name="手繪多邊形 17"/>
            <p:cNvSpPr/>
            <p:nvPr userDrawn="1"/>
          </p:nvSpPr>
          <p:spPr>
            <a:xfrm>
              <a:off x="-12294" y="103662"/>
              <a:ext cx="9156429" cy="517041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6970" h="516256">
                  <a:moveTo>
                    <a:pt x="0" y="511876"/>
                  </a:moveTo>
                  <a:lnTo>
                    <a:pt x="6166748" y="516256"/>
                  </a:lnTo>
                  <a:cubicBezTo>
                    <a:pt x="7692510" y="413538"/>
                    <a:pt x="8625307" y="249741"/>
                    <a:pt x="9156970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prstClr val="black"/>
                </a:solidFill>
              </a:endParaRPr>
            </a:p>
          </p:txBody>
        </p:sp>
        <p:sp>
          <p:nvSpPr>
            <p:cNvPr id="19" name="手繪多邊形 18"/>
            <p:cNvSpPr/>
            <p:nvPr userDrawn="1"/>
          </p:nvSpPr>
          <p:spPr>
            <a:xfrm>
              <a:off x="-17057" y="189307"/>
              <a:ext cx="9161192" cy="439326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61057" h="439662">
                  <a:moveTo>
                    <a:pt x="0" y="435282"/>
                  </a:moveTo>
                  <a:lnTo>
                    <a:pt x="6166748" y="439662"/>
                  </a:lnTo>
                  <a:cubicBezTo>
                    <a:pt x="7692510" y="336944"/>
                    <a:pt x="8455584" y="278907"/>
                    <a:pt x="9161057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prstClr val="black"/>
                </a:solidFill>
              </a:endParaRPr>
            </a:p>
          </p:txBody>
        </p:sp>
        <p:sp>
          <p:nvSpPr>
            <p:cNvPr id="20" name="手繪多邊形 19"/>
            <p:cNvSpPr/>
            <p:nvPr userDrawn="1"/>
          </p:nvSpPr>
          <p:spPr>
            <a:xfrm>
              <a:off x="-10707" y="260677"/>
              <a:ext cx="9154842" cy="369542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4572" h="370226">
                  <a:moveTo>
                    <a:pt x="0" y="365846"/>
                  </a:moveTo>
                  <a:lnTo>
                    <a:pt x="6166748" y="370226"/>
                  </a:lnTo>
                  <a:cubicBezTo>
                    <a:pt x="7465187" y="314080"/>
                    <a:pt x="8236062" y="272256"/>
                    <a:pt x="9154572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prstClr val="black"/>
                </a:solidFill>
              </a:endParaRPr>
            </a:p>
          </p:txBody>
        </p:sp>
        <p:sp>
          <p:nvSpPr>
            <p:cNvPr id="21" name="手繪多邊形 20"/>
            <p:cNvSpPr/>
            <p:nvPr userDrawn="1"/>
          </p:nvSpPr>
          <p:spPr>
            <a:xfrm>
              <a:off x="-12294" y="332048"/>
              <a:ext cx="9156429" cy="301343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6970" h="300117">
                  <a:moveTo>
                    <a:pt x="0" y="295737"/>
                  </a:moveTo>
                  <a:lnTo>
                    <a:pt x="6166748" y="300117"/>
                  </a:lnTo>
                  <a:cubicBezTo>
                    <a:pt x="7465187" y="243971"/>
                    <a:pt x="8238460" y="272256"/>
                    <a:pt x="9156970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prstClr val="black"/>
                </a:solidFill>
              </a:endParaRPr>
            </a:p>
          </p:txBody>
        </p:sp>
        <p:sp>
          <p:nvSpPr>
            <p:cNvPr id="22" name="手繪多邊形 21"/>
            <p:cNvSpPr/>
            <p:nvPr userDrawn="1"/>
          </p:nvSpPr>
          <p:spPr>
            <a:xfrm>
              <a:off x="-9119" y="417693"/>
              <a:ext cx="9159604" cy="249004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9369" h="249409">
                  <a:moveTo>
                    <a:pt x="0" y="211644"/>
                  </a:moveTo>
                  <a:lnTo>
                    <a:pt x="6166748" y="216024"/>
                  </a:lnTo>
                  <a:cubicBezTo>
                    <a:pt x="7465187" y="159878"/>
                    <a:pt x="8379184" y="249409"/>
                    <a:pt x="9159369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prstClr val="black"/>
                </a:solidFill>
              </a:endParaRPr>
            </a:p>
          </p:txBody>
        </p:sp>
        <p:sp>
          <p:nvSpPr>
            <p:cNvPr id="23" name="手繪多邊形 22"/>
            <p:cNvSpPr/>
            <p:nvPr userDrawn="1"/>
          </p:nvSpPr>
          <p:spPr>
            <a:xfrm>
              <a:off x="-10707" y="541402"/>
              <a:ext cx="9154842" cy="93574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  <a:gd name="connsiteX0" fmla="*/ 0 w 9154572"/>
                <a:gd name="connsiteY0" fmla="*/ 88981 h 249409"/>
                <a:gd name="connsiteX1" fmla="*/ 6166748 w 9154572"/>
                <a:gd name="connsiteY1" fmla="*/ 93361 h 249409"/>
                <a:gd name="connsiteX2" fmla="*/ 9154572 w 9154572"/>
                <a:gd name="connsiteY2" fmla="*/ 0 h 249409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93361"/>
                <a:gd name="connsiteX1" fmla="*/ 6166748 w 9154572"/>
                <a:gd name="connsiteY1" fmla="*/ 93361 h 93361"/>
                <a:gd name="connsiteX2" fmla="*/ 9154572 w 9154572"/>
                <a:gd name="connsiteY2" fmla="*/ 0 h 9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4572" h="93361">
                  <a:moveTo>
                    <a:pt x="0" y="88981"/>
                  </a:moveTo>
                  <a:lnTo>
                    <a:pt x="6166748" y="93361"/>
                  </a:lnTo>
                  <a:cubicBezTo>
                    <a:pt x="7483710" y="78680"/>
                    <a:pt x="8576892" y="89030"/>
                    <a:pt x="9154572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prstClr val="black"/>
                </a:solidFill>
              </a:endParaRPr>
            </a:p>
          </p:txBody>
        </p:sp>
        <p:sp>
          <p:nvSpPr>
            <p:cNvPr id="24" name="手繪多邊形 23"/>
            <p:cNvSpPr/>
            <p:nvPr userDrawn="1"/>
          </p:nvSpPr>
          <p:spPr>
            <a:xfrm>
              <a:off x="-12294" y="595327"/>
              <a:ext cx="9156429" cy="39650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  <a:gd name="connsiteX0" fmla="*/ 0 w 9154572"/>
                <a:gd name="connsiteY0" fmla="*/ 88981 h 249409"/>
                <a:gd name="connsiteX1" fmla="*/ 6166748 w 9154572"/>
                <a:gd name="connsiteY1" fmla="*/ 93361 h 249409"/>
                <a:gd name="connsiteX2" fmla="*/ 9154572 w 9154572"/>
                <a:gd name="connsiteY2" fmla="*/ 0 h 249409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93361"/>
                <a:gd name="connsiteX1" fmla="*/ 6166748 w 9154572"/>
                <a:gd name="connsiteY1" fmla="*/ 93361 h 93361"/>
                <a:gd name="connsiteX2" fmla="*/ 9154572 w 9154572"/>
                <a:gd name="connsiteY2" fmla="*/ 0 h 93361"/>
                <a:gd name="connsiteX0" fmla="*/ 0 w 9154572"/>
                <a:gd name="connsiteY0" fmla="*/ 155055 h 159435"/>
                <a:gd name="connsiteX1" fmla="*/ 6166748 w 9154572"/>
                <a:gd name="connsiteY1" fmla="*/ 159435 h 159435"/>
                <a:gd name="connsiteX2" fmla="*/ 9154572 w 9154572"/>
                <a:gd name="connsiteY2" fmla="*/ 66074 h 159435"/>
                <a:gd name="connsiteX0" fmla="*/ 0 w 9156970"/>
                <a:gd name="connsiteY0" fmla="*/ 61694 h 66074"/>
                <a:gd name="connsiteX1" fmla="*/ 6166748 w 9156970"/>
                <a:gd name="connsiteY1" fmla="*/ 66074 h 66074"/>
                <a:gd name="connsiteX2" fmla="*/ 9156970 w 9156970"/>
                <a:gd name="connsiteY2" fmla="*/ 66074 h 66074"/>
                <a:gd name="connsiteX0" fmla="*/ 0 w 9156970"/>
                <a:gd name="connsiteY0" fmla="*/ 10301 h 72495"/>
                <a:gd name="connsiteX1" fmla="*/ 6166748 w 9156970"/>
                <a:gd name="connsiteY1" fmla="*/ 14681 h 72495"/>
                <a:gd name="connsiteX2" fmla="*/ 9156970 w 9156970"/>
                <a:gd name="connsiteY2" fmla="*/ 72495 h 72495"/>
                <a:gd name="connsiteX0" fmla="*/ 0 w 9156970"/>
                <a:gd name="connsiteY0" fmla="*/ 75888 h 80268"/>
                <a:gd name="connsiteX1" fmla="*/ 6166748 w 9156970"/>
                <a:gd name="connsiteY1" fmla="*/ 80268 h 80268"/>
                <a:gd name="connsiteX2" fmla="*/ 9156970 w 9156970"/>
                <a:gd name="connsiteY2" fmla="*/ 66074 h 80268"/>
                <a:gd name="connsiteX0" fmla="*/ 0 w 9156970"/>
                <a:gd name="connsiteY0" fmla="*/ 34423 h 38803"/>
                <a:gd name="connsiteX1" fmla="*/ 6166748 w 9156970"/>
                <a:gd name="connsiteY1" fmla="*/ 38803 h 38803"/>
                <a:gd name="connsiteX2" fmla="*/ 9156970 w 9156970"/>
                <a:gd name="connsiteY2" fmla="*/ 24609 h 3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6970" h="38803">
                  <a:moveTo>
                    <a:pt x="0" y="34423"/>
                  </a:moveTo>
                  <a:lnTo>
                    <a:pt x="6166748" y="38803"/>
                  </a:lnTo>
                  <a:cubicBezTo>
                    <a:pt x="7483710" y="24122"/>
                    <a:pt x="8570240" y="0"/>
                    <a:pt x="9156970" y="24609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prstClr val="black"/>
                </a:solidFill>
              </a:endParaRPr>
            </a:p>
          </p:txBody>
        </p:sp>
        <p:sp>
          <p:nvSpPr>
            <p:cNvPr id="25" name="手繪多邊形 24"/>
            <p:cNvSpPr/>
            <p:nvPr userDrawn="1"/>
          </p:nvSpPr>
          <p:spPr>
            <a:xfrm>
              <a:off x="-10707" y="630219"/>
              <a:ext cx="9154842" cy="350509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  <a:gd name="connsiteX0" fmla="*/ 0 w 9154572"/>
                <a:gd name="connsiteY0" fmla="*/ 88981 h 249409"/>
                <a:gd name="connsiteX1" fmla="*/ 6166748 w 9154572"/>
                <a:gd name="connsiteY1" fmla="*/ 93361 h 249409"/>
                <a:gd name="connsiteX2" fmla="*/ 9154572 w 9154572"/>
                <a:gd name="connsiteY2" fmla="*/ 0 h 249409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93361"/>
                <a:gd name="connsiteX1" fmla="*/ 6166748 w 9154572"/>
                <a:gd name="connsiteY1" fmla="*/ 93361 h 93361"/>
                <a:gd name="connsiteX2" fmla="*/ 9154572 w 9154572"/>
                <a:gd name="connsiteY2" fmla="*/ 0 h 93361"/>
                <a:gd name="connsiteX0" fmla="*/ 0 w 9154572"/>
                <a:gd name="connsiteY0" fmla="*/ 155055 h 159435"/>
                <a:gd name="connsiteX1" fmla="*/ 6166748 w 9154572"/>
                <a:gd name="connsiteY1" fmla="*/ 159435 h 159435"/>
                <a:gd name="connsiteX2" fmla="*/ 9154572 w 9154572"/>
                <a:gd name="connsiteY2" fmla="*/ 66074 h 159435"/>
                <a:gd name="connsiteX0" fmla="*/ 0 w 9156970"/>
                <a:gd name="connsiteY0" fmla="*/ 61694 h 66074"/>
                <a:gd name="connsiteX1" fmla="*/ 6166748 w 9156970"/>
                <a:gd name="connsiteY1" fmla="*/ 66074 h 66074"/>
                <a:gd name="connsiteX2" fmla="*/ 9156970 w 9156970"/>
                <a:gd name="connsiteY2" fmla="*/ 66074 h 66074"/>
                <a:gd name="connsiteX0" fmla="*/ 0 w 9156970"/>
                <a:gd name="connsiteY0" fmla="*/ 10301 h 72495"/>
                <a:gd name="connsiteX1" fmla="*/ 6166748 w 9156970"/>
                <a:gd name="connsiteY1" fmla="*/ 14681 h 72495"/>
                <a:gd name="connsiteX2" fmla="*/ 9156970 w 9156970"/>
                <a:gd name="connsiteY2" fmla="*/ 72495 h 72495"/>
                <a:gd name="connsiteX0" fmla="*/ 0 w 9156970"/>
                <a:gd name="connsiteY0" fmla="*/ 75888 h 80268"/>
                <a:gd name="connsiteX1" fmla="*/ 6166748 w 9156970"/>
                <a:gd name="connsiteY1" fmla="*/ 80268 h 80268"/>
                <a:gd name="connsiteX2" fmla="*/ 9156970 w 9156970"/>
                <a:gd name="connsiteY2" fmla="*/ 66074 h 80268"/>
                <a:gd name="connsiteX0" fmla="*/ 0 w 9156970"/>
                <a:gd name="connsiteY0" fmla="*/ 34423 h 38803"/>
                <a:gd name="connsiteX1" fmla="*/ 6166748 w 9156970"/>
                <a:gd name="connsiteY1" fmla="*/ 38803 h 38803"/>
                <a:gd name="connsiteX2" fmla="*/ 9156970 w 9156970"/>
                <a:gd name="connsiteY2" fmla="*/ 24609 h 38803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160540"/>
                <a:gd name="connsiteX1" fmla="*/ 6166748 w 9154572"/>
                <a:gd name="connsiteY1" fmla="*/ 4380 h 160540"/>
                <a:gd name="connsiteX2" fmla="*/ 9154572 w 9154572"/>
                <a:gd name="connsiteY2" fmla="*/ 61707 h 160540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163715 h 225422"/>
                <a:gd name="connsiteX1" fmla="*/ 6166748 w 9154572"/>
                <a:gd name="connsiteY1" fmla="*/ 168095 h 225422"/>
                <a:gd name="connsiteX2" fmla="*/ 9154572 w 9154572"/>
                <a:gd name="connsiteY2" fmla="*/ 225422 h 225422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4572" h="349739">
                  <a:moveTo>
                    <a:pt x="0" y="0"/>
                  </a:moveTo>
                  <a:lnTo>
                    <a:pt x="6166748" y="4380"/>
                  </a:lnTo>
                  <a:cubicBezTo>
                    <a:pt x="7162689" y="23489"/>
                    <a:pt x="8038401" y="113096"/>
                    <a:pt x="9154572" y="349739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prstClr val="black"/>
                </a:solidFill>
              </a:endParaRPr>
            </a:p>
          </p:txBody>
        </p:sp>
        <p:sp>
          <p:nvSpPr>
            <p:cNvPr id="26" name="手繪多邊形 25"/>
            <p:cNvSpPr/>
            <p:nvPr userDrawn="1"/>
          </p:nvSpPr>
          <p:spPr>
            <a:xfrm>
              <a:off x="-10707" y="633391"/>
              <a:ext cx="9154842" cy="277552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  <a:gd name="connsiteX0" fmla="*/ 0 w 9154572"/>
                <a:gd name="connsiteY0" fmla="*/ 88981 h 249409"/>
                <a:gd name="connsiteX1" fmla="*/ 6166748 w 9154572"/>
                <a:gd name="connsiteY1" fmla="*/ 93361 h 249409"/>
                <a:gd name="connsiteX2" fmla="*/ 9154572 w 9154572"/>
                <a:gd name="connsiteY2" fmla="*/ 0 h 249409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93361"/>
                <a:gd name="connsiteX1" fmla="*/ 6166748 w 9154572"/>
                <a:gd name="connsiteY1" fmla="*/ 93361 h 93361"/>
                <a:gd name="connsiteX2" fmla="*/ 9154572 w 9154572"/>
                <a:gd name="connsiteY2" fmla="*/ 0 h 93361"/>
                <a:gd name="connsiteX0" fmla="*/ 0 w 9154572"/>
                <a:gd name="connsiteY0" fmla="*/ 155055 h 159435"/>
                <a:gd name="connsiteX1" fmla="*/ 6166748 w 9154572"/>
                <a:gd name="connsiteY1" fmla="*/ 159435 h 159435"/>
                <a:gd name="connsiteX2" fmla="*/ 9154572 w 9154572"/>
                <a:gd name="connsiteY2" fmla="*/ 66074 h 159435"/>
                <a:gd name="connsiteX0" fmla="*/ 0 w 9156970"/>
                <a:gd name="connsiteY0" fmla="*/ 61694 h 66074"/>
                <a:gd name="connsiteX1" fmla="*/ 6166748 w 9156970"/>
                <a:gd name="connsiteY1" fmla="*/ 66074 h 66074"/>
                <a:gd name="connsiteX2" fmla="*/ 9156970 w 9156970"/>
                <a:gd name="connsiteY2" fmla="*/ 66074 h 66074"/>
                <a:gd name="connsiteX0" fmla="*/ 0 w 9156970"/>
                <a:gd name="connsiteY0" fmla="*/ 10301 h 72495"/>
                <a:gd name="connsiteX1" fmla="*/ 6166748 w 9156970"/>
                <a:gd name="connsiteY1" fmla="*/ 14681 h 72495"/>
                <a:gd name="connsiteX2" fmla="*/ 9156970 w 9156970"/>
                <a:gd name="connsiteY2" fmla="*/ 72495 h 72495"/>
                <a:gd name="connsiteX0" fmla="*/ 0 w 9156970"/>
                <a:gd name="connsiteY0" fmla="*/ 75888 h 80268"/>
                <a:gd name="connsiteX1" fmla="*/ 6166748 w 9156970"/>
                <a:gd name="connsiteY1" fmla="*/ 80268 h 80268"/>
                <a:gd name="connsiteX2" fmla="*/ 9156970 w 9156970"/>
                <a:gd name="connsiteY2" fmla="*/ 66074 h 80268"/>
                <a:gd name="connsiteX0" fmla="*/ 0 w 9156970"/>
                <a:gd name="connsiteY0" fmla="*/ 34423 h 38803"/>
                <a:gd name="connsiteX1" fmla="*/ 6166748 w 9156970"/>
                <a:gd name="connsiteY1" fmla="*/ 38803 h 38803"/>
                <a:gd name="connsiteX2" fmla="*/ 9156970 w 9156970"/>
                <a:gd name="connsiteY2" fmla="*/ 24609 h 38803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160540"/>
                <a:gd name="connsiteX1" fmla="*/ 6166748 w 9154572"/>
                <a:gd name="connsiteY1" fmla="*/ 4380 h 160540"/>
                <a:gd name="connsiteX2" fmla="*/ 9154572 w 9154572"/>
                <a:gd name="connsiteY2" fmla="*/ 61707 h 160540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163715 h 225422"/>
                <a:gd name="connsiteX1" fmla="*/ 6166748 w 9154572"/>
                <a:gd name="connsiteY1" fmla="*/ 168095 h 225422"/>
                <a:gd name="connsiteX2" fmla="*/ 9154572 w 9154572"/>
                <a:gd name="connsiteY2" fmla="*/ 225422 h 225422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277731"/>
                <a:gd name="connsiteX1" fmla="*/ 6166748 w 9154572"/>
                <a:gd name="connsiteY1" fmla="*/ 4380 h 277731"/>
                <a:gd name="connsiteX2" fmla="*/ 9154572 w 9154572"/>
                <a:gd name="connsiteY2" fmla="*/ 277731 h 27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4572" h="277731">
                  <a:moveTo>
                    <a:pt x="0" y="0"/>
                  </a:moveTo>
                  <a:lnTo>
                    <a:pt x="6166748" y="4380"/>
                  </a:lnTo>
                  <a:cubicBezTo>
                    <a:pt x="7162689" y="23489"/>
                    <a:pt x="8038401" y="41088"/>
                    <a:pt x="9154572" y="277731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prstClr val="black"/>
                </a:solidFill>
              </a:endParaRPr>
            </a:p>
          </p:txBody>
        </p:sp>
        <p:sp>
          <p:nvSpPr>
            <p:cNvPr id="27" name="手繪多邊形 26"/>
            <p:cNvSpPr/>
            <p:nvPr userDrawn="1"/>
          </p:nvSpPr>
          <p:spPr>
            <a:xfrm>
              <a:off x="-10707" y="633391"/>
              <a:ext cx="9154842" cy="203010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  <a:gd name="connsiteX0" fmla="*/ 0 w 9154572"/>
                <a:gd name="connsiteY0" fmla="*/ 88981 h 249409"/>
                <a:gd name="connsiteX1" fmla="*/ 6166748 w 9154572"/>
                <a:gd name="connsiteY1" fmla="*/ 93361 h 249409"/>
                <a:gd name="connsiteX2" fmla="*/ 9154572 w 9154572"/>
                <a:gd name="connsiteY2" fmla="*/ 0 h 249409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93361"/>
                <a:gd name="connsiteX1" fmla="*/ 6166748 w 9154572"/>
                <a:gd name="connsiteY1" fmla="*/ 93361 h 93361"/>
                <a:gd name="connsiteX2" fmla="*/ 9154572 w 9154572"/>
                <a:gd name="connsiteY2" fmla="*/ 0 h 93361"/>
                <a:gd name="connsiteX0" fmla="*/ 0 w 9154572"/>
                <a:gd name="connsiteY0" fmla="*/ 155055 h 159435"/>
                <a:gd name="connsiteX1" fmla="*/ 6166748 w 9154572"/>
                <a:gd name="connsiteY1" fmla="*/ 159435 h 159435"/>
                <a:gd name="connsiteX2" fmla="*/ 9154572 w 9154572"/>
                <a:gd name="connsiteY2" fmla="*/ 66074 h 159435"/>
                <a:gd name="connsiteX0" fmla="*/ 0 w 9156970"/>
                <a:gd name="connsiteY0" fmla="*/ 61694 h 66074"/>
                <a:gd name="connsiteX1" fmla="*/ 6166748 w 9156970"/>
                <a:gd name="connsiteY1" fmla="*/ 66074 h 66074"/>
                <a:gd name="connsiteX2" fmla="*/ 9156970 w 9156970"/>
                <a:gd name="connsiteY2" fmla="*/ 66074 h 66074"/>
                <a:gd name="connsiteX0" fmla="*/ 0 w 9156970"/>
                <a:gd name="connsiteY0" fmla="*/ 10301 h 72495"/>
                <a:gd name="connsiteX1" fmla="*/ 6166748 w 9156970"/>
                <a:gd name="connsiteY1" fmla="*/ 14681 h 72495"/>
                <a:gd name="connsiteX2" fmla="*/ 9156970 w 9156970"/>
                <a:gd name="connsiteY2" fmla="*/ 72495 h 72495"/>
                <a:gd name="connsiteX0" fmla="*/ 0 w 9156970"/>
                <a:gd name="connsiteY0" fmla="*/ 75888 h 80268"/>
                <a:gd name="connsiteX1" fmla="*/ 6166748 w 9156970"/>
                <a:gd name="connsiteY1" fmla="*/ 80268 h 80268"/>
                <a:gd name="connsiteX2" fmla="*/ 9156970 w 9156970"/>
                <a:gd name="connsiteY2" fmla="*/ 66074 h 80268"/>
                <a:gd name="connsiteX0" fmla="*/ 0 w 9156970"/>
                <a:gd name="connsiteY0" fmla="*/ 34423 h 38803"/>
                <a:gd name="connsiteX1" fmla="*/ 6166748 w 9156970"/>
                <a:gd name="connsiteY1" fmla="*/ 38803 h 38803"/>
                <a:gd name="connsiteX2" fmla="*/ 9156970 w 9156970"/>
                <a:gd name="connsiteY2" fmla="*/ 24609 h 38803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160540"/>
                <a:gd name="connsiteX1" fmla="*/ 6166748 w 9154572"/>
                <a:gd name="connsiteY1" fmla="*/ 4380 h 160540"/>
                <a:gd name="connsiteX2" fmla="*/ 9154572 w 9154572"/>
                <a:gd name="connsiteY2" fmla="*/ 61707 h 160540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163715 h 225422"/>
                <a:gd name="connsiteX1" fmla="*/ 6166748 w 9154572"/>
                <a:gd name="connsiteY1" fmla="*/ 168095 h 225422"/>
                <a:gd name="connsiteX2" fmla="*/ 9154572 w 9154572"/>
                <a:gd name="connsiteY2" fmla="*/ 225422 h 225422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277731"/>
                <a:gd name="connsiteX1" fmla="*/ 6166748 w 9154572"/>
                <a:gd name="connsiteY1" fmla="*/ 4380 h 277731"/>
                <a:gd name="connsiteX2" fmla="*/ 9154572 w 9154572"/>
                <a:gd name="connsiteY2" fmla="*/ 277731 h 277731"/>
                <a:gd name="connsiteX0" fmla="*/ 0 w 9154572"/>
                <a:gd name="connsiteY0" fmla="*/ 92627 h 236643"/>
                <a:gd name="connsiteX1" fmla="*/ 6166748 w 9154572"/>
                <a:gd name="connsiteY1" fmla="*/ 97007 h 236643"/>
                <a:gd name="connsiteX2" fmla="*/ 9154572 w 9154572"/>
                <a:gd name="connsiteY2" fmla="*/ 236643 h 236643"/>
                <a:gd name="connsiteX0" fmla="*/ 0 w 9154572"/>
                <a:gd name="connsiteY0" fmla="*/ 33589 h 236643"/>
                <a:gd name="connsiteX1" fmla="*/ 6166748 w 9154572"/>
                <a:gd name="connsiteY1" fmla="*/ 37969 h 236643"/>
                <a:gd name="connsiteX2" fmla="*/ 9154572 w 9154572"/>
                <a:gd name="connsiteY2" fmla="*/ 236643 h 236643"/>
                <a:gd name="connsiteX0" fmla="*/ 0 w 9154572"/>
                <a:gd name="connsiteY0" fmla="*/ 12251 h 215305"/>
                <a:gd name="connsiteX1" fmla="*/ 6166748 w 9154572"/>
                <a:gd name="connsiteY1" fmla="*/ 16631 h 215305"/>
                <a:gd name="connsiteX2" fmla="*/ 9154572 w 9154572"/>
                <a:gd name="connsiteY2" fmla="*/ 215305 h 215305"/>
                <a:gd name="connsiteX0" fmla="*/ 0 w 9154572"/>
                <a:gd name="connsiteY0" fmla="*/ 84259 h 215305"/>
                <a:gd name="connsiteX1" fmla="*/ 6166748 w 9154572"/>
                <a:gd name="connsiteY1" fmla="*/ 88639 h 215305"/>
                <a:gd name="connsiteX2" fmla="*/ 9154572 w 9154572"/>
                <a:gd name="connsiteY2" fmla="*/ 215305 h 215305"/>
                <a:gd name="connsiteX0" fmla="*/ 0 w 9154572"/>
                <a:gd name="connsiteY0" fmla="*/ 12251 h 215305"/>
                <a:gd name="connsiteX1" fmla="*/ 6166748 w 9154572"/>
                <a:gd name="connsiteY1" fmla="*/ 16631 h 215305"/>
                <a:gd name="connsiteX2" fmla="*/ 9154572 w 9154572"/>
                <a:gd name="connsiteY2" fmla="*/ 215305 h 215305"/>
                <a:gd name="connsiteX0" fmla="*/ 0 w 9154572"/>
                <a:gd name="connsiteY0" fmla="*/ 0 h 203054"/>
                <a:gd name="connsiteX1" fmla="*/ 6166748 w 9154572"/>
                <a:gd name="connsiteY1" fmla="*/ 4380 h 203054"/>
                <a:gd name="connsiteX2" fmla="*/ 9154572 w 9154572"/>
                <a:gd name="connsiteY2" fmla="*/ 203054 h 20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4572" h="203054">
                  <a:moveTo>
                    <a:pt x="0" y="0"/>
                  </a:moveTo>
                  <a:lnTo>
                    <a:pt x="6166748" y="4380"/>
                  </a:lnTo>
                  <a:cubicBezTo>
                    <a:pt x="7162689" y="23489"/>
                    <a:pt x="7994033" y="9087"/>
                    <a:pt x="9154572" y="20305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prstClr val="black"/>
                </a:solidFill>
              </a:endParaRPr>
            </a:p>
          </p:txBody>
        </p:sp>
        <p:sp>
          <p:nvSpPr>
            <p:cNvPr id="28" name="手繪多邊形 27"/>
            <p:cNvSpPr/>
            <p:nvPr userDrawn="1"/>
          </p:nvSpPr>
          <p:spPr>
            <a:xfrm>
              <a:off x="-10707" y="609600"/>
              <a:ext cx="9154842" cy="82473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  <a:gd name="connsiteX0" fmla="*/ 0 w 9154572"/>
                <a:gd name="connsiteY0" fmla="*/ 88981 h 249409"/>
                <a:gd name="connsiteX1" fmla="*/ 6166748 w 9154572"/>
                <a:gd name="connsiteY1" fmla="*/ 93361 h 249409"/>
                <a:gd name="connsiteX2" fmla="*/ 9154572 w 9154572"/>
                <a:gd name="connsiteY2" fmla="*/ 0 h 249409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93361"/>
                <a:gd name="connsiteX1" fmla="*/ 6166748 w 9154572"/>
                <a:gd name="connsiteY1" fmla="*/ 93361 h 93361"/>
                <a:gd name="connsiteX2" fmla="*/ 9154572 w 9154572"/>
                <a:gd name="connsiteY2" fmla="*/ 0 h 93361"/>
                <a:gd name="connsiteX0" fmla="*/ 0 w 9154572"/>
                <a:gd name="connsiteY0" fmla="*/ 155055 h 159435"/>
                <a:gd name="connsiteX1" fmla="*/ 6166748 w 9154572"/>
                <a:gd name="connsiteY1" fmla="*/ 159435 h 159435"/>
                <a:gd name="connsiteX2" fmla="*/ 9154572 w 9154572"/>
                <a:gd name="connsiteY2" fmla="*/ 66074 h 159435"/>
                <a:gd name="connsiteX0" fmla="*/ 0 w 9156970"/>
                <a:gd name="connsiteY0" fmla="*/ 61694 h 66074"/>
                <a:gd name="connsiteX1" fmla="*/ 6166748 w 9156970"/>
                <a:gd name="connsiteY1" fmla="*/ 66074 h 66074"/>
                <a:gd name="connsiteX2" fmla="*/ 9156970 w 9156970"/>
                <a:gd name="connsiteY2" fmla="*/ 66074 h 66074"/>
                <a:gd name="connsiteX0" fmla="*/ 0 w 9156970"/>
                <a:gd name="connsiteY0" fmla="*/ 10301 h 72495"/>
                <a:gd name="connsiteX1" fmla="*/ 6166748 w 9156970"/>
                <a:gd name="connsiteY1" fmla="*/ 14681 h 72495"/>
                <a:gd name="connsiteX2" fmla="*/ 9156970 w 9156970"/>
                <a:gd name="connsiteY2" fmla="*/ 72495 h 72495"/>
                <a:gd name="connsiteX0" fmla="*/ 0 w 9156970"/>
                <a:gd name="connsiteY0" fmla="*/ 75888 h 80268"/>
                <a:gd name="connsiteX1" fmla="*/ 6166748 w 9156970"/>
                <a:gd name="connsiteY1" fmla="*/ 80268 h 80268"/>
                <a:gd name="connsiteX2" fmla="*/ 9156970 w 9156970"/>
                <a:gd name="connsiteY2" fmla="*/ 66074 h 80268"/>
                <a:gd name="connsiteX0" fmla="*/ 0 w 9156970"/>
                <a:gd name="connsiteY0" fmla="*/ 34423 h 38803"/>
                <a:gd name="connsiteX1" fmla="*/ 6166748 w 9156970"/>
                <a:gd name="connsiteY1" fmla="*/ 38803 h 38803"/>
                <a:gd name="connsiteX2" fmla="*/ 9156970 w 9156970"/>
                <a:gd name="connsiteY2" fmla="*/ 24609 h 38803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160540"/>
                <a:gd name="connsiteX1" fmla="*/ 6166748 w 9154572"/>
                <a:gd name="connsiteY1" fmla="*/ 4380 h 160540"/>
                <a:gd name="connsiteX2" fmla="*/ 9154572 w 9154572"/>
                <a:gd name="connsiteY2" fmla="*/ 61707 h 160540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163715 h 225422"/>
                <a:gd name="connsiteX1" fmla="*/ 6166748 w 9154572"/>
                <a:gd name="connsiteY1" fmla="*/ 168095 h 225422"/>
                <a:gd name="connsiteX2" fmla="*/ 9154572 w 9154572"/>
                <a:gd name="connsiteY2" fmla="*/ 225422 h 225422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277731"/>
                <a:gd name="connsiteX1" fmla="*/ 6166748 w 9154572"/>
                <a:gd name="connsiteY1" fmla="*/ 4380 h 277731"/>
                <a:gd name="connsiteX2" fmla="*/ 9154572 w 9154572"/>
                <a:gd name="connsiteY2" fmla="*/ 277731 h 277731"/>
                <a:gd name="connsiteX0" fmla="*/ 0 w 9154572"/>
                <a:gd name="connsiteY0" fmla="*/ 92627 h 236643"/>
                <a:gd name="connsiteX1" fmla="*/ 6166748 w 9154572"/>
                <a:gd name="connsiteY1" fmla="*/ 97007 h 236643"/>
                <a:gd name="connsiteX2" fmla="*/ 9154572 w 9154572"/>
                <a:gd name="connsiteY2" fmla="*/ 236643 h 236643"/>
                <a:gd name="connsiteX0" fmla="*/ 0 w 9154572"/>
                <a:gd name="connsiteY0" fmla="*/ 33589 h 236643"/>
                <a:gd name="connsiteX1" fmla="*/ 6166748 w 9154572"/>
                <a:gd name="connsiteY1" fmla="*/ 37969 h 236643"/>
                <a:gd name="connsiteX2" fmla="*/ 9154572 w 9154572"/>
                <a:gd name="connsiteY2" fmla="*/ 236643 h 236643"/>
                <a:gd name="connsiteX0" fmla="*/ 0 w 9154572"/>
                <a:gd name="connsiteY0" fmla="*/ 12251 h 215305"/>
                <a:gd name="connsiteX1" fmla="*/ 6166748 w 9154572"/>
                <a:gd name="connsiteY1" fmla="*/ 16631 h 215305"/>
                <a:gd name="connsiteX2" fmla="*/ 9154572 w 9154572"/>
                <a:gd name="connsiteY2" fmla="*/ 215305 h 215305"/>
                <a:gd name="connsiteX0" fmla="*/ 0 w 9154572"/>
                <a:gd name="connsiteY0" fmla="*/ 155548 h 215305"/>
                <a:gd name="connsiteX1" fmla="*/ 6166748 w 9154572"/>
                <a:gd name="connsiteY1" fmla="*/ 159928 h 215305"/>
                <a:gd name="connsiteX2" fmla="*/ 9154572 w 9154572"/>
                <a:gd name="connsiteY2" fmla="*/ 215305 h 215305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61253 h 121010"/>
                <a:gd name="connsiteX1" fmla="*/ 6166748 w 9154572"/>
                <a:gd name="connsiteY1" fmla="*/ 65633 h 121010"/>
                <a:gd name="connsiteX2" fmla="*/ 9154572 w 9154572"/>
                <a:gd name="connsiteY2" fmla="*/ 121010 h 121010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488713 h 548470"/>
                <a:gd name="connsiteX1" fmla="*/ 6166748 w 9154572"/>
                <a:gd name="connsiteY1" fmla="*/ 493093 h 548470"/>
                <a:gd name="connsiteX2" fmla="*/ 9154572 w 9154572"/>
                <a:gd name="connsiteY2" fmla="*/ 548470 h 548470"/>
                <a:gd name="connsiteX0" fmla="*/ 0 w 9154572"/>
                <a:gd name="connsiteY0" fmla="*/ 257536 h 317293"/>
                <a:gd name="connsiteX1" fmla="*/ 6166748 w 9154572"/>
                <a:gd name="connsiteY1" fmla="*/ 261916 h 317293"/>
                <a:gd name="connsiteX2" fmla="*/ 9154572 w 9154572"/>
                <a:gd name="connsiteY2" fmla="*/ 317293 h 317293"/>
                <a:gd name="connsiteX0" fmla="*/ 0 w 9154572"/>
                <a:gd name="connsiteY0" fmla="*/ 325611 h 385368"/>
                <a:gd name="connsiteX1" fmla="*/ 6166748 w 9154572"/>
                <a:gd name="connsiteY1" fmla="*/ 329991 h 385368"/>
                <a:gd name="connsiteX2" fmla="*/ 9154572 w 9154572"/>
                <a:gd name="connsiteY2" fmla="*/ 385368 h 385368"/>
                <a:gd name="connsiteX0" fmla="*/ 0 w 9154572"/>
                <a:gd name="connsiteY0" fmla="*/ 243141 h 302898"/>
                <a:gd name="connsiteX1" fmla="*/ 6166748 w 9154572"/>
                <a:gd name="connsiteY1" fmla="*/ 247521 h 302898"/>
                <a:gd name="connsiteX2" fmla="*/ 9154572 w 9154572"/>
                <a:gd name="connsiteY2" fmla="*/ 302898 h 302898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23099 h 82856"/>
                <a:gd name="connsiteX1" fmla="*/ 6166748 w 9154572"/>
                <a:gd name="connsiteY1" fmla="*/ 27479 h 82856"/>
                <a:gd name="connsiteX2" fmla="*/ 9154572 w 9154572"/>
                <a:gd name="connsiteY2" fmla="*/ 82856 h 8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4572" h="82856">
                  <a:moveTo>
                    <a:pt x="0" y="23099"/>
                  </a:moveTo>
                  <a:lnTo>
                    <a:pt x="6166748" y="27479"/>
                  </a:lnTo>
                  <a:cubicBezTo>
                    <a:pt x="6960183" y="25500"/>
                    <a:pt x="8126074" y="0"/>
                    <a:pt x="9154572" y="82856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prstClr val="black"/>
                </a:solidFill>
              </a:endParaRPr>
            </a:p>
          </p:txBody>
        </p:sp>
        <p:sp>
          <p:nvSpPr>
            <p:cNvPr id="29" name="手繪多邊形 28"/>
            <p:cNvSpPr/>
            <p:nvPr userDrawn="1"/>
          </p:nvSpPr>
          <p:spPr>
            <a:xfrm>
              <a:off x="-17057" y="609600"/>
              <a:ext cx="9161192" cy="152257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  <a:gd name="connsiteX0" fmla="*/ 0 w 9154572"/>
                <a:gd name="connsiteY0" fmla="*/ 88981 h 249409"/>
                <a:gd name="connsiteX1" fmla="*/ 6166748 w 9154572"/>
                <a:gd name="connsiteY1" fmla="*/ 93361 h 249409"/>
                <a:gd name="connsiteX2" fmla="*/ 9154572 w 9154572"/>
                <a:gd name="connsiteY2" fmla="*/ 0 h 249409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93361"/>
                <a:gd name="connsiteX1" fmla="*/ 6166748 w 9154572"/>
                <a:gd name="connsiteY1" fmla="*/ 93361 h 93361"/>
                <a:gd name="connsiteX2" fmla="*/ 9154572 w 9154572"/>
                <a:gd name="connsiteY2" fmla="*/ 0 h 93361"/>
                <a:gd name="connsiteX0" fmla="*/ 0 w 9154572"/>
                <a:gd name="connsiteY0" fmla="*/ 155055 h 159435"/>
                <a:gd name="connsiteX1" fmla="*/ 6166748 w 9154572"/>
                <a:gd name="connsiteY1" fmla="*/ 159435 h 159435"/>
                <a:gd name="connsiteX2" fmla="*/ 9154572 w 9154572"/>
                <a:gd name="connsiteY2" fmla="*/ 66074 h 159435"/>
                <a:gd name="connsiteX0" fmla="*/ 0 w 9156970"/>
                <a:gd name="connsiteY0" fmla="*/ 61694 h 66074"/>
                <a:gd name="connsiteX1" fmla="*/ 6166748 w 9156970"/>
                <a:gd name="connsiteY1" fmla="*/ 66074 h 66074"/>
                <a:gd name="connsiteX2" fmla="*/ 9156970 w 9156970"/>
                <a:gd name="connsiteY2" fmla="*/ 66074 h 66074"/>
                <a:gd name="connsiteX0" fmla="*/ 0 w 9156970"/>
                <a:gd name="connsiteY0" fmla="*/ 10301 h 72495"/>
                <a:gd name="connsiteX1" fmla="*/ 6166748 w 9156970"/>
                <a:gd name="connsiteY1" fmla="*/ 14681 h 72495"/>
                <a:gd name="connsiteX2" fmla="*/ 9156970 w 9156970"/>
                <a:gd name="connsiteY2" fmla="*/ 72495 h 72495"/>
                <a:gd name="connsiteX0" fmla="*/ 0 w 9156970"/>
                <a:gd name="connsiteY0" fmla="*/ 75888 h 80268"/>
                <a:gd name="connsiteX1" fmla="*/ 6166748 w 9156970"/>
                <a:gd name="connsiteY1" fmla="*/ 80268 h 80268"/>
                <a:gd name="connsiteX2" fmla="*/ 9156970 w 9156970"/>
                <a:gd name="connsiteY2" fmla="*/ 66074 h 80268"/>
                <a:gd name="connsiteX0" fmla="*/ 0 w 9156970"/>
                <a:gd name="connsiteY0" fmla="*/ 34423 h 38803"/>
                <a:gd name="connsiteX1" fmla="*/ 6166748 w 9156970"/>
                <a:gd name="connsiteY1" fmla="*/ 38803 h 38803"/>
                <a:gd name="connsiteX2" fmla="*/ 9156970 w 9156970"/>
                <a:gd name="connsiteY2" fmla="*/ 24609 h 38803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160540"/>
                <a:gd name="connsiteX1" fmla="*/ 6166748 w 9154572"/>
                <a:gd name="connsiteY1" fmla="*/ 4380 h 160540"/>
                <a:gd name="connsiteX2" fmla="*/ 9154572 w 9154572"/>
                <a:gd name="connsiteY2" fmla="*/ 61707 h 160540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163715 h 225422"/>
                <a:gd name="connsiteX1" fmla="*/ 6166748 w 9154572"/>
                <a:gd name="connsiteY1" fmla="*/ 168095 h 225422"/>
                <a:gd name="connsiteX2" fmla="*/ 9154572 w 9154572"/>
                <a:gd name="connsiteY2" fmla="*/ 225422 h 225422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277731"/>
                <a:gd name="connsiteX1" fmla="*/ 6166748 w 9154572"/>
                <a:gd name="connsiteY1" fmla="*/ 4380 h 277731"/>
                <a:gd name="connsiteX2" fmla="*/ 9154572 w 9154572"/>
                <a:gd name="connsiteY2" fmla="*/ 277731 h 277731"/>
                <a:gd name="connsiteX0" fmla="*/ 0 w 9154572"/>
                <a:gd name="connsiteY0" fmla="*/ 92627 h 236643"/>
                <a:gd name="connsiteX1" fmla="*/ 6166748 w 9154572"/>
                <a:gd name="connsiteY1" fmla="*/ 97007 h 236643"/>
                <a:gd name="connsiteX2" fmla="*/ 9154572 w 9154572"/>
                <a:gd name="connsiteY2" fmla="*/ 236643 h 236643"/>
                <a:gd name="connsiteX0" fmla="*/ 0 w 9154572"/>
                <a:gd name="connsiteY0" fmla="*/ 33589 h 236643"/>
                <a:gd name="connsiteX1" fmla="*/ 6166748 w 9154572"/>
                <a:gd name="connsiteY1" fmla="*/ 37969 h 236643"/>
                <a:gd name="connsiteX2" fmla="*/ 9154572 w 9154572"/>
                <a:gd name="connsiteY2" fmla="*/ 236643 h 236643"/>
                <a:gd name="connsiteX0" fmla="*/ 0 w 9154572"/>
                <a:gd name="connsiteY0" fmla="*/ 12251 h 215305"/>
                <a:gd name="connsiteX1" fmla="*/ 6166748 w 9154572"/>
                <a:gd name="connsiteY1" fmla="*/ 16631 h 215305"/>
                <a:gd name="connsiteX2" fmla="*/ 9154572 w 9154572"/>
                <a:gd name="connsiteY2" fmla="*/ 215305 h 215305"/>
                <a:gd name="connsiteX0" fmla="*/ 0 w 9154572"/>
                <a:gd name="connsiteY0" fmla="*/ 84259 h 215305"/>
                <a:gd name="connsiteX1" fmla="*/ 6166748 w 9154572"/>
                <a:gd name="connsiteY1" fmla="*/ 88639 h 215305"/>
                <a:gd name="connsiteX2" fmla="*/ 9154572 w 9154572"/>
                <a:gd name="connsiteY2" fmla="*/ 215305 h 215305"/>
                <a:gd name="connsiteX0" fmla="*/ 0 w 9154572"/>
                <a:gd name="connsiteY0" fmla="*/ 12251 h 215305"/>
                <a:gd name="connsiteX1" fmla="*/ 6166748 w 9154572"/>
                <a:gd name="connsiteY1" fmla="*/ 16631 h 215305"/>
                <a:gd name="connsiteX2" fmla="*/ 9154572 w 9154572"/>
                <a:gd name="connsiteY2" fmla="*/ 215305 h 215305"/>
                <a:gd name="connsiteX0" fmla="*/ 0 w 9154572"/>
                <a:gd name="connsiteY0" fmla="*/ 0 h 203054"/>
                <a:gd name="connsiteX1" fmla="*/ 6166748 w 9154572"/>
                <a:gd name="connsiteY1" fmla="*/ 4380 h 203054"/>
                <a:gd name="connsiteX2" fmla="*/ 9154572 w 9154572"/>
                <a:gd name="connsiteY2" fmla="*/ 203054 h 203054"/>
                <a:gd name="connsiteX0" fmla="*/ 0 w 9161057"/>
                <a:gd name="connsiteY0" fmla="*/ 62921 h 193967"/>
                <a:gd name="connsiteX1" fmla="*/ 6166748 w 9161057"/>
                <a:gd name="connsiteY1" fmla="*/ 67301 h 193967"/>
                <a:gd name="connsiteX2" fmla="*/ 9161057 w 9161057"/>
                <a:gd name="connsiteY2" fmla="*/ 193967 h 193967"/>
                <a:gd name="connsiteX0" fmla="*/ 0 w 9161057"/>
                <a:gd name="connsiteY0" fmla="*/ 21456 h 152502"/>
                <a:gd name="connsiteX1" fmla="*/ 6166748 w 9161057"/>
                <a:gd name="connsiteY1" fmla="*/ 25836 h 152502"/>
                <a:gd name="connsiteX2" fmla="*/ 9161057 w 9161057"/>
                <a:gd name="connsiteY2" fmla="*/ 152502 h 15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61057" h="152502">
                  <a:moveTo>
                    <a:pt x="0" y="21456"/>
                  </a:moveTo>
                  <a:lnTo>
                    <a:pt x="6166748" y="25836"/>
                  </a:lnTo>
                  <a:cubicBezTo>
                    <a:pt x="7162689" y="44945"/>
                    <a:pt x="8027308" y="0"/>
                    <a:pt x="9161057" y="152502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prstClr val="black"/>
                </a:solidFill>
              </a:endParaRPr>
            </a:p>
          </p:txBody>
        </p:sp>
      </p:grpSp>
      <p:pic>
        <p:nvPicPr>
          <p:cNvPr id="30" name="圖片 29" descr="單純logo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170863" y="271463"/>
            <a:ext cx="792162" cy="5715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87" name="標題 1"/>
          <p:cNvSpPr>
            <a:spLocks noGrp="1"/>
          </p:cNvSpPr>
          <p:nvPr>
            <p:ph type="title"/>
          </p:nvPr>
        </p:nvSpPr>
        <p:spPr>
          <a:xfrm>
            <a:off x="467544" y="8164"/>
            <a:ext cx="7768700" cy="62068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>
              <a:defRPr sz="320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9" name="文字版面配置區 48"/>
          <p:cNvSpPr>
            <a:spLocks noGrp="1"/>
          </p:cNvSpPr>
          <p:nvPr>
            <p:ph type="body" sz="quarter" idx="13"/>
          </p:nvPr>
        </p:nvSpPr>
        <p:spPr>
          <a:xfrm>
            <a:off x="467544" y="635900"/>
            <a:ext cx="5975350" cy="430887"/>
          </a:xfrm>
        </p:spPr>
        <p:txBody>
          <a:bodyPr lIns="91440" rIns="91440" rtlCol="0" anchor="ctr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TW" altLang="en-US" sz="2200" kern="12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31" name="日期版面配置區 57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F3AB14-F9C6-4986-9BBE-5CF9835855FB}" type="datetime1">
              <a:rPr kumimoji="1" lang="zh-TW" altLang="en-US" sz="3600" b="1">
                <a:latin typeface="標楷體" pitchFamily="65" charset="-120"/>
                <a:ea typeface="標楷體" pitchFamily="65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2017/6/14</a:t>
            </a:fld>
            <a:endParaRPr kumimoji="1" lang="zh-TW" altLang="en-US" sz="3600" b="1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2" name="投影片編號版面配置區 58"/>
          <p:cNvSpPr>
            <a:spLocks noGrp="1"/>
          </p:cNvSpPr>
          <p:nvPr>
            <p:ph type="sldNum" sz="quarter" idx="15"/>
          </p:nvPr>
        </p:nvSpPr>
        <p:spPr>
          <a:xfrm>
            <a:off x="8218488" y="6348413"/>
            <a:ext cx="514350" cy="365125"/>
          </a:xfrm>
        </p:spPr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fld id="{8C5C7A8C-91AC-4093-A292-FA33DA28A984}" type="slidenum">
              <a:rPr lang="zh-TW" altLang="en-US"/>
              <a:pPr/>
              <a:t>‹#›</a:t>
            </a:fld>
            <a:endParaRPr lang="zh-TW" altLang="en-US"/>
          </a:p>
        </p:txBody>
      </p:sp>
      <p:sp>
        <p:nvSpPr>
          <p:cNvPr id="33" name="頁尾版面配置區 59"/>
          <p:cNvSpPr>
            <a:spLocks noGrp="1"/>
          </p:cNvSpPr>
          <p:nvPr>
            <p:ph type="ftr" sz="quarter" idx="16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600" b="1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89589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畫面B(雙層標題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28794" y="285728"/>
            <a:ext cx="6357982" cy="571504"/>
          </a:xfrm>
        </p:spPr>
        <p:txBody>
          <a:bodyPr/>
          <a:lstStyle>
            <a:lvl1pPr algn="l">
              <a:defRPr lang="zh-TW" altLang="en-US" sz="4000" b="1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按一下以編輯母片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85786" y="1571612"/>
            <a:ext cx="7643866" cy="4625989"/>
          </a:xfrm>
        </p:spPr>
        <p:txBody>
          <a:bodyPr/>
          <a:lstStyle>
            <a:lvl1pPr>
              <a:buSzPct val="100000"/>
              <a:buFontTx/>
              <a:buBlip>
                <a:blip r:embed="rId3"/>
              </a:buBlip>
              <a:defRPr b="1">
                <a:effectLst/>
              </a:defRPr>
            </a:lvl1pPr>
            <a:lvl2pPr>
              <a:buFontTx/>
              <a:buBlip>
                <a:blip r:embed="rId4"/>
              </a:buBlip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buFontTx/>
              <a:buBlip>
                <a:blip r:embed="rId5"/>
              </a:buBlip>
              <a:defRPr/>
            </a:lvl3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4"/>
            <a:endParaRPr lang="zh-TW" altLang="en-US" dirty="0"/>
          </a:p>
        </p:txBody>
      </p:sp>
      <p:sp>
        <p:nvSpPr>
          <p:cNvPr id="8" name="文字版面配置區 8"/>
          <p:cNvSpPr>
            <a:spLocks noGrp="1"/>
          </p:cNvSpPr>
          <p:nvPr>
            <p:ph type="body" sz="quarter" idx="13"/>
          </p:nvPr>
        </p:nvSpPr>
        <p:spPr>
          <a:xfrm>
            <a:off x="2143108" y="857232"/>
            <a:ext cx="6357982" cy="571504"/>
          </a:xfrm>
        </p:spPr>
        <p:txBody>
          <a:bodyPr>
            <a:noAutofit/>
          </a:bodyPr>
          <a:lstStyle>
            <a:lvl1pPr>
              <a:buNone/>
              <a:defRPr sz="3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4"/>
          </p:nvPr>
        </p:nvSpPr>
        <p:spPr>
          <a:xfrm>
            <a:off x="4471988" y="6492875"/>
            <a:ext cx="15287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600" b="1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5"/>
          </p:nvPr>
        </p:nvSpPr>
        <p:spPr>
          <a:xfrm>
            <a:off x="6048375" y="6492875"/>
            <a:ext cx="23955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600" b="1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F269F703-6952-4A1B-926C-55D310B9E80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2738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mmc_1.png"/>
          <p:cNvPicPr>
            <a:picLocks noChangeAspect="1"/>
          </p:cNvPicPr>
          <p:nvPr/>
        </p:nvPicPr>
        <p:blipFill>
          <a:blip r:embed="rId2" cstate="print"/>
          <a:srcRect l="36613" r="9520" b="32925"/>
          <a:stretch>
            <a:fillRect/>
          </a:stretch>
        </p:blipFill>
        <p:spPr>
          <a:xfrm>
            <a:off x="-42253" y="0"/>
            <a:ext cx="9186253" cy="6858000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zh-TW" smtClean="0">
                <a:solidFill>
                  <a:prstClr val="black"/>
                </a:solidFill>
              </a:rPr>
              <a:t>104</a:t>
            </a:r>
            <a:r>
              <a:rPr lang="zh-TW" altLang="en-US" smtClean="0">
                <a:solidFill>
                  <a:prstClr val="black"/>
                </a:solidFill>
              </a:rPr>
              <a:t>年</a:t>
            </a:r>
            <a:r>
              <a:rPr lang="en-US" altLang="zh-TW" smtClean="0">
                <a:solidFill>
                  <a:prstClr val="black"/>
                </a:solidFill>
              </a:rPr>
              <a:t>5</a:t>
            </a:r>
            <a:r>
              <a:rPr lang="zh-TW" altLang="en-US" smtClean="0">
                <a:solidFill>
                  <a:prstClr val="black"/>
                </a:solidFill>
              </a:rPr>
              <a:t>月</a:t>
            </a:r>
            <a:r>
              <a:rPr lang="en-US" altLang="zh-TW" smtClean="0">
                <a:solidFill>
                  <a:prstClr val="black"/>
                </a:solidFill>
              </a:rPr>
              <a:t>5</a:t>
            </a:r>
            <a:r>
              <a:rPr lang="zh-TW" altLang="en-US" smtClean="0">
                <a:solidFill>
                  <a:prstClr val="black"/>
                </a:solidFill>
              </a:rPr>
              <a:t>日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smtClean="0">
                <a:solidFill>
                  <a:prstClr val="black"/>
                </a:solidFill>
              </a:rPr>
              <a:t>天氣預報產品在防救災決策運用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4E27608F-6197-4F63-B035-4F8BFA479BC0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0" name="圖片 9" descr="單純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-27384"/>
            <a:ext cx="1403648" cy="1010626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539552" y="778956"/>
            <a:ext cx="6120680" cy="597772"/>
            <a:chOff x="539552" y="778956"/>
            <a:chExt cx="6120680" cy="597772"/>
          </a:xfrm>
        </p:grpSpPr>
        <p:sp>
          <p:nvSpPr>
            <p:cNvPr id="12" name="文字方塊 11"/>
            <p:cNvSpPr txBox="1"/>
            <p:nvPr/>
          </p:nvSpPr>
          <p:spPr>
            <a:xfrm>
              <a:off x="539552" y="980728"/>
              <a:ext cx="5796000" cy="39600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morning" dir="t"/>
              </a:scene3d>
              <a:sp3d contourW="12700" prstMaterial="plastic">
                <a:bevelT w="88900"/>
                <a:contourClr>
                  <a:schemeClr val="bg1"/>
                </a:contourClr>
              </a:sp3d>
            </a:bodyPr>
            <a:lstStyle/>
            <a:p>
              <a:r>
                <a:rPr lang="en-US" altLang="zh-TW" sz="4000" b="1" dirty="0" smtClean="0">
                  <a:gradFill>
                    <a:gsLst>
                      <a:gs pos="15000">
                        <a:srgbClr val="002060"/>
                      </a:gs>
                      <a:gs pos="50000">
                        <a:srgbClr val="4476B2"/>
                      </a:gs>
                      <a:gs pos="54000">
                        <a:srgbClr val="002060"/>
                      </a:gs>
                    </a:gsLst>
                    <a:lin ang="3600000" scaled="0"/>
                  </a:gradFill>
                  <a:effectLst>
                    <a:outerShdw blurRad="63500" dist="50800" dir="5400000" algn="ctr" rotWithShape="0">
                      <a:prstClr val="black">
                        <a:alpha val="5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altLang="zh-TW" sz="3600" b="1" dirty="0" smtClean="0">
                  <a:gradFill>
                    <a:gsLst>
                      <a:gs pos="15000">
                        <a:srgbClr val="002060"/>
                      </a:gs>
                      <a:gs pos="50000">
                        <a:srgbClr val="4476B2"/>
                      </a:gs>
                      <a:gs pos="54000">
                        <a:srgbClr val="002060"/>
                      </a:gs>
                    </a:gsLst>
                    <a:lin ang="3600000" scaled="0"/>
                  </a:gradFill>
                  <a:effectLst>
                    <a:outerShdw blurRad="63500" dist="50800" dir="5400000" algn="ctr" rotWithShape="0">
                      <a:prstClr val="black">
                        <a:alpha val="5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entral </a:t>
              </a:r>
              <a:r>
                <a:rPr lang="en-US" altLang="zh-TW" sz="4000" b="1" dirty="0" smtClean="0">
                  <a:gradFill>
                    <a:gsLst>
                      <a:gs pos="15000">
                        <a:srgbClr val="002060"/>
                      </a:gs>
                      <a:gs pos="50000">
                        <a:srgbClr val="4476B2"/>
                      </a:gs>
                      <a:gs pos="54000">
                        <a:srgbClr val="002060"/>
                      </a:gs>
                    </a:gsLst>
                    <a:lin ang="3600000" scaled="0"/>
                  </a:gradFill>
                  <a:effectLst>
                    <a:outerShdw blurRad="63500" dist="50800" dir="5400000" algn="ctr" rotWithShape="0">
                      <a:prstClr val="black">
                        <a:alpha val="5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W</a:t>
              </a:r>
              <a:r>
                <a:rPr lang="en-US" altLang="zh-TW" sz="3600" b="1" dirty="0" smtClean="0">
                  <a:gradFill>
                    <a:gsLst>
                      <a:gs pos="15000">
                        <a:srgbClr val="002060"/>
                      </a:gs>
                      <a:gs pos="50000">
                        <a:srgbClr val="4476B2"/>
                      </a:gs>
                      <a:gs pos="54000">
                        <a:srgbClr val="002060"/>
                      </a:gs>
                    </a:gsLst>
                    <a:lin ang="3600000" scaled="0"/>
                  </a:gradFill>
                  <a:effectLst>
                    <a:outerShdw blurRad="63500" dist="50800" dir="5400000" algn="ctr" rotWithShape="0">
                      <a:prstClr val="black">
                        <a:alpha val="5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eather </a:t>
              </a:r>
              <a:r>
                <a:rPr lang="en-US" altLang="zh-TW" sz="4000" b="1" dirty="0" smtClean="0">
                  <a:gradFill>
                    <a:gsLst>
                      <a:gs pos="15000">
                        <a:srgbClr val="002060"/>
                      </a:gs>
                      <a:gs pos="50000">
                        <a:srgbClr val="4476B2"/>
                      </a:gs>
                      <a:gs pos="54000">
                        <a:srgbClr val="002060"/>
                      </a:gs>
                    </a:gsLst>
                    <a:lin ang="3600000" scaled="0"/>
                  </a:gradFill>
                  <a:effectLst>
                    <a:outerShdw blurRad="63500" dist="50800" dir="5400000" algn="ctr" rotWithShape="0">
                      <a:prstClr val="black">
                        <a:alpha val="5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zh-TW" sz="3600" b="1" dirty="0" smtClean="0">
                  <a:gradFill>
                    <a:gsLst>
                      <a:gs pos="15000">
                        <a:srgbClr val="002060"/>
                      </a:gs>
                      <a:gs pos="50000">
                        <a:srgbClr val="4476B2"/>
                      </a:gs>
                      <a:gs pos="54000">
                        <a:srgbClr val="002060"/>
                      </a:gs>
                    </a:gsLst>
                    <a:lin ang="3600000" scaled="0"/>
                  </a:gradFill>
                  <a:effectLst>
                    <a:outerShdw blurRad="63500" dist="50800" dir="5400000" algn="ctr" rotWithShape="0">
                      <a:prstClr val="black">
                        <a:alpha val="5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ureau</a:t>
              </a:r>
              <a:endParaRPr lang="zh-TW" altLang="en-US" sz="3600" b="1" dirty="0">
                <a:gradFill>
                  <a:gsLst>
                    <a:gs pos="15000">
                      <a:srgbClr val="002060"/>
                    </a:gs>
                    <a:gs pos="50000">
                      <a:srgbClr val="4476B2"/>
                    </a:gs>
                    <a:gs pos="54000">
                      <a:srgbClr val="002060"/>
                    </a:gs>
                  </a:gsLst>
                  <a:lin ang="3600000" scaled="0"/>
                </a:gradFill>
                <a:effectLst>
                  <a:outerShdw blurRad="63500" dist="50800" dir="5400000" algn="ctr" rotWithShape="0">
                    <a:prstClr val="black">
                      <a:alpha val="5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5004048" y="778956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i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outerShdw blurRad="50800" dist="50800" dir="5400000" algn="ctr" rotWithShape="0">
                      <a:prstClr val="black">
                        <a:lumMod val="75000"/>
                        <a:lumOff val="25000"/>
                        <a:alpha val="50000"/>
                      </a:prstClr>
                    </a:outerShdw>
                  </a:effectLst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cwb.gov.tw</a:t>
              </a:r>
              <a:endParaRPr lang="zh-TW" altLang="en-US" i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50800" dist="50800" dir="5400000" algn="ctr" rotWithShape="0">
                    <a:prstClr val="black">
                      <a:lumMod val="75000"/>
                      <a:lumOff val="25000"/>
                      <a:alpha val="50000"/>
                    </a:prst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sp>
        <p:nvSpPr>
          <p:cNvPr id="14" name="手繪多邊形 13"/>
          <p:cNvSpPr/>
          <p:nvPr/>
        </p:nvSpPr>
        <p:spPr>
          <a:xfrm>
            <a:off x="827584" y="2014718"/>
            <a:ext cx="8316416" cy="2278378"/>
          </a:xfrm>
          <a:custGeom>
            <a:avLst/>
            <a:gdLst>
              <a:gd name="connsiteX0" fmla="*/ 0 w 8316416"/>
              <a:gd name="connsiteY0" fmla="*/ 0 h 1512168"/>
              <a:gd name="connsiteX1" fmla="*/ 8316416 w 8316416"/>
              <a:gd name="connsiteY1" fmla="*/ 0 h 1512168"/>
              <a:gd name="connsiteX2" fmla="*/ 8316416 w 8316416"/>
              <a:gd name="connsiteY2" fmla="*/ 1512168 h 1512168"/>
              <a:gd name="connsiteX3" fmla="*/ 0 w 8316416"/>
              <a:gd name="connsiteY3" fmla="*/ 1512168 h 1512168"/>
              <a:gd name="connsiteX4" fmla="*/ 0 w 8316416"/>
              <a:gd name="connsiteY4" fmla="*/ 0 h 1512168"/>
              <a:gd name="connsiteX0" fmla="*/ 0 w 8316416"/>
              <a:gd name="connsiteY0" fmla="*/ 0 h 1512168"/>
              <a:gd name="connsiteX1" fmla="*/ 8316416 w 8316416"/>
              <a:gd name="connsiteY1" fmla="*/ 0 h 1512168"/>
              <a:gd name="connsiteX2" fmla="*/ 8316416 w 8316416"/>
              <a:gd name="connsiteY2" fmla="*/ 1512168 h 1512168"/>
              <a:gd name="connsiteX3" fmla="*/ 1440160 w 8316416"/>
              <a:gd name="connsiteY3" fmla="*/ 1512168 h 1512168"/>
              <a:gd name="connsiteX4" fmla="*/ 0 w 8316416"/>
              <a:gd name="connsiteY4" fmla="*/ 0 h 1512168"/>
              <a:gd name="connsiteX0" fmla="*/ 0 w 7740352"/>
              <a:gd name="connsiteY0" fmla="*/ 0 h 1512168"/>
              <a:gd name="connsiteX1" fmla="*/ 7740352 w 7740352"/>
              <a:gd name="connsiteY1" fmla="*/ 0 h 1512168"/>
              <a:gd name="connsiteX2" fmla="*/ 7740352 w 7740352"/>
              <a:gd name="connsiteY2" fmla="*/ 1512168 h 1512168"/>
              <a:gd name="connsiteX3" fmla="*/ 864096 w 7740352"/>
              <a:gd name="connsiteY3" fmla="*/ 1512168 h 1512168"/>
              <a:gd name="connsiteX4" fmla="*/ 0 w 7740352"/>
              <a:gd name="connsiteY4" fmla="*/ 0 h 1512168"/>
              <a:gd name="connsiteX0" fmla="*/ 0 w 8172400"/>
              <a:gd name="connsiteY0" fmla="*/ 0 h 1512168"/>
              <a:gd name="connsiteX1" fmla="*/ 8172400 w 8172400"/>
              <a:gd name="connsiteY1" fmla="*/ 0 h 1512168"/>
              <a:gd name="connsiteX2" fmla="*/ 8172400 w 8172400"/>
              <a:gd name="connsiteY2" fmla="*/ 1512168 h 1512168"/>
              <a:gd name="connsiteX3" fmla="*/ 1296144 w 8172400"/>
              <a:gd name="connsiteY3" fmla="*/ 1512168 h 1512168"/>
              <a:gd name="connsiteX4" fmla="*/ 0 w 8172400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2400" h="1512168">
                <a:moveTo>
                  <a:pt x="0" y="0"/>
                </a:moveTo>
                <a:lnTo>
                  <a:pt x="8172400" y="0"/>
                </a:lnTo>
                <a:lnTo>
                  <a:pt x="8172400" y="1512168"/>
                </a:lnTo>
                <a:lnTo>
                  <a:pt x="1296144" y="151216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">
                <a:schemeClr val="bg1">
                  <a:alpha val="0"/>
                </a:schemeClr>
              </a:gs>
              <a:gs pos="45000">
                <a:schemeClr val="bg1"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683568" y="1988840"/>
            <a:ext cx="8424936" cy="0"/>
          </a:xfrm>
          <a:prstGeom prst="line">
            <a:avLst/>
          </a:prstGeom>
          <a:ln w="25400"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2051720" y="4293096"/>
            <a:ext cx="7092280" cy="0"/>
          </a:xfrm>
          <a:prstGeom prst="line">
            <a:avLst/>
          </a:prstGeom>
          <a:ln w="25400"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87624" y="2276872"/>
            <a:ext cx="7772400" cy="738664"/>
          </a:xfr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contourW="12700" prstMaterial="plastic">
              <a:bevelT w="88900"/>
              <a:extrusionClr>
                <a:schemeClr val="tx1"/>
              </a:extrusionClr>
              <a:contourClr>
                <a:schemeClr val="bg1"/>
              </a:contourClr>
            </a:sp3d>
          </a:bodyPr>
          <a:lstStyle>
            <a:lvl1pPr marL="0" algn="r" defTabSz="914400" rtl="0" eaLnBrk="1" latinLnBrk="0" hangingPunct="1">
              <a:defRPr lang="zh-TW" altLang="en-US" sz="4200" b="1" kern="1200" spc="50" dirty="0">
                <a:ln w="11430"/>
                <a:gradFill>
                  <a:gsLst>
                    <a:gs pos="0">
                      <a:srgbClr val="B00000"/>
                    </a:gs>
                    <a:gs pos="56000">
                      <a:srgbClr val="990000"/>
                    </a:gs>
                    <a:gs pos="100000">
                      <a:srgbClr val="6C0000"/>
                    </a:gs>
                  </a:gsLst>
                  <a:lin ang="18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35696" y="3501008"/>
            <a:ext cx="6400800" cy="477054"/>
          </a:xfr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contourW="6350" prstMaterial="plastic">
              <a:bevelT w="63500" h="38100"/>
              <a:contourClr>
                <a:schemeClr val="tx1"/>
              </a:contourClr>
            </a:sp3d>
          </a:bodyPr>
          <a:lstStyle>
            <a:lvl1pPr marL="0" indent="0" algn="r" defTabSz="914400" rtl="0" eaLnBrk="1" latinLnBrk="0" hangingPunct="1">
              <a:buNone/>
              <a:defRPr lang="zh-TW" altLang="en-US" sz="2500" b="1" kern="1200" dirty="0">
                <a:gradFill>
                  <a:gsLst>
                    <a:gs pos="0">
                      <a:schemeClr val="tx1"/>
                    </a:gs>
                    <a:gs pos="5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800000" scaled="0"/>
                </a:gra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9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000" y="7200"/>
            <a:ext cx="7768800" cy="6192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3200" b="0" kern="1200">
                <a:ln w="6350">
                  <a:noFill/>
                </a:ln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680520"/>
          </a:xfrm>
        </p:spPr>
        <p:txBody>
          <a:bodyPr/>
          <a:lstStyle>
            <a:lvl1pPr marL="266700" indent="-266700" algn="just">
              <a:buSzPct val="110000"/>
              <a:buFontTx/>
              <a:buBlip>
                <a:blip r:embed="rId2"/>
              </a:buBlip>
              <a:defRPr sz="2000" b="1">
                <a:latin typeface="Times New Roman" pitchFamily="18" charset="0"/>
                <a:ea typeface="微軟正黑體" pitchFamily="34" charset="-120"/>
                <a:cs typeface="Times New Roman" pitchFamily="18" charset="0"/>
              </a:defRPr>
            </a:lvl1pPr>
            <a:lvl2pPr marL="622300" indent="-266700" algn="just">
              <a:buSzPct val="150000"/>
              <a:buFontTx/>
              <a:buBlip>
                <a:blip r:embed="rId3"/>
              </a:buBlip>
              <a:defRPr sz="1800">
                <a:latin typeface="Times New Roman" pitchFamily="18" charset="0"/>
                <a:ea typeface="微軟正黑體" pitchFamily="34" charset="-120"/>
                <a:cs typeface="Times New Roman" pitchFamily="18" charset="0"/>
              </a:defRPr>
            </a:lvl2pPr>
            <a:lvl3pPr marL="1079500" indent="-355600" algn="just">
              <a:buSzPct val="180000"/>
              <a:buFontTx/>
              <a:buBlip>
                <a:blip r:embed="rId4"/>
              </a:buBlip>
              <a:defRPr sz="1600">
                <a:latin typeface="Times New Roman" pitchFamily="18" charset="0"/>
                <a:ea typeface="+mj-ea"/>
                <a:cs typeface="Times New Roman" pitchFamily="18" charset="0"/>
              </a:defRPr>
            </a:lvl3pPr>
            <a:lvl4pPr marL="1435100" indent="-266700" algn="just">
              <a:buSzPct val="150000"/>
              <a:buFontTx/>
              <a:buBlip>
                <a:blip r:embed="rId5"/>
              </a:buBlip>
              <a:defRPr sz="1600">
                <a:latin typeface="Times New Roman" pitchFamily="18" charset="0"/>
                <a:ea typeface="+mj-ea"/>
                <a:cs typeface="Times New Roman" pitchFamily="18" charset="0"/>
              </a:defRPr>
            </a:lvl4pPr>
            <a:lvl5pPr marL="1790700" indent="-177800" algn="just">
              <a:buFontTx/>
              <a:buBlip>
                <a:blip r:embed="rId6"/>
              </a:buBlip>
              <a:defRPr sz="1600">
                <a:latin typeface="Times New Roman" pitchFamily="18" charset="0"/>
                <a:ea typeface="+mj-ea"/>
                <a:cs typeface="Times New Roman" pitchFamily="18" charset="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zh-TW" altLang="en-US" sz="1200" kern="120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zh-TW">
                <a:solidFill>
                  <a:prstClr val="white">
                    <a:lumMod val="85000"/>
                  </a:prstClr>
                </a:solidFill>
              </a:rPr>
              <a:t>104</a:t>
            </a:r>
            <a:r>
              <a:rPr>
                <a:solidFill>
                  <a:prstClr val="white">
                    <a:lumMod val="85000"/>
                  </a:prstClr>
                </a:solidFill>
                <a:ea typeface="新細明體"/>
              </a:rPr>
              <a:t>年</a:t>
            </a:r>
            <a:r>
              <a:rPr lang="en-US" altLang="zh-TW">
                <a:solidFill>
                  <a:prstClr val="white">
                    <a:lumMod val="85000"/>
                  </a:prstClr>
                </a:solidFill>
              </a:rPr>
              <a:t>5</a:t>
            </a:r>
            <a:r>
              <a:rPr>
                <a:solidFill>
                  <a:prstClr val="white">
                    <a:lumMod val="85000"/>
                  </a:prstClr>
                </a:solidFill>
                <a:ea typeface="新細明體"/>
              </a:rPr>
              <a:t>月</a:t>
            </a:r>
            <a:r>
              <a:rPr lang="en-US" altLang="zh-TW">
                <a:solidFill>
                  <a:prstClr val="white">
                    <a:lumMod val="85000"/>
                  </a:prstClr>
                </a:solidFill>
              </a:rPr>
              <a:t>5</a:t>
            </a:r>
            <a:r>
              <a:rPr>
                <a:solidFill>
                  <a:prstClr val="white">
                    <a:lumMod val="85000"/>
                  </a:prstClr>
                </a:solidFill>
                <a:ea typeface="新細明體"/>
              </a:rPr>
              <a:t>日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lang="zh-TW" altLang="en-US" sz="12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smtClean="0">
                <a:solidFill>
                  <a:prstClr val="white">
                    <a:lumMod val="85000"/>
                  </a:prstClr>
                </a:solidFill>
                <a:ea typeface="新細明體"/>
              </a:rPr>
              <a:t>天氣預報產品在防救災決策運用</a:t>
            </a:r>
            <a:endParaRPr>
              <a:solidFill>
                <a:prstClr val="white">
                  <a:lumMod val="85000"/>
                </a:prstClr>
              </a:solidFill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608F-6197-4F63-B035-4F8BFA479B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字版面配置區 48"/>
          <p:cNvSpPr>
            <a:spLocks noGrp="1"/>
          </p:cNvSpPr>
          <p:nvPr>
            <p:ph type="body" sz="quarter" idx="13"/>
          </p:nvPr>
        </p:nvSpPr>
        <p:spPr>
          <a:xfrm>
            <a:off x="467544" y="620511"/>
            <a:ext cx="5975350" cy="461665"/>
          </a:xfrm>
        </p:spPr>
        <p:txBody>
          <a:bodyPr vert="horz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TW" altLang="en-US" sz="2400" kern="12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551323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000" y="7200"/>
            <a:ext cx="7768800" cy="6192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3200" b="0" kern="1200" dirty="0" smtClean="0">
                <a:ln w="6350">
                  <a:noFill/>
                </a:ln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186808" cy="4680520"/>
          </a:xfrm>
        </p:spPr>
        <p:txBody>
          <a:bodyPr/>
          <a:lstStyle>
            <a:lvl1pPr>
              <a:defRPr lang="zh-TW" altLang="en-US" sz="2000" b="1" kern="1200" dirty="0" smtClean="0">
                <a:solidFill>
                  <a:schemeClr val="tx1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defRPr>
            </a:lvl1pPr>
            <a:lvl2pPr>
              <a:defRPr lang="zh-TW" altLang="en-US" sz="1800" kern="1200" dirty="0" smtClean="0">
                <a:solidFill>
                  <a:schemeClr val="tx1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defRPr>
            </a:lvl2pPr>
            <a:lvl3pPr>
              <a:defRPr lang="zh-TW" altLang="en-US" sz="1600" kern="12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3pPr>
            <a:lvl4pPr>
              <a:defRPr lang="zh-TW" altLang="en-US" sz="1600" kern="12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4pPr>
            <a:lvl5pPr>
              <a:defRPr lang="zh-TW" altLang="en-US" sz="1600" kern="12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66700" lvl="0" indent="-266700" algn="just" defTabSz="914400" rtl="0" eaLnBrk="1" latinLnBrk="0" hangingPunct="1">
              <a:spcBef>
                <a:spcPct val="20000"/>
              </a:spcBef>
              <a:buSzPct val="110000"/>
              <a:buFontTx/>
              <a:buBlip>
                <a:blip r:embed="rId2"/>
              </a:buBlip>
            </a:pPr>
            <a:r>
              <a:rPr lang="zh-TW" altLang="en-US" smtClean="0"/>
              <a:t>按一下以編輯母片文字樣式</a:t>
            </a:r>
          </a:p>
          <a:p>
            <a:pPr marL="266700" lvl="1" indent="-266700" algn="just" defTabSz="914400" rtl="0" eaLnBrk="1" latinLnBrk="0" hangingPunct="1">
              <a:spcBef>
                <a:spcPct val="20000"/>
              </a:spcBef>
              <a:buSzPct val="110000"/>
              <a:buFontTx/>
              <a:buBlip>
                <a:blip r:embed="rId2"/>
              </a:buBlip>
            </a:pPr>
            <a:r>
              <a:rPr lang="zh-TW" altLang="en-US" smtClean="0"/>
              <a:t>第二層</a:t>
            </a:r>
          </a:p>
          <a:p>
            <a:pPr marL="266700" lvl="2" indent="-266700" algn="just" defTabSz="914400" rtl="0" eaLnBrk="1" latinLnBrk="0" hangingPunct="1">
              <a:spcBef>
                <a:spcPct val="20000"/>
              </a:spcBef>
              <a:buSzPct val="110000"/>
              <a:buFontTx/>
              <a:buBlip>
                <a:blip r:embed="rId2"/>
              </a:buBlip>
            </a:pPr>
            <a:r>
              <a:rPr lang="zh-TW" altLang="en-US" smtClean="0"/>
              <a:t>第三層</a:t>
            </a:r>
          </a:p>
          <a:p>
            <a:pPr marL="266700" lvl="3" indent="-266700" algn="just" defTabSz="914400" rtl="0" eaLnBrk="1" latinLnBrk="0" hangingPunct="1">
              <a:spcBef>
                <a:spcPct val="20000"/>
              </a:spcBef>
              <a:buSzPct val="110000"/>
              <a:buFontTx/>
              <a:buBlip>
                <a:blip r:embed="rId2"/>
              </a:buBlip>
            </a:pPr>
            <a:r>
              <a:rPr lang="zh-TW" altLang="en-US" smtClean="0"/>
              <a:t>第四層</a:t>
            </a:r>
          </a:p>
          <a:p>
            <a:pPr marL="266700" lvl="4" indent="-266700" algn="just" defTabSz="914400" rtl="0" eaLnBrk="1" latinLnBrk="0" hangingPunct="1">
              <a:spcBef>
                <a:spcPct val="20000"/>
              </a:spcBef>
              <a:buSzPct val="110000"/>
              <a:buFontTx/>
              <a:buBlip>
                <a:blip r:embed="rId2"/>
              </a:buBlip>
            </a:pPr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62624" y="1196752"/>
            <a:ext cx="4176464" cy="4525963"/>
          </a:xfrm>
        </p:spPr>
        <p:txBody>
          <a:bodyPr/>
          <a:lstStyle>
            <a:lvl1pPr>
              <a:defRPr lang="zh-TW" altLang="en-US" sz="2000" b="1" kern="1200" dirty="0" smtClean="0">
                <a:solidFill>
                  <a:schemeClr val="tx1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defRPr>
            </a:lvl1pPr>
            <a:lvl2pPr>
              <a:defRPr lang="zh-TW" altLang="en-US" sz="1800" kern="1200" dirty="0" smtClean="0">
                <a:solidFill>
                  <a:schemeClr val="tx1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defRPr>
            </a:lvl2pPr>
            <a:lvl3pPr>
              <a:defRPr lang="zh-TW" altLang="en-US" sz="1600" kern="12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3pPr>
            <a:lvl4pPr>
              <a:defRPr lang="zh-TW" altLang="en-US" sz="1600" kern="12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4pPr>
            <a:lvl5pPr>
              <a:defRPr lang="zh-TW" altLang="en-US" sz="1600" kern="12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66700" lvl="0" indent="-266700" algn="just" defTabSz="914400" rtl="0" eaLnBrk="1" latinLnBrk="0" hangingPunct="1">
              <a:spcBef>
                <a:spcPct val="20000"/>
              </a:spcBef>
              <a:buSzPct val="110000"/>
              <a:buFontTx/>
              <a:buBlip>
                <a:blip r:embed="rId2"/>
              </a:buBlip>
            </a:pPr>
            <a:r>
              <a:rPr lang="zh-TW" altLang="en-US" smtClean="0"/>
              <a:t>按一下以編輯母片文字樣式</a:t>
            </a:r>
          </a:p>
          <a:p>
            <a:pPr marL="266700" lvl="1" indent="-266700" algn="just" defTabSz="914400" rtl="0" eaLnBrk="1" latinLnBrk="0" hangingPunct="1">
              <a:spcBef>
                <a:spcPct val="20000"/>
              </a:spcBef>
              <a:buSzPct val="110000"/>
              <a:buFontTx/>
              <a:buBlip>
                <a:blip r:embed="rId2"/>
              </a:buBlip>
            </a:pPr>
            <a:r>
              <a:rPr lang="zh-TW" altLang="en-US" smtClean="0"/>
              <a:t>第二層</a:t>
            </a:r>
          </a:p>
          <a:p>
            <a:pPr marL="266700" lvl="2" indent="-266700" algn="just" defTabSz="914400" rtl="0" eaLnBrk="1" latinLnBrk="0" hangingPunct="1">
              <a:spcBef>
                <a:spcPct val="20000"/>
              </a:spcBef>
              <a:buSzPct val="110000"/>
              <a:buFontTx/>
              <a:buBlip>
                <a:blip r:embed="rId2"/>
              </a:buBlip>
            </a:pPr>
            <a:r>
              <a:rPr lang="zh-TW" altLang="en-US" smtClean="0"/>
              <a:t>第三層</a:t>
            </a:r>
          </a:p>
          <a:p>
            <a:pPr marL="266700" lvl="3" indent="-266700" algn="just" defTabSz="914400" rtl="0" eaLnBrk="1" latinLnBrk="0" hangingPunct="1">
              <a:spcBef>
                <a:spcPct val="20000"/>
              </a:spcBef>
              <a:buSzPct val="110000"/>
              <a:buFontTx/>
              <a:buBlip>
                <a:blip r:embed="rId2"/>
              </a:buBlip>
            </a:pPr>
            <a:r>
              <a:rPr lang="zh-TW" altLang="en-US" smtClean="0"/>
              <a:t>第四層</a:t>
            </a:r>
          </a:p>
          <a:p>
            <a:pPr marL="266700" lvl="4" indent="-266700" algn="just" defTabSz="914400" rtl="0" eaLnBrk="1" latinLnBrk="0" hangingPunct="1">
              <a:spcBef>
                <a:spcPct val="20000"/>
              </a:spcBef>
              <a:buSzPct val="110000"/>
              <a:buFontTx/>
              <a:buBlip>
                <a:blip r:embed="rId2"/>
              </a:buBlip>
            </a:pPr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zh-TW" altLang="en-US" sz="1200" kern="120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zh-TW">
                <a:solidFill>
                  <a:prstClr val="white">
                    <a:lumMod val="85000"/>
                  </a:prstClr>
                </a:solidFill>
              </a:rPr>
              <a:t>104</a:t>
            </a:r>
            <a:r>
              <a:rPr>
                <a:solidFill>
                  <a:prstClr val="white">
                    <a:lumMod val="85000"/>
                  </a:prstClr>
                </a:solidFill>
                <a:ea typeface="新細明體"/>
              </a:rPr>
              <a:t>年</a:t>
            </a:r>
            <a:r>
              <a:rPr lang="en-US" altLang="zh-TW">
                <a:solidFill>
                  <a:prstClr val="white">
                    <a:lumMod val="85000"/>
                  </a:prstClr>
                </a:solidFill>
              </a:rPr>
              <a:t>5</a:t>
            </a:r>
            <a:r>
              <a:rPr>
                <a:solidFill>
                  <a:prstClr val="white">
                    <a:lumMod val="85000"/>
                  </a:prstClr>
                </a:solidFill>
                <a:ea typeface="新細明體"/>
              </a:rPr>
              <a:t>月</a:t>
            </a:r>
            <a:r>
              <a:rPr lang="en-US" altLang="zh-TW">
                <a:solidFill>
                  <a:prstClr val="white">
                    <a:lumMod val="85000"/>
                  </a:prstClr>
                </a:solidFill>
              </a:rPr>
              <a:t>5</a:t>
            </a:r>
            <a:r>
              <a:rPr>
                <a:solidFill>
                  <a:prstClr val="white">
                    <a:lumMod val="85000"/>
                  </a:prstClr>
                </a:solidFill>
                <a:ea typeface="新細明體"/>
              </a:rPr>
              <a:t>日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lang="zh-TW" altLang="en-US" sz="12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smtClean="0">
                <a:solidFill>
                  <a:prstClr val="white">
                    <a:lumMod val="85000"/>
                  </a:prstClr>
                </a:solidFill>
                <a:ea typeface="新細明體"/>
              </a:rPr>
              <a:t>天氣預報產品在防救災決策運用</a:t>
            </a:r>
            <a:endParaRPr>
              <a:solidFill>
                <a:prstClr val="white">
                  <a:lumMod val="85000"/>
                </a:prstClr>
              </a:solidFill>
              <a:ea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608F-6197-4F63-B035-4F8BFA479B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13"/>
          </p:nvPr>
        </p:nvSpPr>
        <p:spPr>
          <a:xfrm>
            <a:off x="468000" y="622156"/>
            <a:ext cx="5976000" cy="461665"/>
          </a:xfrm>
        </p:spPr>
        <p:txBody>
          <a:bodyPr vert="horz" lIns="91440" tIns="45720" rIns="91440" bIns="45720" rtlCol="0" anchor="ctr" anchorCtr="0">
            <a:spAutoFit/>
          </a:bodyPr>
          <a:lstStyle>
            <a:lvl1pPr>
              <a:buNone/>
              <a:defRPr lang="zh-TW" altLang="en-US" sz="2400" kern="12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5631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左文字右圖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000" y="7200"/>
            <a:ext cx="7768800" cy="619200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3200" b="0" kern="1200" dirty="0" smtClean="0">
                <a:ln w="6350">
                  <a:noFill/>
                </a:ln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lang="zh-TW" altLang="en-US" sz="1200" kern="120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zh-TW">
                <a:solidFill>
                  <a:prstClr val="white">
                    <a:lumMod val="85000"/>
                  </a:prstClr>
                </a:solidFill>
              </a:rPr>
              <a:t>104</a:t>
            </a:r>
            <a:r>
              <a:rPr>
                <a:solidFill>
                  <a:prstClr val="white">
                    <a:lumMod val="85000"/>
                  </a:prstClr>
                </a:solidFill>
                <a:ea typeface="新細明體"/>
              </a:rPr>
              <a:t>年</a:t>
            </a:r>
            <a:r>
              <a:rPr lang="en-US" altLang="zh-TW">
                <a:solidFill>
                  <a:prstClr val="white">
                    <a:lumMod val="85000"/>
                  </a:prstClr>
                </a:solidFill>
              </a:rPr>
              <a:t>5</a:t>
            </a:r>
            <a:r>
              <a:rPr>
                <a:solidFill>
                  <a:prstClr val="white">
                    <a:lumMod val="85000"/>
                  </a:prstClr>
                </a:solidFill>
                <a:ea typeface="新細明體"/>
              </a:rPr>
              <a:t>月</a:t>
            </a:r>
            <a:r>
              <a:rPr lang="en-US" altLang="zh-TW">
                <a:solidFill>
                  <a:prstClr val="white">
                    <a:lumMod val="85000"/>
                  </a:prstClr>
                </a:solidFill>
              </a:rPr>
              <a:t>5</a:t>
            </a:r>
            <a:r>
              <a:rPr>
                <a:solidFill>
                  <a:prstClr val="white">
                    <a:lumMod val="85000"/>
                  </a:prstClr>
                </a:solidFill>
                <a:ea typeface="新細明體"/>
              </a:rPr>
              <a:t>日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lang="zh-TW" altLang="en-US" sz="120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smtClean="0">
                <a:solidFill>
                  <a:prstClr val="white">
                    <a:lumMod val="85000"/>
                  </a:prstClr>
                </a:solidFill>
                <a:ea typeface="新細明體"/>
              </a:rPr>
              <a:t>天氣預報產品在防救災決策運用</a:t>
            </a:r>
            <a:endParaRPr>
              <a:solidFill>
                <a:prstClr val="white">
                  <a:lumMod val="85000"/>
                </a:prstClr>
              </a:solidFill>
              <a:ea typeface="新細明體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608F-6197-4F63-B035-4F8BFA479B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13"/>
          </p:nvPr>
        </p:nvSpPr>
        <p:spPr>
          <a:xfrm>
            <a:off x="468000" y="622156"/>
            <a:ext cx="5976000" cy="461665"/>
          </a:xfrm>
        </p:spPr>
        <p:txBody>
          <a:bodyPr vert="horz" lIns="91440" tIns="45720" rIns="91440" bIns="45720" rtlCol="0" anchor="ctr" anchorCtr="0">
            <a:spAutoFit/>
          </a:bodyPr>
          <a:lstStyle>
            <a:lvl1pPr>
              <a:buNone/>
              <a:defRPr lang="zh-TW" altLang="en-US" sz="2400" kern="12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4608512" cy="4680520"/>
          </a:xfrm>
        </p:spPr>
        <p:txBody>
          <a:bodyPr/>
          <a:lstStyle>
            <a:lvl1pPr marL="266700" indent="-266700" algn="l">
              <a:buSzPct val="110000"/>
              <a:buFontTx/>
              <a:buBlip>
                <a:blip r:embed="rId2"/>
              </a:buBlip>
              <a:defRPr sz="2000" b="1">
                <a:latin typeface="Times New Roman" pitchFamily="18" charset="0"/>
                <a:ea typeface="微軟正黑體" pitchFamily="34" charset="-120"/>
                <a:cs typeface="Times New Roman" pitchFamily="18" charset="0"/>
              </a:defRPr>
            </a:lvl1pPr>
            <a:lvl2pPr marL="622300" indent="-266700" algn="l">
              <a:buSzPct val="150000"/>
              <a:buFontTx/>
              <a:buBlip>
                <a:blip r:embed="rId3"/>
              </a:buBlip>
              <a:defRPr sz="1800">
                <a:latin typeface="Times New Roman" pitchFamily="18" charset="0"/>
                <a:ea typeface="微軟正黑體" pitchFamily="34" charset="-120"/>
                <a:cs typeface="Times New Roman" pitchFamily="18" charset="0"/>
              </a:defRPr>
            </a:lvl2pPr>
            <a:lvl3pPr marL="1079500" indent="-355600" algn="l">
              <a:buSzPct val="180000"/>
              <a:buFontTx/>
              <a:buBlip>
                <a:blip r:embed="rId4"/>
              </a:buBlip>
              <a:defRPr sz="1600">
                <a:latin typeface="Times New Roman" pitchFamily="18" charset="0"/>
                <a:ea typeface="+mj-ea"/>
                <a:cs typeface="Times New Roman" pitchFamily="18" charset="0"/>
              </a:defRPr>
            </a:lvl3pPr>
            <a:lvl4pPr marL="1435100" indent="-266700" algn="l">
              <a:buSzPct val="150000"/>
              <a:buFontTx/>
              <a:buBlip>
                <a:blip r:embed="rId5"/>
              </a:buBlip>
              <a:defRPr sz="1600">
                <a:latin typeface="Times New Roman" pitchFamily="18" charset="0"/>
                <a:ea typeface="+mj-ea"/>
                <a:cs typeface="Times New Roman" pitchFamily="18" charset="0"/>
              </a:defRPr>
            </a:lvl4pPr>
            <a:lvl5pPr marL="1790700" indent="-177800" algn="l">
              <a:buFontTx/>
              <a:buBlip>
                <a:blip r:embed="rId6"/>
              </a:buBlip>
              <a:defRPr sz="1600">
                <a:latin typeface="Times New Roman" pitchFamily="18" charset="0"/>
                <a:ea typeface="+mj-ea"/>
                <a:cs typeface="Times New Roman" pitchFamily="18" charset="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05855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altLang="zh-TW" smtClean="0">
                <a:solidFill>
                  <a:prstClr val="white">
                    <a:lumMod val="85000"/>
                  </a:prstClr>
                </a:solidFill>
              </a:rPr>
              <a:t>104</a:t>
            </a:r>
            <a:r>
              <a:rPr lang="zh-TW" altLang="en-US" smtClean="0">
                <a:solidFill>
                  <a:prstClr val="white">
                    <a:lumMod val="85000"/>
                  </a:prstClr>
                </a:solidFill>
              </a:rPr>
              <a:t>年</a:t>
            </a:r>
            <a:r>
              <a:rPr lang="en-US" altLang="zh-TW" smtClean="0">
                <a:solidFill>
                  <a:prstClr val="white">
                    <a:lumMod val="85000"/>
                  </a:prstClr>
                </a:solidFill>
              </a:rPr>
              <a:t>5</a:t>
            </a:r>
            <a:r>
              <a:rPr lang="zh-TW" altLang="en-US" smtClean="0">
                <a:solidFill>
                  <a:prstClr val="white">
                    <a:lumMod val="85000"/>
                  </a:prstClr>
                </a:solidFill>
              </a:rPr>
              <a:t>月</a:t>
            </a:r>
            <a:r>
              <a:rPr lang="en-US" altLang="zh-TW" smtClean="0">
                <a:solidFill>
                  <a:prstClr val="white">
                    <a:lumMod val="85000"/>
                  </a:prstClr>
                </a:solidFill>
              </a:rPr>
              <a:t>5</a:t>
            </a:r>
            <a:r>
              <a:rPr lang="zh-TW" altLang="en-US" smtClean="0">
                <a:solidFill>
                  <a:prstClr val="white">
                    <a:lumMod val="85000"/>
                  </a:prstClr>
                </a:solidFill>
              </a:rPr>
              <a:t>日</a:t>
            </a:r>
            <a:endParaRPr lang="zh-TW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zh-TW" altLang="en-US" smtClean="0">
                <a:solidFill>
                  <a:prstClr val="white">
                    <a:lumMod val="85000"/>
                  </a:prstClr>
                </a:solidFill>
              </a:rPr>
              <a:t>天氣預報產品在防救災決策運用</a:t>
            </a:r>
            <a:endParaRPr lang="zh-TW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236244" y="6433391"/>
            <a:ext cx="648072" cy="365125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E27608F-6197-4F63-B035-4F8BFA479BC0}" type="slidenum">
              <a:rPr lang="zh-TW" alt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3" name="標題 1"/>
          <p:cNvSpPr>
            <a:spLocks noGrp="1"/>
          </p:cNvSpPr>
          <p:nvPr>
            <p:ph type="title"/>
          </p:nvPr>
        </p:nvSpPr>
        <p:spPr>
          <a:xfrm>
            <a:off x="467544" y="8164"/>
            <a:ext cx="7768700" cy="62068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>
              <a:defRPr sz="320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4" name="文字版面配置區 48"/>
          <p:cNvSpPr>
            <a:spLocks noGrp="1"/>
          </p:cNvSpPr>
          <p:nvPr>
            <p:ph type="body" sz="quarter" idx="13"/>
          </p:nvPr>
        </p:nvSpPr>
        <p:spPr>
          <a:xfrm>
            <a:off x="467544" y="620511"/>
            <a:ext cx="5975350" cy="461665"/>
          </a:xfrm>
        </p:spPr>
        <p:txBody>
          <a:bodyPr vert="horz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TW" altLang="en-US" sz="2400" kern="1200" dirty="0" smtClean="0">
                <a:ln>
                  <a:noFill/>
                </a:ln>
                <a:solidFill>
                  <a:srgbClr val="FFFF00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482511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內文圖片3.png"/>
          <p:cNvPicPr>
            <a:picLocks noChangeAspect="1"/>
          </p:cNvPicPr>
          <p:nvPr/>
        </p:nvPicPr>
        <p:blipFill>
          <a:blip r:embed="rId2" cstate="print"/>
          <a:srcRect r="444" b="591"/>
          <a:stretch>
            <a:fillRect/>
          </a:stretch>
        </p:blipFill>
        <p:spPr>
          <a:xfrm>
            <a:off x="-8164" y="-8328"/>
            <a:ext cx="9167782" cy="6876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5020" y="-13394"/>
            <a:ext cx="8229600" cy="634082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320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TW" smtClean="0">
                <a:solidFill>
                  <a:prstClr val="white"/>
                </a:solidFill>
              </a:rPr>
              <a:t>104</a:t>
            </a:r>
            <a:r>
              <a:rPr lang="zh-TW" altLang="en-US" smtClean="0">
                <a:solidFill>
                  <a:prstClr val="white"/>
                </a:solidFill>
              </a:rPr>
              <a:t>年</a:t>
            </a:r>
            <a:r>
              <a:rPr lang="en-US" altLang="zh-TW" smtClean="0">
                <a:solidFill>
                  <a:prstClr val="white"/>
                </a:solidFill>
              </a:rPr>
              <a:t>5</a:t>
            </a:r>
            <a:r>
              <a:rPr lang="zh-TW" altLang="en-US" smtClean="0">
                <a:solidFill>
                  <a:prstClr val="white"/>
                </a:solidFill>
              </a:rPr>
              <a:t>月</a:t>
            </a:r>
            <a:r>
              <a:rPr lang="en-US" altLang="zh-TW" smtClean="0">
                <a:solidFill>
                  <a:prstClr val="white"/>
                </a:solidFill>
              </a:rPr>
              <a:t>5</a:t>
            </a:r>
            <a:r>
              <a:rPr lang="zh-TW" altLang="en-US" smtClean="0">
                <a:solidFill>
                  <a:prstClr val="white"/>
                </a:solidFill>
              </a:rPr>
              <a:t>日</a:t>
            </a: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smtClean="0">
                <a:solidFill>
                  <a:prstClr val="white"/>
                </a:solidFill>
              </a:rPr>
              <a:t>天氣預報產品在防救災決策運用</a:t>
            </a: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260736" y="6373164"/>
            <a:ext cx="499540" cy="365125"/>
          </a:xfrm>
        </p:spPr>
        <p:txBody>
          <a:bodyPr/>
          <a:lstStyle/>
          <a:p>
            <a:fld id="{4E27608F-6197-4F63-B035-4F8BFA479B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3"/>
          </p:nvPr>
        </p:nvSpPr>
        <p:spPr>
          <a:xfrm>
            <a:off x="747412" y="1484784"/>
            <a:ext cx="7633345" cy="576064"/>
          </a:xfrm>
        </p:spPr>
        <p:txBody>
          <a:bodyPr/>
          <a:lstStyle>
            <a:lvl1pPr algn="ctr">
              <a:buFontTx/>
              <a:buNone/>
              <a:defRPr sz="3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1616075" indent="0" algn="l">
              <a:buFontTx/>
              <a:buNone/>
              <a:defRPr sz="3000">
                <a:solidFill>
                  <a:schemeClr val="bg1"/>
                </a:solidFill>
              </a:defRPr>
            </a:lvl2pPr>
            <a:lvl3pPr marL="2244725" indent="0" algn="l">
              <a:buFontTx/>
              <a:buNone/>
              <a:defRPr sz="2600">
                <a:solidFill>
                  <a:schemeClr val="bg1"/>
                </a:solidFill>
              </a:defRPr>
            </a:lvl3pPr>
            <a:lvl4pPr marL="2873375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3405188" indent="0" algn="l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4"/>
          </p:nvPr>
        </p:nvSpPr>
        <p:spPr>
          <a:xfrm>
            <a:off x="1147026" y="2242748"/>
            <a:ext cx="6840538" cy="3168650"/>
          </a:xfrm>
        </p:spPr>
        <p:txBody>
          <a:bodyPr vert="horz" lIns="91440" tIns="45720" rIns="91440" bIns="45720" rtlCol="0" anchor="t" anchorCtr="0"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spcAft>
                <a:spcPts val="800"/>
              </a:spcAft>
              <a:buNone/>
              <a:defRPr lang="zh-TW" altLang="en-US" sz="320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75288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 descr="deep_ma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  <p:pic>
        <p:nvPicPr>
          <p:cNvPr id="85" name="圖片 84" descr="highligh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2464">
            <a:off x="4851392" y="462513"/>
            <a:ext cx="4538388" cy="420446"/>
          </a:xfrm>
          <a:prstGeom prst="rect">
            <a:avLst/>
          </a:prstGeom>
        </p:spPr>
      </p:pic>
      <p:sp>
        <p:nvSpPr>
          <p:cNvPr id="39" name="手繪多邊形 38"/>
          <p:cNvSpPr/>
          <p:nvPr/>
        </p:nvSpPr>
        <p:spPr>
          <a:xfrm>
            <a:off x="0" y="0"/>
            <a:ext cx="9144000" cy="1052736"/>
          </a:xfrm>
          <a:custGeom>
            <a:avLst/>
            <a:gdLst>
              <a:gd name="connsiteX0" fmla="*/ 0 w 9144000"/>
              <a:gd name="connsiteY0" fmla="*/ 0 h 620688"/>
              <a:gd name="connsiteX1" fmla="*/ 9144000 w 9144000"/>
              <a:gd name="connsiteY1" fmla="*/ 0 h 620688"/>
              <a:gd name="connsiteX2" fmla="*/ 9144000 w 9144000"/>
              <a:gd name="connsiteY2" fmla="*/ 620688 h 620688"/>
              <a:gd name="connsiteX3" fmla="*/ 0 w 9144000"/>
              <a:gd name="connsiteY3" fmla="*/ 620688 h 620688"/>
              <a:gd name="connsiteX4" fmla="*/ 0 w 9144000"/>
              <a:gd name="connsiteY4" fmla="*/ 0 h 620688"/>
              <a:gd name="connsiteX0" fmla="*/ 0 w 9144000"/>
              <a:gd name="connsiteY0" fmla="*/ 0 h 620688"/>
              <a:gd name="connsiteX1" fmla="*/ 9144000 w 9144000"/>
              <a:gd name="connsiteY1" fmla="*/ 0 h 620688"/>
              <a:gd name="connsiteX2" fmla="*/ 9144000 w 9144000"/>
              <a:gd name="connsiteY2" fmla="*/ 620688 h 620688"/>
              <a:gd name="connsiteX3" fmla="*/ 5976257 w 9144000"/>
              <a:gd name="connsiteY3" fmla="*/ 620486 h 620688"/>
              <a:gd name="connsiteX4" fmla="*/ 0 w 9144000"/>
              <a:gd name="connsiteY4" fmla="*/ 620688 h 620688"/>
              <a:gd name="connsiteX5" fmla="*/ 0 w 9144000"/>
              <a:gd name="connsiteY5" fmla="*/ 0 h 62068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5976257 w 9144000"/>
              <a:gd name="connsiteY3" fmla="*/ 620486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1084142"/>
              <a:gd name="connsiteX1" fmla="*/ 9144000 w 9144000"/>
              <a:gd name="connsiteY1" fmla="*/ 0 h 1084142"/>
              <a:gd name="connsiteX2" fmla="*/ 9144000 w 9144000"/>
              <a:gd name="connsiteY2" fmla="*/ 980728 h 1084142"/>
              <a:gd name="connsiteX3" fmla="*/ 5976257 w 9144000"/>
              <a:gd name="connsiteY3" fmla="*/ 620486 h 1084142"/>
              <a:gd name="connsiteX4" fmla="*/ 0 w 9144000"/>
              <a:gd name="connsiteY4" fmla="*/ 620688 h 1084142"/>
              <a:gd name="connsiteX5" fmla="*/ 0 w 9144000"/>
              <a:gd name="connsiteY5" fmla="*/ 0 h 1084142"/>
              <a:gd name="connsiteX0" fmla="*/ 0 w 9144000"/>
              <a:gd name="connsiteY0" fmla="*/ 0 h 1084142"/>
              <a:gd name="connsiteX1" fmla="*/ 9144000 w 9144000"/>
              <a:gd name="connsiteY1" fmla="*/ 0 h 1084142"/>
              <a:gd name="connsiteX2" fmla="*/ 9144000 w 9144000"/>
              <a:gd name="connsiteY2" fmla="*/ 980728 h 1084142"/>
              <a:gd name="connsiteX3" fmla="*/ 6012160 w 9144000"/>
              <a:gd name="connsiteY3" fmla="*/ 620688 h 1084142"/>
              <a:gd name="connsiteX4" fmla="*/ 0 w 9144000"/>
              <a:gd name="connsiteY4" fmla="*/ 620688 h 1084142"/>
              <a:gd name="connsiteX5" fmla="*/ 0 w 9144000"/>
              <a:gd name="connsiteY5" fmla="*/ 0 h 1084142"/>
              <a:gd name="connsiteX0" fmla="*/ 0 w 9144000"/>
              <a:gd name="connsiteY0" fmla="*/ 0 h 1084142"/>
              <a:gd name="connsiteX1" fmla="*/ 9144000 w 9144000"/>
              <a:gd name="connsiteY1" fmla="*/ 0 h 1084142"/>
              <a:gd name="connsiteX2" fmla="*/ 9144000 w 9144000"/>
              <a:gd name="connsiteY2" fmla="*/ 980728 h 1084142"/>
              <a:gd name="connsiteX3" fmla="*/ 6012160 w 9144000"/>
              <a:gd name="connsiteY3" fmla="*/ 620688 h 1084142"/>
              <a:gd name="connsiteX4" fmla="*/ 0 w 9144000"/>
              <a:gd name="connsiteY4" fmla="*/ 620688 h 1084142"/>
              <a:gd name="connsiteX5" fmla="*/ 0 w 9144000"/>
              <a:gd name="connsiteY5" fmla="*/ 0 h 1084142"/>
              <a:gd name="connsiteX0" fmla="*/ 0 w 9144000"/>
              <a:gd name="connsiteY0" fmla="*/ 0 h 1084142"/>
              <a:gd name="connsiteX1" fmla="*/ 9144000 w 9144000"/>
              <a:gd name="connsiteY1" fmla="*/ 0 h 1084142"/>
              <a:gd name="connsiteX2" fmla="*/ 9144000 w 9144000"/>
              <a:gd name="connsiteY2" fmla="*/ 980728 h 1084142"/>
              <a:gd name="connsiteX3" fmla="*/ 6012160 w 9144000"/>
              <a:gd name="connsiteY3" fmla="*/ 620688 h 1084142"/>
              <a:gd name="connsiteX4" fmla="*/ 0 w 9144000"/>
              <a:gd name="connsiteY4" fmla="*/ 620688 h 1084142"/>
              <a:gd name="connsiteX5" fmla="*/ 0 w 9144000"/>
              <a:gd name="connsiteY5" fmla="*/ 0 h 1084142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980728"/>
              <a:gd name="connsiteX1" fmla="*/ 9144000 w 9144000"/>
              <a:gd name="connsiteY1" fmla="*/ 0 h 980728"/>
              <a:gd name="connsiteX2" fmla="*/ 9144000 w 9144000"/>
              <a:gd name="connsiteY2" fmla="*/ 980728 h 980728"/>
              <a:gd name="connsiteX3" fmla="*/ 6012160 w 9144000"/>
              <a:gd name="connsiteY3" fmla="*/ 620688 h 980728"/>
              <a:gd name="connsiteX4" fmla="*/ 0 w 9144000"/>
              <a:gd name="connsiteY4" fmla="*/ 620688 h 980728"/>
              <a:gd name="connsiteX5" fmla="*/ 0 w 9144000"/>
              <a:gd name="connsiteY5" fmla="*/ 0 h 980728"/>
              <a:gd name="connsiteX0" fmla="*/ 0 w 9144000"/>
              <a:gd name="connsiteY0" fmla="*/ 0 h 1052736"/>
              <a:gd name="connsiteX1" fmla="*/ 9144000 w 9144000"/>
              <a:gd name="connsiteY1" fmla="*/ 0 h 1052736"/>
              <a:gd name="connsiteX2" fmla="*/ 9144000 w 9144000"/>
              <a:gd name="connsiteY2" fmla="*/ 1052736 h 1052736"/>
              <a:gd name="connsiteX3" fmla="*/ 6012160 w 9144000"/>
              <a:gd name="connsiteY3" fmla="*/ 620688 h 1052736"/>
              <a:gd name="connsiteX4" fmla="*/ 0 w 9144000"/>
              <a:gd name="connsiteY4" fmla="*/ 620688 h 1052736"/>
              <a:gd name="connsiteX5" fmla="*/ 0 w 9144000"/>
              <a:gd name="connsiteY5" fmla="*/ 0 h 1052736"/>
              <a:gd name="connsiteX0" fmla="*/ 0 w 9144000"/>
              <a:gd name="connsiteY0" fmla="*/ 0 h 1052736"/>
              <a:gd name="connsiteX1" fmla="*/ 9144000 w 9144000"/>
              <a:gd name="connsiteY1" fmla="*/ 0 h 1052736"/>
              <a:gd name="connsiteX2" fmla="*/ 9144000 w 9144000"/>
              <a:gd name="connsiteY2" fmla="*/ 1052736 h 1052736"/>
              <a:gd name="connsiteX3" fmla="*/ 6012160 w 9144000"/>
              <a:gd name="connsiteY3" fmla="*/ 620688 h 1052736"/>
              <a:gd name="connsiteX4" fmla="*/ 0 w 9144000"/>
              <a:gd name="connsiteY4" fmla="*/ 620688 h 1052736"/>
              <a:gd name="connsiteX5" fmla="*/ 0 w 9144000"/>
              <a:gd name="connsiteY5" fmla="*/ 0 h 1052736"/>
              <a:gd name="connsiteX0" fmla="*/ 0 w 9144000"/>
              <a:gd name="connsiteY0" fmla="*/ 0 h 1052736"/>
              <a:gd name="connsiteX1" fmla="*/ 9144000 w 9144000"/>
              <a:gd name="connsiteY1" fmla="*/ 0 h 1052736"/>
              <a:gd name="connsiteX2" fmla="*/ 9144000 w 9144000"/>
              <a:gd name="connsiteY2" fmla="*/ 1052736 h 1052736"/>
              <a:gd name="connsiteX3" fmla="*/ 6012160 w 9144000"/>
              <a:gd name="connsiteY3" fmla="*/ 620688 h 1052736"/>
              <a:gd name="connsiteX4" fmla="*/ 0 w 9144000"/>
              <a:gd name="connsiteY4" fmla="*/ 620688 h 1052736"/>
              <a:gd name="connsiteX5" fmla="*/ 0 w 9144000"/>
              <a:gd name="connsiteY5" fmla="*/ 0 h 1052736"/>
              <a:gd name="connsiteX0" fmla="*/ 0 w 9144000"/>
              <a:gd name="connsiteY0" fmla="*/ 0 h 1052736"/>
              <a:gd name="connsiteX1" fmla="*/ 9144000 w 9144000"/>
              <a:gd name="connsiteY1" fmla="*/ 0 h 1052736"/>
              <a:gd name="connsiteX2" fmla="*/ 9144000 w 9144000"/>
              <a:gd name="connsiteY2" fmla="*/ 1052736 h 1052736"/>
              <a:gd name="connsiteX3" fmla="*/ 6012160 w 9144000"/>
              <a:gd name="connsiteY3" fmla="*/ 620688 h 1052736"/>
              <a:gd name="connsiteX4" fmla="*/ 0 w 9144000"/>
              <a:gd name="connsiteY4" fmla="*/ 620688 h 1052736"/>
              <a:gd name="connsiteX5" fmla="*/ 0 w 9144000"/>
              <a:gd name="connsiteY5" fmla="*/ 0 h 1052736"/>
              <a:gd name="connsiteX0" fmla="*/ 0 w 9144000"/>
              <a:gd name="connsiteY0" fmla="*/ 0 h 1052736"/>
              <a:gd name="connsiteX1" fmla="*/ 9144000 w 9144000"/>
              <a:gd name="connsiteY1" fmla="*/ 0 h 1052736"/>
              <a:gd name="connsiteX2" fmla="*/ 9144000 w 9144000"/>
              <a:gd name="connsiteY2" fmla="*/ 1052736 h 1052736"/>
              <a:gd name="connsiteX3" fmla="*/ 6012160 w 9144000"/>
              <a:gd name="connsiteY3" fmla="*/ 620688 h 1052736"/>
              <a:gd name="connsiteX4" fmla="*/ 0 w 9144000"/>
              <a:gd name="connsiteY4" fmla="*/ 620688 h 1052736"/>
              <a:gd name="connsiteX5" fmla="*/ 0 w 9144000"/>
              <a:gd name="connsiteY5" fmla="*/ 0 h 1052736"/>
              <a:gd name="connsiteX0" fmla="*/ 0 w 9144000"/>
              <a:gd name="connsiteY0" fmla="*/ 0 h 1052736"/>
              <a:gd name="connsiteX1" fmla="*/ 9144000 w 9144000"/>
              <a:gd name="connsiteY1" fmla="*/ 0 h 1052736"/>
              <a:gd name="connsiteX2" fmla="*/ 9144000 w 9144000"/>
              <a:gd name="connsiteY2" fmla="*/ 1052736 h 1052736"/>
              <a:gd name="connsiteX3" fmla="*/ 6012160 w 9144000"/>
              <a:gd name="connsiteY3" fmla="*/ 620688 h 1052736"/>
              <a:gd name="connsiteX4" fmla="*/ 0 w 9144000"/>
              <a:gd name="connsiteY4" fmla="*/ 620688 h 1052736"/>
              <a:gd name="connsiteX5" fmla="*/ 0 w 9144000"/>
              <a:gd name="connsiteY5" fmla="*/ 0 h 1052736"/>
              <a:gd name="connsiteX0" fmla="*/ 0 w 9144000"/>
              <a:gd name="connsiteY0" fmla="*/ 0 h 1052736"/>
              <a:gd name="connsiteX1" fmla="*/ 9144000 w 9144000"/>
              <a:gd name="connsiteY1" fmla="*/ 0 h 1052736"/>
              <a:gd name="connsiteX2" fmla="*/ 9144000 w 9144000"/>
              <a:gd name="connsiteY2" fmla="*/ 1052736 h 1052736"/>
              <a:gd name="connsiteX3" fmla="*/ 6012160 w 9144000"/>
              <a:gd name="connsiteY3" fmla="*/ 620688 h 1052736"/>
              <a:gd name="connsiteX4" fmla="*/ 0 w 9144000"/>
              <a:gd name="connsiteY4" fmla="*/ 620688 h 1052736"/>
              <a:gd name="connsiteX5" fmla="*/ 0 w 9144000"/>
              <a:gd name="connsiteY5" fmla="*/ 0 h 10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1052736">
                <a:moveTo>
                  <a:pt x="0" y="0"/>
                </a:moveTo>
                <a:lnTo>
                  <a:pt x="9144000" y="0"/>
                </a:lnTo>
                <a:lnTo>
                  <a:pt x="9144000" y="1052736"/>
                </a:lnTo>
                <a:cubicBezTo>
                  <a:pt x="8649409" y="919843"/>
                  <a:pt x="7609281" y="699358"/>
                  <a:pt x="6012160" y="620688"/>
                </a:cubicBezTo>
                <a:lnTo>
                  <a:pt x="0" y="62068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D63B9"/>
              </a:gs>
              <a:gs pos="100000">
                <a:srgbClr val="0E49A7"/>
              </a:gs>
            </a:gsLst>
            <a:lin ang="18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5" name="橢圓 54"/>
          <p:cNvSpPr/>
          <p:nvPr/>
        </p:nvSpPr>
        <p:spPr>
          <a:xfrm>
            <a:off x="8188728" y="6348672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8" name="手繪多邊形 67"/>
          <p:cNvSpPr/>
          <p:nvPr/>
        </p:nvSpPr>
        <p:spPr>
          <a:xfrm>
            <a:off x="-10572" y="-1"/>
            <a:ext cx="9154572" cy="620689"/>
          </a:xfrm>
          <a:custGeom>
            <a:avLst/>
            <a:gdLst>
              <a:gd name="connsiteX0" fmla="*/ 0 w 9135836"/>
              <a:gd name="connsiteY0" fmla="*/ 408214 h 468086"/>
              <a:gd name="connsiteX1" fmla="*/ 6482443 w 9135836"/>
              <a:gd name="connsiteY1" fmla="*/ 400050 h 468086"/>
              <a:gd name="connsiteX2" fmla="*/ 9135836 w 9135836"/>
              <a:gd name="connsiteY2" fmla="*/ 0 h 468086"/>
              <a:gd name="connsiteX0" fmla="*/ 0 w 9154572"/>
              <a:gd name="connsiteY0" fmla="*/ 616309 h 710863"/>
              <a:gd name="connsiteX1" fmla="*/ 6482443 w 9154572"/>
              <a:gd name="connsiteY1" fmla="*/ 608145 h 710863"/>
              <a:gd name="connsiteX2" fmla="*/ 9154572 w 9154572"/>
              <a:gd name="connsiteY2" fmla="*/ 0 h 710863"/>
              <a:gd name="connsiteX0" fmla="*/ 0 w 9154572"/>
              <a:gd name="connsiteY0" fmla="*/ 616309 h 710863"/>
              <a:gd name="connsiteX1" fmla="*/ 6482443 w 9154572"/>
              <a:gd name="connsiteY1" fmla="*/ 608145 h 710863"/>
              <a:gd name="connsiteX2" fmla="*/ 9154572 w 9154572"/>
              <a:gd name="connsiteY2" fmla="*/ 0 h 710863"/>
              <a:gd name="connsiteX0" fmla="*/ 0 w 9154572"/>
              <a:gd name="connsiteY0" fmla="*/ 616309 h 616309"/>
              <a:gd name="connsiteX1" fmla="*/ 6526788 w 9154572"/>
              <a:gd name="connsiteY1" fmla="*/ 548681 h 616309"/>
              <a:gd name="connsiteX2" fmla="*/ 9154572 w 9154572"/>
              <a:gd name="connsiteY2" fmla="*/ 0 h 616309"/>
              <a:gd name="connsiteX0" fmla="*/ 0 w 9154572"/>
              <a:gd name="connsiteY0" fmla="*/ 616309 h 620689"/>
              <a:gd name="connsiteX1" fmla="*/ 6166748 w 9154572"/>
              <a:gd name="connsiteY1" fmla="*/ 620689 h 620689"/>
              <a:gd name="connsiteX2" fmla="*/ 9154572 w 9154572"/>
              <a:gd name="connsiteY2" fmla="*/ 0 h 620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54572" h="620689">
                <a:moveTo>
                  <a:pt x="0" y="616309"/>
                </a:moveTo>
                <a:lnTo>
                  <a:pt x="6166748" y="620689"/>
                </a:lnTo>
                <a:cubicBezTo>
                  <a:pt x="7692510" y="517971"/>
                  <a:pt x="8622909" y="249741"/>
                  <a:pt x="9154572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black"/>
              </a:solidFill>
            </a:endParaRPr>
          </a:p>
        </p:txBody>
      </p:sp>
      <p:grpSp>
        <p:nvGrpSpPr>
          <p:cNvPr id="2" name="群組 83"/>
          <p:cNvGrpSpPr/>
          <p:nvPr/>
        </p:nvGrpSpPr>
        <p:grpSpPr>
          <a:xfrm>
            <a:off x="-17057" y="103662"/>
            <a:ext cx="9167542" cy="877066"/>
            <a:chOff x="-17057" y="103662"/>
            <a:chExt cx="9167542" cy="877066"/>
          </a:xfrm>
        </p:grpSpPr>
        <p:sp>
          <p:nvSpPr>
            <p:cNvPr id="72" name="手繪多邊形 71"/>
            <p:cNvSpPr/>
            <p:nvPr userDrawn="1"/>
          </p:nvSpPr>
          <p:spPr>
            <a:xfrm>
              <a:off x="-12970" y="103662"/>
              <a:ext cx="9156970" cy="516256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6970" h="516256">
                  <a:moveTo>
                    <a:pt x="0" y="511876"/>
                  </a:moveTo>
                  <a:lnTo>
                    <a:pt x="6166748" y="516256"/>
                  </a:lnTo>
                  <a:cubicBezTo>
                    <a:pt x="7692510" y="413538"/>
                    <a:pt x="8625307" y="249741"/>
                    <a:pt x="9156970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手繪多邊形 72"/>
            <p:cNvSpPr/>
            <p:nvPr userDrawn="1"/>
          </p:nvSpPr>
          <p:spPr>
            <a:xfrm>
              <a:off x="-17057" y="188640"/>
              <a:ext cx="9161057" cy="439662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61057" h="439662">
                  <a:moveTo>
                    <a:pt x="0" y="435282"/>
                  </a:moveTo>
                  <a:lnTo>
                    <a:pt x="6166748" y="439662"/>
                  </a:lnTo>
                  <a:cubicBezTo>
                    <a:pt x="7692510" y="336944"/>
                    <a:pt x="8455584" y="278907"/>
                    <a:pt x="9161057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手繪多邊形 73"/>
            <p:cNvSpPr/>
            <p:nvPr userDrawn="1"/>
          </p:nvSpPr>
          <p:spPr>
            <a:xfrm>
              <a:off x="-10571" y="260648"/>
              <a:ext cx="9154572" cy="370226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4572" h="370226">
                  <a:moveTo>
                    <a:pt x="0" y="365846"/>
                  </a:moveTo>
                  <a:lnTo>
                    <a:pt x="6166748" y="370226"/>
                  </a:lnTo>
                  <a:cubicBezTo>
                    <a:pt x="7465187" y="314080"/>
                    <a:pt x="8236062" y="272256"/>
                    <a:pt x="9154572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手繪多邊形 74"/>
            <p:cNvSpPr/>
            <p:nvPr userDrawn="1"/>
          </p:nvSpPr>
          <p:spPr>
            <a:xfrm>
              <a:off x="-12970" y="332655"/>
              <a:ext cx="9156970" cy="300117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6970" h="300117">
                  <a:moveTo>
                    <a:pt x="0" y="295737"/>
                  </a:moveTo>
                  <a:lnTo>
                    <a:pt x="6166748" y="300117"/>
                  </a:lnTo>
                  <a:cubicBezTo>
                    <a:pt x="7465187" y="243971"/>
                    <a:pt x="8238460" y="272256"/>
                    <a:pt x="9156970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手繪多邊形 75"/>
            <p:cNvSpPr/>
            <p:nvPr userDrawn="1"/>
          </p:nvSpPr>
          <p:spPr>
            <a:xfrm>
              <a:off x="-8884" y="417633"/>
              <a:ext cx="9159369" cy="249409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9369" h="249409">
                  <a:moveTo>
                    <a:pt x="0" y="211644"/>
                  </a:moveTo>
                  <a:lnTo>
                    <a:pt x="6166748" y="216024"/>
                  </a:lnTo>
                  <a:cubicBezTo>
                    <a:pt x="7465187" y="159878"/>
                    <a:pt x="8379184" y="249409"/>
                    <a:pt x="9159369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手繪多邊形 76"/>
            <p:cNvSpPr/>
            <p:nvPr userDrawn="1"/>
          </p:nvSpPr>
          <p:spPr>
            <a:xfrm>
              <a:off x="-10572" y="542194"/>
              <a:ext cx="9154572" cy="93361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  <a:gd name="connsiteX0" fmla="*/ 0 w 9154572"/>
                <a:gd name="connsiteY0" fmla="*/ 88981 h 249409"/>
                <a:gd name="connsiteX1" fmla="*/ 6166748 w 9154572"/>
                <a:gd name="connsiteY1" fmla="*/ 93361 h 249409"/>
                <a:gd name="connsiteX2" fmla="*/ 9154572 w 9154572"/>
                <a:gd name="connsiteY2" fmla="*/ 0 h 249409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93361"/>
                <a:gd name="connsiteX1" fmla="*/ 6166748 w 9154572"/>
                <a:gd name="connsiteY1" fmla="*/ 93361 h 93361"/>
                <a:gd name="connsiteX2" fmla="*/ 9154572 w 9154572"/>
                <a:gd name="connsiteY2" fmla="*/ 0 h 9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4572" h="93361">
                  <a:moveTo>
                    <a:pt x="0" y="88981"/>
                  </a:moveTo>
                  <a:lnTo>
                    <a:pt x="6166748" y="93361"/>
                  </a:lnTo>
                  <a:cubicBezTo>
                    <a:pt x="7483710" y="78680"/>
                    <a:pt x="8576892" y="89030"/>
                    <a:pt x="9154572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手繪多邊形 77"/>
            <p:cNvSpPr/>
            <p:nvPr userDrawn="1"/>
          </p:nvSpPr>
          <p:spPr>
            <a:xfrm>
              <a:off x="-12970" y="596079"/>
              <a:ext cx="9156970" cy="38803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  <a:gd name="connsiteX0" fmla="*/ 0 w 9154572"/>
                <a:gd name="connsiteY0" fmla="*/ 88981 h 249409"/>
                <a:gd name="connsiteX1" fmla="*/ 6166748 w 9154572"/>
                <a:gd name="connsiteY1" fmla="*/ 93361 h 249409"/>
                <a:gd name="connsiteX2" fmla="*/ 9154572 w 9154572"/>
                <a:gd name="connsiteY2" fmla="*/ 0 h 249409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93361"/>
                <a:gd name="connsiteX1" fmla="*/ 6166748 w 9154572"/>
                <a:gd name="connsiteY1" fmla="*/ 93361 h 93361"/>
                <a:gd name="connsiteX2" fmla="*/ 9154572 w 9154572"/>
                <a:gd name="connsiteY2" fmla="*/ 0 h 93361"/>
                <a:gd name="connsiteX0" fmla="*/ 0 w 9154572"/>
                <a:gd name="connsiteY0" fmla="*/ 155055 h 159435"/>
                <a:gd name="connsiteX1" fmla="*/ 6166748 w 9154572"/>
                <a:gd name="connsiteY1" fmla="*/ 159435 h 159435"/>
                <a:gd name="connsiteX2" fmla="*/ 9154572 w 9154572"/>
                <a:gd name="connsiteY2" fmla="*/ 66074 h 159435"/>
                <a:gd name="connsiteX0" fmla="*/ 0 w 9156970"/>
                <a:gd name="connsiteY0" fmla="*/ 61694 h 66074"/>
                <a:gd name="connsiteX1" fmla="*/ 6166748 w 9156970"/>
                <a:gd name="connsiteY1" fmla="*/ 66074 h 66074"/>
                <a:gd name="connsiteX2" fmla="*/ 9156970 w 9156970"/>
                <a:gd name="connsiteY2" fmla="*/ 66074 h 66074"/>
                <a:gd name="connsiteX0" fmla="*/ 0 w 9156970"/>
                <a:gd name="connsiteY0" fmla="*/ 10301 h 72495"/>
                <a:gd name="connsiteX1" fmla="*/ 6166748 w 9156970"/>
                <a:gd name="connsiteY1" fmla="*/ 14681 h 72495"/>
                <a:gd name="connsiteX2" fmla="*/ 9156970 w 9156970"/>
                <a:gd name="connsiteY2" fmla="*/ 72495 h 72495"/>
                <a:gd name="connsiteX0" fmla="*/ 0 w 9156970"/>
                <a:gd name="connsiteY0" fmla="*/ 75888 h 80268"/>
                <a:gd name="connsiteX1" fmla="*/ 6166748 w 9156970"/>
                <a:gd name="connsiteY1" fmla="*/ 80268 h 80268"/>
                <a:gd name="connsiteX2" fmla="*/ 9156970 w 9156970"/>
                <a:gd name="connsiteY2" fmla="*/ 66074 h 80268"/>
                <a:gd name="connsiteX0" fmla="*/ 0 w 9156970"/>
                <a:gd name="connsiteY0" fmla="*/ 34423 h 38803"/>
                <a:gd name="connsiteX1" fmla="*/ 6166748 w 9156970"/>
                <a:gd name="connsiteY1" fmla="*/ 38803 h 38803"/>
                <a:gd name="connsiteX2" fmla="*/ 9156970 w 9156970"/>
                <a:gd name="connsiteY2" fmla="*/ 24609 h 3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6970" h="38803">
                  <a:moveTo>
                    <a:pt x="0" y="34423"/>
                  </a:moveTo>
                  <a:lnTo>
                    <a:pt x="6166748" y="38803"/>
                  </a:lnTo>
                  <a:cubicBezTo>
                    <a:pt x="7483710" y="24122"/>
                    <a:pt x="8570240" y="0"/>
                    <a:pt x="9156970" y="24609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手繪多邊形 78"/>
            <p:cNvSpPr/>
            <p:nvPr userDrawn="1"/>
          </p:nvSpPr>
          <p:spPr>
            <a:xfrm>
              <a:off x="-10572" y="630989"/>
              <a:ext cx="9154572" cy="349739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  <a:gd name="connsiteX0" fmla="*/ 0 w 9154572"/>
                <a:gd name="connsiteY0" fmla="*/ 88981 h 249409"/>
                <a:gd name="connsiteX1" fmla="*/ 6166748 w 9154572"/>
                <a:gd name="connsiteY1" fmla="*/ 93361 h 249409"/>
                <a:gd name="connsiteX2" fmla="*/ 9154572 w 9154572"/>
                <a:gd name="connsiteY2" fmla="*/ 0 h 249409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93361"/>
                <a:gd name="connsiteX1" fmla="*/ 6166748 w 9154572"/>
                <a:gd name="connsiteY1" fmla="*/ 93361 h 93361"/>
                <a:gd name="connsiteX2" fmla="*/ 9154572 w 9154572"/>
                <a:gd name="connsiteY2" fmla="*/ 0 h 93361"/>
                <a:gd name="connsiteX0" fmla="*/ 0 w 9154572"/>
                <a:gd name="connsiteY0" fmla="*/ 155055 h 159435"/>
                <a:gd name="connsiteX1" fmla="*/ 6166748 w 9154572"/>
                <a:gd name="connsiteY1" fmla="*/ 159435 h 159435"/>
                <a:gd name="connsiteX2" fmla="*/ 9154572 w 9154572"/>
                <a:gd name="connsiteY2" fmla="*/ 66074 h 159435"/>
                <a:gd name="connsiteX0" fmla="*/ 0 w 9156970"/>
                <a:gd name="connsiteY0" fmla="*/ 61694 h 66074"/>
                <a:gd name="connsiteX1" fmla="*/ 6166748 w 9156970"/>
                <a:gd name="connsiteY1" fmla="*/ 66074 h 66074"/>
                <a:gd name="connsiteX2" fmla="*/ 9156970 w 9156970"/>
                <a:gd name="connsiteY2" fmla="*/ 66074 h 66074"/>
                <a:gd name="connsiteX0" fmla="*/ 0 w 9156970"/>
                <a:gd name="connsiteY0" fmla="*/ 10301 h 72495"/>
                <a:gd name="connsiteX1" fmla="*/ 6166748 w 9156970"/>
                <a:gd name="connsiteY1" fmla="*/ 14681 h 72495"/>
                <a:gd name="connsiteX2" fmla="*/ 9156970 w 9156970"/>
                <a:gd name="connsiteY2" fmla="*/ 72495 h 72495"/>
                <a:gd name="connsiteX0" fmla="*/ 0 w 9156970"/>
                <a:gd name="connsiteY0" fmla="*/ 75888 h 80268"/>
                <a:gd name="connsiteX1" fmla="*/ 6166748 w 9156970"/>
                <a:gd name="connsiteY1" fmla="*/ 80268 h 80268"/>
                <a:gd name="connsiteX2" fmla="*/ 9156970 w 9156970"/>
                <a:gd name="connsiteY2" fmla="*/ 66074 h 80268"/>
                <a:gd name="connsiteX0" fmla="*/ 0 w 9156970"/>
                <a:gd name="connsiteY0" fmla="*/ 34423 h 38803"/>
                <a:gd name="connsiteX1" fmla="*/ 6166748 w 9156970"/>
                <a:gd name="connsiteY1" fmla="*/ 38803 h 38803"/>
                <a:gd name="connsiteX2" fmla="*/ 9156970 w 9156970"/>
                <a:gd name="connsiteY2" fmla="*/ 24609 h 38803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160540"/>
                <a:gd name="connsiteX1" fmla="*/ 6166748 w 9154572"/>
                <a:gd name="connsiteY1" fmla="*/ 4380 h 160540"/>
                <a:gd name="connsiteX2" fmla="*/ 9154572 w 9154572"/>
                <a:gd name="connsiteY2" fmla="*/ 61707 h 160540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163715 h 225422"/>
                <a:gd name="connsiteX1" fmla="*/ 6166748 w 9154572"/>
                <a:gd name="connsiteY1" fmla="*/ 168095 h 225422"/>
                <a:gd name="connsiteX2" fmla="*/ 9154572 w 9154572"/>
                <a:gd name="connsiteY2" fmla="*/ 225422 h 225422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4572" h="349739">
                  <a:moveTo>
                    <a:pt x="0" y="0"/>
                  </a:moveTo>
                  <a:lnTo>
                    <a:pt x="6166748" y="4380"/>
                  </a:lnTo>
                  <a:cubicBezTo>
                    <a:pt x="7162689" y="23489"/>
                    <a:pt x="8038401" y="113096"/>
                    <a:pt x="9154572" y="349739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手繪多邊形 79"/>
            <p:cNvSpPr/>
            <p:nvPr userDrawn="1"/>
          </p:nvSpPr>
          <p:spPr>
            <a:xfrm>
              <a:off x="-10572" y="633658"/>
              <a:ext cx="9154572" cy="277731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  <a:gd name="connsiteX0" fmla="*/ 0 w 9154572"/>
                <a:gd name="connsiteY0" fmla="*/ 88981 h 249409"/>
                <a:gd name="connsiteX1" fmla="*/ 6166748 w 9154572"/>
                <a:gd name="connsiteY1" fmla="*/ 93361 h 249409"/>
                <a:gd name="connsiteX2" fmla="*/ 9154572 w 9154572"/>
                <a:gd name="connsiteY2" fmla="*/ 0 h 249409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93361"/>
                <a:gd name="connsiteX1" fmla="*/ 6166748 w 9154572"/>
                <a:gd name="connsiteY1" fmla="*/ 93361 h 93361"/>
                <a:gd name="connsiteX2" fmla="*/ 9154572 w 9154572"/>
                <a:gd name="connsiteY2" fmla="*/ 0 h 93361"/>
                <a:gd name="connsiteX0" fmla="*/ 0 w 9154572"/>
                <a:gd name="connsiteY0" fmla="*/ 155055 h 159435"/>
                <a:gd name="connsiteX1" fmla="*/ 6166748 w 9154572"/>
                <a:gd name="connsiteY1" fmla="*/ 159435 h 159435"/>
                <a:gd name="connsiteX2" fmla="*/ 9154572 w 9154572"/>
                <a:gd name="connsiteY2" fmla="*/ 66074 h 159435"/>
                <a:gd name="connsiteX0" fmla="*/ 0 w 9156970"/>
                <a:gd name="connsiteY0" fmla="*/ 61694 h 66074"/>
                <a:gd name="connsiteX1" fmla="*/ 6166748 w 9156970"/>
                <a:gd name="connsiteY1" fmla="*/ 66074 h 66074"/>
                <a:gd name="connsiteX2" fmla="*/ 9156970 w 9156970"/>
                <a:gd name="connsiteY2" fmla="*/ 66074 h 66074"/>
                <a:gd name="connsiteX0" fmla="*/ 0 w 9156970"/>
                <a:gd name="connsiteY0" fmla="*/ 10301 h 72495"/>
                <a:gd name="connsiteX1" fmla="*/ 6166748 w 9156970"/>
                <a:gd name="connsiteY1" fmla="*/ 14681 h 72495"/>
                <a:gd name="connsiteX2" fmla="*/ 9156970 w 9156970"/>
                <a:gd name="connsiteY2" fmla="*/ 72495 h 72495"/>
                <a:gd name="connsiteX0" fmla="*/ 0 w 9156970"/>
                <a:gd name="connsiteY0" fmla="*/ 75888 h 80268"/>
                <a:gd name="connsiteX1" fmla="*/ 6166748 w 9156970"/>
                <a:gd name="connsiteY1" fmla="*/ 80268 h 80268"/>
                <a:gd name="connsiteX2" fmla="*/ 9156970 w 9156970"/>
                <a:gd name="connsiteY2" fmla="*/ 66074 h 80268"/>
                <a:gd name="connsiteX0" fmla="*/ 0 w 9156970"/>
                <a:gd name="connsiteY0" fmla="*/ 34423 h 38803"/>
                <a:gd name="connsiteX1" fmla="*/ 6166748 w 9156970"/>
                <a:gd name="connsiteY1" fmla="*/ 38803 h 38803"/>
                <a:gd name="connsiteX2" fmla="*/ 9156970 w 9156970"/>
                <a:gd name="connsiteY2" fmla="*/ 24609 h 38803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160540"/>
                <a:gd name="connsiteX1" fmla="*/ 6166748 w 9154572"/>
                <a:gd name="connsiteY1" fmla="*/ 4380 h 160540"/>
                <a:gd name="connsiteX2" fmla="*/ 9154572 w 9154572"/>
                <a:gd name="connsiteY2" fmla="*/ 61707 h 160540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163715 h 225422"/>
                <a:gd name="connsiteX1" fmla="*/ 6166748 w 9154572"/>
                <a:gd name="connsiteY1" fmla="*/ 168095 h 225422"/>
                <a:gd name="connsiteX2" fmla="*/ 9154572 w 9154572"/>
                <a:gd name="connsiteY2" fmla="*/ 225422 h 225422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277731"/>
                <a:gd name="connsiteX1" fmla="*/ 6166748 w 9154572"/>
                <a:gd name="connsiteY1" fmla="*/ 4380 h 277731"/>
                <a:gd name="connsiteX2" fmla="*/ 9154572 w 9154572"/>
                <a:gd name="connsiteY2" fmla="*/ 277731 h 27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4572" h="277731">
                  <a:moveTo>
                    <a:pt x="0" y="0"/>
                  </a:moveTo>
                  <a:lnTo>
                    <a:pt x="6166748" y="4380"/>
                  </a:lnTo>
                  <a:cubicBezTo>
                    <a:pt x="7162689" y="23489"/>
                    <a:pt x="8038401" y="41088"/>
                    <a:pt x="9154572" y="277731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手繪多邊形 80"/>
            <p:cNvSpPr/>
            <p:nvPr userDrawn="1"/>
          </p:nvSpPr>
          <p:spPr>
            <a:xfrm>
              <a:off x="-10572" y="633659"/>
              <a:ext cx="9154572" cy="203054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  <a:gd name="connsiteX0" fmla="*/ 0 w 9154572"/>
                <a:gd name="connsiteY0" fmla="*/ 88981 h 249409"/>
                <a:gd name="connsiteX1" fmla="*/ 6166748 w 9154572"/>
                <a:gd name="connsiteY1" fmla="*/ 93361 h 249409"/>
                <a:gd name="connsiteX2" fmla="*/ 9154572 w 9154572"/>
                <a:gd name="connsiteY2" fmla="*/ 0 h 249409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93361"/>
                <a:gd name="connsiteX1" fmla="*/ 6166748 w 9154572"/>
                <a:gd name="connsiteY1" fmla="*/ 93361 h 93361"/>
                <a:gd name="connsiteX2" fmla="*/ 9154572 w 9154572"/>
                <a:gd name="connsiteY2" fmla="*/ 0 h 93361"/>
                <a:gd name="connsiteX0" fmla="*/ 0 w 9154572"/>
                <a:gd name="connsiteY0" fmla="*/ 155055 h 159435"/>
                <a:gd name="connsiteX1" fmla="*/ 6166748 w 9154572"/>
                <a:gd name="connsiteY1" fmla="*/ 159435 h 159435"/>
                <a:gd name="connsiteX2" fmla="*/ 9154572 w 9154572"/>
                <a:gd name="connsiteY2" fmla="*/ 66074 h 159435"/>
                <a:gd name="connsiteX0" fmla="*/ 0 w 9156970"/>
                <a:gd name="connsiteY0" fmla="*/ 61694 h 66074"/>
                <a:gd name="connsiteX1" fmla="*/ 6166748 w 9156970"/>
                <a:gd name="connsiteY1" fmla="*/ 66074 h 66074"/>
                <a:gd name="connsiteX2" fmla="*/ 9156970 w 9156970"/>
                <a:gd name="connsiteY2" fmla="*/ 66074 h 66074"/>
                <a:gd name="connsiteX0" fmla="*/ 0 w 9156970"/>
                <a:gd name="connsiteY0" fmla="*/ 10301 h 72495"/>
                <a:gd name="connsiteX1" fmla="*/ 6166748 w 9156970"/>
                <a:gd name="connsiteY1" fmla="*/ 14681 h 72495"/>
                <a:gd name="connsiteX2" fmla="*/ 9156970 w 9156970"/>
                <a:gd name="connsiteY2" fmla="*/ 72495 h 72495"/>
                <a:gd name="connsiteX0" fmla="*/ 0 w 9156970"/>
                <a:gd name="connsiteY0" fmla="*/ 75888 h 80268"/>
                <a:gd name="connsiteX1" fmla="*/ 6166748 w 9156970"/>
                <a:gd name="connsiteY1" fmla="*/ 80268 h 80268"/>
                <a:gd name="connsiteX2" fmla="*/ 9156970 w 9156970"/>
                <a:gd name="connsiteY2" fmla="*/ 66074 h 80268"/>
                <a:gd name="connsiteX0" fmla="*/ 0 w 9156970"/>
                <a:gd name="connsiteY0" fmla="*/ 34423 h 38803"/>
                <a:gd name="connsiteX1" fmla="*/ 6166748 w 9156970"/>
                <a:gd name="connsiteY1" fmla="*/ 38803 h 38803"/>
                <a:gd name="connsiteX2" fmla="*/ 9156970 w 9156970"/>
                <a:gd name="connsiteY2" fmla="*/ 24609 h 38803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160540"/>
                <a:gd name="connsiteX1" fmla="*/ 6166748 w 9154572"/>
                <a:gd name="connsiteY1" fmla="*/ 4380 h 160540"/>
                <a:gd name="connsiteX2" fmla="*/ 9154572 w 9154572"/>
                <a:gd name="connsiteY2" fmla="*/ 61707 h 160540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163715 h 225422"/>
                <a:gd name="connsiteX1" fmla="*/ 6166748 w 9154572"/>
                <a:gd name="connsiteY1" fmla="*/ 168095 h 225422"/>
                <a:gd name="connsiteX2" fmla="*/ 9154572 w 9154572"/>
                <a:gd name="connsiteY2" fmla="*/ 225422 h 225422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277731"/>
                <a:gd name="connsiteX1" fmla="*/ 6166748 w 9154572"/>
                <a:gd name="connsiteY1" fmla="*/ 4380 h 277731"/>
                <a:gd name="connsiteX2" fmla="*/ 9154572 w 9154572"/>
                <a:gd name="connsiteY2" fmla="*/ 277731 h 277731"/>
                <a:gd name="connsiteX0" fmla="*/ 0 w 9154572"/>
                <a:gd name="connsiteY0" fmla="*/ 92627 h 236643"/>
                <a:gd name="connsiteX1" fmla="*/ 6166748 w 9154572"/>
                <a:gd name="connsiteY1" fmla="*/ 97007 h 236643"/>
                <a:gd name="connsiteX2" fmla="*/ 9154572 w 9154572"/>
                <a:gd name="connsiteY2" fmla="*/ 236643 h 236643"/>
                <a:gd name="connsiteX0" fmla="*/ 0 w 9154572"/>
                <a:gd name="connsiteY0" fmla="*/ 33589 h 236643"/>
                <a:gd name="connsiteX1" fmla="*/ 6166748 w 9154572"/>
                <a:gd name="connsiteY1" fmla="*/ 37969 h 236643"/>
                <a:gd name="connsiteX2" fmla="*/ 9154572 w 9154572"/>
                <a:gd name="connsiteY2" fmla="*/ 236643 h 236643"/>
                <a:gd name="connsiteX0" fmla="*/ 0 w 9154572"/>
                <a:gd name="connsiteY0" fmla="*/ 12251 h 215305"/>
                <a:gd name="connsiteX1" fmla="*/ 6166748 w 9154572"/>
                <a:gd name="connsiteY1" fmla="*/ 16631 h 215305"/>
                <a:gd name="connsiteX2" fmla="*/ 9154572 w 9154572"/>
                <a:gd name="connsiteY2" fmla="*/ 215305 h 215305"/>
                <a:gd name="connsiteX0" fmla="*/ 0 w 9154572"/>
                <a:gd name="connsiteY0" fmla="*/ 84259 h 215305"/>
                <a:gd name="connsiteX1" fmla="*/ 6166748 w 9154572"/>
                <a:gd name="connsiteY1" fmla="*/ 88639 h 215305"/>
                <a:gd name="connsiteX2" fmla="*/ 9154572 w 9154572"/>
                <a:gd name="connsiteY2" fmla="*/ 215305 h 215305"/>
                <a:gd name="connsiteX0" fmla="*/ 0 w 9154572"/>
                <a:gd name="connsiteY0" fmla="*/ 12251 h 215305"/>
                <a:gd name="connsiteX1" fmla="*/ 6166748 w 9154572"/>
                <a:gd name="connsiteY1" fmla="*/ 16631 h 215305"/>
                <a:gd name="connsiteX2" fmla="*/ 9154572 w 9154572"/>
                <a:gd name="connsiteY2" fmla="*/ 215305 h 215305"/>
                <a:gd name="connsiteX0" fmla="*/ 0 w 9154572"/>
                <a:gd name="connsiteY0" fmla="*/ 0 h 203054"/>
                <a:gd name="connsiteX1" fmla="*/ 6166748 w 9154572"/>
                <a:gd name="connsiteY1" fmla="*/ 4380 h 203054"/>
                <a:gd name="connsiteX2" fmla="*/ 9154572 w 9154572"/>
                <a:gd name="connsiteY2" fmla="*/ 203054 h 20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4572" h="203054">
                  <a:moveTo>
                    <a:pt x="0" y="0"/>
                  </a:moveTo>
                  <a:lnTo>
                    <a:pt x="6166748" y="4380"/>
                  </a:lnTo>
                  <a:cubicBezTo>
                    <a:pt x="7162689" y="23489"/>
                    <a:pt x="7994033" y="9087"/>
                    <a:pt x="9154572" y="203054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手繪多邊形 81"/>
            <p:cNvSpPr/>
            <p:nvPr userDrawn="1"/>
          </p:nvSpPr>
          <p:spPr>
            <a:xfrm>
              <a:off x="-10572" y="609839"/>
              <a:ext cx="9154572" cy="82856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  <a:gd name="connsiteX0" fmla="*/ 0 w 9154572"/>
                <a:gd name="connsiteY0" fmla="*/ 88981 h 249409"/>
                <a:gd name="connsiteX1" fmla="*/ 6166748 w 9154572"/>
                <a:gd name="connsiteY1" fmla="*/ 93361 h 249409"/>
                <a:gd name="connsiteX2" fmla="*/ 9154572 w 9154572"/>
                <a:gd name="connsiteY2" fmla="*/ 0 h 249409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93361"/>
                <a:gd name="connsiteX1" fmla="*/ 6166748 w 9154572"/>
                <a:gd name="connsiteY1" fmla="*/ 93361 h 93361"/>
                <a:gd name="connsiteX2" fmla="*/ 9154572 w 9154572"/>
                <a:gd name="connsiteY2" fmla="*/ 0 h 93361"/>
                <a:gd name="connsiteX0" fmla="*/ 0 w 9154572"/>
                <a:gd name="connsiteY0" fmla="*/ 155055 h 159435"/>
                <a:gd name="connsiteX1" fmla="*/ 6166748 w 9154572"/>
                <a:gd name="connsiteY1" fmla="*/ 159435 h 159435"/>
                <a:gd name="connsiteX2" fmla="*/ 9154572 w 9154572"/>
                <a:gd name="connsiteY2" fmla="*/ 66074 h 159435"/>
                <a:gd name="connsiteX0" fmla="*/ 0 w 9156970"/>
                <a:gd name="connsiteY0" fmla="*/ 61694 h 66074"/>
                <a:gd name="connsiteX1" fmla="*/ 6166748 w 9156970"/>
                <a:gd name="connsiteY1" fmla="*/ 66074 h 66074"/>
                <a:gd name="connsiteX2" fmla="*/ 9156970 w 9156970"/>
                <a:gd name="connsiteY2" fmla="*/ 66074 h 66074"/>
                <a:gd name="connsiteX0" fmla="*/ 0 w 9156970"/>
                <a:gd name="connsiteY0" fmla="*/ 10301 h 72495"/>
                <a:gd name="connsiteX1" fmla="*/ 6166748 w 9156970"/>
                <a:gd name="connsiteY1" fmla="*/ 14681 h 72495"/>
                <a:gd name="connsiteX2" fmla="*/ 9156970 w 9156970"/>
                <a:gd name="connsiteY2" fmla="*/ 72495 h 72495"/>
                <a:gd name="connsiteX0" fmla="*/ 0 w 9156970"/>
                <a:gd name="connsiteY0" fmla="*/ 75888 h 80268"/>
                <a:gd name="connsiteX1" fmla="*/ 6166748 w 9156970"/>
                <a:gd name="connsiteY1" fmla="*/ 80268 h 80268"/>
                <a:gd name="connsiteX2" fmla="*/ 9156970 w 9156970"/>
                <a:gd name="connsiteY2" fmla="*/ 66074 h 80268"/>
                <a:gd name="connsiteX0" fmla="*/ 0 w 9156970"/>
                <a:gd name="connsiteY0" fmla="*/ 34423 h 38803"/>
                <a:gd name="connsiteX1" fmla="*/ 6166748 w 9156970"/>
                <a:gd name="connsiteY1" fmla="*/ 38803 h 38803"/>
                <a:gd name="connsiteX2" fmla="*/ 9156970 w 9156970"/>
                <a:gd name="connsiteY2" fmla="*/ 24609 h 38803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160540"/>
                <a:gd name="connsiteX1" fmla="*/ 6166748 w 9154572"/>
                <a:gd name="connsiteY1" fmla="*/ 4380 h 160540"/>
                <a:gd name="connsiteX2" fmla="*/ 9154572 w 9154572"/>
                <a:gd name="connsiteY2" fmla="*/ 61707 h 160540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163715 h 225422"/>
                <a:gd name="connsiteX1" fmla="*/ 6166748 w 9154572"/>
                <a:gd name="connsiteY1" fmla="*/ 168095 h 225422"/>
                <a:gd name="connsiteX2" fmla="*/ 9154572 w 9154572"/>
                <a:gd name="connsiteY2" fmla="*/ 225422 h 225422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277731"/>
                <a:gd name="connsiteX1" fmla="*/ 6166748 w 9154572"/>
                <a:gd name="connsiteY1" fmla="*/ 4380 h 277731"/>
                <a:gd name="connsiteX2" fmla="*/ 9154572 w 9154572"/>
                <a:gd name="connsiteY2" fmla="*/ 277731 h 277731"/>
                <a:gd name="connsiteX0" fmla="*/ 0 w 9154572"/>
                <a:gd name="connsiteY0" fmla="*/ 92627 h 236643"/>
                <a:gd name="connsiteX1" fmla="*/ 6166748 w 9154572"/>
                <a:gd name="connsiteY1" fmla="*/ 97007 h 236643"/>
                <a:gd name="connsiteX2" fmla="*/ 9154572 w 9154572"/>
                <a:gd name="connsiteY2" fmla="*/ 236643 h 236643"/>
                <a:gd name="connsiteX0" fmla="*/ 0 w 9154572"/>
                <a:gd name="connsiteY0" fmla="*/ 33589 h 236643"/>
                <a:gd name="connsiteX1" fmla="*/ 6166748 w 9154572"/>
                <a:gd name="connsiteY1" fmla="*/ 37969 h 236643"/>
                <a:gd name="connsiteX2" fmla="*/ 9154572 w 9154572"/>
                <a:gd name="connsiteY2" fmla="*/ 236643 h 236643"/>
                <a:gd name="connsiteX0" fmla="*/ 0 w 9154572"/>
                <a:gd name="connsiteY0" fmla="*/ 12251 h 215305"/>
                <a:gd name="connsiteX1" fmla="*/ 6166748 w 9154572"/>
                <a:gd name="connsiteY1" fmla="*/ 16631 h 215305"/>
                <a:gd name="connsiteX2" fmla="*/ 9154572 w 9154572"/>
                <a:gd name="connsiteY2" fmla="*/ 215305 h 215305"/>
                <a:gd name="connsiteX0" fmla="*/ 0 w 9154572"/>
                <a:gd name="connsiteY0" fmla="*/ 155548 h 215305"/>
                <a:gd name="connsiteX1" fmla="*/ 6166748 w 9154572"/>
                <a:gd name="connsiteY1" fmla="*/ 159928 h 215305"/>
                <a:gd name="connsiteX2" fmla="*/ 9154572 w 9154572"/>
                <a:gd name="connsiteY2" fmla="*/ 215305 h 215305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61253 h 121010"/>
                <a:gd name="connsiteX1" fmla="*/ 6166748 w 9154572"/>
                <a:gd name="connsiteY1" fmla="*/ 65633 h 121010"/>
                <a:gd name="connsiteX2" fmla="*/ 9154572 w 9154572"/>
                <a:gd name="connsiteY2" fmla="*/ 121010 h 121010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488713 h 548470"/>
                <a:gd name="connsiteX1" fmla="*/ 6166748 w 9154572"/>
                <a:gd name="connsiteY1" fmla="*/ 493093 h 548470"/>
                <a:gd name="connsiteX2" fmla="*/ 9154572 w 9154572"/>
                <a:gd name="connsiteY2" fmla="*/ 548470 h 548470"/>
                <a:gd name="connsiteX0" fmla="*/ 0 w 9154572"/>
                <a:gd name="connsiteY0" fmla="*/ 257536 h 317293"/>
                <a:gd name="connsiteX1" fmla="*/ 6166748 w 9154572"/>
                <a:gd name="connsiteY1" fmla="*/ 261916 h 317293"/>
                <a:gd name="connsiteX2" fmla="*/ 9154572 w 9154572"/>
                <a:gd name="connsiteY2" fmla="*/ 317293 h 317293"/>
                <a:gd name="connsiteX0" fmla="*/ 0 w 9154572"/>
                <a:gd name="connsiteY0" fmla="*/ 325611 h 385368"/>
                <a:gd name="connsiteX1" fmla="*/ 6166748 w 9154572"/>
                <a:gd name="connsiteY1" fmla="*/ 329991 h 385368"/>
                <a:gd name="connsiteX2" fmla="*/ 9154572 w 9154572"/>
                <a:gd name="connsiteY2" fmla="*/ 385368 h 385368"/>
                <a:gd name="connsiteX0" fmla="*/ 0 w 9154572"/>
                <a:gd name="connsiteY0" fmla="*/ 243141 h 302898"/>
                <a:gd name="connsiteX1" fmla="*/ 6166748 w 9154572"/>
                <a:gd name="connsiteY1" fmla="*/ 247521 h 302898"/>
                <a:gd name="connsiteX2" fmla="*/ 9154572 w 9154572"/>
                <a:gd name="connsiteY2" fmla="*/ 302898 h 302898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0 h 59757"/>
                <a:gd name="connsiteX1" fmla="*/ 6166748 w 9154572"/>
                <a:gd name="connsiteY1" fmla="*/ 4380 h 59757"/>
                <a:gd name="connsiteX2" fmla="*/ 9154572 w 9154572"/>
                <a:gd name="connsiteY2" fmla="*/ 59757 h 59757"/>
                <a:gd name="connsiteX0" fmla="*/ 0 w 9154572"/>
                <a:gd name="connsiteY0" fmla="*/ 23099 h 82856"/>
                <a:gd name="connsiteX1" fmla="*/ 6166748 w 9154572"/>
                <a:gd name="connsiteY1" fmla="*/ 27479 h 82856"/>
                <a:gd name="connsiteX2" fmla="*/ 9154572 w 9154572"/>
                <a:gd name="connsiteY2" fmla="*/ 82856 h 8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4572" h="82856">
                  <a:moveTo>
                    <a:pt x="0" y="23099"/>
                  </a:moveTo>
                  <a:lnTo>
                    <a:pt x="6166748" y="27479"/>
                  </a:lnTo>
                  <a:cubicBezTo>
                    <a:pt x="6960183" y="25500"/>
                    <a:pt x="8126074" y="0"/>
                    <a:pt x="9154572" y="82856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手繪多邊形 82"/>
            <p:cNvSpPr/>
            <p:nvPr userDrawn="1"/>
          </p:nvSpPr>
          <p:spPr>
            <a:xfrm>
              <a:off x="-17057" y="609601"/>
              <a:ext cx="9161057" cy="152502"/>
            </a:xfrm>
            <a:custGeom>
              <a:avLst/>
              <a:gdLst>
                <a:gd name="connsiteX0" fmla="*/ 0 w 9135836"/>
                <a:gd name="connsiteY0" fmla="*/ 408214 h 468086"/>
                <a:gd name="connsiteX1" fmla="*/ 6482443 w 9135836"/>
                <a:gd name="connsiteY1" fmla="*/ 400050 h 468086"/>
                <a:gd name="connsiteX2" fmla="*/ 9135836 w 9135836"/>
                <a:gd name="connsiteY2" fmla="*/ 0 h 468086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710863"/>
                <a:gd name="connsiteX1" fmla="*/ 6482443 w 9154572"/>
                <a:gd name="connsiteY1" fmla="*/ 608145 h 710863"/>
                <a:gd name="connsiteX2" fmla="*/ 9154572 w 9154572"/>
                <a:gd name="connsiteY2" fmla="*/ 0 h 710863"/>
                <a:gd name="connsiteX0" fmla="*/ 0 w 9154572"/>
                <a:gd name="connsiteY0" fmla="*/ 616309 h 616309"/>
                <a:gd name="connsiteX1" fmla="*/ 6526788 w 9154572"/>
                <a:gd name="connsiteY1" fmla="*/ 548681 h 616309"/>
                <a:gd name="connsiteX2" fmla="*/ 9154572 w 9154572"/>
                <a:gd name="connsiteY2" fmla="*/ 0 h 616309"/>
                <a:gd name="connsiteX0" fmla="*/ 0 w 9154572"/>
                <a:gd name="connsiteY0" fmla="*/ 616309 h 620689"/>
                <a:gd name="connsiteX1" fmla="*/ 6166748 w 9154572"/>
                <a:gd name="connsiteY1" fmla="*/ 620689 h 620689"/>
                <a:gd name="connsiteX2" fmla="*/ 9154572 w 9154572"/>
                <a:gd name="connsiteY2" fmla="*/ 0 h 620689"/>
                <a:gd name="connsiteX0" fmla="*/ 0 w 9118060"/>
                <a:gd name="connsiteY0" fmla="*/ 256269 h 260649"/>
                <a:gd name="connsiteX1" fmla="*/ 6166748 w 9118060"/>
                <a:gd name="connsiteY1" fmla="*/ 260649 h 260649"/>
                <a:gd name="connsiteX2" fmla="*/ 9118060 w 9118060"/>
                <a:gd name="connsiteY2" fmla="*/ 0 h 260649"/>
                <a:gd name="connsiteX0" fmla="*/ 0 w 9156970"/>
                <a:gd name="connsiteY0" fmla="*/ 583884 h 588264"/>
                <a:gd name="connsiteX1" fmla="*/ 6166748 w 9156970"/>
                <a:gd name="connsiteY1" fmla="*/ 588264 h 588264"/>
                <a:gd name="connsiteX2" fmla="*/ 9156970 w 9156970"/>
                <a:gd name="connsiteY2" fmla="*/ 0 h 588264"/>
                <a:gd name="connsiteX0" fmla="*/ 0 w 9156970"/>
                <a:gd name="connsiteY0" fmla="*/ 511876 h 516256"/>
                <a:gd name="connsiteX1" fmla="*/ 6166748 w 9156970"/>
                <a:gd name="connsiteY1" fmla="*/ 516256 h 516256"/>
                <a:gd name="connsiteX2" fmla="*/ 9156970 w 9156970"/>
                <a:gd name="connsiteY2" fmla="*/ 0 h 516256"/>
                <a:gd name="connsiteX0" fmla="*/ 0 w 9004570"/>
                <a:gd name="connsiteY0" fmla="*/ 435282 h 439662"/>
                <a:gd name="connsiteX1" fmla="*/ 6166748 w 9004570"/>
                <a:gd name="connsiteY1" fmla="*/ 439662 h 439662"/>
                <a:gd name="connsiteX2" fmla="*/ 9004570 w 9004570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61057"/>
                <a:gd name="connsiteY0" fmla="*/ 435282 h 439662"/>
                <a:gd name="connsiteX1" fmla="*/ 6166748 w 9161057"/>
                <a:gd name="connsiteY1" fmla="*/ 439662 h 439662"/>
                <a:gd name="connsiteX2" fmla="*/ 9161057 w 9161057"/>
                <a:gd name="connsiteY2" fmla="*/ 0 h 439662"/>
                <a:gd name="connsiteX0" fmla="*/ 0 w 9117177"/>
                <a:gd name="connsiteY0" fmla="*/ 227642 h 278907"/>
                <a:gd name="connsiteX1" fmla="*/ 6166748 w 9117177"/>
                <a:gd name="connsiteY1" fmla="*/ 232022 h 278907"/>
                <a:gd name="connsiteX2" fmla="*/ 9117177 w 9117177"/>
                <a:gd name="connsiteY2" fmla="*/ 0 h 278907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8738"/>
                <a:gd name="connsiteX1" fmla="*/ 6166748 w 9154572"/>
                <a:gd name="connsiteY1" fmla="*/ 370226 h 378738"/>
                <a:gd name="connsiteX2" fmla="*/ 9154572 w 9154572"/>
                <a:gd name="connsiteY2" fmla="*/ 0 h 378738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4572"/>
                <a:gd name="connsiteY0" fmla="*/ 365846 h 370226"/>
                <a:gd name="connsiteX1" fmla="*/ 6166748 w 9154572"/>
                <a:gd name="connsiteY1" fmla="*/ 370226 h 370226"/>
                <a:gd name="connsiteX2" fmla="*/ 9154572 w 9154572"/>
                <a:gd name="connsiteY2" fmla="*/ 0 h 370226"/>
                <a:gd name="connsiteX0" fmla="*/ 0 w 9156970"/>
                <a:gd name="connsiteY0" fmla="*/ 230214 h 272256"/>
                <a:gd name="connsiteX1" fmla="*/ 6166748 w 9156970"/>
                <a:gd name="connsiteY1" fmla="*/ 234594 h 272256"/>
                <a:gd name="connsiteX2" fmla="*/ 9156970 w 9156970"/>
                <a:gd name="connsiteY2" fmla="*/ 0 h 272256"/>
                <a:gd name="connsiteX0" fmla="*/ 0 w 9156970"/>
                <a:gd name="connsiteY0" fmla="*/ 295737 h 300117"/>
                <a:gd name="connsiteX1" fmla="*/ 6166748 w 9156970"/>
                <a:gd name="connsiteY1" fmla="*/ 300117 h 300117"/>
                <a:gd name="connsiteX2" fmla="*/ 9156970 w 9156970"/>
                <a:gd name="connsiteY2" fmla="*/ 0 h 300117"/>
                <a:gd name="connsiteX0" fmla="*/ 0 w 9159369"/>
                <a:gd name="connsiteY0" fmla="*/ 211644 h 272256"/>
                <a:gd name="connsiteX1" fmla="*/ 6166748 w 9159369"/>
                <a:gd name="connsiteY1" fmla="*/ 216024 h 272256"/>
                <a:gd name="connsiteX2" fmla="*/ 9159369 w 9159369"/>
                <a:gd name="connsiteY2" fmla="*/ 0 h 272256"/>
                <a:gd name="connsiteX0" fmla="*/ 0 w 9159369"/>
                <a:gd name="connsiteY0" fmla="*/ 211644 h 228071"/>
                <a:gd name="connsiteX1" fmla="*/ 6166748 w 9159369"/>
                <a:gd name="connsiteY1" fmla="*/ 216024 h 228071"/>
                <a:gd name="connsiteX2" fmla="*/ 9159369 w 9159369"/>
                <a:gd name="connsiteY2" fmla="*/ 0 h 228071"/>
                <a:gd name="connsiteX0" fmla="*/ 0 w 9159369"/>
                <a:gd name="connsiteY0" fmla="*/ 211644 h 249409"/>
                <a:gd name="connsiteX1" fmla="*/ 6166748 w 9159369"/>
                <a:gd name="connsiteY1" fmla="*/ 216024 h 249409"/>
                <a:gd name="connsiteX2" fmla="*/ 9159369 w 9159369"/>
                <a:gd name="connsiteY2" fmla="*/ 0 h 249409"/>
                <a:gd name="connsiteX0" fmla="*/ 0 w 9154572"/>
                <a:gd name="connsiteY0" fmla="*/ 88981 h 249409"/>
                <a:gd name="connsiteX1" fmla="*/ 6166748 w 9154572"/>
                <a:gd name="connsiteY1" fmla="*/ 93361 h 249409"/>
                <a:gd name="connsiteX2" fmla="*/ 9154572 w 9154572"/>
                <a:gd name="connsiteY2" fmla="*/ 0 h 249409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159156"/>
                <a:gd name="connsiteX1" fmla="*/ 6166748 w 9154572"/>
                <a:gd name="connsiteY1" fmla="*/ 93361 h 159156"/>
                <a:gd name="connsiteX2" fmla="*/ 9154572 w 9154572"/>
                <a:gd name="connsiteY2" fmla="*/ 0 h 159156"/>
                <a:gd name="connsiteX0" fmla="*/ 0 w 9154572"/>
                <a:gd name="connsiteY0" fmla="*/ 88981 h 93361"/>
                <a:gd name="connsiteX1" fmla="*/ 6166748 w 9154572"/>
                <a:gd name="connsiteY1" fmla="*/ 93361 h 93361"/>
                <a:gd name="connsiteX2" fmla="*/ 9154572 w 9154572"/>
                <a:gd name="connsiteY2" fmla="*/ 0 h 93361"/>
                <a:gd name="connsiteX0" fmla="*/ 0 w 9154572"/>
                <a:gd name="connsiteY0" fmla="*/ 155055 h 159435"/>
                <a:gd name="connsiteX1" fmla="*/ 6166748 w 9154572"/>
                <a:gd name="connsiteY1" fmla="*/ 159435 h 159435"/>
                <a:gd name="connsiteX2" fmla="*/ 9154572 w 9154572"/>
                <a:gd name="connsiteY2" fmla="*/ 66074 h 159435"/>
                <a:gd name="connsiteX0" fmla="*/ 0 w 9156970"/>
                <a:gd name="connsiteY0" fmla="*/ 61694 h 66074"/>
                <a:gd name="connsiteX1" fmla="*/ 6166748 w 9156970"/>
                <a:gd name="connsiteY1" fmla="*/ 66074 h 66074"/>
                <a:gd name="connsiteX2" fmla="*/ 9156970 w 9156970"/>
                <a:gd name="connsiteY2" fmla="*/ 66074 h 66074"/>
                <a:gd name="connsiteX0" fmla="*/ 0 w 9156970"/>
                <a:gd name="connsiteY0" fmla="*/ 10301 h 72495"/>
                <a:gd name="connsiteX1" fmla="*/ 6166748 w 9156970"/>
                <a:gd name="connsiteY1" fmla="*/ 14681 h 72495"/>
                <a:gd name="connsiteX2" fmla="*/ 9156970 w 9156970"/>
                <a:gd name="connsiteY2" fmla="*/ 72495 h 72495"/>
                <a:gd name="connsiteX0" fmla="*/ 0 w 9156970"/>
                <a:gd name="connsiteY0" fmla="*/ 75888 h 80268"/>
                <a:gd name="connsiteX1" fmla="*/ 6166748 w 9156970"/>
                <a:gd name="connsiteY1" fmla="*/ 80268 h 80268"/>
                <a:gd name="connsiteX2" fmla="*/ 9156970 w 9156970"/>
                <a:gd name="connsiteY2" fmla="*/ 66074 h 80268"/>
                <a:gd name="connsiteX0" fmla="*/ 0 w 9156970"/>
                <a:gd name="connsiteY0" fmla="*/ 34423 h 38803"/>
                <a:gd name="connsiteX1" fmla="*/ 6166748 w 9156970"/>
                <a:gd name="connsiteY1" fmla="*/ 38803 h 38803"/>
                <a:gd name="connsiteX2" fmla="*/ 9156970 w 9156970"/>
                <a:gd name="connsiteY2" fmla="*/ 24609 h 38803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10301 h 119894"/>
                <a:gd name="connsiteX1" fmla="*/ 6166748 w 9154572"/>
                <a:gd name="connsiteY1" fmla="*/ 14681 h 119894"/>
                <a:gd name="connsiteX2" fmla="*/ 9154572 w 9154572"/>
                <a:gd name="connsiteY2" fmla="*/ 119894 h 119894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0 h 160540"/>
                <a:gd name="connsiteX1" fmla="*/ 6166748 w 9154572"/>
                <a:gd name="connsiteY1" fmla="*/ 4380 h 160540"/>
                <a:gd name="connsiteX2" fmla="*/ 9154572 w 9154572"/>
                <a:gd name="connsiteY2" fmla="*/ 61707 h 160540"/>
                <a:gd name="connsiteX0" fmla="*/ 0 w 9154572"/>
                <a:gd name="connsiteY0" fmla="*/ 0 h 61707"/>
                <a:gd name="connsiteX1" fmla="*/ 6166748 w 9154572"/>
                <a:gd name="connsiteY1" fmla="*/ 4380 h 61707"/>
                <a:gd name="connsiteX2" fmla="*/ 9154572 w 9154572"/>
                <a:gd name="connsiteY2" fmla="*/ 61707 h 61707"/>
                <a:gd name="connsiteX0" fmla="*/ 0 w 9154572"/>
                <a:gd name="connsiteY0" fmla="*/ 163715 h 225422"/>
                <a:gd name="connsiteX1" fmla="*/ 6166748 w 9154572"/>
                <a:gd name="connsiteY1" fmla="*/ 168095 h 225422"/>
                <a:gd name="connsiteX2" fmla="*/ 9154572 w 9154572"/>
                <a:gd name="connsiteY2" fmla="*/ 225422 h 225422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349739"/>
                <a:gd name="connsiteX1" fmla="*/ 6166748 w 9154572"/>
                <a:gd name="connsiteY1" fmla="*/ 4380 h 349739"/>
                <a:gd name="connsiteX2" fmla="*/ 9154572 w 9154572"/>
                <a:gd name="connsiteY2" fmla="*/ 349739 h 349739"/>
                <a:gd name="connsiteX0" fmla="*/ 0 w 9154572"/>
                <a:gd name="connsiteY0" fmla="*/ 0 h 277731"/>
                <a:gd name="connsiteX1" fmla="*/ 6166748 w 9154572"/>
                <a:gd name="connsiteY1" fmla="*/ 4380 h 277731"/>
                <a:gd name="connsiteX2" fmla="*/ 9154572 w 9154572"/>
                <a:gd name="connsiteY2" fmla="*/ 277731 h 277731"/>
                <a:gd name="connsiteX0" fmla="*/ 0 w 9154572"/>
                <a:gd name="connsiteY0" fmla="*/ 92627 h 236643"/>
                <a:gd name="connsiteX1" fmla="*/ 6166748 w 9154572"/>
                <a:gd name="connsiteY1" fmla="*/ 97007 h 236643"/>
                <a:gd name="connsiteX2" fmla="*/ 9154572 w 9154572"/>
                <a:gd name="connsiteY2" fmla="*/ 236643 h 236643"/>
                <a:gd name="connsiteX0" fmla="*/ 0 w 9154572"/>
                <a:gd name="connsiteY0" fmla="*/ 33589 h 236643"/>
                <a:gd name="connsiteX1" fmla="*/ 6166748 w 9154572"/>
                <a:gd name="connsiteY1" fmla="*/ 37969 h 236643"/>
                <a:gd name="connsiteX2" fmla="*/ 9154572 w 9154572"/>
                <a:gd name="connsiteY2" fmla="*/ 236643 h 236643"/>
                <a:gd name="connsiteX0" fmla="*/ 0 w 9154572"/>
                <a:gd name="connsiteY0" fmla="*/ 12251 h 215305"/>
                <a:gd name="connsiteX1" fmla="*/ 6166748 w 9154572"/>
                <a:gd name="connsiteY1" fmla="*/ 16631 h 215305"/>
                <a:gd name="connsiteX2" fmla="*/ 9154572 w 9154572"/>
                <a:gd name="connsiteY2" fmla="*/ 215305 h 215305"/>
                <a:gd name="connsiteX0" fmla="*/ 0 w 9154572"/>
                <a:gd name="connsiteY0" fmla="*/ 84259 h 215305"/>
                <a:gd name="connsiteX1" fmla="*/ 6166748 w 9154572"/>
                <a:gd name="connsiteY1" fmla="*/ 88639 h 215305"/>
                <a:gd name="connsiteX2" fmla="*/ 9154572 w 9154572"/>
                <a:gd name="connsiteY2" fmla="*/ 215305 h 215305"/>
                <a:gd name="connsiteX0" fmla="*/ 0 w 9154572"/>
                <a:gd name="connsiteY0" fmla="*/ 12251 h 215305"/>
                <a:gd name="connsiteX1" fmla="*/ 6166748 w 9154572"/>
                <a:gd name="connsiteY1" fmla="*/ 16631 h 215305"/>
                <a:gd name="connsiteX2" fmla="*/ 9154572 w 9154572"/>
                <a:gd name="connsiteY2" fmla="*/ 215305 h 215305"/>
                <a:gd name="connsiteX0" fmla="*/ 0 w 9154572"/>
                <a:gd name="connsiteY0" fmla="*/ 0 h 203054"/>
                <a:gd name="connsiteX1" fmla="*/ 6166748 w 9154572"/>
                <a:gd name="connsiteY1" fmla="*/ 4380 h 203054"/>
                <a:gd name="connsiteX2" fmla="*/ 9154572 w 9154572"/>
                <a:gd name="connsiteY2" fmla="*/ 203054 h 203054"/>
                <a:gd name="connsiteX0" fmla="*/ 0 w 9161057"/>
                <a:gd name="connsiteY0" fmla="*/ 62921 h 193967"/>
                <a:gd name="connsiteX1" fmla="*/ 6166748 w 9161057"/>
                <a:gd name="connsiteY1" fmla="*/ 67301 h 193967"/>
                <a:gd name="connsiteX2" fmla="*/ 9161057 w 9161057"/>
                <a:gd name="connsiteY2" fmla="*/ 193967 h 193967"/>
                <a:gd name="connsiteX0" fmla="*/ 0 w 9161057"/>
                <a:gd name="connsiteY0" fmla="*/ 21456 h 152502"/>
                <a:gd name="connsiteX1" fmla="*/ 6166748 w 9161057"/>
                <a:gd name="connsiteY1" fmla="*/ 25836 h 152502"/>
                <a:gd name="connsiteX2" fmla="*/ 9161057 w 9161057"/>
                <a:gd name="connsiteY2" fmla="*/ 152502 h 15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61057" h="152502">
                  <a:moveTo>
                    <a:pt x="0" y="21456"/>
                  </a:moveTo>
                  <a:lnTo>
                    <a:pt x="6166748" y="25836"/>
                  </a:lnTo>
                  <a:cubicBezTo>
                    <a:pt x="7162689" y="44945"/>
                    <a:pt x="8027308" y="0"/>
                    <a:pt x="9161057" y="152502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54" name="圖片 53" descr="單純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0556" y="271868"/>
            <a:ext cx="792088" cy="570303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87" name="標題 1"/>
          <p:cNvSpPr>
            <a:spLocks noGrp="1"/>
          </p:cNvSpPr>
          <p:nvPr>
            <p:ph type="title"/>
          </p:nvPr>
        </p:nvSpPr>
        <p:spPr>
          <a:xfrm>
            <a:off x="467544" y="8164"/>
            <a:ext cx="7768700" cy="620688"/>
          </a:xfrm>
        </p:spPr>
        <p:txBody>
          <a:bodyPr>
            <a:normAutofit/>
            <a:scene3d>
              <a:camera prst="orthographicFront"/>
              <a:lightRig rig="chilly" dir="t"/>
            </a:scene3d>
            <a:sp3d extrusionH="6350" contourW="6350" prstMaterial="plastic">
              <a:bevelT w="6350" h="12700"/>
            </a:sp3d>
          </a:bodyPr>
          <a:lstStyle>
            <a:lvl1pPr algn="l">
              <a:defRPr sz="3200">
                <a:ln w="6350">
                  <a:noFill/>
                </a:ln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58" name="日期版面配置區 57"/>
          <p:cNvSpPr>
            <a:spLocks noGrp="1"/>
          </p:cNvSpPr>
          <p:nvPr>
            <p:ph type="dt" sz="half" idx="14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altLang="zh-TW" smtClean="0">
                <a:solidFill>
                  <a:prstClr val="white">
                    <a:lumMod val="85000"/>
                  </a:prstClr>
                </a:solidFill>
              </a:rPr>
              <a:t>104</a:t>
            </a:r>
            <a:r>
              <a:rPr lang="zh-TW" altLang="en-US" smtClean="0">
                <a:solidFill>
                  <a:prstClr val="white">
                    <a:lumMod val="85000"/>
                  </a:prstClr>
                </a:solidFill>
              </a:rPr>
              <a:t>年</a:t>
            </a:r>
            <a:r>
              <a:rPr lang="en-US" altLang="zh-TW" smtClean="0">
                <a:solidFill>
                  <a:prstClr val="white">
                    <a:lumMod val="85000"/>
                  </a:prstClr>
                </a:solidFill>
              </a:rPr>
              <a:t>5</a:t>
            </a:r>
            <a:r>
              <a:rPr lang="zh-TW" altLang="en-US" smtClean="0">
                <a:solidFill>
                  <a:prstClr val="white">
                    <a:lumMod val="85000"/>
                  </a:prstClr>
                </a:solidFill>
              </a:rPr>
              <a:t>月</a:t>
            </a:r>
            <a:r>
              <a:rPr lang="en-US" altLang="zh-TW" smtClean="0">
                <a:solidFill>
                  <a:prstClr val="white">
                    <a:lumMod val="85000"/>
                  </a:prstClr>
                </a:solidFill>
              </a:rPr>
              <a:t>5</a:t>
            </a:r>
            <a:r>
              <a:rPr lang="zh-TW" altLang="en-US" smtClean="0">
                <a:solidFill>
                  <a:prstClr val="white">
                    <a:lumMod val="85000"/>
                  </a:prstClr>
                </a:solidFill>
              </a:rPr>
              <a:t>日</a:t>
            </a:r>
            <a:endParaRPr lang="zh-TW" alt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9" name="投影片編號版面配置區 58"/>
          <p:cNvSpPr>
            <a:spLocks noGrp="1"/>
          </p:cNvSpPr>
          <p:nvPr>
            <p:ph type="sldNum" sz="quarter" idx="15"/>
          </p:nvPr>
        </p:nvSpPr>
        <p:spPr>
          <a:xfrm>
            <a:off x="8217736" y="6348186"/>
            <a:ext cx="514400" cy="365125"/>
          </a:xfrm>
        </p:spPr>
        <p:txBody>
          <a:bodyPr/>
          <a:lstStyle>
            <a:lvl1pPr algn="ctr">
              <a:defRPr/>
            </a:lvl1pPr>
          </a:lstStyle>
          <a:p>
            <a:fld id="{4E27608F-6197-4F63-B035-4F8BFA479B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0" name="頁尾版面配置區 5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zh-TW" altLang="en-US" smtClean="0">
                <a:solidFill>
                  <a:prstClr val="white">
                    <a:lumMod val="85000"/>
                  </a:prstClr>
                </a:solidFill>
              </a:rPr>
              <a:t>天氣預報產品在防救災決策運用</a:t>
            </a:r>
            <a:endParaRPr lang="zh-TW" alt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75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A69D-0E5C-4C26-A54C-DFD7453B6FF7}" type="datetimeFigureOut">
              <a:rPr lang="zh-TW" altLang="en-US" smtClean="0"/>
              <a:t>2017/6/14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3860-3DEC-45BD-96EB-84912B5E72E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926232" y="6356350"/>
            <a:ext cx="213360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TW" smtClean="0">
                <a:solidFill>
                  <a:prstClr val="black"/>
                </a:solidFill>
              </a:rPr>
              <a:t>104</a:t>
            </a:r>
            <a:r>
              <a:rPr lang="zh-TW" altLang="en-US" smtClean="0">
                <a:solidFill>
                  <a:prstClr val="black"/>
                </a:solidFill>
              </a:rPr>
              <a:t>年</a:t>
            </a:r>
            <a:r>
              <a:rPr lang="en-US" altLang="zh-TW" smtClean="0">
                <a:solidFill>
                  <a:prstClr val="black"/>
                </a:solidFill>
              </a:rPr>
              <a:t>5</a:t>
            </a:r>
            <a:r>
              <a:rPr lang="zh-TW" altLang="en-US" smtClean="0">
                <a:solidFill>
                  <a:prstClr val="black"/>
                </a:solidFill>
              </a:rPr>
              <a:t>月</a:t>
            </a:r>
            <a:r>
              <a:rPr lang="en-US" altLang="zh-TW" smtClean="0">
                <a:solidFill>
                  <a:prstClr val="black"/>
                </a:solidFill>
              </a:rPr>
              <a:t>5</a:t>
            </a:r>
            <a:r>
              <a:rPr lang="zh-TW" altLang="en-US" smtClean="0">
                <a:solidFill>
                  <a:prstClr val="black"/>
                </a:solidFill>
              </a:rPr>
              <a:t>日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smtClean="0">
                <a:solidFill>
                  <a:prstClr val="black"/>
                </a:solidFill>
              </a:rPr>
              <a:t>天氣預報產品在防救災決策運用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E27608F-6197-4F63-B035-4F8BFA479BC0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1" name="圖片 10" descr="ending圖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318" y="-27384"/>
            <a:ext cx="9288000" cy="4839537"/>
          </a:xfrm>
          <a:prstGeom prst="rect">
            <a:avLst/>
          </a:prstGeom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4139952" y="2852936"/>
            <a:ext cx="4608512" cy="1143000"/>
          </a:xfr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>
              <a:def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0376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主畫面B(單層標題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3042" y="428604"/>
            <a:ext cx="6357982" cy="78581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85786" y="1571612"/>
            <a:ext cx="7643866" cy="4625989"/>
          </a:xfrm>
        </p:spPr>
        <p:txBody>
          <a:bodyPr/>
          <a:lstStyle>
            <a:lvl1pPr>
              <a:buSzPct val="100000"/>
              <a:buFontTx/>
              <a:buBlip>
                <a:blip r:embed="rId3"/>
              </a:buBlip>
              <a:defRPr b="1">
                <a:effectLst/>
              </a:defRPr>
            </a:lvl1pPr>
            <a:lvl2pPr>
              <a:buFontTx/>
              <a:buBlip>
                <a:blip r:embed="rId4"/>
              </a:buBlip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buFontTx/>
              <a:buBlip>
                <a:blip r:embed="rId5"/>
              </a:buBlip>
              <a:defRPr/>
            </a:lvl3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104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年</a:t>
            </a: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5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月</a:t>
            </a: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5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日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天氣預報產品在防救災決策運用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DD1D865-9280-448C-B1AE-E0D5A52849F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20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畫面B(雙層標題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28794" y="285728"/>
            <a:ext cx="6357982" cy="571504"/>
          </a:xfrm>
        </p:spPr>
        <p:txBody>
          <a:bodyPr/>
          <a:lstStyle>
            <a:lvl1pPr algn="l">
              <a:defRPr lang="zh-TW" altLang="en-US" sz="4000" b="1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85786" y="1571612"/>
            <a:ext cx="7643866" cy="4625989"/>
          </a:xfrm>
        </p:spPr>
        <p:txBody>
          <a:bodyPr/>
          <a:lstStyle>
            <a:lvl1pPr>
              <a:buSzPct val="100000"/>
              <a:buFontTx/>
              <a:buBlip>
                <a:blip r:embed="rId3"/>
              </a:buBlip>
              <a:defRPr b="1">
                <a:effectLst/>
              </a:defRPr>
            </a:lvl1pPr>
            <a:lvl2pPr>
              <a:buFontTx/>
              <a:buBlip>
                <a:blip r:embed="rId4"/>
              </a:buBlip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buFontTx/>
              <a:buBlip>
                <a:blip r:embed="rId5"/>
              </a:buBlip>
              <a:defRPr/>
            </a:lvl3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104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年</a:t>
            </a: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5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月</a:t>
            </a: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5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日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天氣預報產品在防救災決策運用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CDD1D865-9280-448C-B1AE-E0D5A52849F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文字版面配置區 8"/>
          <p:cNvSpPr>
            <a:spLocks noGrp="1"/>
          </p:cNvSpPr>
          <p:nvPr>
            <p:ph type="body" sz="quarter" idx="13"/>
          </p:nvPr>
        </p:nvSpPr>
        <p:spPr>
          <a:xfrm>
            <a:off x="2143108" y="857232"/>
            <a:ext cx="6357982" cy="571504"/>
          </a:xfrm>
        </p:spPr>
        <p:txBody>
          <a:bodyPr>
            <a:noAutofit/>
          </a:bodyPr>
          <a:lstStyle>
            <a:lvl1pPr>
              <a:buNone/>
              <a:defRPr sz="3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49350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/>
                </a:solidFill>
              </a:rPr>
              <a:t>104</a:t>
            </a:r>
            <a:r>
              <a:rPr lang="zh-TW" altLang="en-US" smtClean="0">
                <a:solidFill>
                  <a:prstClr val="black"/>
                </a:solidFill>
              </a:rPr>
              <a:t>年</a:t>
            </a:r>
            <a:r>
              <a:rPr lang="en-US" altLang="zh-TW" smtClean="0">
                <a:solidFill>
                  <a:prstClr val="black"/>
                </a:solidFill>
              </a:rPr>
              <a:t>5</a:t>
            </a:r>
            <a:r>
              <a:rPr lang="zh-TW" altLang="en-US" smtClean="0">
                <a:solidFill>
                  <a:prstClr val="black"/>
                </a:solidFill>
              </a:rPr>
              <a:t>月</a:t>
            </a:r>
            <a:r>
              <a:rPr lang="en-US" altLang="zh-TW" smtClean="0">
                <a:solidFill>
                  <a:prstClr val="black"/>
                </a:solidFill>
              </a:rPr>
              <a:t>5</a:t>
            </a:r>
            <a:r>
              <a:rPr lang="zh-TW" altLang="en-US" smtClean="0">
                <a:solidFill>
                  <a:prstClr val="black"/>
                </a:solidFill>
              </a:rPr>
              <a:t>日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/>
                </a:solidFill>
              </a:rPr>
              <a:t>天氣預報產品在防救災決策運用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35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156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1143000" indent="-228600">
              <a:buClrTx/>
              <a:buFont typeface="Wingdings" pitchFamily="2" charset="2"/>
              <a:buChar char="n"/>
              <a:defRPr/>
            </a:lvl3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298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41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916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03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2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A69D-0E5C-4C26-A54C-DFD7453B6FF7}" type="datetimeFigureOut">
              <a:rPr lang="zh-TW" altLang="en-US" smtClean="0"/>
              <a:t>2017/6/14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3860-3DEC-45BD-96EB-84912B5E72E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15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458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882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462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12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A69D-0E5C-4C26-A54C-DFD7453B6FF7}" type="datetimeFigureOut">
              <a:rPr lang="zh-TW" altLang="en-US" smtClean="0"/>
              <a:t>2017/6/14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3860-3DEC-45BD-96EB-84912B5E72E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A69D-0E5C-4C26-A54C-DFD7453B6FF7}" type="datetimeFigureOut">
              <a:rPr lang="zh-TW" altLang="en-US" smtClean="0"/>
              <a:t>2017/6/14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3860-3DEC-45BD-96EB-84912B5E72E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7A69D-0E5C-4C26-A54C-DFD7453B6FF7}" type="datetimeFigureOut">
              <a:rPr lang="zh-TW" altLang="en-US" smtClean="0"/>
              <a:t>2017/6/14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3860-3DEC-45BD-96EB-84912B5E72E1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>
              <a:solidFill>
                <a:schemeClr val="tx1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 smtClean="0"/>
              <a:t>第二層</a:t>
            </a:r>
          </a:p>
          <a:p>
            <a:pPr lvl="2" eaLnBrk="1" latinLnBrk="0" hangingPunct="1"/>
            <a:r>
              <a:rPr kumimoji="0" lang="zh-TW" altLang="en-US" dirty="0" smtClean="0"/>
              <a:t>第三層</a:t>
            </a:r>
          </a:p>
          <a:p>
            <a:pPr lvl="3" eaLnBrk="1" latinLnBrk="0" hangingPunct="1"/>
            <a:r>
              <a:rPr kumimoji="0" lang="zh-TW" altLang="en-US" dirty="0" smtClean="0"/>
              <a:t>第四層</a:t>
            </a:r>
          </a:p>
          <a:p>
            <a:pPr lvl="4" eaLnBrk="1" latinLnBrk="0" hangingPunct="1"/>
            <a:r>
              <a:rPr kumimoji="0" lang="zh-TW" altLang="en-US" dirty="0" smtClean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BAD7A69D-0E5C-4C26-A54C-DFD7453B6FF7}" type="datetimeFigureOut">
              <a:rPr lang="zh-TW" altLang="en-US" smtClean="0"/>
              <a:t>2017/6/14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1"/>
                </a:solidFill>
              </a:defRPr>
            </a:lvl1pPr>
          </a:lstStyle>
          <a:p>
            <a:fld id="{97D53860-3DEC-45BD-96EB-84912B5E72E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457200" indent="-4572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 smtClean="0"/>
              <a:t>第二層</a:t>
            </a:r>
          </a:p>
          <a:p>
            <a:pPr lvl="2" eaLnBrk="1" latinLnBrk="0" hangingPunct="1"/>
            <a:r>
              <a:rPr kumimoji="0" lang="zh-TW" altLang="en-US" dirty="0" smtClean="0"/>
              <a:t>第三層</a:t>
            </a:r>
          </a:p>
          <a:p>
            <a:pPr lvl="3" eaLnBrk="1" latinLnBrk="0" hangingPunct="1"/>
            <a:r>
              <a:rPr kumimoji="0" lang="zh-TW" altLang="en-US" dirty="0" smtClean="0"/>
              <a:t>第四層</a:t>
            </a:r>
          </a:p>
          <a:p>
            <a:pPr lvl="4" eaLnBrk="1" latinLnBrk="0" hangingPunct="1"/>
            <a:r>
              <a:rPr kumimoji="0" lang="zh-TW" altLang="en-US" dirty="0" smtClean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1"/>
                </a:solidFill>
              </a:defRPr>
            </a:lvl1pPr>
          </a:lstStyle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4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457200" indent="-4572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 smtClean="0"/>
              <a:t>第二層</a:t>
            </a:r>
          </a:p>
          <a:p>
            <a:pPr lvl="2" eaLnBrk="1" latinLnBrk="0" hangingPunct="1"/>
            <a:r>
              <a:rPr kumimoji="0" lang="zh-TW" altLang="en-US" dirty="0" smtClean="0"/>
              <a:t>第三層</a:t>
            </a:r>
          </a:p>
          <a:p>
            <a:pPr lvl="3" eaLnBrk="1" latinLnBrk="0" hangingPunct="1"/>
            <a:r>
              <a:rPr kumimoji="0" lang="zh-TW" altLang="en-US" dirty="0" smtClean="0"/>
              <a:t>第四層</a:t>
            </a:r>
          </a:p>
          <a:p>
            <a:pPr lvl="4" eaLnBrk="1" latinLnBrk="0" hangingPunct="1"/>
            <a:r>
              <a:rPr kumimoji="0" lang="zh-TW" altLang="en-US" dirty="0" smtClean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1"/>
                </a:solidFill>
              </a:defRPr>
            </a:lvl1pPr>
          </a:lstStyle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1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  <p:sldLayoutId id="2147484264" r:id="rId13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457200" indent="-4572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785813" y="295275"/>
            <a:ext cx="755808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10800" rIns="1800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41438"/>
            <a:ext cx="82296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64859E-2085-422C-9E30-2487F59D27FE}" type="slidenum">
              <a:rPr kumimoji="1" lang="en-US" altLang="zh-TW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381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</p:sldLayoutIdLst>
  <p:transition>
    <p:random/>
  </p:transition>
  <p:hf hdr="0" ftr="0"/>
  <p:txStyles>
    <p:titleStyle>
      <a:lvl1pPr marL="893763" indent="-893763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000">
          <a:solidFill>
            <a:srgbClr val="C00000"/>
          </a:solidFill>
          <a:latin typeface="+mj-lt"/>
          <a:ea typeface="+mj-ea"/>
          <a:cs typeface="+mj-cs"/>
        </a:defRPr>
      </a:lvl1pPr>
      <a:lvl2pPr marL="893763" indent="-893763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000">
          <a:solidFill>
            <a:srgbClr val="C00000"/>
          </a:solidFill>
          <a:latin typeface="Arial" charset="0"/>
          <a:ea typeface="標楷體" pitchFamily="65" charset="-120"/>
        </a:defRPr>
      </a:lvl2pPr>
      <a:lvl3pPr marL="893763" indent="-893763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000">
          <a:solidFill>
            <a:srgbClr val="C00000"/>
          </a:solidFill>
          <a:latin typeface="Arial" charset="0"/>
          <a:ea typeface="標楷體" pitchFamily="65" charset="-120"/>
        </a:defRPr>
      </a:lvl3pPr>
      <a:lvl4pPr marL="893763" indent="-893763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000">
          <a:solidFill>
            <a:srgbClr val="C00000"/>
          </a:solidFill>
          <a:latin typeface="Arial" charset="0"/>
          <a:ea typeface="標楷體" pitchFamily="65" charset="-120"/>
        </a:defRPr>
      </a:lvl4pPr>
      <a:lvl5pPr marL="893763" indent="-893763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000">
          <a:solidFill>
            <a:srgbClr val="C00000"/>
          </a:solidFill>
          <a:latin typeface="Arial" charset="0"/>
          <a:ea typeface="標楷體" pitchFamily="65" charset="-120"/>
        </a:defRPr>
      </a:lvl5pPr>
      <a:lvl6pPr marL="1350963" indent="-893763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imes New Roman" pitchFamily="18" charset="0"/>
          <a:ea typeface="標楷體" pitchFamily="65" charset="-120"/>
        </a:defRPr>
      </a:lvl6pPr>
      <a:lvl7pPr marL="1808163" indent="-893763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imes New Roman" pitchFamily="18" charset="0"/>
          <a:ea typeface="標楷體" pitchFamily="65" charset="-120"/>
        </a:defRPr>
      </a:lvl7pPr>
      <a:lvl8pPr marL="2265363" indent="-893763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imes New Roman" pitchFamily="18" charset="0"/>
          <a:ea typeface="標楷體" pitchFamily="65" charset="-120"/>
        </a:defRPr>
      </a:lvl8pPr>
      <a:lvl9pPr marL="2722563" indent="-893763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Ø"/>
        <a:defRPr kumimoji="1" sz="3200" b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SzPct val="80000"/>
        <a:buFont typeface="Wingdings" pitchFamily="2" charset="2"/>
        <a:buChar char="l"/>
        <a:defRPr kumimoji="1" sz="2600" b="1">
          <a:solidFill>
            <a:srgbClr val="006600"/>
          </a:solidFill>
          <a:latin typeface="+mn-lt"/>
          <a:ea typeface="+mn-ea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lr>
          <a:srgbClr val="6600CC"/>
        </a:buClr>
        <a:buSzPct val="80000"/>
        <a:buFont typeface="Wingdings 2" pitchFamily="18" charset="2"/>
        <a:buChar char=""/>
        <a:defRPr kumimoji="1" sz="2400" b="1">
          <a:solidFill>
            <a:srgbClr val="6600CC"/>
          </a:solidFill>
          <a:latin typeface="+mn-lt"/>
          <a:ea typeface="+mn-ea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Times New Roman" pitchFamily="18" charset="0"/>
        <a:buChar char="►"/>
        <a:defRPr kumimoji="1" sz="2400">
          <a:solidFill>
            <a:srgbClr val="FF6600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內文圖片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2020" y="-8165"/>
            <a:ext cx="9180000" cy="6918061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104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年</a:t>
            </a: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5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月</a:t>
            </a: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5</a:t>
            </a: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日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天氣預報產品在防救災決策運用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309720" y="6429826"/>
            <a:ext cx="4995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7608F-6197-4F63-B035-4F8BFA479BC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7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 smtClean="0"/>
              <a:t>第二層</a:t>
            </a:r>
          </a:p>
          <a:p>
            <a:pPr lvl="2" eaLnBrk="1" latinLnBrk="0" hangingPunct="1"/>
            <a:r>
              <a:rPr kumimoji="0" lang="zh-TW" altLang="en-US" dirty="0" smtClean="0"/>
              <a:t>第三層</a:t>
            </a:r>
          </a:p>
          <a:p>
            <a:pPr lvl="3" eaLnBrk="1" latinLnBrk="0" hangingPunct="1"/>
            <a:r>
              <a:rPr kumimoji="0" lang="zh-TW" altLang="en-US" dirty="0" smtClean="0"/>
              <a:t>第四層</a:t>
            </a:r>
          </a:p>
          <a:p>
            <a:pPr lvl="4" eaLnBrk="1" latinLnBrk="0" hangingPunct="1"/>
            <a:r>
              <a:rPr kumimoji="0" lang="zh-TW" altLang="en-US" dirty="0" smtClean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0E972385-A051-4135-8553-1E9C0CF128D1}" type="datetimeFigureOut">
              <a:rPr lang="zh-TW" altLang="en-US" smtClean="0">
                <a:solidFill>
                  <a:prstClr val="black"/>
                </a:solidFill>
              </a:rPr>
              <a:pPr/>
              <a:t>2017/6/14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1"/>
                </a:solidFill>
              </a:defRPr>
            </a:lvl1pPr>
          </a:lstStyle>
          <a:p>
            <a:fld id="{4AB4B7D3-5308-4BB5-9936-0FCDF27774AE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7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457200" indent="-4572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rtl="0" eaLnBrk="1" latinLnBrk="0" hangingPunct="1">
        <a:spcBef>
          <a:spcPct val="20000"/>
        </a:spcBef>
        <a:buClrTx/>
        <a:buSzPct val="50000"/>
        <a:buFont typeface="Wingdings" pitchFamily="2" charset="2"/>
        <a:buChar char="n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85.png"/><Relationship Id="rId18" Type="http://schemas.openxmlformats.org/officeDocument/2006/relationships/image" Target="../media/image88.png"/><Relationship Id="rId26" Type="http://schemas.openxmlformats.org/officeDocument/2006/relationships/image" Target="../media/image72.png"/><Relationship Id="rId3" Type="http://schemas.openxmlformats.org/officeDocument/2006/relationships/oleObject" Target="../embeddings/oleObject1.bin"/><Relationship Id="rId21" Type="http://schemas.openxmlformats.org/officeDocument/2006/relationships/image" Target="../media/image67.png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17" Type="http://schemas.openxmlformats.org/officeDocument/2006/relationships/image" Target="../media/image87.png"/><Relationship Id="rId25" Type="http://schemas.openxmlformats.org/officeDocument/2006/relationships/image" Target="../media/image71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65.png"/><Relationship Id="rId20" Type="http://schemas.openxmlformats.org/officeDocument/2006/relationships/image" Target="../media/image8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png"/><Relationship Id="rId11" Type="http://schemas.openxmlformats.org/officeDocument/2006/relationships/image" Target="../media/image83.png"/><Relationship Id="rId24" Type="http://schemas.openxmlformats.org/officeDocument/2006/relationships/image" Target="../media/image70.png"/><Relationship Id="rId5" Type="http://schemas.openxmlformats.org/officeDocument/2006/relationships/image" Target="../media/image62.png"/><Relationship Id="rId15" Type="http://schemas.openxmlformats.org/officeDocument/2006/relationships/image" Target="../media/image86.png"/><Relationship Id="rId23" Type="http://schemas.openxmlformats.org/officeDocument/2006/relationships/image" Target="../media/image69.png"/><Relationship Id="rId28" Type="http://schemas.openxmlformats.org/officeDocument/2006/relationships/image" Target="../media/image91.png"/><Relationship Id="rId10" Type="http://schemas.openxmlformats.org/officeDocument/2006/relationships/image" Target="../media/image82.png"/><Relationship Id="rId19" Type="http://schemas.openxmlformats.org/officeDocument/2006/relationships/image" Target="../media/image66.png"/><Relationship Id="rId4" Type="http://schemas.openxmlformats.org/officeDocument/2006/relationships/image" Target="../media/image80.png"/><Relationship Id="rId9" Type="http://schemas.openxmlformats.org/officeDocument/2006/relationships/image" Target="../media/image64.png"/><Relationship Id="rId14" Type="http://schemas.openxmlformats.org/officeDocument/2006/relationships/image" Target="../media/image79.png"/><Relationship Id="rId22" Type="http://schemas.openxmlformats.org/officeDocument/2006/relationships/image" Target="../media/image68.png"/><Relationship Id="rId27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bmp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5.png"/><Relationship Id="rId4" Type="http://schemas.openxmlformats.org/officeDocument/2006/relationships/image" Target="../media/image104.b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bmp"/><Relationship Id="rId7" Type="http://schemas.openxmlformats.org/officeDocument/2006/relationships/image" Target="../media/image111.bmp"/><Relationship Id="rId2" Type="http://schemas.openxmlformats.org/officeDocument/2006/relationships/image" Target="../media/image106.bm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0.bmp"/><Relationship Id="rId5" Type="http://schemas.openxmlformats.org/officeDocument/2006/relationships/image" Target="../media/image109.bmp"/><Relationship Id="rId4" Type="http://schemas.openxmlformats.org/officeDocument/2006/relationships/image" Target="../media/image108.b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bmp"/><Relationship Id="rId2" Type="http://schemas.openxmlformats.org/officeDocument/2006/relationships/image" Target="../media/image112.bmp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5.bmp"/><Relationship Id="rId4" Type="http://schemas.openxmlformats.org/officeDocument/2006/relationships/image" Target="../media/image114.b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9.bmp"/><Relationship Id="rId4" Type="http://schemas.openxmlformats.org/officeDocument/2006/relationships/image" Target="../media/image118.b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jpe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bmp"/><Relationship Id="rId2" Type="http://schemas.openxmlformats.org/officeDocument/2006/relationships/image" Target="../media/image134.bmp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18" Type="http://schemas.openxmlformats.org/officeDocument/2006/relationships/image" Target="../media/image89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81.png"/><Relationship Id="rId12" Type="http://schemas.openxmlformats.org/officeDocument/2006/relationships/image" Target="../media/image79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88.png"/><Relationship Id="rId20" Type="http://schemas.openxmlformats.org/officeDocument/2006/relationships/image" Target="../media/image6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1.png"/><Relationship Id="rId11" Type="http://schemas.openxmlformats.org/officeDocument/2006/relationships/image" Target="../media/image85.png"/><Relationship Id="rId5" Type="http://schemas.openxmlformats.org/officeDocument/2006/relationships/image" Target="../media/image62.png"/><Relationship Id="rId15" Type="http://schemas.openxmlformats.org/officeDocument/2006/relationships/image" Target="../media/image87.png"/><Relationship Id="rId10" Type="http://schemas.openxmlformats.org/officeDocument/2006/relationships/image" Target="../media/image84.png"/><Relationship Id="rId19" Type="http://schemas.openxmlformats.org/officeDocument/2006/relationships/image" Target="../media/image67.png"/><Relationship Id="rId4" Type="http://schemas.openxmlformats.org/officeDocument/2006/relationships/image" Target="../media/image80.png"/><Relationship Id="rId9" Type="http://schemas.openxmlformats.org/officeDocument/2006/relationships/image" Target="../media/image83.png"/><Relationship Id="rId1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9.jpeg"/><Relationship Id="rId5" Type="http://schemas.openxmlformats.org/officeDocument/2006/relationships/image" Target="../media/image138.emf"/><Relationship Id="rId4" Type="http://schemas.openxmlformats.org/officeDocument/2006/relationships/image" Target="../media/image1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18" Type="http://schemas.openxmlformats.org/officeDocument/2006/relationships/image" Target="../media/image164.png"/><Relationship Id="rId26" Type="http://schemas.openxmlformats.org/officeDocument/2006/relationships/image" Target="../media/image172.png"/><Relationship Id="rId3" Type="http://schemas.openxmlformats.org/officeDocument/2006/relationships/image" Target="../media/image149.png"/><Relationship Id="rId21" Type="http://schemas.openxmlformats.org/officeDocument/2006/relationships/image" Target="../media/image167.png"/><Relationship Id="rId34" Type="http://schemas.openxmlformats.org/officeDocument/2006/relationships/image" Target="../media/image180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image" Target="../media/image163.png"/><Relationship Id="rId25" Type="http://schemas.openxmlformats.org/officeDocument/2006/relationships/image" Target="../media/image171.png"/><Relationship Id="rId33" Type="http://schemas.openxmlformats.org/officeDocument/2006/relationships/image" Target="../media/image179.png"/><Relationship Id="rId2" Type="http://schemas.openxmlformats.org/officeDocument/2006/relationships/image" Target="../media/image148.png"/><Relationship Id="rId16" Type="http://schemas.openxmlformats.org/officeDocument/2006/relationships/image" Target="../media/image162.png"/><Relationship Id="rId20" Type="http://schemas.openxmlformats.org/officeDocument/2006/relationships/image" Target="../media/image166.png"/><Relationship Id="rId29" Type="http://schemas.openxmlformats.org/officeDocument/2006/relationships/image" Target="../media/image17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24" Type="http://schemas.openxmlformats.org/officeDocument/2006/relationships/image" Target="../media/image170.png"/><Relationship Id="rId32" Type="http://schemas.openxmlformats.org/officeDocument/2006/relationships/image" Target="../media/image178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23" Type="http://schemas.openxmlformats.org/officeDocument/2006/relationships/image" Target="../media/image169.png"/><Relationship Id="rId28" Type="http://schemas.openxmlformats.org/officeDocument/2006/relationships/image" Target="../media/image174.png"/><Relationship Id="rId10" Type="http://schemas.openxmlformats.org/officeDocument/2006/relationships/image" Target="../media/image156.png"/><Relationship Id="rId19" Type="http://schemas.openxmlformats.org/officeDocument/2006/relationships/image" Target="../media/image165.png"/><Relationship Id="rId31" Type="http://schemas.openxmlformats.org/officeDocument/2006/relationships/image" Target="../media/image177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Relationship Id="rId22" Type="http://schemas.openxmlformats.org/officeDocument/2006/relationships/image" Target="../media/image168.png"/><Relationship Id="rId27" Type="http://schemas.openxmlformats.org/officeDocument/2006/relationships/image" Target="../media/image173.png"/><Relationship Id="rId30" Type="http://schemas.openxmlformats.org/officeDocument/2006/relationships/image" Target="../media/image17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9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12" Type="http://schemas.openxmlformats.org/officeDocument/2006/relationships/image" Target="../media/image198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5" Type="http://schemas.openxmlformats.org/officeDocument/2006/relationships/image" Target="../media/image191.png"/><Relationship Id="rId10" Type="http://schemas.openxmlformats.org/officeDocument/2006/relationships/image" Target="../media/image196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Relationship Id="rId14" Type="http://schemas.openxmlformats.org/officeDocument/2006/relationships/image" Target="../media/image2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2"/>
          <p:cNvSpPr txBox="1">
            <a:spLocks/>
          </p:cNvSpPr>
          <p:nvPr/>
        </p:nvSpPr>
        <p:spPr>
          <a:xfrm>
            <a:off x="685800" y="1196752"/>
            <a:ext cx="820668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rtl="0" eaLnBrk="1" latinLnBrk="0" hangingPunct="1">
              <a:spcBef>
                <a:spcPct val="20000"/>
              </a:spcBef>
              <a:buClrTx/>
              <a:buSzPct val="50000"/>
              <a:buFont typeface="Wingdings" pitchFamily="2" charset="2"/>
              <a:buChar char="n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latinLnBrk="0" hangingPunct="1">
              <a:spcBef>
                <a:spcPct val="20000"/>
              </a:spcBef>
              <a:buClrTx/>
              <a:buSzPct val="50000"/>
              <a:buFont typeface="Wingdings" pitchFamily="2" charset="2"/>
              <a:buChar char="n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rtl="0" eaLnBrk="1" latinLnBrk="0" hangingPunct="1">
              <a:spcBef>
                <a:spcPct val="20000"/>
              </a:spcBef>
              <a:buClrTx/>
              <a:buSzPct val="50000"/>
              <a:buFont typeface="Wingdings" pitchFamily="2" charset="2"/>
              <a:buChar char="n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rtl="0" eaLnBrk="1" latinLnBrk="0" hangingPunct="1">
              <a:spcBef>
                <a:spcPct val="20000"/>
              </a:spcBef>
              <a:buClrTx/>
              <a:buSzPct val="50000"/>
              <a:buFont typeface="Wingdings" pitchFamily="2" charset="2"/>
              <a:buChar char="n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rtl="0" eaLnBrk="1" latinLnBrk="0" hangingPunct="1">
              <a:spcBef>
                <a:spcPct val="20000"/>
              </a:spcBef>
              <a:buClrTx/>
              <a:buSzPct val="50000"/>
              <a:buFont typeface="Wingdings" pitchFamily="2" charset="2"/>
              <a:buChar char="n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b="1" dirty="0"/>
              <a:t>Development of the ensemble QPF </a:t>
            </a:r>
            <a:r>
              <a:rPr lang="en-US" altLang="zh-TW" b="1" dirty="0" smtClean="0"/>
              <a:t>in </a:t>
            </a:r>
            <a:r>
              <a:rPr lang="en-US" altLang="zh-TW" b="1" dirty="0"/>
              <a:t>Central Weather </a:t>
            </a:r>
            <a:r>
              <a:rPr lang="en-US" altLang="zh-TW" b="1" dirty="0" smtClean="0"/>
              <a:t>Bureau (CWB) of Taiwan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23850" y="4581128"/>
            <a:ext cx="8443913" cy="2189162"/>
            <a:chOff x="340" y="2941"/>
            <a:chExt cx="5319" cy="137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941"/>
              <a:ext cx="5319" cy="1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1565" y="4061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b="1">
                  <a:latin typeface="Verdana" pitchFamily="34" charset="0"/>
                  <a:ea typeface="新細明體" pitchFamily="18" charset="-120"/>
                </a:rPr>
                <a:t>1897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3354" y="4065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b="1">
                  <a:latin typeface="Verdana" pitchFamily="34" charset="0"/>
                  <a:ea typeface="新細明體" pitchFamily="18" charset="-120"/>
                </a:rPr>
                <a:t>1937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5103" y="4065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b="1">
                  <a:latin typeface="Verdana" pitchFamily="34" charset="0"/>
                  <a:ea typeface="新細明體" pitchFamily="18" charset="-120"/>
                </a:rPr>
                <a:t>1996</a:t>
              </a: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2083287" y="2636912"/>
            <a:ext cx="4946354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b="1" dirty="0"/>
              <a:t>Hong, </a:t>
            </a:r>
            <a:r>
              <a:rPr lang="en-US" altLang="zh-TW" sz="2000" b="1" dirty="0" smtClean="0"/>
              <a:t>Jing-Shan</a:t>
            </a:r>
            <a:r>
              <a:rPr lang="en-US" altLang="zh-TW" sz="2000" b="1" baseline="30000" dirty="0" smtClean="0"/>
              <a:t>1</a:t>
            </a:r>
            <a:r>
              <a:rPr lang="en-US" altLang="zh-TW" sz="2000" b="1" dirty="0" smtClean="0"/>
              <a:t> </a:t>
            </a:r>
            <a:r>
              <a:rPr lang="en-US" altLang="zh-TW" sz="2000" b="1" dirty="0"/>
              <a:t>, </a:t>
            </a:r>
            <a:r>
              <a:rPr lang="en-US" altLang="zh-TW" sz="2000" b="1" dirty="0" err="1"/>
              <a:t>Treng</a:t>
            </a:r>
            <a:r>
              <a:rPr lang="en-US" altLang="zh-TW" sz="2000" b="1" dirty="0"/>
              <a:t>-Shi </a:t>
            </a:r>
            <a:r>
              <a:rPr lang="en-US" altLang="zh-TW" sz="2000" b="1" dirty="0" smtClean="0"/>
              <a:t>Huang</a:t>
            </a:r>
            <a:r>
              <a:rPr lang="en-US" altLang="zh-TW" sz="2000" b="1" baseline="30000" dirty="0" smtClean="0"/>
              <a:t>1</a:t>
            </a:r>
          </a:p>
          <a:p>
            <a:pPr algn="ctr"/>
            <a:r>
              <a:rPr lang="en-US" altLang="zh-TW" sz="900" b="1" dirty="0"/>
              <a:t/>
            </a:r>
            <a:br>
              <a:rPr lang="en-US" altLang="zh-TW" sz="900" b="1" dirty="0"/>
            </a:br>
            <a:r>
              <a:rPr lang="en-US" altLang="zh-TW" sz="2000" b="1" dirty="0"/>
              <a:t>Ming-Zhang </a:t>
            </a:r>
            <a:r>
              <a:rPr lang="en-US" altLang="zh-TW" sz="2000" b="1" dirty="0" smtClean="0"/>
              <a:t>Wu</a:t>
            </a:r>
            <a:r>
              <a:rPr lang="en-US" altLang="zh-TW" sz="2000" b="1" baseline="30000" dirty="0" smtClean="0"/>
              <a:t>1</a:t>
            </a:r>
            <a:endParaRPr lang="en-US" altLang="zh-TW" sz="2000" b="1" baseline="30000" dirty="0"/>
          </a:p>
          <a:p>
            <a:pPr algn="ctr"/>
            <a:endParaRPr lang="en-US" altLang="zh-TW" dirty="0"/>
          </a:p>
          <a:p>
            <a:pPr algn="ctr"/>
            <a:r>
              <a:rPr lang="en-US" altLang="zh-TW" baseline="30000" dirty="0"/>
              <a:t>1</a:t>
            </a:r>
            <a:r>
              <a:rPr lang="en-US" altLang="zh-TW" dirty="0"/>
              <a:t>Central Weather Bureau</a:t>
            </a:r>
          </a:p>
          <a:p>
            <a:pPr algn="ctr"/>
            <a:r>
              <a:rPr lang="en-US" altLang="zh-TW" baseline="30000" dirty="0"/>
              <a:t>2</a:t>
            </a:r>
            <a:r>
              <a:rPr lang="en-US" altLang="zh-TW" dirty="0"/>
              <a:t>Taiwan Typhoon and Flood Research </a:t>
            </a:r>
            <a:r>
              <a:rPr lang="en-US" altLang="zh-TW" dirty="0" smtClean="0"/>
              <a:t>Institute</a:t>
            </a:r>
          </a:p>
        </p:txBody>
      </p:sp>
      <p:pic>
        <p:nvPicPr>
          <p:cNvPr id="9" name="Picture 2" descr="C:\Documents and Settings\0912011\桌面\未命名-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233" y="3912957"/>
            <a:ext cx="579111" cy="38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E:\CWB\cwb-logo-標準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17752"/>
            <a:ext cx="504056" cy="2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42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Toward the Ensemble Typhoon QPF (ETQPF)</a:t>
            </a:r>
            <a:endParaRPr lang="zh-TW" altLang="en-US" dirty="0" smtClean="0"/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5131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 t="11203" r="27553" b="36127"/>
          <a:stretch>
            <a:fillRect/>
          </a:stretch>
        </p:blipFill>
        <p:spPr bwMode="auto">
          <a:xfrm>
            <a:off x="2051769" y="1304925"/>
            <a:ext cx="5616575" cy="55530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2195066" y="3848100"/>
            <a:ext cx="5005388" cy="1182688"/>
            <a:chOff x="2050544" y="3848113"/>
            <a:chExt cx="5006269" cy="1182729"/>
          </a:xfrm>
        </p:grpSpPr>
        <p:sp>
          <p:nvSpPr>
            <p:cNvPr id="175108" name="Oval 4"/>
            <p:cNvSpPr>
              <a:spLocks noChangeArrowheads="1"/>
            </p:cNvSpPr>
            <p:nvPr/>
          </p:nvSpPr>
          <p:spPr bwMode="auto">
            <a:xfrm>
              <a:off x="4314717" y="4538700"/>
              <a:ext cx="485861" cy="492142"/>
            </a:xfrm>
            <a:prstGeom prst="ellipse">
              <a:avLst/>
            </a:prstGeom>
            <a:noFill/>
            <a:ln w="38100">
              <a:solidFill>
                <a:schemeClr val="accent4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5109" name="Oval 5"/>
            <p:cNvSpPr>
              <a:spLocks noChangeArrowheads="1"/>
            </p:cNvSpPr>
            <p:nvPr/>
          </p:nvSpPr>
          <p:spPr bwMode="auto">
            <a:xfrm>
              <a:off x="4887906" y="4189438"/>
              <a:ext cx="487448" cy="492142"/>
            </a:xfrm>
            <a:prstGeom prst="ellipse">
              <a:avLst/>
            </a:prstGeom>
            <a:noFill/>
            <a:ln w="38100">
              <a:solidFill>
                <a:schemeClr val="accent4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5110" name="Oval 6"/>
            <p:cNvSpPr>
              <a:spLocks noChangeArrowheads="1"/>
            </p:cNvSpPr>
            <p:nvPr/>
          </p:nvSpPr>
          <p:spPr bwMode="auto">
            <a:xfrm>
              <a:off x="5661154" y="3930666"/>
              <a:ext cx="485861" cy="492142"/>
            </a:xfrm>
            <a:prstGeom prst="ellipse">
              <a:avLst/>
            </a:prstGeom>
            <a:noFill/>
            <a:ln w="38100">
              <a:solidFill>
                <a:schemeClr val="accent4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5111" name="Oval 7"/>
            <p:cNvSpPr>
              <a:spLocks noChangeArrowheads="1"/>
            </p:cNvSpPr>
            <p:nvPr/>
          </p:nvSpPr>
          <p:spPr bwMode="auto">
            <a:xfrm>
              <a:off x="6062863" y="3848113"/>
              <a:ext cx="485861" cy="492142"/>
            </a:xfrm>
            <a:prstGeom prst="ellipse">
              <a:avLst/>
            </a:prstGeom>
            <a:noFill/>
            <a:ln w="38100">
              <a:solidFill>
                <a:schemeClr val="accent4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5112" name="Freeform 8"/>
            <p:cNvSpPr>
              <a:spLocks/>
            </p:cNvSpPr>
            <p:nvPr/>
          </p:nvSpPr>
          <p:spPr bwMode="auto">
            <a:xfrm>
              <a:off x="6636051" y="4014807"/>
              <a:ext cx="420762" cy="512780"/>
            </a:xfrm>
            <a:custGeom>
              <a:avLst/>
              <a:gdLst>
                <a:gd name="T0" fmla="*/ 333 w 333"/>
                <a:gd name="T1" fmla="*/ 56 h 402"/>
                <a:gd name="T2" fmla="*/ 277 w 333"/>
                <a:gd name="T3" fmla="*/ 20 h 402"/>
                <a:gd name="T4" fmla="*/ 221 w 333"/>
                <a:gd name="T5" fmla="*/ 4 h 402"/>
                <a:gd name="T6" fmla="*/ 125 w 333"/>
                <a:gd name="T7" fmla="*/ 10 h 402"/>
                <a:gd name="T8" fmla="*/ 47 w 333"/>
                <a:gd name="T9" fmla="*/ 66 h 402"/>
                <a:gd name="T10" fmla="*/ 1 w 333"/>
                <a:gd name="T11" fmla="*/ 188 h 402"/>
                <a:gd name="T12" fmla="*/ 39 w 333"/>
                <a:gd name="T13" fmla="*/ 312 h 402"/>
                <a:gd name="T14" fmla="*/ 121 w 333"/>
                <a:gd name="T15" fmla="*/ 380 h 402"/>
                <a:gd name="T16" fmla="*/ 249 w 333"/>
                <a:gd name="T17" fmla="*/ 398 h 402"/>
                <a:gd name="T18" fmla="*/ 333 w 333"/>
                <a:gd name="T19" fmla="*/ 354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402">
                  <a:moveTo>
                    <a:pt x="333" y="56"/>
                  </a:moveTo>
                  <a:cubicBezTo>
                    <a:pt x="324" y="50"/>
                    <a:pt x="296" y="29"/>
                    <a:pt x="277" y="20"/>
                  </a:cubicBezTo>
                  <a:cubicBezTo>
                    <a:pt x="258" y="11"/>
                    <a:pt x="246" y="6"/>
                    <a:pt x="221" y="4"/>
                  </a:cubicBezTo>
                  <a:cubicBezTo>
                    <a:pt x="196" y="2"/>
                    <a:pt x="154" y="0"/>
                    <a:pt x="125" y="10"/>
                  </a:cubicBezTo>
                  <a:cubicBezTo>
                    <a:pt x="96" y="20"/>
                    <a:pt x="68" y="36"/>
                    <a:pt x="47" y="66"/>
                  </a:cubicBezTo>
                  <a:cubicBezTo>
                    <a:pt x="26" y="96"/>
                    <a:pt x="2" y="147"/>
                    <a:pt x="1" y="188"/>
                  </a:cubicBezTo>
                  <a:cubicBezTo>
                    <a:pt x="0" y="229"/>
                    <a:pt x="19" y="280"/>
                    <a:pt x="39" y="312"/>
                  </a:cubicBezTo>
                  <a:cubicBezTo>
                    <a:pt x="59" y="344"/>
                    <a:pt x="86" y="366"/>
                    <a:pt x="121" y="380"/>
                  </a:cubicBezTo>
                  <a:cubicBezTo>
                    <a:pt x="156" y="394"/>
                    <a:pt x="214" y="402"/>
                    <a:pt x="249" y="398"/>
                  </a:cubicBezTo>
                  <a:cubicBezTo>
                    <a:pt x="284" y="394"/>
                    <a:pt x="315" y="363"/>
                    <a:pt x="333" y="354"/>
                  </a:cubicBezTo>
                </a:path>
              </a:pathLst>
            </a:custGeom>
            <a:noFill/>
            <a:ln w="38100" cmpd="sng">
              <a:solidFill>
                <a:schemeClr val="accent4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422" name="Oval 9"/>
            <p:cNvSpPr>
              <a:spLocks noChangeArrowheads="1"/>
            </p:cNvSpPr>
            <p:nvPr/>
          </p:nvSpPr>
          <p:spPr bwMode="auto">
            <a:xfrm>
              <a:off x="2050544" y="4131968"/>
              <a:ext cx="486475" cy="492271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423" name="Oval 10"/>
            <p:cNvSpPr>
              <a:spLocks noChangeArrowheads="1"/>
            </p:cNvSpPr>
            <p:nvPr/>
          </p:nvSpPr>
          <p:spPr bwMode="auto">
            <a:xfrm>
              <a:off x="2881974" y="4363400"/>
              <a:ext cx="486475" cy="492271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424" name="Oval 11"/>
            <p:cNvSpPr>
              <a:spLocks noChangeArrowheads="1"/>
            </p:cNvSpPr>
            <p:nvPr/>
          </p:nvSpPr>
          <p:spPr bwMode="auto">
            <a:xfrm>
              <a:off x="3225665" y="4363400"/>
              <a:ext cx="486475" cy="492271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425" name="Oval 12"/>
            <p:cNvSpPr>
              <a:spLocks noChangeArrowheads="1"/>
            </p:cNvSpPr>
            <p:nvPr/>
          </p:nvSpPr>
          <p:spPr bwMode="auto">
            <a:xfrm>
              <a:off x="3569357" y="4538571"/>
              <a:ext cx="486475" cy="492271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426" name="Oval 13"/>
            <p:cNvSpPr>
              <a:spLocks noChangeArrowheads="1"/>
            </p:cNvSpPr>
            <p:nvPr/>
          </p:nvSpPr>
          <p:spPr bwMode="auto">
            <a:xfrm>
              <a:off x="3897885" y="4538571"/>
              <a:ext cx="486475" cy="492271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TW" altLang="zh-TW">
                <a:solidFill>
                  <a:prstClr val="black"/>
                </a:solidFill>
                <a:ea typeface="新細明體" pitchFamily="18" charset="-120"/>
              </a:endParaRPr>
            </a:p>
          </p:txBody>
        </p:sp>
        <p:sp>
          <p:nvSpPr>
            <p:cNvPr id="17427" name="Oval 14"/>
            <p:cNvSpPr>
              <a:spLocks noChangeArrowheads="1"/>
            </p:cNvSpPr>
            <p:nvPr/>
          </p:nvSpPr>
          <p:spPr bwMode="auto">
            <a:xfrm>
              <a:off x="2653267" y="4277732"/>
              <a:ext cx="486475" cy="492271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428" name="Freeform 15"/>
            <p:cNvSpPr>
              <a:spLocks/>
            </p:cNvSpPr>
            <p:nvPr/>
          </p:nvSpPr>
          <p:spPr bwMode="auto">
            <a:xfrm>
              <a:off x="2289359" y="4124296"/>
              <a:ext cx="4632253" cy="667443"/>
            </a:xfrm>
            <a:custGeom>
              <a:avLst/>
              <a:gdLst>
                <a:gd name="T0" fmla="*/ 4632253 w 3666"/>
                <a:gd name="T1" fmla="*/ 124027 h 522"/>
                <a:gd name="T2" fmla="*/ 4013103 w 3666"/>
                <a:gd name="T3" fmla="*/ 0 h 522"/>
                <a:gd name="T4" fmla="*/ 3626450 w 3666"/>
                <a:gd name="T5" fmla="*/ 53702 h 522"/>
                <a:gd name="T6" fmla="*/ 2840509 w 3666"/>
                <a:gd name="T7" fmla="*/ 304313 h 522"/>
                <a:gd name="T8" fmla="*/ 2264320 w 3666"/>
                <a:gd name="T9" fmla="*/ 667443 h 522"/>
                <a:gd name="T10" fmla="*/ 1872613 w 3666"/>
                <a:gd name="T11" fmla="*/ 664886 h 522"/>
                <a:gd name="T12" fmla="*/ 1533976 w 3666"/>
                <a:gd name="T13" fmla="*/ 646985 h 522"/>
                <a:gd name="T14" fmla="*/ 1197866 w 3666"/>
                <a:gd name="T15" fmla="*/ 483321 h 522"/>
                <a:gd name="T16" fmla="*/ 849120 w 3666"/>
                <a:gd name="T17" fmla="*/ 490993 h 522"/>
                <a:gd name="T18" fmla="*/ 616623 w 3666"/>
                <a:gd name="T19" fmla="*/ 396374 h 522"/>
                <a:gd name="T20" fmla="*/ 0 w 3666"/>
                <a:gd name="T21" fmla="*/ 235267 h 5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66" h="522">
                  <a:moveTo>
                    <a:pt x="3666" y="97"/>
                  </a:moveTo>
                  <a:lnTo>
                    <a:pt x="3176" y="0"/>
                  </a:lnTo>
                  <a:lnTo>
                    <a:pt x="2870" y="42"/>
                  </a:lnTo>
                  <a:lnTo>
                    <a:pt x="2248" y="238"/>
                  </a:lnTo>
                  <a:lnTo>
                    <a:pt x="1792" y="522"/>
                  </a:lnTo>
                  <a:lnTo>
                    <a:pt x="1482" y="520"/>
                  </a:lnTo>
                  <a:lnTo>
                    <a:pt x="1214" y="506"/>
                  </a:lnTo>
                  <a:lnTo>
                    <a:pt x="948" y="378"/>
                  </a:lnTo>
                  <a:lnTo>
                    <a:pt x="672" y="384"/>
                  </a:lnTo>
                  <a:lnTo>
                    <a:pt x="488" y="310"/>
                  </a:lnTo>
                  <a:lnTo>
                    <a:pt x="0" y="184"/>
                  </a:lnTo>
                </a:path>
              </a:pathLst>
            </a:custGeom>
            <a:noFill/>
            <a:ln w="76200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7412" name="Text Box 16"/>
          <p:cNvSpPr txBox="1">
            <a:spLocks noChangeArrowheads="1"/>
          </p:cNvSpPr>
          <p:nvPr/>
        </p:nvSpPr>
        <p:spPr bwMode="auto">
          <a:xfrm>
            <a:off x="323850" y="188913"/>
            <a:ext cx="8496300" cy="230832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179388" indent="-179388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630238" indent="-173038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zh-TW" sz="1600" dirty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t>Typhoon </a:t>
            </a:r>
            <a:r>
              <a:rPr lang="en-US" altLang="zh-TW" sz="1600" dirty="0" smtClean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t>locations with </a:t>
            </a:r>
            <a:r>
              <a:rPr lang="en-US" altLang="zh-TW" sz="1600" dirty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t>3-hr intervals (ensemble cases)  were given by the ensemble prediction </a:t>
            </a:r>
            <a:r>
              <a:rPr lang="en-US" altLang="zh-TW" sz="1600" dirty="0" smtClean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t>systems. </a:t>
            </a:r>
            <a:br>
              <a:rPr lang="en-US" altLang="zh-TW" sz="1600" dirty="0" smtClean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</a:br>
            <a:r>
              <a:rPr lang="en-US" altLang="zh-TW" sz="1600" u="sng" dirty="0" smtClean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t>It is the </a:t>
            </a:r>
            <a:r>
              <a:rPr lang="en-US" altLang="zh-TW" sz="1600" b="1" u="sng" dirty="0" smtClean="0">
                <a:solidFill>
                  <a:srgbClr val="FF0000"/>
                </a:solidFill>
                <a:latin typeface="Arial" charset="0"/>
                <a:ea typeface="新細明體" pitchFamily="18" charset="-120"/>
              </a:rPr>
              <a:t>total uncertainties </a:t>
            </a:r>
            <a:r>
              <a:rPr lang="en-US" altLang="zh-TW" sz="1600" u="sng" dirty="0" smtClean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t>from the EPS</a:t>
            </a:r>
            <a:endParaRPr lang="en-US" altLang="zh-TW" sz="1600" u="sng" dirty="0">
              <a:solidFill>
                <a:prstClr val="black"/>
              </a:solidFill>
              <a:latin typeface="Arial" charset="0"/>
              <a:ea typeface="新細明體" pitchFamily="18" charset="-120"/>
            </a:endParaRPr>
          </a:p>
          <a:p>
            <a:pPr eaLnBrk="1" hangingPunct="1">
              <a:buFontTx/>
              <a:buChar char="•"/>
            </a:pPr>
            <a:endParaRPr lang="en-US" altLang="zh-TW" sz="1600" dirty="0">
              <a:solidFill>
                <a:prstClr val="black"/>
              </a:solidFill>
              <a:latin typeface="Arial" charset="0"/>
              <a:ea typeface="新細明體" pitchFamily="18" charset="-120"/>
            </a:endParaRPr>
          </a:p>
          <a:p>
            <a:pPr eaLnBrk="1" hangingPunct="1">
              <a:buFontTx/>
              <a:buChar char="•"/>
            </a:pPr>
            <a:r>
              <a:rPr lang="en-US" altLang="zh-TW" sz="1600" dirty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t>Each ensemble case is associated with a </a:t>
            </a:r>
            <a:r>
              <a:rPr lang="en-US" altLang="zh-TW" sz="1600" dirty="0" smtClean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t/>
            </a:r>
            <a:br>
              <a:rPr lang="en-US" altLang="zh-TW" sz="1600" dirty="0" smtClean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</a:br>
            <a:r>
              <a:rPr lang="en-US" altLang="zh-TW" sz="1600" dirty="0" smtClean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t>3-hr </a:t>
            </a:r>
            <a:r>
              <a:rPr lang="en-US" altLang="zh-TW" sz="1600" dirty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t>accumulated rainfall map.</a:t>
            </a:r>
          </a:p>
          <a:p>
            <a:pPr eaLnBrk="1" hangingPunct="1">
              <a:buFontTx/>
              <a:buChar char="•"/>
            </a:pPr>
            <a:endParaRPr lang="en-US" altLang="zh-TW" sz="1600" dirty="0" smtClean="0">
              <a:solidFill>
                <a:prstClr val="black"/>
              </a:solidFill>
              <a:latin typeface="Arial" charset="0"/>
              <a:ea typeface="新細明體" pitchFamily="18" charset="-120"/>
            </a:endParaRPr>
          </a:p>
          <a:p>
            <a:pPr eaLnBrk="1" hangingPunct="1">
              <a:buFontTx/>
              <a:buChar char="•"/>
            </a:pPr>
            <a:r>
              <a:rPr lang="en-US" altLang="zh-TW" sz="1600" u="sng" dirty="0" smtClean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t>We are trying to </a:t>
            </a:r>
            <a:r>
              <a:rPr lang="en-US" altLang="zh-TW" sz="1600" b="1" u="sng" dirty="0" smtClean="0">
                <a:solidFill>
                  <a:srgbClr val="FF0000"/>
                </a:solidFill>
                <a:latin typeface="Arial" charset="0"/>
                <a:ea typeface="新細明體" pitchFamily="18" charset="-120"/>
              </a:rPr>
              <a:t>reduce the uncertainties </a:t>
            </a:r>
            <a:r>
              <a:rPr lang="en-US" altLang="zh-TW" sz="1600" u="sng" dirty="0" smtClean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t>according to the prior estimate of the track</a:t>
            </a:r>
            <a:endParaRPr lang="en-US" altLang="zh-TW" sz="1600" u="sng" dirty="0">
              <a:solidFill>
                <a:prstClr val="black"/>
              </a:solidFill>
              <a:latin typeface="Arial" charset="0"/>
              <a:ea typeface="新細明體" pitchFamily="18" charset="-120"/>
            </a:endParaRPr>
          </a:p>
          <a:p>
            <a:pPr eaLnBrk="1" hangingPunct="1">
              <a:buFontTx/>
              <a:buChar char="•"/>
            </a:pPr>
            <a:endParaRPr lang="en-US" altLang="zh-TW" sz="1600" dirty="0">
              <a:solidFill>
                <a:prstClr val="black"/>
              </a:solidFill>
              <a:latin typeface="Arial" charset="0"/>
              <a:ea typeface="新細明體" pitchFamily="18" charset="-120"/>
            </a:endParaRPr>
          </a:p>
        </p:txBody>
      </p:sp>
      <p:grpSp>
        <p:nvGrpSpPr>
          <p:cNvPr id="175124" name="Group 20"/>
          <p:cNvGrpSpPr>
            <a:grpSpLocks/>
          </p:cNvGrpSpPr>
          <p:nvPr/>
        </p:nvGrpSpPr>
        <p:grpSpPr bwMode="auto">
          <a:xfrm>
            <a:off x="5363716" y="4581525"/>
            <a:ext cx="3779838" cy="2089150"/>
            <a:chOff x="3288" y="2886"/>
            <a:chExt cx="2381" cy="1316"/>
          </a:xfrm>
        </p:grpSpPr>
        <p:pic>
          <p:nvPicPr>
            <p:cNvPr id="17414" name="Picture 17" descr="TTF_MEM01_SP_2010FANAPI_RA_05000_2010091512_006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517" b="22546"/>
            <a:stretch>
              <a:fillRect/>
            </a:stretch>
          </p:blipFill>
          <p:spPr bwMode="auto">
            <a:xfrm>
              <a:off x="4694" y="3203"/>
              <a:ext cx="975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5" name="Line 18"/>
            <p:cNvSpPr>
              <a:spLocks noChangeShapeType="1"/>
            </p:cNvSpPr>
            <p:nvPr/>
          </p:nvSpPr>
          <p:spPr bwMode="auto">
            <a:xfrm>
              <a:off x="3288" y="2886"/>
              <a:ext cx="1406" cy="317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7416" name="Line 19"/>
            <p:cNvSpPr>
              <a:spLocks noChangeShapeType="1"/>
            </p:cNvSpPr>
            <p:nvPr/>
          </p:nvSpPr>
          <p:spPr bwMode="auto">
            <a:xfrm>
              <a:off x="3288" y="2886"/>
              <a:ext cx="1406" cy="1315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5368349" y="531837"/>
            <a:ext cx="2444011" cy="116955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1400" dirty="0" smtClean="0"/>
              <a:t>3 days</a:t>
            </a:r>
          </a:p>
          <a:p>
            <a:r>
              <a:rPr lang="en-US" altLang="zh-TW" sz="1400" dirty="0" smtClean="0"/>
              <a:t>4 runs per day</a:t>
            </a:r>
          </a:p>
          <a:p>
            <a:r>
              <a:rPr lang="en-US" altLang="zh-TW" sz="1400" dirty="0" smtClean="0"/>
              <a:t>30 members per run</a:t>
            </a:r>
          </a:p>
          <a:p>
            <a:r>
              <a:rPr lang="en-US" altLang="zh-TW" sz="1400" dirty="0" smtClean="0"/>
              <a:t>24 dots per mem  (72/3 </a:t>
            </a:r>
            <a:r>
              <a:rPr lang="en-US" altLang="zh-TW" sz="1400" dirty="0" err="1" smtClean="0"/>
              <a:t>hr</a:t>
            </a:r>
            <a:r>
              <a:rPr lang="en-US" altLang="zh-TW" sz="1400" dirty="0" smtClean="0"/>
              <a:t>)</a:t>
            </a:r>
          </a:p>
          <a:p>
            <a:r>
              <a:rPr lang="en-US" altLang="zh-TW" sz="1400" dirty="0" smtClean="0"/>
              <a:t>Total: 3x4x30x24=8640 dots</a:t>
            </a:r>
          </a:p>
        </p:txBody>
      </p:sp>
    </p:spTree>
    <p:extLst>
      <p:ext uri="{BB962C8B-B14F-4D97-AF65-F5344CB8AC3E}">
        <p14:creationId xmlns:p14="http://schemas.microsoft.com/office/powerpoint/2010/main" val="237314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5"/>
          <p:cNvGrpSpPr>
            <a:grpSpLocks/>
          </p:cNvGrpSpPr>
          <p:nvPr/>
        </p:nvGrpSpPr>
        <p:grpSpPr bwMode="auto">
          <a:xfrm>
            <a:off x="468313" y="150813"/>
            <a:ext cx="8424862" cy="6556375"/>
            <a:chOff x="295" y="95"/>
            <a:chExt cx="5307" cy="4130"/>
          </a:xfrm>
        </p:grpSpPr>
        <p:graphicFrame>
          <p:nvGraphicFramePr>
            <p:cNvPr id="18439" name="Object 26"/>
            <p:cNvGraphicFramePr>
              <a:graphicFrameLocks noChangeAspect="1"/>
            </p:cNvGraphicFramePr>
            <p:nvPr/>
          </p:nvGraphicFramePr>
          <p:xfrm>
            <a:off x="4649" y="3203"/>
            <a:ext cx="953" cy="10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3" name="Photo Editor 影像 " r:id="rId3" imgW="3086531" imgH="2905531" progId="MSPhotoEd.3">
                    <p:embed/>
                  </p:oleObj>
                </mc:Choice>
                <mc:Fallback>
                  <p:oleObj name="Photo Editor 影像 " r:id="rId3" imgW="3086531" imgH="2905531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630" r="3467"/>
                        <a:stretch>
                          <a:fillRect/>
                        </a:stretch>
                      </p:blipFill>
                      <p:spPr bwMode="auto">
                        <a:xfrm>
                          <a:off x="4649" y="3203"/>
                          <a:ext cx="953" cy="10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440" name="Picture 3" descr="CWB_WRF01_5H_2010FANAPI_RA_05000_2010091700_004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916" y="3226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4" descr="CWB_WRF01_5H_2010FANAPI_RA_05000_2010091712_003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95" y="1139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5" descr="CWB_WRF01_SP_2010FANAPI_RA_05000_2010091612_005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1159" y="2183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6" descr="CWB_WRF01_SP_2010FANAPI_RA_05000_2010091700_004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1162" y="1139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4" name="Picture 7" descr="CWB_WRF01_SP_2010FANAPI_RA_05000_2010091706_004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95" y="96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8" descr="CWB_WRF01_SP_2010FANAPI_RA_05000_2010091718_002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1159" y="96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9" descr="CWB_WRF01_SP_2010FANAPI_RA_05000_2010091800_002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024" y="2183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0" descr="CWB_WRF01_SP_2010FANAPI_RA_05000_2010091806_001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1168" y="3226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8" name="Picture 11" descr="CWB_WRF01_SP_2010FANAPI_RA_05000_2010091812_001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889" y="2183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9" name="Picture 12" descr="CWB_WRF02_SP_2010FANAPI_RA_05000_2010091806_001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042" y="3226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0" name="Picture 13" descr="TTF_MEM01_SP_2010FANAPI_RA_05000_2010091512_006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517" b="22546"/>
            <a:stretch>
              <a:fillRect/>
            </a:stretch>
          </p:blipFill>
          <p:spPr bwMode="auto">
            <a:xfrm>
              <a:off x="4627" y="2183"/>
              <a:ext cx="975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1" name="Picture 14" descr="TTF_MEM01_SP_2010FANAPI_RA_05000_2010091712_0039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5283" b="22546"/>
            <a:stretch>
              <a:fillRect/>
            </a:stretch>
          </p:blipFill>
          <p:spPr bwMode="auto">
            <a:xfrm>
              <a:off x="3790" y="3226"/>
              <a:ext cx="817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2" name="Picture 15" descr="TTF_MEM01_SP_2010FANAPI_RA_05000_2010091718_002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030" y="1139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3" name="Picture 16" descr="TTF_MEM01_SP_2010FANAPI_RA_05000_2010091812_0015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95" y="2183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4" name="Picture 17" descr="TTF_MEM02_SP_2010FANAPI_RA_05000_2010091700_004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95" y="3226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5" name="Picture 18" descr="TTF_MEM02_SP_2010FANAPI_RA_05000_2010091800_002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898" y="1139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6" name="Picture 19" descr="TTF_MEM02_SP_2010FANAPI_RA_05000_2010091806_0018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3754" y="2183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7" name="Picture 20" descr="TTF_MEM02_SP_2010FANAPI_RA_05000_2010091818_0009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170" b="22546"/>
            <a:stretch>
              <a:fillRect/>
            </a:stretch>
          </p:blipFill>
          <p:spPr bwMode="auto">
            <a:xfrm>
              <a:off x="4634" y="1139"/>
              <a:ext cx="96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8" name="Picture 21" descr="TTF_MEM03_SP_2010FANAPI_RA_05000_2010091812_0012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3766" y="1139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9" name="Picture 22" descr="TTF_MEM04_SP_2010FANAPI_RA_05000_2010091800_0033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024" y="95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0" name="Picture 23" descr="TTF_MEM04_SP_2010FANAPI_RA_05000_2010091806_0024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889" y="95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1" name="Picture 24" descr="TTF_MEM04_SP_2010FANAPI_RA_05000_2010091812_0015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3754" y="95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2" name="Picture 25" descr="TTF_MEM04_SP_2010FANAPI_RA_05000_2010091818_0009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-232" b="22546"/>
            <a:stretch>
              <a:fillRect/>
            </a:stretch>
          </p:blipFill>
          <p:spPr bwMode="auto">
            <a:xfrm>
              <a:off x="4619" y="95"/>
              <a:ext cx="983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3086" name="Picture 30" descr="RSTA_2010091821_03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" b="18562"/>
          <a:stretch>
            <a:fillRect/>
          </a:stretch>
        </p:blipFill>
        <p:spPr bwMode="auto">
          <a:xfrm>
            <a:off x="4572000" y="829144"/>
            <a:ext cx="4065588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</p:pic>
      <p:grpSp>
        <p:nvGrpSpPr>
          <p:cNvPr id="173089" name="Group 33"/>
          <p:cNvGrpSpPr>
            <a:grpSpLocks/>
          </p:cNvGrpSpPr>
          <p:nvPr/>
        </p:nvGrpSpPr>
        <p:grpSpPr bwMode="auto">
          <a:xfrm>
            <a:off x="415926" y="829144"/>
            <a:ext cx="8424861" cy="5300665"/>
            <a:chOff x="2847" y="346"/>
            <a:chExt cx="5307" cy="3339"/>
          </a:xfrm>
        </p:grpSpPr>
        <p:pic>
          <p:nvPicPr>
            <p:cNvPr id="18437" name="Picture 29" descr="a399_Test_2010091821_RA_2010091818_8309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8" b="18564"/>
            <a:stretch>
              <a:fillRect/>
            </a:stretch>
          </p:blipFill>
          <p:spPr bwMode="auto">
            <a:xfrm>
              <a:off x="2880" y="346"/>
              <a:ext cx="2561" cy="254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</p:pic>
        <p:sp>
          <p:nvSpPr>
            <p:cNvPr id="18438" name="Text Box 31"/>
            <p:cNvSpPr txBox="1">
              <a:spLocks noChangeArrowheads="1"/>
            </p:cNvSpPr>
            <p:nvPr/>
          </p:nvSpPr>
          <p:spPr bwMode="auto">
            <a:xfrm>
              <a:off x="2847" y="3006"/>
              <a:ext cx="5307" cy="67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79388" indent="-179388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630238" indent="-173038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eaLnBrk="1" hangingPunct="1">
                <a:buFontTx/>
                <a:buChar char="•"/>
              </a:pPr>
              <a:r>
                <a:rPr lang="en-US" altLang="zh-TW" sz="1600" dirty="0" smtClean="0">
                  <a:solidFill>
                    <a:prstClr val="black"/>
                  </a:solidFill>
                  <a:latin typeface="Arial" charset="0"/>
                  <a:ea typeface="新細明體" pitchFamily="18" charset="-120"/>
                </a:rPr>
                <a:t>A </a:t>
              </a:r>
              <a:r>
                <a:rPr lang="en-US" altLang="zh-TW" sz="1600" dirty="0">
                  <a:solidFill>
                    <a:prstClr val="black"/>
                  </a:solidFill>
                  <a:latin typeface="Arial" charset="0"/>
                  <a:ea typeface="新細明體" pitchFamily="18" charset="-120"/>
                </a:rPr>
                <a:t>“</a:t>
              </a:r>
              <a:r>
                <a:rPr lang="en-US" altLang="zh-TW" sz="1600" b="1" dirty="0">
                  <a:solidFill>
                    <a:prstClr val="black"/>
                  </a:solidFill>
                  <a:latin typeface="Arial" charset="0"/>
                  <a:ea typeface="新細明體" pitchFamily="18" charset="-120"/>
                </a:rPr>
                <a:t>QPF scenario</a:t>
              </a:r>
              <a:r>
                <a:rPr lang="en-US" altLang="zh-TW" sz="1600" dirty="0">
                  <a:solidFill>
                    <a:prstClr val="black"/>
                  </a:solidFill>
                  <a:latin typeface="Arial" charset="0"/>
                  <a:ea typeface="新細明體" pitchFamily="18" charset="-120"/>
                </a:rPr>
                <a:t>” </a:t>
              </a:r>
              <a:r>
                <a:rPr lang="en-US" altLang="zh-TW" sz="1600" dirty="0" smtClean="0">
                  <a:solidFill>
                    <a:prstClr val="black"/>
                  </a:solidFill>
                  <a:latin typeface="Arial" charset="0"/>
                  <a:ea typeface="新細明體" pitchFamily="18" charset="-120"/>
                </a:rPr>
                <a:t>was provided by the given </a:t>
              </a:r>
              <a:r>
                <a:rPr lang="en-US" altLang="zh-TW" sz="1600" dirty="0">
                  <a:solidFill>
                    <a:prstClr val="black"/>
                  </a:solidFill>
                  <a:latin typeface="Arial" charset="0"/>
                  <a:ea typeface="新細明體" pitchFamily="18" charset="-120"/>
                </a:rPr>
                <a:t>typhoon track.</a:t>
              </a:r>
              <a:br>
                <a:rPr lang="en-US" altLang="zh-TW" sz="1600" dirty="0">
                  <a:solidFill>
                    <a:prstClr val="black"/>
                  </a:solidFill>
                  <a:latin typeface="Arial" charset="0"/>
                  <a:ea typeface="新細明體" pitchFamily="18" charset="-120"/>
                </a:rPr>
              </a:br>
              <a:r>
                <a:rPr lang="en-US" altLang="zh-TW" sz="1600" dirty="0" smtClean="0">
                  <a:solidFill>
                    <a:prstClr val="black"/>
                  </a:solidFill>
                  <a:latin typeface="Arial" charset="0"/>
                  <a:ea typeface="新細明體" pitchFamily="18" charset="-120"/>
                  <a:sym typeface="Wingdings" pitchFamily="2" charset="2"/>
                </a:rPr>
                <a:t></a:t>
              </a:r>
              <a:r>
                <a:rPr lang="en-US" altLang="zh-TW" sz="1600" dirty="0">
                  <a:solidFill>
                    <a:prstClr val="black"/>
                  </a:solidFill>
                  <a:latin typeface="Arial" charset="0"/>
                  <a:ea typeface="新細明體" pitchFamily="18" charset="-120"/>
                  <a:sym typeface="Wingdings" pitchFamily="2" charset="2"/>
                </a:rPr>
                <a:t>ensemble typhoon QPF (ETQPF</a:t>
              </a:r>
              <a:r>
                <a:rPr lang="en-US" altLang="zh-TW" sz="1600" dirty="0" smtClean="0">
                  <a:solidFill>
                    <a:prstClr val="black"/>
                  </a:solidFill>
                  <a:latin typeface="Arial" charset="0"/>
                  <a:ea typeface="新細明體" pitchFamily="18" charset="-120"/>
                  <a:sym typeface="Wingdings" pitchFamily="2" charset="2"/>
                </a:rPr>
                <a:t>)</a:t>
              </a:r>
            </a:p>
            <a:p>
              <a:pPr eaLnBrk="1" hangingPunct="1">
                <a:buFontTx/>
                <a:buChar char="•"/>
              </a:pPr>
              <a:r>
                <a:rPr lang="en-US" altLang="zh-TW" sz="1600" dirty="0" smtClean="0">
                  <a:solidFill>
                    <a:prstClr val="black"/>
                  </a:solidFill>
                  <a:latin typeface="Arial" charset="0"/>
                  <a:ea typeface="新細明體" pitchFamily="18" charset="-120"/>
                  <a:sym typeface="Wingdings" pitchFamily="2" charset="2"/>
                </a:rPr>
                <a:t>A kind of “data mining” from the huge ensemble dataset.</a:t>
              </a:r>
            </a:p>
            <a:p>
              <a:pPr lvl="1" eaLnBrk="1" hangingPunct="1">
                <a:buFontTx/>
                <a:buChar char="•"/>
              </a:pPr>
              <a:r>
                <a:rPr lang="en-US" altLang="zh-TW" sz="1600" dirty="0" smtClean="0">
                  <a:solidFill>
                    <a:prstClr val="black"/>
                  </a:solidFill>
                  <a:latin typeface="Arial" charset="0"/>
                  <a:ea typeface="新細明體" pitchFamily="18" charset="-120"/>
                  <a:sym typeface="Wingdings" pitchFamily="2" charset="2"/>
                </a:rPr>
                <a:t>Typhoon track </a:t>
              </a:r>
              <a:r>
                <a:rPr lang="en-US" altLang="zh-TW" sz="1600" dirty="0" smtClean="0">
                  <a:solidFill>
                    <a:prstClr val="black"/>
                  </a:solidFill>
                  <a:latin typeface="Arial" charset="0"/>
                  <a:ea typeface="新細明體" pitchFamily="18" charset="-120"/>
                  <a:sym typeface="Wingdings" pitchFamily="2" charset="2"/>
                </a:rPr>
                <a:t>is as </a:t>
              </a:r>
              <a:r>
                <a:rPr lang="en-US" altLang="zh-TW" sz="1600" dirty="0" smtClean="0">
                  <a:solidFill>
                    <a:prstClr val="black"/>
                  </a:solidFill>
                  <a:latin typeface="Arial" charset="0"/>
                  <a:ea typeface="新細明體" pitchFamily="18" charset="-120"/>
                  <a:sym typeface="Wingdings" pitchFamily="2" charset="2"/>
                </a:rPr>
                <a:t>a probe to mining the ensemble dataset</a:t>
              </a:r>
              <a:endParaRPr lang="en-US" altLang="zh-TW" sz="1600" dirty="0">
                <a:solidFill>
                  <a:prstClr val="black"/>
                </a:solidFill>
                <a:latin typeface="Arial" charset="0"/>
                <a:ea typeface="新細明體" pitchFamily="18" charset="-120"/>
                <a:sym typeface="Wingding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09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17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3528" y="2552700"/>
            <a:ext cx="8062664" cy="1752600"/>
          </a:xfrm>
        </p:spPr>
        <p:txBody>
          <a:bodyPr>
            <a:normAutofit fontScale="92500"/>
          </a:bodyPr>
          <a:lstStyle/>
          <a:p>
            <a:r>
              <a:rPr lang="en-US" altLang="zh-TW" sz="4800" dirty="0">
                <a:solidFill>
                  <a:schemeClr val="tx1"/>
                </a:solidFill>
              </a:rPr>
              <a:t>Performance of the </a:t>
            </a:r>
            <a:r>
              <a:rPr lang="en-US" altLang="zh-TW" sz="4800" dirty="0" smtClean="0">
                <a:solidFill>
                  <a:schemeClr val="tx1"/>
                </a:solidFill>
              </a:rPr>
              <a:t>ETQPF</a:t>
            </a:r>
          </a:p>
          <a:p>
            <a:r>
              <a:rPr lang="en-US" altLang="zh-TW" sz="4800" dirty="0" smtClean="0">
                <a:solidFill>
                  <a:schemeClr val="tx1"/>
                </a:solidFill>
              </a:rPr>
              <a:t>With best track (no tract error)</a:t>
            </a:r>
            <a:endParaRPr lang="zh-TW" altLang="zh-TW" sz="4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xb72\桌面\2013_康芮\2013_KR\obs\avish_RSTA_2013082700_7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b="17418"/>
          <a:stretch>
            <a:fillRect/>
          </a:stretch>
        </p:blipFill>
        <p:spPr bwMode="auto">
          <a:xfrm>
            <a:off x="5870575" y="4005263"/>
            <a:ext cx="269081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990600"/>
          </a:xfrm>
        </p:spPr>
        <p:txBody>
          <a:bodyPr>
            <a:noAutofit/>
          </a:bodyPr>
          <a:lstStyle/>
          <a:p>
            <a:r>
              <a:rPr lang="en-US" altLang="zh-TW" sz="2400" b="1" dirty="0" smtClean="0">
                <a:solidFill>
                  <a:schemeClr val="tx1"/>
                </a:solidFill>
                <a:ea typeface="標楷體" pitchFamily="65" charset="-120"/>
              </a:rPr>
              <a:t>The Ensemble Typhoon QPF (ETQPF) for the typhoons affecting Taiwan in 2013</a:t>
            </a:r>
            <a:endParaRPr lang="zh-TW" altLang="en-US" sz="2400" b="1" dirty="0" smtClean="0">
              <a:solidFill>
                <a:schemeClr val="tx1"/>
              </a:solidFill>
              <a:ea typeface="標楷體" pitchFamily="65" charset="-120"/>
            </a:endParaRPr>
          </a:p>
        </p:txBody>
      </p:sp>
      <p:pic>
        <p:nvPicPr>
          <p:cNvPr id="3076" name="Picture 2" descr="C:\Documents and Settings\xb72\桌面\2013_Soulik\OBS_72\avish_RSTA_2013071018_2013071318_72.bm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6" b="18546"/>
          <a:stretch>
            <a:fillRect/>
          </a:stretch>
        </p:blipFill>
        <p:spPr bwMode="auto">
          <a:xfrm>
            <a:off x="371475" y="4043363"/>
            <a:ext cx="2808288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" descr="C:\Documents and Settings\xb72\桌面\2013_Soulik\best_72\avish_Soulik_best_RA_2013071018_2013071318_72_15640.bm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6" b="18546"/>
          <a:stretch>
            <a:fillRect/>
          </a:stretch>
        </p:blipFill>
        <p:spPr bwMode="auto">
          <a:xfrm>
            <a:off x="395288" y="1268413"/>
            <a:ext cx="2808287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84213" y="6156325"/>
            <a:ext cx="19240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prstClr val="black"/>
                </a:solidFill>
                <a:ea typeface="新細明體" pitchFamily="18" charset="-120"/>
              </a:rPr>
              <a:t>Ty </a:t>
            </a:r>
            <a:r>
              <a:rPr lang="en-US" altLang="zh-TW" b="1" dirty="0" err="1">
                <a:solidFill>
                  <a:prstClr val="black"/>
                </a:solidFill>
                <a:ea typeface="新細明體" pitchFamily="18" charset="-120"/>
              </a:rPr>
              <a:t>Soulik</a:t>
            </a:r>
            <a:r>
              <a:rPr lang="en-US" altLang="zh-TW" b="1" dirty="0">
                <a:solidFill>
                  <a:prstClr val="black"/>
                </a:solidFill>
                <a:ea typeface="新細明體" pitchFamily="18" charset="-120"/>
              </a:rPr>
              <a:t> (2013)</a:t>
            </a:r>
            <a:endParaRPr lang="zh-TW" altLang="en-US" b="1" dirty="0">
              <a:solidFill>
                <a:prstClr val="black"/>
              </a:solidFill>
              <a:ea typeface="新細明體" pitchFamily="18" charset="-120"/>
            </a:endParaRPr>
          </a:p>
        </p:txBody>
      </p:sp>
      <p:pic>
        <p:nvPicPr>
          <p:cNvPr id="3079" name="Picture 2" descr="C:\Documents and Settings\xb72\桌面\2013_Trami\obs\avish_RSTA_2013081900_2013082200_72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b="17418"/>
          <a:stretch>
            <a:fillRect/>
          </a:stretch>
        </p:blipFill>
        <p:spPr bwMode="auto">
          <a:xfrm>
            <a:off x="3163888" y="4005263"/>
            <a:ext cx="269081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 descr="C:\Documents and Settings\xb72\桌面\2013_Trami\100\avish_TRAMI_best_RA_2013081900_2013082200_72_16576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b="17418"/>
          <a:stretch>
            <a:fillRect/>
          </a:stretch>
        </p:blipFill>
        <p:spPr bwMode="auto">
          <a:xfrm>
            <a:off x="3163888" y="1268413"/>
            <a:ext cx="2690812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3419475" y="6124575"/>
            <a:ext cx="18478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prstClr val="black"/>
                </a:solidFill>
                <a:ea typeface="新細明體" pitchFamily="18" charset="-120"/>
              </a:rPr>
              <a:t>Ty </a:t>
            </a:r>
            <a:r>
              <a:rPr lang="en-US" altLang="zh-TW" b="1" dirty="0" err="1">
                <a:solidFill>
                  <a:prstClr val="black"/>
                </a:solidFill>
                <a:ea typeface="新細明體" pitchFamily="18" charset="-120"/>
              </a:rPr>
              <a:t>Trami</a:t>
            </a:r>
            <a:r>
              <a:rPr lang="en-US" altLang="zh-TW" b="1" dirty="0">
                <a:solidFill>
                  <a:prstClr val="black"/>
                </a:solidFill>
                <a:ea typeface="新細明體" pitchFamily="18" charset="-120"/>
              </a:rPr>
              <a:t> (2013)</a:t>
            </a:r>
            <a:endParaRPr lang="zh-TW" altLang="en-US" b="1" dirty="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3082" name="文字方塊 9"/>
          <p:cNvSpPr txBox="1">
            <a:spLocks noChangeArrowheads="1"/>
          </p:cNvSpPr>
          <p:nvPr/>
        </p:nvSpPr>
        <p:spPr bwMode="auto">
          <a:xfrm>
            <a:off x="6054725" y="6107113"/>
            <a:ext cx="2322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>
                <a:solidFill>
                  <a:prstClr val="black"/>
                </a:solidFill>
              </a:rPr>
              <a:t>Ty Kong-Rey (2013)</a:t>
            </a:r>
            <a:endParaRPr lang="zh-TW" altLang="en-US" b="1">
              <a:solidFill>
                <a:prstClr val="black"/>
              </a:solidFill>
            </a:endParaRPr>
          </a:p>
        </p:txBody>
      </p:sp>
      <p:pic>
        <p:nvPicPr>
          <p:cNvPr id="3083" name="Picture 4" descr="C:\Documents and Settings\xb72\桌面\2013_康芮\2013_KR\best\50\avish_KR_best_50_RA_2013082700_2013083000_72_91936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b="17418"/>
          <a:stretch>
            <a:fillRect/>
          </a:stretch>
        </p:blipFill>
        <p:spPr bwMode="auto">
          <a:xfrm>
            <a:off x="5854700" y="1268413"/>
            <a:ext cx="2690813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979613" y="4221163"/>
            <a:ext cx="6848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 smtClean="0">
                <a:solidFill>
                  <a:prstClr val="black"/>
                </a:solidFill>
              </a:rPr>
              <a:t>OBS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817688" y="1412875"/>
            <a:ext cx="9540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prstClr val="black"/>
                </a:solidFill>
              </a:rPr>
              <a:t>ETQPF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662488" y="4283075"/>
            <a:ext cx="6848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 smtClean="0">
                <a:solidFill>
                  <a:prstClr val="black"/>
                </a:solidFill>
              </a:rPr>
              <a:t>OBS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500563" y="1474788"/>
            <a:ext cx="9540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prstClr val="black"/>
                </a:solidFill>
              </a:rPr>
              <a:t>ETQPF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326313" y="4292600"/>
            <a:ext cx="6848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 smtClean="0">
                <a:solidFill>
                  <a:prstClr val="black"/>
                </a:solidFill>
              </a:rPr>
              <a:t>OBS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164388" y="1484313"/>
            <a:ext cx="9540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prstClr val="black"/>
                </a:solidFill>
              </a:rPr>
              <a:t>ETQPF</a:t>
            </a:r>
            <a:endParaRPr lang="zh-TW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9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xb72\桌面\2013_Usagi\obs\avish_RSTA_2013091912_2013092212_72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44" y="3789363"/>
            <a:ext cx="28051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C:\Documents and Settings\xb72\桌面\2013_Usagi\100\avish_USAGI_best_72_RA_2013091912_2013092212_72_98119.bm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44" y="1054100"/>
            <a:ext cx="2805112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文字方塊 8"/>
          <p:cNvSpPr txBox="1">
            <a:spLocks noChangeArrowheads="1"/>
          </p:cNvSpPr>
          <p:nvPr/>
        </p:nvSpPr>
        <p:spPr bwMode="auto">
          <a:xfrm>
            <a:off x="1967656" y="6076950"/>
            <a:ext cx="208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2000" b="1">
                <a:solidFill>
                  <a:srgbClr val="000000"/>
                </a:solidFill>
                <a:ea typeface="標楷體" pitchFamily="65" charset="-120"/>
                <a:cs typeface="Arial" charset="0"/>
              </a:rPr>
              <a:t>TY Usagi (2013)</a:t>
            </a:r>
            <a:endParaRPr kumimoji="0" lang="zh-TW" altLang="en-US" sz="2000" b="1">
              <a:solidFill>
                <a:srgbClr val="000000"/>
              </a:solidFill>
              <a:ea typeface="標楷體" pitchFamily="65" charset="-120"/>
              <a:cs typeface="Arial" charset="0"/>
            </a:endParaRPr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456" y="3789363"/>
            <a:ext cx="28051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456" y="1054100"/>
            <a:ext cx="2805113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文字方塊 11"/>
          <p:cNvSpPr txBox="1">
            <a:spLocks noChangeArrowheads="1"/>
          </p:cNvSpPr>
          <p:nvPr/>
        </p:nvSpPr>
        <p:spPr bwMode="auto">
          <a:xfrm>
            <a:off x="4734669" y="6076950"/>
            <a:ext cx="2058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2000" b="1">
                <a:solidFill>
                  <a:srgbClr val="000000"/>
                </a:solidFill>
                <a:ea typeface="標楷體" pitchFamily="65" charset="-120"/>
                <a:cs typeface="Arial" charset="0"/>
              </a:rPr>
              <a:t>TY Fitow (2013)</a:t>
            </a:r>
            <a:endParaRPr kumimoji="0" lang="zh-TW" altLang="en-US" sz="2000" b="1">
              <a:solidFill>
                <a:srgbClr val="000000"/>
              </a:solidFill>
              <a:ea typeface="標楷體" pitchFamily="65" charset="-120"/>
              <a:cs typeface="Arial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348781" y="4244975"/>
            <a:ext cx="6848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 smtClean="0">
                <a:solidFill>
                  <a:prstClr val="black"/>
                </a:solidFill>
              </a:rPr>
              <a:t>OBS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186856" y="1436688"/>
            <a:ext cx="9540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prstClr val="black"/>
                </a:solidFill>
              </a:rPr>
              <a:t>ETQPF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157069" y="4244975"/>
            <a:ext cx="6848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 smtClean="0">
                <a:solidFill>
                  <a:prstClr val="black"/>
                </a:solidFill>
              </a:rPr>
              <a:t>OBS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995144" y="1436688"/>
            <a:ext cx="9540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prstClr val="black"/>
                </a:solidFill>
              </a:rPr>
              <a:t>ETQPF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467544" y="260350"/>
            <a:ext cx="8229600" cy="990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400" b="1" dirty="0" smtClean="0">
                <a:solidFill>
                  <a:prstClr val="black"/>
                </a:solidFill>
              </a:rPr>
              <a:t>The Ensemble Typhoon QPF (ETQPF) for the typhoons affecting Taiwan in 2013</a:t>
            </a:r>
            <a:endParaRPr lang="zh-TW" altLang="en-US" sz="2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0092" y="703166"/>
            <a:ext cx="3078252" cy="39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avish_MATMO_hong_2014072100_RA_2014072100_1016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35456"/>
            <a:ext cx="3060000" cy="392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4"/>
          <a:stretch/>
        </p:blipFill>
        <p:spPr bwMode="auto">
          <a:xfrm>
            <a:off x="4585980" y="3645024"/>
            <a:ext cx="306000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696848" y="580273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prstClr val="black"/>
                </a:solidFill>
              </a:rPr>
              <a:t>Max:995 mm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6115981" y="5987397"/>
            <a:ext cx="5712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11"/>
          <p:cNvSpPr txBox="1">
            <a:spLocks noChangeArrowheads="1"/>
          </p:cNvSpPr>
          <p:nvPr/>
        </p:nvSpPr>
        <p:spPr bwMode="auto">
          <a:xfrm>
            <a:off x="4745261" y="6165364"/>
            <a:ext cx="2773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2000" b="1" dirty="0">
                <a:solidFill>
                  <a:srgbClr val="000000"/>
                </a:solidFill>
                <a:ea typeface="標楷體" pitchFamily="65" charset="-120"/>
                <a:cs typeface="Arial" charset="0"/>
              </a:rPr>
              <a:t>TY Fung-</a:t>
            </a:r>
            <a:r>
              <a:rPr kumimoji="0" lang="en-US" altLang="zh-TW" sz="2000" b="1" dirty="0" err="1">
                <a:solidFill>
                  <a:srgbClr val="000000"/>
                </a:solidFill>
                <a:ea typeface="標楷體" pitchFamily="65" charset="-120"/>
                <a:cs typeface="Arial" charset="0"/>
              </a:rPr>
              <a:t>wong</a:t>
            </a:r>
            <a:r>
              <a:rPr kumimoji="0" lang="en-US" altLang="zh-TW" sz="2000" b="1" dirty="0">
                <a:solidFill>
                  <a:srgbClr val="000000"/>
                </a:solidFill>
                <a:ea typeface="標楷體" pitchFamily="65" charset="-120"/>
                <a:cs typeface="Arial" charset="0"/>
              </a:rPr>
              <a:t> (</a:t>
            </a:r>
            <a:r>
              <a:rPr kumimoji="0" lang="en-US" altLang="zh-TW" sz="2000" b="1" dirty="0" smtClean="0">
                <a:solidFill>
                  <a:srgbClr val="000000"/>
                </a:solidFill>
                <a:ea typeface="標楷體" pitchFamily="65" charset="-120"/>
                <a:cs typeface="Arial" charset="0"/>
              </a:rPr>
              <a:t>2014)</a:t>
            </a:r>
            <a:endParaRPr kumimoji="0" lang="zh-TW" altLang="en-US" sz="2000" b="1" dirty="0">
              <a:solidFill>
                <a:srgbClr val="000000"/>
              </a:solidFill>
              <a:ea typeface="標楷體" pitchFamily="65" charset="-120"/>
              <a:cs typeface="Arial" charset="0"/>
            </a:endParaRPr>
          </a:p>
        </p:txBody>
      </p:sp>
      <p:pic>
        <p:nvPicPr>
          <p:cNvPr id="5122" name="Picture 2" descr="G:\avish_RSTA_2014072100_2014072400_72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4"/>
          <a:stretch/>
        </p:blipFill>
        <p:spPr bwMode="auto">
          <a:xfrm>
            <a:off x="1403648" y="3645023"/>
            <a:ext cx="3060000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708065" y="6165304"/>
            <a:ext cx="22158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2000" b="1" dirty="0">
                <a:solidFill>
                  <a:srgbClr val="000000"/>
                </a:solidFill>
                <a:ea typeface="標楷體" pitchFamily="65" charset="-120"/>
                <a:cs typeface="Arial" charset="0"/>
              </a:rPr>
              <a:t>TY </a:t>
            </a:r>
            <a:r>
              <a:rPr kumimoji="0" lang="en-US" altLang="zh-TW" sz="2000" b="1" dirty="0" err="1" smtClean="0">
                <a:solidFill>
                  <a:srgbClr val="000000"/>
                </a:solidFill>
                <a:ea typeface="標楷體" pitchFamily="65" charset="-120"/>
                <a:cs typeface="Arial" charset="0"/>
              </a:rPr>
              <a:t>Matmo</a:t>
            </a:r>
            <a:r>
              <a:rPr kumimoji="0" lang="en-US" altLang="zh-TW" sz="2000" b="1" dirty="0" smtClean="0">
                <a:solidFill>
                  <a:srgbClr val="000000"/>
                </a:solidFill>
                <a:ea typeface="標楷體" pitchFamily="65" charset="-120"/>
                <a:cs typeface="Arial" charset="0"/>
              </a:rPr>
              <a:t> (2014)</a:t>
            </a:r>
            <a:endParaRPr kumimoji="0" lang="zh-TW" altLang="en-US" sz="2000" b="1" dirty="0">
              <a:solidFill>
                <a:srgbClr val="000000"/>
              </a:solidFill>
              <a:ea typeface="標楷體" pitchFamily="65" charset="-120"/>
              <a:cs typeface="Arial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221757" y="4149055"/>
            <a:ext cx="6848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 smtClean="0">
                <a:solidFill>
                  <a:prstClr val="black"/>
                </a:solidFill>
              </a:rPr>
              <a:t>OBS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59832" y="1340768"/>
            <a:ext cx="9540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prstClr val="black"/>
                </a:solidFill>
              </a:rPr>
              <a:t>ETQPF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372126" y="4149055"/>
            <a:ext cx="6848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 smtClean="0">
                <a:solidFill>
                  <a:prstClr val="black"/>
                </a:solidFill>
              </a:rPr>
              <a:t>OBS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210201" y="1340768"/>
            <a:ext cx="9540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prstClr val="black"/>
                </a:solidFill>
              </a:rPr>
              <a:t>ETQPF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164288" y="269873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prstClr val="black"/>
                </a:solidFill>
              </a:rPr>
              <a:t>Max:956 mm</a:t>
            </a:r>
            <a:endParaRPr lang="zh-TW" altLang="en-US" b="1" dirty="0">
              <a:solidFill>
                <a:prstClr val="black"/>
              </a:solidFill>
            </a:endParaRPr>
          </a:p>
        </p:txBody>
      </p:sp>
      <p:cxnSp>
        <p:nvCxnSpPr>
          <p:cNvPr id="19" name="直線單箭頭接點 18"/>
          <p:cNvCxnSpPr/>
          <p:nvPr/>
        </p:nvCxnSpPr>
        <p:spPr>
          <a:xfrm flipH="1">
            <a:off x="6583421" y="2883396"/>
            <a:ext cx="5712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標題 1"/>
          <p:cNvSpPr txBox="1">
            <a:spLocks/>
          </p:cNvSpPr>
          <p:nvPr/>
        </p:nvSpPr>
        <p:spPr>
          <a:xfrm>
            <a:off x="457200" y="116632"/>
            <a:ext cx="8229600" cy="990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400" b="1" dirty="0" smtClean="0">
                <a:solidFill>
                  <a:prstClr val="black"/>
                </a:solidFill>
              </a:rPr>
              <a:t>The Ensemble Typhoon QPF (ETQPF) for the typhoons affecting Taiwan in 2014</a:t>
            </a:r>
            <a:endParaRPr lang="zh-TW" altLang="en-US" sz="2400" b="1" dirty="0" smtClean="0">
              <a:solidFill>
                <a:prstClr val="black"/>
              </a:solidFill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V="1">
            <a:off x="6876256" y="1700808"/>
            <a:ext cx="265678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6804248" y="13407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EPS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104" y="3789040"/>
            <a:ext cx="2520000" cy="323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104" y="1084211"/>
            <a:ext cx="2520000" cy="323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27286" y="5877272"/>
            <a:ext cx="99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Ty </a:t>
            </a:r>
            <a:r>
              <a:rPr lang="en-US" altLang="zh-TW" dirty="0" err="1" smtClean="0">
                <a:solidFill>
                  <a:prstClr val="black"/>
                </a:solidFill>
              </a:rPr>
              <a:t>Linfa</a:t>
            </a:r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8104" y="3789041"/>
            <a:ext cx="2520000" cy="323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8104" y="1107232"/>
            <a:ext cx="2520000" cy="323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3132098" y="5877272"/>
            <a:ext cx="167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mtClean="0">
                <a:solidFill>
                  <a:prstClr val="black"/>
                </a:solidFill>
              </a:rPr>
              <a:t>Ty Chan-</a:t>
            </a:r>
            <a:r>
              <a:rPr lang="en-US" altLang="zh-TW" dirty="0" err="1" smtClean="0">
                <a:solidFill>
                  <a:prstClr val="black"/>
                </a:solidFill>
              </a:rPr>
              <a:t>Hom</a:t>
            </a:r>
            <a:r>
              <a:rPr lang="en-US" altLang="zh-TW" dirty="0" smtClean="0">
                <a:solidFill>
                  <a:prstClr val="black"/>
                </a:solidFill>
              </a:rPr>
              <a:t> </a:t>
            </a:r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2265" y="3826512"/>
            <a:ext cx="2520000" cy="323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4179" y="1107232"/>
            <a:ext cx="2520000" cy="323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5892467" y="5877272"/>
            <a:ext cx="1415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Ty </a:t>
            </a:r>
            <a:r>
              <a:rPr lang="en-US" altLang="zh-TW" dirty="0" err="1" smtClean="0">
                <a:solidFill>
                  <a:prstClr val="black"/>
                </a:solidFill>
              </a:rPr>
              <a:t>Soudelor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457200" y="116632"/>
            <a:ext cx="8229600" cy="990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2400" b="1" dirty="0" smtClean="0">
                <a:solidFill>
                  <a:prstClr val="black"/>
                </a:solidFill>
              </a:rPr>
              <a:t>The Ensemble Typhoon QPF (ETQPF) for the typhoons affecting Taiwan in 2015</a:t>
            </a:r>
            <a:endParaRPr lang="zh-TW" altLang="en-US" sz="2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1" y="432048"/>
            <a:ext cx="2879997" cy="369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3333828"/>
            <a:ext cx="2879998" cy="369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6"/>
          <p:cNvSpPr txBox="1"/>
          <p:nvPr/>
        </p:nvSpPr>
        <p:spPr>
          <a:xfrm>
            <a:off x="3347865" y="583264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 dirty="0" smtClean="0">
                <a:solidFill>
                  <a:prstClr val="black"/>
                </a:solidFill>
              </a:rPr>
              <a:t>ETQPF</a:t>
            </a:r>
            <a:endParaRPr lang="zh-TW" altLang="en-US" sz="1400" b="1" dirty="0">
              <a:solidFill>
                <a:prstClr val="black"/>
              </a:solidFill>
            </a:endParaRPr>
          </a:p>
        </p:txBody>
      </p:sp>
      <p:sp>
        <p:nvSpPr>
          <p:cNvPr id="5" name="文字方塊 14"/>
          <p:cNvSpPr txBox="1"/>
          <p:nvPr/>
        </p:nvSpPr>
        <p:spPr>
          <a:xfrm>
            <a:off x="3527885" y="288032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 dirty="0" smtClean="0">
                <a:solidFill>
                  <a:prstClr val="black"/>
                </a:solidFill>
              </a:rPr>
              <a:t>OBS</a:t>
            </a:r>
            <a:endParaRPr lang="zh-TW" altLang="en-US" sz="1400" b="1" dirty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70537" y="6336704"/>
            <a:ext cx="1309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prstClr val="black"/>
                </a:solidFill>
              </a:rPr>
              <a:t>TY </a:t>
            </a:r>
            <a:r>
              <a:rPr lang="en-US" altLang="zh-TW" dirty="0" err="1">
                <a:solidFill>
                  <a:prstClr val="black"/>
                </a:solidFill>
              </a:rPr>
              <a:t>Meranti</a:t>
            </a:r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3973" y="480892"/>
            <a:ext cx="2879997" cy="369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1" y="3333828"/>
            <a:ext cx="2879997" cy="369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5292081" y="6336704"/>
            <a:ext cx="1398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TY </a:t>
            </a:r>
            <a:r>
              <a:rPr lang="en-US" altLang="zh-TW" dirty="0" err="1" smtClean="0">
                <a:solidFill>
                  <a:prstClr val="black"/>
                </a:solidFill>
              </a:rPr>
              <a:t>Malakas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2" name="文字方塊 6"/>
          <p:cNvSpPr txBox="1"/>
          <p:nvPr/>
        </p:nvSpPr>
        <p:spPr>
          <a:xfrm>
            <a:off x="6300193" y="583264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 dirty="0" smtClean="0">
                <a:solidFill>
                  <a:prstClr val="black"/>
                </a:solidFill>
              </a:rPr>
              <a:t>ETQPF</a:t>
            </a:r>
            <a:endParaRPr lang="zh-TW" altLang="en-US" sz="1400" b="1" dirty="0">
              <a:solidFill>
                <a:prstClr val="black"/>
              </a:solidFill>
            </a:endParaRPr>
          </a:p>
        </p:txBody>
      </p:sp>
      <p:sp>
        <p:nvSpPr>
          <p:cNvPr id="13" name="文字方塊 14"/>
          <p:cNvSpPr txBox="1"/>
          <p:nvPr/>
        </p:nvSpPr>
        <p:spPr>
          <a:xfrm>
            <a:off x="6480213" y="288032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 dirty="0" smtClean="0">
                <a:solidFill>
                  <a:prstClr val="black"/>
                </a:solidFill>
              </a:rPr>
              <a:t>OBS</a:t>
            </a:r>
            <a:endParaRPr lang="zh-TW" altLang="en-US" sz="1400" b="1" dirty="0">
              <a:solidFill>
                <a:prstClr val="black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123728" y="188640"/>
            <a:ext cx="494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2016 3-day accumulated ETQPF for </a:t>
            </a:r>
            <a:r>
              <a:rPr lang="en-US" altLang="zh-TW" dirty="0" smtClean="0">
                <a:solidFill>
                  <a:srgbClr val="FF0000"/>
                </a:solidFill>
              </a:rPr>
              <a:t>best track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42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74086" y="367343"/>
            <a:ext cx="2879997" cy="369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50205" y="3284538"/>
            <a:ext cx="2879997" cy="369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361663" y="6263484"/>
            <a:ext cx="147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TY </a:t>
            </a:r>
            <a:r>
              <a:rPr lang="en-US" altLang="zh-TW" dirty="0" err="1" smtClean="0">
                <a:solidFill>
                  <a:prstClr val="black"/>
                </a:solidFill>
              </a:rPr>
              <a:t>Nepartak</a:t>
            </a:r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337426"/>
            <a:ext cx="2879997" cy="369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8603" y="3284538"/>
            <a:ext cx="2879997" cy="369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421573" y="6278466"/>
            <a:ext cx="1039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TY </a:t>
            </a:r>
            <a:r>
              <a:rPr lang="en-US" altLang="zh-TW" dirty="0" err="1" smtClean="0">
                <a:solidFill>
                  <a:prstClr val="black"/>
                </a:solidFill>
              </a:rPr>
              <a:t>Megi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8" name="文字方塊 6"/>
          <p:cNvSpPr txBox="1"/>
          <p:nvPr/>
        </p:nvSpPr>
        <p:spPr>
          <a:xfrm>
            <a:off x="3419872" y="5733256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 dirty="0" smtClean="0">
                <a:solidFill>
                  <a:prstClr val="black"/>
                </a:solidFill>
              </a:rPr>
              <a:t>ETQPF</a:t>
            </a:r>
            <a:endParaRPr lang="zh-TW" altLang="en-US" sz="1400" b="1" dirty="0">
              <a:solidFill>
                <a:prstClr val="black"/>
              </a:solidFill>
            </a:endParaRPr>
          </a:p>
        </p:txBody>
      </p:sp>
      <p:sp>
        <p:nvSpPr>
          <p:cNvPr id="9" name="文字方塊 14"/>
          <p:cNvSpPr txBox="1"/>
          <p:nvPr/>
        </p:nvSpPr>
        <p:spPr>
          <a:xfrm>
            <a:off x="3563888" y="278092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 dirty="0" smtClean="0">
                <a:solidFill>
                  <a:prstClr val="black"/>
                </a:solidFill>
              </a:rPr>
              <a:t>OBS</a:t>
            </a:r>
            <a:endParaRPr lang="zh-TW" altLang="en-US" sz="1400" b="1" dirty="0">
              <a:solidFill>
                <a:prstClr val="black"/>
              </a:solidFill>
            </a:endParaRPr>
          </a:p>
        </p:txBody>
      </p:sp>
      <p:sp>
        <p:nvSpPr>
          <p:cNvPr id="10" name="文字方塊 6"/>
          <p:cNvSpPr txBox="1"/>
          <p:nvPr/>
        </p:nvSpPr>
        <p:spPr>
          <a:xfrm>
            <a:off x="6300192" y="5733256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 dirty="0" smtClean="0">
                <a:solidFill>
                  <a:prstClr val="black"/>
                </a:solidFill>
              </a:rPr>
              <a:t>ETQPF</a:t>
            </a:r>
            <a:endParaRPr lang="zh-TW" altLang="en-US" sz="1400" b="1" dirty="0">
              <a:solidFill>
                <a:prstClr val="black"/>
              </a:solidFill>
            </a:endParaRPr>
          </a:p>
        </p:txBody>
      </p:sp>
      <p:sp>
        <p:nvSpPr>
          <p:cNvPr id="11" name="文字方塊 14"/>
          <p:cNvSpPr txBox="1"/>
          <p:nvPr/>
        </p:nvSpPr>
        <p:spPr>
          <a:xfrm>
            <a:off x="6444208" y="2780928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 dirty="0" smtClean="0">
                <a:solidFill>
                  <a:prstClr val="black"/>
                </a:solidFill>
              </a:rPr>
              <a:t>OBS</a:t>
            </a:r>
            <a:endParaRPr lang="zh-TW" altLang="en-US" sz="1400" b="1" dirty="0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123728" y="188640"/>
            <a:ext cx="494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2016 3-day accumulated ETQPF for </a:t>
            </a:r>
            <a:r>
              <a:rPr lang="en-US" altLang="zh-TW" dirty="0" smtClean="0">
                <a:solidFill>
                  <a:srgbClr val="FF0000"/>
                </a:solidFill>
              </a:rPr>
              <a:t>best track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09613" y="707033"/>
            <a:ext cx="7327900" cy="993775"/>
          </a:xfrm>
        </p:spPr>
        <p:txBody>
          <a:bodyPr>
            <a:noAutofit/>
          </a:bodyPr>
          <a:lstStyle/>
          <a:p>
            <a:r>
              <a:rPr lang="en-US" altLang="zh-TW" sz="3600" b="1" dirty="0" smtClean="0">
                <a:solidFill>
                  <a:schemeClr val="tx1"/>
                </a:solidFill>
              </a:rPr>
              <a:t>Configurations of  the CWB EPS</a:t>
            </a:r>
            <a:endParaRPr lang="en-US" altLang="zh-TW" sz="3600" b="1" dirty="0">
              <a:solidFill>
                <a:schemeClr val="tx1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184576" y="2160174"/>
            <a:ext cx="3779912" cy="37010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zh-TW" sz="2000" dirty="0" smtClean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buClrTx/>
            </a:pPr>
            <a:r>
              <a:rPr lang="en-US" altLang="zh-TW" sz="2000" dirty="0" smtClean="0">
                <a:solidFill>
                  <a:prstClr val="black"/>
                </a:solidFill>
              </a:rPr>
              <a:t>4 times per day</a:t>
            </a:r>
          </a:p>
          <a:p>
            <a:pPr>
              <a:lnSpc>
                <a:spcPct val="90000"/>
              </a:lnSpc>
              <a:buClrTx/>
            </a:pPr>
            <a:r>
              <a:rPr lang="en-US" altLang="zh-TW" sz="2000" dirty="0" smtClean="0">
                <a:solidFill>
                  <a:prstClr val="black"/>
                </a:solidFill>
              </a:rPr>
              <a:t>20 members from </a:t>
            </a:r>
          </a:p>
          <a:p>
            <a:pPr lvl="1">
              <a:lnSpc>
                <a:spcPct val="90000"/>
              </a:lnSpc>
              <a:buClrTx/>
            </a:pPr>
            <a:r>
              <a:rPr lang="en-US" altLang="zh-TW" sz="1800" dirty="0" smtClean="0">
                <a:solidFill>
                  <a:prstClr val="black"/>
                </a:solidFill>
              </a:rPr>
              <a:t>Control run from the </a:t>
            </a:r>
            <a:r>
              <a:rPr lang="en-US" altLang="zh-TW" sz="1800" dirty="0" smtClean="0">
                <a:solidFill>
                  <a:srgbClr val="FF0000"/>
                </a:solidFill>
              </a:rPr>
              <a:t>deterministic analysis</a:t>
            </a:r>
          </a:p>
          <a:p>
            <a:pPr lvl="1">
              <a:lnSpc>
                <a:spcPct val="90000"/>
              </a:lnSpc>
              <a:buClrTx/>
            </a:pPr>
            <a:r>
              <a:rPr lang="en-US" altLang="zh-TW" sz="1800" dirty="0" smtClean="0">
                <a:solidFill>
                  <a:prstClr val="black"/>
                </a:solidFill>
              </a:rPr>
              <a:t>Initial perturbation from  EAKF 6-hr </a:t>
            </a:r>
            <a:r>
              <a:rPr lang="en-US" altLang="zh-TW" sz="1800" dirty="0" err="1" smtClean="0">
                <a:solidFill>
                  <a:prstClr val="black"/>
                </a:solidFill>
              </a:rPr>
              <a:t>fcst</a:t>
            </a:r>
            <a:r>
              <a:rPr lang="en-US" altLang="zh-TW" sz="1800" dirty="0" smtClean="0">
                <a:solidFill>
                  <a:prstClr val="black"/>
                </a:solidFill>
              </a:rPr>
              <a:t>  perturbation</a:t>
            </a:r>
          </a:p>
          <a:p>
            <a:pPr lvl="1">
              <a:lnSpc>
                <a:spcPct val="90000"/>
              </a:lnSpc>
              <a:buClrTx/>
            </a:pPr>
            <a:r>
              <a:rPr lang="en-US" altLang="zh-TW" sz="1800" dirty="0" smtClean="0">
                <a:solidFill>
                  <a:prstClr val="black"/>
                </a:solidFill>
              </a:rPr>
              <a:t>Boundary perturbation from the NCEP ensemble GFS</a:t>
            </a:r>
          </a:p>
          <a:p>
            <a:pPr lvl="1">
              <a:lnSpc>
                <a:spcPct val="90000"/>
              </a:lnSpc>
              <a:buClrTx/>
            </a:pPr>
            <a:r>
              <a:rPr lang="en-US" altLang="zh-TW" sz="1800" dirty="0">
                <a:solidFill>
                  <a:prstClr val="black"/>
                </a:solidFill>
              </a:rPr>
              <a:t>M</a:t>
            </a:r>
            <a:r>
              <a:rPr lang="en-US" altLang="zh-TW" sz="1800" dirty="0" smtClean="0">
                <a:solidFill>
                  <a:prstClr val="black"/>
                </a:solidFill>
              </a:rPr>
              <a:t>odel perturbation from 20-physics suite</a:t>
            </a:r>
          </a:p>
          <a:p>
            <a:pPr lvl="1">
              <a:lnSpc>
                <a:spcPct val="90000"/>
              </a:lnSpc>
              <a:buClrTx/>
            </a:pPr>
            <a:endParaRPr lang="en-US" altLang="zh-TW" sz="1800" dirty="0" smtClean="0">
              <a:solidFill>
                <a:prstClr val="black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96248" y="5112502"/>
            <a:ext cx="353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prstClr val="black"/>
                </a:solidFill>
              </a:rPr>
              <a:t>15-/3-km resolution, 52 levels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G:\WEPS_Domains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8" r="4209" b="16936"/>
          <a:stretch/>
        </p:blipFill>
        <p:spPr bwMode="auto">
          <a:xfrm>
            <a:off x="198571" y="2132856"/>
            <a:ext cx="4721300" cy="292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M00_d03_top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r="16767" b="17328"/>
          <a:stretch/>
        </p:blipFill>
        <p:spPr bwMode="auto">
          <a:xfrm>
            <a:off x="179512" y="1556792"/>
            <a:ext cx="4768746" cy="48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26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3528" y="2552700"/>
            <a:ext cx="8062664" cy="17526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4000" dirty="0">
                <a:solidFill>
                  <a:schemeClr val="tx1"/>
                </a:solidFill>
              </a:rPr>
              <a:t>Performance of the </a:t>
            </a:r>
            <a:r>
              <a:rPr lang="en-US" altLang="zh-TW" sz="4000" dirty="0" smtClean="0">
                <a:solidFill>
                  <a:schemeClr val="tx1"/>
                </a:solidFill>
              </a:rPr>
              <a:t>ETQPF</a:t>
            </a:r>
          </a:p>
          <a:p>
            <a:r>
              <a:rPr lang="en-US" altLang="zh-TW" sz="4000" dirty="0" smtClean="0">
                <a:solidFill>
                  <a:schemeClr val="tx1"/>
                </a:solidFill>
              </a:rPr>
              <a:t>With forecast track </a:t>
            </a:r>
          </a:p>
          <a:p>
            <a:r>
              <a:rPr lang="en-US" altLang="zh-TW" sz="4000" dirty="0" smtClean="0">
                <a:solidFill>
                  <a:schemeClr val="tx1"/>
                </a:solidFill>
              </a:rPr>
              <a:t>(with tract error)</a:t>
            </a:r>
            <a:endParaRPr lang="zh-TW" altLang="zh-TW" sz="4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7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xb50_RSTA_2010102100_2010102200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b="12381"/>
          <a:stretch>
            <a:fillRect/>
          </a:stretch>
        </p:blipFill>
        <p:spPr bwMode="auto">
          <a:xfrm>
            <a:off x="619125" y="1712913"/>
            <a:ext cx="29400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398588" y="4437063"/>
            <a:ext cx="151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r>
              <a:rPr lang="en-US" altLang="zh-TW" sz="1800" b="1" dirty="0">
                <a:solidFill>
                  <a:srgbClr val="FF0000"/>
                </a:solidFill>
                <a:latin typeface="Arial" charset="0"/>
                <a:ea typeface="新細明體" pitchFamily="18" charset="-120"/>
              </a:rPr>
              <a:t>Observation</a:t>
            </a:r>
          </a:p>
        </p:txBody>
      </p:sp>
      <p:pic>
        <p:nvPicPr>
          <p:cNvPr id="24580" name="Picture 4" descr="xb50_MEGI_EX04_RA_2010102100_2010102200_24_43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b="14336"/>
          <a:stretch>
            <a:fillRect/>
          </a:stretch>
        </p:blipFill>
        <p:spPr bwMode="auto">
          <a:xfrm>
            <a:off x="4264025" y="115888"/>
            <a:ext cx="2155825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xb50_MEGI_EX04_RA_2010102100_2010102200_24_43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b="14336"/>
          <a:stretch>
            <a:fillRect/>
          </a:stretch>
        </p:blipFill>
        <p:spPr bwMode="auto">
          <a:xfrm>
            <a:off x="4264025" y="2349500"/>
            <a:ext cx="215582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xb50_MEGI_EX04_RA_2010102100_2010102200_24_43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b="14336"/>
          <a:stretch>
            <a:fillRect/>
          </a:stretch>
        </p:blipFill>
        <p:spPr bwMode="auto">
          <a:xfrm>
            <a:off x="4264025" y="4605338"/>
            <a:ext cx="2155825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1" descr="21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5" t="14764" r="7382" b="12303"/>
          <a:stretch>
            <a:fillRect/>
          </a:stretch>
        </p:blipFill>
        <p:spPr bwMode="auto">
          <a:xfrm>
            <a:off x="6496050" y="4605338"/>
            <a:ext cx="23241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2" descr="19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5" t="14764" r="7382" b="12303"/>
          <a:stretch>
            <a:fillRect/>
          </a:stretch>
        </p:blipFill>
        <p:spPr bwMode="auto">
          <a:xfrm>
            <a:off x="6496050" y="115888"/>
            <a:ext cx="23241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3" descr="20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5" t="14764" r="7382" b="12303"/>
          <a:stretch>
            <a:fillRect/>
          </a:stretch>
        </p:blipFill>
        <p:spPr bwMode="auto">
          <a:xfrm>
            <a:off x="6496050" y="2349500"/>
            <a:ext cx="2324100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 Box 14"/>
          <p:cNvSpPr txBox="1">
            <a:spLocks noChangeArrowheads="1"/>
          </p:cNvSpPr>
          <p:nvPr/>
        </p:nvSpPr>
        <p:spPr bwMode="auto">
          <a:xfrm>
            <a:off x="107950" y="5013325"/>
            <a:ext cx="41344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r>
              <a:rPr lang="en-US" altLang="zh-TW" sz="1800" b="1" dirty="0" smtClean="0">
                <a:solidFill>
                  <a:srgbClr val="FF0000"/>
                </a:solidFill>
                <a:latin typeface="Arial" charset="0"/>
              </a:rPr>
              <a:t>Better </a:t>
            </a:r>
            <a:r>
              <a:rPr lang="en-US" altLang="zh-TW" sz="1800" b="1" dirty="0">
                <a:solidFill>
                  <a:srgbClr val="FF0000"/>
                </a:solidFill>
                <a:latin typeface="Arial" charset="0"/>
              </a:rPr>
              <a:t>estimate of the typhoon track</a:t>
            </a:r>
          </a:p>
          <a:p>
            <a:pPr eaLnBrk="1" hangingPunct="1"/>
            <a:r>
              <a:rPr lang="en-US" altLang="zh-TW" sz="1800" b="1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Better QPF</a:t>
            </a:r>
            <a:endParaRPr lang="en-US" altLang="zh-TW" sz="18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1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q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t="12021" r="12506" b="30438"/>
          <a:stretch>
            <a:fillRect/>
          </a:stretch>
        </p:blipFill>
        <p:spPr bwMode="auto">
          <a:xfrm>
            <a:off x="0" y="0"/>
            <a:ext cx="31369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qq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01"/>
          <a:stretch>
            <a:fillRect/>
          </a:stretch>
        </p:blipFill>
        <p:spPr bwMode="auto">
          <a:xfrm>
            <a:off x="0" y="3213100"/>
            <a:ext cx="342741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q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6" t="12021" r="12506" b="30357"/>
          <a:stretch>
            <a:fillRect/>
          </a:stretch>
        </p:blipFill>
        <p:spPr bwMode="auto">
          <a:xfrm>
            <a:off x="2987675" y="0"/>
            <a:ext cx="31353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q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6" t="12021" r="11491" b="30368"/>
          <a:stretch>
            <a:fillRect/>
          </a:stretch>
        </p:blipFill>
        <p:spPr bwMode="auto">
          <a:xfrm>
            <a:off x="5938838" y="0"/>
            <a:ext cx="3205162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qq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3"/>
          <a:stretch>
            <a:fillRect/>
          </a:stretch>
        </p:blipFill>
        <p:spPr bwMode="auto">
          <a:xfrm>
            <a:off x="2916238" y="3213100"/>
            <a:ext cx="3429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qq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83"/>
          <a:stretch>
            <a:fillRect/>
          </a:stretch>
        </p:blipFill>
        <p:spPr bwMode="auto">
          <a:xfrm>
            <a:off x="5753100" y="3213100"/>
            <a:ext cx="3427413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187624" y="1917080"/>
            <a:ext cx="6624736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The forecast QPF scenario was created from the vast amount of the prediction data according to the prior estimate of the track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187624" y="2780928"/>
            <a:ext cx="6624736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How accuracy of the QPF in </a:t>
            </a:r>
            <a:r>
              <a:rPr lang="en-US" altLang="zh-TW" dirty="0" smtClean="0">
                <a:solidFill>
                  <a:prstClr val="black"/>
                </a:solidFill>
              </a:rPr>
              <a:t>traditional NWP </a:t>
            </a:r>
            <a:endParaRPr lang="en-US" altLang="zh-TW" dirty="0" smtClean="0">
              <a:solidFill>
                <a:prstClr val="black"/>
              </a:solidFill>
            </a:endParaRPr>
          </a:p>
          <a:p>
            <a:r>
              <a:rPr lang="en-US" altLang="zh-TW" dirty="0" smtClean="0">
                <a:solidFill>
                  <a:prstClr val="black"/>
                </a:solidFill>
                <a:sym typeface="Wingdings" pitchFamily="2" charset="2"/>
              </a:rPr>
              <a:t> Aggressive </a:t>
            </a:r>
            <a:r>
              <a:rPr lang="en-US" altLang="zh-TW" b="1" dirty="0">
                <a:solidFill>
                  <a:prstClr val="black"/>
                </a:solidFill>
              </a:rPr>
              <a:t>attitude</a:t>
            </a:r>
            <a:r>
              <a:rPr lang="en-US" altLang="zh-TW" dirty="0" smtClean="0">
                <a:solidFill>
                  <a:prstClr val="black"/>
                </a:solidFill>
                <a:sym typeface="Wingdings" pitchFamily="2" charset="2"/>
              </a:rPr>
              <a:t>, result in the defensive application</a:t>
            </a:r>
            <a:endParaRPr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187624" y="3429000"/>
            <a:ext cx="6624736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How inaccuracy of the QPF in ETQPF</a:t>
            </a:r>
            <a:endParaRPr lang="en-US" altLang="zh-TW" dirty="0">
              <a:solidFill>
                <a:prstClr val="black"/>
              </a:solidFill>
            </a:endParaRPr>
          </a:p>
          <a:p>
            <a:r>
              <a:rPr lang="en-US" altLang="zh-TW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en-US" altLang="zh-TW" dirty="0" smtClean="0">
                <a:solidFill>
                  <a:prstClr val="black"/>
                </a:solidFill>
                <a:sym typeface="Wingdings" pitchFamily="2" charset="2"/>
              </a:rPr>
              <a:t>Defensive </a:t>
            </a:r>
            <a:r>
              <a:rPr lang="en-US" altLang="zh-TW" b="1" dirty="0">
                <a:solidFill>
                  <a:prstClr val="black"/>
                </a:solidFill>
              </a:rPr>
              <a:t>attitude</a:t>
            </a:r>
            <a:r>
              <a:rPr lang="en-US" altLang="zh-TW" dirty="0" smtClean="0">
                <a:solidFill>
                  <a:prstClr val="black"/>
                </a:solidFill>
                <a:sym typeface="Wingdings" pitchFamily="2" charset="2"/>
              </a:rPr>
              <a:t>, </a:t>
            </a:r>
            <a:r>
              <a:rPr lang="en-US" altLang="zh-TW" dirty="0">
                <a:solidFill>
                  <a:prstClr val="black"/>
                </a:solidFill>
                <a:sym typeface="Wingdings" pitchFamily="2" charset="2"/>
              </a:rPr>
              <a:t>result in the </a:t>
            </a:r>
            <a:r>
              <a:rPr lang="en-US" altLang="zh-TW" dirty="0" smtClean="0">
                <a:solidFill>
                  <a:prstClr val="black"/>
                </a:solidFill>
                <a:sym typeface="Wingdings" pitchFamily="2" charset="2"/>
              </a:rPr>
              <a:t>aggressive application</a:t>
            </a:r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7" name="Picture 5" descr="未定標題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15888"/>
            <a:ext cx="8208963" cy="610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1763713" y="6092825"/>
            <a:ext cx="5545137" cy="654050"/>
          </a:xfrm>
          <a:prstGeom prst="rect">
            <a:avLst/>
          </a:prstGeom>
          <a:solidFill>
            <a:schemeClr val="folHlink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EBDDC3"/>
                </a:solidFill>
              </a:rPr>
              <a:t>A user friendly GUI interface to </a:t>
            </a:r>
            <a:r>
              <a:rPr lang="en-US" altLang="zh-TW" dirty="0" smtClean="0">
                <a:solidFill>
                  <a:srgbClr val="EBDDC3"/>
                </a:solidFill>
              </a:rPr>
              <a:t>level up the </a:t>
            </a:r>
            <a:r>
              <a:rPr lang="en-US" altLang="zh-TW" dirty="0">
                <a:solidFill>
                  <a:srgbClr val="EBDDC3"/>
                </a:solidFill>
              </a:rPr>
              <a:t>value of the ETQPF algorithm</a:t>
            </a:r>
            <a:endParaRPr lang="en-US" altLang="zh-TW" sz="2000" dirty="0">
              <a:solidFill>
                <a:srgbClr val="EBDDC3"/>
              </a:solidFill>
            </a:endParaRPr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6732240" y="316707"/>
            <a:ext cx="17637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3200" b="1" dirty="0">
                <a:solidFill>
                  <a:prstClr val="black"/>
                </a:solidFill>
              </a:rPr>
              <a:t>ETQPFs</a:t>
            </a:r>
          </a:p>
        </p:txBody>
      </p:sp>
    </p:spTree>
    <p:extLst>
      <p:ext uri="{BB962C8B-B14F-4D97-AF65-F5344CB8AC3E}">
        <p14:creationId xmlns:p14="http://schemas.microsoft.com/office/powerpoint/2010/main" val="17508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 b="18082"/>
          <a:stretch/>
        </p:blipFill>
        <p:spPr bwMode="auto">
          <a:xfrm>
            <a:off x="971600" y="1335181"/>
            <a:ext cx="3734757" cy="36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b="18700"/>
          <a:stretch/>
        </p:blipFill>
        <p:spPr bwMode="auto">
          <a:xfrm>
            <a:off x="4743698" y="1324420"/>
            <a:ext cx="3715210" cy="365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83568" y="5142313"/>
            <a:ext cx="769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6-hr ETWIND (Maximum wind speed within 6-hr interval) for TY </a:t>
            </a:r>
            <a:r>
              <a:rPr lang="en-US" altLang="zh-TW" b="1" dirty="0" err="1" smtClean="0"/>
              <a:t>Megi</a:t>
            </a:r>
            <a:r>
              <a:rPr lang="en-US" altLang="zh-TW" b="1" dirty="0" smtClean="0"/>
              <a:t> </a:t>
            </a:r>
            <a:endParaRPr lang="zh-TW" altLang="en-US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660800" y="548680"/>
            <a:ext cx="3783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/>
              <a:t>Extend to ETWIND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2183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5"/>
          <p:cNvGrpSpPr>
            <a:grpSpLocks/>
          </p:cNvGrpSpPr>
          <p:nvPr/>
        </p:nvGrpSpPr>
        <p:grpSpPr bwMode="auto">
          <a:xfrm>
            <a:off x="467544" y="404664"/>
            <a:ext cx="8424862" cy="4899026"/>
            <a:chOff x="295" y="1139"/>
            <a:chExt cx="5307" cy="3086"/>
          </a:xfrm>
        </p:grpSpPr>
        <p:graphicFrame>
          <p:nvGraphicFramePr>
            <p:cNvPr id="18439" name="Object 26"/>
            <p:cNvGraphicFramePr>
              <a:graphicFrameLocks noChangeAspect="1"/>
            </p:cNvGraphicFramePr>
            <p:nvPr/>
          </p:nvGraphicFramePr>
          <p:xfrm>
            <a:off x="4649" y="3203"/>
            <a:ext cx="953" cy="10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5" name="Photo Editor 影像 " r:id="rId3" imgW="3086531" imgH="2905531" progId="MSPhotoEd.3">
                    <p:embed/>
                  </p:oleObj>
                </mc:Choice>
                <mc:Fallback>
                  <p:oleObj name="Photo Editor 影像 " r:id="rId3" imgW="3086531" imgH="2905531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630" r="3467"/>
                        <a:stretch>
                          <a:fillRect/>
                        </a:stretch>
                      </p:blipFill>
                      <p:spPr bwMode="auto">
                        <a:xfrm>
                          <a:off x="4649" y="3203"/>
                          <a:ext cx="953" cy="10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440" name="Picture 3" descr="CWB_WRF01_5H_2010FANAPI_RA_05000_2010091700_004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916" y="3226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4" descr="CWB_WRF01_5H_2010FANAPI_RA_05000_2010091712_003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95" y="1139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5" descr="CWB_WRF01_SP_2010FANAPI_RA_05000_2010091612_005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1159" y="2183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6" descr="CWB_WRF01_SP_2010FANAPI_RA_05000_2010091700_004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1162" y="1139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9" descr="CWB_WRF01_SP_2010FANAPI_RA_05000_2010091800_002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024" y="2183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0" descr="CWB_WRF01_SP_2010FANAPI_RA_05000_2010091806_001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1168" y="3226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8" name="Picture 11" descr="CWB_WRF01_SP_2010FANAPI_RA_05000_2010091812_001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889" y="2183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9" name="Picture 12" descr="CWB_WRF02_SP_2010FANAPI_RA_05000_2010091806_001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042" y="3226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0" name="Picture 13" descr="TTF_MEM01_SP_2010FANAPI_RA_05000_2010091512_006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517" b="22546"/>
            <a:stretch>
              <a:fillRect/>
            </a:stretch>
          </p:blipFill>
          <p:spPr bwMode="auto">
            <a:xfrm>
              <a:off x="4627" y="2183"/>
              <a:ext cx="975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1" name="Picture 14" descr="TTF_MEM01_SP_2010FANAPI_RA_05000_2010091712_003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5283" b="22546"/>
            <a:stretch>
              <a:fillRect/>
            </a:stretch>
          </p:blipFill>
          <p:spPr bwMode="auto">
            <a:xfrm>
              <a:off x="3790" y="3226"/>
              <a:ext cx="817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2" name="Picture 15" descr="TTF_MEM01_SP_2010FANAPI_RA_05000_2010091718_002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030" y="1139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3" name="Picture 16" descr="TTF_MEM01_SP_2010FANAPI_RA_05000_2010091812_001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95" y="2183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4" name="Picture 17" descr="TTF_MEM02_SP_2010FANAPI_RA_05000_2010091700_004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95" y="3226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5" name="Picture 18" descr="TTF_MEM02_SP_2010FANAPI_RA_05000_2010091800_002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2898" y="1139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6" name="Picture 19" descr="TTF_MEM02_SP_2010FANAPI_RA_05000_2010091806_001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3754" y="2183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7" name="Picture 20" descr="TTF_MEM02_SP_2010FANAPI_RA_05000_2010091818_0009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170" b="22546"/>
            <a:stretch>
              <a:fillRect/>
            </a:stretch>
          </p:blipFill>
          <p:spPr bwMode="auto">
            <a:xfrm>
              <a:off x="4634" y="1139"/>
              <a:ext cx="968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8" name="Picture 21" descr="TTF_MEM03_SP_2010FANAPI_RA_05000_2010091812_001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2" t="4692" r="13881" b="22546"/>
            <a:stretch>
              <a:fillRect/>
            </a:stretch>
          </p:blipFill>
          <p:spPr bwMode="auto">
            <a:xfrm>
              <a:off x="3766" y="1139"/>
              <a:ext cx="832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8" name="Text Box 31"/>
          <p:cNvSpPr txBox="1">
            <a:spLocks noChangeArrowheads="1"/>
          </p:cNvSpPr>
          <p:nvPr/>
        </p:nvSpPr>
        <p:spPr bwMode="auto">
          <a:xfrm>
            <a:off x="467544" y="5453803"/>
            <a:ext cx="8424861" cy="70788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9388" indent="-179388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630238" indent="-173038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marL="0" indent="0" eaLnBrk="1" hangingPunct="1"/>
            <a:r>
              <a:rPr lang="en-US" altLang="zh-TW" sz="2000" dirty="0" smtClean="0">
                <a:solidFill>
                  <a:prstClr val="black"/>
                </a:solidFill>
                <a:latin typeface="Arial" charset="0"/>
                <a:ea typeface="新細明體" pitchFamily="18" charset="-120"/>
              </a:rPr>
              <a:t>In stead of the uncertainty of the track forecast, something important looks behind the ensemble members……</a:t>
            </a:r>
          </a:p>
        </p:txBody>
      </p:sp>
    </p:spTree>
    <p:extLst>
      <p:ext uri="{BB962C8B-B14F-4D97-AF65-F5344CB8AC3E}">
        <p14:creationId xmlns:p14="http://schemas.microsoft.com/office/powerpoint/2010/main" val="254374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Clustering the ensemble QPF</a:t>
            </a:r>
            <a:r>
              <a:rPr lang="en-US" altLang="zh-TW" sz="9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9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9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br>
              <a:rPr lang="en-US" altLang="zh-TW" sz="9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 To explore the 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rainfall scenario 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3"/>
          <p:cNvSpPr txBox="1">
            <a:spLocks/>
          </p:cNvSpPr>
          <p:nvPr/>
        </p:nvSpPr>
        <p:spPr>
          <a:xfrm>
            <a:off x="6660232" y="238336"/>
            <a:ext cx="2133600" cy="4766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/>
          <a:lstStyle>
            <a:defPPr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altLang="zh-TW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擷取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02638"/>
            <a:ext cx="2323148" cy="157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8"/>
          <p:cNvSpPr>
            <a:spLocks noChangeAspect="1" noChangeArrowheads="1"/>
          </p:cNvSpPr>
          <p:nvPr/>
        </p:nvSpPr>
        <p:spPr bwMode="auto">
          <a:xfrm>
            <a:off x="4136400" y="2594619"/>
            <a:ext cx="516706" cy="476250"/>
          </a:xfrm>
          <a:prstGeom prst="rightArrow">
            <a:avLst>
              <a:gd name="adj1" fmla="val 50000"/>
              <a:gd name="adj2" fmla="val 50250"/>
            </a:avLst>
          </a:prstGeom>
          <a:gradFill rotWithShape="1">
            <a:gsLst>
              <a:gs pos="0">
                <a:srgbClr val="FFF819"/>
              </a:gs>
              <a:gs pos="100000">
                <a:srgbClr val="FFA734"/>
              </a:gs>
            </a:gsLst>
            <a:lin ang="5400000" scaled="1"/>
          </a:gradFill>
          <a:ln w="12700" cap="sq">
            <a:miter lim="800000"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FFF81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113505" y="3955572"/>
            <a:ext cx="3975695" cy="2520950"/>
            <a:chOff x="113505" y="4257849"/>
            <a:chExt cx="3975695" cy="2520950"/>
          </a:xfrm>
        </p:grpSpPr>
        <p:pic>
          <p:nvPicPr>
            <p:cNvPr id="14" name="圖片 13" descr="圖片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1600" y="4257849"/>
              <a:ext cx="3117600" cy="2520950"/>
            </a:xfrm>
            <a:prstGeom prst="rect">
              <a:avLst/>
            </a:prstGeom>
            <a:noFill/>
            <a:ln w="6350" cmpd="sng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15" name="矩形 14"/>
            <p:cNvSpPr/>
            <p:nvPr/>
          </p:nvSpPr>
          <p:spPr>
            <a:xfrm>
              <a:off x="175539" y="4545868"/>
              <a:ext cx="801117" cy="290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zh-TW" sz="1500" b="1" spc="-30" dirty="0">
                  <a:solidFill>
                    <a:srgbClr val="021EAA"/>
                  </a:solidFill>
                  <a:ea typeface="微軟正黑體" panose="020B0604030504040204" pitchFamily="34" charset="-120"/>
                </a:rPr>
                <a:t>Cluster I</a:t>
              </a:r>
              <a:endParaRPr lang="zh-TW" altLang="en-US" sz="1500" b="1" spc="-30" dirty="0">
                <a:solidFill>
                  <a:srgbClr val="021EAA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51814" y="5173195"/>
              <a:ext cx="848566" cy="290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zh-TW" sz="1500" b="1" spc="-30" dirty="0">
                  <a:solidFill>
                    <a:srgbClr val="021EAA"/>
                  </a:solidFill>
                  <a:ea typeface="微軟正黑體" panose="020B0604030504040204" pitchFamily="34" charset="-120"/>
                </a:rPr>
                <a:t>Cluster </a:t>
              </a:r>
              <a:r>
                <a:rPr lang="en-US" altLang="zh-TW" sz="1500" b="1" spc="-30" dirty="0" smtClean="0">
                  <a:solidFill>
                    <a:srgbClr val="021EAA"/>
                  </a:solidFill>
                  <a:ea typeface="微軟正黑體" panose="020B0604030504040204" pitchFamily="34" charset="-120"/>
                </a:rPr>
                <a:t>II</a:t>
              </a:r>
              <a:endParaRPr lang="zh-TW" altLang="en-US" sz="1500" b="1" spc="-30" dirty="0">
                <a:solidFill>
                  <a:srgbClr val="021EAA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21039" y="5765006"/>
              <a:ext cx="896015" cy="290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zh-TW" sz="1500" b="1" spc="-30" dirty="0">
                  <a:solidFill>
                    <a:srgbClr val="021EAA"/>
                  </a:solidFill>
                  <a:ea typeface="微軟正黑體" panose="020B0604030504040204" pitchFamily="34" charset="-120"/>
                </a:rPr>
                <a:t>Cluster </a:t>
              </a:r>
              <a:r>
                <a:rPr lang="en-US" altLang="zh-TW" sz="1500" b="1" spc="-30" dirty="0" smtClean="0">
                  <a:solidFill>
                    <a:srgbClr val="021EAA"/>
                  </a:solidFill>
                  <a:ea typeface="微軟正黑體" panose="020B0604030504040204" pitchFamily="34" charset="-120"/>
                </a:rPr>
                <a:t>III</a:t>
              </a:r>
              <a:endParaRPr lang="zh-TW" altLang="en-US" sz="1500" b="1" spc="-30" dirty="0">
                <a:solidFill>
                  <a:srgbClr val="021EAA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13505" y="6387911"/>
              <a:ext cx="911083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zh-TW" sz="1500" b="1" spc="-30" dirty="0">
                  <a:solidFill>
                    <a:srgbClr val="021EAA"/>
                  </a:solidFill>
                  <a:ea typeface="微軟正黑體" panose="020B0604030504040204" pitchFamily="34" charset="-120"/>
                </a:rPr>
                <a:t>Cluster </a:t>
              </a:r>
              <a:r>
                <a:rPr lang="en-US" altLang="zh-TW" sz="1500" b="1" spc="-30" dirty="0" smtClean="0">
                  <a:solidFill>
                    <a:srgbClr val="021EAA"/>
                  </a:solidFill>
                  <a:ea typeface="微軟正黑體" panose="020B0604030504040204" pitchFamily="34" charset="-120"/>
                </a:rPr>
                <a:t>IV</a:t>
              </a:r>
              <a:endParaRPr lang="zh-TW" altLang="en-US" sz="1500" b="1" spc="-30" dirty="0">
                <a:solidFill>
                  <a:srgbClr val="021EAA"/>
                </a:solidFill>
                <a:ea typeface="微軟正黑體" panose="020B0604030504040204" pitchFamily="34" charset="-120"/>
              </a:endParaRPr>
            </a:p>
          </p:txBody>
        </p:sp>
      </p:grpSp>
      <p:sp>
        <p:nvSpPr>
          <p:cNvPr id="31" name="右彎箭號 30"/>
          <p:cNvSpPr/>
          <p:nvPr/>
        </p:nvSpPr>
        <p:spPr>
          <a:xfrm rot="10800000" flipV="1">
            <a:off x="6948265" y="2638865"/>
            <a:ext cx="700183" cy="982722"/>
          </a:xfrm>
          <a:prstGeom prst="bentArrow">
            <a:avLst>
              <a:gd name="adj1" fmla="val 24749"/>
              <a:gd name="adj2" fmla="val 34642"/>
              <a:gd name="adj3" fmla="val 35369"/>
              <a:gd name="adj4" fmla="val 56339"/>
            </a:avLst>
          </a:prstGeom>
          <a:gradFill rotWithShape="1">
            <a:gsLst>
              <a:gs pos="0">
                <a:srgbClr val="FFF819"/>
              </a:gs>
              <a:gs pos="100000">
                <a:srgbClr val="FFA734"/>
              </a:gs>
            </a:gsLst>
            <a:lin ang="5400000" scaled="1"/>
          </a:gradFill>
          <a:ln w="12700" cap="sq">
            <a:miter lim="800000"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FFF81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4137462" y="3582515"/>
            <a:ext cx="4655406" cy="1790701"/>
            <a:chOff x="4137462" y="3638760"/>
            <a:chExt cx="4655406" cy="1790701"/>
          </a:xfrm>
        </p:grpSpPr>
        <p:sp>
          <p:nvSpPr>
            <p:cNvPr id="30" name="AutoShape 8"/>
            <p:cNvSpPr>
              <a:spLocks noChangeAspect="1" noChangeArrowheads="1"/>
            </p:cNvSpPr>
            <p:nvPr/>
          </p:nvSpPr>
          <p:spPr bwMode="auto">
            <a:xfrm>
              <a:off x="4137462" y="4581128"/>
              <a:ext cx="516706" cy="476250"/>
            </a:xfrm>
            <a:prstGeom prst="rightArrow">
              <a:avLst>
                <a:gd name="adj1" fmla="val 50000"/>
                <a:gd name="adj2" fmla="val 50250"/>
              </a:avLst>
            </a:prstGeom>
            <a:gradFill rotWithShape="1">
              <a:gsLst>
                <a:gs pos="0">
                  <a:srgbClr val="FFF819"/>
                </a:gs>
                <a:gs pos="100000">
                  <a:srgbClr val="FFA734"/>
                </a:gs>
              </a:gsLst>
              <a:lin ang="5400000" scaled="1"/>
            </a:gradFill>
            <a:ln w="12700" cap="sq">
              <a:miter lim="800000"/>
              <a:headEnd type="none" w="sm" len="sm"/>
              <a:tailEnd type="none" w="sm" len="sm"/>
            </a:ln>
            <a:effectLst/>
            <a:scene3d>
              <a:camera prst="legacyObliqueTopRight"/>
              <a:lightRig rig="legacyFlat3" dir="b"/>
            </a:scene3d>
            <a:sp3d extrusionH="163500" prstMaterial="legacyMatte">
              <a:bevelT w="13500" h="13500" prst="angle"/>
              <a:bevelB w="13500" h="13500" prst="angle"/>
              <a:extrusionClr>
                <a:srgbClr val="FFF81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zh-TW" altLang="en-US">
                <a:solidFill>
                  <a:prstClr val="black"/>
                </a:solidFill>
              </a:endParaRP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3025" y="3638760"/>
              <a:ext cx="4069843" cy="1790701"/>
            </a:xfrm>
            <a:prstGeom prst="rect">
              <a:avLst/>
            </a:prstGeom>
          </p:spPr>
        </p:pic>
      </p:grpSp>
      <p:pic>
        <p:nvPicPr>
          <p:cNvPr id="9" name="圖片 8" descr="擷取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32"/>
          <a:stretch/>
        </p:blipFill>
        <p:spPr bwMode="auto">
          <a:xfrm>
            <a:off x="971601" y="1772816"/>
            <a:ext cx="3117273" cy="2016631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3" name="AutoShape 8"/>
          <p:cNvSpPr>
            <a:spLocks noChangeAspect="1" noChangeArrowheads="1"/>
          </p:cNvSpPr>
          <p:nvPr/>
        </p:nvSpPr>
        <p:spPr bwMode="auto">
          <a:xfrm rot="5400000">
            <a:off x="3060823" y="3712288"/>
            <a:ext cx="465013" cy="476250"/>
          </a:xfrm>
          <a:prstGeom prst="rightArrow">
            <a:avLst>
              <a:gd name="adj1" fmla="val 50000"/>
              <a:gd name="adj2" fmla="val 50250"/>
            </a:avLst>
          </a:prstGeom>
          <a:gradFill rotWithShape="1">
            <a:gsLst>
              <a:gs pos="0">
                <a:srgbClr val="FFF819"/>
              </a:gs>
              <a:gs pos="100000">
                <a:srgbClr val="FFA734"/>
              </a:gs>
            </a:gsLst>
            <a:lin ang="5400000" scaled="1"/>
          </a:gradFill>
          <a:ln w="12700" cap="sq">
            <a:miter lim="800000"/>
            <a:headEnd type="none" w="sm" len="sm"/>
            <a:tailEnd type="none" w="sm" len="sm"/>
          </a:ln>
          <a:effectLst/>
          <a:scene3d>
            <a:camera prst="legacyObliqueTopRight"/>
            <a:lightRig rig="legacyFlat3" dir="b"/>
          </a:scene3d>
          <a:sp3d extrusionH="163500" prstMaterial="legacyMatte">
            <a:bevelT w="12700" h="12700" prst="angle"/>
            <a:bevelB w="12700" h="12700" prst="angle"/>
            <a:extrusionClr>
              <a:srgbClr val="FFF819"/>
            </a:extrusionClr>
          </a:sp3d>
          <a:extLst/>
        </p:spPr>
        <p:txBody>
          <a:bodyPr wrap="none" anchor="ctr">
            <a:flatTx/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8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539550" y="476672"/>
            <a:ext cx="4032450" cy="4725925"/>
            <a:chOff x="9900590" y="-2763688"/>
            <a:chExt cx="8791577" cy="10303498"/>
          </a:xfrm>
        </p:grpSpPr>
        <p:pic>
          <p:nvPicPr>
            <p:cNvPr id="6150" name="Picture 6" descr="D:\Users\b903\Documents\201701_群集分析技術\upload\16092700_03_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0592" y="-2763688"/>
              <a:ext cx="8791575" cy="355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1" name="Picture 7" descr="D:\Users\b903\Documents\201701_群集分析技術\upload\16092700_06_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0590" y="548680"/>
              <a:ext cx="8791575" cy="355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3" name="Picture 9" descr="D:\Users\b903\Documents\201701_群集分析技術\upload\16092700_12_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0592" y="3986985"/>
              <a:ext cx="8791575" cy="355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群組 8"/>
          <p:cNvGrpSpPr/>
          <p:nvPr/>
        </p:nvGrpSpPr>
        <p:grpSpPr>
          <a:xfrm>
            <a:off x="4838159" y="875089"/>
            <a:ext cx="3853021" cy="3528192"/>
            <a:chOff x="4826553" y="461611"/>
            <a:chExt cx="3853021" cy="352819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68" t="27443" r="34035" b="36279"/>
            <a:stretch/>
          </p:blipFill>
          <p:spPr bwMode="auto">
            <a:xfrm>
              <a:off x="4826553" y="461611"/>
              <a:ext cx="3853021" cy="35281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7" name="橢圓 6"/>
            <p:cNvSpPr/>
            <p:nvPr/>
          </p:nvSpPr>
          <p:spPr>
            <a:xfrm>
              <a:off x="7114256" y="1856031"/>
              <a:ext cx="432048" cy="4208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橢圓 23"/>
            <p:cNvSpPr/>
            <p:nvPr/>
          </p:nvSpPr>
          <p:spPr>
            <a:xfrm>
              <a:off x="7308304" y="2144063"/>
              <a:ext cx="432048" cy="4208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橢圓 24"/>
            <p:cNvSpPr/>
            <p:nvPr/>
          </p:nvSpPr>
          <p:spPr>
            <a:xfrm>
              <a:off x="6804248" y="1691172"/>
              <a:ext cx="432048" cy="4208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3779912" y="3717032"/>
            <a:ext cx="774875" cy="11521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475656" y="5075892"/>
            <a:ext cx="697627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1600" b="1" dirty="0" smtClean="0"/>
              <a:t>17/50</a:t>
            </a:r>
            <a:endParaRPr lang="zh-TW" altLang="en-US" sz="1600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2267744" y="5085184"/>
            <a:ext cx="697627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1600" b="1" dirty="0" smtClean="0"/>
              <a:t>12/50</a:t>
            </a:r>
            <a:endParaRPr lang="zh-TW" altLang="en-US" sz="1600" b="1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3059832" y="5085184"/>
            <a:ext cx="686278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1600" b="1" dirty="0" smtClean="0"/>
              <a:t>11/50</a:t>
            </a:r>
            <a:endParaRPr lang="zh-TW" altLang="en-US" sz="1600" b="1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3851920" y="5094476"/>
            <a:ext cx="697627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1600" b="1" dirty="0" smtClean="0"/>
              <a:t>10/50</a:t>
            </a:r>
            <a:endParaRPr lang="zh-TW" altLang="en-US" sz="1600" b="1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683568" y="5085184"/>
            <a:ext cx="708848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1600" b="1" dirty="0" smtClean="0"/>
              <a:t>Mean</a:t>
            </a:r>
            <a:endParaRPr lang="zh-TW" altLang="en-US" sz="16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1202731" y="5589240"/>
            <a:ext cx="695094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2000" dirty="0" smtClean="0"/>
              <a:t>Clustering QPF is workable for </a:t>
            </a:r>
            <a:r>
              <a:rPr lang="en-US" altLang="zh-TW" sz="2000" b="1" dirty="0" smtClean="0"/>
              <a:t>non-typhoon rainfall event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2340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00704171800msM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53" y="331790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dbz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11181" b="6367"/>
          <a:stretch/>
        </p:blipFill>
        <p:spPr bwMode="auto">
          <a:xfrm>
            <a:off x="4572000" y="188640"/>
            <a:ext cx="3600400" cy="324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0704172100msM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53" y="3490520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bz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10098" b="8482"/>
          <a:stretch>
            <a:fillRect/>
          </a:stretch>
        </p:blipFill>
        <p:spPr bwMode="auto">
          <a:xfrm>
            <a:off x="4716016" y="3362378"/>
            <a:ext cx="3612438" cy="339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932040" y="260648"/>
            <a:ext cx="201850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b="1" dirty="0" smtClean="0"/>
              <a:t>32-hr forecast</a:t>
            </a:r>
          </a:p>
          <a:p>
            <a:r>
              <a:rPr lang="en-US" altLang="zh-TW" b="1" dirty="0" smtClean="0"/>
              <a:t>6-hr Phase delay</a:t>
            </a:r>
            <a:endParaRPr lang="zh-TW" altLang="en-US" b="1" dirty="0"/>
          </a:p>
        </p:txBody>
      </p:sp>
      <p:grpSp>
        <p:nvGrpSpPr>
          <p:cNvPr id="9" name="群組 8"/>
          <p:cNvGrpSpPr/>
          <p:nvPr/>
        </p:nvGrpSpPr>
        <p:grpSpPr>
          <a:xfrm>
            <a:off x="3851920" y="188640"/>
            <a:ext cx="4680520" cy="4165431"/>
            <a:chOff x="3851920" y="188640"/>
            <a:chExt cx="4680520" cy="4165431"/>
          </a:xfrm>
        </p:grpSpPr>
        <p:sp>
          <p:nvSpPr>
            <p:cNvPr id="7" name="矩形 6"/>
            <p:cNvSpPr/>
            <p:nvPr/>
          </p:nvSpPr>
          <p:spPr>
            <a:xfrm>
              <a:off x="4716016" y="188640"/>
              <a:ext cx="2952328" cy="3173738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3851920" y="3430741"/>
              <a:ext cx="4680520" cy="9233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TW" b="1" dirty="0" smtClean="0"/>
                <a:t>Can we find this member (if exist) in EPS,</a:t>
              </a:r>
            </a:p>
            <a:p>
              <a:r>
                <a:rPr lang="en-US" altLang="zh-TW" b="1" dirty="0"/>
                <a:t>a</a:t>
              </a:r>
              <a:r>
                <a:rPr lang="en-US" altLang="zh-TW" b="1" dirty="0" smtClean="0"/>
                <a:t>nd assess the performance of the following 6-hr QPF </a:t>
              </a:r>
              <a:endParaRPr lang="zh-TW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879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WB_EFS02_SP_2011NANMADOL_RA_05000_2011082800_0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594590" y="1044196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WB_EFS02_SP_2011NANMADOL_RA_05000_2011082800_0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562339" y="698764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WB_EFS05_SP_2011NANMADOL_RA_05000_2011082700_00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016104" y="1245571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WB_EFS05_SP_2011NANMADOL_RA_05000_2011082800_00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124901" y="889187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WB_EFS06_SP_2011NANMADOL_RA_05000_2011082800_00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544786" y="1153873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CWB_EFS07_SP_2011NANMADOL_RA_05000_2011082712_00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803505" y="1529758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WB_EFS07_SP_2011NANMADOL_RA_05000_2011082712_005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221903" y="1561860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CWB_EFS08_SP_2011NANMADOL_RA_05000_2011082800_00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538510" y="1543078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9" descr="CWB_EFS12_SP_2011NANMADOL_RA_05000_2011082700_006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950122" y="838107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CWB_EFS12_SP_2011NANMADOL_RA_05000_2011082700_006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971826" y="465325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1" descr="CWB_EFS14_SP_2011NANMADOL_RA_05000_2011082800_000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555114" y="747270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CWB_EFS15_SP_2011NANMADOL_RA_05000_2011082800_00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061597" y="515261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3" descr="CWB_EFS15_SP_2011NANMADOL_RA_05000_2011082800_00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585892" y="1004617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 descr="CWB_WRF00_SP_2011NANMADOL_RA_05000_2011082806_00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163367" y="481198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1" descr="CWB_WRF00_SP_2011NANMADOL_RA_05000_2011082806_00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684361" y="430120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2" descr="CWB_WRF01_SP_2011NANMADOL_RA_05000_2011082718_002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319669" y="596629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3" descr="CWB_WRF01_SP_2011NANMADOL_RA_05000_2011082800_00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291751" y="721648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0" descr="TTF_MEM02_SP_2011NANMADOL_RA_05000_2011082800_00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544786" y="693146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2" descr="TTF_MEM03_SP_2011NANMADOL_RA_05000_2011082800_00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649742" y="1524288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6" descr="TTF_MEM04_SP_2011NANMADOL_RA_05000_2011082800_001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992552" y="188640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5" descr="TTF_MEM07_SP_2011NANMADOL_RA_05000_2011082718_002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024803" y="1297175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6" descr="TTF_MEM07_SP_2011NANMADOL_RA_05000_2011082800_001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796453" y="1297175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7" descr="TTF_MEM07_SP_2011NANMADOL_RA_05000_2011082800_001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861538" y="1245570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2" descr="TTF_MEM13_SP_2011NANMADOL_RA_05000_2011082718_003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459244" y="698763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3" descr="TTF_MEM13_SP_2011NANMADOL_RA_05000_2011082800_001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661750" y="481200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4" descr="TTF_MEM13_SP_2011NANMADOL_RA_05000_2011082800_001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541368" y="481199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5" descr="TTF_MEM15_SP_2011NANMADOL_RA_05000_2011082800_001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950122" y="481200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2" descr="TTF_MEM06_SP_2011NANMADOL_RA_05000_2011082800_0012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226666" y="1186412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3" descr="TTF_MEM07_SP_2011NANMADOL_RA_05000_2011082618_0060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538510" y="1080839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2" descr="TTF_MEM13_SP_2011NANMADOL_RA_05000_2011082718_003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791691" y="674029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3" descr="TTF_MEM13_SP_2011NANMADOL_RA_05000_2011082800_001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394494" y="694237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3" descr="TTF_MEM04_SP_2011NANMADOL_RA_05000_2011082618_0045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704256" y="264864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4" descr="TTF_MEM04_SP_2011NANMADOL_RA_05000_2011082618_0048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652116" y="188641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5" descr="TTF_MEM04_SP_2011NANMADOL_RA_05000_2011082800_001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114574" y="429596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6" descr="TTF_MEM04_SP_2011NANMADOL_RA_05000_2011082800_001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829469" y="189723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7" descr="TTF_MEM05_SP_2011NANMADOL_RA_05000_2011082706_0039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431326" y="189724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WB_EFS02_SP_2011NANMADOL_RA_05000_2011082800_0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746990" y="1196596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WB_EFS02_SP_2011NANMADOL_RA_05000_2011082800_0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714739" y="851164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CWB_EFS05_SP_2011NANMADOL_RA_05000_2011082700_00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168504" y="1397971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1" descr="CWB_EFS05_SP_2011NANMADOL_RA_05000_2011082800_00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277301" y="1041587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CWB_EFS06_SP_2011NANMADOL_RA_05000_2011082800_00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697186" y="1306273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3" descr="CWB_EFS07_SP_2011NANMADOL_RA_05000_2011082712_00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042503" y="1418995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4" descr="CWB_EFS07_SP_2011NANMADOL_RA_05000_2011082712_005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374303" y="1714260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5" descr="CWB_EFS08_SP_2011NANMADOL_RA_05000_2011082800_00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690910" y="1695478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 descr="CWB_EFS12_SP_2011NANMADOL_RA_05000_2011082700_006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102522" y="990507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0" descr="CWB_EFS12_SP_2011NANMADOL_RA_05000_2011082700_006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124226" y="617725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1" descr="CWB_EFS14_SP_2011NANMADOL_RA_05000_2011082800_000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707514" y="899670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2" descr="CWB_EFS15_SP_2011NANMADOL_RA_05000_2011082800_00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213997" y="667661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3" descr="CWB_EFS15_SP_2011NANMADOL_RA_05000_2011082800_00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738292" y="1157017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0" descr="CWB_WRF00_SP_2011NANMADOL_RA_05000_2011082806_00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315767" y="633598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1" descr="CWB_WRF00_SP_2011NANMADOL_RA_05000_2011082806_00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836761" y="582520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2" descr="CWB_WRF01_SP_2011NANMADOL_RA_05000_2011082718_002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472069" y="749029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3" descr="CWB_WRF01_SP_2011NANMADOL_RA_05000_2011082800_00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444151" y="874048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0" descr="TTF_MEM02_SP_2011NANMADOL_RA_05000_2011082800_00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697186" y="845546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2" descr="TTF_MEM03_SP_2011NANMADOL_RA_05000_2011082800_00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802142" y="1676688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6" descr="TTF_MEM04_SP_2011NANMADOL_RA_05000_2011082800_001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144952" y="341040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95" descr="TTF_MEM07_SP_2011NANMADOL_RA_05000_2011082718_002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177203" y="1449575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96" descr="TTF_MEM07_SP_2011NANMADOL_RA_05000_2011082800_001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948853" y="1449575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97" descr="TTF_MEM07_SP_2011NANMADOL_RA_05000_2011082800_001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013938" y="1397970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2" descr="TTF_MEM13_SP_2011NANMADOL_RA_05000_2011082718_003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611644" y="851163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3" descr="TTF_MEM13_SP_2011NANMADOL_RA_05000_2011082800_001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900748" y="370437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4" descr="TTF_MEM13_SP_2011NANMADOL_RA_05000_2011082800_001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693768" y="633599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5" descr="TTF_MEM15_SP_2011NANMADOL_RA_05000_2011082800_001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102522" y="633600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92" descr="TTF_MEM06_SP_2011NANMADOL_RA_05000_2011082800_0012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994981" y="538997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93" descr="TTF_MEM07_SP_2011NANMADOL_RA_05000_2011082618_0060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416294" y="596627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2" descr="TTF_MEM13_SP_2011NANMADOL_RA_05000_2011082718_003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944091" y="826429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03" descr="TTF_MEM13_SP_2011NANMADOL_RA_05000_2011082800_001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546894" y="846637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3" descr="TTF_MEM04_SP_2011NANMADOL_RA_05000_2011082618_0045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921138" y="1044195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4" descr="TTF_MEM04_SP_2011NANMADOL_RA_05000_2011082618_0048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968722" y="954206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85" descr="TTF_MEM04_SP_2011NANMADOL_RA_05000_2011082800_001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266974" y="581996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86" descr="TTF_MEM04_SP_2011NANMADOL_RA_05000_2011082800_001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981869" y="342123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7" descr="TTF_MEM05_SP_2011NANMADOL_RA_05000_2011082706_0039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147380" y="775392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92" descr="TTF_MEM06_SP_2011NANMADOL_RA_05000_2011082800_0012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19550"/>
          <a:stretch>
            <a:fillRect/>
          </a:stretch>
        </p:blipFill>
        <p:spPr bwMode="auto">
          <a:xfrm>
            <a:off x="1147381" y="691397"/>
            <a:ext cx="8604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3068960"/>
            <a:ext cx="6048671" cy="414505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067944" y="188640"/>
            <a:ext cx="5040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Construct </a:t>
            </a:r>
            <a:r>
              <a:rPr lang="en-US" altLang="zh-TW" dirty="0" smtClean="0"/>
              <a:t>database </a:t>
            </a:r>
            <a:r>
              <a:rPr lang="en-US" altLang="zh-TW" dirty="0"/>
              <a:t>to </a:t>
            </a:r>
            <a:r>
              <a:rPr lang="en-US" altLang="zh-TW" dirty="0" smtClean="0"/>
              <a:t>contain </a:t>
            </a:r>
            <a:r>
              <a:rPr lang="en-US" altLang="zh-TW" dirty="0"/>
              <a:t>the </a:t>
            </a:r>
            <a:r>
              <a:rPr lang="en-US" altLang="zh-TW" dirty="0" smtClean="0"/>
              <a:t>hourly </a:t>
            </a:r>
            <a:r>
              <a:rPr lang="en-US" altLang="zh-TW" dirty="0"/>
              <a:t>(</a:t>
            </a:r>
            <a:r>
              <a:rPr lang="en-US" altLang="zh-TW" dirty="0" smtClean="0"/>
              <a:t>6-72 </a:t>
            </a:r>
            <a:r>
              <a:rPr lang="en-US" altLang="zh-TW" dirty="0" err="1"/>
              <a:t>hr</a:t>
            </a:r>
            <a:r>
              <a:rPr lang="en-US" altLang="zh-TW" dirty="0"/>
              <a:t> </a:t>
            </a:r>
            <a:r>
              <a:rPr lang="en-US" altLang="zh-TW" dirty="0" err="1"/>
              <a:t>fcst</a:t>
            </a:r>
            <a:r>
              <a:rPr lang="en-US" altLang="zh-TW" dirty="0"/>
              <a:t>) </a:t>
            </a:r>
            <a:r>
              <a:rPr lang="en-US" altLang="zh-TW" dirty="0" smtClean="0"/>
              <a:t>predict radar CV from </a:t>
            </a:r>
            <a:r>
              <a:rPr lang="en-US" altLang="zh-TW" b="1" dirty="0" smtClean="0">
                <a:solidFill>
                  <a:srgbClr val="FF0000"/>
                </a:solidFill>
              </a:rPr>
              <a:t>the recent </a:t>
            </a:r>
            <a:r>
              <a:rPr lang="en-US" altLang="zh-TW" b="1" dirty="0">
                <a:solidFill>
                  <a:srgbClr val="FF0000"/>
                </a:solidFill>
              </a:rPr>
              <a:t>10 </a:t>
            </a:r>
            <a:r>
              <a:rPr lang="en-US" altLang="zh-TW" b="1" dirty="0" smtClean="0">
                <a:solidFill>
                  <a:srgbClr val="FF0000"/>
                </a:solidFill>
              </a:rPr>
              <a:t>EPS runs</a:t>
            </a:r>
            <a:r>
              <a:rPr lang="en-US" altLang="zh-TW" dirty="0" smtClean="0"/>
              <a:t>, e.g.</a:t>
            </a:r>
            <a:endParaRPr lang="en-US" altLang="zh-TW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dirty="0" smtClean="0"/>
              <a:t>A total of </a:t>
            </a:r>
            <a:r>
              <a:rPr lang="en-US" altLang="zh-TW" dirty="0"/>
              <a:t>10 </a:t>
            </a:r>
            <a:r>
              <a:rPr lang="en-US" altLang="zh-TW" dirty="0" smtClean="0"/>
              <a:t>IC*66</a:t>
            </a:r>
            <a:r>
              <a:rPr lang="zh-TW" altLang="en-US" dirty="0" smtClean="0"/>
              <a:t> </a:t>
            </a:r>
            <a:r>
              <a:rPr lang="en-US" altLang="zh-TW" dirty="0" err="1"/>
              <a:t>fcst</a:t>
            </a:r>
            <a:r>
              <a:rPr lang="en-US" altLang="zh-TW" dirty="0"/>
              <a:t>*30 </a:t>
            </a:r>
            <a:r>
              <a:rPr lang="en-US" altLang="zh-TW" dirty="0" smtClean="0"/>
              <a:t>members =19800 </a:t>
            </a:r>
            <a:r>
              <a:rPr lang="en-US" altLang="zh-TW" dirty="0"/>
              <a:t>ensemble </a:t>
            </a:r>
            <a:r>
              <a:rPr lang="en-US" altLang="zh-TW" dirty="0" smtClean="0"/>
              <a:t>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Referring the </a:t>
            </a:r>
            <a:r>
              <a:rPr lang="en-US" altLang="zh-TW" b="1" dirty="0" err="1">
                <a:solidFill>
                  <a:srgbClr val="FF0000"/>
                </a:solidFill>
              </a:rPr>
              <a:t>realtime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/>
              <a:t>radar CV, using  the pattern recognition technique to mining the </a:t>
            </a:r>
            <a:r>
              <a:rPr lang="en-US" altLang="zh-TW" dirty="0" smtClean="0"/>
              <a:t>19800 </a:t>
            </a:r>
            <a:r>
              <a:rPr lang="en-US" altLang="zh-TW" dirty="0"/>
              <a:t>ensemble cases and rank the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Calculate the 0-3, 0-6 </a:t>
            </a:r>
            <a:r>
              <a:rPr lang="en-US" altLang="zh-TW" dirty="0" err="1"/>
              <a:t>hr</a:t>
            </a:r>
            <a:r>
              <a:rPr lang="en-US" altLang="zh-TW" dirty="0"/>
              <a:t> QPF according </a:t>
            </a:r>
            <a:r>
              <a:rPr lang="en-US" altLang="zh-TW" dirty="0" smtClean="0"/>
              <a:t>to the </a:t>
            </a:r>
            <a:r>
              <a:rPr lang="en-US" altLang="zh-TW" dirty="0"/>
              <a:t>selected </a:t>
            </a:r>
            <a:r>
              <a:rPr lang="en-US" altLang="zh-TW" dirty="0" smtClean="0"/>
              <a:t>members</a:t>
            </a:r>
            <a:endParaRPr lang="zh-TW" altLang="en-US" dirty="0"/>
          </a:p>
        </p:txBody>
      </p:sp>
      <p:pic>
        <p:nvPicPr>
          <p:cNvPr id="151" name="Picture 20" descr="Radar_MOSA_CV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3" t="31023" r="27728" b="18535"/>
          <a:stretch>
            <a:fillRect/>
          </a:stretch>
        </p:blipFill>
        <p:spPr bwMode="auto">
          <a:xfrm>
            <a:off x="3923928" y="4077072"/>
            <a:ext cx="1655762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7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5732E-6 L 0.17153 0.11242 L 0.27292 0.26555 L 0.36754 0.61346 " pathEditMode="relative" rAng="0" ptsTypes="AAAA">
                                      <p:cBhvr>
                                        <p:cTn id="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30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repeatCount="indefinite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3.90701E-6 L 0.15885 0.12792 L 0.24306 0.35947 L 0.29809 0.59449 " pathEditMode="relative" rAng="0" ptsTypes="AAAA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297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0" presetClass="path" presetSubtype="0" repeatCount="indefinite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.55556E-7 4.65649E-6 L 0.19323 0.11034 L 0.30729 0.26046 L 0.41389 0.60166 " pathEditMode="relative" rAng="0" ptsTypes="AAAA">
                                      <p:cBhvr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4" y="300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0" presetClass="path" presetSubtype="0" repeatCount="indefinite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05556E-6 1.42956E-6 L 0.19236 0.08929 L 0.29289 0.26532 L 0.32084 0.4978 " pathEditMode="relative" rAng="0" ptsTypes="AAAA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248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0" presetClass="path" presetSubtype="0" repeatCount="indefinite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66667E-6 3.71964E-6 L 0.1368 0.16701 L 0.23871 0.36433 L 0.33854 0.5783 " pathEditMode="relative" rAng="0" ptsTypes="AAAA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289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hong.cwb.gov.tw/rrdata/05/06/ALLf_122014050600s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64" y="152636"/>
            <a:ext cx="627287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71600" y="3050957"/>
            <a:ext cx="7416824" cy="95410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prstClr val="black"/>
                </a:solidFill>
              </a:rPr>
              <a:t>How to present the effective QPF guidance for disaster  </a:t>
            </a:r>
            <a:r>
              <a:rPr lang="en-US" altLang="zh-TW" sz="2800" dirty="0">
                <a:solidFill>
                  <a:prstClr val="black"/>
                </a:solidFill>
              </a:rPr>
              <a:t>prevention and mitigation</a:t>
            </a:r>
            <a:endParaRPr lang="zh-TW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2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標題 1"/>
          <p:cNvSpPr>
            <a:spLocks noGrp="1"/>
          </p:cNvSpPr>
          <p:nvPr>
            <p:ph type="title" idx="4294967295"/>
          </p:nvPr>
        </p:nvSpPr>
        <p:spPr>
          <a:xfrm>
            <a:off x="827584" y="692696"/>
            <a:ext cx="7681912" cy="785812"/>
          </a:xfrm>
        </p:spPr>
        <p:txBody>
          <a:bodyPr/>
          <a:lstStyle/>
          <a:p>
            <a:pPr eaLnBrk="1" hangingPunct="1"/>
            <a:r>
              <a:rPr lang="en-US" altLang="zh-TW" sz="2400" b="1" dirty="0" smtClean="0">
                <a:solidFill>
                  <a:schemeClr val="tx1"/>
                </a:solidFill>
                <a:ea typeface="標楷體" pitchFamily="65" charset="-120"/>
                <a:cs typeface="Times New Roman" pitchFamily="18" charset="0"/>
              </a:rPr>
              <a:t>Rank Top 10 of radar CV in Ty Kong-Rey (2013)</a:t>
            </a:r>
            <a:endParaRPr lang="zh-TW" altLang="zh-TW" sz="3600" b="1" dirty="0" smtClean="0">
              <a:solidFill>
                <a:schemeClr val="tx1"/>
              </a:solidFill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62468" name="Picture 5" descr="D:\sgchen\自行研究發展計畫\103年\data and figure\1tiff fig\圖4-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8" b="39977"/>
          <a:stretch/>
        </p:blipFill>
        <p:spPr bwMode="auto">
          <a:xfrm>
            <a:off x="2323728" y="1647875"/>
            <a:ext cx="6013450" cy="2789237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 descr="D:\sgchen\自行研究發展計畫\103年\data and figure\RADARCV\RADARCV_20130829_0000.gm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3" y="2144762"/>
            <a:ext cx="2030412" cy="1979613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文字方塊 1"/>
          <p:cNvSpPr txBox="1">
            <a:spLocks noChangeArrowheads="1"/>
          </p:cNvSpPr>
          <p:nvPr/>
        </p:nvSpPr>
        <p:spPr bwMode="auto">
          <a:xfrm>
            <a:off x="418728" y="1498650"/>
            <a:ext cx="1365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80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Observed radar CV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2179265" y="1570087"/>
            <a:ext cx="6324600" cy="28670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6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26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5" descr="D:\sgchen\自行研究發展計畫\103年\data and figure\1tiff fig\圖4-5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8" b="38261"/>
          <a:stretch/>
        </p:blipFill>
        <p:spPr bwMode="auto">
          <a:xfrm>
            <a:off x="2201863" y="1017588"/>
            <a:ext cx="6015037" cy="290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6" descr="D:\sgchen\自行研究發展計畫\103年\data and figure\QPErain\QPESUMS_QPE3_20130829_0000_f0-3h.gm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47788"/>
            <a:ext cx="1979613" cy="2162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2" descr="D:\sgchen\其他事項\研討會\103年天氣分析與預報研討會\data and figure\rain-colorb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54"/>
          <a:stretch>
            <a:fillRect/>
          </a:stretch>
        </p:blipFill>
        <p:spPr bwMode="auto">
          <a:xfrm>
            <a:off x="61913" y="3590925"/>
            <a:ext cx="2060575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文字方塊 1"/>
          <p:cNvSpPr txBox="1">
            <a:spLocks noChangeArrowheads="1"/>
          </p:cNvSpPr>
          <p:nvPr/>
        </p:nvSpPr>
        <p:spPr bwMode="auto">
          <a:xfrm>
            <a:off x="446088" y="704850"/>
            <a:ext cx="1363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80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Observed 3-h QPE</a:t>
            </a:r>
          </a:p>
        </p:txBody>
      </p:sp>
      <p:sp>
        <p:nvSpPr>
          <p:cNvPr id="9" name="矩形 8"/>
          <p:cNvSpPr/>
          <p:nvPr/>
        </p:nvSpPr>
        <p:spPr bwMode="auto">
          <a:xfrm>
            <a:off x="2103438" y="914400"/>
            <a:ext cx="6324600" cy="28670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6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3499" name="Picture 11" descr="D:\sgchen\自行研究發展計畫\103年\data and figure\sortresult\Lagrun\WGT\20130829_0000\QPF3_WGT_MEANrk1-10_20130829_0000_f0-3h.gm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4344988"/>
            <a:ext cx="1978025" cy="2159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向下箭號 1"/>
          <p:cNvSpPr/>
          <p:nvPr/>
        </p:nvSpPr>
        <p:spPr bwMode="auto">
          <a:xfrm rot="3036431">
            <a:off x="1799431" y="3437732"/>
            <a:ext cx="512763" cy="977900"/>
          </a:xfrm>
          <a:prstGeom prst="downArrow">
            <a:avLst/>
          </a:prstGeom>
          <a:solidFill>
            <a:srgbClr val="FF0000">
              <a:alpha val="89804"/>
            </a:srgb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36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3501" name="文字方塊 1"/>
          <p:cNvSpPr txBox="1">
            <a:spLocks noChangeArrowheads="1"/>
          </p:cNvSpPr>
          <p:nvPr/>
        </p:nvSpPr>
        <p:spPr bwMode="auto">
          <a:xfrm>
            <a:off x="430213" y="3989388"/>
            <a:ext cx="13636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80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Ensemble mean</a:t>
            </a:r>
          </a:p>
        </p:txBody>
      </p:sp>
      <p:pic>
        <p:nvPicPr>
          <p:cNvPr id="12" name="Picture 9" descr="a399_111_2013082900_RA_2013082618_188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97350"/>
            <a:ext cx="2244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4716016" y="4543960"/>
            <a:ext cx="4081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/>
              <a:t>It takes 1-min to process the pattern matching procedure after the radar MOSAIC arrived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 smtClean="0">
                <a:solidFill>
                  <a:srgbClr val="FF0000"/>
                </a:solidFill>
              </a:rPr>
              <a:t>Using the near-</a:t>
            </a:r>
            <a:r>
              <a:rPr lang="en-US" altLang="zh-TW" b="1" dirty="0" err="1" smtClean="0">
                <a:solidFill>
                  <a:srgbClr val="FF0000"/>
                </a:solidFill>
              </a:rPr>
              <a:t>realtime</a:t>
            </a:r>
            <a:r>
              <a:rPr lang="en-US" altLang="zh-TW" b="1" dirty="0" smtClean="0">
                <a:solidFill>
                  <a:srgbClr val="FF0000"/>
                </a:solidFill>
              </a:rPr>
              <a:t> EPS to conduct the QPN (</a:t>
            </a:r>
            <a:r>
              <a:rPr lang="en-US" altLang="zh-TW" b="1" dirty="0" err="1" smtClean="0">
                <a:solidFill>
                  <a:srgbClr val="FF0000"/>
                </a:solidFill>
              </a:rPr>
              <a:t>Nowcasting</a:t>
            </a:r>
            <a:r>
              <a:rPr lang="en-US" altLang="zh-TW" b="1" dirty="0" smtClean="0">
                <a:solidFill>
                  <a:srgbClr val="FF0000"/>
                </a:solidFill>
              </a:rPr>
              <a:t>)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 bwMode="auto">
          <a:xfrm>
            <a:off x="827584" y="44624"/>
            <a:ext cx="76819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" tIns="10800" rIns="18000" bIns="10800" numCol="1" anchor="ctr" anchorCtr="0" compatLnSpc="1">
            <a:prstTxWarp prst="textNoShape">
              <a:avLst/>
            </a:prstTxWarp>
          </a:bodyPr>
          <a:lstStyle>
            <a:lvl1pPr marL="893763" indent="-893763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marL="893763" indent="-893763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C00000"/>
                </a:solidFill>
                <a:latin typeface="Arial" charset="0"/>
                <a:ea typeface="標楷體" pitchFamily="65" charset="-120"/>
              </a:defRPr>
            </a:lvl2pPr>
            <a:lvl3pPr marL="893763" indent="-893763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C00000"/>
                </a:solidFill>
                <a:latin typeface="Arial" charset="0"/>
                <a:ea typeface="標楷體" pitchFamily="65" charset="-120"/>
              </a:defRPr>
            </a:lvl3pPr>
            <a:lvl4pPr marL="893763" indent="-893763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C00000"/>
                </a:solidFill>
                <a:latin typeface="Arial" charset="0"/>
                <a:ea typeface="標楷體" pitchFamily="65" charset="-120"/>
              </a:defRPr>
            </a:lvl4pPr>
            <a:lvl5pPr marL="893763" indent="-893763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rgbClr val="C00000"/>
                </a:solidFill>
                <a:latin typeface="Arial" charset="0"/>
                <a:ea typeface="標楷體" pitchFamily="65" charset="-120"/>
              </a:defRPr>
            </a:lvl5pPr>
            <a:lvl6pPr marL="1350963" indent="-893763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1808163" indent="-893763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2265363" indent="-893763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2722563" indent="-893763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hangingPunct="1"/>
            <a:r>
              <a:rPr lang="en-US" altLang="zh-TW" sz="2400" b="1" kern="0" dirty="0" smtClean="0">
                <a:solidFill>
                  <a:schemeClr val="tx1"/>
                </a:solidFill>
                <a:ea typeface="標楷體" pitchFamily="65" charset="-120"/>
                <a:cs typeface="Times New Roman" pitchFamily="18" charset="0"/>
              </a:rPr>
              <a:t>Rank Top 10 of the 3-hr QPE in Ty Kong-Rey (2013)</a:t>
            </a:r>
            <a:endParaRPr lang="zh-TW" altLang="zh-TW" sz="3600" b="1" kern="0" dirty="0" smtClean="0">
              <a:solidFill>
                <a:schemeClr val="tx1"/>
              </a:solidFill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8" descr="http://mfcqpf.cwb.gov.tw/data/201609/WEPS/QPF3/20160916_1200f00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6630" y="-27384"/>
            <a:ext cx="2745730" cy="3434314"/>
          </a:xfrm>
        </p:spPr>
      </p:pic>
      <p:pic>
        <p:nvPicPr>
          <p:cNvPr id="83973" name="Picture 4" descr="http://mfcqpf.cwb.gov.tw/data/201609/NCtest-NPM/QPF3/20160916_1800f0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93" y="3451380"/>
            <a:ext cx="2693186" cy="336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12" descr="http://mfcqpf.cwb.gov.tw/data/201609/QPESUMS/QPE3/20160916_2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79946"/>
            <a:ext cx="2890837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256353" y="2708920"/>
            <a:ext cx="1758950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200" b="1" dirty="0">
                <a:solidFill>
                  <a:srgbClr val="FF0000"/>
                </a:solidFill>
              </a:rPr>
              <a:t>Non selected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200" b="1" dirty="0">
                <a:solidFill>
                  <a:srgbClr val="FF0000"/>
                </a:solidFill>
              </a:rPr>
              <a:t>consensus</a:t>
            </a:r>
            <a:endParaRPr kumimoji="1"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364088" y="6192044"/>
            <a:ext cx="1758950" cy="461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200" b="1" dirty="0">
                <a:solidFill>
                  <a:srgbClr val="FF0000"/>
                </a:solidFill>
              </a:rPr>
              <a:t>selected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200" b="1" dirty="0">
                <a:solidFill>
                  <a:srgbClr val="FF0000"/>
                </a:solidFill>
              </a:rPr>
              <a:t>Consensus Pattern </a:t>
            </a:r>
            <a:endParaRPr kumimoji="1"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566590" y="927596"/>
            <a:ext cx="2293937" cy="27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200" b="1" dirty="0">
                <a:solidFill>
                  <a:srgbClr val="FF0000"/>
                </a:solidFill>
              </a:rPr>
              <a:t>QPE  radar + rain gauges</a:t>
            </a:r>
            <a:endParaRPr kumimoji="1" lang="zh-TW" altLang="en-US" sz="1200" b="1" dirty="0">
              <a:solidFill>
                <a:srgbClr val="FF0000"/>
              </a:solidFill>
            </a:endParaRPr>
          </a:p>
        </p:txBody>
      </p:sp>
      <p:grpSp>
        <p:nvGrpSpPr>
          <p:cNvPr id="10" name="群組 2"/>
          <p:cNvGrpSpPr>
            <a:grpSpLocks/>
          </p:cNvGrpSpPr>
          <p:nvPr/>
        </p:nvGrpSpPr>
        <p:grpSpPr bwMode="auto">
          <a:xfrm>
            <a:off x="884175" y="4540059"/>
            <a:ext cx="3932238" cy="1828800"/>
            <a:chOff x="3905641" y="4115238"/>
            <a:chExt cx="5021967" cy="2658571"/>
          </a:xfrm>
        </p:grpSpPr>
        <p:pic>
          <p:nvPicPr>
            <p:cNvPr id="11" name="Picture 2" descr="http://mfcqpf.cwb.gov.tw/data/201609/WEPS-E06/QPF3/20160916_0600f01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641" y="4180219"/>
              <a:ext cx="1055833" cy="131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http://mfcqpf.cwb.gov.tw/data/201609/STMAS-WRF/QPF3/20160916_1400f01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570" y="4187331"/>
              <a:ext cx="1073044" cy="133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 descr="http://mfcqpf.cwb.gov.tw/data/201609/STMAS-WRF/QPF3/20160916_1400f00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6951" y="4169708"/>
              <a:ext cx="1055831" cy="131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 descr="http://mfcqpf.cwb.gov.tw/data/201609/WEPS-E10/QPF3/20160916_1200f01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904" y="4115238"/>
              <a:ext cx="1084522" cy="135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" descr="http://mfcqpf.cwb.gov.tw/data/201609/STMAS-WRF/QPF3/20160916_1600f009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1777" y="4132439"/>
              <a:ext cx="1055831" cy="1318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http://mfcqpf.cwb.gov.tw/data/201609/WEPS-E13/QPF3/20160916_0000f029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1472" y="5434011"/>
              <a:ext cx="1073408" cy="1339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http://mfcqpf.cwb.gov.tw/data/201609/WEPS-E13/QPF3/20160916_0000f03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753" y="5434011"/>
              <a:ext cx="1040530" cy="1299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6" descr="http://mfcqpf.cwb.gov.tw/data/201609/TWRF/QPF3/20160916_1200f013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7528" y="5434012"/>
              <a:ext cx="1040530" cy="1299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 descr="http://mfcqpf.cwb.gov.tw/data/201609/WEPS-E06/QPF3/20160916_0600f018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303" y="5434012"/>
              <a:ext cx="1040530" cy="1299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" descr="http://mfcqpf.cwb.gov.tw/data/201609/WEPS-E06/QPF3/20160916_0600f020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7078" y="5434013"/>
              <a:ext cx="1040530" cy="1299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向右箭號 3"/>
          <p:cNvSpPr/>
          <p:nvPr/>
        </p:nvSpPr>
        <p:spPr bwMode="auto">
          <a:xfrm>
            <a:off x="4932040" y="5157192"/>
            <a:ext cx="576064" cy="447012"/>
          </a:xfrm>
          <a:prstGeom prst="rightArrow">
            <a:avLst/>
          </a:prstGeom>
          <a:solidFill>
            <a:srgbClr val="0000FF">
              <a:alpha val="50000"/>
            </a:srgb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835696" y="6423025"/>
            <a:ext cx="250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Rank Top 10 members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819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6"/>
          <p:cNvSpPr txBox="1">
            <a:spLocks/>
          </p:cNvSpPr>
          <p:nvPr/>
        </p:nvSpPr>
        <p:spPr>
          <a:xfrm>
            <a:off x="12700" y="1588"/>
            <a:ext cx="9175750" cy="8604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kumimoji="1" lang="en-US" altLang="zh-TW" sz="2400" b="1" dirty="0" smtClean="0">
                <a:solidFill>
                  <a:srgbClr val="7030A0"/>
                </a:solidFill>
                <a:ea typeface="標楷體" pitchFamily="65" charset="-120"/>
              </a:rPr>
              <a:t>3-hourly QPF Verification for consensus </a:t>
            </a:r>
          </a:p>
          <a:p>
            <a:pPr fontAlgn="base">
              <a:spcAft>
                <a:spcPct val="0"/>
              </a:spcAft>
              <a:defRPr/>
            </a:pPr>
            <a:r>
              <a:rPr kumimoji="1" lang="en-US" altLang="zh-TW" sz="2400" b="1" dirty="0" smtClean="0">
                <a:solidFill>
                  <a:srgbClr val="7030A0"/>
                </a:solidFill>
                <a:ea typeface="標楷體" pitchFamily="65" charset="-120"/>
              </a:rPr>
              <a:t>During a Mei-Yu Front period in </a:t>
            </a:r>
            <a:r>
              <a:rPr kumimoji="1" lang="en-US" altLang="zh-TW" sz="2400" b="1" dirty="0">
                <a:solidFill>
                  <a:srgbClr val="7030A0"/>
                </a:solidFill>
                <a:ea typeface="標楷體" pitchFamily="65" charset="-120"/>
              </a:rPr>
              <a:t>May 2015</a:t>
            </a:r>
            <a:endParaRPr kumimoji="1" lang="zh-TW" altLang="en-US" sz="2400" b="1" dirty="0">
              <a:solidFill>
                <a:srgbClr val="7030A0"/>
              </a:solidFill>
              <a:ea typeface="標楷體" pitchFamily="65" charset="-120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714750"/>
            <a:ext cx="379095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157288"/>
            <a:ext cx="373856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文字方塊 2"/>
          <p:cNvSpPr txBox="1">
            <a:spLocks noChangeArrowheads="1"/>
          </p:cNvSpPr>
          <p:nvPr/>
        </p:nvSpPr>
        <p:spPr bwMode="auto">
          <a:xfrm>
            <a:off x="1314450" y="1550988"/>
            <a:ext cx="24765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Selected consensus (top 10%)</a:t>
            </a:r>
            <a:endParaRPr lang="zh-TW" altLang="en-US" sz="1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6566" name="文字方塊 17"/>
          <p:cNvSpPr txBox="1">
            <a:spLocks noChangeArrowheads="1"/>
          </p:cNvSpPr>
          <p:nvPr/>
        </p:nvSpPr>
        <p:spPr bwMode="auto">
          <a:xfrm>
            <a:off x="1419225" y="3963988"/>
            <a:ext cx="2466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800" smtClean="0">
                <a:latin typeface="標楷體" pitchFamily="65" charset="-120"/>
                <a:ea typeface="標楷體" pitchFamily="65" charset="-120"/>
              </a:rPr>
              <a:t>Non-Selected consensus</a:t>
            </a:r>
            <a:endParaRPr lang="zh-TW" altLang="en-US" sz="1800" smtClean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9" name="直線接點 18"/>
          <p:cNvCxnSpPr/>
          <p:nvPr/>
        </p:nvCxnSpPr>
        <p:spPr>
          <a:xfrm>
            <a:off x="5354638" y="1595438"/>
            <a:ext cx="0" cy="2735262"/>
          </a:xfrm>
          <a:prstGeom prst="line">
            <a:avLst/>
          </a:prstGeom>
          <a:ln>
            <a:head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flipH="1">
            <a:off x="5345113" y="4321175"/>
            <a:ext cx="3330575" cy="0"/>
          </a:xfrm>
          <a:prstGeom prst="line">
            <a:avLst/>
          </a:prstGeom>
          <a:ln>
            <a:headEnd type="stealth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 flipH="1">
            <a:off x="5281613" y="2105025"/>
            <a:ext cx="682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570" name="文字方塊 22"/>
          <p:cNvSpPr txBox="1">
            <a:spLocks noChangeArrowheads="1"/>
          </p:cNvSpPr>
          <p:nvPr/>
        </p:nvSpPr>
        <p:spPr bwMode="auto">
          <a:xfrm>
            <a:off x="5210175" y="4318000"/>
            <a:ext cx="288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0</a:t>
            </a:r>
            <a:endParaRPr lang="zh-TW" altLang="en-US" sz="2400" smtClean="0">
              <a:solidFill>
                <a:srgbClr val="00206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6571" name="文字方塊 30"/>
          <p:cNvSpPr txBox="1">
            <a:spLocks noChangeArrowheads="1"/>
          </p:cNvSpPr>
          <p:nvPr/>
        </p:nvSpPr>
        <p:spPr bwMode="auto">
          <a:xfrm>
            <a:off x="4891088" y="1919288"/>
            <a:ext cx="512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00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1.0</a:t>
            </a:r>
            <a:endParaRPr lang="zh-TW" altLang="en-US" sz="2000" smtClean="0">
              <a:solidFill>
                <a:srgbClr val="00206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6572" name="文字方塊 31"/>
          <p:cNvSpPr txBox="1">
            <a:spLocks noChangeArrowheads="1"/>
          </p:cNvSpPr>
          <p:nvPr/>
        </p:nvSpPr>
        <p:spPr bwMode="auto">
          <a:xfrm rot="-5400000">
            <a:off x="3906044" y="2821781"/>
            <a:ext cx="1860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800" i="1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Threat Score</a:t>
            </a:r>
            <a:endParaRPr lang="zh-TW" altLang="en-US" sz="1800" i="1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6573" name="文字方塊 32"/>
          <p:cNvSpPr txBox="1">
            <a:spLocks noChangeArrowheads="1"/>
          </p:cNvSpPr>
          <p:nvPr/>
        </p:nvSpPr>
        <p:spPr bwMode="auto">
          <a:xfrm>
            <a:off x="7415213" y="4418013"/>
            <a:ext cx="1728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800" i="1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Fcst. hours</a:t>
            </a:r>
            <a:endParaRPr lang="zh-TW" altLang="en-US" sz="1800" i="1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5" name="文字方塊 34"/>
          <p:cNvSpPr txBox="1">
            <a:spLocks noChangeArrowheads="1"/>
          </p:cNvSpPr>
          <p:nvPr/>
        </p:nvSpPr>
        <p:spPr bwMode="auto">
          <a:xfrm>
            <a:off x="6059488" y="2895600"/>
            <a:ext cx="1920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800" i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Selected Consensus</a:t>
            </a:r>
            <a:endParaRPr lang="zh-TW" altLang="en-US" sz="1800" i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36" name="直線接點 35"/>
          <p:cNvCxnSpPr/>
          <p:nvPr/>
        </p:nvCxnSpPr>
        <p:spPr>
          <a:xfrm>
            <a:off x="5362575" y="2105025"/>
            <a:ext cx="331311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576" name="文字方塊 36"/>
          <p:cNvSpPr txBox="1">
            <a:spLocks noChangeArrowheads="1"/>
          </p:cNvSpPr>
          <p:nvPr/>
        </p:nvSpPr>
        <p:spPr bwMode="auto">
          <a:xfrm>
            <a:off x="6002338" y="4318000"/>
            <a:ext cx="288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40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</a:t>
            </a:r>
            <a:endParaRPr lang="zh-TW" altLang="en-US" sz="2400" smtClean="0">
              <a:solidFill>
                <a:srgbClr val="00206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66577" name="群組 37"/>
          <p:cNvGrpSpPr>
            <a:grpSpLocks/>
          </p:cNvGrpSpPr>
          <p:nvPr/>
        </p:nvGrpSpPr>
        <p:grpSpPr bwMode="auto">
          <a:xfrm>
            <a:off x="6146800" y="1557338"/>
            <a:ext cx="2160588" cy="2735262"/>
            <a:chOff x="2555776" y="1052736"/>
            <a:chExt cx="1008112" cy="2736304"/>
          </a:xfrm>
        </p:grpSpPr>
        <p:cxnSp>
          <p:nvCxnSpPr>
            <p:cNvPr id="39" name="直線接點 38"/>
            <p:cNvCxnSpPr/>
            <p:nvPr/>
          </p:nvCxnSpPr>
          <p:spPr>
            <a:xfrm flipV="1">
              <a:off x="2555776" y="3717576"/>
              <a:ext cx="0" cy="714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線接點 39"/>
            <p:cNvCxnSpPr/>
            <p:nvPr/>
          </p:nvCxnSpPr>
          <p:spPr>
            <a:xfrm flipV="1">
              <a:off x="2555776" y="1052736"/>
              <a:ext cx="0" cy="272836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 flipV="1">
              <a:off x="3563888" y="3717576"/>
              <a:ext cx="0" cy="714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直線接點 41"/>
            <p:cNvCxnSpPr/>
            <p:nvPr/>
          </p:nvCxnSpPr>
          <p:spPr>
            <a:xfrm flipV="1">
              <a:off x="3563888" y="1052736"/>
              <a:ext cx="0" cy="272836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線接點 42"/>
            <p:cNvCxnSpPr/>
            <p:nvPr/>
          </p:nvCxnSpPr>
          <p:spPr>
            <a:xfrm flipV="1">
              <a:off x="2944651" y="3717576"/>
              <a:ext cx="0" cy="714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線接點 43"/>
            <p:cNvCxnSpPr/>
            <p:nvPr/>
          </p:nvCxnSpPr>
          <p:spPr>
            <a:xfrm flipV="1">
              <a:off x="2943170" y="1052736"/>
              <a:ext cx="0" cy="272836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578" name="文字方塊 44"/>
          <p:cNvSpPr txBox="1">
            <a:spLocks noChangeArrowheads="1"/>
          </p:cNvSpPr>
          <p:nvPr/>
        </p:nvSpPr>
        <p:spPr bwMode="auto">
          <a:xfrm>
            <a:off x="6810375" y="4391025"/>
            <a:ext cx="287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200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</a:t>
            </a:r>
            <a:endParaRPr lang="zh-TW" altLang="en-US" sz="2000" smtClean="0">
              <a:solidFill>
                <a:srgbClr val="00206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6" name="文字方塊 45"/>
          <p:cNvSpPr txBox="1">
            <a:spLocks noChangeArrowheads="1"/>
          </p:cNvSpPr>
          <p:nvPr/>
        </p:nvSpPr>
        <p:spPr bwMode="auto">
          <a:xfrm>
            <a:off x="5294313" y="3582988"/>
            <a:ext cx="1658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800" i="1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Non-Selected Consensus</a:t>
            </a:r>
            <a:endParaRPr lang="zh-TW" altLang="en-US" sz="1800" i="1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48" name="直線接點 47"/>
          <p:cNvCxnSpPr/>
          <p:nvPr/>
        </p:nvCxnSpPr>
        <p:spPr>
          <a:xfrm>
            <a:off x="5349875" y="3203575"/>
            <a:ext cx="331311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 flipH="1">
            <a:off x="5281613" y="3203575"/>
            <a:ext cx="682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5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725613"/>
            <a:ext cx="601662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83" name="群組 6"/>
          <p:cNvGrpSpPr>
            <a:grpSpLocks/>
          </p:cNvGrpSpPr>
          <p:nvPr/>
        </p:nvGrpSpPr>
        <p:grpSpPr bwMode="auto">
          <a:xfrm>
            <a:off x="5786438" y="3511550"/>
            <a:ext cx="2425700" cy="493713"/>
            <a:chOff x="6115082" y="4077986"/>
            <a:chExt cx="3080084" cy="493393"/>
          </a:xfrm>
        </p:grpSpPr>
        <p:sp>
          <p:nvSpPr>
            <p:cNvPr id="5" name="手繪多邊形 4"/>
            <p:cNvSpPr/>
            <p:nvPr/>
          </p:nvSpPr>
          <p:spPr>
            <a:xfrm>
              <a:off x="6115082" y="4287400"/>
              <a:ext cx="3080084" cy="222106"/>
            </a:xfrm>
            <a:custGeom>
              <a:avLst/>
              <a:gdLst>
                <a:gd name="connsiteX0" fmla="*/ 0 w 3080084"/>
                <a:gd name="connsiteY0" fmla="*/ 222840 h 222840"/>
                <a:gd name="connsiteX1" fmla="*/ 1020278 w 3080084"/>
                <a:gd name="connsiteY1" fmla="*/ 155463 h 222840"/>
                <a:gd name="connsiteX2" fmla="*/ 2021305 w 3080084"/>
                <a:gd name="connsiteY2" fmla="*/ 11085 h 222840"/>
                <a:gd name="connsiteX3" fmla="*/ 3080084 w 3080084"/>
                <a:gd name="connsiteY3" fmla="*/ 20710 h 22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0084" h="222840">
                  <a:moveTo>
                    <a:pt x="0" y="222840"/>
                  </a:moveTo>
                  <a:cubicBezTo>
                    <a:pt x="341697" y="206797"/>
                    <a:pt x="683394" y="190755"/>
                    <a:pt x="1020278" y="155463"/>
                  </a:cubicBezTo>
                  <a:cubicBezTo>
                    <a:pt x="1357162" y="120170"/>
                    <a:pt x="1678004" y="33544"/>
                    <a:pt x="2021305" y="11085"/>
                  </a:cubicBezTo>
                  <a:cubicBezTo>
                    <a:pt x="2364606" y="-11374"/>
                    <a:pt x="2722345" y="4668"/>
                    <a:pt x="3080084" y="20710"/>
                  </a:cubicBezTo>
                </a:path>
              </a:pathLst>
            </a:custGeom>
            <a:noFill/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srgbClr val="EAEAEA"/>
                </a:solidFill>
              </a:endParaRPr>
            </a:p>
          </p:txBody>
        </p:sp>
        <p:sp>
          <p:nvSpPr>
            <p:cNvPr id="6" name="手繪多邊形 5"/>
            <p:cNvSpPr/>
            <p:nvPr/>
          </p:nvSpPr>
          <p:spPr>
            <a:xfrm>
              <a:off x="6115082" y="4077986"/>
              <a:ext cx="3031706" cy="493393"/>
            </a:xfrm>
            <a:custGeom>
              <a:avLst/>
              <a:gdLst>
                <a:gd name="connsiteX0" fmla="*/ 0 w 3031957"/>
                <a:gd name="connsiteY0" fmla="*/ 0 h 493393"/>
                <a:gd name="connsiteX1" fmla="*/ 1001027 w 3031957"/>
                <a:gd name="connsiteY1" fmla="*/ 279133 h 493393"/>
                <a:gd name="connsiteX2" fmla="*/ 1982804 w 3031957"/>
                <a:gd name="connsiteY2" fmla="*/ 481263 h 493393"/>
                <a:gd name="connsiteX3" fmla="*/ 2983831 w 3031957"/>
                <a:gd name="connsiteY3" fmla="*/ 471638 h 493393"/>
                <a:gd name="connsiteX4" fmla="*/ 3012707 w 3031957"/>
                <a:gd name="connsiteY4" fmla="*/ 471638 h 493393"/>
                <a:gd name="connsiteX5" fmla="*/ 3012707 w 3031957"/>
                <a:gd name="connsiteY5" fmla="*/ 471638 h 493393"/>
                <a:gd name="connsiteX6" fmla="*/ 3031957 w 3031957"/>
                <a:gd name="connsiteY6" fmla="*/ 462013 h 4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1957" h="493393">
                  <a:moveTo>
                    <a:pt x="0" y="0"/>
                  </a:moveTo>
                  <a:cubicBezTo>
                    <a:pt x="335280" y="99461"/>
                    <a:pt x="670560" y="198923"/>
                    <a:pt x="1001027" y="279133"/>
                  </a:cubicBezTo>
                  <a:cubicBezTo>
                    <a:pt x="1331494" y="359343"/>
                    <a:pt x="1652337" y="449179"/>
                    <a:pt x="1982804" y="481263"/>
                  </a:cubicBezTo>
                  <a:cubicBezTo>
                    <a:pt x="2313271" y="513347"/>
                    <a:pt x="2983831" y="471638"/>
                    <a:pt x="2983831" y="471638"/>
                  </a:cubicBezTo>
                  <a:lnTo>
                    <a:pt x="3012707" y="471638"/>
                  </a:lnTo>
                  <a:lnTo>
                    <a:pt x="3012707" y="471638"/>
                  </a:lnTo>
                  <a:lnTo>
                    <a:pt x="3031957" y="462013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3600" b="1">
                <a:solidFill>
                  <a:srgbClr val="000000"/>
                </a:solidFill>
              </a:endParaRPr>
            </a:p>
          </p:txBody>
        </p:sp>
      </p:grpSp>
      <p:sp>
        <p:nvSpPr>
          <p:cNvPr id="51" name="標題 6"/>
          <p:cNvSpPr txBox="1">
            <a:spLocks/>
          </p:cNvSpPr>
          <p:nvPr/>
        </p:nvSpPr>
        <p:spPr>
          <a:xfrm>
            <a:off x="4600575" y="4959350"/>
            <a:ext cx="4492625" cy="6873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kumimoji="1" lang="en-US" altLang="zh-TW" sz="1800" b="1" dirty="0" smtClean="0">
                <a:solidFill>
                  <a:srgbClr val="FF0000"/>
                </a:solidFill>
                <a:ea typeface="標楷體" pitchFamily="65" charset="-120"/>
              </a:rPr>
              <a:t>from 19</a:t>
            </a:r>
            <a:r>
              <a:rPr kumimoji="1" lang="en-US" altLang="zh-TW" sz="1800" b="1" baseline="30000" dirty="0" smtClean="0">
                <a:solidFill>
                  <a:srgbClr val="FF0000"/>
                </a:solidFill>
                <a:ea typeface="標楷體" pitchFamily="65" charset="-120"/>
              </a:rPr>
              <a:t>th</a:t>
            </a:r>
            <a:r>
              <a:rPr kumimoji="1" lang="en-US" altLang="zh-TW" sz="1800" b="1" dirty="0" smtClean="0">
                <a:solidFill>
                  <a:srgbClr val="FF0000"/>
                </a:solidFill>
                <a:ea typeface="標楷體" pitchFamily="65" charset="-120"/>
              </a:rPr>
              <a:t>12UTC  </a:t>
            </a:r>
            <a:r>
              <a:rPr kumimoji="1" lang="en-US" altLang="zh-TW" sz="1800" b="1" dirty="0">
                <a:solidFill>
                  <a:srgbClr val="FF0000"/>
                </a:solidFill>
                <a:ea typeface="標楷體" pitchFamily="65" charset="-120"/>
              </a:rPr>
              <a:t>to </a:t>
            </a:r>
            <a:r>
              <a:rPr kumimoji="1" lang="en-US" altLang="zh-TW" sz="1800" b="1" dirty="0" smtClean="0">
                <a:solidFill>
                  <a:srgbClr val="FF0000"/>
                </a:solidFill>
                <a:ea typeface="標楷體" pitchFamily="65" charset="-120"/>
              </a:rPr>
              <a:t>25</a:t>
            </a:r>
            <a:r>
              <a:rPr kumimoji="1" lang="en-US" altLang="zh-TW" sz="1800" b="1" baseline="30000" dirty="0" smtClean="0">
                <a:solidFill>
                  <a:srgbClr val="FF0000"/>
                </a:solidFill>
                <a:ea typeface="標楷體" pitchFamily="65" charset="-120"/>
              </a:rPr>
              <a:t>th</a:t>
            </a:r>
            <a:r>
              <a:rPr kumimoji="1" lang="en-US" altLang="zh-TW" sz="1800" b="1" dirty="0">
                <a:solidFill>
                  <a:srgbClr val="FF0000"/>
                </a:solidFill>
                <a:ea typeface="標楷體" pitchFamily="65" charset="-120"/>
              </a:rPr>
              <a:t>12UTC</a:t>
            </a:r>
            <a:r>
              <a:rPr kumimoji="1" lang="en-US" altLang="zh-TW" sz="1800" b="1" dirty="0" smtClean="0">
                <a:solidFill>
                  <a:srgbClr val="FF0000"/>
                </a:solidFill>
                <a:ea typeface="標楷體" pitchFamily="65" charset="-120"/>
              </a:rPr>
              <a:t> </a:t>
            </a:r>
            <a:r>
              <a:rPr kumimoji="1" lang="en-US" altLang="zh-TW" sz="1800" b="1" dirty="0">
                <a:solidFill>
                  <a:srgbClr val="FF0000"/>
                </a:solidFill>
                <a:ea typeface="標楷體" pitchFamily="65" charset="-120"/>
              </a:rPr>
              <a:t>May </a:t>
            </a:r>
            <a:r>
              <a:rPr kumimoji="1" lang="en-US" altLang="zh-TW" sz="1800" b="1" dirty="0" smtClean="0">
                <a:solidFill>
                  <a:srgbClr val="FF0000"/>
                </a:solidFill>
                <a:ea typeface="標楷體" pitchFamily="65" charset="-120"/>
              </a:rPr>
              <a:t>2015</a:t>
            </a:r>
          </a:p>
          <a:p>
            <a:pPr fontAlgn="base">
              <a:spcAft>
                <a:spcPct val="0"/>
              </a:spcAft>
              <a:defRPr/>
            </a:pPr>
            <a:r>
              <a:rPr kumimoji="1" lang="en-US" altLang="zh-TW" sz="1800" b="1" dirty="0" smtClean="0">
                <a:solidFill>
                  <a:srgbClr val="7030A0"/>
                </a:solidFill>
                <a:ea typeface="標楷體" pitchFamily="65" charset="-120"/>
              </a:rPr>
              <a:t>Threshold : 10 mm/3-h</a:t>
            </a:r>
            <a:endParaRPr kumimoji="1" lang="zh-TW" altLang="en-US" sz="1800" b="1" dirty="0">
              <a:solidFill>
                <a:srgbClr val="7030A0"/>
              </a:solidFill>
              <a:ea typeface="標楷體" pitchFamily="65" charset="-120"/>
            </a:endParaRPr>
          </a:p>
        </p:txBody>
      </p:sp>
      <p:sp>
        <p:nvSpPr>
          <p:cNvPr id="66585" name="文字方塊 33"/>
          <p:cNvSpPr txBox="1">
            <a:spLocks noChangeArrowheads="1"/>
          </p:cNvSpPr>
          <p:nvPr/>
        </p:nvSpPr>
        <p:spPr bwMode="auto">
          <a:xfrm>
            <a:off x="1373188" y="3048000"/>
            <a:ext cx="3127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40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sz="14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6586" name="文字方塊 46"/>
          <p:cNvSpPr txBox="1">
            <a:spLocks noChangeArrowheads="1"/>
          </p:cNvSpPr>
          <p:nvPr/>
        </p:nvSpPr>
        <p:spPr bwMode="auto">
          <a:xfrm>
            <a:off x="2076450" y="3049588"/>
            <a:ext cx="312738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400" smtClean="0">
                <a:latin typeface="標楷體" pitchFamily="65" charset="-120"/>
                <a:ea typeface="標楷體" pitchFamily="65" charset="-120"/>
              </a:rPr>
              <a:t>6</a:t>
            </a:r>
            <a:endParaRPr lang="zh-TW" altLang="en-US" sz="14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6587" name="文字方塊 52"/>
          <p:cNvSpPr txBox="1">
            <a:spLocks noChangeArrowheads="1"/>
          </p:cNvSpPr>
          <p:nvPr/>
        </p:nvSpPr>
        <p:spPr bwMode="auto">
          <a:xfrm>
            <a:off x="2816225" y="3046413"/>
            <a:ext cx="3143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400" smtClean="0">
                <a:latin typeface="標楷體" pitchFamily="65" charset="-120"/>
                <a:ea typeface="標楷體" pitchFamily="65" charset="-120"/>
              </a:rPr>
              <a:t>9</a:t>
            </a:r>
            <a:endParaRPr lang="zh-TW" altLang="en-US" sz="14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6588" name="文字方塊 54"/>
          <p:cNvSpPr txBox="1">
            <a:spLocks noChangeArrowheads="1"/>
          </p:cNvSpPr>
          <p:nvPr/>
        </p:nvSpPr>
        <p:spPr bwMode="auto">
          <a:xfrm>
            <a:off x="3373438" y="3063875"/>
            <a:ext cx="42386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400" smtClean="0">
                <a:latin typeface="標楷體" pitchFamily="65" charset="-120"/>
                <a:ea typeface="標楷體" pitchFamily="65" charset="-120"/>
              </a:rPr>
              <a:t>12</a:t>
            </a:r>
            <a:endParaRPr lang="zh-TW" altLang="en-US" sz="14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6589" name="文字方塊 56"/>
          <p:cNvSpPr txBox="1">
            <a:spLocks noChangeArrowheads="1"/>
          </p:cNvSpPr>
          <p:nvPr/>
        </p:nvSpPr>
        <p:spPr bwMode="auto">
          <a:xfrm>
            <a:off x="1373188" y="5572125"/>
            <a:ext cx="3127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40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sz="14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6590" name="文字方塊 57"/>
          <p:cNvSpPr txBox="1">
            <a:spLocks noChangeArrowheads="1"/>
          </p:cNvSpPr>
          <p:nvPr/>
        </p:nvSpPr>
        <p:spPr bwMode="auto">
          <a:xfrm>
            <a:off x="2076450" y="5575300"/>
            <a:ext cx="3127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400" smtClean="0">
                <a:latin typeface="標楷體" pitchFamily="65" charset="-120"/>
                <a:ea typeface="標楷體" pitchFamily="65" charset="-120"/>
              </a:rPr>
              <a:t>6</a:t>
            </a:r>
            <a:endParaRPr lang="zh-TW" altLang="en-US" sz="14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6591" name="文字方塊 58"/>
          <p:cNvSpPr txBox="1">
            <a:spLocks noChangeArrowheads="1"/>
          </p:cNvSpPr>
          <p:nvPr/>
        </p:nvSpPr>
        <p:spPr bwMode="auto">
          <a:xfrm>
            <a:off x="2816225" y="5570538"/>
            <a:ext cx="31432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400" smtClean="0">
                <a:latin typeface="標楷體" pitchFamily="65" charset="-120"/>
                <a:ea typeface="標楷體" pitchFamily="65" charset="-120"/>
              </a:rPr>
              <a:t>9</a:t>
            </a:r>
            <a:endParaRPr lang="zh-TW" altLang="en-US" sz="14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6592" name="文字方塊 59"/>
          <p:cNvSpPr txBox="1">
            <a:spLocks noChangeArrowheads="1"/>
          </p:cNvSpPr>
          <p:nvPr/>
        </p:nvSpPr>
        <p:spPr bwMode="auto">
          <a:xfrm>
            <a:off x="3373438" y="5589588"/>
            <a:ext cx="42386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 kumimoji="1" sz="32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algn="just">
              <a:spcBef>
                <a:spcPct val="20000"/>
              </a:spcBef>
              <a:buClr>
                <a:srgbClr val="006600"/>
              </a:buClr>
              <a:buSzPct val="80000"/>
              <a:buFont typeface="Wingdings" pitchFamily="2" charset="2"/>
              <a:buChar char="l"/>
              <a:defRPr kumimoji="1" sz="2600" b="1">
                <a:solidFill>
                  <a:srgbClr val="006600"/>
                </a:solidFill>
                <a:latin typeface="Arial" pitchFamily="34" charset="0"/>
              </a:defRPr>
            </a:lvl2pPr>
            <a:lvl3pPr marL="1143000" indent="-228600" algn="just">
              <a:spcBef>
                <a:spcPct val="20000"/>
              </a:spcBef>
              <a:buClr>
                <a:srgbClr val="6600CC"/>
              </a:buClr>
              <a:buSzPct val="80000"/>
              <a:buFont typeface="Wingdings 2" pitchFamily="18" charset="2"/>
              <a:buChar char=""/>
              <a:defRPr kumimoji="1" sz="2400" b="1">
                <a:solidFill>
                  <a:srgbClr val="6600CC"/>
                </a:solidFill>
                <a:latin typeface="Arial" pitchFamily="34" charset="0"/>
              </a:defRPr>
            </a:lvl3pPr>
            <a:lvl4pPr marL="1600200" indent="-228600" algn="just">
              <a:spcBef>
                <a:spcPct val="20000"/>
              </a:spcBef>
              <a:buClr>
                <a:schemeClr val="hlink"/>
              </a:buClr>
              <a:buFont typeface="Times New Roman" pitchFamily="18" charset="0"/>
              <a:buChar char="►"/>
              <a:defRPr kumimoji="1" sz="2400">
                <a:solidFill>
                  <a:srgbClr val="FF6600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TW" sz="1400" smtClean="0">
                <a:latin typeface="標楷體" pitchFamily="65" charset="-120"/>
                <a:ea typeface="標楷體" pitchFamily="65" charset="-120"/>
              </a:rPr>
              <a:t>12</a:t>
            </a:r>
            <a:endParaRPr lang="zh-TW" altLang="en-US" sz="140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225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Summary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 smtClean="0"/>
              <a:t>Many ensemble QPF products based on the data mining concept was developed in Central Weather Bureau of Taiwan</a:t>
            </a:r>
          </a:p>
          <a:p>
            <a:r>
              <a:rPr lang="en-US" altLang="zh-TW" sz="2400" dirty="0" smtClean="0"/>
              <a:t>The data mining was strongly driven </a:t>
            </a:r>
            <a:r>
              <a:rPr lang="en-US" altLang="zh-TW" sz="2400" dirty="0" smtClean="0"/>
              <a:t>according to the </a:t>
            </a:r>
            <a:r>
              <a:rPr lang="en-US" altLang="zh-TW" sz="2400" dirty="0" smtClean="0"/>
              <a:t>meteorological domain knowledge</a:t>
            </a:r>
          </a:p>
          <a:p>
            <a:r>
              <a:rPr lang="en-US" altLang="zh-TW" sz="2400" dirty="0" smtClean="0"/>
              <a:t>Applying the </a:t>
            </a:r>
            <a:r>
              <a:rPr lang="en-US" altLang="zh-TW" sz="2400" dirty="0" smtClean="0"/>
              <a:t>AI technique with less domain knowledge is possible to create the </a:t>
            </a:r>
            <a:r>
              <a:rPr lang="en-US" altLang="zh-TW" sz="2400" dirty="0" smtClean="0"/>
              <a:t>new view-point </a:t>
            </a:r>
            <a:r>
              <a:rPr lang="en-US" altLang="zh-TW" sz="2400" dirty="0" smtClean="0"/>
              <a:t>beyond the existed domain knowledge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68738"/>
            <a:ext cx="8856662" cy="15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77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hong.cwb.gov.tw/rrdata/05/06/ALL_PM122014050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3501008"/>
            <a:ext cx="72580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hong.cwb.gov.tw/rrdata/05/06/ALL_MN12201405060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7866"/>
            <a:ext cx="72580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27584" y="476672"/>
            <a:ext cx="7488832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zh-TW" sz="2400" dirty="0" smtClean="0">
              <a:solidFill>
                <a:srgbClr val="FF0000"/>
              </a:solidFill>
            </a:endParaRPr>
          </a:p>
          <a:p>
            <a:r>
              <a:rPr lang="en-US" altLang="zh-TW" sz="2400" dirty="0" smtClean="0">
                <a:solidFill>
                  <a:srgbClr val="FF0000"/>
                </a:solidFill>
              </a:rPr>
              <a:t>Probability match rainfall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prstClr val="black"/>
                </a:solidFill>
              </a:rPr>
              <a:t>Based </a:t>
            </a:r>
            <a:r>
              <a:rPr lang="en-US" altLang="zh-TW" dirty="0">
                <a:solidFill>
                  <a:prstClr val="black"/>
                </a:solidFill>
              </a:rPr>
              <a:t>on the </a:t>
            </a:r>
            <a:r>
              <a:rPr lang="en-US" altLang="zh-TW" dirty="0" smtClean="0">
                <a:solidFill>
                  <a:prstClr val="black"/>
                </a:solidFill>
              </a:rPr>
              <a:t>ensemble mean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prstClr val="black"/>
                </a:solidFill>
              </a:rPr>
              <a:t>O</a:t>
            </a:r>
            <a:r>
              <a:rPr lang="en-US" altLang="zh-TW" dirty="0" smtClean="0">
                <a:solidFill>
                  <a:prstClr val="black"/>
                </a:solidFill>
              </a:rPr>
              <a:t>ut-performs </a:t>
            </a:r>
            <a:r>
              <a:rPr lang="en-US" altLang="zh-TW" dirty="0">
                <a:solidFill>
                  <a:prstClr val="black"/>
                </a:solidFill>
              </a:rPr>
              <a:t>the deterministic forecast with different </a:t>
            </a:r>
            <a:r>
              <a:rPr lang="en-US" altLang="zh-TW" dirty="0" smtClean="0">
                <a:solidFill>
                  <a:prstClr val="black"/>
                </a:solidFill>
              </a:rPr>
              <a:t>lead-time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TW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prstClr val="black"/>
                </a:solidFill>
              </a:rPr>
              <a:t>Re-construct </a:t>
            </a:r>
            <a:r>
              <a:rPr lang="en-US" altLang="zh-TW" dirty="0">
                <a:solidFill>
                  <a:prstClr val="black"/>
                </a:solidFill>
              </a:rPr>
              <a:t>the </a:t>
            </a:r>
            <a:r>
              <a:rPr lang="en-US" altLang="zh-TW" dirty="0" smtClean="0">
                <a:solidFill>
                  <a:prstClr val="black"/>
                </a:solidFill>
              </a:rPr>
              <a:t>PDF of the ensemble mean rainfall using the PDF </a:t>
            </a:r>
            <a:r>
              <a:rPr lang="en-US" altLang="zh-TW" dirty="0" smtClean="0">
                <a:solidFill>
                  <a:prstClr val="black"/>
                </a:solidFill>
              </a:rPr>
              <a:t>of the whole </a:t>
            </a:r>
            <a:r>
              <a:rPr lang="en-US" altLang="zh-TW" dirty="0">
                <a:solidFill>
                  <a:prstClr val="black"/>
                </a:solidFill>
              </a:rPr>
              <a:t>ensemble </a:t>
            </a:r>
            <a:r>
              <a:rPr lang="en-US" altLang="zh-TW" dirty="0" smtClean="0">
                <a:solidFill>
                  <a:prstClr val="black"/>
                </a:solidFill>
              </a:rPr>
              <a:t>QPF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prstClr val="black"/>
                </a:solidFill>
              </a:rPr>
              <a:t>Without under-estimate the rainfall amount</a:t>
            </a:r>
          </a:p>
          <a:p>
            <a:endParaRPr lang="en-US" altLang="zh-TW" sz="2400" dirty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592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107950" y="44450"/>
            <a:ext cx="9036050" cy="6769100"/>
            <a:chOff x="107504" y="44450"/>
            <a:chExt cx="9036051" cy="6769100"/>
          </a:xfrm>
        </p:grpSpPr>
        <p:pic>
          <p:nvPicPr>
            <p:cNvPr id="27660" name="Picture 3" descr="CWB_WRF00_SP_2010FANAPI_RA_05000_2010091718_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3044379" y="1739900"/>
              <a:ext cx="1341438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1" name="Picture 4" descr="CWB_WRF01_5H_2010FANAPI_RA_05000_2010091712_00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4514404" y="1739900"/>
              <a:ext cx="1341438" cy="165735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2" name="Picture 5" descr="CWB_WRF01_SP_2010FANAPI_RA_05000_2010091718_00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5982842" y="1739900"/>
              <a:ext cx="1341438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3" name="Picture 6" descr="CWB_WRF01_SP_2010FANAPI_RA_05000_2010091800_003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1548954" y="5156200"/>
              <a:ext cx="1341438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4" name="Picture 7" descr="CWB_WRF02_5H_2010FANAPI_RA_05000_2010091700_005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107504" y="5132388"/>
              <a:ext cx="1341438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5" name="Picture 8" descr="CWB_WRF02_SP_2010FANAPI_RA_05000_2010091806_002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-3703" b="22385"/>
            <a:stretch>
              <a:fillRect/>
            </a:stretch>
          </p:blipFill>
          <p:spPr bwMode="auto">
            <a:xfrm>
              <a:off x="7452867" y="1739900"/>
              <a:ext cx="1690688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6" name="Picture 9" descr="CWB_WRF02_SP_2010FANAPI_RA_05000_2010091812_002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1575942" y="1739900"/>
              <a:ext cx="1341438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7" name="Picture 10" descr="CWB_WRF02_SP_2010FANAPI_RA_05000_2010091900_000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107504" y="1739900"/>
              <a:ext cx="1341438" cy="165735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8" name="Picture 11" descr="TTF_MEM01_SP_2010FANAPI_RA_05000_2010091606_006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-3703" b="22385"/>
            <a:stretch>
              <a:fillRect/>
            </a:stretch>
          </p:blipFill>
          <p:spPr bwMode="auto">
            <a:xfrm>
              <a:off x="7452867" y="3435350"/>
              <a:ext cx="1690688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9" name="Picture 12" descr="TTF_MEM01_SP_2010FANAPI_RA_05000_2010091612_006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5982842" y="3435350"/>
              <a:ext cx="1341438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0" name="Picture 13" descr="TTF_MEM01_SP_2010FANAPI_RA_05000_2010091612_006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4514404" y="3435350"/>
              <a:ext cx="1341438" cy="165735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71" name="Picture 14" descr="TTF_MEM01_SP_2010FANAPI_RA_05000_2010091900_000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3044379" y="3435350"/>
              <a:ext cx="1341438" cy="165735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72" name="Picture 15" descr="TTF_MEM02_SP_2010FANAPI_RA_05000_2010091700_005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1575942" y="3435350"/>
              <a:ext cx="1341438" cy="165735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73" name="Picture 16" descr="TTF_MEM02_SP_2010FANAPI_RA_05000_2010091800_003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107504" y="3435350"/>
              <a:ext cx="1341438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4" name="Picture 17" descr="TTF_MEM03_SP_2010FANAPI_RA_05000_2010091712_005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-3703" b="22385"/>
            <a:stretch>
              <a:fillRect/>
            </a:stretch>
          </p:blipFill>
          <p:spPr bwMode="auto">
            <a:xfrm>
              <a:off x="7452867" y="44450"/>
              <a:ext cx="1690688" cy="165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5" name="Picture 18" descr="TTF_MEM03_SP_2010FANAPI_RA_05000_2010091800_004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5982842" y="44450"/>
              <a:ext cx="1341438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6" name="Picture 19" descr="TTF_MEM03_SP_2010FANAPI_RA_05000_2010091800_0048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3044379" y="44450"/>
              <a:ext cx="1341438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7" name="Picture 20" descr="TTF_MEM03_SP_2010FANAPI_RA_05000_2010091806_003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1575942" y="44450"/>
              <a:ext cx="1341438" cy="165735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78" name="Picture 21" descr="TTF_MEM18_SP_2010FANAPI_RA_05000_2010091800_0033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t="5180" r="15887" b="22385"/>
            <a:stretch>
              <a:fillRect/>
            </a:stretch>
          </p:blipFill>
          <p:spPr bwMode="auto">
            <a:xfrm>
              <a:off x="107504" y="44450"/>
              <a:ext cx="1341438" cy="165735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79" name="Picture 22" descr="TTF_MEM18_SP_2010FANAPI_RA_05000_2010091806_0027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8" t="5170" r="15903" b="22388"/>
            <a:stretch>
              <a:fillRect/>
            </a:stretch>
          </p:blipFill>
          <p:spPr bwMode="auto">
            <a:xfrm>
              <a:off x="4514404" y="44450"/>
              <a:ext cx="1341438" cy="1657350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圖片 48" descr="描述: a399_fanapi_03_RA_2010091906_2010091909_3_859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46"/>
          <a:stretch>
            <a:fillRect/>
          </a:stretch>
        </p:blipFill>
        <p:spPr bwMode="auto">
          <a:xfrm>
            <a:off x="3053874" y="4282649"/>
            <a:ext cx="2734350" cy="25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5516065" y="5229200"/>
            <a:ext cx="3592439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 algn="ctr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FF0000"/>
                </a:solidFill>
                <a:latin typeface="Arial" charset="0"/>
              </a:rPr>
              <a:t>Smooth out the rainfall </a:t>
            </a:r>
            <a:r>
              <a:rPr lang="en-US" altLang="zh-TW" sz="2000" dirty="0" smtClean="0">
                <a:solidFill>
                  <a:srgbClr val="FF0000"/>
                </a:solidFill>
                <a:latin typeface="Arial" charset="0"/>
              </a:rPr>
              <a:t>extremes due </a:t>
            </a:r>
            <a:r>
              <a:rPr lang="en-US" altLang="zh-TW" sz="2000" dirty="0">
                <a:solidFill>
                  <a:srgbClr val="FF0000"/>
                </a:solidFill>
                <a:latin typeface="Arial" charset="0"/>
              </a:rPr>
              <a:t>to the average </a:t>
            </a:r>
            <a:r>
              <a:rPr lang="en-US" altLang="zh-TW" sz="2000" dirty="0" smtClean="0">
                <a:solidFill>
                  <a:srgbClr val="FF0000"/>
                </a:solidFill>
                <a:latin typeface="Arial" charset="0"/>
              </a:rPr>
              <a:t>process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TW" sz="2000" dirty="0" smtClean="0">
                <a:solidFill>
                  <a:srgbClr val="FF0000"/>
                </a:solidFill>
                <a:latin typeface="Arial" charset="0"/>
              </a:rPr>
              <a:t>“Mean” for the precipitation is not a good idea</a:t>
            </a:r>
            <a:endParaRPr lang="en-US" altLang="zh-TW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4139952" y="4643844"/>
            <a:ext cx="11079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dirty="0" smtClean="0">
                <a:solidFill>
                  <a:prstClr val="black"/>
                </a:solidFill>
                <a:latin typeface="Times New Roman" pitchFamily="18" charset="0"/>
              </a:rPr>
              <a:t>100X100</a:t>
            </a:r>
            <a:endParaRPr kumimoji="1" lang="zh-TW" altLang="en-US" sz="2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5004048" y="2884205"/>
            <a:ext cx="4104456" cy="2489011"/>
            <a:chOff x="5004048" y="2884205"/>
            <a:chExt cx="4104456" cy="2489011"/>
          </a:xfrm>
        </p:grpSpPr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83287" y="2884205"/>
              <a:ext cx="3125217" cy="234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線單箭頭接點 3"/>
            <p:cNvCxnSpPr/>
            <p:nvPr/>
          </p:nvCxnSpPr>
          <p:spPr>
            <a:xfrm flipV="1">
              <a:off x="5004048" y="4643845"/>
              <a:ext cx="3024336" cy="729371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915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http://hong.cwb.gov.tw/rrdata/08/08/ALL_PM1220140808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7" y="1611148"/>
            <a:ext cx="4320000" cy="18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hong.cwb.gov.tw/rrdata/08/08/ALL_M012201408080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7" y="3445854"/>
            <a:ext cx="4320000" cy="18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hong.cwb.gov.tw/rrdata/08/10/ALL_PM1220140810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1597665"/>
            <a:ext cx="4320000" cy="18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hong.cwb.gov.tw/rrdata/08/10/ALL_M012201408100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3453019"/>
            <a:ext cx="4320000" cy="18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07504" y="1115452"/>
            <a:ext cx="4430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Valid time at 2014080712 ~ 2014080800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06291" y="1115452"/>
            <a:ext cx="4430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prstClr val="black"/>
                </a:solidFill>
              </a:rPr>
              <a:t>Valid time at 2014080912 ~ 2014081000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1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65681" y="1556792"/>
            <a:ext cx="75654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/>
              <a:t>For Typhoon, the Probability Match rainfall </a:t>
            </a:r>
            <a:br>
              <a:rPr lang="en-US" altLang="zh-TW" sz="2800" b="1" dirty="0" smtClean="0"/>
            </a:br>
            <a:r>
              <a:rPr lang="en-US" altLang="zh-TW" sz="2800" b="1" dirty="0" smtClean="0"/>
              <a:t>can not function well</a:t>
            </a:r>
            <a:endParaRPr lang="zh-TW" altLang="en-US" sz="2800" b="1" dirty="0"/>
          </a:p>
        </p:txBody>
      </p:sp>
      <p:pic>
        <p:nvPicPr>
          <p:cNvPr id="6" name="Picture 4" descr="CWB_WRF01_5H_2010FANAPI_RA_05000_2010091712_0036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4692" r="13881" b="22546"/>
          <a:stretch>
            <a:fillRect/>
          </a:stretch>
        </p:blipFill>
        <p:spPr bwMode="auto">
          <a:xfrm>
            <a:off x="468313" y="4366270"/>
            <a:ext cx="13208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WB_WRF01_SP_2010FANAPI_RA_05000_2010091700_004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4692" r="13881" b="22546"/>
          <a:stretch>
            <a:fillRect/>
          </a:stretch>
        </p:blipFill>
        <p:spPr bwMode="auto">
          <a:xfrm>
            <a:off x="1844675" y="4366270"/>
            <a:ext cx="13208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WB_WRF01_SP_2010FANAPI_RA_05000_2010091706_0045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4692" r="13881" b="22546"/>
          <a:stretch>
            <a:fillRect/>
          </a:stretch>
        </p:blipFill>
        <p:spPr bwMode="auto">
          <a:xfrm>
            <a:off x="468313" y="2710508"/>
            <a:ext cx="13208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WB_WRF01_SP_2010FANAPI_RA_05000_2010091718_0027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4692" r="13881" b="22546"/>
          <a:stretch>
            <a:fillRect/>
          </a:stretch>
        </p:blipFill>
        <p:spPr bwMode="auto">
          <a:xfrm>
            <a:off x="1839913" y="2710508"/>
            <a:ext cx="13208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TTF_MEM01_SP_2010FANAPI_RA_05000_2010091718_0027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4692" r="13881" b="22546"/>
          <a:stretch>
            <a:fillRect/>
          </a:stretch>
        </p:blipFill>
        <p:spPr bwMode="auto">
          <a:xfrm>
            <a:off x="3222625" y="4366270"/>
            <a:ext cx="13208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 descr="TTF_MEM02_SP_2010FANAPI_RA_05000_2010091800_0024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4692" r="13881" b="22546"/>
          <a:stretch>
            <a:fillRect/>
          </a:stretch>
        </p:blipFill>
        <p:spPr bwMode="auto">
          <a:xfrm>
            <a:off x="4600575" y="4366270"/>
            <a:ext cx="13208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TTF_MEM02_SP_2010FANAPI_RA_05000_2010091818_0009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4692" r="1170" b="22546"/>
          <a:stretch>
            <a:fillRect/>
          </a:stretch>
        </p:blipFill>
        <p:spPr bwMode="auto">
          <a:xfrm>
            <a:off x="7356475" y="4366270"/>
            <a:ext cx="15367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 descr="TTF_MEM03_SP_2010FANAPI_RA_05000_2010091812_0012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4692" r="13881" b="22546"/>
          <a:stretch>
            <a:fillRect/>
          </a:stretch>
        </p:blipFill>
        <p:spPr bwMode="auto">
          <a:xfrm>
            <a:off x="5978525" y="4366270"/>
            <a:ext cx="13208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TTF_MEM04_SP_2010FANAPI_RA_05000_2010091800_003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4692" r="13881" b="22546"/>
          <a:stretch>
            <a:fillRect/>
          </a:stretch>
        </p:blipFill>
        <p:spPr bwMode="auto">
          <a:xfrm>
            <a:off x="3213100" y="2708920"/>
            <a:ext cx="13208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TTF_MEM04_SP_2010FANAPI_RA_05000_2010091806_0024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4692" r="13881" b="22546"/>
          <a:stretch>
            <a:fillRect/>
          </a:stretch>
        </p:blipFill>
        <p:spPr bwMode="auto">
          <a:xfrm>
            <a:off x="4586288" y="2708920"/>
            <a:ext cx="13208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TTF_MEM04_SP_2010FANAPI_RA_05000_2010091812_0015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4692" r="13881" b="22546"/>
          <a:stretch>
            <a:fillRect/>
          </a:stretch>
        </p:blipFill>
        <p:spPr bwMode="auto">
          <a:xfrm>
            <a:off x="5959475" y="2708920"/>
            <a:ext cx="13208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TTF_MEM04_SP_2010FANAPI_RA_05000_2010091818_0009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4692" r="-232" b="22546"/>
          <a:stretch>
            <a:fillRect/>
          </a:stretch>
        </p:blipFill>
        <p:spPr bwMode="auto">
          <a:xfrm>
            <a:off x="7332663" y="2708920"/>
            <a:ext cx="1560512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16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4825" y="4869160"/>
            <a:ext cx="8134350" cy="1015752"/>
          </a:xfrm>
        </p:spPr>
        <p:txBody>
          <a:bodyPr>
            <a:normAutofit/>
          </a:bodyPr>
          <a:lstStyle/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altLang="zh-TW" sz="1800" dirty="0" smtClean="0"/>
              <a:t>Due to the high mountain range, the distribution and amount of the typhoon rainfall over Taiwan is highly related to the typhoon position, </a:t>
            </a:r>
            <a:br>
              <a:rPr lang="en-US" altLang="zh-TW" sz="1800" dirty="0" smtClean="0"/>
            </a:br>
            <a:r>
              <a:rPr lang="en-US" altLang="zh-TW" sz="1800" dirty="0" smtClean="0"/>
              <a:t>it is so called </a:t>
            </a:r>
            <a:r>
              <a:rPr lang="en-US" altLang="zh-TW" sz="1800" b="1" dirty="0" smtClean="0">
                <a:solidFill>
                  <a:srgbClr val="0000FF"/>
                </a:solidFill>
              </a:rPr>
              <a:t>topographic locking</a:t>
            </a:r>
            <a:r>
              <a:rPr lang="en-US" altLang="zh-TW" sz="1800" dirty="0" smtClean="0"/>
              <a:t>.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0" t="26588" r="20014" b="41074"/>
          <a:stretch/>
        </p:blipFill>
        <p:spPr bwMode="auto">
          <a:xfrm>
            <a:off x="1093303" y="687060"/>
            <a:ext cx="3632803" cy="327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0" t="60203" r="20014" b="13644"/>
          <a:stretch/>
        </p:blipFill>
        <p:spPr bwMode="auto">
          <a:xfrm>
            <a:off x="4860032" y="1286741"/>
            <a:ext cx="3816424" cy="264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8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SINLAKU_2008091112_O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93700"/>
            <a:ext cx="7856537" cy="6070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Oval 11"/>
          <p:cNvSpPr>
            <a:spLocks noChangeArrowheads="1"/>
          </p:cNvSpPr>
          <p:nvPr/>
        </p:nvSpPr>
        <p:spPr bwMode="auto">
          <a:xfrm>
            <a:off x="4140200" y="3644900"/>
            <a:ext cx="144463" cy="144463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340" name="Oval 12"/>
          <p:cNvSpPr>
            <a:spLocks noChangeArrowheads="1"/>
          </p:cNvSpPr>
          <p:nvPr/>
        </p:nvSpPr>
        <p:spPr bwMode="auto">
          <a:xfrm>
            <a:off x="4140200" y="3355975"/>
            <a:ext cx="144463" cy="144463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341" name="Oval 14"/>
          <p:cNvSpPr>
            <a:spLocks noChangeArrowheads="1"/>
          </p:cNvSpPr>
          <p:nvPr/>
        </p:nvSpPr>
        <p:spPr bwMode="auto">
          <a:xfrm>
            <a:off x="4140200" y="3644900"/>
            <a:ext cx="144463" cy="144463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342" name="Oval 15"/>
          <p:cNvSpPr>
            <a:spLocks noChangeArrowheads="1"/>
          </p:cNvSpPr>
          <p:nvPr/>
        </p:nvSpPr>
        <p:spPr bwMode="auto">
          <a:xfrm>
            <a:off x="4140200" y="3355975"/>
            <a:ext cx="144463" cy="144463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343" name="Oval 16"/>
          <p:cNvSpPr>
            <a:spLocks noChangeArrowheads="1"/>
          </p:cNvSpPr>
          <p:nvPr/>
        </p:nvSpPr>
        <p:spPr bwMode="auto">
          <a:xfrm>
            <a:off x="4284663" y="3070225"/>
            <a:ext cx="144462" cy="144463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344" name="Oval 17"/>
          <p:cNvSpPr>
            <a:spLocks noChangeArrowheads="1"/>
          </p:cNvSpPr>
          <p:nvPr/>
        </p:nvSpPr>
        <p:spPr bwMode="auto">
          <a:xfrm>
            <a:off x="4427538" y="2852738"/>
            <a:ext cx="144462" cy="144462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345" name="Oval 18"/>
          <p:cNvSpPr>
            <a:spLocks noChangeArrowheads="1"/>
          </p:cNvSpPr>
          <p:nvPr/>
        </p:nvSpPr>
        <p:spPr bwMode="auto">
          <a:xfrm>
            <a:off x="4427538" y="2636838"/>
            <a:ext cx="144462" cy="144462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346" name="Oval 19"/>
          <p:cNvSpPr>
            <a:spLocks noChangeArrowheads="1"/>
          </p:cNvSpPr>
          <p:nvPr/>
        </p:nvSpPr>
        <p:spPr bwMode="auto">
          <a:xfrm>
            <a:off x="4643438" y="2852738"/>
            <a:ext cx="144462" cy="144462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347" name="Oval 20"/>
          <p:cNvSpPr>
            <a:spLocks noChangeArrowheads="1"/>
          </p:cNvSpPr>
          <p:nvPr/>
        </p:nvSpPr>
        <p:spPr bwMode="auto">
          <a:xfrm>
            <a:off x="4765314" y="2520229"/>
            <a:ext cx="144462" cy="144463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4348" name="Oval 21"/>
          <p:cNvSpPr>
            <a:spLocks noChangeArrowheads="1"/>
          </p:cNvSpPr>
          <p:nvPr/>
        </p:nvSpPr>
        <p:spPr bwMode="auto">
          <a:xfrm>
            <a:off x="4929549" y="2698896"/>
            <a:ext cx="144463" cy="144462"/>
          </a:xfrm>
          <a:prstGeom prst="ellipse">
            <a:avLst/>
          </a:prstGeom>
          <a:solidFill>
            <a:srgbClr val="FF0000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256213" y="595745"/>
            <a:ext cx="2688828" cy="2901879"/>
            <a:chOff x="5256213" y="595745"/>
            <a:chExt cx="2688828" cy="2901879"/>
          </a:xfrm>
        </p:grpSpPr>
        <p:pic>
          <p:nvPicPr>
            <p:cNvPr id="13" name="Picture 70" descr="6619_D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3"/>
            <a:stretch/>
          </p:blipFill>
          <p:spPr bwMode="auto">
            <a:xfrm>
              <a:off x="5724128" y="595745"/>
              <a:ext cx="2220913" cy="290187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直線單箭頭接點 2"/>
            <p:cNvCxnSpPr/>
            <p:nvPr/>
          </p:nvCxnSpPr>
          <p:spPr>
            <a:xfrm flipV="1">
              <a:off x="5256213" y="2411955"/>
              <a:ext cx="1041612" cy="30710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3779838" y="2636838"/>
            <a:ext cx="2952750" cy="863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2195513" y="3213101"/>
            <a:ext cx="2881313" cy="13684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719286" y="188640"/>
            <a:ext cx="3769732" cy="2998787"/>
            <a:chOff x="719286" y="188640"/>
            <a:chExt cx="3769732" cy="2998787"/>
          </a:xfrm>
        </p:grpSpPr>
        <p:pic>
          <p:nvPicPr>
            <p:cNvPr id="23" name="Picture 7" descr="0417_D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70"/>
            <a:stretch/>
          </p:blipFill>
          <p:spPr bwMode="auto">
            <a:xfrm>
              <a:off x="719286" y="188640"/>
              <a:ext cx="2268538" cy="299878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直線單箭頭接點 23"/>
            <p:cNvCxnSpPr/>
            <p:nvPr/>
          </p:nvCxnSpPr>
          <p:spPr>
            <a:xfrm flipH="1" flipV="1">
              <a:off x="3096816" y="1773238"/>
              <a:ext cx="1392202" cy="94582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群組 4"/>
          <p:cNvGrpSpPr/>
          <p:nvPr/>
        </p:nvGrpSpPr>
        <p:grpSpPr>
          <a:xfrm>
            <a:off x="827584" y="3284984"/>
            <a:ext cx="3312616" cy="2824818"/>
            <a:chOff x="827584" y="3284984"/>
            <a:chExt cx="3312616" cy="2824818"/>
          </a:xfrm>
        </p:grpSpPr>
        <p:pic>
          <p:nvPicPr>
            <p:cNvPr id="20" name="Picture 8" descr="0519_D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79"/>
            <a:stretch/>
          </p:blipFill>
          <p:spPr bwMode="auto">
            <a:xfrm>
              <a:off x="827584" y="3284984"/>
              <a:ext cx="2088232" cy="282481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直線單箭頭接點 25"/>
            <p:cNvCxnSpPr/>
            <p:nvPr/>
          </p:nvCxnSpPr>
          <p:spPr>
            <a:xfrm flipH="1">
              <a:off x="3096816" y="3789363"/>
              <a:ext cx="1043384" cy="57574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字方塊 7"/>
          <p:cNvSpPr txBox="1"/>
          <p:nvPr/>
        </p:nvSpPr>
        <p:spPr>
          <a:xfrm>
            <a:off x="811731" y="5949280"/>
            <a:ext cx="7936733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</a:rPr>
              <a:t>Take the ensemble mean? It is definitely not a good idea</a:t>
            </a:r>
          </a:p>
        </p:txBody>
      </p:sp>
    </p:spTree>
    <p:extLst>
      <p:ext uri="{BB962C8B-B14F-4D97-AF65-F5344CB8AC3E}">
        <p14:creationId xmlns:p14="http://schemas.microsoft.com/office/powerpoint/2010/main" val="17388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自訂 2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ng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自訂 2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hong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自訂 2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10_Bold Strip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1" i="0" u="none" strike="noStrike" cap="none" normalizeH="0" baseline="0" smtClean="0">
            <a:ln>
              <a:noFill/>
            </a:ln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600" b="1" i="0" u="none" strike="noStrike" cap="none" normalizeH="0" baseline="0" smtClean="0">
            <a:ln>
              <a:noFill/>
            </a:ln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WB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hong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自訂 2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6096</TotalTime>
  <Words>1030</Words>
  <Application>Microsoft Office PowerPoint</Application>
  <PresentationFormat>如螢幕大小 (4:3)</PresentationFormat>
  <Paragraphs>193</Paragraphs>
  <Slides>34</Slides>
  <Notes>7</Notes>
  <HiddenSlides>2</HiddenSlides>
  <MMClips>0</MMClips>
  <ScaleCrop>false</ScaleCrop>
  <HeadingPairs>
    <vt:vector size="6" baseType="variant">
      <vt:variant>
        <vt:lpstr>佈景主題</vt:lpstr>
      </vt:variant>
      <vt:variant>
        <vt:i4>6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1" baseType="lpstr">
      <vt:lpstr>Default Theme</vt:lpstr>
      <vt:lpstr>hong</vt:lpstr>
      <vt:lpstr>7_hong</vt:lpstr>
      <vt:lpstr>10_Bold Stripes</vt:lpstr>
      <vt:lpstr>CWB_2</vt:lpstr>
      <vt:lpstr>1_hong</vt:lpstr>
      <vt:lpstr>Photo Editor 影像 </vt:lpstr>
      <vt:lpstr>PowerPoint 簡報</vt:lpstr>
      <vt:lpstr>Configurations of  the CWB EPS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Toward the Ensemble Typhoon QPF (ETQPF)</vt:lpstr>
      <vt:lpstr>PowerPoint 簡報</vt:lpstr>
      <vt:lpstr>PowerPoint 簡報</vt:lpstr>
      <vt:lpstr>PowerPoint 簡報</vt:lpstr>
      <vt:lpstr>The Ensemble Typhoon QPF (ETQPF) for the typhoons affecting Taiwan in 2013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Clustering the ensemble QPF      - To explore the rainfall scenario </vt:lpstr>
      <vt:lpstr>PowerPoint 簡報</vt:lpstr>
      <vt:lpstr>PowerPoint 簡報</vt:lpstr>
      <vt:lpstr>PowerPoint 簡報</vt:lpstr>
      <vt:lpstr>Rank Top 10 of radar CV in Ty Kong-Rey (2013)</vt:lpstr>
      <vt:lpstr>PowerPoint 簡報</vt:lpstr>
      <vt:lpstr>PowerPoint 簡報</vt:lpstr>
      <vt:lpstr>PowerPoint 簡報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ETWIND的研發構想和初步校驗</dc:title>
  <dc:creator>Jing-Shan Hong</dc:creator>
  <cp:lastModifiedBy>Microsoft</cp:lastModifiedBy>
  <cp:revision>304</cp:revision>
  <cp:lastPrinted>2016-05-24T04:04:34Z</cp:lastPrinted>
  <dcterms:created xsi:type="dcterms:W3CDTF">2016-02-09T10:17:35Z</dcterms:created>
  <dcterms:modified xsi:type="dcterms:W3CDTF">2017-06-13T18:10:19Z</dcterms:modified>
</cp:coreProperties>
</file>