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2" r:id="rId2"/>
  </p:sldMasterIdLst>
  <p:notesMasterIdLst>
    <p:notesMasterId r:id="rId19"/>
  </p:notesMasterIdLst>
  <p:handoutMasterIdLst>
    <p:handoutMasterId r:id="rId20"/>
  </p:handoutMasterIdLst>
  <p:sldIdLst>
    <p:sldId id="355" r:id="rId3"/>
    <p:sldId id="634" r:id="rId4"/>
    <p:sldId id="644" r:id="rId5"/>
    <p:sldId id="659" r:id="rId6"/>
    <p:sldId id="654" r:id="rId7"/>
    <p:sldId id="656" r:id="rId8"/>
    <p:sldId id="658" r:id="rId9"/>
    <p:sldId id="643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20" r:id="rId1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0033CC"/>
    <a:srgbClr val="000000"/>
    <a:srgbClr val="FFFF66"/>
    <a:srgbClr val="003399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73" autoAdjust="0"/>
  </p:normalViewPr>
  <p:slideViewPr>
    <p:cSldViewPr>
      <p:cViewPr varScale="1">
        <p:scale>
          <a:sx n="112" d="100"/>
          <a:sy n="112" d="100"/>
        </p:scale>
        <p:origin x="11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AE9105-3E67-4A40-A364-B0349CB1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3E9FA4-531A-44D0-9EDC-6AFA0E81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76275"/>
            <a:ext cx="4611687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2D69-3823-4A1B-A67A-79E671896D95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F9EB-838F-4866-9E94-4A5143F60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9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833F-388E-49A5-9B3B-6ECACFBFC3A1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BC5E-2C39-4EB8-9598-72F4928D1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0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F924-80FB-4C9E-9AF7-1FF9CD840B0A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2F4D-9A6A-475D-94C6-83707DC3D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7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7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6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5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9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7BE0-4A0B-4610-A3F3-63FE2A64B106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9AA8-CA39-4E3A-B445-1B6558083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1C22-D5E2-4577-A8B5-EA644F69F959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F912-812E-418D-B2DC-45A40B9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3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53A7-3BC3-44EF-8111-B5D7D35FD54F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02AD-59A2-4DF1-8005-3AB5A555A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2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DBED-88C1-454F-98EB-723058E5343C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E0BD-DDBC-4B19-881F-4BB8F41E8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EDD5-D540-41C9-9BFE-47A024780D7A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21AC-5112-4904-993D-2E69CBA18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548A-9D30-40F3-B010-13DB70EE2BED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CD5A-DA60-48E8-ADD8-713B8F462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8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684B-6336-461E-BD34-5AD3206A3D3F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E995-B37C-45C0-883F-272FA7FA5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015C-D5AD-4DD8-A5A6-412EA460D242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3AAD-F987-47D6-A642-8F8EE94E7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4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4F96C35-9D00-4F5E-85C9-51D3F2D849C0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8091880-3E8A-453B-8DC6-3C02EDA1A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7" r:id="rId1"/>
    <p:sldLayoutId id="2147484541" r:id="rId2"/>
    <p:sldLayoutId id="2147484548" r:id="rId3"/>
    <p:sldLayoutId id="2147484542" r:id="rId4"/>
    <p:sldLayoutId id="2147484549" r:id="rId5"/>
    <p:sldLayoutId id="2147484543" r:id="rId6"/>
    <p:sldLayoutId id="2147484544" r:id="rId7"/>
    <p:sldLayoutId id="2147484550" r:id="rId8"/>
    <p:sldLayoutId id="2147484551" r:id="rId9"/>
    <p:sldLayoutId id="2147484545" r:id="rId10"/>
    <p:sldLayoutId id="2147484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7532A8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F7A107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9E5B66-8F87-5449-8B0F-D0A959A6D4E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60418A-E30D-A047-B43F-82CD597C7F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95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tx1">
                    <a:lumMod val="85000"/>
                  </a:schemeClr>
                </a:solidFill>
              </a:rPr>
              <a:t>Shallow cumulus evaluated with the LASSO (ensemble LES) framework</a:t>
            </a:r>
            <a:endParaRPr lang="en-US" sz="32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1524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Wayne M. Angevine, Joe Olson, and Jaymes Kenyon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i="1" smtClean="0"/>
              <a:t>CIRES, University of Colorado, and NOAA ESRL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 i="1" smtClean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57200" y="3733800"/>
            <a:ext cx="792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/>
              <a:t>Outline: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What and why is LASSO?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The shallow cumulus challenge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Results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Areas for improvement</a:t>
            </a:r>
            <a:endParaRPr lang="en-US" altLang="en-US" sz="16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445" r="7709" b="5555"/>
          <a:stretch/>
        </p:blipFill>
        <p:spPr>
          <a:xfrm>
            <a:off x="4495800" y="30480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What happens if mass flux is turned off completely?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time too early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too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top too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and cloud cover too large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2133600"/>
            <a:ext cx="2362200" cy="14478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32" r="6250" b="4445"/>
          <a:stretch/>
        </p:blipFill>
        <p:spPr>
          <a:xfrm>
            <a:off x="4267200" y="228600"/>
            <a:ext cx="47244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profiles (no MF)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What happens if mass flux is turned off completely?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Typical profiles for a purely local PBL scheme: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Too warm and moist near surface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PBL top too low, inversion too sharp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2133600"/>
            <a:ext cx="2362200" cy="14478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445" r="6918" b="6667"/>
          <a:stretch/>
        </p:blipFill>
        <p:spPr>
          <a:xfrm>
            <a:off x="3886200" y="383977"/>
            <a:ext cx="518160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Next case : 9 June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Different simulations are very different in cloud cover and LWP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Features to note: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No mass-flux cloud in SCM in two simulations with weaker cloud in LES – is there a threshold?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late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OK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67200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cloud in SCM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0313" y="76200"/>
            <a:ext cx="179728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Mass flux cloud only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6397823"/>
            <a:ext cx="99392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Time UTC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445" r="6918" b="6667"/>
          <a:stretch/>
        </p:blipFill>
        <p:spPr>
          <a:xfrm>
            <a:off x="3886200" y="381000"/>
            <a:ext cx="518160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Next case : 9 June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With subgrid stratus included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still late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magnitude reasonable, but timing off (too much cloud cover late)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397823"/>
            <a:ext cx="99392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Time UTC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76200"/>
            <a:ext cx="258275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Subgrid stratus cloud included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Third case : 27 June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No mass-flux cloud in SCM in sim31 with weak cloud in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late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OK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67200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cloud in SCM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0313" y="76200"/>
            <a:ext cx="179728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Mass flux cloud only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6397823"/>
            <a:ext cx="99392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Time UTC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445" r="6918" b="6667"/>
          <a:stretch/>
        </p:blipFill>
        <p:spPr>
          <a:xfrm>
            <a:off x="3886200" y="364383"/>
            <a:ext cx="51816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445" r="6918" b="6667"/>
          <a:stretch/>
        </p:blipFill>
        <p:spPr>
          <a:xfrm>
            <a:off x="3886200" y="342900"/>
            <a:ext cx="518160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Third case : 27 June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With subgrid stratus included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OK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magnitude reasonable, but timing off (too much cloud cover late)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397823"/>
            <a:ext cx="99392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Time UTC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76200"/>
            <a:ext cx="258275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Subgrid stratus cloud included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85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MYNN-EDMF is doing a reasonable job with these challenging cases, and much better than any PBL scheme </a:t>
            </a:r>
            <a:r>
              <a:rPr lang="en-US" altLang="en-US" sz="1600" smtClean="0"/>
              <a:t>unaware of clouds</a:t>
            </a:r>
            <a:endParaRPr lang="en-US" altLang="en-US" sz="160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LASSO provides us with process information that will allow for targeted action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/>
              <a:t>Major differences between simulations based on different “good” analyses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/>
              <a:t>We have only looked at a few of the many degrees of freedom in setup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600" smtClean="0"/>
              <a:t>General weaknesses of MYNN-EDMF with mass flux cloud only: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>
                <a:solidFill>
                  <a:srgbClr val="FFFFFF"/>
                </a:solidFill>
              </a:rPr>
              <a:t>No mass-flux cloud in SCM in </a:t>
            </a:r>
            <a:r>
              <a:rPr lang="en-US" sz="1600" smtClean="0">
                <a:solidFill>
                  <a:srgbClr val="FFFFFF"/>
                </a:solidFill>
              </a:rPr>
              <a:t>simulations </a:t>
            </a:r>
            <a:r>
              <a:rPr lang="en-US" sz="1600">
                <a:solidFill>
                  <a:srgbClr val="FFFFFF"/>
                </a:solidFill>
              </a:rPr>
              <a:t>with weaker cloud in LES – is there a threshold?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>
                <a:solidFill>
                  <a:srgbClr val="FFFFFF"/>
                </a:solidFill>
              </a:rPr>
              <a:t>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>
                <a:solidFill>
                  <a:srgbClr val="FFFFFF"/>
                </a:solidFill>
              </a:rPr>
              <a:t>Onset late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>
                <a:solidFill>
                  <a:srgbClr val="FFFFFF"/>
                </a:solidFill>
              </a:rPr>
              <a:t>LWP </a:t>
            </a:r>
            <a:r>
              <a:rPr lang="en-US" sz="1600" smtClean="0">
                <a:solidFill>
                  <a:srgbClr val="FFFFFF"/>
                </a:solidFill>
              </a:rPr>
              <a:t>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smtClean="0">
                <a:solidFill>
                  <a:srgbClr val="FFFFFF"/>
                </a:solidFill>
              </a:rPr>
              <a:t>PBL too cool, moist, and shallow</a:t>
            </a:r>
            <a:endParaRPr lang="en-US" altLang="en-US" sz="16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smtClean="0">
                <a:solidFill>
                  <a:srgbClr val="FFFFFF"/>
                </a:solidFill>
              </a:rPr>
              <a:t>Profiles not </a:t>
            </a:r>
            <a:r>
              <a:rPr lang="en-US" altLang="en-US" sz="1600">
                <a:solidFill>
                  <a:srgbClr val="FFFFFF"/>
                </a:solidFill>
              </a:rPr>
              <a:t>smooth (vertical </a:t>
            </a:r>
            <a:r>
              <a:rPr lang="en-US" altLang="en-US" sz="1600" smtClean="0">
                <a:solidFill>
                  <a:srgbClr val="FFFFFF"/>
                </a:solidFill>
              </a:rPr>
              <a:t>resolution?)</a:t>
            </a:r>
            <a:endParaRPr lang="en-US" altLang="en-US" sz="16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sz="16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smtClean="0">
                <a:solidFill>
                  <a:srgbClr val="FFFFFF"/>
                </a:solidFill>
              </a:rPr>
              <a:t>With </a:t>
            </a:r>
            <a:r>
              <a:rPr lang="en-US" sz="1600">
                <a:solidFill>
                  <a:srgbClr val="FFFFFF"/>
                </a:solidFill>
              </a:rPr>
              <a:t>subgrid stratus </a:t>
            </a:r>
            <a:r>
              <a:rPr lang="en-US" sz="1600" smtClean="0">
                <a:solidFill>
                  <a:srgbClr val="FFFFFF"/>
                </a:solidFill>
              </a:rPr>
              <a:t>included: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smtClean="0">
                <a:solidFill>
                  <a:srgbClr val="FFFFFF"/>
                </a:solidFill>
              </a:rPr>
              <a:t>Onset timing often improved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smtClean="0">
                <a:solidFill>
                  <a:srgbClr val="FFFFFF"/>
                </a:solidFill>
              </a:rPr>
              <a:t>LWP underestimation reduced, but </a:t>
            </a:r>
            <a:r>
              <a:rPr lang="en-US" sz="1600">
                <a:solidFill>
                  <a:srgbClr val="FFFFFF"/>
                </a:solidFill>
              </a:rPr>
              <a:t>timing off (too much cloud cover late</a:t>
            </a:r>
            <a:r>
              <a:rPr lang="en-US" sz="1600" smtClean="0">
                <a:solidFill>
                  <a:srgbClr val="FFFFFF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smtClean="0">
                <a:solidFill>
                  <a:srgbClr val="FFFFFF"/>
                </a:solidFill>
              </a:rPr>
              <a:t>Need to improve consistency between MF cloud and subgrid stratus</a:t>
            </a:r>
            <a:endParaRPr lang="en-US" sz="16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sz="16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sz="160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6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>
                    <a:lumMod val="85000"/>
                  </a:schemeClr>
                </a:solidFill>
              </a:rPr>
              <a:t>What and why LASSO?</a:t>
            </a:r>
            <a:endParaRPr lang="en-US" sz="28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/>
              <a:t>Shallow cumulus present an ongoing challenge to </a:t>
            </a:r>
            <a:r>
              <a:rPr lang="en-US" altLang="en-US" sz="1600" smtClean="0"/>
              <a:t>WRF.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A </a:t>
            </a:r>
            <a:r>
              <a:rPr lang="en-US" altLang="en-US" sz="1600"/>
              <a:t>variety </a:t>
            </a:r>
            <a:r>
              <a:rPr lang="en-US" altLang="en-US" sz="1600" smtClean="0"/>
              <a:t>of physics </a:t>
            </a:r>
            <a:r>
              <a:rPr lang="en-US" altLang="en-US" sz="1600"/>
              <a:t>options intend to represent these </a:t>
            </a:r>
            <a:r>
              <a:rPr lang="en-US" altLang="en-US" sz="1600" smtClean="0"/>
              <a:t>clouds.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Finding </a:t>
            </a:r>
            <a:r>
              <a:rPr lang="en-US" altLang="en-US" sz="1600"/>
              <a:t>a </a:t>
            </a:r>
            <a:r>
              <a:rPr lang="en-US" altLang="en-US" sz="1600" smtClean="0"/>
              <a:t>good configuration is complicated </a:t>
            </a:r>
            <a:r>
              <a:rPr lang="en-US" altLang="en-US" sz="1600"/>
              <a:t>by the lack of good </a:t>
            </a:r>
            <a:r>
              <a:rPr lang="en-US" altLang="en-US" sz="1600" smtClean="0"/>
              <a:t>observations.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The DOE ARM </a:t>
            </a:r>
            <a:r>
              <a:rPr lang="en-US" altLang="en-US" sz="1600"/>
              <a:t>project LASSO now provides several cases with shallow </a:t>
            </a:r>
            <a:r>
              <a:rPr lang="en-US" altLang="en-US" sz="1600" smtClean="0"/>
              <a:t>cumulus (alpha 1 used here) 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Cases are based on observations at the ARM Southern Great Plains site.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For each case</a:t>
            </a:r>
            <a:r>
              <a:rPr lang="en-US" altLang="en-US" sz="1600"/>
              <a:t>, an ensemble of large eddy simulations were run using different initial </a:t>
            </a:r>
            <a:r>
              <a:rPr lang="en-US" altLang="en-US" sz="1600" smtClean="0"/>
              <a:t>conditions </a:t>
            </a:r>
            <a:r>
              <a:rPr lang="en-US" altLang="en-US" sz="1600"/>
              <a:t>and advection terms. </a:t>
            </a:r>
            <a:endParaRPr lang="en-US" altLang="en-US" sz="160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A </a:t>
            </a:r>
            <a:r>
              <a:rPr lang="en-US" altLang="en-US" sz="1600"/>
              <a:t>major advantage of LASSO is that we can </a:t>
            </a:r>
            <a:r>
              <a:rPr lang="en-US" altLang="en-US" sz="1600" smtClean="0"/>
              <a:t>distinguish </a:t>
            </a:r>
            <a:r>
              <a:rPr lang="en-US" altLang="en-US" sz="1600"/>
              <a:t>between differences that are due to uncertainties in the case </a:t>
            </a:r>
            <a:r>
              <a:rPr lang="en-US" altLang="en-US" sz="1600" smtClean="0"/>
              <a:t>setup</a:t>
            </a:r>
            <a:r>
              <a:rPr lang="en-US" altLang="en-US" sz="1600"/>
              <a:t>, versus those that are unambiguously caused by the WRF schemes </a:t>
            </a:r>
            <a:r>
              <a:rPr lang="en-US" altLang="en-US" sz="1600" smtClean="0"/>
              <a:t>themselves.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smtClean="0"/>
              <a:t>This presentation:  WRF </a:t>
            </a:r>
            <a:r>
              <a:rPr lang="en-US" altLang="en-US" sz="1600"/>
              <a:t>single-column tests using </a:t>
            </a:r>
            <a:r>
              <a:rPr lang="en-US" altLang="en-US" sz="1600" smtClean="0"/>
              <a:t>the </a:t>
            </a:r>
            <a:r>
              <a:rPr lang="en-US" altLang="en-US" sz="1600"/>
              <a:t>LASSO </a:t>
            </a:r>
            <a:r>
              <a:rPr lang="en-US" altLang="en-US" sz="1600" smtClean="0"/>
              <a:t>framework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1600" smtClean="0"/>
              <a:t>MYNN </a:t>
            </a:r>
            <a:r>
              <a:rPr lang="en-US" altLang="en-US" sz="1600"/>
              <a:t>PBL with </a:t>
            </a:r>
            <a:r>
              <a:rPr lang="en-US" altLang="en-US" sz="1600" smtClean="0"/>
              <a:t>EDMF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1600" smtClean="0"/>
              <a:t>TEMF </a:t>
            </a:r>
            <a:r>
              <a:rPr lang="en-US" altLang="en-US" sz="1600"/>
              <a:t>PBL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91475" cy="944562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85000"/>
                  </a:schemeClr>
                </a:solidFill>
              </a:rPr>
              <a:t>EDMF schemes for PBL and shallow Cu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3581400" cy="5029200"/>
          </a:xfrm>
        </p:spPr>
        <p:txBody>
          <a:bodyPr/>
          <a:lstStyle/>
          <a:p>
            <a:pPr marL="34925" indent="0">
              <a:buFont typeface="Wingdings 2" pitchFamily="18" charset="2"/>
              <a:buNone/>
            </a:pPr>
            <a:r>
              <a:rPr lang="en-US" sz="1800" smtClean="0"/>
              <a:t>Originated with Pier Siebesma and Joao Teixeira about year 2000</a:t>
            </a:r>
          </a:p>
          <a:p>
            <a:pPr marL="34925" indent="0">
              <a:buFont typeface="Wingdings 2" pitchFamily="18" charset="2"/>
              <a:buNone/>
            </a:pPr>
            <a:endParaRPr lang="en-US" sz="1800" smtClean="0"/>
          </a:p>
          <a:p>
            <a:pPr marL="34925" indent="0">
              <a:buFont typeface="Wingdings 2" pitchFamily="18" charset="2"/>
              <a:buNone/>
            </a:pPr>
            <a:r>
              <a:rPr lang="en-US" sz="1800" smtClean="0"/>
              <a:t>Eddy Diffusion and Mass Flux in both subcloud and cloud layers</a:t>
            </a:r>
          </a:p>
          <a:p>
            <a:pPr marL="34925" indent="0">
              <a:buFont typeface="Wingdings 2" pitchFamily="18" charset="2"/>
              <a:buNone/>
            </a:pPr>
            <a:endParaRPr lang="en-US" sz="1800" smtClean="0"/>
          </a:p>
          <a:p>
            <a:pPr marL="34925" indent="0">
              <a:buFont typeface="Wingdings 2" pitchFamily="18" charset="2"/>
              <a:buNone/>
            </a:pPr>
            <a:r>
              <a:rPr lang="en-US" sz="1800" smtClean="0"/>
              <a:t>Mass flux provides non-local transport in convective BL (with or without cloud) and natural representation of BL-rooted clouds</a:t>
            </a:r>
          </a:p>
          <a:p>
            <a:pPr marL="34925" indent="0">
              <a:buFont typeface="Wingdings 2" pitchFamily="18" charset="2"/>
              <a:buNone/>
            </a:pPr>
            <a:endParaRPr lang="en-US" sz="1800" smtClean="0"/>
          </a:p>
          <a:p>
            <a:pPr marL="34925" indent="0">
              <a:buFont typeface="Wingdings 2" pitchFamily="18" charset="2"/>
              <a:buNone/>
            </a:pPr>
            <a:r>
              <a:rPr lang="en-US" sz="1800" smtClean="0"/>
              <a:t>Many EDMF schemes are in use for research and operations, mostly in Europe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14800" y="1524000"/>
            <a:ext cx="4953000" cy="495300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114800" y="4343400"/>
            <a:ext cx="4953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114800" y="4191000"/>
            <a:ext cx="495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114800" y="2514600"/>
            <a:ext cx="4953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324600" y="4191000"/>
            <a:ext cx="0" cy="22860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7162800" y="4191000"/>
            <a:ext cx="0" cy="22860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AutoShape 13"/>
          <p:cNvSpPr>
            <a:spLocks noChangeArrowheads="1"/>
          </p:cNvSpPr>
          <p:nvPr/>
        </p:nvSpPr>
        <p:spPr bwMode="auto">
          <a:xfrm>
            <a:off x="6324600" y="2514600"/>
            <a:ext cx="838200" cy="182880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28575">
            <a:solidFill>
              <a:srgbClr val="9933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 flipV="1">
            <a:off x="6781800" y="3429000"/>
            <a:ext cx="0" cy="30480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AutoShape 15"/>
          <p:cNvSpPr>
            <a:spLocks noChangeArrowheads="1"/>
          </p:cNvSpPr>
          <p:nvPr/>
        </p:nvSpPr>
        <p:spPr bwMode="auto">
          <a:xfrm>
            <a:off x="7620000" y="28956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6"/>
          <p:cNvSpPr>
            <a:spLocks noChangeArrowheads="1"/>
          </p:cNvSpPr>
          <p:nvPr/>
        </p:nvSpPr>
        <p:spPr bwMode="auto">
          <a:xfrm>
            <a:off x="5257800" y="37338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utoShape 17"/>
          <p:cNvSpPr>
            <a:spLocks noChangeArrowheads="1"/>
          </p:cNvSpPr>
          <p:nvPr/>
        </p:nvSpPr>
        <p:spPr bwMode="auto">
          <a:xfrm>
            <a:off x="7543800" y="35814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8"/>
          <p:cNvSpPr>
            <a:spLocks noChangeArrowheads="1"/>
          </p:cNvSpPr>
          <p:nvPr/>
        </p:nvSpPr>
        <p:spPr bwMode="auto">
          <a:xfrm>
            <a:off x="4953000" y="45720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AutoShape 19"/>
          <p:cNvSpPr>
            <a:spLocks noChangeArrowheads="1"/>
          </p:cNvSpPr>
          <p:nvPr/>
        </p:nvSpPr>
        <p:spPr bwMode="auto">
          <a:xfrm>
            <a:off x="7620000" y="45720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AutoShape 20"/>
          <p:cNvSpPr>
            <a:spLocks noChangeArrowheads="1"/>
          </p:cNvSpPr>
          <p:nvPr/>
        </p:nvSpPr>
        <p:spPr bwMode="auto">
          <a:xfrm>
            <a:off x="5105400" y="53340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AutoShape 21"/>
          <p:cNvSpPr>
            <a:spLocks noChangeArrowheads="1"/>
          </p:cNvSpPr>
          <p:nvPr/>
        </p:nvSpPr>
        <p:spPr bwMode="auto">
          <a:xfrm>
            <a:off x="7620000" y="52578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22"/>
          <p:cNvSpPr>
            <a:spLocks noChangeArrowheads="1"/>
          </p:cNvSpPr>
          <p:nvPr/>
        </p:nvSpPr>
        <p:spPr bwMode="auto">
          <a:xfrm>
            <a:off x="4953000" y="2971800"/>
            <a:ext cx="152400" cy="381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5"/>
          <p:cNvSpPr>
            <a:spLocks noChangeArrowheads="1"/>
          </p:cNvSpPr>
          <p:nvPr/>
        </p:nvSpPr>
        <p:spPr bwMode="auto">
          <a:xfrm rot="10620178">
            <a:off x="5410200" y="28956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AutoShape 26"/>
          <p:cNvSpPr>
            <a:spLocks noChangeArrowheads="1"/>
          </p:cNvSpPr>
          <p:nvPr/>
        </p:nvSpPr>
        <p:spPr bwMode="auto">
          <a:xfrm rot="10620178">
            <a:off x="8001000" y="28956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AutoShape 27"/>
          <p:cNvSpPr>
            <a:spLocks noChangeArrowheads="1"/>
          </p:cNvSpPr>
          <p:nvPr/>
        </p:nvSpPr>
        <p:spPr bwMode="auto">
          <a:xfrm rot="10620178">
            <a:off x="5715000" y="35814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AutoShape 28"/>
          <p:cNvSpPr>
            <a:spLocks noChangeArrowheads="1"/>
          </p:cNvSpPr>
          <p:nvPr/>
        </p:nvSpPr>
        <p:spPr bwMode="auto">
          <a:xfrm rot="10620178">
            <a:off x="7924800" y="35814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AutoShape 29"/>
          <p:cNvSpPr>
            <a:spLocks noChangeArrowheads="1"/>
          </p:cNvSpPr>
          <p:nvPr/>
        </p:nvSpPr>
        <p:spPr bwMode="auto">
          <a:xfrm rot="10620178">
            <a:off x="8229600" y="47244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AutoShape 30"/>
          <p:cNvSpPr>
            <a:spLocks noChangeArrowheads="1"/>
          </p:cNvSpPr>
          <p:nvPr/>
        </p:nvSpPr>
        <p:spPr bwMode="auto">
          <a:xfrm rot="10620178">
            <a:off x="5486400" y="54864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AutoShape 31"/>
          <p:cNvSpPr>
            <a:spLocks noChangeArrowheads="1"/>
          </p:cNvSpPr>
          <p:nvPr/>
        </p:nvSpPr>
        <p:spPr bwMode="auto">
          <a:xfrm rot="10620178">
            <a:off x="5410200" y="46482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AutoShape 32"/>
          <p:cNvSpPr>
            <a:spLocks noChangeArrowheads="1"/>
          </p:cNvSpPr>
          <p:nvPr/>
        </p:nvSpPr>
        <p:spPr bwMode="auto">
          <a:xfrm rot="10620178">
            <a:off x="8001000" y="5334000"/>
            <a:ext cx="209550" cy="387350"/>
          </a:xfrm>
          <a:prstGeom prst="curvedRightArrow">
            <a:avLst>
              <a:gd name="adj1" fmla="val 36970"/>
              <a:gd name="adj2" fmla="val 73939"/>
              <a:gd name="adj3" fmla="val 33333"/>
            </a:avLst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4213225" y="4335463"/>
            <a:ext cx="7397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LCL</a:t>
            </a:r>
          </a:p>
        </p:txBody>
      </p:sp>
      <p:sp>
        <p:nvSpPr>
          <p:cNvPr id="15389" name="Text Box 34"/>
          <p:cNvSpPr txBox="1">
            <a:spLocks noChangeArrowheads="1"/>
          </p:cNvSpPr>
          <p:nvPr/>
        </p:nvSpPr>
        <p:spPr bwMode="auto">
          <a:xfrm>
            <a:off x="4213225" y="3810000"/>
            <a:ext cx="7397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h</a:t>
            </a:r>
            <a:r>
              <a:rPr lang="en-US" sz="1800" b="1" baseline="-25000"/>
              <a:t>d</a:t>
            </a: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4365625" y="2209800"/>
            <a:ext cx="11969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Cloud top</a:t>
            </a:r>
            <a:endParaRPr lang="en-US" sz="1800" b="1" baseline="-25000"/>
          </a:p>
        </p:txBody>
      </p:sp>
    </p:spTree>
    <p:extLst>
      <p:ext uri="{BB962C8B-B14F-4D97-AF65-F5344CB8AC3E}">
        <p14:creationId xmlns:p14="http://schemas.microsoft.com/office/powerpoint/2010/main" val="23147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1147819">
            <a:off x="4977308" y="2615264"/>
            <a:ext cx="3865073" cy="2877433"/>
          </a:xfrm>
          <a:prstGeom prst="rect">
            <a:avLst/>
          </a:prstGeom>
          <a:noFill/>
          <a:ln w="38100">
            <a:solidFill>
              <a:srgbClr val="0227C0"/>
            </a:solidFill>
          </a:ln>
          <a:scene3d>
            <a:camera prst="orthographicFront">
              <a:rot lat="2400000" lon="6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86800" y="5712547"/>
            <a:ext cx="400050" cy="300038"/>
          </a:xfrm>
        </p:spPr>
        <p:txBody>
          <a:bodyPr/>
          <a:lstStyle/>
          <a:p>
            <a:fld id="{0623A093-28FF-41ED-B809-977C58BD55F4}" type="slidenum">
              <a:rPr lang="en-US" b="1">
                <a:solidFill>
                  <a:srgbClr val="003399"/>
                </a:solidFill>
              </a:rPr>
              <a:pPr/>
              <a:t>4</a:t>
            </a:fld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749432" y="918117"/>
            <a:ext cx="7444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</a:rPr>
              <a:t>MYNN-EDMF: Dynamic Multi-Plume Model</a:t>
            </a:r>
            <a:endParaRPr lang="en-US" b="1" dirty="0">
              <a:solidFill>
                <a:srgbClr val="002060"/>
              </a:solidFill>
              <a:latin typeface="Arial Black" charset="0"/>
              <a:cs typeface="Arial Black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2437" y="1461403"/>
                <a:ext cx="477067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601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An attempt to explicitly model plumes of various sizes that are likely to exist in a given atmospheric state, following </a:t>
                </a:r>
                <a:r>
                  <a:rPr lang="en-US" sz="1800" b="1" dirty="0" err="1">
                    <a:solidFill>
                      <a:prstClr val="black"/>
                    </a:solidFill>
                    <a:latin typeface="Calibri" panose="020F0502020204030204"/>
                  </a:rPr>
                  <a:t>Neggers</a:t>
                </a:r>
                <a:r>
                  <a:rPr lang="en-US" sz="1800" b="1" dirty="0">
                    <a:solidFill>
                      <a:prstClr val="black"/>
                    </a:solidFill>
                    <a:latin typeface="Calibri" panose="020F0502020204030204"/>
                  </a:rPr>
                  <a:t> (2015, JAMES)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 and </a:t>
                </a:r>
                <a:r>
                  <a:rPr lang="en-US" sz="1800" b="1" dirty="0">
                    <a:solidFill>
                      <a:prstClr val="black"/>
                    </a:solidFill>
                    <a:latin typeface="Calibri" panose="020F0502020204030204"/>
                  </a:rPr>
                  <a:t>Suselj et al. (2013, JAS)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</a:p>
              <a:p>
                <a:pPr marL="9601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10317" indent="-21430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Total maximum number of plumes possible in a single column: </a:t>
                </a:r>
                <a:r>
                  <a:rPr lang="en-US" sz="1600" dirty="0">
                    <a:solidFill>
                      <a:srgbClr val="033BFD"/>
                    </a:solidFill>
                    <a:latin typeface="Calibri" panose="020F0502020204030204"/>
                  </a:rPr>
                  <a:t>10.</a:t>
                </a:r>
              </a:p>
              <a:p>
                <a:pPr marL="310317" indent="-21430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Diameters 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): </a:t>
                </a:r>
                <a:r>
                  <a:rPr lang="en-US" sz="1600" dirty="0">
                    <a:solidFill>
                      <a:srgbClr val="033BFD"/>
                    </a:solidFill>
                    <a:latin typeface="Calibri" panose="020F0502020204030204"/>
                  </a:rPr>
                  <a:t>100, 200, 300, 400, 500, 600, 700, 800, 900, and 1000 m.</a:t>
                </a:r>
              </a:p>
              <a:p>
                <a:pPr marL="310317" indent="-21430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Lateral entrainment varies for each plume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1600" dirty="0">
                    <a:solidFill>
                      <a:srgbClr val="033BFD"/>
                    </a:solidFill>
                    <a:latin typeface="Calibri" panose="020F0502020204030204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33BFD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w</m:t>
                    </m:r>
                    <m:r>
                      <a:rPr lang="en-US" sz="1600" i="1">
                        <a:solidFill>
                          <a:srgbClr val="033BFD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sz="1600" dirty="0">
                    <a:solidFill>
                      <a:srgbClr val="033BFD"/>
                    </a:solidFill>
                    <a:latin typeface="Calibri" panose="020F0502020204030204"/>
                  </a:rPr>
                  <a:t>)</a:t>
                </a:r>
                <a:r>
                  <a:rPr lang="en-US" sz="1600" baseline="30000" dirty="0">
                    <a:solidFill>
                      <a:srgbClr val="033BFD"/>
                    </a:solidFill>
                    <a:latin typeface="Calibri" panose="020F0502020204030204"/>
                  </a:rPr>
                  <a:t>-1</a:t>
                </a:r>
                <a:r>
                  <a:rPr lang="en-US" sz="1600" dirty="0">
                    <a:solidFill>
                      <a:srgbClr val="033BFD"/>
                    </a:solidFill>
                    <a:latin typeface="Calibri" panose="020F0502020204030204"/>
                  </a:rPr>
                  <a:t>.</a:t>
                </a:r>
                <a:endParaRPr lang="en-US" sz="1600" baseline="30000" dirty="0">
                  <a:solidFill>
                    <a:srgbClr val="033BFD"/>
                  </a:solidFill>
                  <a:latin typeface="Calibri" panose="020F0502020204030204"/>
                </a:endParaRPr>
              </a:p>
              <a:p>
                <a:pPr marL="310317" indent="-21430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Plumes condense only if they surpass the </a:t>
                </a:r>
                <a:r>
                  <a:rPr lang="en-US" sz="1600" dirty="0">
                    <a:solidFill>
                      <a:srgbClr val="FF0000"/>
                    </a:solidFill>
                    <a:latin typeface="Calibri" panose="020F0502020204030204"/>
                  </a:rPr>
                  <a:t>lifting condensation level (</a:t>
                </a:r>
                <a:r>
                  <a:rPr lang="en-US" sz="1600">
                    <a:solidFill>
                      <a:srgbClr val="FF0000"/>
                    </a:solidFill>
                    <a:latin typeface="Calibri" panose="020F0502020204030204"/>
                  </a:rPr>
                  <a:t>LCL</a:t>
                </a:r>
                <a:r>
                  <a:rPr lang="en-US" sz="1600" smtClean="0">
                    <a:solidFill>
                      <a:srgbClr val="FF0000"/>
                    </a:solidFill>
                    <a:latin typeface="Calibri" panose="020F0502020204030204"/>
                  </a:rPr>
                  <a:t>)</a:t>
                </a:r>
                <a:r>
                  <a:rPr lang="en-US" sz="1600" smtClean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</a:p>
              <a:p>
                <a:pPr marL="310317" indent="-214308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96009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smtClean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/>
                  </a:rPr>
                  <a:t>The scheme also includes “subgrid stratus” from a statistical diagnosis, quasi-independent from the MF clouds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7" y="1461403"/>
                <a:ext cx="4770671" cy="4185761"/>
              </a:xfrm>
              <a:prstGeom prst="rect">
                <a:avLst/>
              </a:prstGeom>
              <a:blipFill rotWithShape="0">
                <a:blip r:embed="rId3"/>
                <a:stretch>
                  <a:fillRect t="-875" r="-89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564312" y="4127999"/>
            <a:ext cx="169773" cy="886641"/>
            <a:chOff x="6443898" y="1775435"/>
            <a:chExt cx="962641" cy="2802374"/>
          </a:xfrm>
        </p:grpSpPr>
        <p:sp>
          <p:nvSpPr>
            <p:cNvPr id="16" name="Freeform 15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78715" y="1249540"/>
            <a:ext cx="795923" cy="2478715"/>
            <a:chOff x="6281694" y="1564920"/>
            <a:chExt cx="1262798" cy="3012889"/>
          </a:xfrm>
        </p:grpSpPr>
        <p:sp>
          <p:nvSpPr>
            <p:cNvPr id="21" name="Cloud 20"/>
            <p:cNvSpPr/>
            <p:nvPr/>
          </p:nvSpPr>
          <p:spPr>
            <a:xfrm>
              <a:off x="6281694" y="1564920"/>
              <a:ext cx="1262798" cy="1483894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43898" y="1829961"/>
              <a:ext cx="388105" cy="571563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6938931" y="1775435"/>
              <a:ext cx="383640" cy="626089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4848" y="1837051"/>
            <a:ext cx="617788" cy="1935494"/>
            <a:chOff x="6281694" y="1564919"/>
            <a:chExt cx="1262798" cy="3012890"/>
          </a:xfrm>
        </p:grpSpPr>
        <p:sp>
          <p:nvSpPr>
            <p:cNvPr id="27" name="Cloud 26"/>
            <p:cNvSpPr/>
            <p:nvPr/>
          </p:nvSpPr>
          <p:spPr>
            <a:xfrm>
              <a:off x="6281694" y="1564919"/>
              <a:ext cx="1262798" cy="968981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73442" y="3939790"/>
            <a:ext cx="263033" cy="1068572"/>
            <a:chOff x="6443898" y="1775435"/>
            <a:chExt cx="962641" cy="2802374"/>
          </a:xfrm>
        </p:grpSpPr>
        <p:sp>
          <p:nvSpPr>
            <p:cNvPr id="42" name="Freeform 41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6685" y="1620715"/>
            <a:ext cx="694241" cy="2133515"/>
            <a:chOff x="6281694" y="1564920"/>
            <a:chExt cx="1262798" cy="3012889"/>
          </a:xfrm>
        </p:grpSpPr>
        <p:sp>
          <p:nvSpPr>
            <p:cNvPr id="53" name="Cloud 52"/>
            <p:cNvSpPr/>
            <p:nvPr/>
          </p:nvSpPr>
          <p:spPr>
            <a:xfrm>
              <a:off x="6281694" y="1564920"/>
              <a:ext cx="1262798" cy="11845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443897" y="1829961"/>
              <a:ext cx="388105" cy="487297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6938931" y="1775434"/>
              <a:ext cx="383640" cy="500759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32464" y="918116"/>
            <a:ext cx="873327" cy="2809325"/>
            <a:chOff x="6281694" y="1564919"/>
            <a:chExt cx="1262798" cy="3012890"/>
          </a:xfrm>
        </p:grpSpPr>
        <p:sp>
          <p:nvSpPr>
            <p:cNvPr id="59" name="Cloud 58"/>
            <p:cNvSpPr/>
            <p:nvPr/>
          </p:nvSpPr>
          <p:spPr>
            <a:xfrm>
              <a:off x="6281694" y="1564919"/>
              <a:ext cx="1262798" cy="170576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43898" y="1829960"/>
              <a:ext cx="388105" cy="706586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6938932" y="1775435"/>
              <a:ext cx="383639" cy="744277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65729" y="1445236"/>
            <a:ext cx="722992" cy="2305034"/>
            <a:chOff x="6281694" y="1564920"/>
            <a:chExt cx="1262798" cy="3012889"/>
          </a:xfrm>
        </p:grpSpPr>
        <p:sp>
          <p:nvSpPr>
            <p:cNvPr id="71" name="Cloud 70"/>
            <p:cNvSpPr/>
            <p:nvPr/>
          </p:nvSpPr>
          <p:spPr>
            <a:xfrm>
              <a:off x="6281694" y="1564920"/>
              <a:ext cx="1262798" cy="138996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443899" y="1829961"/>
              <a:ext cx="388105" cy="471662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6938932" y="1775434"/>
              <a:ext cx="383640" cy="526189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19958" y="3815001"/>
            <a:ext cx="343579" cy="1202117"/>
            <a:chOff x="6443898" y="1775435"/>
            <a:chExt cx="962641" cy="2802374"/>
          </a:xfrm>
        </p:grpSpPr>
        <p:sp>
          <p:nvSpPr>
            <p:cNvPr id="48" name="Freeform 47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25726" y="5147296"/>
            <a:ext cx="17294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36C0"/>
                </a:solidFill>
                <a:latin typeface="Calibri" panose="020F0502020204030204"/>
              </a:rPr>
              <a:t>Model grid column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2092" y="3752653"/>
            <a:ext cx="442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LCL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3871" y="2275875"/>
            <a:ext cx="3811920" cy="1746966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</a:ln>
          <a:scene3d>
            <a:camera prst="orthographicFront">
              <a:rot lat="2668621" lon="632196" rev="405144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968568" y="3158572"/>
            <a:ext cx="505880" cy="1859137"/>
            <a:chOff x="6281694" y="1564920"/>
            <a:chExt cx="1262798" cy="3012889"/>
          </a:xfrm>
        </p:grpSpPr>
        <p:sp>
          <p:nvSpPr>
            <p:cNvPr id="65" name="Cloud 64"/>
            <p:cNvSpPr/>
            <p:nvPr/>
          </p:nvSpPr>
          <p:spPr>
            <a:xfrm>
              <a:off x="6281694" y="1564920"/>
              <a:ext cx="1262798" cy="941079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26007" y="3346869"/>
            <a:ext cx="442247" cy="1693710"/>
            <a:chOff x="6281694" y="1564920"/>
            <a:chExt cx="1262798" cy="3012889"/>
          </a:xfrm>
        </p:grpSpPr>
        <p:sp>
          <p:nvSpPr>
            <p:cNvPr id="35" name="Cloud 34"/>
            <p:cNvSpPr/>
            <p:nvPr/>
          </p:nvSpPr>
          <p:spPr>
            <a:xfrm>
              <a:off x="6281694" y="1564920"/>
              <a:ext cx="1262798" cy="77033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5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972354" y="1921867"/>
              <a:ext cx="434185" cy="2655942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6478324" y="1921867"/>
              <a:ext cx="332350" cy="2655941"/>
            </a:xfrm>
            <a:custGeom>
              <a:avLst/>
              <a:gdLst>
                <a:gd name="connsiteX0" fmla="*/ 434185 w 434185"/>
                <a:gd name="connsiteY0" fmla="*/ 2439275 h 2439275"/>
                <a:gd name="connsiteX1" fmla="*/ 156185 w 434185"/>
                <a:gd name="connsiteY1" fmla="*/ 2117017 h 2439275"/>
                <a:gd name="connsiteX2" fmla="*/ 55094 w 434185"/>
                <a:gd name="connsiteY2" fmla="*/ 1782121 h 2439275"/>
                <a:gd name="connsiteX3" fmla="*/ 4548 w 434185"/>
                <a:gd name="connsiteY3" fmla="*/ 1327167 h 2439275"/>
                <a:gd name="connsiteX4" fmla="*/ 4548 w 434185"/>
                <a:gd name="connsiteY4" fmla="*/ 802707 h 2439275"/>
                <a:gd name="connsiteX5" fmla="*/ 23503 w 434185"/>
                <a:gd name="connsiteY5" fmla="*/ 423580 h 2439275"/>
                <a:gd name="connsiteX6" fmla="*/ 194094 w 434185"/>
                <a:gd name="connsiteY6" fmla="*/ 63408 h 2439275"/>
                <a:gd name="connsiteX7" fmla="*/ 250958 w 434185"/>
                <a:gd name="connsiteY7" fmla="*/ 220 h 2439275"/>
                <a:gd name="connsiteX8" fmla="*/ 250958 w 434185"/>
                <a:gd name="connsiteY8" fmla="*/ 220 h 2439275"/>
                <a:gd name="connsiteX9" fmla="*/ 232003 w 434185"/>
                <a:gd name="connsiteY9" fmla="*/ 220 h 2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185" h="2439275">
                  <a:moveTo>
                    <a:pt x="434185" y="2439275"/>
                  </a:moveTo>
                  <a:cubicBezTo>
                    <a:pt x="326776" y="2332909"/>
                    <a:pt x="219367" y="2226543"/>
                    <a:pt x="156185" y="2117017"/>
                  </a:cubicBezTo>
                  <a:cubicBezTo>
                    <a:pt x="93003" y="2007491"/>
                    <a:pt x="80367" y="1913763"/>
                    <a:pt x="55094" y="1782121"/>
                  </a:cubicBezTo>
                  <a:cubicBezTo>
                    <a:pt x="29821" y="1650479"/>
                    <a:pt x="12972" y="1490403"/>
                    <a:pt x="4548" y="1327167"/>
                  </a:cubicBezTo>
                  <a:cubicBezTo>
                    <a:pt x="-3876" y="1163931"/>
                    <a:pt x="1389" y="953305"/>
                    <a:pt x="4548" y="802707"/>
                  </a:cubicBezTo>
                  <a:cubicBezTo>
                    <a:pt x="7707" y="652109"/>
                    <a:pt x="-8088" y="546796"/>
                    <a:pt x="23503" y="423580"/>
                  </a:cubicBezTo>
                  <a:cubicBezTo>
                    <a:pt x="55094" y="300363"/>
                    <a:pt x="156185" y="133968"/>
                    <a:pt x="194094" y="63408"/>
                  </a:cubicBezTo>
                  <a:cubicBezTo>
                    <a:pt x="232003" y="-7152"/>
                    <a:pt x="250958" y="220"/>
                    <a:pt x="250958" y="220"/>
                  </a:cubicBezTo>
                  <a:lnTo>
                    <a:pt x="250958" y="220"/>
                  </a:lnTo>
                  <a:lnTo>
                    <a:pt x="232003" y="220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43898" y="1829961"/>
              <a:ext cx="388105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6938933" y="1775435"/>
              <a:ext cx="383640" cy="433334"/>
            </a:xfrm>
            <a:custGeom>
              <a:avLst/>
              <a:gdLst>
                <a:gd name="connsiteX0" fmla="*/ 0 w 1999010"/>
                <a:gd name="connsiteY0" fmla="*/ 1073129 h 1923250"/>
                <a:gd name="connsiteX1" fmla="*/ 11759 w 1999010"/>
                <a:gd name="connsiteY1" fmla="*/ 1131920 h 1923250"/>
                <a:gd name="connsiteX2" fmla="*/ 23518 w 1999010"/>
                <a:gd name="connsiteY2" fmla="*/ 1296535 h 1923250"/>
                <a:gd name="connsiteX3" fmla="*/ 94071 w 1999010"/>
                <a:gd name="connsiteY3" fmla="*/ 1437634 h 1923250"/>
                <a:gd name="connsiteX4" fmla="*/ 141107 w 1999010"/>
                <a:gd name="connsiteY4" fmla="*/ 1508184 h 1923250"/>
                <a:gd name="connsiteX5" fmla="*/ 164624 w 1999010"/>
                <a:gd name="connsiteY5" fmla="*/ 1543459 h 1923250"/>
                <a:gd name="connsiteX6" fmla="*/ 235178 w 1999010"/>
                <a:gd name="connsiteY6" fmla="*/ 1590492 h 1923250"/>
                <a:gd name="connsiteX7" fmla="*/ 293972 w 1999010"/>
                <a:gd name="connsiteY7" fmla="*/ 1637525 h 1923250"/>
                <a:gd name="connsiteX8" fmla="*/ 364525 w 1999010"/>
                <a:gd name="connsiteY8" fmla="*/ 1684558 h 1923250"/>
                <a:gd name="connsiteX9" fmla="*/ 411561 w 1999010"/>
                <a:gd name="connsiteY9" fmla="*/ 1731591 h 1923250"/>
                <a:gd name="connsiteX10" fmla="*/ 482114 w 1999010"/>
                <a:gd name="connsiteY10" fmla="*/ 1778624 h 1923250"/>
                <a:gd name="connsiteX11" fmla="*/ 587944 w 1999010"/>
                <a:gd name="connsiteY11" fmla="*/ 1813898 h 1923250"/>
                <a:gd name="connsiteX12" fmla="*/ 658497 w 1999010"/>
                <a:gd name="connsiteY12" fmla="*/ 1837415 h 1923250"/>
                <a:gd name="connsiteX13" fmla="*/ 729051 w 1999010"/>
                <a:gd name="connsiteY13" fmla="*/ 1849173 h 1923250"/>
                <a:gd name="connsiteX14" fmla="*/ 834881 w 1999010"/>
                <a:gd name="connsiteY14" fmla="*/ 1884448 h 1923250"/>
                <a:gd name="connsiteX15" fmla="*/ 870157 w 1999010"/>
                <a:gd name="connsiteY15" fmla="*/ 1896206 h 1923250"/>
                <a:gd name="connsiteX16" fmla="*/ 975987 w 1999010"/>
                <a:gd name="connsiteY16" fmla="*/ 1919723 h 1923250"/>
                <a:gd name="connsiteX17" fmla="*/ 1316995 w 1999010"/>
                <a:gd name="connsiteY17" fmla="*/ 1896206 h 1923250"/>
                <a:gd name="connsiteX18" fmla="*/ 1434584 w 1999010"/>
                <a:gd name="connsiteY18" fmla="*/ 1849173 h 1923250"/>
                <a:gd name="connsiteX19" fmla="*/ 1469860 w 1999010"/>
                <a:gd name="connsiteY19" fmla="*/ 1837415 h 1923250"/>
                <a:gd name="connsiteX20" fmla="*/ 1552172 w 1999010"/>
                <a:gd name="connsiteY20" fmla="*/ 1802140 h 1923250"/>
                <a:gd name="connsiteX21" fmla="*/ 1622726 w 1999010"/>
                <a:gd name="connsiteY21" fmla="*/ 1755107 h 1923250"/>
                <a:gd name="connsiteX22" fmla="*/ 1658002 w 1999010"/>
                <a:gd name="connsiteY22" fmla="*/ 1731591 h 1923250"/>
                <a:gd name="connsiteX23" fmla="*/ 1693279 w 1999010"/>
                <a:gd name="connsiteY23" fmla="*/ 1708074 h 1923250"/>
                <a:gd name="connsiteX24" fmla="*/ 1716797 w 1999010"/>
                <a:gd name="connsiteY24" fmla="*/ 1672799 h 1923250"/>
                <a:gd name="connsiteX25" fmla="*/ 1752073 w 1999010"/>
                <a:gd name="connsiteY25" fmla="*/ 1649283 h 1923250"/>
                <a:gd name="connsiteX26" fmla="*/ 1799109 w 1999010"/>
                <a:gd name="connsiteY26" fmla="*/ 1578733 h 1923250"/>
                <a:gd name="connsiteX27" fmla="*/ 1822627 w 1999010"/>
                <a:gd name="connsiteY27" fmla="*/ 1543459 h 1923250"/>
                <a:gd name="connsiteX28" fmla="*/ 1857903 w 1999010"/>
                <a:gd name="connsiteY28" fmla="*/ 1519942 h 1923250"/>
                <a:gd name="connsiteX29" fmla="*/ 1881421 w 1999010"/>
                <a:gd name="connsiteY29" fmla="*/ 1449393 h 1923250"/>
                <a:gd name="connsiteX30" fmla="*/ 1904939 w 1999010"/>
                <a:gd name="connsiteY30" fmla="*/ 1414118 h 1923250"/>
                <a:gd name="connsiteX31" fmla="*/ 1916698 w 1999010"/>
                <a:gd name="connsiteY31" fmla="*/ 1378843 h 1923250"/>
                <a:gd name="connsiteX32" fmla="*/ 1963733 w 1999010"/>
                <a:gd name="connsiteY32" fmla="*/ 1308294 h 1923250"/>
                <a:gd name="connsiteX33" fmla="*/ 1975492 w 1999010"/>
                <a:gd name="connsiteY33" fmla="*/ 1273019 h 1923250"/>
                <a:gd name="connsiteX34" fmla="*/ 1999010 w 1999010"/>
                <a:gd name="connsiteY34" fmla="*/ 1178953 h 1923250"/>
                <a:gd name="connsiteX35" fmla="*/ 1987251 w 1999010"/>
                <a:gd name="connsiteY35" fmla="*/ 673348 h 1923250"/>
                <a:gd name="connsiteX36" fmla="*/ 1963733 w 1999010"/>
                <a:gd name="connsiteY36" fmla="*/ 638073 h 1923250"/>
                <a:gd name="connsiteX37" fmla="*/ 1928457 w 1999010"/>
                <a:gd name="connsiteY37" fmla="*/ 614557 h 1923250"/>
                <a:gd name="connsiteX38" fmla="*/ 1916698 w 1999010"/>
                <a:gd name="connsiteY38" fmla="*/ 579282 h 1923250"/>
                <a:gd name="connsiteX39" fmla="*/ 1869662 w 1999010"/>
                <a:gd name="connsiteY39" fmla="*/ 508732 h 1923250"/>
                <a:gd name="connsiteX40" fmla="*/ 1834386 w 1999010"/>
                <a:gd name="connsiteY40" fmla="*/ 438183 h 1923250"/>
                <a:gd name="connsiteX41" fmla="*/ 1810868 w 1999010"/>
                <a:gd name="connsiteY41" fmla="*/ 391150 h 1923250"/>
                <a:gd name="connsiteX42" fmla="*/ 1740315 w 1999010"/>
                <a:gd name="connsiteY42" fmla="*/ 344117 h 1923250"/>
                <a:gd name="connsiteX43" fmla="*/ 1669761 w 1999010"/>
                <a:gd name="connsiteY43" fmla="*/ 297084 h 1923250"/>
                <a:gd name="connsiteX44" fmla="*/ 1634485 w 1999010"/>
                <a:gd name="connsiteY44" fmla="*/ 285326 h 1923250"/>
                <a:gd name="connsiteX45" fmla="*/ 1610967 w 1999010"/>
                <a:gd name="connsiteY45" fmla="*/ 250051 h 1923250"/>
                <a:gd name="connsiteX46" fmla="*/ 1505137 w 1999010"/>
                <a:gd name="connsiteY46" fmla="*/ 203018 h 1923250"/>
                <a:gd name="connsiteX47" fmla="*/ 1469860 w 1999010"/>
                <a:gd name="connsiteY47" fmla="*/ 191260 h 1923250"/>
                <a:gd name="connsiteX48" fmla="*/ 1352271 w 1999010"/>
                <a:gd name="connsiteY48" fmla="*/ 120710 h 1923250"/>
                <a:gd name="connsiteX49" fmla="*/ 1316995 w 1999010"/>
                <a:gd name="connsiteY49" fmla="*/ 108952 h 1923250"/>
                <a:gd name="connsiteX50" fmla="*/ 1281718 w 1999010"/>
                <a:gd name="connsiteY50" fmla="*/ 85435 h 1923250"/>
                <a:gd name="connsiteX51" fmla="*/ 1222924 w 1999010"/>
                <a:gd name="connsiteY51" fmla="*/ 73677 h 1923250"/>
                <a:gd name="connsiteX52" fmla="*/ 870157 w 1999010"/>
                <a:gd name="connsiteY52" fmla="*/ 85435 h 1923250"/>
                <a:gd name="connsiteX53" fmla="*/ 752569 w 1999010"/>
                <a:gd name="connsiteY53" fmla="*/ 108952 h 1923250"/>
                <a:gd name="connsiteX54" fmla="*/ 670256 w 1999010"/>
                <a:gd name="connsiteY54" fmla="*/ 144227 h 1923250"/>
                <a:gd name="connsiteX55" fmla="*/ 599703 w 1999010"/>
                <a:gd name="connsiteY55" fmla="*/ 167743 h 1923250"/>
                <a:gd name="connsiteX56" fmla="*/ 540909 w 1999010"/>
                <a:gd name="connsiteY56" fmla="*/ 238293 h 1923250"/>
                <a:gd name="connsiteX57" fmla="*/ 505632 w 1999010"/>
                <a:gd name="connsiteY57" fmla="*/ 261809 h 1923250"/>
                <a:gd name="connsiteX58" fmla="*/ 482114 w 1999010"/>
                <a:gd name="connsiteY58" fmla="*/ 297084 h 1923250"/>
                <a:gd name="connsiteX59" fmla="*/ 446838 w 1999010"/>
                <a:gd name="connsiteY59" fmla="*/ 320600 h 1923250"/>
                <a:gd name="connsiteX60" fmla="*/ 399802 w 1999010"/>
                <a:gd name="connsiteY60" fmla="*/ 379392 h 1923250"/>
                <a:gd name="connsiteX61" fmla="*/ 411561 w 1999010"/>
                <a:gd name="connsiteY61" fmla="*/ 297084 h 1923250"/>
                <a:gd name="connsiteX62" fmla="*/ 458596 w 1999010"/>
                <a:gd name="connsiteY62" fmla="*/ 226534 h 1923250"/>
                <a:gd name="connsiteX63" fmla="*/ 482114 w 1999010"/>
                <a:gd name="connsiteY63" fmla="*/ 155985 h 1923250"/>
                <a:gd name="connsiteX64" fmla="*/ 493873 w 1999010"/>
                <a:gd name="connsiteY64" fmla="*/ 108952 h 1923250"/>
                <a:gd name="connsiteX65" fmla="*/ 517391 w 1999010"/>
                <a:gd name="connsiteY65" fmla="*/ 38402 h 1923250"/>
                <a:gd name="connsiteX66" fmla="*/ 540909 w 1999010"/>
                <a:gd name="connsiteY66" fmla="*/ 3128 h 1923250"/>
                <a:gd name="connsiteX67" fmla="*/ 517391 w 1999010"/>
                <a:gd name="connsiteY67" fmla="*/ 73677 h 1923250"/>
                <a:gd name="connsiteX68" fmla="*/ 482114 w 1999010"/>
                <a:gd name="connsiteY68" fmla="*/ 179501 h 1923250"/>
                <a:gd name="connsiteX69" fmla="*/ 470355 w 1999010"/>
                <a:gd name="connsiteY69" fmla="*/ 214776 h 1923250"/>
                <a:gd name="connsiteX70" fmla="*/ 446838 w 1999010"/>
                <a:gd name="connsiteY70" fmla="*/ 250051 h 1923250"/>
                <a:gd name="connsiteX71" fmla="*/ 435079 w 1999010"/>
                <a:gd name="connsiteY71" fmla="*/ 297084 h 1923250"/>
                <a:gd name="connsiteX72" fmla="*/ 729051 w 1999010"/>
                <a:gd name="connsiteY72" fmla="*/ 332359 h 1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99010" h="1923250">
                  <a:moveTo>
                    <a:pt x="0" y="1073129"/>
                  </a:moveTo>
                  <a:cubicBezTo>
                    <a:pt x="3920" y="1092726"/>
                    <a:pt x="9667" y="1112045"/>
                    <a:pt x="11759" y="1131920"/>
                  </a:cubicBezTo>
                  <a:cubicBezTo>
                    <a:pt x="17518" y="1186629"/>
                    <a:pt x="15357" y="1242132"/>
                    <a:pt x="23518" y="1296535"/>
                  </a:cubicBezTo>
                  <a:cubicBezTo>
                    <a:pt x="32941" y="1359350"/>
                    <a:pt x="59547" y="1385851"/>
                    <a:pt x="94071" y="1437634"/>
                  </a:cubicBezTo>
                  <a:lnTo>
                    <a:pt x="141107" y="1508184"/>
                  </a:lnTo>
                  <a:cubicBezTo>
                    <a:pt x="148946" y="1519942"/>
                    <a:pt x="152865" y="1535620"/>
                    <a:pt x="164624" y="1543459"/>
                  </a:cubicBezTo>
                  <a:lnTo>
                    <a:pt x="235178" y="1590492"/>
                  </a:lnTo>
                  <a:cubicBezTo>
                    <a:pt x="278630" y="1655667"/>
                    <a:pt x="233834" y="1604117"/>
                    <a:pt x="293972" y="1637525"/>
                  </a:cubicBezTo>
                  <a:cubicBezTo>
                    <a:pt x="318680" y="1651251"/>
                    <a:pt x="364525" y="1684558"/>
                    <a:pt x="364525" y="1684558"/>
                  </a:cubicBezTo>
                  <a:cubicBezTo>
                    <a:pt x="384480" y="1744416"/>
                    <a:pt x="360250" y="1703086"/>
                    <a:pt x="411561" y="1731591"/>
                  </a:cubicBezTo>
                  <a:cubicBezTo>
                    <a:pt x="436269" y="1745317"/>
                    <a:pt x="455300" y="1769687"/>
                    <a:pt x="482114" y="1778624"/>
                  </a:cubicBezTo>
                  <a:lnTo>
                    <a:pt x="587944" y="1813898"/>
                  </a:lnTo>
                  <a:cubicBezTo>
                    <a:pt x="587948" y="1813899"/>
                    <a:pt x="658492" y="1837414"/>
                    <a:pt x="658497" y="1837415"/>
                  </a:cubicBezTo>
                  <a:lnTo>
                    <a:pt x="729051" y="1849173"/>
                  </a:lnTo>
                  <a:lnTo>
                    <a:pt x="834881" y="1884448"/>
                  </a:lnTo>
                  <a:cubicBezTo>
                    <a:pt x="846640" y="1888367"/>
                    <a:pt x="858003" y="1893775"/>
                    <a:pt x="870157" y="1896206"/>
                  </a:cubicBezTo>
                  <a:cubicBezTo>
                    <a:pt x="944799" y="1911133"/>
                    <a:pt x="909562" y="1903116"/>
                    <a:pt x="975987" y="1919723"/>
                  </a:cubicBezTo>
                  <a:cubicBezTo>
                    <a:pt x="1028880" y="1917689"/>
                    <a:pt x="1217199" y="1938972"/>
                    <a:pt x="1316995" y="1896206"/>
                  </a:cubicBezTo>
                  <a:cubicBezTo>
                    <a:pt x="1438116" y="1844301"/>
                    <a:pt x="1273982" y="1902704"/>
                    <a:pt x="1434584" y="1849173"/>
                  </a:cubicBezTo>
                  <a:lnTo>
                    <a:pt x="1469860" y="1837415"/>
                  </a:lnTo>
                  <a:cubicBezTo>
                    <a:pt x="1598260" y="1751819"/>
                    <a:pt x="1400314" y="1878064"/>
                    <a:pt x="1552172" y="1802140"/>
                  </a:cubicBezTo>
                  <a:cubicBezTo>
                    <a:pt x="1577453" y="1789500"/>
                    <a:pt x="1599208" y="1770785"/>
                    <a:pt x="1622726" y="1755107"/>
                  </a:cubicBezTo>
                  <a:lnTo>
                    <a:pt x="1658002" y="1731591"/>
                  </a:lnTo>
                  <a:lnTo>
                    <a:pt x="1693279" y="1708074"/>
                  </a:lnTo>
                  <a:cubicBezTo>
                    <a:pt x="1701118" y="1696316"/>
                    <a:pt x="1706804" y="1682792"/>
                    <a:pt x="1716797" y="1672799"/>
                  </a:cubicBezTo>
                  <a:cubicBezTo>
                    <a:pt x="1726790" y="1662806"/>
                    <a:pt x="1742767" y="1659918"/>
                    <a:pt x="1752073" y="1649283"/>
                  </a:cubicBezTo>
                  <a:cubicBezTo>
                    <a:pt x="1770686" y="1628013"/>
                    <a:pt x="1783430" y="1602250"/>
                    <a:pt x="1799109" y="1578733"/>
                  </a:cubicBezTo>
                  <a:cubicBezTo>
                    <a:pt x="1806948" y="1566975"/>
                    <a:pt x="1810869" y="1551298"/>
                    <a:pt x="1822627" y="1543459"/>
                  </a:cubicBezTo>
                  <a:lnTo>
                    <a:pt x="1857903" y="1519942"/>
                  </a:lnTo>
                  <a:cubicBezTo>
                    <a:pt x="1865742" y="1496426"/>
                    <a:pt x="1867670" y="1470018"/>
                    <a:pt x="1881421" y="1449393"/>
                  </a:cubicBezTo>
                  <a:cubicBezTo>
                    <a:pt x="1889260" y="1437635"/>
                    <a:pt x="1898619" y="1426758"/>
                    <a:pt x="1904939" y="1414118"/>
                  </a:cubicBezTo>
                  <a:cubicBezTo>
                    <a:pt x="1910482" y="1403032"/>
                    <a:pt x="1910679" y="1389678"/>
                    <a:pt x="1916698" y="1378843"/>
                  </a:cubicBezTo>
                  <a:cubicBezTo>
                    <a:pt x="1930425" y="1354137"/>
                    <a:pt x="1954795" y="1335107"/>
                    <a:pt x="1963733" y="1308294"/>
                  </a:cubicBezTo>
                  <a:cubicBezTo>
                    <a:pt x="1967653" y="1296536"/>
                    <a:pt x="1972231" y="1284977"/>
                    <a:pt x="1975492" y="1273019"/>
                  </a:cubicBezTo>
                  <a:cubicBezTo>
                    <a:pt x="1983997" y="1241838"/>
                    <a:pt x="1999010" y="1178953"/>
                    <a:pt x="1999010" y="1178953"/>
                  </a:cubicBezTo>
                  <a:cubicBezTo>
                    <a:pt x="1995090" y="1010418"/>
                    <a:pt x="1998223" y="841571"/>
                    <a:pt x="1987251" y="673348"/>
                  </a:cubicBezTo>
                  <a:cubicBezTo>
                    <a:pt x="1986331" y="659246"/>
                    <a:pt x="1973726" y="648066"/>
                    <a:pt x="1963733" y="638073"/>
                  </a:cubicBezTo>
                  <a:cubicBezTo>
                    <a:pt x="1953740" y="628080"/>
                    <a:pt x="1940216" y="622396"/>
                    <a:pt x="1928457" y="614557"/>
                  </a:cubicBezTo>
                  <a:cubicBezTo>
                    <a:pt x="1924537" y="602799"/>
                    <a:pt x="1922718" y="590117"/>
                    <a:pt x="1916698" y="579282"/>
                  </a:cubicBezTo>
                  <a:cubicBezTo>
                    <a:pt x="1902971" y="554575"/>
                    <a:pt x="1878601" y="535545"/>
                    <a:pt x="1869662" y="508732"/>
                  </a:cubicBezTo>
                  <a:cubicBezTo>
                    <a:pt x="1848103" y="444061"/>
                    <a:pt x="1870856" y="502003"/>
                    <a:pt x="1834386" y="438183"/>
                  </a:cubicBezTo>
                  <a:cubicBezTo>
                    <a:pt x="1825689" y="422964"/>
                    <a:pt x="1823263" y="403544"/>
                    <a:pt x="1810868" y="391150"/>
                  </a:cubicBezTo>
                  <a:cubicBezTo>
                    <a:pt x="1790882" y="371165"/>
                    <a:pt x="1763833" y="359795"/>
                    <a:pt x="1740315" y="344117"/>
                  </a:cubicBezTo>
                  <a:lnTo>
                    <a:pt x="1669761" y="297084"/>
                  </a:lnTo>
                  <a:lnTo>
                    <a:pt x="1634485" y="285326"/>
                  </a:lnTo>
                  <a:cubicBezTo>
                    <a:pt x="1626646" y="273568"/>
                    <a:pt x="1620960" y="260044"/>
                    <a:pt x="1610967" y="250051"/>
                  </a:cubicBezTo>
                  <a:cubicBezTo>
                    <a:pt x="1583015" y="222100"/>
                    <a:pt x="1540068" y="214661"/>
                    <a:pt x="1505137" y="203018"/>
                  </a:cubicBezTo>
                  <a:lnTo>
                    <a:pt x="1469860" y="191260"/>
                  </a:lnTo>
                  <a:cubicBezTo>
                    <a:pt x="1419704" y="157824"/>
                    <a:pt x="1402892" y="142404"/>
                    <a:pt x="1352271" y="120710"/>
                  </a:cubicBezTo>
                  <a:cubicBezTo>
                    <a:pt x="1340878" y="115828"/>
                    <a:pt x="1328754" y="112871"/>
                    <a:pt x="1316995" y="108952"/>
                  </a:cubicBezTo>
                  <a:cubicBezTo>
                    <a:pt x="1305236" y="101113"/>
                    <a:pt x="1294951" y="90397"/>
                    <a:pt x="1281718" y="85435"/>
                  </a:cubicBezTo>
                  <a:cubicBezTo>
                    <a:pt x="1263004" y="78418"/>
                    <a:pt x="1242910" y="73677"/>
                    <a:pt x="1222924" y="73677"/>
                  </a:cubicBezTo>
                  <a:cubicBezTo>
                    <a:pt x="1105270" y="73677"/>
                    <a:pt x="987746" y="81516"/>
                    <a:pt x="870157" y="85435"/>
                  </a:cubicBezTo>
                  <a:cubicBezTo>
                    <a:pt x="790465" y="112000"/>
                    <a:pt x="887675" y="81933"/>
                    <a:pt x="752569" y="108952"/>
                  </a:cubicBezTo>
                  <a:cubicBezTo>
                    <a:pt x="714714" y="116522"/>
                    <a:pt x="708506" y="128928"/>
                    <a:pt x="670256" y="144227"/>
                  </a:cubicBezTo>
                  <a:cubicBezTo>
                    <a:pt x="647239" y="153433"/>
                    <a:pt x="599703" y="167743"/>
                    <a:pt x="599703" y="167743"/>
                  </a:cubicBezTo>
                  <a:cubicBezTo>
                    <a:pt x="513753" y="225041"/>
                    <a:pt x="615507" y="148781"/>
                    <a:pt x="540909" y="238293"/>
                  </a:cubicBezTo>
                  <a:cubicBezTo>
                    <a:pt x="531862" y="249149"/>
                    <a:pt x="517391" y="253970"/>
                    <a:pt x="505632" y="261809"/>
                  </a:cubicBezTo>
                  <a:cubicBezTo>
                    <a:pt x="497793" y="273567"/>
                    <a:pt x="492107" y="287091"/>
                    <a:pt x="482114" y="297084"/>
                  </a:cubicBezTo>
                  <a:cubicBezTo>
                    <a:pt x="472121" y="307077"/>
                    <a:pt x="455666" y="309565"/>
                    <a:pt x="446838" y="320600"/>
                  </a:cubicBezTo>
                  <a:cubicBezTo>
                    <a:pt x="381925" y="401737"/>
                    <a:pt x="500903" y="311994"/>
                    <a:pt x="399802" y="379392"/>
                  </a:cubicBezTo>
                  <a:cubicBezTo>
                    <a:pt x="403722" y="351956"/>
                    <a:pt x="401612" y="322951"/>
                    <a:pt x="411561" y="297084"/>
                  </a:cubicBezTo>
                  <a:cubicBezTo>
                    <a:pt x="421707" y="270704"/>
                    <a:pt x="449658" y="253347"/>
                    <a:pt x="458596" y="226534"/>
                  </a:cubicBezTo>
                  <a:cubicBezTo>
                    <a:pt x="466435" y="203018"/>
                    <a:pt x="476102" y="180033"/>
                    <a:pt x="482114" y="155985"/>
                  </a:cubicBezTo>
                  <a:cubicBezTo>
                    <a:pt x="486034" y="140307"/>
                    <a:pt x="489229" y="124431"/>
                    <a:pt x="493873" y="108952"/>
                  </a:cubicBezTo>
                  <a:cubicBezTo>
                    <a:pt x="500996" y="85209"/>
                    <a:pt x="503640" y="59027"/>
                    <a:pt x="517391" y="38402"/>
                  </a:cubicBezTo>
                  <a:cubicBezTo>
                    <a:pt x="525230" y="26644"/>
                    <a:pt x="540909" y="-11004"/>
                    <a:pt x="540909" y="3128"/>
                  </a:cubicBezTo>
                  <a:cubicBezTo>
                    <a:pt x="540909" y="27917"/>
                    <a:pt x="525230" y="50161"/>
                    <a:pt x="517391" y="73677"/>
                  </a:cubicBezTo>
                  <a:lnTo>
                    <a:pt x="482114" y="179501"/>
                  </a:lnTo>
                  <a:cubicBezTo>
                    <a:pt x="478194" y="191259"/>
                    <a:pt x="477230" y="204463"/>
                    <a:pt x="470355" y="214776"/>
                  </a:cubicBezTo>
                  <a:lnTo>
                    <a:pt x="446838" y="250051"/>
                  </a:lnTo>
                  <a:cubicBezTo>
                    <a:pt x="442918" y="265729"/>
                    <a:pt x="439519" y="281546"/>
                    <a:pt x="435079" y="297084"/>
                  </a:cubicBezTo>
                  <a:cubicBezTo>
                    <a:pt x="397375" y="429039"/>
                    <a:pt x="359259" y="332359"/>
                    <a:pt x="729051" y="332359"/>
                  </a:cubicBezTo>
                </a:path>
              </a:pathLst>
            </a:custGeom>
            <a:ln w="53975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4445" r="7391" b="6667"/>
          <a:stretch/>
        </p:blipFill>
        <p:spPr>
          <a:xfrm>
            <a:off x="3657600" y="370820"/>
            <a:ext cx="54102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524000"/>
            <a:ext cx="350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Each day has 30+ LES simulations with different model, intial, and boundary conditions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All simulations are “good”, using well-developed analyses based on observations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I chose three simulations for each day, all with WRF LES.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Initial, boundary conditions and forcing all the same source:</a:t>
            </a:r>
          </a:p>
          <a:p>
            <a:pPr eaLnBrk="1" fontAlgn="b" hangingPunct="1">
              <a:buNone/>
            </a:pPr>
            <a:r>
              <a:rPr lang="en-US" sz="1800" smtClean="0"/>
              <a:t>sim30 VARANAL</a:t>
            </a:r>
            <a:endParaRPr lang="en-US" sz="1800"/>
          </a:p>
          <a:p>
            <a:pPr eaLnBrk="1" fontAlgn="b" hangingPunct="1">
              <a:buNone/>
            </a:pPr>
            <a:r>
              <a:rPr lang="en-US" sz="1800" smtClean="0"/>
              <a:t>sim31 MSDA</a:t>
            </a:r>
            <a:endParaRPr lang="en-US" sz="1800"/>
          </a:p>
          <a:p>
            <a:pPr eaLnBrk="1" fontAlgn="b" hangingPunct="1">
              <a:buNone/>
            </a:pPr>
            <a:r>
              <a:rPr lang="en-US" sz="1800" smtClean="0"/>
              <a:t>sim34 ECMWF</a:t>
            </a:r>
          </a:p>
          <a:p>
            <a:pPr eaLnBrk="1" fontAlgn="b" hangingPunct="1">
              <a:buNone/>
            </a:pPr>
            <a:endParaRPr lang="en-US" sz="1800"/>
          </a:p>
          <a:p>
            <a:pPr eaLnBrk="1" fontAlgn="b" hangingPunct="1">
              <a:buNone/>
            </a:pPr>
            <a:r>
              <a:rPr lang="en-US" sz="1800" smtClean="0"/>
              <a:t>Note varying vertical scales!</a:t>
            </a: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438400"/>
            <a:ext cx="545342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smtClean="0"/>
              <a:t>1.5e-4</a:t>
            </a:r>
            <a:endParaRPr lang="en-US" sz="1000"/>
          </a:p>
        </p:txBody>
      </p:sp>
      <p:sp>
        <p:nvSpPr>
          <p:cNvPr id="7" name="TextBox 6"/>
          <p:cNvSpPr txBox="1"/>
          <p:nvPr/>
        </p:nvSpPr>
        <p:spPr>
          <a:xfrm>
            <a:off x="4191000" y="2750641"/>
            <a:ext cx="196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Tenuous cloud in LES,</a:t>
            </a:r>
          </a:p>
          <a:p>
            <a:r>
              <a:rPr lang="en-US" smtClean="0"/>
              <a:t>None in SCM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0313" y="76200"/>
            <a:ext cx="179728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Mass flux cloud only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7671" y="6345942"/>
            <a:ext cx="99392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Time UTC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4445" r="7391" b="6667"/>
          <a:stretch/>
        </p:blipFill>
        <p:spPr>
          <a:xfrm>
            <a:off x="3657600" y="370820"/>
            <a:ext cx="54102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Different simulations are very different in cloud cover and LWP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Features to note: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SCM cloud base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Top also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late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underestimated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good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438400"/>
            <a:ext cx="545342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smtClean="0"/>
              <a:t>1.5e-4</a:t>
            </a:r>
            <a:endParaRPr lang="en-US" sz="1000"/>
          </a:p>
        </p:txBody>
      </p:sp>
      <p:sp>
        <p:nvSpPr>
          <p:cNvPr id="7" name="TextBox 6"/>
          <p:cNvSpPr txBox="1"/>
          <p:nvPr/>
        </p:nvSpPr>
        <p:spPr>
          <a:xfrm>
            <a:off x="4191000" y="2750641"/>
            <a:ext cx="196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Tenuous cloud in LES,</a:t>
            </a:r>
          </a:p>
          <a:p>
            <a:r>
              <a:rPr lang="en-US" smtClean="0"/>
              <a:t>None in SCM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0313" y="76200"/>
            <a:ext cx="179728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Mass flux cloud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3333" r="6918" b="6667"/>
          <a:stretch/>
        </p:blipFill>
        <p:spPr>
          <a:xfrm>
            <a:off x="3886200" y="377446"/>
            <a:ext cx="5181601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Adding subgrid stratus within MYNN-EDMF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time much improved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Tenuous cloud in sim31 now present, but too much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SCM cloud base and top still 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LWP improved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cover good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Fog forms late in run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1380" y="2601146"/>
            <a:ext cx="439544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smtClean="0"/>
              <a:t>4e-3</a:t>
            </a:r>
            <a:endParaRPr lang="en-US" sz="1000"/>
          </a:p>
        </p:txBody>
      </p:sp>
      <p:sp>
        <p:nvSpPr>
          <p:cNvPr id="7" name="TextBox 6"/>
          <p:cNvSpPr txBox="1"/>
          <p:nvPr/>
        </p:nvSpPr>
        <p:spPr>
          <a:xfrm>
            <a:off x="4419600" y="2724257"/>
            <a:ext cx="196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Tenuous cloud in 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76200"/>
            <a:ext cx="258275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Subgrid stratus cloud included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Profiles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Different simulations have very different boundary layer heights and surface temperatures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SCM generally: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Too cool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Too moist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Too shallow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rgbClr val="FFFFFF"/>
                </a:solidFill>
              </a:rPr>
              <a:t>Not smooth (vertical resolution)</a:t>
            </a: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32" r="6250" b="4445"/>
          <a:stretch/>
        </p:blipFill>
        <p:spPr>
          <a:xfrm>
            <a:off x="4267200" y="228600"/>
            <a:ext cx="4724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444" r="6250" b="36711"/>
          <a:stretch/>
        </p:blipFill>
        <p:spPr>
          <a:xfrm>
            <a:off x="4339379" y="383977"/>
            <a:ext cx="4572000" cy="4873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6 June case</a:t>
            </a:r>
            <a:br>
              <a:rPr lang="en-US" sz="240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400" smtClean="0">
                <a:solidFill>
                  <a:schemeClr val="tx1">
                    <a:lumMod val="85000"/>
                  </a:schemeClr>
                </a:solidFill>
              </a:rPr>
              <a:t>Cloud characteristics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532A8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A107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Comparing MYNN-EDMF with TEMF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TEMF: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Onset time better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base a bit high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Cloud top better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Spikes of LWP up to 1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sz="1800" smtClean="0">
                <a:solidFill>
                  <a:srgbClr val="FFFFFF"/>
                </a:solidFill>
              </a:rPr>
              <a:t>PBL very warm (not shown) – forcing issue?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2743200"/>
            <a:ext cx="3505200" cy="3810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4D4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ISTP_09</Template>
  <TotalTime>23045</TotalTime>
  <Words>1015</Words>
  <Application>Microsoft Office PowerPoint</Application>
  <PresentationFormat>On-screen Show (4:3)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Calibri Light</vt:lpstr>
      <vt:lpstr>Cambria Math</vt:lpstr>
      <vt:lpstr>Franklin Gothic Book</vt:lpstr>
      <vt:lpstr>Times New Roman</vt:lpstr>
      <vt:lpstr>Wingdings</vt:lpstr>
      <vt:lpstr>Wingdings 2</vt:lpstr>
      <vt:lpstr>Technic</vt:lpstr>
      <vt:lpstr>Office Theme</vt:lpstr>
      <vt:lpstr>Shallow cumulus evaluated with the LASSO (ensemble LES) framework</vt:lpstr>
      <vt:lpstr>What and why LASSO?</vt:lpstr>
      <vt:lpstr>EDMF schemes for PBL and shallow Cu</vt:lpstr>
      <vt:lpstr>PowerPoint Presentation</vt:lpstr>
      <vt:lpstr>6 June case Cloud characteristics</vt:lpstr>
      <vt:lpstr>6 June case Cloud characteristics</vt:lpstr>
      <vt:lpstr>6 June case Cloud characteristics</vt:lpstr>
      <vt:lpstr>6 June case Profiles</vt:lpstr>
      <vt:lpstr>6 June case Cloud characteristics</vt:lpstr>
      <vt:lpstr>6 June case Cloud characteristics</vt:lpstr>
      <vt:lpstr>6 June case profiles (no MF)</vt:lpstr>
      <vt:lpstr>Next case : 9 June Cloud characteristics</vt:lpstr>
      <vt:lpstr>Next case : 9 June Cloud characteristics</vt:lpstr>
      <vt:lpstr>Third case : 27 June Cloud characteristics</vt:lpstr>
      <vt:lpstr>Third case : 27 June Cloud characteristics</vt:lpstr>
      <vt:lpstr>Summary</vt:lpstr>
    </vt:vector>
  </TitlesOfParts>
  <Company>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</dc:creator>
  <cp:lastModifiedBy>Wayne Angevine</cp:lastModifiedBy>
  <cp:revision>774</cp:revision>
  <dcterms:created xsi:type="dcterms:W3CDTF">2002-02-04T20:32:40Z</dcterms:created>
  <dcterms:modified xsi:type="dcterms:W3CDTF">2017-06-12T16:02:29Z</dcterms:modified>
</cp:coreProperties>
</file>