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avi" ContentType="video/x-msvideo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9" r:id="rId2"/>
    <p:sldId id="265" r:id="rId3"/>
    <p:sldId id="309" r:id="rId4"/>
    <p:sldId id="301" r:id="rId5"/>
    <p:sldId id="283" r:id="rId6"/>
    <p:sldId id="303" r:id="rId7"/>
    <p:sldId id="279" r:id="rId8"/>
    <p:sldId id="304" r:id="rId9"/>
    <p:sldId id="305" r:id="rId10"/>
    <p:sldId id="306" r:id="rId11"/>
    <p:sldId id="307" r:id="rId12"/>
    <p:sldId id="288" r:id="rId13"/>
    <p:sldId id="299" r:id="rId14"/>
    <p:sldId id="292" r:id="rId15"/>
    <p:sldId id="308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9300"/>
    <a:srgbClr val="FF2500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39"/>
    <p:restoredTop sz="93313"/>
  </p:normalViewPr>
  <p:slideViewPr>
    <p:cSldViewPr>
      <p:cViewPr varScale="1">
        <p:scale>
          <a:sx n="158" d="100"/>
          <a:sy n="158" d="100"/>
        </p:scale>
        <p:origin x="125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F9EEA-77E7-104B-8A18-6392FFA3847D}" type="datetimeFigureOut">
              <a:rPr lang="en-US" smtClean="0"/>
              <a:t>6/13/17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4F8585-6223-0C42-AF55-F25C79145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418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79502B6-7FB6-9842-BDFB-231C12D9F421}" type="datetimeFigureOut">
              <a:rPr lang="en-US"/>
              <a:pPr>
                <a:defRPr/>
              </a:pPr>
              <a:t>6/13/17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ABD4917-B839-4840-93BB-5342914E79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176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1371600"/>
            <a:ext cx="9144000" cy="152400"/>
          </a:xfrm>
          <a:prstGeom prst="rect">
            <a:avLst/>
          </a:prstGeom>
          <a:solidFill>
            <a:srgbClr val="A0B4D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pic>
        <p:nvPicPr>
          <p:cNvPr id="5" name="Picture 3" descr="4CB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0" y="1524000"/>
            <a:ext cx="9144000" cy="5334000"/>
          </a:xfrm>
          <a:prstGeom prst="rect">
            <a:avLst/>
          </a:prstGeom>
          <a:solidFill>
            <a:srgbClr val="DBE3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4800600"/>
            <a:ext cx="381000" cy="2057400"/>
          </a:xfrm>
          <a:prstGeom prst="rect">
            <a:avLst/>
          </a:prstGeom>
          <a:solidFill>
            <a:srgbClr val="6685B3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0" y="4343400"/>
            <a:ext cx="381000" cy="304800"/>
          </a:xfrm>
          <a:prstGeom prst="rect">
            <a:avLst/>
          </a:prstGeom>
          <a:solidFill>
            <a:srgbClr val="6685B3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0" y="3886200"/>
            <a:ext cx="381000" cy="304800"/>
          </a:xfrm>
          <a:prstGeom prst="rect">
            <a:avLst/>
          </a:prstGeom>
          <a:solidFill>
            <a:srgbClr val="6685B3">
              <a:alpha val="3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0" y="3429000"/>
            <a:ext cx="381000" cy="304800"/>
          </a:xfrm>
          <a:prstGeom prst="rect">
            <a:avLst/>
          </a:prstGeom>
          <a:solidFill>
            <a:srgbClr val="6685B3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1" name="Rectangle 9"/>
          <p:cNvSpPr>
            <a:spLocks noChangeArrowheads="1"/>
          </p:cNvSpPr>
          <p:nvPr userDrawn="1"/>
        </p:nvSpPr>
        <p:spPr bwMode="auto">
          <a:xfrm>
            <a:off x="0" y="2971800"/>
            <a:ext cx="381000" cy="304800"/>
          </a:xfrm>
          <a:prstGeom prst="rect">
            <a:avLst/>
          </a:prstGeom>
          <a:solidFill>
            <a:srgbClr val="6685B3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2" name="Text Box 13"/>
          <p:cNvSpPr txBox="1">
            <a:spLocks noChangeArrowheads="1"/>
          </p:cNvSpPr>
          <p:nvPr userDrawn="1"/>
        </p:nvSpPr>
        <p:spPr bwMode="auto">
          <a:xfrm>
            <a:off x="381000" y="6400800"/>
            <a:ext cx="838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1600">
                <a:solidFill>
                  <a:srgbClr val="404040"/>
                </a:solidFill>
                <a:ea typeface="Osaka" charset="-128"/>
              </a:rPr>
              <a:t>NATIONAL CENTER FOR ATMOSPHERIC RESEARCH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381000" y="1676400"/>
            <a:ext cx="8382000" cy="19050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038600"/>
            <a:ext cx="6400800" cy="1981200"/>
          </a:xfrm>
        </p:spPr>
        <p:txBody>
          <a:bodyPr/>
          <a:lstStyle>
            <a:lvl1pPr marL="0" indent="0" algn="ctr">
              <a:buFontTx/>
              <a:buNone/>
              <a:defRPr sz="260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75817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 altLang="en-US"/>
              <a:t>UCAR Confidential and Proprietary. © 2008, University Corporation for Atmospheric Research. All rights reserved.</a:t>
            </a:r>
          </a:p>
          <a:p>
            <a:pPr>
              <a:defRPr/>
            </a:pPr>
            <a:endParaRPr lang="en-US" altLang="en-US"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7136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 altLang="en-US"/>
              <a:t>UCAR Confidential and Proprietary. © 2008, University Corporation for Atmospheric Research. All rights reserved.</a:t>
            </a:r>
          </a:p>
          <a:p>
            <a:pPr>
              <a:defRPr/>
            </a:pPr>
            <a:endParaRPr lang="en-US" altLang="en-US"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0017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 altLang="en-US"/>
              <a:t>UCAR Confidential and Proprietary. © 2008, University Corporation for Atmospheric Research. All rights reserved.</a:t>
            </a:r>
          </a:p>
          <a:p>
            <a:pPr>
              <a:defRPr/>
            </a:pPr>
            <a:endParaRPr lang="en-US" altLang="en-US"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59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 altLang="en-US"/>
              <a:t>UCAR Confidential and Proprietary. © 2008, University Corporation for Atmospheric Research. All rights reserved.</a:t>
            </a:r>
          </a:p>
          <a:p>
            <a:pPr>
              <a:defRPr/>
            </a:pPr>
            <a:endParaRPr lang="en-US" altLang="en-US"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8148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 altLang="en-US"/>
              <a:t>UCAR Confidential and Proprietary. © 2008, University Corporation for Atmospheric Research. All rights reserved.</a:t>
            </a:r>
          </a:p>
          <a:p>
            <a:pPr>
              <a:defRPr/>
            </a:pPr>
            <a:endParaRPr lang="en-US" altLang="en-US"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8736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 altLang="en-US"/>
              <a:t>UCAR Confidential and Proprietary. © 2008, University Corporation for Atmospheric Research. All rights reserved.</a:t>
            </a:r>
          </a:p>
          <a:p>
            <a:pPr>
              <a:defRPr/>
            </a:pPr>
            <a:endParaRPr lang="en-US" altLang="en-US"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9575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 altLang="en-US"/>
              <a:t>UCAR Confidential and Proprietary. © 2008, University Corporation for Atmospheric Research. All rights reserved.</a:t>
            </a:r>
          </a:p>
          <a:p>
            <a:pPr>
              <a:defRPr/>
            </a:pPr>
            <a:endParaRPr lang="en-US" altLang="en-US"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080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 altLang="en-US"/>
              <a:t>UCAR Confidential and Proprietary. © 2008, University Corporation for Atmospheric Research. All rights reserved.</a:t>
            </a:r>
          </a:p>
          <a:p>
            <a:pPr>
              <a:defRPr/>
            </a:pPr>
            <a:endParaRPr lang="en-US" altLang="en-US"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827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 altLang="en-US"/>
              <a:t>UCAR Confidential and Proprietary. © 2008, University Corporation for Atmospheric Research. All rights reserved.</a:t>
            </a:r>
          </a:p>
          <a:p>
            <a:pPr>
              <a:defRPr/>
            </a:pPr>
            <a:endParaRPr lang="en-US" altLang="en-US"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2732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 altLang="en-US"/>
              <a:t>UCAR Confidential and Proprietary. © 2008, University Corporation for Atmospheric Research. All rights reserved.</a:t>
            </a:r>
          </a:p>
          <a:p>
            <a:pPr>
              <a:defRPr/>
            </a:pPr>
            <a:endParaRPr lang="en-US" altLang="en-US"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2608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4CB_rgb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447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9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DBE3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28" name="Rectangle 20"/>
          <p:cNvSpPr>
            <a:spLocks noChangeArrowheads="1"/>
          </p:cNvSpPr>
          <p:nvPr userDrawn="1"/>
        </p:nvSpPr>
        <p:spPr bwMode="auto">
          <a:xfrm>
            <a:off x="0" y="4800600"/>
            <a:ext cx="381000" cy="2057400"/>
          </a:xfrm>
          <a:prstGeom prst="rect">
            <a:avLst/>
          </a:prstGeom>
          <a:solidFill>
            <a:srgbClr val="6685B3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29" name="Rectangle 21"/>
          <p:cNvSpPr>
            <a:spLocks noChangeArrowheads="1"/>
          </p:cNvSpPr>
          <p:nvPr userDrawn="1"/>
        </p:nvSpPr>
        <p:spPr bwMode="auto">
          <a:xfrm>
            <a:off x="0" y="4343400"/>
            <a:ext cx="381000" cy="304800"/>
          </a:xfrm>
          <a:prstGeom prst="rect">
            <a:avLst/>
          </a:prstGeom>
          <a:solidFill>
            <a:srgbClr val="6685B3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30" name="Rectangle 22"/>
          <p:cNvSpPr>
            <a:spLocks noChangeArrowheads="1"/>
          </p:cNvSpPr>
          <p:nvPr userDrawn="1"/>
        </p:nvSpPr>
        <p:spPr bwMode="auto">
          <a:xfrm>
            <a:off x="0" y="3886200"/>
            <a:ext cx="381000" cy="304800"/>
          </a:xfrm>
          <a:prstGeom prst="rect">
            <a:avLst/>
          </a:prstGeom>
          <a:solidFill>
            <a:srgbClr val="6685B3">
              <a:alpha val="3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31" name="Rectangle 23"/>
          <p:cNvSpPr>
            <a:spLocks noChangeArrowheads="1"/>
          </p:cNvSpPr>
          <p:nvPr userDrawn="1"/>
        </p:nvSpPr>
        <p:spPr bwMode="auto">
          <a:xfrm>
            <a:off x="0" y="3429000"/>
            <a:ext cx="381000" cy="304800"/>
          </a:xfrm>
          <a:prstGeom prst="rect">
            <a:avLst/>
          </a:prstGeom>
          <a:solidFill>
            <a:srgbClr val="6685B3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32" name="Rectangle 24"/>
          <p:cNvSpPr>
            <a:spLocks noChangeArrowheads="1"/>
          </p:cNvSpPr>
          <p:nvPr userDrawn="1"/>
        </p:nvSpPr>
        <p:spPr bwMode="auto">
          <a:xfrm>
            <a:off x="0" y="2971800"/>
            <a:ext cx="381000" cy="304800"/>
          </a:xfrm>
          <a:prstGeom prst="rect">
            <a:avLst/>
          </a:prstGeom>
          <a:solidFill>
            <a:srgbClr val="6685B3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endParaRPr lang="en-US" altLang="en-US" smtClean="0"/>
          </a:p>
        </p:txBody>
      </p:sp>
      <p:sp>
        <p:nvSpPr>
          <p:cNvPr id="104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50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51" name="Rectangle 2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29400"/>
            <a:ext cx="9144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404040"/>
                </a:solidFill>
                <a:ea typeface="Osaka" charset="-128"/>
              </a:defRPr>
            </a:lvl1pPr>
          </a:lstStyle>
          <a:p>
            <a:pPr>
              <a:defRPr/>
            </a:pPr>
            <a:r>
              <a:rPr lang="en-US" altLang="en-US">
                <a:ea typeface="+mn-ea"/>
              </a:rPr>
              <a:t>UCAR Confidential and Proprietary. © 2008, University Corporation for Atmospheric Research. All rights reserved.</a:t>
            </a:r>
          </a:p>
          <a:p>
            <a:pPr>
              <a:defRPr/>
            </a:pPr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28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20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Relationship Id="rId3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avi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32.wmf"/><Relationship Id="rId8" Type="http://schemas.openxmlformats.org/officeDocument/2006/relationships/image" Target="../media/image500.png"/><Relationship Id="rId9" Type="http://schemas.openxmlformats.org/officeDocument/2006/relationships/image" Target="../media/image34.png"/><Relationship Id="rId1" Type="http://schemas.openxmlformats.org/officeDocument/2006/relationships/vmlDrawing" Target="../drawings/vmlDrawing1.vml"/><Relationship Id="rId2" Type="http://schemas.microsoft.com/office/2007/relationships/media" Target="../media/media1.avi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6" descr="sign_bar_lgblueppt_br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9144000" cy="28194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Coupled mesoscale-LES modeling to improve the representation of stably stratified atmospheric boundary layers</a:t>
            </a:r>
            <a:endParaRPr lang="en-US" altLang="en-US" sz="36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971800"/>
            <a:ext cx="91440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400" b="1" dirty="0" smtClean="0"/>
              <a:t>Domingo </a:t>
            </a:r>
            <a:r>
              <a:rPr lang="en-US" altLang="en-US" sz="2400" b="1" dirty="0"/>
              <a:t>Muñoz-Esparza</a:t>
            </a:r>
            <a:endParaRPr lang="en-US" altLang="en-US" sz="2400" b="1" dirty="0" smtClean="0"/>
          </a:p>
          <a:p>
            <a:pPr eaLnBrk="1" hangingPunct="1">
              <a:defRPr/>
            </a:pPr>
            <a:r>
              <a:rPr lang="en-US" altLang="en-US" sz="2200" dirty="0" err="1" smtClean="0"/>
              <a:t>Branko</a:t>
            </a:r>
            <a:r>
              <a:rPr lang="en-US" altLang="en-US" sz="2200" dirty="0" smtClean="0"/>
              <a:t> </a:t>
            </a:r>
            <a:r>
              <a:rPr lang="en-US" altLang="en-US" sz="2200" dirty="0" err="1" smtClean="0"/>
              <a:t>Kosović</a:t>
            </a:r>
            <a:r>
              <a:rPr lang="en-US" altLang="en-US" sz="2200" dirty="0" smtClean="0"/>
              <a:t>, Jeremy Sauer, Julie Lundquist</a:t>
            </a:r>
            <a:endParaRPr lang="en-US" altLang="en-US" sz="2200" dirty="0"/>
          </a:p>
        </p:txBody>
      </p:sp>
      <p:pic>
        <p:nvPicPr>
          <p:cNvPr id="14340" name="Picture 5" descr="NCARlogo_Transwhit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4267200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76300" y="4267200"/>
            <a:ext cx="7391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en-US" sz="1800" b="1" dirty="0" smtClean="0"/>
              <a:t>June 13</a:t>
            </a:r>
            <a:r>
              <a:rPr lang="en-US" altLang="en-US" sz="1800" b="1" baseline="30000" dirty="0" smtClean="0"/>
              <a:t>th</a:t>
            </a:r>
            <a:r>
              <a:rPr lang="en-US" altLang="en-US" sz="1800" b="1" dirty="0" smtClean="0"/>
              <a:t> 2017</a:t>
            </a:r>
          </a:p>
          <a:p>
            <a:pPr eaLnBrk="1" hangingPunct="1">
              <a:defRPr/>
            </a:pPr>
            <a:r>
              <a:rPr lang="en-US" altLang="en-US" sz="1800" b="1" dirty="0" smtClean="0"/>
              <a:t>18</a:t>
            </a:r>
            <a:r>
              <a:rPr lang="en-US" altLang="en-US" sz="1800" b="1" baseline="30000" dirty="0" smtClean="0"/>
              <a:t>th</a:t>
            </a:r>
            <a:r>
              <a:rPr lang="en-US" altLang="en-US" sz="1800" b="1" dirty="0" smtClean="0"/>
              <a:t> WRF Users’ Workshop, Boulder, CO</a:t>
            </a:r>
            <a:endParaRPr lang="en-US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553200"/>
            <a:ext cx="9144000" cy="228600"/>
          </a:xfrm>
        </p:spPr>
        <p:txBody>
          <a:bodyPr/>
          <a:lstStyle/>
          <a:p>
            <a:pPr>
              <a:defRPr/>
            </a:pPr>
            <a:r>
              <a:rPr lang="en-US" sz="1200" dirty="0"/>
              <a:t>Coupled mesoscale-LES modeling to improve the representation of stably stratified atmospheric boundary layers</a:t>
            </a:r>
            <a:endParaRPr lang="en-US" altLang="en-US" sz="1200" dirty="0">
              <a:ea typeface="Osaka" charset="-128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 smtClean="0"/>
              <a:t>Time evolution of 8-m temperature</a:t>
            </a:r>
          </a:p>
        </p:txBody>
      </p:sp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8458200" y="6553200"/>
            <a:ext cx="685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8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400" dirty="0" smtClean="0"/>
              <a:t>9</a:t>
            </a:r>
            <a:r>
              <a:rPr lang="bg-BG" altLang="en-US" sz="1400" dirty="0" smtClean="0"/>
              <a:t>/</a:t>
            </a:r>
            <a:r>
              <a:rPr lang="cs-CZ" altLang="en-US" sz="1400" dirty="0" smtClean="0"/>
              <a:t>11</a:t>
            </a:r>
            <a:endParaRPr lang="en-US" altLang="en-US" sz="12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381000" y="1295400"/>
            <a:ext cx="8610600" cy="3279452"/>
            <a:chOff x="381000" y="1696740"/>
            <a:chExt cx="8610600" cy="32794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69" y="4599002"/>
              <a:ext cx="7970520" cy="37719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381000" y="1696740"/>
              <a:ext cx="8610600" cy="2915121"/>
              <a:chOff x="381000" y="1696740"/>
              <a:chExt cx="8610600" cy="2915121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1696740"/>
                <a:ext cx="8534400" cy="2915121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 bwMode="auto">
              <a:xfrm>
                <a:off x="381000" y="1696740"/>
                <a:ext cx="358126" cy="4572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1219200" y="1962746"/>
                <a:ext cx="1828800" cy="76621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019694" y="1918678"/>
                <a:ext cx="1461627" cy="738664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9193"/>
                    </a:solidFill>
                  </a:rPr>
                  <a:t>Measurements</a:t>
                </a:r>
              </a:p>
              <a:p>
                <a:r>
                  <a:rPr lang="en-US" sz="1400" b="1" dirty="0" smtClean="0"/>
                  <a:t>WRF-</a:t>
                </a:r>
                <a:r>
                  <a:rPr lang="en-US" sz="1400" b="1" dirty="0" err="1" smtClean="0"/>
                  <a:t>mesoLES</a:t>
                </a:r>
                <a:endParaRPr lang="en-US" sz="1400" b="1" dirty="0"/>
              </a:p>
              <a:p>
                <a:r>
                  <a:rPr lang="en-US" sz="1400" b="1" dirty="0" smtClean="0">
                    <a:solidFill>
                      <a:srgbClr val="FF0000"/>
                    </a:solidFill>
                  </a:rPr>
                  <a:t>WRF-</a:t>
                </a:r>
                <a:r>
                  <a:rPr lang="en-US" sz="1400" b="1" dirty="0" err="1" smtClean="0">
                    <a:solidFill>
                      <a:srgbClr val="FF0000"/>
                    </a:solidFill>
                  </a:rPr>
                  <a:t>meso</a:t>
                </a:r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 bwMode="auto">
            <a:xfrm>
              <a:off x="4953000" y="1918678"/>
              <a:ext cx="3886200" cy="2588480"/>
            </a:xfrm>
            <a:prstGeom prst="rect">
              <a:avLst/>
            </a:prstGeom>
            <a:solidFill>
              <a:srgbClr val="0070C0">
                <a:alpha val="8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24" name="Content Placeholder 1"/>
          <p:cNvSpPr>
            <a:spLocks noGrp="1"/>
          </p:cNvSpPr>
          <p:nvPr>
            <p:ph idx="1"/>
          </p:nvPr>
        </p:nvSpPr>
        <p:spPr>
          <a:xfrm>
            <a:off x="1219200" y="4642932"/>
            <a:ext cx="7239000" cy="1801963"/>
          </a:xfrm>
        </p:spPr>
        <p:txBody>
          <a:bodyPr>
            <a:normAutofit lnSpcReduction="10000"/>
          </a:bodyPr>
          <a:lstStyle/>
          <a:p>
            <a:pPr marL="0" indent="0" fontAlgn="base">
              <a:spcAft>
                <a:spcPct val="0"/>
              </a:spcAft>
              <a:buNone/>
            </a:pPr>
            <a:r>
              <a:rPr lang="en-US" sz="1800" dirty="0" smtClean="0">
                <a:solidFill>
                  <a:srgbClr val="0070C0"/>
                </a:solidFill>
              </a:rPr>
              <a:t>Resolved turbulence enables local temperature increases </a:t>
            </a:r>
            <a:r>
              <a:rPr lang="en-US" sz="1800" dirty="0" smtClean="0"/>
              <a:t>resulting from mixing with upper layers </a:t>
            </a:r>
          </a:p>
          <a:p>
            <a:pPr marL="0" indent="0" fontAlgn="base">
              <a:spcAft>
                <a:spcPct val="0"/>
              </a:spcAft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1800" dirty="0" smtClean="0">
                <a:solidFill>
                  <a:srgbClr val="0070C0"/>
                </a:solidFill>
              </a:rPr>
              <a:t>Temperature evolution </a:t>
            </a:r>
            <a:r>
              <a:rPr lang="en-US" sz="1800" dirty="0">
                <a:solidFill>
                  <a:srgbClr val="0070C0"/>
                </a:solidFill>
              </a:rPr>
              <a:t>is o</a:t>
            </a:r>
            <a:r>
              <a:rPr lang="en-US" sz="1800" dirty="0" smtClean="0">
                <a:solidFill>
                  <a:srgbClr val="0070C0"/>
                </a:solidFill>
              </a:rPr>
              <a:t>verall improved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sz="1800" dirty="0" smtClean="0"/>
              <a:t>The strongest stratification at the end of the night may require higher </a:t>
            </a:r>
            <a:r>
              <a:rPr lang="en-US" sz="1800" dirty="0" smtClean="0"/>
              <a:t>resolution (and/or a less dissipative advection scheme)  </a:t>
            </a:r>
            <a:endParaRPr lang="en-US" sz="1800" dirty="0" smtClean="0"/>
          </a:p>
        </p:txBody>
      </p:sp>
      <p:sp>
        <p:nvSpPr>
          <p:cNvPr id="2" name="Oval 1"/>
          <p:cNvSpPr/>
          <p:nvPr/>
        </p:nvSpPr>
        <p:spPr bwMode="auto">
          <a:xfrm>
            <a:off x="1447800" y="2743200"/>
            <a:ext cx="838200" cy="762000"/>
          </a:xfrm>
          <a:prstGeom prst="ellipse">
            <a:avLst/>
          </a:prstGeom>
          <a:noFill/>
          <a:ln w="3175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121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553200"/>
            <a:ext cx="9144000" cy="228600"/>
          </a:xfrm>
        </p:spPr>
        <p:txBody>
          <a:bodyPr/>
          <a:lstStyle/>
          <a:p>
            <a:pPr>
              <a:defRPr/>
            </a:pPr>
            <a:r>
              <a:rPr lang="en-US" sz="1200" dirty="0"/>
              <a:t>Coupled mesoscale-LES modeling to improve the representation of stably stratified atmospheric boundary layers</a:t>
            </a:r>
            <a:endParaRPr lang="en-US" altLang="en-US" sz="1200" dirty="0">
              <a:ea typeface="Osaka" charset="-128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 smtClean="0"/>
              <a:t>Turbulence statistics</a:t>
            </a:r>
          </a:p>
        </p:txBody>
      </p:sp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8458200" y="6553200"/>
            <a:ext cx="685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8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400" dirty="0" smtClean="0"/>
              <a:t>10</a:t>
            </a:r>
            <a:r>
              <a:rPr lang="bg-BG" altLang="en-US" sz="1400" dirty="0" smtClean="0"/>
              <a:t>/</a:t>
            </a:r>
            <a:r>
              <a:rPr lang="cs-CZ" altLang="en-US" sz="1400" dirty="0" smtClean="0"/>
              <a:t>11</a:t>
            </a:r>
            <a:endParaRPr lang="en-US" altLang="en-US" sz="1200" dirty="0"/>
          </a:p>
        </p:txBody>
      </p:sp>
      <p:sp>
        <p:nvSpPr>
          <p:cNvPr id="24" name="Content Placeholder 1"/>
          <p:cNvSpPr>
            <a:spLocks noGrp="1"/>
          </p:cNvSpPr>
          <p:nvPr>
            <p:ph idx="1"/>
          </p:nvPr>
        </p:nvSpPr>
        <p:spPr>
          <a:xfrm>
            <a:off x="914400" y="4812111"/>
            <a:ext cx="8001000" cy="152726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800" dirty="0" smtClean="0">
                <a:ea typeface="Arial" charset="0"/>
                <a:cs typeface="Arial" charset="0"/>
              </a:rPr>
              <a:t>PDFs </a:t>
            </a:r>
            <a:r>
              <a:rPr lang="en-US" sz="1800" dirty="0">
                <a:ea typeface="Arial" charset="0"/>
                <a:cs typeface="Arial" charset="0"/>
              </a:rPr>
              <a:t>of resolved </a:t>
            </a:r>
            <a:r>
              <a:rPr lang="en-US" sz="1800" dirty="0">
                <a:solidFill>
                  <a:srgbClr val="0070C0"/>
                </a:solidFill>
                <a:ea typeface="Arial" charset="0"/>
                <a:cs typeface="Arial" charset="0"/>
              </a:rPr>
              <a:t>turbulent </a:t>
            </a:r>
            <a:r>
              <a:rPr lang="en-US" sz="1800" dirty="0" smtClean="0">
                <a:solidFill>
                  <a:srgbClr val="0070C0"/>
                </a:solidFill>
                <a:ea typeface="Arial" charset="0"/>
                <a:cs typeface="Arial" charset="0"/>
              </a:rPr>
              <a:t>fluctuations </a:t>
            </a:r>
            <a:r>
              <a:rPr lang="en-US" sz="1800" dirty="0">
                <a:solidFill>
                  <a:srgbClr val="0070C0"/>
                </a:solidFill>
                <a:ea typeface="Arial" charset="0"/>
                <a:cs typeface="Arial" charset="0"/>
              </a:rPr>
              <a:t>almost identical to </a:t>
            </a:r>
            <a:r>
              <a:rPr lang="en-US" sz="1800" dirty="0" err="1">
                <a:solidFill>
                  <a:srgbClr val="0070C0"/>
                </a:solidFill>
                <a:ea typeface="Arial" charset="0"/>
                <a:cs typeface="Arial" charset="0"/>
              </a:rPr>
              <a:t>lidar</a:t>
            </a:r>
            <a:r>
              <a:rPr lang="en-US" sz="1800" dirty="0">
                <a:solidFill>
                  <a:srgbClr val="0070C0"/>
                </a:solidFill>
                <a:ea typeface="Arial" charset="0"/>
                <a:cs typeface="Arial" charset="0"/>
              </a:rPr>
              <a:t> observations</a:t>
            </a:r>
            <a:endParaRPr lang="en-US" sz="2000" dirty="0">
              <a:solidFill>
                <a:srgbClr val="0070C0"/>
              </a:solidFill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sz="1800" dirty="0" smtClean="0">
                <a:solidFill>
                  <a:srgbClr val="0070C0"/>
                </a:solidFill>
              </a:rPr>
              <a:t>Realistic energy distribution </a:t>
            </a:r>
            <a:r>
              <a:rPr lang="en-US" sz="1800" dirty="0" smtClean="0"/>
              <a:t>even at z = 8 m (1</a:t>
            </a:r>
            <a:r>
              <a:rPr lang="en-US" sz="1800" baseline="30000" dirty="0" smtClean="0"/>
              <a:t>st</a:t>
            </a:r>
            <a:r>
              <a:rPr lang="en-US" sz="1800" dirty="0" smtClean="0"/>
              <a:t> vertical grid point)          [even better agreement found at higher heights] 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" r="4771"/>
          <a:stretch>
            <a:fillRect/>
          </a:stretch>
        </p:blipFill>
        <p:spPr bwMode="auto">
          <a:xfrm>
            <a:off x="4701364" y="1159877"/>
            <a:ext cx="4343400" cy="350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57488" y="1255564"/>
            <a:ext cx="4243876" cy="3346354"/>
            <a:chOff x="457488" y="1504455"/>
            <a:chExt cx="4243876" cy="334635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488" y="1504455"/>
              <a:ext cx="4243876" cy="334635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990600" y="1676400"/>
              <a:ext cx="3810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334000" y="1298445"/>
            <a:ext cx="1461627" cy="738664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9193"/>
                </a:solidFill>
              </a:rPr>
              <a:t>Measurements</a:t>
            </a:r>
          </a:p>
          <a:p>
            <a:r>
              <a:rPr lang="en-US" sz="1400" b="1" dirty="0" smtClean="0"/>
              <a:t>WRF-</a:t>
            </a:r>
            <a:r>
              <a:rPr lang="en-US" sz="1400" b="1" dirty="0" err="1" smtClean="0"/>
              <a:t>mesoLES</a:t>
            </a:r>
            <a:endParaRPr lang="en-US" sz="1400" b="1" dirty="0"/>
          </a:p>
          <a:p>
            <a:r>
              <a:rPr lang="en-US" sz="1400" b="1" dirty="0" smtClean="0">
                <a:solidFill>
                  <a:srgbClr val="FF0000"/>
                </a:solidFill>
              </a:rPr>
              <a:t>WRF-</a:t>
            </a:r>
            <a:r>
              <a:rPr lang="en-US" sz="1400" b="1" dirty="0" err="1" smtClean="0">
                <a:solidFill>
                  <a:srgbClr val="FF0000"/>
                </a:solidFill>
              </a:rPr>
              <a:t>meso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81100" y="1008873"/>
            <a:ext cx="30595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smtClean="0">
                <a:latin typeface="+mn-lt"/>
              </a:rPr>
              <a:t>Probability distributions of U’, w’</a:t>
            </a:r>
            <a:endParaRPr lang="en-US" sz="2000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70344" y="990600"/>
            <a:ext cx="30595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atin typeface="+mn-lt"/>
              </a:rPr>
              <a:t>Energy spectra at z = 8 m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538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553200"/>
            <a:ext cx="9144000" cy="228600"/>
          </a:xfrm>
        </p:spPr>
        <p:txBody>
          <a:bodyPr/>
          <a:lstStyle/>
          <a:p>
            <a:pPr>
              <a:defRPr/>
            </a:pPr>
            <a:r>
              <a:rPr lang="en-US" sz="1200" dirty="0"/>
              <a:t>Coupled mesoscale-LES modeling to improve the representation of stably stratified atmospheric boundary layers</a:t>
            </a:r>
            <a:endParaRPr lang="en-US" altLang="en-US" sz="1200" dirty="0">
              <a:ea typeface="Osaka" charset="-128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 smtClean="0"/>
              <a:t>Conclusions</a:t>
            </a:r>
          </a:p>
        </p:txBody>
      </p:sp>
      <p:sp>
        <p:nvSpPr>
          <p:cNvPr id="33795" name="TextBox 1"/>
          <p:cNvSpPr txBox="1">
            <a:spLocks noChangeArrowheads="1"/>
          </p:cNvSpPr>
          <p:nvPr/>
        </p:nvSpPr>
        <p:spPr bwMode="auto">
          <a:xfrm>
            <a:off x="8458200" y="6553200"/>
            <a:ext cx="685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8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400" dirty="0" smtClean="0"/>
              <a:t>11</a:t>
            </a:r>
            <a:r>
              <a:rPr lang="bg-BG" altLang="en-US" sz="1400" dirty="0" smtClean="0"/>
              <a:t>/</a:t>
            </a:r>
            <a:r>
              <a:rPr lang="cs-CZ" altLang="en-US" sz="1400" dirty="0" smtClean="0"/>
              <a:t>11</a:t>
            </a:r>
            <a:endParaRPr lang="en-US" altLang="en-US" sz="1200" dirty="0"/>
          </a:p>
        </p:txBody>
      </p:sp>
      <p:sp>
        <p:nvSpPr>
          <p:cNvPr id="34" name="Content Placeholder 1"/>
          <p:cNvSpPr txBox="1">
            <a:spLocks/>
          </p:cNvSpPr>
          <p:nvPr/>
        </p:nvSpPr>
        <p:spPr bwMode="auto">
          <a:xfrm>
            <a:off x="381000" y="1066800"/>
            <a:ext cx="8686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ü"/>
              <a:defRPr/>
            </a:pPr>
            <a:r>
              <a:rPr lang="en-US" sz="2200" dirty="0" smtClean="0"/>
              <a:t>Parameterization of </a:t>
            </a:r>
            <a:r>
              <a:rPr lang="en-US" sz="2200" dirty="0"/>
              <a:t>SBLs in NWP models </a:t>
            </a:r>
            <a:r>
              <a:rPr lang="en-US" sz="2200" dirty="0" smtClean="0"/>
              <a:t>remains a challenge</a:t>
            </a:r>
          </a:p>
          <a:p>
            <a:pPr>
              <a:buFont typeface="Wingdings" charset="2"/>
              <a:buChar char="ü"/>
              <a:defRPr/>
            </a:pPr>
            <a:endParaRPr lang="en-US" sz="2200" dirty="0"/>
          </a:p>
          <a:p>
            <a:pPr>
              <a:buFont typeface="Wingdings" charset="2"/>
              <a:buChar char="ü"/>
              <a:defRPr/>
            </a:pPr>
            <a:r>
              <a:rPr lang="en-US" sz="2200" dirty="0" smtClean="0"/>
              <a:t>Coupled WRF mesoscale-LES enabled by the cell perturbation method improves the representation of stably stratified turbulence in the ABL [waves, global intermittency, vertical mixing]</a:t>
            </a:r>
          </a:p>
          <a:p>
            <a:pPr>
              <a:buFont typeface="Wingdings" charset="2"/>
              <a:buChar char="ü"/>
              <a:defRPr/>
            </a:pPr>
            <a:endParaRPr lang="en-US" sz="2200" dirty="0"/>
          </a:p>
          <a:p>
            <a:pPr>
              <a:buFont typeface="Wingdings" charset="2"/>
              <a:buChar char="ü"/>
              <a:defRPr/>
            </a:pPr>
            <a:r>
              <a:rPr lang="en-US" sz="2200" dirty="0" smtClean="0"/>
              <a:t>Not only improving turbulence statistics but also intra-hour variability, wind shear and surface temperature</a:t>
            </a:r>
          </a:p>
          <a:p>
            <a:pPr>
              <a:buFont typeface="Wingdings" charset="2"/>
              <a:buChar char="ü"/>
              <a:defRPr/>
            </a:pPr>
            <a:endParaRPr lang="en-US" sz="2200" dirty="0"/>
          </a:p>
          <a:p>
            <a:pPr>
              <a:buFont typeface="Wingdings" charset="2"/>
              <a:buChar char="ü"/>
              <a:defRPr/>
            </a:pPr>
            <a:r>
              <a:rPr lang="en-US" sz="2200" dirty="0" smtClean="0"/>
              <a:t>With increasing computing capability</a:t>
            </a:r>
            <a:r>
              <a:rPr lang="en-US" sz="2200" dirty="0"/>
              <a:t>, forecast at </a:t>
            </a:r>
            <a:r>
              <a:rPr lang="en-US" sz="2200" dirty="0" smtClean="0"/>
              <a:t>LES </a:t>
            </a:r>
            <a:r>
              <a:rPr lang="en-US" sz="2200" dirty="0"/>
              <a:t>resolution  </a:t>
            </a:r>
            <a:r>
              <a:rPr lang="en-US" sz="2200" dirty="0" smtClean="0"/>
              <a:t>is becoming a reality [see Talk 8.7 on Thursday at 12:00]</a:t>
            </a:r>
          </a:p>
          <a:p>
            <a:pPr>
              <a:buFont typeface="Wingdings" charset="2"/>
              <a:buChar char="ü"/>
              <a:defRPr/>
            </a:pPr>
            <a:endParaRPr lang="en-US" sz="1400" dirty="0" smtClean="0"/>
          </a:p>
          <a:p>
            <a:pPr marL="457200" indent="-457200">
              <a:buFont typeface="+mj-lt"/>
              <a:buAutoNum type="arabicPeriod"/>
              <a:defRPr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64367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553200"/>
            <a:ext cx="9144000" cy="228600"/>
          </a:xfrm>
        </p:spPr>
        <p:txBody>
          <a:bodyPr/>
          <a:lstStyle/>
          <a:p>
            <a:pPr>
              <a:defRPr/>
            </a:pPr>
            <a:r>
              <a:rPr lang="en-US" sz="1200" dirty="0"/>
              <a:t>Coupled mesoscale-LES modeling to improve the representation of stably stratified atmospheric boundary layers</a:t>
            </a:r>
            <a:endParaRPr lang="en-US" altLang="en-US" sz="1200" dirty="0">
              <a:ea typeface="Osaka" charset="-128"/>
            </a:endParaRPr>
          </a:p>
        </p:txBody>
      </p:sp>
      <p:sp>
        <p:nvSpPr>
          <p:cNvPr id="33795" name="TextBox 1"/>
          <p:cNvSpPr txBox="1">
            <a:spLocks noChangeArrowheads="1"/>
          </p:cNvSpPr>
          <p:nvPr/>
        </p:nvSpPr>
        <p:spPr bwMode="auto">
          <a:xfrm>
            <a:off x="8458200" y="6553200"/>
            <a:ext cx="685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8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400" dirty="0" smtClean="0"/>
              <a:t>11</a:t>
            </a:r>
            <a:r>
              <a:rPr lang="bg-BG" altLang="en-US" sz="1400" dirty="0" smtClean="0"/>
              <a:t>/</a:t>
            </a:r>
            <a:r>
              <a:rPr lang="en-US" altLang="en-US" sz="1400" dirty="0" smtClean="0"/>
              <a:t>11</a:t>
            </a:r>
            <a:endParaRPr lang="en-US" altLang="en-US" sz="1200" dirty="0"/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216130" y="304800"/>
            <a:ext cx="8636925" cy="5139685"/>
          </a:xfrm>
        </p:spPr>
        <p:txBody>
          <a:bodyPr>
            <a:normAutofit/>
          </a:bodyPr>
          <a:lstStyle/>
          <a:p>
            <a:pPr marL="0" indent="0" algn="ctr" fontAlgn="base">
              <a:spcAft>
                <a:spcPct val="0"/>
              </a:spcAft>
              <a:buNone/>
            </a:pPr>
            <a:endParaRPr lang="en-US" sz="2400" b="1" dirty="0">
              <a:solidFill>
                <a:srgbClr val="0000FF"/>
              </a:solidFill>
            </a:endParaRPr>
          </a:p>
          <a:p>
            <a:pPr marL="0" indent="0" algn="ctr" fontAlgn="base">
              <a:spcAft>
                <a:spcPct val="0"/>
              </a:spcAft>
              <a:buNone/>
            </a:pPr>
            <a:r>
              <a:rPr lang="en-US" sz="4400" b="1" dirty="0" smtClean="0">
                <a:solidFill>
                  <a:srgbClr val="0000FF"/>
                </a:solidFill>
              </a:rPr>
              <a:t>Thanks for your attention!!!</a:t>
            </a:r>
          </a:p>
          <a:p>
            <a:pPr marL="0" indent="0" algn="ctr" fontAlgn="base">
              <a:spcAft>
                <a:spcPct val="0"/>
              </a:spcAft>
              <a:buNone/>
            </a:pPr>
            <a:endParaRPr lang="en-US" sz="2400" dirty="0" smtClean="0"/>
          </a:p>
          <a:p>
            <a:pPr fontAlgn="base">
              <a:spcAft>
                <a:spcPct val="0"/>
              </a:spcAft>
            </a:pPr>
            <a:endParaRPr lang="en-US" sz="2200" u="sng" dirty="0" smtClean="0"/>
          </a:p>
        </p:txBody>
      </p:sp>
      <p:sp>
        <p:nvSpPr>
          <p:cNvPr id="6" name="Rectangle 71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67925" y="2313298"/>
            <a:ext cx="7733334" cy="1953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800" b="1" dirty="0"/>
              <a:t>Coupled mesoscale-LES modeling to improve the representation of stably stratified atmospheric boundary layers</a:t>
            </a:r>
            <a:r>
              <a:rPr lang="en-US" sz="2800" b="1" dirty="0" smtClean="0"/>
              <a:t>”</a:t>
            </a:r>
            <a:endParaRPr lang="en-US" sz="2800" b="1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Dr. Domingo Muñoz-Esparza</a:t>
            </a:r>
          </a:p>
          <a:p>
            <a:r>
              <a:rPr lang="en-US" sz="2400" dirty="0" err="1" smtClean="0">
                <a:solidFill>
                  <a:srgbClr val="0070C0"/>
                </a:solidFill>
                <a:latin typeface="Arial" charset="0"/>
                <a:ea typeface="ＭＳ Ｐゴシック" charset="0"/>
                <a:cs typeface="ＭＳ Ｐゴシック" charset="0"/>
              </a:rPr>
              <a:t>domingom@ucar.edu</a:t>
            </a:r>
            <a:endParaRPr lang="en-US" sz="2400" dirty="0" smtClean="0">
              <a:solidFill>
                <a:srgbClr val="0070C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400" b="1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5824" y="5688756"/>
            <a:ext cx="6501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defRPr/>
            </a:pPr>
            <a:r>
              <a:rPr lang="en-US" altLang="en-US" sz="1600" b="1" dirty="0" smtClean="0"/>
              <a:t>June </a:t>
            </a:r>
            <a:r>
              <a:rPr lang="en-US" altLang="en-US" sz="1600" b="1" dirty="0"/>
              <a:t>13</a:t>
            </a:r>
            <a:r>
              <a:rPr lang="en-US" altLang="en-US" sz="1600" b="1" baseline="30000" dirty="0"/>
              <a:t>th</a:t>
            </a:r>
            <a:r>
              <a:rPr lang="en-US" altLang="en-US" sz="1600" b="1" dirty="0"/>
              <a:t> 2017</a:t>
            </a:r>
          </a:p>
          <a:p>
            <a:pPr algn="ctr" eaLnBrk="1" hangingPunct="1">
              <a:defRPr/>
            </a:pPr>
            <a:r>
              <a:rPr lang="en-US" altLang="en-US" sz="1600" b="1" dirty="0"/>
              <a:t>18</a:t>
            </a:r>
            <a:r>
              <a:rPr lang="en-US" altLang="en-US" sz="1600" b="1" baseline="30000" dirty="0"/>
              <a:t>th</a:t>
            </a:r>
            <a:r>
              <a:rPr lang="en-US" altLang="en-US" sz="1600" b="1" dirty="0"/>
              <a:t> WRF Users’ Workshop, Boulder, CO</a:t>
            </a:r>
            <a:endParaRPr lang="en-US" altLang="en-US" sz="1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465" y="4495800"/>
            <a:ext cx="242225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3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553200"/>
            <a:ext cx="9144000" cy="228600"/>
          </a:xfrm>
        </p:spPr>
        <p:txBody>
          <a:bodyPr/>
          <a:lstStyle/>
          <a:p>
            <a:pPr>
              <a:defRPr/>
            </a:pPr>
            <a:r>
              <a:rPr lang="en-US" sz="1200" dirty="0"/>
              <a:t>Multiscale modeling of atmospheric boundary layers: from weather to boundary-layer eddies</a:t>
            </a:r>
            <a:endParaRPr lang="en-US" altLang="en-US" sz="1200" dirty="0">
              <a:ea typeface="Osaka" charset="-128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/>
              <a:t>Generalized cell perturbation </a:t>
            </a:r>
            <a:r>
              <a:rPr lang="en-US" altLang="en-US" sz="2800" dirty="0" smtClean="0"/>
              <a:t>method (II)</a:t>
            </a:r>
          </a:p>
        </p:txBody>
      </p:sp>
      <p:sp>
        <p:nvSpPr>
          <p:cNvPr id="23555" name="TextBox 1"/>
          <p:cNvSpPr txBox="1">
            <a:spLocks noChangeArrowheads="1"/>
          </p:cNvSpPr>
          <p:nvPr/>
        </p:nvSpPr>
        <p:spPr bwMode="auto">
          <a:xfrm>
            <a:off x="8458200" y="6553200"/>
            <a:ext cx="685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8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400" dirty="0" smtClean="0"/>
              <a:t>1</a:t>
            </a:r>
            <a:r>
              <a:rPr lang="bg-BG" altLang="en-US" sz="1400" dirty="0" smtClean="0"/>
              <a:t>/</a:t>
            </a:r>
            <a:r>
              <a:rPr lang="en-US" altLang="en-US" sz="1400" dirty="0" smtClean="0"/>
              <a:t>BS</a:t>
            </a:r>
            <a:endParaRPr lang="en-US" altLang="en-US" sz="1200" dirty="0"/>
          </a:p>
        </p:txBody>
      </p:sp>
      <p:sp>
        <p:nvSpPr>
          <p:cNvPr id="23594" name="Rectangle 2"/>
          <p:cNvSpPr>
            <a:spLocks noChangeArrowheads="1"/>
          </p:cNvSpPr>
          <p:nvPr/>
        </p:nvSpPr>
        <p:spPr bwMode="auto">
          <a:xfrm>
            <a:off x="5675344" y="3711650"/>
            <a:ext cx="59976" cy="126332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8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3" name="Content Placeholder 1"/>
          <p:cNvSpPr>
            <a:spLocks noGrp="1"/>
          </p:cNvSpPr>
          <p:nvPr>
            <p:ph sz="half" idx="1"/>
          </p:nvPr>
        </p:nvSpPr>
        <p:spPr>
          <a:xfrm>
            <a:off x="713448" y="964378"/>
            <a:ext cx="3955675" cy="51174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1800" b="1" dirty="0" smtClean="0">
                <a:solidFill>
                  <a:srgbClr val="0070C0"/>
                </a:solidFill>
                <a:ea typeface="Wingdings"/>
                <a:cs typeface="Wingdings"/>
              </a:rPr>
              <a:t>“</a:t>
            </a:r>
            <a:r>
              <a:rPr lang="en-US" sz="1800" b="1" dirty="0" smtClean="0">
                <a:solidFill>
                  <a:srgbClr val="0070C0"/>
                </a:solidFill>
              </a:rPr>
              <a:t>Perturbation Eckert number”</a:t>
            </a:r>
            <a:endParaRPr sz="1800" b="1" dirty="0">
              <a:solidFill>
                <a:srgbClr val="0070C0"/>
              </a:solidFill>
            </a:endParaRPr>
          </a:p>
        </p:txBody>
      </p:sp>
      <p:sp>
        <p:nvSpPr>
          <p:cNvPr id="74" name="Content Placeholder 1"/>
          <p:cNvSpPr txBox="1">
            <a:spLocks/>
          </p:cNvSpPr>
          <p:nvPr/>
        </p:nvSpPr>
        <p:spPr bwMode="auto">
          <a:xfrm>
            <a:off x="345665" y="6340475"/>
            <a:ext cx="5486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8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altLang="en-US" sz="1200" dirty="0">
                <a:solidFill>
                  <a:srgbClr val="0070C0"/>
                </a:solidFill>
              </a:rPr>
              <a:t>Muñoz-Esparza </a:t>
            </a:r>
            <a:r>
              <a:rPr lang="en-US" altLang="en-US" sz="1200" i="1" dirty="0">
                <a:solidFill>
                  <a:srgbClr val="0070C0"/>
                </a:solidFill>
              </a:rPr>
              <a:t>et al</a:t>
            </a:r>
            <a:r>
              <a:rPr lang="en-US" altLang="en-US" sz="1200" dirty="0">
                <a:solidFill>
                  <a:srgbClr val="0070C0"/>
                </a:solidFill>
              </a:rPr>
              <a:t>., </a:t>
            </a:r>
            <a:r>
              <a:rPr lang="en-US" altLang="en-US" sz="1200" i="1" dirty="0" smtClean="0">
                <a:solidFill>
                  <a:srgbClr val="0070C0"/>
                </a:solidFill>
              </a:rPr>
              <a:t>Physics of Fluids </a:t>
            </a:r>
            <a:r>
              <a:rPr lang="en-US" altLang="en-US" sz="1200" dirty="0">
                <a:solidFill>
                  <a:srgbClr val="0070C0"/>
                </a:solidFill>
              </a:rPr>
              <a:t>(</a:t>
            </a:r>
            <a:r>
              <a:rPr lang="en-US" altLang="en-US" sz="1200" dirty="0" smtClean="0">
                <a:solidFill>
                  <a:srgbClr val="0070C0"/>
                </a:solidFill>
              </a:rPr>
              <a:t>2015)</a:t>
            </a:r>
            <a:endParaRPr lang="en-US" altLang="en-US" sz="1200" dirty="0">
              <a:solidFill>
                <a:srgbClr val="0070C0"/>
              </a:solidFill>
            </a:endParaRPr>
          </a:p>
        </p:txBody>
      </p:sp>
      <p:pic>
        <p:nvPicPr>
          <p:cNvPr id="51" name="Video_Ec200_u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1947" t="20407" r="709" b="14085"/>
          <a:stretch/>
        </p:blipFill>
        <p:spPr>
          <a:xfrm>
            <a:off x="2012385" y="2057400"/>
            <a:ext cx="4769415" cy="2855561"/>
          </a:xfrm>
          <a:prstGeom prst="rect">
            <a:avLst/>
          </a:prstGeom>
        </p:spPr>
      </p:pic>
      <p:graphicFrame>
        <p:nvGraphicFramePr>
          <p:cNvPr id="52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1565995"/>
              </p:ext>
            </p:extLst>
          </p:nvPr>
        </p:nvGraphicFramePr>
        <p:xfrm>
          <a:off x="1016269" y="4330743"/>
          <a:ext cx="1992230" cy="600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28" name="Equation" r:id="rId6" imgW="1307532" imgH="393529" progId="Equation.3">
                  <p:embed/>
                </p:oleObj>
              </mc:Choice>
              <mc:Fallback>
                <p:oleObj name="Equation" r:id="rId6" imgW="1307532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269" y="4330743"/>
                        <a:ext cx="1992230" cy="60034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Content Placeholder 1"/>
          <p:cNvSpPr txBox="1">
            <a:spLocks/>
          </p:cNvSpPr>
          <p:nvPr/>
        </p:nvSpPr>
        <p:spPr bwMode="auto">
          <a:xfrm>
            <a:off x="937893" y="3690443"/>
            <a:ext cx="2586814" cy="604234"/>
          </a:xfrm>
          <a:prstGeom prst="rect">
            <a:avLst/>
          </a:prstGeom>
          <a:noFill/>
          <a:ln w="254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en-US" sz="1400" dirty="0" smtClean="0"/>
              <a:t>Q criterion for identifying turbulent structures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en-US" sz="1400" dirty="0" smtClean="0"/>
              <a:t>(colored by horizontal velocity)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28015" y="5334000"/>
            <a:ext cx="7543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Hairpin-like vortices develop for </a:t>
            </a:r>
            <a:r>
              <a:rPr lang="en-US" sz="1600" i="1" dirty="0" err="1" smtClean="0"/>
              <a:t>Ec</a:t>
            </a:r>
            <a:r>
              <a:rPr lang="en-US" sz="1600" dirty="0" smtClean="0"/>
              <a:t> = 0.2, breaking down into developed streaks</a:t>
            </a:r>
          </a:p>
          <a:p>
            <a:pPr algn="ctr"/>
            <a:r>
              <a:rPr lang="en-US" sz="1600" dirty="0" smtClean="0"/>
              <a:t>Similar mechanism to laminar-turbulent transition in wall-bounded viscous layers</a:t>
            </a:r>
          </a:p>
          <a:p>
            <a:pPr algn="ctr"/>
            <a:r>
              <a:rPr lang="en-US" sz="1600" dirty="0" smtClean="0"/>
              <a:t>Optimum transition to turbulence</a:t>
            </a:r>
          </a:p>
          <a:p>
            <a:pPr algn="ctr"/>
            <a:endParaRPr lang="en-US" sz="1800" dirty="0"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149447" y="883201"/>
                <a:ext cx="3365236" cy="65877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charset="0"/>
                        </a:rPr>
                        <m:t>𝐸𝑐</m:t>
                      </m:r>
                      <m:r>
                        <a:rPr lang="en-US" sz="18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1800" b="0" i="1" smtClean="0">
                              <a:latin typeface="Cambria Math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800" b="0" i="1" smtClean="0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𝑔</m:t>
                              </m:r>
                            </m:sub>
                            <m:sup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18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8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sz="18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𝑝𝑚</m:t>
                              </m:r>
                            </m:sub>
                          </m:sSub>
                        </m:den>
                      </m:f>
                      <m:r>
                        <a:rPr lang="en-US" sz="18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1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charset="0"/>
                            </a:rPr>
                            <m:t>𝑚𝑒𝑐h𝑎𝑛𝑖𝑐𝑎𝑙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charset="0"/>
                            </a:rPr>
                            <m:t>𝑡h𝑒𝑟𝑚𝑎𝑙</m:t>
                          </m:r>
                        </m:den>
                      </m:f>
                      <m:r>
                        <a:rPr lang="en-US" sz="1800" b="0" i="1" smtClean="0">
                          <a:latin typeface="Cambria Math" charset="0"/>
                        </a:rPr>
                        <m:t>=0.2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9447" y="883201"/>
                <a:ext cx="3365236" cy="65877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2"/>
          <a:stretch/>
        </p:blipFill>
        <p:spPr>
          <a:xfrm>
            <a:off x="6868665" y="1692546"/>
            <a:ext cx="1900708" cy="2019104"/>
          </a:xfrm>
          <a:prstGeom prst="rect">
            <a:avLst/>
          </a:prstGeom>
        </p:spPr>
      </p:pic>
      <p:sp>
        <p:nvSpPr>
          <p:cNvPr id="58" name="Content Placeholder 1"/>
          <p:cNvSpPr txBox="1">
            <a:spLocks/>
          </p:cNvSpPr>
          <p:nvPr/>
        </p:nvSpPr>
        <p:spPr bwMode="auto">
          <a:xfrm>
            <a:off x="6705600" y="3731889"/>
            <a:ext cx="2226837" cy="260671"/>
          </a:xfrm>
          <a:prstGeom prst="rect">
            <a:avLst/>
          </a:prstGeom>
          <a:noFill/>
          <a:ln w="254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1100" dirty="0" smtClean="0"/>
              <a:t>Adrian et al. (JFM 2000)</a:t>
            </a:r>
            <a:endParaRPr lang="en-US" sz="1100" u="sng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59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20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553200"/>
            <a:ext cx="9144000" cy="228600"/>
          </a:xfrm>
        </p:spPr>
        <p:txBody>
          <a:bodyPr/>
          <a:lstStyle/>
          <a:p>
            <a:pPr>
              <a:defRPr/>
            </a:pPr>
            <a:r>
              <a:rPr lang="en-US" sz="1200" dirty="0"/>
              <a:t>Multiscale modeling of atmospheric boundary layers: from weather to boundary-layer eddies</a:t>
            </a:r>
            <a:endParaRPr lang="en-US" altLang="en-US" sz="1200" dirty="0">
              <a:ea typeface="Osaka" charset="-128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cs typeface="Arial" charset="0"/>
              </a:rPr>
              <a:t>Cell perturbation </a:t>
            </a:r>
            <a:r>
              <a:rPr lang="en-US" sz="2800" dirty="0" smtClean="0">
                <a:cs typeface="Arial" charset="0"/>
              </a:rPr>
              <a:t>vs</a:t>
            </a:r>
            <a:r>
              <a:rPr lang="en-US" sz="2800" dirty="0">
                <a:cs typeface="Arial" charset="0"/>
              </a:rPr>
              <a:t>. synthetic </a:t>
            </a:r>
            <a:r>
              <a:rPr lang="en-US" sz="2800" dirty="0" smtClean="0">
                <a:cs typeface="Arial" charset="0"/>
              </a:rPr>
              <a:t>turbulence</a:t>
            </a:r>
            <a:endParaRPr lang="en-US" sz="2800" dirty="0">
              <a:cs typeface="Arial" charset="0"/>
            </a:endParaRPr>
          </a:p>
        </p:txBody>
      </p:sp>
      <p:sp>
        <p:nvSpPr>
          <p:cNvPr id="24579" name="TextBox 1"/>
          <p:cNvSpPr txBox="1">
            <a:spLocks noChangeArrowheads="1"/>
          </p:cNvSpPr>
          <p:nvPr/>
        </p:nvSpPr>
        <p:spPr bwMode="auto">
          <a:xfrm>
            <a:off x="8458200" y="6553200"/>
            <a:ext cx="685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8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400" dirty="0"/>
              <a:t>2</a:t>
            </a:r>
            <a:r>
              <a:rPr lang="bg-BG" altLang="en-US" sz="1400" dirty="0" smtClean="0"/>
              <a:t>/</a:t>
            </a:r>
            <a:r>
              <a:rPr lang="en-US" altLang="en-US" sz="1400" dirty="0" smtClean="0"/>
              <a:t>BS</a:t>
            </a:r>
            <a:endParaRPr lang="en-US" altLang="en-US" sz="1200" dirty="0"/>
          </a:p>
        </p:txBody>
      </p:sp>
      <p:sp>
        <p:nvSpPr>
          <p:cNvPr id="7" name="Content Placeholder 1"/>
          <p:cNvSpPr>
            <a:spLocks noGrp="1"/>
          </p:cNvSpPr>
          <p:nvPr>
            <p:ph sz="half" idx="1"/>
          </p:nvPr>
        </p:nvSpPr>
        <p:spPr>
          <a:xfrm>
            <a:off x="457200" y="838200"/>
            <a:ext cx="8305800" cy="1447800"/>
          </a:xfrm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1800" u="sng" dirty="0" smtClean="0"/>
              <a:t>Momentum fluxes</a:t>
            </a:r>
            <a:endParaRPr sz="1800" b="1" u="sng" dirty="0"/>
          </a:p>
        </p:txBody>
      </p:sp>
      <p:sp>
        <p:nvSpPr>
          <p:cNvPr id="8" name="Rectangle 7"/>
          <p:cNvSpPr/>
          <p:nvPr/>
        </p:nvSpPr>
        <p:spPr>
          <a:xfrm>
            <a:off x="4279900" y="5989638"/>
            <a:ext cx="1143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4582" name="Group 8"/>
          <p:cNvGrpSpPr>
            <a:grpSpLocks noChangeAspect="1"/>
          </p:cNvGrpSpPr>
          <p:nvPr/>
        </p:nvGrpSpPr>
        <p:grpSpPr bwMode="auto">
          <a:xfrm>
            <a:off x="2362200" y="1176338"/>
            <a:ext cx="4251325" cy="1719262"/>
            <a:chOff x="1945104" y="2227176"/>
            <a:chExt cx="4679216" cy="1892958"/>
          </a:xfrm>
        </p:grpSpPr>
        <p:pic>
          <p:nvPicPr>
            <p:cNvPr id="24597" name="Picture 9" descr="Screen Shot 2015-06-14 at 12.46.14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2286000"/>
              <a:ext cx="4566920" cy="1834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1945104" y="2227176"/>
              <a:ext cx="380907" cy="3041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2" name="Picture 11" descr="Screen Shot 2015-06-14 at 12.50.1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925" y="3022600"/>
            <a:ext cx="6188075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1"/>
          <p:cNvSpPr txBox="1">
            <a:spLocks/>
          </p:cNvSpPr>
          <p:nvPr/>
        </p:nvSpPr>
        <p:spPr bwMode="auto">
          <a:xfrm>
            <a:off x="457200" y="2590800"/>
            <a:ext cx="8305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Char char="§"/>
              <a:defRPr/>
            </a:pPr>
            <a:r>
              <a:rPr lang="en-US" sz="1800" u="sng" dirty="0" smtClean="0"/>
              <a:t>Turbulent kinetic energy spectra</a:t>
            </a:r>
            <a:endParaRPr lang="en-US" sz="1800" b="1" u="sng" dirty="0"/>
          </a:p>
        </p:txBody>
      </p:sp>
      <p:sp>
        <p:nvSpPr>
          <p:cNvPr id="14" name="Content Placeholder 1"/>
          <p:cNvSpPr txBox="1">
            <a:spLocks/>
          </p:cNvSpPr>
          <p:nvPr/>
        </p:nvSpPr>
        <p:spPr bwMode="auto">
          <a:xfrm>
            <a:off x="6781800" y="914400"/>
            <a:ext cx="2133600" cy="914400"/>
          </a:xfrm>
          <a:prstGeom prst="rect">
            <a:avLst/>
          </a:prstGeom>
          <a:noFill/>
          <a:ln w="31750">
            <a:solidFill>
              <a:srgbClr val="0070C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1800" b="1" dirty="0" smtClean="0">
                <a:solidFill>
                  <a:srgbClr val="0070C0"/>
                </a:solidFill>
              </a:rPr>
              <a:t>Cell perturbation method requires HALF the fetch</a:t>
            </a:r>
            <a:endParaRPr lang="en-US" sz="1800" dirty="0" smtClean="0">
              <a:solidFill>
                <a:srgbClr val="0070C0"/>
              </a:solidFill>
            </a:endParaRPr>
          </a:p>
        </p:txBody>
      </p:sp>
      <p:sp>
        <p:nvSpPr>
          <p:cNvPr id="15" name="Content Placeholder 1"/>
          <p:cNvSpPr txBox="1">
            <a:spLocks/>
          </p:cNvSpPr>
          <p:nvPr/>
        </p:nvSpPr>
        <p:spPr bwMode="auto">
          <a:xfrm>
            <a:off x="6781800" y="1981200"/>
            <a:ext cx="2133600" cy="914400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1800" b="1" dirty="0" smtClean="0">
                <a:solidFill>
                  <a:srgbClr val="0070C0"/>
                </a:solidFill>
              </a:rPr>
              <a:t>Cell perturbation method is 1000 TIMES faster</a:t>
            </a:r>
            <a:endParaRPr lang="en-US" sz="1800" dirty="0" smtClean="0">
              <a:solidFill>
                <a:srgbClr val="0070C0"/>
              </a:solidFill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 bwMode="auto">
          <a:xfrm>
            <a:off x="76200" y="1443038"/>
            <a:ext cx="2632075" cy="766762"/>
          </a:xfrm>
          <a:prstGeom prst="rect">
            <a:avLst/>
          </a:prstGeom>
          <a:noFill/>
          <a:ln w="1905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1600" i="1" dirty="0" smtClean="0"/>
              <a:t>Cell Perturbation (solid)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en-US" sz="1600" i="1" dirty="0" smtClean="0"/>
              <a:t>Synthetic </a:t>
            </a:r>
            <a:r>
              <a:rPr lang="en-US" sz="1600" i="1" dirty="0" err="1" smtClean="0"/>
              <a:t>Turb</a:t>
            </a:r>
            <a:r>
              <a:rPr lang="en-US" sz="1600" i="1" dirty="0" smtClean="0"/>
              <a:t>. (dashed)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en-US" sz="1600" i="1" dirty="0" smtClean="0"/>
              <a:t>[</a:t>
            </a:r>
            <a:r>
              <a:rPr lang="en-US" sz="1600" i="1" dirty="0" err="1" smtClean="0"/>
              <a:t>Xie</a:t>
            </a:r>
            <a:r>
              <a:rPr lang="en-US" sz="1600" i="1" dirty="0" smtClean="0"/>
              <a:t> &amp; Castro, FTC2009]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09600" y="1331913"/>
            <a:ext cx="1676400" cy="914400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Content Placeholder 1"/>
          <p:cNvSpPr txBox="1">
            <a:spLocks/>
          </p:cNvSpPr>
          <p:nvPr/>
        </p:nvSpPr>
        <p:spPr bwMode="auto">
          <a:xfrm>
            <a:off x="2187575" y="4105275"/>
            <a:ext cx="381000" cy="3048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2000" smtClean="0"/>
              <a:t>u</a:t>
            </a:r>
            <a:endParaRPr lang="en-US" sz="2000" dirty="0" smtClean="0"/>
          </a:p>
        </p:txBody>
      </p:sp>
      <p:sp>
        <p:nvSpPr>
          <p:cNvPr id="21" name="Content Placeholder 1"/>
          <p:cNvSpPr txBox="1">
            <a:spLocks/>
          </p:cNvSpPr>
          <p:nvPr/>
        </p:nvSpPr>
        <p:spPr bwMode="auto">
          <a:xfrm>
            <a:off x="4249738" y="4105275"/>
            <a:ext cx="381000" cy="3048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2000" smtClean="0">
                <a:solidFill>
                  <a:srgbClr val="000000"/>
                </a:solidFill>
              </a:rPr>
              <a:t>v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22" name="Content Placeholder 1"/>
          <p:cNvSpPr txBox="1">
            <a:spLocks/>
          </p:cNvSpPr>
          <p:nvPr/>
        </p:nvSpPr>
        <p:spPr bwMode="auto">
          <a:xfrm>
            <a:off x="6324600" y="4105275"/>
            <a:ext cx="381000" cy="3048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2000" smtClean="0">
                <a:solidFill>
                  <a:srgbClr val="000000"/>
                </a:solidFill>
              </a:rPr>
              <a:t>w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23" name="Content Placeholder 1"/>
          <p:cNvSpPr txBox="1">
            <a:spLocks/>
          </p:cNvSpPr>
          <p:nvPr/>
        </p:nvSpPr>
        <p:spPr bwMode="auto">
          <a:xfrm>
            <a:off x="2187575" y="5880100"/>
            <a:ext cx="381000" cy="3048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2000" smtClean="0">
                <a:solidFill>
                  <a:srgbClr val="000000"/>
                </a:solidFill>
              </a:rPr>
              <a:t>u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24" name="Content Placeholder 1"/>
          <p:cNvSpPr txBox="1">
            <a:spLocks/>
          </p:cNvSpPr>
          <p:nvPr/>
        </p:nvSpPr>
        <p:spPr bwMode="auto">
          <a:xfrm>
            <a:off x="4249738" y="5880100"/>
            <a:ext cx="381000" cy="3048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2000" smtClean="0">
                <a:solidFill>
                  <a:srgbClr val="000000"/>
                </a:solidFill>
              </a:rPr>
              <a:t>v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25" name="Content Placeholder 1"/>
          <p:cNvSpPr txBox="1">
            <a:spLocks/>
          </p:cNvSpPr>
          <p:nvPr/>
        </p:nvSpPr>
        <p:spPr bwMode="auto">
          <a:xfrm>
            <a:off x="6324600" y="5880100"/>
            <a:ext cx="381000" cy="3048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2000" smtClean="0">
                <a:solidFill>
                  <a:srgbClr val="000000"/>
                </a:solidFill>
              </a:rPr>
              <a:t>w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26" name="Content Placeholder 1"/>
          <p:cNvSpPr txBox="1">
            <a:spLocks/>
          </p:cNvSpPr>
          <p:nvPr/>
        </p:nvSpPr>
        <p:spPr bwMode="auto">
          <a:xfrm>
            <a:off x="304800" y="3429000"/>
            <a:ext cx="1600200" cy="685800"/>
          </a:xfrm>
          <a:prstGeom prst="rect">
            <a:avLst/>
          </a:prstGeom>
          <a:noFill/>
          <a:ln w="1905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1800" dirty="0" smtClean="0">
                <a:solidFill>
                  <a:srgbClr val="0070C0"/>
                </a:solidFill>
              </a:rPr>
              <a:t>Cell perturbation</a:t>
            </a:r>
          </a:p>
        </p:txBody>
      </p:sp>
      <p:sp>
        <p:nvSpPr>
          <p:cNvPr id="27" name="Content Placeholder 1"/>
          <p:cNvSpPr txBox="1">
            <a:spLocks/>
          </p:cNvSpPr>
          <p:nvPr/>
        </p:nvSpPr>
        <p:spPr bwMode="auto">
          <a:xfrm>
            <a:off x="304800" y="5181600"/>
            <a:ext cx="1600200" cy="685800"/>
          </a:xfrm>
          <a:prstGeom prst="rect">
            <a:avLst/>
          </a:prstGeom>
          <a:noFill/>
          <a:ln w="1905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1800" dirty="0" smtClean="0">
                <a:solidFill>
                  <a:srgbClr val="FF0000"/>
                </a:solidFill>
              </a:rPr>
              <a:t>Synthetic turbulence</a:t>
            </a:r>
          </a:p>
        </p:txBody>
      </p:sp>
    </p:spTree>
    <p:extLst>
      <p:ext uri="{BB962C8B-B14F-4D97-AF65-F5344CB8AC3E}">
        <p14:creationId xmlns:p14="http://schemas.microsoft.com/office/powerpoint/2010/main" val="13082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553200"/>
            <a:ext cx="9144000" cy="228600"/>
          </a:xfrm>
        </p:spPr>
        <p:txBody>
          <a:bodyPr/>
          <a:lstStyle/>
          <a:p>
            <a:pPr>
              <a:defRPr/>
            </a:pPr>
            <a:r>
              <a:rPr lang="en-US" sz="1200" dirty="0"/>
              <a:t>Coupled mesoscale-LES modeling to improve the representation of stably stratified atmospheric boundary layers</a:t>
            </a:r>
            <a:endParaRPr lang="en-US" altLang="en-US" sz="1200" dirty="0">
              <a:ea typeface="Osaka" charset="-128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 smtClean="0"/>
              <a:t>The stable ABL: “still” a challenge</a:t>
            </a:r>
          </a:p>
        </p:txBody>
      </p:sp>
      <p:sp>
        <p:nvSpPr>
          <p:cNvPr id="15363" name="TextBox 1"/>
          <p:cNvSpPr txBox="1">
            <a:spLocks noChangeArrowheads="1"/>
          </p:cNvSpPr>
          <p:nvPr/>
        </p:nvSpPr>
        <p:spPr bwMode="auto">
          <a:xfrm>
            <a:off x="8458200" y="6553200"/>
            <a:ext cx="685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8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400" dirty="0" smtClean="0"/>
              <a:t>1</a:t>
            </a:r>
            <a:r>
              <a:rPr lang="bg-BG" altLang="en-US" sz="1400" dirty="0" smtClean="0"/>
              <a:t>/</a:t>
            </a:r>
            <a:r>
              <a:rPr lang="cs-CZ" altLang="en-US" sz="1400" dirty="0" smtClean="0"/>
              <a:t>11</a:t>
            </a:r>
            <a:endParaRPr lang="en-US" altLang="en-US" sz="1200" dirty="0"/>
          </a:p>
        </p:txBody>
      </p:sp>
      <p:sp>
        <p:nvSpPr>
          <p:cNvPr id="14" name="Content Placeholder 1"/>
          <p:cNvSpPr txBox="1">
            <a:spLocks/>
          </p:cNvSpPr>
          <p:nvPr/>
        </p:nvSpPr>
        <p:spPr bwMode="auto">
          <a:xfrm>
            <a:off x="457200" y="914400"/>
            <a:ext cx="8686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  <a:defRPr/>
            </a:pPr>
            <a:r>
              <a:rPr lang="en-US" sz="1800" dirty="0" smtClean="0"/>
              <a:t>Modeling of stably stratified ABLs in Numerical Weather Prediction (NWP) models remains a difficult task:</a:t>
            </a:r>
          </a:p>
          <a:p>
            <a:pPr marL="490538" lvl="1" indent="-317500">
              <a:buFont typeface="Wingdings" charset="2"/>
              <a:buChar char="ü"/>
              <a:defRPr/>
            </a:pPr>
            <a:r>
              <a:rPr lang="en-US" sz="1800" dirty="0" smtClean="0">
                <a:solidFill>
                  <a:srgbClr val="0070C0"/>
                </a:solidFill>
              </a:rPr>
              <a:t>Low-level jets</a:t>
            </a:r>
          </a:p>
          <a:p>
            <a:pPr marL="490538" lvl="1" indent="-317500">
              <a:buFont typeface="Wingdings" charset="2"/>
              <a:buChar char="ü"/>
              <a:defRPr/>
            </a:pPr>
            <a:r>
              <a:rPr lang="en-US" sz="1800" dirty="0" smtClean="0">
                <a:solidFill>
                  <a:srgbClr val="0070C0"/>
                </a:solidFill>
              </a:rPr>
              <a:t>Gravity waves</a:t>
            </a:r>
          </a:p>
          <a:p>
            <a:pPr marL="490538" lvl="1" indent="-317500">
              <a:buFont typeface="Wingdings" charset="2"/>
              <a:buChar char="ü"/>
              <a:defRPr/>
            </a:pPr>
            <a:r>
              <a:rPr lang="en-US" sz="1800" dirty="0" smtClean="0">
                <a:solidFill>
                  <a:srgbClr val="0070C0"/>
                </a:solidFill>
              </a:rPr>
              <a:t>Turbulence intermittency</a:t>
            </a:r>
          </a:p>
          <a:p>
            <a:pPr marL="490538" lvl="1" indent="-317500">
              <a:buFont typeface="Wingdings" charset="2"/>
              <a:buChar char="ü"/>
              <a:defRPr/>
            </a:pPr>
            <a:r>
              <a:rPr lang="en-US" sz="1800" dirty="0" smtClean="0">
                <a:solidFill>
                  <a:srgbClr val="0070C0"/>
                </a:solidFill>
              </a:rPr>
              <a:t>Kelvin–Helmholtz instabilities</a:t>
            </a:r>
            <a:r>
              <a:rPr lang="is-IS" sz="1800" dirty="0" smtClean="0">
                <a:solidFill>
                  <a:srgbClr val="0070C0"/>
                </a:solidFill>
              </a:rPr>
              <a:t>…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endParaRPr lang="en-US" sz="1800" dirty="0">
              <a:solidFill>
                <a:srgbClr val="0070C0"/>
              </a:solidFill>
            </a:endParaRPr>
          </a:p>
          <a:p>
            <a:pPr>
              <a:buFont typeface="Wingdings" charset="2"/>
              <a:buChar char="§"/>
              <a:defRPr/>
            </a:pPr>
            <a:endParaRPr lang="en-US" sz="1600" dirty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457200" y="2984500"/>
            <a:ext cx="8686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  <a:defRPr/>
            </a:pPr>
            <a:r>
              <a:rPr lang="en-US" sz="1800" dirty="0" smtClean="0"/>
              <a:t>NWP sensitivity to mixing formulation in stable conditions</a:t>
            </a:r>
            <a:endParaRPr lang="en-US" sz="1600" dirty="0">
              <a:solidFill>
                <a:srgbClr val="0070C0"/>
              </a:solidFill>
            </a:endParaRPr>
          </a:p>
          <a:p>
            <a:pPr>
              <a:buFont typeface="Wingdings" charset="2"/>
              <a:buChar char="§"/>
              <a:defRPr/>
            </a:pPr>
            <a:endParaRPr lang="en-US" sz="1600" dirty="0"/>
          </a:p>
        </p:txBody>
      </p:sp>
      <p:sp>
        <p:nvSpPr>
          <p:cNvPr id="15" name="Content Placeholder 1"/>
          <p:cNvSpPr txBox="1">
            <a:spLocks/>
          </p:cNvSpPr>
          <p:nvPr/>
        </p:nvSpPr>
        <p:spPr bwMode="auto">
          <a:xfrm>
            <a:off x="152400" y="3505200"/>
            <a:ext cx="3962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charset="2"/>
              <a:buChar char="ü"/>
              <a:defRPr/>
            </a:pPr>
            <a:r>
              <a:rPr lang="en-US" sz="1800" dirty="0" smtClean="0">
                <a:solidFill>
                  <a:srgbClr val="0070C0"/>
                </a:solidFill>
              </a:rPr>
              <a:t>Tight coupling between boundary layer and surface processes (soil, snow,</a:t>
            </a:r>
            <a:r>
              <a:rPr lang="is-IS" sz="1800" dirty="0" smtClean="0">
                <a:solidFill>
                  <a:srgbClr val="0070C0"/>
                </a:solidFill>
              </a:rPr>
              <a:t>…</a:t>
            </a:r>
            <a:r>
              <a:rPr lang="en-US" sz="1800" dirty="0" smtClean="0">
                <a:solidFill>
                  <a:srgbClr val="0070C0"/>
                </a:solidFill>
              </a:rPr>
              <a:t>)</a:t>
            </a:r>
          </a:p>
          <a:p>
            <a:pPr lvl="1">
              <a:buFont typeface="Wingdings" charset="2"/>
              <a:buChar char="ü"/>
              <a:defRPr/>
            </a:pPr>
            <a:r>
              <a:rPr lang="en-US" sz="1800" dirty="0" smtClean="0">
                <a:solidFill>
                  <a:srgbClr val="0070C0"/>
                </a:solidFill>
              </a:rPr>
              <a:t>Model’s sensitivity is increasing, also making more difficult for new parameterizations not to diminish overall performance   </a:t>
            </a:r>
            <a:endParaRPr lang="en-US" sz="1800" dirty="0">
              <a:solidFill>
                <a:srgbClr val="0070C0"/>
              </a:solidFill>
            </a:endParaRPr>
          </a:p>
          <a:p>
            <a:pPr>
              <a:buFont typeface="Wingdings" charset="2"/>
              <a:buChar char="§"/>
              <a:defRPr/>
            </a:pPr>
            <a:endParaRPr lang="en-US" sz="1600" dirty="0"/>
          </a:p>
        </p:txBody>
      </p:sp>
      <p:grpSp>
        <p:nvGrpSpPr>
          <p:cNvPr id="2" name="Group 1"/>
          <p:cNvGrpSpPr/>
          <p:nvPr/>
        </p:nvGrpSpPr>
        <p:grpSpPr>
          <a:xfrm>
            <a:off x="4114800" y="3362683"/>
            <a:ext cx="4886794" cy="3190517"/>
            <a:chOff x="3962400" y="3276600"/>
            <a:chExt cx="4886794" cy="3190517"/>
          </a:xfrm>
        </p:grpSpPr>
        <p:grpSp>
          <p:nvGrpSpPr>
            <p:cNvPr id="5" name="Group 4"/>
            <p:cNvGrpSpPr/>
            <p:nvPr/>
          </p:nvGrpSpPr>
          <p:grpSpPr>
            <a:xfrm>
              <a:off x="3962400" y="3509864"/>
              <a:ext cx="4886794" cy="2957253"/>
              <a:chOff x="4104806" y="3534498"/>
              <a:chExt cx="4886794" cy="2957253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04806" y="3534498"/>
                <a:ext cx="4886794" cy="2743200"/>
              </a:xfrm>
              <a:prstGeom prst="rect">
                <a:avLst/>
              </a:prstGeom>
            </p:spPr>
          </p:pic>
          <p:sp>
            <p:nvSpPr>
              <p:cNvPr id="9" name="Content Placeholder 1"/>
              <p:cNvSpPr txBox="1">
                <a:spLocks/>
              </p:cNvSpPr>
              <p:nvPr/>
            </p:nvSpPr>
            <p:spPr bwMode="auto">
              <a:xfrm>
                <a:off x="6400800" y="6217114"/>
                <a:ext cx="2590800" cy="274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val="1"/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Wingdings" charset="2"/>
                  <a:buChar char="§"/>
                  <a:defRPr sz="2800">
                    <a:solidFill>
                      <a:srgbClr val="404040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Wingdings" charset="2"/>
                  <a:buChar char="§"/>
                  <a:defRPr sz="2000">
                    <a:solidFill>
                      <a:srgbClr val="404040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Times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r">
                  <a:lnSpc>
                    <a:spcPct val="80000"/>
                  </a:lnSpc>
                  <a:buFontTx/>
                  <a:buNone/>
                </a:pPr>
                <a:r>
                  <a:rPr lang="en-US" altLang="en-US" sz="1400" dirty="0" err="1" smtClean="0">
                    <a:solidFill>
                      <a:srgbClr val="0070C0"/>
                    </a:solidFill>
                  </a:rPr>
                  <a:t>Holtslag</a:t>
                </a:r>
                <a:r>
                  <a:rPr lang="en-US" altLang="en-US" sz="1400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US" altLang="en-US" sz="1400" dirty="0">
                    <a:solidFill>
                      <a:srgbClr val="0070C0"/>
                    </a:solidFill>
                  </a:rPr>
                  <a:t>et</a:t>
                </a:r>
                <a:r>
                  <a:rPr lang="en-US" altLang="en-US" sz="1400" i="1" dirty="0">
                    <a:solidFill>
                      <a:srgbClr val="0070C0"/>
                    </a:solidFill>
                  </a:rPr>
                  <a:t> al</a:t>
                </a:r>
                <a:r>
                  <a:rPr lang="en-US" altLang="en-US" sz="1400" dirty="0">
                    <a:solidFill>
                      <a:srgbClr val="0070C0"/>
                    </a:solidFill>
                  </a:rPr>
                  <a:t>., </a:t>
                </a:r>
                <a:r>
                  <a:rPr lang="en-US" altLang="en-US" sz="1400" dirty="0" smtClean="0">
                    <a:solidFill>
                      <a:srgbClr val="0070C0"/>
                    </a:solidFill>
                  </a:rPr>
                  <a:t>BAMS</a:t>
                </a:r>
                <a:r>
                  <a:rPr lang="en-US" altLang="en-US" sz="1400" i="1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US" altLang="en-US" sz="1400" dirty="0" smtClean="0">
                    <a:solidFill>
                      <a:srgbClr val="0070C0"/>
                    </a:solidFill>
                  </a:rPr>
                  <a:t>(2013)</a:t>
                </a:r>
                <a:endParaRPr lang="en-US" altLang="en-US" sz="14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267200" y="3657600"/>
                <a:ext cx="1524000" cy="30777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400" dirty="0" smtClean="0">
                    <a:latin typeface="+mn-lt"/>
                  </a:rPr>
                  <a:t>ECMWF 1994</a:t>
                </a:r>
                <a:endParaRPr lang="en-US" sz="1600" dirty="0">
                  <a:latin typeface="+mn-lt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705600" y="3637118"/>
                <a:ext cx="1524000" cy="30777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400" dirty="0" smtClean="0">
                    <a:latin typeface="+mn-lt"/>
                  </a:rPr>
                  <a:t>ECMWF 2011</a:t>
                </a:r>
                <a:endParaRPr lang="en-US" sz="1600" dirty="0">
                  <a:latin typeface="+mn-lt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4876800" y="3276600"/>
              <a:ext cx="30579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600" b="1" dirty="0" smtClean="0">
                  <a:latin typeface="+mn-lt"/>
                </a:rPr>
                <a:t>2-m temperature differences</a:t>
              </a:r>
              <a:endParaRPr lang="en-US" sz="1800" b="1" dirty="0"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553200"/>
            <a:ext cx="9144000" cy="228600"/>
          </a:xfrm>
        </p:spPr>
        <p:txBody>
          <a:bodyPr/>
          <a:lstStyle/>
          <a:p>
            <a:pPr>
              <a:defRPr/>
            </a:pPr>
            <a:r>
              <a:rPr lang="en-US" sz="1200" dirty="0"/>
              <a:t>Coupled mesoscale-LES modeling to improve the representation of stably stratified atmospheric boundary layers</a:t>
            </a:r>
            <a:endParaRPr lang="en-US" altLang="en-US" sz="1200" dirty="0">
              <a:ea typeface="Osaka" charset="-128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 smtClean="0"/>
              <a:t>One-dimensional closure in PBL schemes</a:t>
            </a:r>
          </a:p>
        </p:txBody>
      </p:sp>
      <p:sp>
        <p:nvSpPr>
          <p:cNvPr id="15363" name="TextBox 1"/>
          <p:cNvSpPr txBox="1">
            <a:spLocks noChangeArrowheads="1"/>
          </p:cNvSpPr>
          <p:nvPr/>
        </p:nvSpPr>
        <p:spPr bwMode="auto">
          <a:xfrm>
            <a:off x="8458200" y="6553200"/>
            <a:ext cx="685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8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400" dirty="0"/>
              <a:t>2</a:t>
            </a:r>
            <a:r>
              <a:rPr lang="bg-BG" altLang="en-US" sz="1400" dirty="0" smtClean="0"/>
              <a:t>/</a:t>
            </a:r>
            <a:r>
              <a:rPr lang="cs-CZ" altLang="en-US" sz="1400" dirty="0" smtClean="0"/>
              <a:t>11</a:t>
            </a:r>
            <a:endParaRPr lang="en-US" altLang="en-US" sz="1200" dirty="0"/>
          </a:p>
        </p:txBody>
      </p:sp>
      <p:sp>
        <p:nvSpPr>
          <p:cNvPr id="14" name="Content Placeholder 1"/>
          <p:cNvSpPr txBox="1">
            <a:spLocks/>
          </p:cNvSpPr>
          <p:nvPr/>
        </p:nvSpPr>
        <p:spPr bwMode="auto">
          <a:xfrm>
            <a:off x="457200" y="914400"/>
            <a:ext cx="8229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  <a:defRPr/>
            </a:pPr>
            <a:r>
              <a:rPr lang="en-US" sz="1800" dirty="0" smtClean="0"/>
              <a:t>The lack of a three-dimensional turbulence parameterization induces errors in the presence of topography</a:t>
            </a:r>
            <a:endParaRPr lang="en-US" sz="1600" dirty="0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 bwMode="auto">
          <a:xfrm>
            <a:off x="685800" y="5973763"/>
            <a:ext cx="2895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8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lnSpc>
                <a:spcPct val="80000"/>
              </a:lnSpc>
              <a:buFontTx/>
              <a:buNone/>
            </a:pPr>
            <a:r>
              <a:rPr lang="en-US" altLang="en-US" sz="1400" dirty="0" smtClean="0">
                <a:solidFill>
                  <a:srgbClr val="0070C0"/>
                </a:solidFill>
              </a:rPr>
              <a:t>Muñoz-Esparza </a:t>
            </a:r>
            <a:r>
              <a:rPr lang="en-US" altLang="en-US" sz="1400" dirty="0">
                <a:solidFill>
                  <a:srgbClr val="0070C0"/>
                </a:solidFill>
              </a:rPr>
              <a:t>et</a:t>
            </a:r>
            <a:r>
              <a:rPr lang="en-US" altLang="en-US" sz="1400" i="1" dirty="0">
                <a:solidFill>
                  <a:srgbClr val="0070C0"/>
                </a:solidFill>
              </a:rPr>
              <a:t> </a:t>
            </a:r>
            <a:r>
              <a:rPr lang="en-US" altLang="en-US" sz="1400" dirty="0">
                <a:solidFill>
                  <a:srgbClr val="0070C0"/>
                </a:solidFill>
              </a:rPr>
              <a:t>al</a:t>
            </a:r>
            <a:r>
              <a:rPr lang="en-US" altLang="en-US" sz="1400" dirty="0" smtClean="0">
                <a:solidFill>
                  <a:srgbClr val="0070C0"/>
                </a:solidFill>
              </a:rPr>
              <a:t>., JAS (2016)</a:t>
            </a:r>
            <a:endParaRPr lang="en-US" altLang="en-US" sz="1400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6800" y="1772994"/>
            <a:ext cx="15240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 smtClean="0">
                <a:latin typeface="+mn-lt"/>
              </a:rPr>
              <a:t>Velocity</a:t>
            </a:r>
            <a:endParaRPr lang="en-US" sz="20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98124" y="1772994"/>
            <a:ext cx="18786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smtClean="0">
                <a:latin typeface="+mn-lt"/>
              </a:rPr>
              <a:t>Momentum </a:t>
            </a:r>
            <a:r>
              <a:rPr lang="en-US" sz="1600" dirty="0" smtClean="0">
                <a:latin typeface="+mn-lt"/>
              </a:rPr>
              <a:t>flux</a:t>
            </a:r>
            <a:endParaRPr lang="en-US" sz="20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5241"/>
            <a:ext cx="4347972" cy="385076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352288" y="2111548"/>
            <a:ext cx="3645408" cy="3515259"/>
            <a:chOff x="5352288" y="2111548"/>
            <a:chExt cx="3645408" cy="35152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0"/>
            <a:stretch/>
          </p:blipFill>
          <p:spPr>
            <a:xfrm>
              <a:off x="7162800" y="2285999"/>
              <a:ext cx="1834896" cy="325261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912"/>
            <a:stretch/>
          </p:blipFill>
          <p:spPr>
            <a:xfrm>
              <a:off x="5352288" y="2111548"/>
              <a:ext cx="1810512" cy="345105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5494020" y="5450421"/>
              <a:ext cx="381000" cy="17638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87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553200"/>
            <a:ext cx="9144000" cy="228600"/>
          </a:xfrm>
        </p:spPr>
        <p:txBody>
          <a:bodyPr/>
          <a:lstStyle/>
          <a:p>
            <a:pPr>
              <a:defRPr/>
            </a:pPr>
            <a:r>
              <a:rPr lang="en-US" sz="1200" dirty="0"/>
              <a:t>Coupled mesoscale-LES modeling to improve the representation of stably stratified atmospheric boundary layers</a:t>
            </a:r>
            <a:endParaRPr lang="en-US" altLang="en-US" sz="1200" dirty="0">
              <a:ea typeface="Osaka" charset="-128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 smtClean="0"/>
              <a:t>WRF mesoscale modeling during XPIA</a:t>
            </a:r>
          </a:p>
        </p:txBody>
      </p:sp>
      <p:sp>
        <p:nvSpPr>
          <p:cNvPr id="15363" name="TextBox 1"/>
          <p:cNvSpPr txBox="1">
            <a:spLocks noChangeArrowheads="1"/>
          </p:cNvSpPr>
          <p:nvPr/>
        </p:nvSpPr>
        <p:spPr bwMode="auto">
          <a:xfrm>
            <a:off x="8458200" y="6553200"/>
            <a:ext cx="685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8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400" dirty="0" smtClean="0"/>
              <a:t>3</a:t>
            </a:r>
            <a:r>
              <a:rPr lang="bg-BG" altLang="en-US" sz="1400" dirty="0" smtClean="0"/>
              <a:t>/</a:t>
            </a:r>
            <a:r>
              <a:rPr lang="cs-CZ" altLang="en-US" sz="1400" dirty="0" smtClean="0"/>
              <a:t>11</a:t>
            </a:r>
            <a:endParaRPr lang="en-US" altLang="en-US" sz="1200" dirty="0"/>
          </a:p>
        </p:txBody>
      </p:sp>
      <p:sp>
        <p:nvSpPr>
          <p:cNvPr id="14" name="Content Placeholder 1"/>
          <p:cNvSpPr txBox="1">
            <a:spLocks/>
          </p:cNvSpPr>
          <p:nvPr/>
        </p:nvSpPr>
        <p:spPr bwMode="auto">
          <a:xfrm>
            <a:off x="457200" y="914400"/>
            <a:ext cx="8686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  <a:defRPr/>
            </a:pPr>
            <a:r>
              <a:rPr lang="en-US" sz="1700" dirty="0" smtClean="0"/>
              <a:t>Turbulent kinetic energy at the BAO tower during the XPIA campaign [Lundquist et al. </a:t>
            </a:r>
            <a:r>
              <a:rPr lang="en-US" sz="1800" dirty="0" smtClean="0"/>
              <a:t>BAMS</a:t>
            </a:r>
            <a:r>
              <a:rPr lang="en-US" sz="1700" dirty="0" smtClean="0"/>
              <a:t> (2017)] puts into evidence the limitations of 1D PBL schemes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838200" y="1752600"/>
            <a:ext cx="1238877" cy="4492626"/>
            <a:chOff x="533399" y="1743075"/>
            <a:chExt cx="1323803" cy="48006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1743075"/>
              <a:ext cx="1323802" cy="4800600"/>
            </a:xfrm>
            <a:prstGeom prst="rect">
              <a:avLst/>
            </a:prstGeom>
          </p:spPr>
        </p:pic>
        <p:sp>
          <p:nvSpPr>
            <p:cNvPr id="11" name="Title 1"/>
            <p:cNvSpPr txBox="1">
              <a:spLocks/>
            </p:cNvSpPr>
            <p:nvPr/>
          </p:nvSpPr>
          <p:spPr bwMode="auto">
            <a:xfrm>
              <a:off x="533399" y="6183313"/>
              <a:ext cx="1323803" cy="360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en-US" altLang="en-US" sz="1400" b="1" kern="0" dirty="0" smtClean="0">
                  <a:solidFill>
                    <a:srgbClr val="FFFF00"/>
                  </a:solidFill>
                </a:rPr>
                <a:t>BAO tower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514600" y="1862553"/>
            <a:ext cx="5867400" cy="4223568"/>
            <a:chOff x="2057400" y="1728477"/>
            <a:chExt cx="6502322" cy="45184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7" t="17290" r="7500" b="15280"/>
            <a:stretch/>
          </p:blipFill>
          <p:spPr>
            <a:xfrm>
              <a:off x="2057400" y="1728477"/>
              <a:ext cx="6502322" cy="246203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7" t="19019" r="8333" b="15279"/>
            <a:stretch/>
          </p:blipFill>
          <p:spPr>
            <a:xfrm>
              <a:off x="2057400" y="3848019"/>
              <a:ext cx="6439218" cy="2398945"/>
            </a:xfrm>
            <a:prstGeom prst="rect">
              <a:avLst/>
            </a:prstGeom>
          </p:spPr>
        </p:pic>
      </p:grpSp>
      <p:sp>
        <p:nvSpPr>
          <p:cNvPr id="15" name="Content Placeholder 1"/>
          <p:cNvSpPr txBox="1">
            <a:spLocks/>
          </p:cNvSpPr>
          <p:nvPr/>
        </p:nvSpPr>
        <p:spPr bwMode="auto">
          <a:xfrm>
            <a:off x="5448300" y="6053554"/>
            <a:ext cx="2895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8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lnSpc>
                <a:spcPct val="80000"/>
              </a:lnSpc>
              <a:buFontTx/>
              <a:buNone/>
            </a:pPr>
            <a:r>
              <a:rPr lang="en-US" altLang="en-US" sz="1400" dirty="0" smtClean="0">
                <a:solidFill>
                  <a:srgbClr val="0070C0"/>
                </a:solidFill>
              </a:rPr>
              <a:t>Muñoz-Esparza </a:t>
            </a:r>
            <a:r>
              <a:rPr lang="en-US" altLang="en-US" sz="1400" dirty="0">
                <a:solidFill>
                  <a:srgbClr val="0070C0"/>
                </a:solidFill>
              </a:rPr>
              <a:t>et</a:t>
            </a:r>
            <a:r>
              <a:rPr lang="en-US" altLang="en-US" sz="1400" i="1" dirty="0">
                <a:solidFill>
                  <a:srgbClr val="0070C0"/>
                </a:solidFill>
              </a:rPr>
              <a:t> </a:t>
            </a:r>
            <a:r>
              <a:rPr lang="en-US" altLang="en-US" sz="1400" dirty="0">
                <a:solidFill>
                  <a:srgbClr val="0070C0"/>
                </a:solidFill>
              </a:rPr>
              <a:t>al</a:t>
            </a:r>
            <a:r>
              <a:rPr lang="en-US" altLang="en-US" sz="1400" dirty="0" smtClean="0">
                <a:solidFill>
                  <a:srgbClr val="0070C0"/>
                </a:solidFill>
              </a:rPr>
              <a:t>., MWR (2017, submitted)</a:t>
            </a:r>
            <a:endParaRPr lang="en-US" altLang="en-US" sz="1400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3600" y="1676400"/>
            <a:ext cx="25644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latin typeface="+mn-lt"/>
              </a:rPr>
              <a:t>March 2015, z = 50 m</a:t>
            </a:r>
            <a:endParaRPr lang="en-US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539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553200"/>
            <a:ext cx="9144000" cy="228600"/>
          </a:xfrm>
        </p:spPr>
        <p:txBody>
          <a:bodyPr/>
          <a:lstStyle/>
          <a:p>
            <a:pPr>
              <a:defRPr/>
            </a:pPr>
            <a:r>
              <a:rPr lang="en-US" sz="1200" dirty="0"/>
              <a:t>Coupled mesoscale-LES modeling to improve the representation of stably stratified atmospheric boundary layers</a:t>
            </a:r>
            <a:endParaRPr lang="en-US" altLang="en-US" sz="1200" dirty="0">
              <a:ea typeface="Osaka" charset="-128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 smtClean="0"/>
              <a:t>Coupled mesoscale-LES modeling</a:t>
            </a:r>
          </a:p>
        </p:txBody>
      </p:sp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8458200" y="6553200"/>
            <a:ext cx="685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8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400" dirty="0"/>
              <a:t>4</a:t>
            </a:r>
            <a:r>
              <a:rPr lang="bg-BG" altLang="en-US" sz="1400" dirty="0" smtClean="0"/>
              <a:t>/</a:t>
            </a:r>
            <a:r>
              <a:rPr lang="cs-CZ" altLang="en-US" sz="1400" dirty="0" smtClean="0"/>
              <a:t>11</a:t>
            </a:r>
            <a:endParaRPr lang="en-US" altLang="en-US" sz="1200" dirty="0"/>
          </a:p>
        </p:txBody>
      </p:sp>
      <p:pic>
        <p:nvPicPr>
          <p:cNvPr id="8" name="Content Placeholder 8" descr="slide_multiscale_atmosphere_v5.eps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" t="991" r="55782" b="36596"/>
          <a:stretch/>
        </p:blipFill>
        <p:spPr>
          <a:xfrm>
            <a:off x="3152775" y="838200"/>
            <a:ext cx="1387475" cy="1554163"/>
          </a:xfrm>
        </p:spPr>
      </p:pic>
      <p:pic>
        <p:nvPicPr>
          <p:cNvPr id="9" name="Content Placeholder 8" descr="slide_multiscale_atmosphere_v5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4" t="1267" r="1795" b="37694"/>
          <a:stretch/>
        </p:blipFill>
        <p:spPr bwMode="auto">
          <a:xfrm>
            <a:off x="5084762" y="950913"/>
            <a:ext cx="1392238" cy="141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19472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40"/>
          <a:stretch>
            <a:fillRect/>
          </a:stretch>
        </p:blipFill>
        <p:spPr bwMode="auto">
          <a:xfrm>
            <a:off x="247650" y="1023938"/>
            <a:ext cx="25241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>
            <a:off x="423863" y="2743200"/>
            <a:ext cx="841216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263525" y="2449513"/>
            <a:ext cx="13366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Length:</a:t>
            </a:r>
            <a:endParaRPr lang="en-US" sz="1600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35100" y="2457450"/>
            <a:ext cx="5461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10</a:t>
            </a:r>
            <a:r>
              <a:rPr lang="en-US" sz="1400" baseline="30000" dirty="0">
                <a:latin typeface="+mn-lt"/>
              </a:rPr>
              <a:t>7</a:t>
            </a:r>
            <a:endParaRPr lang="en-US" sz="1600" baseline="30000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17925" y="2449513"/>
            <a:ext cx="5461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10</a:t>
            </a:r>
            <a:r>
              <a:rPr lang="en-US" sz="1400" baseline="30000" dirty="0">
                <a:latin typeface="+mn-lt"/>
              </a:rPr>
              <a:t>6</a:t>
            </a:r>
            <a:endParaRPr lang="en-US" sz="1600" baseline="30000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54663" y="2457450"/>
            <a:ext cx="5461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10</a:t>
            </a:r>
            <a:r>
              <a:rPr lang="en-US" sz="1400" baseline="30000" dirty="0">
                <a:latin typeface="+mn-lt"/>
              </a:rPr>
              <a:t>5</a:t>
            </a:r>
            <a:endParaRPr lang="en-US" sz="1600" baseline="30000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67588" y="2457450"/>
            <a:ext cx="5461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10</a:t>
            </a:r>
            <a:r>
              <a:rPr lang="en-US" sz="1400" baseline="30000" dirty="0">
                <a:latin typeface="+mn-lt"/>
              </a:rPr>
              <a:t>4</a:t>
            </a:r>
            <a:endParaRPr lang="en-US" sz="1600" baseline="30000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458200" y="2457450"/>
            <a:ext cx="685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10</a:t>
            </a:r>
            <a:r>
              <a:rPr lang="en-US" sz="1400" baseline="30000" dirty="0">
                <a:latin typeface="+mn-lt"/>
              </a:rPr>
              <a:t>-2</a:t>
            </a:r>
            <a:endParaRPr lang="en-US" sz="1600" baseline="30000" dirty="0">
              <a:latin typeface="+mn-lt"/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423863" y="2895600"/>
            <a:ext cx="841216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lg" len="lg"/>
            <a:tailEnd type="triangl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" name="TextBox 26"/>
          <p:cNvSpPr txBox="1"/>
          <p:nvPr/>
        </p:nvSpPr>
        <p:spPr>
          <a:xfrm>
            <a:off x="263525" y="2906713"/>
            <a:ext cx="133667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70C0"/>
                </a:solidFill>
                <a:latin typeface="+mn-lt"/>
              </a:rPr>
              <a:t>Wavenumber:</a:t>
            </a:r>
            <a:endParaRPr lang="en-US" sz="1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35100" y="2914650"/>
            <a:ext cx="5461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70C0"/>
                </a:solidFill>
                <a:latin typeface="+mn-lt"/>
              </a:rPr>
              <a:t>10</a:t>
            </a:r>
            <a:r>
              <a:rPr lang="en-US" sz="1400" baseline="30000" dirty="0">
                <a:solidFill>
                  <a:srgbClr val="0070C0"/>
                </a:solidFill>
                <a:latin typeface="+mn-lt"/>
              </a:rPr>
              <a:t>-7</a:t>
            </a:r>
            <a:endParaRPr lang="en-US" sz="1600" baseline="30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17925" y="2906713"/>
            <a:ext cx="5461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70C0"/>
                </a:solidFill>
                <a:latin typeface="+mn-lt"/>
              </a:rPr>
              <a:t>10</a:t>
            </a:r>
            <a:r>
              <a:rPr lang="en-US" sz="1400" baseline="30000" dirty="0">
                <a:solidFill>
                  <a:srgbClr val="0070C0"/>
                </a:solidFill>
                <a:latin typeface="+mn-lt"/>
              </a:rPr>
              <a:t>-6</a:t>
            </a:r>
            <a:endParaRPr lang="en-US" sz="1600" baseline="30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54663" y="2914650"/>
            <a:ext cx="5461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70C0"/>
                </a:solidFill>
                <a:latin typeface="+mn-lt"/>
              </a:rPr>
              <a:t>10</a:t>
            </a:r>
            <a:r>
              <a:rPr lang="en-US" sz="1400" baseline="30000" dirty="0">
                <a:solidFill>
                  <a:srgbClr val="0070C0"/>
                </a:solidFill>
                <a:latin typeface="+mn-lt"/>
              </a:rPr>
              <a:t>-5</a:t>
            </a:r>
            <a:endParaRPr lang="en-US" sz="1600" baseline="30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67588" y="2914650"/>
            <a:ext cx="5461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70C0"/>
                </a:solidFill>
                <a:latin typeface="+mn-lt"/>
              </a:rPr>
              <a:t>10</a:t>
            </a:r>
            <a:r>
              <a:rPr lang="en-US" sz="1400" baseline="30000" dirty="0">
                <a:solidFill>
                  <a:srgbClr val="0070C0"/>
                </a:solidFill>
                <a:latin typeface="+mn-lt"/>
              </a:rPr>
              <a:t>-4</a:t>
            </a:r>
            <a:endParaRPr lang="en-US" sz="1600" baseline="30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458200" y="2914650"/>
            <a:ext cx="685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70C0"/>
                </a:solidFill>
                <a:latin typeface="+mn-lt"/>
              </a:rPr>
              <a:t>10</a:t>
            </a:r>
            <a:r>
              <a:rPr lang="en-US" sz="1400" baseline="30000" dirty="0">
                <a:solidFill>
                  <a:srgbClr val="0070C0"/>
                </a:solidFill>
                <a:latin typeface="+mn-lt"/>
              </a:rPr>
              <a:t>2</a:t>
            </a:r>
            <a:endParaRPr lang="en-US" sz="1600" baseline="300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5" y="3200400"/>
            <a:ext cx="5038725" cy="3255551"/>
          </a:xfrm>
          <a:prstGeom prst="rect">
            <a:avLst/>
          </a:prstGeom>
        </p:spPr>
      </p:pic>
      <p:sp>
        <p:nvSpPr>
          <p:cNvPr id="37" name="Freeform 36"/>
          <p:cNvSpPr>
            <a:spLocks noChangeAspect="1"/>
          </p:cNvSpPr>
          <p:nvPr/>
        </p:nvSpPr>
        <p:spPr>
          <a:xfrm>
            <a:off x="2692372" y="3804089"/>
            <a:ext cx="1955828" cy="2245037"/>
          </a:xfrm>
          <a:custGeom>
            <a:avLst/>
            <a:gdLst>
              <a:gd name="connsiteX0" fmla="*/ 8639 w 1533539"/>
              <a:gd name="connsiteY0" fmla="*/ 1641470 h 1650110"/>
              <a:gd name="connsiteX1" fmla="*/ 8639 w 1533539"/>
              <a:gd name="connsiteY1" fmla="*/ 1641470 h 1650110"/>
              <a:gd name="connsiteX2" fmla="*/ 4320 w 1533539"/>
              <a:gd name="connsiteY2" fmla="*/ 1533479 h 1650110"/>
              <a:gd name="connsiteX3" fmla="*/ 0 w 1533539"/>
              <a:gd name="connsiteY3" fmla="*/ 1468684 h 1650110"/>
              <a:gd name="connsiteX4" fmla="*/ 86396 w 1533539"/>
              <a:gd name="connsiteY4" fmla="*/ 1373652 h 1650110"/>
              <a:gd name="connsiteX5" fmla="*/ 319667 w 1533539"/>
              <a:gd name="connsiteY5" fmla="*/ 1036718 h 1650110"/>
              <a:gd name="connsiteX6" fmla="*/ 431983 w 1533539"/>
              <a:gd name="connsiteY6" fmla="*/ 768899 h 1650110"/>
              <a:gd name="connsiteX7" fmla="*/ 501100 w 1533539"/>
              <a:gd name="connsiteY7" fmla="*/ 475162 h 1650110"/>
              <a:gd name="connsiteX8" fmla="*/ 561578 w 1533539"/>
              <a:gd name="connsiteY8" fmla="*/ 172786 h 1650110"/>
              <a:gd name="connsiteX9" fmla="*/ 600456 w 1533539"/>
              <a:gd name="connsiteY9" fmla="*/ 43196 h 1650110"/>
              <a:gd name="connsiteX10" fmla="*/ 639335 w 1533539"/>
              <a:gd name="connsiteY10" fmla="*/ 0 h 1650110"/>
              <a:gd name="connsiteX11" fmla="*/ 669573 w 1533539"/>
              <a:gd name="connsiteY11" fmla="*/ 34557 h 1650110"/>
              <a:gd name="connsiteX12" fmla="*/ 699812 w 1533539"/>
              <a:gd name="connsiteY12" fmla="*/ 198704 h 1650110"/>
              <a:gd name="connsiteX13" fmla="*/ 768929 w 1533539"/>
              <a:gd name="connsiteY13" fmla="*/ 695465 h 1650110"/>
              <a:gd name="connsiteX14" fmla="*/ 781889 w 1533539"/>
              <a:gd name="connsiteY14" fmla="*/ 838014 h 1650110"/>
              <a:gd name="connsiteX15" fmla="*/ 838047 w 1533539"/>
              <a:gd name="connsiteY15" fmla="*/ 1092874 h 1650110"/>
              <a:gd name="connsiteX16" fmla="*/ 928763 w 1533539"/>
              <a:gd name="connsiteY16" fmla="*/ 1200865 h 1650110"/>
              <a:gd name="connsiteX17" fmla="*/ 1032439 w 1533539"/>
              <a:gd name="connsiteY17" fmla="*/ 1200865 h 1650110"/>
              <a:gd name="connsiteX18" fmla="*/ 1118836 w 1533539"/>
              <a:gd name="connsiteY18" fmla="*/ 1118792 h 1650110"/>
              <a:gd name="connsiteX19" fmla="*/ 1183633 w 1533539"/>
              <a:gd name="connsiteY19" fmla="*/ 989202 h 1650110"/>
              <a:gd name="connsiteX20" fmla="*/ 1244111 w 1533539"/>
              <a:gd name="connsiteY20" fmla="*/ 881210 h 1650110"/>
              <a:gd name="connsiteX21" fmla="*/ 1287309 w 1533539"/>
              <a:gd name="connsiteY21" fmla="*/ 855292 h 1650110"/>
              <a:gd name="connsiteX22" fmla="*/ 1408264 w 1533539"/>
              <a:gd name="connsiteY22" fmla="*/ 902809 h 1650110"/>
              <a:gd name="connsiteX23" fmla="*/ 1477382 w 1533539"/>
              <a:gd name="connsiteY23" fmla="*/ 954645 h 1650110"/>
              <a:gd name="connsiteX24" fmla="*/ 1533539 w 1533539"/>
              <a:gd name="connsiteY24" fmla="*/ 1650110 h 1650110"/>
              <a:gd name="connsiteX25" fmla="*/ 8639 w 1533539"/>
              <a:gd name="connsiteY25" fmla="*/ 1641470 h 1650110"/>
              <a:gd name="connsiteX0" fmla="*/ 8639 w 1533539"/>
              <a:gd name="connsiteY0" fmla="*/ 1641470 h 1650110"/>
              <a:gd name="connsiteX1" fmla="*/ 8639 w 1533539"/>
              <a:gd name="connsiteY1" fmla="*/ 1641470 h 1650110"/>
              <a:gd name="connsiteX2" fmla="*/ 4320 w 1533539"/>
              <a:gd name="connsiteY2" fmla="*/ 1533479 h 1650110"/>
              <a:gd name="connsiteX3" fmla="*/ 0 w 1533539"/>
              <a:gd name="connsiteY3" fmla="*/ 1468684 h 1650110"/>
              <a:gd name="connsiteX4" fmla="*/ 86396 w 1533539"/>
              <a:gd name="connsiteY4" fmla="*/ 1373652 h 1650110"/>
              <a:gd name="connsiteX5" fmla="*/ 319667 w 1533539"/>
              <a:gd name="connsiteY5" fmla="*/ 1036718 h 1650110"/>
              <a:gd name="connsiteX6" fmla="*/ 431983 w 1533539"/>
              <a:gd name="connsiteY6" fmla="*/ 768899 h 1650110"/>
              <a:gd name="connsiteX7" fmla="*/ 501100 w 1533539"/>
              <a:gd name="connsiteY7" fmla="*/ 475162 h 1650110"/>
              <a:gd name="connsiteX8" fmla="*/ 561578 w 1533539"/>
              <a:gd name="connsiteY8" fmla="*/ 172786 h 1650110"/>
              <a:gd name="connsiteX9" fmla="*/ 600456 w 1533539"/>
              <a:gd name="connsiteY9" fmla="*/ 43196 h 1650110"/>
              <a:gd name="connsiteX10" fmla="*/ 639335 w 1533539"/>
              <a:gd name="connsiteY10" fmla="*/ 0 h 1650110"/>
              <a:gd name="connsiteX11" fmla="*/ 669573 w 1533539"/>
              <a:gd name="connsiteY11" fmla="*/ 34557 h 1650110"/>
              <a:gd name="connsiteX12" fmla="*/ 699812 w 1533539"/>
              <a:gd name="connsiteY12" fmla="*/ 198704 h 1650110"/>
              <a:gd name="connsiteX13" fmla="*/ 768929 w 1533539"/>
              <a:gd name="connsiteY13" fmla="*/ 695465 h 1650110"/>
              <a:gd name="connsiteX14" fmla="*/ 781889 w 1533539"/>
              <a:gd name="connsiteY14" fmla="*/ 838014 h 1650110"/>
              <a:gd name="connsiteX15" fmla="*/ 838047 w 1533539"/>
              <a:gd name="connsiteY15" fmla="*/ 1092874 h 1650110"/>
              <a:gd name="connsiteX16" fmla="*/ 928763 w 1533539"/>
              <a:gd name="connsiteY16" fmla="*/ 1200865 h 1650110"/>
              <a:gd name="connsiteX17" fmla="*/ 1032439 w 1533539"/>
              <a:gd name="connsiteY17" fmla="*/ 1200865 h 1650110"/>
              <a:gd name="connsiteX18" fmla="*/ 1118836 w 1533539"/>
              <a:gd name="connsiteY18" fmla="*/ 1118792 h 1650110"/>
              <a:gd name="connsiteX19" fmla="*/ 1183633 w 1533539"/>
              <a:gd name="connsiteY19" fmla="*/ 989202 h 1650110"/>
              <a:gd name="connsiteX20" fmla="*/ 1244111 w 1533539"/>
              <a:gd name="connsiteY20" fmla="*/ 881210 h 1650110"/>
              <a:gd name="connsiteX21" fmla="*/ 1287309 w 1533539"/>
              <a:gd name="connsiteY21" fmla="*/ 855292 h 1650110"/>
              <a:gd name="connsiteX22" fmla="*/ 1408264 w 1533539"/>
              <a:gd name="connsiteY22" fmla="*/ 902809 h 1650110"/>
              <a:gd name="connsiteX23" fmla="*/ 1483732 w 1533539"/>
              <a:gd name="connsiteY23" fmla="*/ 954645 h 1650110"/>
              <a:gd name="connsiteX24" fmla="*/ 1533539 w 1533539"/>
              <a:gd name="connsiteY24" fmla="*/ 1650110 h 1650110"/>
              <a:gd name="connsiteX25" fmla="*/ 8639 w 1533539"/>
              <a:gd name="connsiteY25" fmla="*/ 1641470 h 1650110"/>
              <a:gd name="connsiteX0" fmla="*/ 8639 w 1498614"/>
              <a:gd name="connsiteY0" fmla="*/ 1641470 h 1710435"/>
              <a:gd name="connsiteX1" fmla="*/ 8639 w 1498614"/>
              <a:gd name="connsiteY1" fmla="*/ 1641470 h 1710435"/>
              <a:gd name="connsiteX2" fmla="*/ 4320 w 1498614"/>
              <a:gd name="connsiteY2" fmla="*/ 1533479 h 1710435"/>
              <a:gd name="connsiteX3" fmla="*/ 0 w 1498614"/>
              <a:gd name="connsiteY3" fmla="*/ 1468684 h 1710435"/>
              <a:gd name="connsiteX4" fmla="*/ 86396 w 1498614"/>
              <a:gd name="connsiteY4" fmla="*/ 1373652 h 1710435"/>
              <a:gd name="connsiteX5" fmla="*/ 319667 w 1498614"/>
              <a:gd name="connsiteY5" fmla="*/ 1036718 h 1710435"/>
              <a:gd name="connsiteX6" fmla="*/ 431983 w 1498614"/>
              <a:gd name="connsiteY6" fmla="*/ 768899 h 1710435"/>
              <a:gd name="connsiteX7" fmla="*/ 501100 w 1498614"/>
              <a:gd name="connsiteY7" fmla="*/ 475162 h 1710435"/>
              <a:gd name="connsiteX8" fmla="*/ 561578 w 1498614"/>
              <a:gd name="connsiteY8" fmla="*/ 172786 h 1710435"/>
              <a:gd name="connsiteX9" fmla="*/ 600456 w 1498614"/>
              <a:gd name="connsiteY9" fmla="*/ 43196 h 1710435"/>
              <a:gd name="connsiteX10" fmla="*/ 639335 w 1498614"/>
              <a:gd name="connsiteY10" fmla="*/ 0 h 1710435"/>
              <a:gd name="connsiteX11" fmla="*/ 669573 w 1498614"/>
              <a:gd name="connsiteY11" fmla="*/ 34557 h 1710435"/>
              <a:gd name="connsiteX12" fmla="*/ 699812 w 1498614"/>
              <a:gd name="connsiteY12" fmla="*/ 198704 h 1710435"/>
              <a:gd name="connsiteX13" fmla="*/ 768929 w 1498614"/>
              <a:gd name="connsiteY13" fmla="*/ 695465 h 1710435"/>
              <a:gd name="connsiteX14" fmla="*/ 781889 w 1498614"/>
              <a:gd name="connsiteY14" fmla="*/ 838014 h 1710435"/>
              <a:gd name="connsiteX15" fmla="*/ 838047 w 1498614"/>
              <a:gd name="connsiteY15" fmla="*/ 1092874 h 1710435"/>
              <a:gd name="connsiteX16" fmla="*/ 928763 w 1498614"/>
              <a:gd name="connsiteY16" fmla="*/ 1200865 h 1710435"/>
              <a:gd name="connsiteX17" fmla="*/ 1032439 w 1498614"/>
              <a:gd name="connsiteY17" fmla="*/ 1200865 h 1710435"/>
              <a:gd name="connsiteX18" fmla="*/ 1118836 w 1498614"/>
              <a:gd name="connsiteY18" fmla="*/ 1118792 h 1710435"/>
              <a:gd name="connsiteX19" fmla="*/ 1183633 w 1498614"/>
              <a:gd name="connsiteY19" fmla="*/ 989202 h 1710435"/>
              <a:gd name="connsiteX20" fmla="*/ 1244111 w 1498614"/>
              <a:gd name="connsiteY20" fmla="*/ 881210 h 1710435"/>
              <a:gd name="connsiteX21" fmla="*/ 1287309 w 1498614"/>
              <a:gd name="connsiteY21" fmla="*/ 855292 h 1710435"/>
              <a:gd name="connsiteX22" fmla="*/ 1408264 w 1498614"/>
              <a:gd name="connsiteY22" fmla="*/ 902809 h 1710435"/>
              <a:gd name="connsiteX23" fmla="*/ 1483732 w 1498614"/>
              <a:gd name="connsiteY23" fmla="*/ 954645 h 1710435"/>
              <a:gd name="connsiteX24" fmla="*/ 1498614 w 1498614"/>
              <a:gd name="connsiteY24" fmla="*/ 1710435 h 1710435"/>
              <a:gd name="connsiteX25" fmla="*/ 8639 w 1498614"/>
              <a:gd name="connsiteY25" fmla="*/ 1641470 h 1710435"/>
              <a:gd name="connsiteX0" fmla="*/ 8639 w 1492264"/>
              <a:gd name="connsiteY0" fmla="*/ 1641470 h 1713610"/>
              <a:gd name="connsiteX1" fmla="*/ 8639 w 1492264"/>
              <a:gd name="connsiteY1" fmla="*/ 1641470 h 1713610"/>
              <a:gd name="connsiteX2" fmla="*/ 4320 w 1492264"/>
              <a:gd name="connsiteY2" fmla="*/ 1533479 h 1713610"/>
              <a:gd name="connsiteX3" fmla="*/ 0 w 1492264"/>
              <a:gd name="connsiteY3" fmla="*/ 1468684 h 1713610"/>
              <a:gd name="connsiteX4" fmla="*/ 86396 w 1492264"/>
              <a:gd name="connsiteY4" fmla="*/ 1373652 h 1713610"/>
              <a:gd name="connsiteX5" fmla="*/ 319667 w 1492264"/>
              <a:gd name="connsiteY5" fmla="*/ 1036718 h 1713610"/>
              <a:gd name="connsiteX6" fmla="*/ 431983 w 1492264"/>
              <a:gd name="connsiteY6" fmla="*/ 768899 h 1713610"/>
              <a:gd name="connsiteX7" fmla="*/ 501100 w 1492264"/>
              <a:gd name="connsiteY7" fmla="*/ 475162 h 1713610"/>
              <a:gd name="connsiteX8" fmla="*/ 561578 w 1492264"/>
              <a:gd name="connsiteY8" fmla="*/ 172786 h 1713610"/>
              <a:gd name="connsiteX9" fmla="*/ 600456 w 1492264"/>
              <a:gd name="connsiteY9" fmla="*/ 43196 h 1713610"/>
              <a:gd name="connsiteX10" fmla="*/ 639335 w 1492264"/>
              <a:gd name="connsiteY10" fmla="*/ 0 h 1713610"/>
              <a:gd name="connsiteX11" fmla="*/ 669573 w 1492264"/>
              <a:gd name="connsiteY11" fmla="*/ 34557 h 1713610"/>
              <a:gd name="connsiteX12" fmla="*/ 699812 w 1492264"/>
              <a:gd name="connsiteY12" fmla="*/ 198704 h 1713610"/>
              <a:gd name="connsiteX13" fmla="*/ 768929 w 1492264"/>
              <a:gd name="connsiteY13" fmla="*/ 695465 h 1713610"/>
              <a:gd name="connsiteX14" fmla="*/ 781889 w 1492264"/>
              <a:gd name="connsiteY14" fmla="*/ 838014 h 1713610"/>
              <a:gd name="connsiteX15" fmla="*/ 838047 w 1492264"/>
              <a:gd name="connsiteY15" fmla="*/ 1092874 h 1713610"/>
              <a:gd name="connsiteX16" fmla="*/ 928763 w 1492264"/>
              <a:gd name="connsiteY16" fmla="*/ 1200865 h 1713610"/>
              <a:gd name="connsiteX17" fmla="*/ 1032439 w 1492264"/>
              <a:gd name="connsiteY17" fmla="*/ 1200865 h 1713610"/>
              <a:gd name="connsiteX18" fmla="*/ 1118836 w 1492264"/>
              <a:gd name="connsiteY18" fmla="*/ 1118792 h 1713610"/>
              <a:gd name="connsiteX19" fmla="*/ 1183633 w 1492264"/>
              <a:gd name="connsiteY19" fmla="*/ 989202 h 1713610"/>
              <a:gd name="connsiteX20" fmla="*/ 1244111 w 1492264"/>
              <a:gd name="connsiteY20" fmla="*/ 881210 h 1713610"/>
              <a:gd name="connsiteX21" fmla="*/ 1287309 w 1492264"/>
              <a:gd name="connsiteY21" fmla="*/ 855292 h 1713610"/>
              <a:gd name="connsiteX22" fmla="*/ 1408264 w 1492264"/>
              <a:gd name="connsiteY22" fmla="*/ 902809 h 1713610"/>
              <a:gd name="connsiteX23" fmla="*/ 1483732 w 1492264"/>
              <a:gd name="connsiteY23" fmla="*/ 954645 h 1713610"/>
              <a:gd name="connsiteX24" fmla="*/ 1492264 w 1492264"/>
              <a:gd name="connsiteY24" fmla="*/ 1713610 h 1713610"/>
              <a:gd name="connsiteX25" fmla="*/ 8639 w 1492264"/>
              <a:gd name="connsiteY25" fmla="*/ 1641470 h 1713610"/>
              <a:gd name="connsiteX0" fmla="*/ 11814 w 1492264"/>
              <a:gd name="connsiteY0" fmla="*/ 1708145 h 1713610"/>
              <a:gd name="connsiteX1" fmla="*/ 8639 w 1492264"/>
              <a:gd name="connsiteY1" fmla="*/ 1641470 h 1713610"/>
              <a:gd name="connsiteX2" fmla="*/ 4320 w 1492264"/>
              <a:gd name="connsiteY2" fmla="*/ 1533479 h 1713610"/>
              <a:gd name="connsiteX3" fmla="*/ 0 w 1492264"/>
              <a:gd name="connsiteY3" fmla="*/ 1468684 h 1713610"/>
              <a:gd name="connsiteX4" fmla="*/ 86396 w 1492264"/>
              <a:gd name="connsiteY4" fmla="*/ 1373652 h 1713610"/>
              <a:gd name="connsiteX5" fmla="*/ 319667 w 1492264"/>
              <a:gd name="connsiteY5" fmla="*/ 1036718 h 1713610"/>
              <a:gd name="connsiteX6" fmla="*/ 431983 w 1492264"/>
              <a:gd name="connsiteY6" fmla="*/ 768899 h 1713610"/>
              <a:gd name="connsiteX7" fmla="*/ 501100 w 1492264"/>
              <a:gd name="connsiteY7" fmla="*/ 475162 h 1713610"/>
              <a:gd name="connsiteX8" fmla="*/ 561578 w 1492264"/>
              <a:gd name="connsiteY8" fmla="*/ 172786 h 1713610"/>
              <a:gd name="connsiteX9" fmla="*/ 600456 w 1492264"/>
              <a:gd name="connsiteY9" fmla="*/ 43196 h 1713610"/>
              <a:gd name="connsiteX10" fmla="*/ 639335 w 1492264"/>
              <a:gd name="connsiteY10" fmla="*/ 0 h 1713610"/>
              <a:gd name="connsiteX11" fmla="*/ 669573 w 1492264"/>
              <a:gd name="connsiteY11" fmla="*/ 34557 h 1713610"/>
              <a:gd name="connsiteX12" fmla="*/ 699812 w 1492264"/>
              <a:gd name="connsiteY12" fmla="*/ 198704 h 1713610"/>
              <a:gd name="connsiteX13" fmla="*/ 768929 w 1492264"/>
              <a:gd name="connsiteY13" fmla="*/ 695465 h 1713610"/>
              <a:gd name="connsiteX14" fmla="*/ 781889 w 1492264"/>
              <a:gd name="connsiteY14" fmla="*/ 838014 h 1713610"/>
              <a:gd name="connsiteX15" fmla="*/ 838047 w 1492264"/>
              <a:gd name="connsiteY15" fmla="*/ 1092874 h 1713610"/>
              <a:gd name="connsiteX16" fmla="*/ 928763 w 1492264"/>
              <a:gd name="connsiteY16" fmla="*/ 1200865 h 1713610"/>
              <a:gd name="connsiteX17" fmla="*/ 1032439 w 1492264"/>
              <a:gd name="connsiteY17" fmla="*/ 1200865 h 1713610"/>
              <a:gd name="connsiteX18" fmla="*/ 1118836 w 1492264"/>
              <a:gd name="connsiteY18" fmla="*/ 1118792 h 1713610"/>
              <a:gd name="connsiteX19" fmla="*/ 1183633 w 1492264"/>
              <a:gd name="connsiteY19" fmla="*/ 989202 h 1713610"/>
              <a:gd name="connsiteX20" fmla="*/ 1244111 w 1492264"/>
              <a:gd name="connsiteY20" fmla="*/ 881210 h 1713610"/>
              <a:gd name="connsiteX21" fmla="*/ 1287309 w 1492264"/>
              <a:gd name="connsiteY21" fmla="*/ 855292 h 1713610"/>
              <a:gd name="connsiteX22" fmla="*/ 1408264 w 1492264"/>
              <a:gd name="connsiteY22" fmla="*/ 902809 h 1713610"/>
              <a:gd name="connsiteX23" fmla="*/ 1483732 w 1492264"/>
              <a:gd name="connsiteY23" fmla="*/ 954645 h 1713610"/>
              <a:gd name="connsiteX24" fmla="*/ 1492264 w 1492264"/>
              <a:gd name="connsiteY24" fmla="*/ 1713610 h 1713610"/>
              <a:gd name="connsiteX25" fmla="*/ 11814 w 1492264"/>
              <a:gd name="connsiteY25" fmla="*/ 1708145 h 1713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92264" h="1713610">
                <a:moveTo>
                  <a:pt x="11814" y="1708145"/>
                </a:moveTo>
                <a:cubicBezTo>
                  <a:pt x="10756" y="1685920"/>
                  <a:pt x="9888" y="1670581"/>
                  <a:pt x="8639" y="1641470"/>
                </a:cubicBezTo>
                <a:cubicBezTo>
                  <a:pt x="7390" y="1612359"/>
                  <a:pt x="6119" y="1569460"/>
                  <a:pt x="4320" y="1533479"/>
                </a:cubicBezTo>
                <a:cubicBezTo>
                  <a:pt x="3239" y="1511860"/>
                  <a:pt x="0" y="1468684"/>
                  <a:pt x="0" y="1468684"/>
                </a:cubicBezTo>
                <a:lnTo>
                  <a:pt x="86396" y="1373652"/>
                </a:lnTo>
                <a:lnTo>
                  <a:pt x="319667" y="1036718"/>
                </a:lnTo>
                <a:lnTo>
                  <a:pt x="431983" y="768899"/>
                </a:lnTo>
                <a:lnTo>
                  <a:pt x="501100" y="475162"/>
                </a:lnTo>
                <a:lnTo>
                  <a:pt x="561578" y="172786"/>
                </a:lnTo>
                <a:lnTo>
                  <a:pt x="600456" y="43196"/>
                </a:lnTo>
                <a:lnTo>
                  <a:pt x="639335" y="0"/>
                </a:lnTo>
                <a:lnTo>
                  <a:pt x="669573" y="34557"/>
                </a:lnTo>
                <a:lnTo>
                  <a:pt x="699812" y="198704"/>
                </a:lnTo>
                <a:lnTo>
                  <a:pt x="768929" y="695465"/>
                </a:lnTo>
                <a:lnTo>
                  <a:pt x="781889" y="838014"/>
                </a:lnTo>
                <a:lnTo>
                  <a:pt x="838047" y="1092874"/>
                </a:lnTo>
                <a:lnTo>
                  <a:pt x="928763" y="1200865"/>
                </a:lnTo>
                <a:lnTo>
                  <a:pt x="1032439" y="1200865"/>
                </a:lnTo>
                <a:lnTo>
                  <a:pt x="1118836" y="1118792"/>
                </a:lnTo>
                <a:lnTo>
                  <a:pt x="1183633" y="989202"/>
                </a:lnTo>
                <a:lnTo>
                  <a:pt x="1244111" y="881210"/>
                </a:lnTo>
                <a:lnTo>
                  <a:pt x="1287309" y="855292"/>
                </a:lnTo>
                <a:lnTo>
                  <a:pt x="1408264" y="902809"/>
                </a:lnTo>
                <a:lnTo>
                  <a:pt x="1483732" y="954645"/>
                </a:lnTo>
                <a:lnTo>
                  <a:pt x="1492264" y="1713610"/>
                </a:lnTo>
                <a:lnTo>
                  <a:pt x="11814" y="1708145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Freeform 37"/>
          <p:cNvSpPr>
            <a:spLocks noChangeAspect="1"/>
          </p:cNvSpPr>
          <p:nvPr/>
        </p:nvSpPr>
        <p:spPr>
          <a:xfrm>
            <a:off x="6052560" y="4441848"/>
            <a:ext cx="684540" cy="1606275"/>
          </a:xfrm>
          <a:custGeom>
            <a:avLst/>
            <a:gdLst>
              <a:gd name="connsiteX0" fmla="*/ 0 w 617736"/>
              <a:gd name="connsiteY0" fmla="*/ 69114 h 1166308"/>
              <a:gd name="connsiteX1" fmla="*/ 99356 w 617736"/>
              <a:gd name="connsiteY1" fmla="*/ 8639 h 1166308"/>
              <a:gd name="connsiteX2" fmla="*/ 125275 w 617736"/>
              <a:gd name="connsiteY2" fmla="*/ 0 h 1166308"/>
              <a:gd name="connsiteX3" fmla="*/ 168473 w 617736"/>
              <a:gd name="connsiteY3" fmla="*/ 43196 h 1166308"/>
              <a:gd name="connsiteX4" fmla="*/ 263510 w 617736"/>
              <a:gd name="connsiteY4" fmla="*/ 272138 h 1166308"/>
              <a:gd name="connsiteX5" fmla="*/ 362866 w 617736"/>
              <a:gd name="connsiteY5" fmla="*/ 552916 h 1166308"/>
              <a:gd name="connsiteX6" fmla="*/ 444943 w 617736"/>
              <a:gd name="connsiteY6" fmla="*/ 742981 h 1166308"/>
              <a:gd name="connsiteX7" fmla="*/ 527019 w 617736"/>
              <a:gd name="connsiteY7" fmla="*/ 898489 h 1166308"/>
              <a:gd name="connsiteX8" fmla="*/ 609096 w 617736"/>
              <a:gd name="connsiteY8" fmla="*/ 993521 h 1166308"/>
              <a:gd name="connsiteX9" fmla="*/ 617736 w 617736"/>
              <a:gd name="connsiteY9" fmla="*/ 1166308 h 1166308"/>
              <a:gd name="connsiteX10" fmla="*/ 21599 w 617736"/>
              <a:gd name="connsiteY10" fmla="*/ 1161988 h 1166308"/>
              <a:gd name="connsiteX11" fmla="*/ 0 w 617736"/>
              <a:gd name="connsiteY11" fmla="*/ 69114 h 1166308"/>
              <a:gd name="connsiteX0" fmla="*/ 0 w 617736"/>
              <a:gd name="connsiteY0" fmla="*/ 69114 h 1166308"/>
              <a:gd name="connsiteX1" fmla="*/ 99356 w 617736"/>
              <a:gd name="connsiteY1" fmla="*/ 8639 h 1166308"/>
              <a:gd name="connsiteX2" fmla="*/ 125275 w 617736"/>
              <a:gd name="connsiteY2" fmla="*/ 0 h 1166308"/>
              <a:gd name="connsiteX3" fmla="*/ 168473 w 617736"/>
              <a:gd name="connsiteY3" fmla="*/ 43196 h 1166308"/>
              <a:gd name="connsiteX4" fmla="*/ 263510 w 617736"/>
              <a:gd name="connsiteY4" fmla="*/ 272138 h 1166308"/>
              <a:gd name="connsiteX5" fmla="*/ 362866 w 617736"/>
              <a:gd name="connsiteY5" fmla="*/ 552916 h 1166308"/>
              <a:gd name="connsiteX6" fmla="*/ 444943 w 617736"/>
              <a:gd name="connsiteY6" fmla="*/ 742981 h 1166308"/>
              <a:gd name="connsiteX7" fmla="*/ 527019 w 617736"/>
              <a:gd name="connsiteY7" fmla="*/ 898489 h 1166308"/>
              <a:gd name="connsiteX8" fmla="*/ 534852 w 617736"/>
              <a:gd name="connsiteY8" fmla="*/ 1023759 h 1166308"/>
              <a:gd name="connsiteX9" fmla="*/ 617736 w 617736"/>
              <a:gd name="connsiteY9" fmla="*/ 1166308 h 1166308"/>
              <a:gd name="connsiteX10" fmla="*/ 21599 w 617736"/>
              <a:gd name="connsiteY10" fmla="*/ 1161988 h 1166308"/>
              <a:gd name="connsiteX11" fmla="*/ 0 w 617736"/>
              <a:gd name="connsiteY11" fmla="*/ 69114 h 1166308"/>
              <a:gd name="connsiteX0" fmla="*/ 0 w 543491"/>
              <a:gd name="connsiteY0" fmla="*/ 69114 h 1166308"/>
              <a:gd name="connsiteX1" fmla="*/ 99356 w 543491"/>
              <a:gd name="connsiteY1" fmla="*/ 8639 h 1166308"/>
              <a:gd name="connsiteX2" fmla="*/ 125275 w 543491"/>
              <a:gd name="connsiteY2" fmla="*/ 0 h 1166308"/>
              <a:gd name="connsiteX3" fmla="*/ 168473 w 543491"/>
              <a:gd name="connsiteY3" fmla="*/ 43196 h 1166308"/>
              <a:gd name="connsiteX4" fmla="*/ 263510 w 543491"/>
              <a:gd name="connsiteY4" fmla="*/ 272138 h 1166308"/>
              <a:gd name="connsiteX5" fmla="*/ 362866 w 543491"/>
              <a:gd name="connsiteY5" fmla="*/ 552916 h 1166308"/>
              <a:gd name="connsiteX6" fmla="*/ 444943 w 543491"/>
              <a:gd name="connsiteY6" fmla="*/ 742981 h 1166308"/>
              <a:gd name="connsiteX7" fmla="*/ 527019 w 543491"/>
              <a:gd name="connsiteY7" fmla="*/ 898489 h 1166308"/>
              <a:gd name="connsiteX8" fmla="*/ 534852 w 543491"/>
              <a:gd name="connsiteY8" fmla="*/ 1023759 h 1166308"/>
              <a:gd name="connsiteX9" fmla="*/ 543491 w 543491"/>
              <a:gd name="connsiteY9" fmla="*/ 1166308 h 1166308"/>
              <a:gd name="connsiteX10" fmla="*/ 21599 w 543491"/>
              <a:gd name="connsiteY10" fmla="*/ 1161988 h 1166308"/>
              <a:gd name="connsiteX11" fmla="*/ 0 w 543491"/>
              <a:gd name="connsiteY11" fmla="*/ 69114 h 1166308"/>
              <a:gd name="connsiteX0" fmla="*/ 0 w 543491"/>
              <a:gd name="connsiteY0" fmla="*/ 69114 h 1166308"/>
              <a:gd name="connsiteX1" fmla="*/ 99356 w 543491"/>
              <a:gd name="connsiteY1" fmla="*/ 8639 h 1166308"/>
              <a:gd name="connsiteX2" fmla="*/ 125275 w 543491"/>
              <a:gd name="connsiteY2" fmla="*/ 0 h 1166308"/>
              <a:gd name="connsiteX3" fmla="*/ 168473 w 543491"/>
              <a:gd name="connsiteY3" fmla="*/ 43196 h 1166308"/>
              <a:gd name="connsiteX4" fmla="*/ 263510 w 543491"/>
              <a:gd name="connsiteY4" fmla="*/ 272138 h 1166308"/>
              <a:gd name="connsiteX5" fmla="*/ 362866 w 543491"/>
              <a:gd name="connsiteY5" fmla="*/ 552916 h 1166308"/>
              <a:gd name="connsiteX6" fmla="*/ 444943 w 543491"/>
              <a:gd name="connsiteY6" fmla="*/ 742981 h 1166308"/>
              <a:gd name="connsiteX7" fmla="*/ 527019 w 543491"/>
              <a:gd name="connsiteY7" fmla="*/ 898489 h 1166308"/>
              <a:gd name="connsiteX8" fmla="*/ 517383 w 543491"/>
              <a:gd name="connsiteY8" fmla="*/ 1015120 h 1166308"/>
              <a:gd name="connsiteX9" fmla="*/ 543491 w 543491"/>
              <a:gd name="connsiteY9" fmla="*/ 1166308 h 1166308"/>
              <a:gd name="connsiteX10" fmla="*/ 21599 w 543491"/>
              <a:gd name="connsiteY10" fmla="*/ 1161988 h 1166308"/>
              <a:gd name="connsiteX11" fmla="*/ 0 w 543491"/>
              <a:gd name="connsiteY11" fmla="*/ 69114 h 1166308"/>
              <a:gd name="connsiteX0" fmla="*/ 0 w 543491"/>
              <a:gd name="connsiteY0" fmla="*/ 69114 h 1166308"/>
              <a:gd name="connsiteX1" fmla="*/ 99356 w 543491"/>
              <a:gd name="connsiteY1" fmla="*/ 8639 h 1166308"/>
              <a:gd name="connsiteX2" fmla="*/ 125275 w 543491"/>
              <a:gd name="connsiteY2" fmla="*/ 0 h 1166308"/>
              <a:gd name="connsiteX3" fmla="*/ 168473 w 543491"/>
              <a:gd name="connsiteY3" fmla="*/ 43196 h 1166308"/>
              <a:gd name="connsiteX4" fmla="*/ 263510 w 543491"/>
              <a:gd name="connsiteY4" fmla="*/ 272138 h 1166308"/>
              <a:gd name="connsiteX5" fmla="*/ 362866 w 543491"/>
              <a:gd name="connsiteY5" fmla="*/ 552916 h 1166308"/>
              <a:gd name="connsiteX6" fmla="*/ 444943 w 543491"/>
              <a:gd name="connsiteY6" fmla="*/ 742981 h 1166308"/>
              <a:gd name="connsiteX7" fmla="*/ 527019 w 543491"/>
              <a:gd name="connsiteY7" fmla="*/ 898489 h 1166308"/>
              <a:gd name="connsiteX8" fmla="*/ 517383 w 543491"/>
              <a:gd name="connsiteY8" fmla="*/ 1015120 h 1166308"/>
              <a:gd name="connsiteX9" fmla="*/ 537177 w 543491"/>
              <a:gd name="connsiteY9" fmla="*/ 1032398 h 1166308"/>
              <a:gd name="connsiteX10" fmla="*/ 543491 w 543491"/>
              <a:gd name="connsiteY10" fmla="*/ 1166308 h 1166308"/>
              <a:gd name="connsiteX11" fmla="*/ 21599 w 543491"/>
              <a:gd name="connsiteY11" fmla="*/ 1161988 h 1166308"/>
              <a:gd name="connsiteX12" fmla="*/ 0 w 543491"/>
              <a:gd name="connsiteY12" fmla="*/ 69114 h 1166308"/>
              <a:gd name="connsiteX0" fmla="*/ 0 w 543491"/>
              <a:gd name="connsiteY0" fmla="*/ 69114 h 1166308"/>
              <a:gd name="connsiteX1" fmla="*/ 99356 w 543491"/>
              <a:gd name="connsiteY1" fmla="*/ 8639 h 1166308"/>
              <a:gd name="connsiteX2" fmla="*/ 125275 w 543491"/>
              <a:gd name="connsiteY2" fmla="*/ 0 h 1166308"/>
              <a:gd name="connsiteX3" fmla="*/ 168473 w 543491"/>
              <a:gd name="connsiteY3" fmla="*/ 43196 h 1166308"/>
              <a:gd name="connsiteX4" fmla="*/ 263510 w 543491"/>
              <a:gd name="connsiteY4" fmla="*/ 272138 h 1166308"/>
              <a:gd name="connsiteX5" fmla="*/ 362866 w 543491"/>
              <a:gd name="connsiteY5" fmla="*/ 552916 h 1166308"/>
              <a:gd name="connsiteX6" fmla="*/ 444943 w 543491"/>
              <a:gd name="connsiteY6" fmla="*/ 742981 h 1166308"/>
              <a:gd name="connsiteX7" fmla="*/ 527019 w 543491"/>
              <a:gd name="connsiteY7" fmla="*/ 898489 h 1166308"/>
              <a:gd name="connsiteX8" fmla="*/ 539220 w 543491"/>
              <a:gd name="connsiteY8" fmla="*/ 1015120 h 1166308"/>
              <a:gd name="connsiteX9" fmla="*/ 537177 w 543491"/>
              <a:gd name="connsiteY9" fmla="*/ 1032398 h 1166308"/>
              <a:gd name="connsiteX10" fmla="*/ 543491 w 543491"/>
              <a:gd name="connsiteY10" fmla="*/ 1166308 h 1166308"/>
              <a:gd name="connsiteX11" fmla="*/ 21599 w 543491"/>
              <a:gd name="connsiteY11" fmla="*/ 1161988 h 1166308"/>
              <a:gd name="connsiteX12" fmla="*/ 0 w 543491"/>
              <a:gd name="connsiteY12" fmla="*/ 69114 h 1166308"/>
              <a:gd name="connsiteX0" fmla="*/ 0 w 543491"/>
              <a:gd name="connsiteY0" fmla="*/ 69114 h 1166308"/>
              <a:gd name="connsiteX1" fmla="*/ 99356 w 543491"/>
              <a:gd name="connsiteY1" fmla="*/ 8639 h 1166308"/>
              <a:gd name="connsiteX2" fmla="*/ 125275 w 543491"/>
              <a:gd name="connsiteY2" fmla="*/ 0 h 1166308"/>
              <a:gd name="connsiteX3" fmla="*/ 168473 w 543491"/>
              <a:gd name="connsiteY3" fmla="*/ 43196 h 1166308"/>
              <a:gd name="connsiteX4" fmla="*/ 263510 w 543491"/>
              <a:gd name="connsiteY4" fmla="*/ 272138 h 1166308"/>
              <a:gd name="connsiteX5" fmla="*/ 362866 w 543491"/>
              <a:gd name="connsiteY5" fmla="*/ 552916 h 1166308"/>
              <a:gd name="connsiteX6" fmla="*/ 444943 w 543491"/>
              <a:gd name="connsiteY6" fmla="*/ 742981 h 1166308"/>
              <a:gd name="connsiteX7" fmla="*/ 527019 w 543491"/>
              <a:gd name="connsiteY7" fmla="*/ 898489 h 1166308"/>
              <a:gd name="connsiteX8" fmla="*/ 539220 w 543491"/>
              <a:gd name="connsiteY8" fmla="*/ 1015120 h 1166308"/>
              <a:gd name="connsiteX9" fmla="*/ 502240 w 543491"/>
              <a:gd name="connsiteY9" fmla="*/ 1032398 h 1166308"/>
              <a:gd name="connsiteX10" fmla="*/ 543491 w 543491"/>
              <a:gd name="connsiteY10" fmla="*/ 1166308 h 1166308"/>
              <a:gd name="connsiteX11" fmla="*/ 21599 w 543491"/>
              <a:gd name="connsiteY11" fmla="*/ 1161988 h 1166308"/>
              <a:gd name="connsiteX12" fmla="*/ 0 w 543491"/>
              <a:gd name="connsiteY12" fmla="*/ 69114 h 1166308"/>
              <a:gd name="connsiteX0" fmla="*/ 0 w 543491"/>
              <a:gd name="connsiteY0" fmla="*/ 69114 h 1166308"/>
              <a:gd name="connsiteX1" fmla="*/ 99356 w 543491"/>
              <a:gd name="connsiteY1" fmla="*/ 8639 h 1166308"/>
              <a:gd name="connsiteX2" fmla="*/ 125275 w 543491"/>
              <a:gd name="connsiteY2" fmla="*/ 0 h 1166308"/>
              <a:gd name="connsiteX3" fmla="*/ 168473 w 543491"/>
              <a:gd name="connsiteY3" fmla="*/ 43196 h 1166308"/>
              <a:gd name="connsiteX4" fmla="*/ 263510 w 543491"/>
              <a:gd name="connsiteY4" fmla="*/ 272138 h 1166308"/>
              <a:gd name="connsiteX5" fmla="*/ 362866 w 543491"/>
              <a:gd name="connsiteY5" fmla="*/ 552916 h 1166308"/>
              <a:gd name="connsiteX6" fmla="*/ 444943 w 543491"/>
              <a:gd name="connsiteY6" fmla="*/ 742981 h 1166308"/>
              <a:gd name="connsiteX7" fmla="*/ 527019 w 543491"/>
              <a:gd name="connsiteY7" fmla="*/ 898489 h 1166308"/>
              <a:gd name="connsiteX8" fmla="*/ 526380 w 543491"/>
              <a:gd name="connsiteY8" fmla="*/ 1018295 h 1166308"/>
              <a:gd name="connsiteX9" fmla="*/ 502240 w 543491"/>
              <a:gd name="connsiteY9" fmla="*/ 1032398 h 1166308"/>
              <a:gd name="connsiteX10" fmla="*/ 543491 w 543491"/>
              <a:gd name="connsiteY10" fmla="*/ 1166308 h 1166308"/>
              <a:gd name="connsiteX11" fmla="*/ 21599 w 543491"/>
              <a:gd name="connsiteY11" fmla="*/ 1161988 h 1166308"/>
              <a:gd name="connsiteX12" fmla="*/ 0 w 543491"/>
              <a:gd name="connsiteY12" fmla="*/ 69114 h 1166308"/>
              <a:gd name="connsiteX0" fmla="*/ 0 w 543491"/>
              <a:gd name="connsiteY0" fmla="*/ 69114 h 1166308"/>
              <a:gd name="connsiteX1" fmla="*/ 99356 w 543491"/>
              <a:gd name="connsiteY1" fmla="*/ 8639 h 1166308"/>
              <a:gd name="connsiteX2" fmla="*/ 125275 w 543491"/>
              <a:gd name="connsiteY2" fmla="*/ 0 h 1166308"/>
              <a:gd name="connsiteX3" fmla="*/ 168473 w 543491"/>
              <a:gd name="connsiteY3" fmla="*/ 43196 h 1166308"/>
              <a:gd name="connsiteX4" fmla="*/ 263510 w 543491"/>
              <a:gd name="connsiteY4" fmla="*/ 272138 h 1166308"/>
              <a:gd name="connsiteX5" fmla="*/ 362866 w 543491"/>
              <a:gd name="connsiteY5" fmla="*/ 552916 h 1166308"/>
              <a:gd name="connsiteX6" fmla="*/ 444943 w 543491"/>
              <a:gd name="connsiteY6" fmla="*/ 742981 h 1166308"/>
              <a:gd name="connsiteX7" fmla="*/ 527019 w 543491"/>
              <a:gd name="connsiteY7" fmla="*/ 898489 h 1166308"/>
              <a:gd name="connsiteX8" fmla="*/ 526380 w 543491"/>
              <a:gd name="connsiteY8" fmla="*/ 1018295 h 1166308"/>
              <a:gd name="connsiteX9" fmla="*/ 531129 w 543491"/>
              <a:gd name="connsiteY9" fmla="*/ 1064148 h 1166308"/>
              <a:gd name="connsiteX10" fmla="*/ 543491 w 543491"/>
              <a:gd name="connsiteY10" fmla="*/ 1166308 h 1166308"/>
              <a:gd name="connsiteX11" fmla="*/ 21599 w 543491"/>
              <a:gd name="connsiteY11" fmla="*/ 1161988 h 1166308"/>
              <a:gd name="connsiteX12" fmla="*/ 0 w 543491"/>
              <a:gd name="connsiteY12" fmla="*/ 69114 h 1166308"/>
              <a:gd name="connsiteX0" fmla="*/ 0 w 543491"/>
              <a:gd name="connsiteY0" fmla="*/ 69114 h 1166308"/>
              <a:gd name="connsiteX1" fmla="*/ 99356 w 543491"/>
              <a:gd name="connsiteY1" fmla="*/ 8639 h 1166308"/>
              <a:gd name="connsiteX2" fmla="*/ 125275 w 543491"/>
              <a:gd name="connsiteY2" fmla="*/ 0 h 1166308"/>
              <a:gd name="connsiteX3" fmla="*/ 168473 w 543491"/>
              <a:gd name="connsiteY3" fmla="*/ 43196 h 1166308"/>
              <a:gd name="connsiteX4" fmla="*/ 263510 w 543491"/>
              <a:gd name="connsiteY4" fmla="*/ 272138 h 1166308"/>
              <a:gd name="connsiteX5" fmla="*/ 362866 w 543491"/>
              <a:gd name="connsiteY5" fmla="*/ 552916 h 1166308"/>
              <a:gd name="connsiteX6" fmla="*/ 444943 w 543491"/>
              <a:gd name="connsiteY6" fmla="*/ 742981 h 1166308"/>
              <a:gd name="connsiteX7" fmla="*/ 527019 w 543491"/>
              <a:gd name="connsiteY7" fmla="*/ 898489 h 1166308"/>
              <a:gd name="connsiteX8" fmla="*/ 526380 w 543491"/>
              <a:gd name="connsiteY8" fmla="*/ 1018295 h 1166308"/>
              <a:gd name="connsiteX9" fmla="*/ 527919 w 543491"/>
              <a:gd name="connsiteY9" fmla="*/ 1086373 h 1166308"/>
              <a:gd name="connsiteX10" fmla="*/ 543491 w 543491"/>
              <a:gd name="connsiteY10" fmla="*/ 1166308 h 1166308"/>
              <a:gd name="connsiteX11" fmla="*/ 21599 w 543491"/>
              <a:gd name="connsiteY11" fmla="*/ 1161988 h 1166308"/>
              <a:gd name="connsiteX12" fmla="*/ 0 w 543491"/>
              <a:gd name="connsiteY12" fmla="*/ 69114 h 1166308"/>
              <a:gd name="connsiteX0" fmla="*/ 0 w 527919"/>
              <a:gd name="connsiteY0" fmla="*/ 69114 h 1223458"/>
              <a:gd name="connsiteX1" fmla="*/ 99356 w 527919"/>
              <a:gd name="connsiteY1" fmla="*/ 8639 h 1223458"/>
              <a:gd name="connsiteX2" fmla="*/ 125275 w 527919"/>
              <a:gd name="connsiteY2" fmla="*/ 0 h 1223458"/>
              <a:gd name="connsiteX3" fmla="*/ 168473 w 527919"/>
              <a:gd name="connsiteY3" fmla="*/ 43196 h 1223458"/>
              <a:gd name="connsiteX4" fmla="*/ 263510 w 527919"/>
              <a:gd name="connsiteY4" fmla="*/ 272138 h 1223458"/>
              <a:gd name="connsiteX5" fmla="*/ 362866 w 527919"/>
              <a:gd name="connsiteY5" fmla="*/ 552916 h 1223458"/>
              <a:gd name="connsiteX6" fmla="*/ 444943 w 527919"/>
              <a:gd name="connsiteY6" fmla="*/ 742981 h 1223458"/>
              <a:gd name="connsiteX7" fmla="*/ 527019 w 527919"/>
              <a:gd name="connsiteY7" fmla="*/ 898489 h 1223458"/>
              <a:gd name="connsiteX8" fmla="*/ 526380 w 527919"/>
              <a:gd name="connsiteY8" fmla="*/ 1018295 h 1223458"/>
              <a:gd name="connsiteX9" fmla="*/ 527919 w 527919"/>
              <a:gd name="connsiteY9" fmla="*/ 1086373 h 1223458"/>
              <a:gd name="connsiteX10" fmla="*/ 527442 w 527919"/>
              <a:gd name="connsiteY10" fmla="*/ 1223458 h 1223458"/>
              <a:gd name="connsiteX11" fmla="*/ 21599 w 527919"/>
              <a:gd name="connsiteY11" fmla="*/ 1161988 h 1223458"/>
              <a:gd name="connsiteX12" fmla="*/ 0 w 527919"/>
              <a:gd name="connsiteY12" fmla="*/ 69114 h 1223458"/>
              <a:gd name="connsiteX0" fmla="*/ 0 w 527919"/>
              <a:gd name="connsiteY0" fmla="*/ 69114 h 1225488"/>
              <a:gd name="connsiteX1" fmla="*/ 99356 w 527919"/>
              <a:gd name="connsiteY1" fmla="*/ 8639 h 1225488"/>
              <a:gd name="connsiteX2" fmla="*/ 125275 w 527919"/>
              <a:gd name="connsiteY2" fmla="*/ 0 h 1225488"/>
              <a:gd name="connsiteX3" fmla="*/ 168473 w 527919"/>
              <a:gd name="connsiteY3" fmla="*/ 43196 h 1225488"/>
              <a:gd name="connsiteX4" fmla="*/ 263510 w 527919"/>
              <a:gd name="connsiteY4" fmla="*/ 272138 h 1225488"/>
              <a:gd name="connsiteX5" fmla="*/ 362866 w 527919"/>
              <a:gd name="connsiteY5" fmla="*/ 552916 h 1225488"/>
              <a:gd name="connsiteX6" fmla="*/ 444943 w 527919"/>
              <a:gd name="connsiteY6" fmla="*/ 742981 h 1225488"/>
              <a:gd name="connsiteX7" fmla="*/ 527019 w 527919"/>
              <a:gd name="connsiteY7" fmla="*/ 898489 h 1225488"/>
              <a:gd name="connsiteX8" fmla="*/ 526380 w 527919"/>
              <a:gd name="connsiteY8" fmla="*/ 1018295 h 1225488"/>
              <a:gd name="connsiteX9" fmla="*/ 527919 w 527919"/>
              <a:gd name="connsiteY9" fmla="*/ 1086373 h 1225488"/>
              <a:gd name="connsiteX10" fmla="*/ 527442 w 527919"/>
              <a:gd name="connsiteY10" fmla="*/ 1223458 h 1225488"/>
              <a:gd name="connsiteX11" fmla="*/ 8759 w 527919"/>
              <a:gd name="connsiteY11" fmla="*/ 1225488 h 1225488"/>
              <a:gd name="connsiteX12" fmla="*/ 0 w 527919"/>
              <a:gd name="connsiteY12" fmla="*/ 69114 h 122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7919" h="1225488">
                <a:moveTo>
                  <a:pt x="0" y="69114"/>
                </a:moveTo>
                <a:lnTo>
                  <a:pt x="99356" y="8639"/>
                </a:lnTo>
                <a:lnTo>
                  <a:pt x="125275" y="0"/>
                </a:lnTo>
                <a:lnTo>
                  <a:pt x="168473" y="43196"/>
                </a:lnTo>
                <a:lnTo>
                  <a:pt x="263510" y="272138"/>
                </a:lnTo>
                <a:lnTo>
                  <a:pt x="362866" y="552916"/>
                </a:lnTo>
                <a:lnTo>
                  <a:pt x="444943" y="742981"/>
                </a:lnTo>
                <a:lnTo>
                  <a:pt x="527019" y="898489"/>
                </a:lnTo>
                <a:lnTo>
                  <a:pt x="526380" y="1018295"/>
                </a:lnTo>
                <a:cubicBezTo>
                  <a:pt x="527155" y="1022615"/>
                  <a:pt x="527144" y="1082053"/>
                  <a:pt x="527919" y="1086373"/>
                </a:cubicBezTo>
                <a:lnTo>
                  <a:pt x="527442" y="1223458"/>
                </a:lnTo>
                <a:lnTo>
                  <a:pt x="8759" y="1225488"/>
                </a:lnTo>
                <a:cubicBezTo>
                  <a:pt x="5839" y="840030"/>
                  <a:pt x="2920" y="454572"/>
                  <a:pt x="0" y="69114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Freeform 38"/>
          <p:cNvSpPr>
            <a:spLocks noChangeAspect="1"/>
          </p:cNvSpPr>
          <p:nvPr/>
        </p:nvSpPr>
        <p:spPr>
          <a:xfrm>
            <a:off x="4648200" y="4538553"/>
            <a:ext cx="1404360" cy="1508484"/>
          </a:xfrm>
          <a:custGeom>
            <a:avLst/>
            <a:gdLst>
              <a:gd name="connsiteX0" fmla="*/ 0 w 996308"/>
              <a:gd name="connsiteY0" fmla="*/ 421526 h 1149615"/>
              <a:gd name="connsiteX1" fmla="*/ 164227 w 996308"/>
              <a:gd name="connsiteY1" fmla="*/ 547436 h 1149615"/>
              <a:gd name="connsiteX2" fmla="*/ 355824 w 996308"/>
              <a:gd name="connsiteY2" fmla="*/ 563859 h 1149615"/>
              <a:gd name="connsiteX3" fmla="*/ 509102 w 996308"/>
              <a:gd name="connsiteY3" fmla="*/ 509115 h 1149615"/>
              <a:gd name="connsiteX4" fmla="*/ 651432 w 996308"/>
              <a:gd name="connsiteY4" fmla="*/ 399628 h 1149615"/>
              <a:gd name="connsiteX5" fmla="*/ 771865 w 996308"/>
              <a:gd name="connsiteY5" fmla="*/ 262769 h 1149615"/>
              <a:gd name="connsiteX6" fmla="*/ 990834 w 996308"/>
              <a:gd name="connsiteY6" fmla="*/ 0 h 1149615"/>
              <a:gd name="connsiteX7" fmla="*/ 996308 w 996308"/>
              <a:gd name="connsiteY7" fmla="*/ 1144141 h 1149615"/>
              <a:gd name="connsiteX8" fmla="*/ 10948 w 996308"/>
              <a:gd name="connsiteY8" fmla="*/ 1149615 h 1149615"/>
              <a:gd name="connsiteX9" fmla="*/ 0 w 996308"/>
              <a:gd name="connsiteY9" fmla="*/ 421526 h 1149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08" h="1149615">
                <a:moveTo>
                  <a:pt x="0" y="421526"/>
                </a:moveTo>
                <a:lnTo>
                  <a:pt x="164227" y="547436"/>
                </a:lnTo>
                <a:lnTo>
                  <a:pt x="355824" y="563859"/>
                </a:lnTo>
                <a:lnTo>
                  <a:pt x="509102" y="509115"/>
                </a:lnTo>
                <a:lnTo>
                  <a:pt x="651432" y="399628"/>
                </a:lnTo>
                <a:lnTo>
                  <a:pt x="771865" y="262769"/>
                </a:lnTo>
                <a:lnTo>
                  <a:pt x="990834" y="0"/>
                </a:lnTo>
                <a:cubicBezTo>
                  <a:pt x="992659" y="381380"/>
                  <a:pt x="994483" y="762761"/>
                  <a:pt x="996308" y="1144141"/>
                </a:cubicBezTo>
                <a:lnTo>
                  <a:pt x="10948" y="1149615"/>
                </a:lnTo>
                <a:cubicBezTo>
                  <a:pt x="9123" y="905094"/>
                  <a:pt x="7299" y="660572"/>
                  <a:pt x="0" y="421526"/>
                </a:cubicBez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Content Placeholder 1"/>
          <p:cNvSpPr txBox="1">
            <a:spLocks/>
          </p:cNvSpPr>
          <p:nvPr/>
        </p:nvSpPr>
        <p:spPr bwMode="auto">
          <a:xfrm>
            <a:off x="4572000" y="4800600"/>
            <a:ext cx="1447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buFontTx/>
              <a:buNone/>
              <a:defRPr/>
            </a:pPr>
            <a:r>
              <a:rPr lang="en-US" sz="1800" b="1" i="1" dirty="0" smtClean="0"/>
              <a:t>“terra</a:t>
            </a:r>
          </a:p>
          <a:p>
            <a:pPr marL="0" indent="0" algn="ctr">
              <a:lnSpc>
                <a:spcPct val="70000"/>
              </a:lnSpc>
              <a:buFontTx/>
              <a:buNone/>
              <a:defRPr/>
            </a:pPr>
            <a:r>
              <a:rPr lang="en-US" sz="1800" b="1" i="1" dirty="0" smtClean="0"/>
              <a:t>incognita</a:t>
            </a:r>
            <a:r>
              <a:rPr lang="en-US" sz="1800" i="1" dirty="0" smtClean="0"/>
              <a:t>”</a:t>
            </a:r>
            <a:endParaRPr lang="en-US" sz="1800" i="1" dirty="0"/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5419148" y="5687762"/>
            <a:ext cx="137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8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Δ≈100m</a:t>
            </a: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4123748" y="5687762"/>
            <a:ext cx="137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8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Δ≈1km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495800" y="5245822"/>
            <a:ext cx="16049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400" i="1" dirty="0" err="1" smtClean="0">
                <a:latin typeface="+mn-lt"/>
              </a:rPr>
              <a:t>Wyngaard</a:t>
            </a:r>
            <a:endParaRPr lang="en-US" sz="1400" i="1" dirty="0" smtClean="0">
              <a:latin typeface="+mn-lt"/>
            </a:endParaRPr>
          </a:p>
          <a:p>
            <a:pPr algn="r">
              <a:defRPr/>
            </a:pPr>
            <a:r>
              <a:rPr lang="en-US" sz="1400" i="1" dirty="0" smtClean="0">
                <a:latin typeface="+mn-lt"/>
              </a:rPr>
              <a:t>JAS 2004</a:t>
            </a:r>
            <a:endParaRPr lang="en-US" sz="1600" i="1" dirty="0">
              <a:latin typeface="+mn-l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251975" y="3676148"/>
            <a:ext cx="2472098" cy="2353027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" t="14840" r="2934" b="14774"/>
          <a:stretch/>
        </p:blipFill>
        <p:spPr>
          <a:xfrm>
            <a:off x="6629400" y="1019670"/>
            <a:ext cx="2373312" cy="1334988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 bwMode="auto">
          <a:xfrm>
            <a:off x="7994316" y="946650"/>
            <a:ext cx="927767" cy="58813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1" name="TextBox 50"/>
          <p:cNvSpPr txBox="1"/>
          <p:nvPr/>
        </p:nvSpPr>
        <p:spPr>
          <a:xfrm>
            <a:off x="8357227" y="985108"/>
            <a:ext cx="7867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latin typeface="+mn-lt"/>
              </a:rPr>
              <a:t>5 km</a:t>
            </a:r>
            <a:endParaRPr lang="en-US" sz="1600" baseline="30000" dirty="0">
              <a:latin typeface="+mn-l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880374" y="3706840"/>
            <a:ext cx="1334437" cy="2303636"/>
          </a:xfrm>
          <a:prstGeom prst="rect">
            <a:avLst/>
          </a:prstGeom>
          <a:noFill/>
          <a:ln w="38100">
            <a:solidFill>
              <a:srgbClr val="0432FF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6707693" y="3617181"/>
            <a:ext cx="16049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LES domain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254989" y="3693507"/>
            <a:ext cx="16049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800" b="1" dirty="0" smtClean="0">
                <a:solidFill>
                  <a:srgbClr val="0432FF"/>
                </a:solidFill>
                <a:latin typeface="+mn-lt"/>
              </a:rPr>
              <a:t>NWP domain</a:t>
            </a:r>
          </a:p>
        </p:txBody>
      </p:sp>
      <p:sp>
        <p:nvSpPr>
          <p:cNvPr id="49" name="Curved Down Arrow 48"/>
          <p:cNvSpPr/>
          <p:nvPr/>
        </p:nvSpPr>
        <p:spPr>
          <a:xfrm>
            <a:off x="3672027" y="3361459"/>
            <a:ext cx="1274285" cy="448541"/>
          </a:xfrm>
          <a:prstGeom prst="curved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64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6" grpId="0" animBg="1"/>
      <p:bldP spid="47" grpId="0"/>
      <p:bldP spid="47" grpId="1"/>
      <p:bldP spid="48" grpId="2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553200"/>
            <a:ext cx="9144000" cy="228600"/>
          </a:xfrm>
        </p:spPr>
        <p:txBody>
          <a:bodyPr/>
          <a:lstStyle/>
          <a:p>
            <a:pPr>
              <a:defRPr/>
            </a:pPr>
            <a:r>
              <a:rPr lang="en-US" sz="1200" dirty="0"/>
              <a:t>Multiscale modeling of atmospheric boundary layers: from weather to boundary-layer eddies</a:t>
            </a:r>
            <a:endParaRPr lang="en-US" altLang="en-US" sz="1200" dirty="0">
              <a:ea typeface="Osaka" charset="-128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 smtClean="0"/>
              <a:t>Mesoscale-LES transition</a:t>
            </a:r>
          </a:p>
        </p:txBody>
      </p:sp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8458200" y="6553200"/>
            <a:ext cx="685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8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400" dirty="0"/>
              <a:t>5</a:t>
            </a:r>
            <a:r>
              <a:rPr lang="bg-BG" altLang="en-US" sz="1400" dirty="0" smtClean="0"/>
              <a:t>/</a:t>
            </a:r>
            <a:r>
              <a:rPr lang="cs-CZ" altLang="en-US" sz="1400" dirty="0" smtClean="0"/>
              <a:t>11</a:t>
            </a:r>
            <a:endParaRPr lang="en-US" altLang="en-US" sz="1200" dirty="0"/>
          </a:p>
        </p:txBody>
      </p:sp>
      <p:pic>
        <p:nvPicPr>
          <p:cNvPr id="13" name="Picture 12" descr="Fig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19" y="1577943"/>
            <a:ext cx="2942354" cy="132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ontent Placeholder 1"/>
          <p:cNvSpPr txBox="1">
            <a:spLocks/>
          </p:cNvSpPr>
          <p:nvPr/>
        </p:nvSpPr>
        <p:spPr bwMode="auto">
          <a:xfrm>
            <a:off x="345665" y="6278563"/>
            <a:ext cx="5486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8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</a:rPr>
              <a:t>Muñoz-Esparza et al., </a:t>
            </a:r>
            <a:r>
              <a:rPr lang="en-US" altLang="en-US" sz="1400" dirty="0" smtClean="0">
                <a:solidFill>
                  <a:srgbClr val="0070C0"/>
                </a:solidFill>
              </a:rPr>
              <a:t>BLM (2014); POF (2015)</a:t>
            </a:r>
            <a:endParaRPr lang="en-US" altLang="en-US" sz="1400" dirty="0">
              <a:solidFill>
                <a:srgbClr val="0070C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758" y="1894101"/>
            <a:ext cx="792884" cy="533255"/>
            <a:chOff x="1077878" y="1693396"/>
            <a:chExt cx="1456965" cy="984994"/>
          </a:xfrm>
        </p:grpSpPr>
        <p:sp>
          <p:nvSpPr>
            <p:cNvPr id="25" name="Content Placeholder 1"/>
            <p:cNvSpPr txBox="1">
              <a:spLocks/>
            </p:cNvSpPr>
            <p:nvPr/>
          </p:nvSpPr>
          <p:spPr bwMode="auto">
            <a:xfrm rot="21025323">
              <a:off x="1077878" y="1693396"/>
              <a:ext cx="1456965" cy="3188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§"/>
                <a:defRPr sz="28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§"/>
                <a:defRPr sz="20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70000"/>
                </a:lnSpc>
                <a:buFontTx/>
                <a:buNone/>
                <a:defRPr/>
              </a:pPr>
              <a:r>
                <a:rPr lang="en-US" sz="1400" dirty="0" smtClean="0"/>
                <a:t>FLOW</a:t>
              </a:r>
              <a:endParaRPr lang="en-US" sz="1400" dirty="0"/>
            </a:p>
          </p:txBody>
        </p:sp>
        <p:sp>
          <p:nvSpPr>
            <p:cNvPr id="26" name="Right Arrow 25"/>
            <p:cNvSpPr/>
            <p:nvPr/>
          </p:nvSpPr>
          <p:spPr>
            <a:xfrm rot="20945045">
              <a:off x="1455996" y="1992590"/>
              <a:ext cx="990600" cy="685800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15" y="4631967"/>
            <a:ext cx="3438685" cy="13181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5"/>
          <a:stretch/>
        </p:blipFill>
        <p:spPr bwMode="auto">
          <a:xfrm>
            <a:off x="766199" y="3227352"/>
            <a:ext cx="3015565" cy="144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36"/>
          <p:cNvGrpSpPr>
            <a:grpSpLocks noChangeAspect="1"/>
          </p:cNvGrpSpPr>
          <p:nvPr/>
        </p:nvGrpSpPr>
        <p:grpSpPr bwMode="auto">
          <a:xfrm>
            <a:off x="1330961" y="3441181"/>
            <a:ext cx="2217051" cy="838879"/>
            <a:chOff x="1447800" y="4648200"/>
            <a:chExt cx="2667000" cy="838200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1447800" y="4648200"/>
              <a:ext cx="0" cy="838200"/>
            </a:xfrm>
            <a:prstGeom prst="line">
              <a:avLst/>
            </a:prstGeom>
            <a:ln w="31750">
              <a:solidFill>
                <a:srgbClr val="00009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829329" y="4648200"/>
              <a:ext cx="0" cy="838200"/>
            </a:xfrm>
            <a:prstGeom prst="line">
              <a:avLst/>
            </a:prstGeom>
            <a:ln w="31750">
              <a:solidFill>
                <a:srgbClr val="0000FF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209007" y="4648200"/>
              <a:ext cx="0" cy="838200"/>
            </a:xfrm>
            <a:prstGeom prst="line">
              <a:avLst/>
            </a:prstGeom>
            <a:ln w="31750">
              <a:solidFill>
                <a:srgbClr val="28869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590536" y="4648200"/>
              <a:ext cx="0" cy="838200"/>
            </a:xfrm>
            <a:prstGeom prst="line">
              <a:avLst/>
            </a:prstGeom>
            <a:ln w="31750">
              <a:solidFill>
                <a:srgbClr val="008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972065" y="4648200"/>
              <a:ext cx="0" cy="838200"/>
            </a:xfrm>
            <a:prstGeom prst="line">
              <a:avLst/>
            </a:prstGeom>
            <a:ln w="31750">
              <a:solidFill>
                <a:srgbClr val="FFFF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353594" y="4648200"/>
              <a:ext cx="0" cy="838200"/>
            </a:xfrm>
            <a:prstGeom prst="line">
              <a:avLst/>
            </a:prstGeom>
            <a:ln w="31750">
              <a:solidFill>
                <a:srgbClr val="FF66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733271" y="4648200"/>
              <a:ext cx="0" cy="838200"/>
            </a:xfrm>
            <a:prstGeom prst="line">
              <a:avLst/>
            </a:prstGeom>
            <a:ln w="3175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4114800" y="4648200"/>
              <a:ext cx="0" cy="838200"/>
            </a:xfrm>
            <a:prstGeom prst="line">
              <a:avLst/>
            </a:prstGeom>
            <a:ln w="31750">
              <a:solidFill>
                <a:srgbClr val="691413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4250650" y="3657600"/>
            <a:ext cx="4819177" cy="2220965"/>
            <a:chOff x="4609405" y="3403421"/>
            <a:chExt cx="4819177" cy="222096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42" t="-899" r="1282" b="899"/>
            <a:stretch/>
          </p:blipFill>
          <p:spPr>
            <a:xfrm>
              <a:off x="4609405" y="3531425"/>
              <a:ext cx="2412406" cy="206341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46" r="50922"/>
            <a:stretch/>
          </p:blipFill>
          <p:spPr>
            <a:xfrm>
              <a:off x="7072526" y="3560976"/>
              <a:ext cx="2045113" cy="2063410"/>
            </a:xfrm>
            <a:prstGeom prst="rect">
              <a:avLst/>
            </a:prstGeom>
          </p:spPr>
        </p:pic>
        <p:sp>
          <p:nvSpPr>
            <p:cNvPr id="46" name="Content Placeholder 1"/>
            <p:cNvSpPr txBox="1">
              <a:spLocks/>
            </p:cNvSpPr>
            <p:nvPr/>
          </p:nvSpPr>
          <p:spPr bwMode="auto">
            <a:xfrm>
              <a:off x="6761582" y="3405251"/>
              <a:ext cx="2667000" cy="457200"/>
            </a:xfrm>
            <a:prstGeom prst="rect">
              <a:avLst/>
            </a:prstGeom>
            <a:noFill/>
            <a:ln w="25400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§"/>
                <a:defRPr sz="28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§"/>
                <a:defRPr sz="20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Tx/>
                <a:buNone/>
                <a:defRPr/>
              </a:pPr>
              <a:r>
                <a:rPr lang="en-US" sz="1200" dirty="0" smtClean="0">
                  <a:solidFill>
                    <a:srgbClr val="FF0000"/>
                  </a:solidFill>
                </a:rPr>
                <a:t>NO TURBULENCE</a:t>
              </a:r>
            </a:p>
          </p:txBody>
        </p:sp>
        <p:sp>
          <p:nvSpPr>
            <p:cNvPr id="47" name="Content Placeholder 1"/>
            <p:cNvSpPr txBox="1">
              <a:spLocks/>
            </p:cNvSpPr>
            <p:nvPr/>
          </p:nvSpPr>
          <p:spPr bwMode="auto">
            <a:xfrm>
              <a:off x="4676154" y="3403421"/>
              <a:ext cx="2667000" cy="457200"/>
            </a:xfrm>
            <a:prstGeom prst="rect">
              <a:avLst/>
            </a:prstGeom>
            <a:noFill/>
            <a:ln w="25400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§"/>
                <a:defRPr sz="28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charset="2"/>
                <a:buChar char="§"/>
                <a:defRPr sz="2000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Tx/>
                <a:buNone/>
                <a:defRPr/>
              </a:pPr>
              <a:r>
                <a:rPr lang="en-US" sz="1200" dirty="0" smtClean="0">
                  <a:solidFill>
                    <a:srgbClr val="0070C0"/>
                  </a:solidFill>
                </a:rPr>
                <a:t>CELL PERTURBATION</a:t>
              </a: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4344446" y="5869052"/>
            <a:ext cx="479955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1600" dirty="0" smtClean="0">
                <a:latin typeface="+mn-lt"/>
              </a:rPr>
              <a:t>Accelerated transition to developed turbulence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1600" dirty="0" smtClean="0">
                <a:latin typeface="+mn-lt"/>
                <a:ea typeface="Arial" charset="0"/>
                <a:cs typeface="Arial" charset="0"/>
              </a:rPr>
              <a:t>Correct wind speed profile is achieved</a:t>
            </a:r>
            <a:endParaRPr lang="en-US" sz="1800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49" name="Content Placeholder 1"/>
          <p:cNvSpPr txBox="1">
            <a:spLocks/>
          </p:cNvSpPr>
          <p:nvPr/>
        </p:nvSpPr>
        <p:spPr bwMode="auto">
          <a:xfrm>
            <a:off x="457200" y="774700"/>
            <a:ext cx="83820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  <a:defRPr/>
            </a:pPr>
            <a:r>
              <a:rPr lang="en-US" sz="1800" b="1" dirty="0" smtClean="0"/>
              <a:t>“Cell perturbation method”</a:t>
            </a:r>
            <a:r>
              <a:rPr lang="en-US" sz="1600" dirty="0" smtClean="0"/>
              <a:t>: Stochastic </a:t>
            </a:r>
            <a:r>
              <a:rPr lang="en-US" sz="1600" dirty="0"/>
              <a:t>potential temperature perturbations within LES </a:t>
            </a:r>
            <a:r>
              <a:rPr lang="en-US" sz="1600" dirty="0" smtClean="0"/>
              <a:t>domain (near inflow region)</a:t>
            </a:r>
            <a:r>
              <a:rPr lang="en-US" sz="1600" dirty="0"/>
              <a:t> </a:t>
            </a:r>
            <a:r>
              <a:rPr lang="en-US" sz="1600" dirty="0" smtClean="0"/>
              <a:t>[Muñoz-Esparza et al. BLM2014, POF2015]</a:t>
            </a:r>
          </a:p>
        </p:txBody>
      </p:sp>
      <p:sp>
        <p:nvSpPr>
          <p:cNvPr id="33" name="Content Placeholder 1"/>
          <p:cNvSpPr txBox="1">
            <a:spLocks/>
          </p:cNvSpPr>
          <p:nvPr/>
        </p:nvSpPr>
        <p:spPr bwMode="auto">
          <a:xfrm>
            <a:off x="1077073" y="5858753"/>
            <a:ext cx="2667000" cy="279579"/>
          </a:xfrm>
          <a:prstGeom prst="rect">
            <a:avLst/>
          </a:prstGeom>
          <a:noFill/>
          <a:ln w="254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1400" dirty="0" smtClean="0">
                <a:solidFill>
                  <a:srgbClr val="0070C0"/>
                </a:solidFill>
              </a:rPr>
              <a:t>CELL PERTURBATION</a:t>
            </a:r>
          </a:p>
        </p:txBody>
      </p:sp>
      <p:sp>
        <p:nvSpPr>
          <p:cNvPr id="34" name="Content Placeholder 1"/>
          <p:cNvSpPr txBox="1">
            <a:spLocks noChangeAspect="1"/>
          </p:cNvSpPr>
          <p:nvPr/>
        </p:nvSpPr>
        <p:spPr bwMode="auto">
          <a:xfrm>
            <a:off x="735470" y="3028454"/>
            <a:ext cx="3379330" cy="307250"/>
          </a:xfrm>
          <a:prstGeom prst="rect">
            <a:avLst/>
          </a:prstGeom>
          <a:noFill/>
          <a:ln w="254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1200" smtClean="0">
                <a:solidFill>
                  <a:srgbClr val="FF0000"/>
                </a:solidFill>
              </a:rPr>
              <a:t>NO TURBULENCE GENERATOR</a:t>
            </a:r>
            <a:endParaRPr lang="en-US" sz="1200" dirty="0" smtClean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37335" y="4650150"/>
            <a:ext cx="551815" cy="281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919" y="5662430"/>
            <a:ext cx="971134" cy="28096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58" y="5671261"/>
            <a:ext cx="971134" cy="280967"/>
          </a:xfrm>
          <a:prstGeom prst="rect">
            <a:avLst/>
          </a:prstGeom>
        </p:spPr>
      </p:pic>
      <p:sp>
        <p:nvSpPr>
          <p:cNvPr id="52" name="Oval 51"/>
          <p:cNvSpPr/>
          <p:nvPr/>
        </p:nvSpPr>
        <p:spPr bwMode="auto">
          <a:xfrm rot="3543442">
            <a:off x="7659808" y="4296667"/>
            <a:ext cx="590349" cy="1734143"/>
          </a:xfrm>
          <a:prstGeom prst="ellipse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grpSp>
        <p:nvGrpSpPr>
          <p:cNvPr id="53" name="Group 52"/>
          <p:cNvGrpSpPr>
            <a:grpSpLocks noChangeAspect="1"/>
          </p:cNvGrpSpPr>
          <p:nvPr/>
        </p:nvGrpSpPr>
        <p:grpSpPr>
          <a:xfrm>
            <a:off x="5040068" y="1320621"/>
            <a:ext cx="3137124" cy="2357350"/>
            <a:chOff x="1115760" y="3522679"/>
            <a:chExt cx="3755115" cy="2821731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82"/>
            <a:stretch/>
          </p:blipFill>
          <p:spPr>
            <a:xfrm>
              <a:off x="1178981" y="3522679"/>
              <a:ext cx="3691894" cy="278892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0274" y="6047999"/>
              <a:ext cx="914400" cy="296411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51164" y="4556573"/>
              <a:ext cx="1688474" cy="3592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935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553200"/>
            <a:ext cx="9144000" cy="228600"/>
          </a:xfrm>
        </p:spPr>
        <p:txBody>
          <a:bodyPr/>
          <a:lstStyle/>
          <a:p>
            <a:pPr>
              <a:defRPr/>
            </a:pPr>
            <a:r>
              <a:rPr lang="en-US" sz="1200" dirty="0"/>
              <a:t>Coupled mesoscale-LES modeling to improve the representation of stably stratified atmospheric boundary layers</a:t>
            </a:r>
            <a:endParaRPr lang="en-US" altLang="en-US" sz="1200" dirty="0">
              <a:ea typeface="Osaka" charset="-128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 smtClean="0"/>
              <a:t>WRF multiscale modeling of a diurnal cycle</a:t>
            </a:r>
          </a:p>
        </p:txBody>
      </p:sp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8458200" y="6553200"/>
            <a:ext cx="685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8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400" dirty="0"/>
              <a:t>6</a:t>
            </a:r>
            <a:r>
              <a:rPr lang="bg-BG" altLang="en-US" sz="1400" dirty="0" smtClean="0"/>
              <a:t>/</a:t>
            </a:r>
            <a:r>
              <a:rPr lang="cs-CZ" altLang="en-US" sz="1400" dirty="0" smtClean="0"/>
              <a:t>11</a:t>
            </a:r>
            <a:endParaRPr lang="en-US" altLang="en-US" sz="1200" dirty="0"/>
          </a:p>
        </p:txBody>
      </p:sp>
      <p:sp>
        <p:nvSpPr>
          <p:cNvPr id="9" name="Content Placeholder 1"/>
          <p:cNvSpPr>
            <a:spLocks noGrp="1"/>
          </p:cNvSpPr>
          <p:nvPr>
            <p:ph sz="half" idx="1"/>
          </p:nvPr>
        </p:nvSpPr>
        <p:spPr>
          <a:xfrm>
            <a:off x="457200" y="838200"/>
            <a:ext cx="7696200" cy="531813"/>
          </a:xfrm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1800" dirty="0" smtClean="0"/>
              <a:t>Crop Wind Energy Experiment (CWEX-13): 26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of August, 2013</a:t>
            </a:r>
          </a:p>
        </p:txBody>
      </p:sp>
      <p:pic>
        <p:nvPicPr>
          <p:cNvPr id="28678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41425"/>
            <a:ext cx="6219825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Table 1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06956238"/>
              </p:ext>
            </p:extLst>
          </p:nvPr>
        </p:nvGraphicFramePr>
        <p:xfrm>
          <a:off x="2047876" y="4511675"/>
          <a:ext cx="5114924" cy="15845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374"/>
                <a:gridCol w="804310"/>
                <a:gridCol w="804310"/>
                <a:gridCol w="804310"/>
                <a:gridCol w="804310"/>
                <a:gridCol w="804310"/>
              </a:tblGrid>
              <a:tr h="335132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91413" marR="91413" marT="45669" marB="4566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u="sng" dirty="0" smtClean="0">
                          <a:solidFill>
                            <a:srgbClr val="0070C0"/>
                          </a:solidFill>
                        </a:rPr>
                        <a:t>Mesoscale (MYNN)</a:t>
                      </a:r>
                      <a:endParaRPr lang="en-US" sz="1600" b="1" u="sng" dirty="0">
                        <a:solidFill>
                          <a:srgbClr val="0070C0"/>
                        </a:solidFill>
                      </a:endParaRPr>
                    </a:p>
                  </a:txBody>
                  <a:tcPr marL="91413" marR="91413" marT="45669" marB="4566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u="sng" dirty="0" smtClean="0">
                          <a:solidFill>
                            <a:srgbClr val="FF0000"/>
                          </a:solidFill>
                        </a:rPr>
                        <a:t>LES</a:t>
                      </a:r>
                      <a:endParaRPr lang="en-US" sz="1600" b="1" u="sng" dirty="0">
                        <a:solidFill>
                          <a:srgbClr val="FF0000"/>
                        </a:solidFill>
                      </a:endParaRPr>
                    </a:p>
                  </a:txBody>
                  <a:tcPr marL="91413" marR="91413" marT="45669" marB="4566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5132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91413" marR="91413" marT="45669" marB="45669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d01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marL="91413" marR="91413" marT="45669" marB="45669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d02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marL="91413" marR="91413" marT="45669" marB="45669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</a:rPr>
                        <a:t>d03</a:t>
                      </a:r>
                      <a:endParaRPr 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 marL="91413" marR="91413" marT="45669" marB="45669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d04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91413" marR="91413" marT="45669" marB="45669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d05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91413" marR="91413" marT="45669" marB="45669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13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dx, </a:t>
                      </a:r>
                      <a:r>
                        <a:rPr lang="en-US" sz="1600" dirty="0" err="1" smtClean="0"/>
                        <a:t>dy</a:t>
                      </a:r>
                      <a:r>
                        <a:rPr lang="en-US" sz="1600" dirty="0" smtClean="0"/>
                        <a:t> (m)</a:t>
                      </a:r>
                      <a:endParaRPr lang="en-US" sz="1600" dirty="0"/>
                    </a:p>
                  </a:txBody>
                  <a:tcPr marL="91413" marR="91413" marT="45669" marB="45669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8910</a:t>
                      </a:r>
                      <a:endParaRPr lang="en-US" sz="1600" dirty="0"/>
                    </a:p>
                  </a:txBody>
                  <a:tcPr marL="91413" marR="91413" marT="45669" marB="45669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2970</a:t>
                      </a:r>
                      <a:endParaRPr lang="en-US" sz="1600" dirty="0"/>
                    </a:p>
                  </a:txBody>
                  <a:tcPr marL="91413" marR="91413" marT="45669" marB="45669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990</a:t>
                      </a:r>
                      <a:endParaRPr lang="en-US" sz="1600" dirty="0"/>
                    </a:p>
                  </a:txBody>
                  <a:tcPr marL="91413" marR="91413" marT="45669" marB="45669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90</a:t>
                      </a:r>
                      <a:endParaRPr lang="en-US" sz="1600" dirty="0"/>
                    </a:p>
                  </a:txBody>
                  <a:tcPr marL="91413" marR="91413" marT="45669" marB="45669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8.2</a:t>
                      </a:r>
                      <a:endParaRPr lang="en-US" sz="1600" dirty="0"/>
                    </a:p>
                  </a:txBody>
                  <a:tcPr marL="91413" marR="91413" marT="45669" marB="45669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789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dz</a:t>
                      </a:r>
                      <a:r>
                        <a:rPr lang="en-US" sz="1600" dirty="0" smtClean="0"/>
                        <a:t> (m)</a:t>
                      </a:r>
                      <a:endParaRPr lang="en-US" sz="1600" dirty="0"/>
                    </a:p>
                  </a:txBody>
                  <a:tcPr marL="91413" marR="91413" marT="45669" marB="45669" anchor="ctr"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lvl="0" algn="ctr"/>
                      <a:r>
                        <a:rPr lang="en-US" sz="1600" dirty="0" smtClean="0"/>
                        <a:t>73 grid</a:t>
                      </a:r>
                      <a:r>
                        <a:rPr lang="en-US" sz="1600" baseline="0" dirty="0" smtClean="0"/>
                        <a:t> points </a:t>
                      </a:r>
                    </a:p>
                    <a:p>
                      <a:pPr lvl="0" algn="ctr"/>
                      <a:r>
                        <a:rPr lang="en-US" sz="1600" baseline="0" dirty="0" smtClean="0"/>
                        <a:t>[</a:t>
                      </a:r>
                      <a:r>
                        <a:rPr lang="en-US" sz="1600" dirty="0" smtClean="0"/>
                        <a:t>10m-142m &lt; 2 km,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42 grid points]</a:t>
                      </a:r>
                      <a:endParaRPr lang="en-US" sz="1600" dirty="0"/>
                    </a:p>
                  </a:txBody>
                  <a:tcPr marL="91413" marR="91413" marT="45669" marB="45669" anchor="ctr"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1" name="Straight Arrow Connector 10"/>
          <p:cNvCxnSpPr>
            <a:cxnSpLocks noChangeAspect="1"/>
          </p:cNvCxnSpPr>
          <p:nvPr/>
        </p:nvCxnSpPr>
        <p:spPr>
          <a:xfrm>
            <a:off x="5105400" y="3551238"/>
            <a:ext cx="2193925" cy="1587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701" name="Content Placeholder 1"/>
          <p:cNvSpPr txBox="1">
            <a:spLocks/>
          </p:cNvSpPr>
          <p:nvPr/>
        </p:nvSpPr>
        <p:spPr bwMode="auto">
          <a:xfrm>
            <a:off x="5618163" y="3294063"/>
            <a:ext cx="13922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44488" defTabSz="457200">
              <a:spcBef>
                <a:spcPct val="20000"/>
              </a:spcBef>
              <a:buFont typeface="Wingdings" charset="2"/>
              <a:buChar char="§"/>
              <a:defRPr sz="28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spcBef>
                <a:spcPct val="20000"/>
              </a:spcBef>
              <a:buFont typeface="Wingdings" charset="2"/>
              <a:buChar char="§"/>
              <a:defRPr sz="20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spcBef>
                <a:spcPct val="20000"/>
              </a:spcBef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 eaLnBrk="1" hangingPunct="1">
              <a:lnSpc>
                <a:spcPct val="80000"/>
              </a:lnSpc>
              <a:buFont typeface="Arial" charset="0"/>
              <a:buNone/>
            </a:pPr>
            <a:r>
              <a:rPr lang="en-US" altLang="en-US" sz="1400">
                <a:solidFill>
                  <a:srgbClr val="FF0000"/>
                </a:solidFill>
              </a:rPr>
              <a:t>75 km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477000" y="1828800"/>
            <a:ext cx="412296" cy="0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703" name="Content Placeholder 1"/>
          <p:cNvSpPr txBox="1">
            <a:spLocks/>
          </p:cNvSpPr>
          <p:nvPr/>
        </p:nvSpPr>
        <p:spPr bwMode="auto">
          <a:xfrm>
            <a:off x="6066971" y="2152650"/>
            <a:ext cx="13922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44488" defTabSz="457200">
              <a:spcBef>
                <a:spcPct val="20000"/>
              </a:spcBef>
              <a:buFont typeface="Wingdings" charset="2"/>
              <a:buChar char="§"/>
              <a:defRPr sz="28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spcBef>
                <a:spcPct val="20000"/>
              </a:spcBef>
              <a:buFont typeface="Wingdings" charset="2"/>
              <a:buChar char="§"/>
              <a:defRPr sz="20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spcBef>
                <a:spcPct val="20000"/>
              </a:spcBef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 eaLnBrk="1" hangingPunct="1">
              <a:lnSpc>
                <a:spcPct val="80000"/>
              </a:lnSpc>
              <a:buFont typeface="Arial" charset="0"/>
              <a:buNone/>
            </a:pPr>
            <a:r>
              <a:rPr lang="en-US" altLang="en-US" sz="1400" dirty="0">
                <a:solidFill>
                  <a:srgbClr val="FF0000"/>
                </a:solidFill>
              </a:rPr>
              <a:t>7</a:t>
            </a:r>
            <a:r>
              <a:rPr lang="en-US" altLang="en-US" sz="1400" dirty="0" smtClean="0">
                <a:solidFill>
                  <a:srgbClr val="FF0000"/>
                </a:solidFill>
              </a:rPr>
              <a:t> </a:t>
            </a:r>
            <a:r>
              <a:rPr lang="en-US" altLang="en-US" sz="1400" dirty="0">
                <a:solidFill>
                  <a:srgbClr val="FF0000"/>
                </a:solidFill>
              </a:rPr>
              <a:t>km</a:t>
            </a:r>
          </a:p>
        </p:txBody>
      </p:sp>
      <p:sp>
        <p:nvSpPr>
          <p:cNvPr id="13" name="Content Placeholder 1"/>
          <p:cNvSpPr txBox="1">
            <a:spLocks/>
          </p:cNvSpPr>
          <p:nvPr/>
        </p:nvSpPr>
        <p:spPr bwMode="auto">
          <a:xfrm>
            <a:off x="345664" y="6278563"/>
            <a:ext cx="8950736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8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altLang="en-US" sz="1400" dirty="0">
                <a:solidFill>
                  <a:srgbClr val="0070C0"/>
                </a:solidFill>
              </a:rPr>
              <a:t>Muñoz-Esparza et al</a:t>
            </a:r>
            <a:r>
              <a:rPr lang="en-US" altLang="en-US" sz="1400" dirty="0" smtClean="0">
                <a:solidFill>
                  <a:srgbClr val="0070C0"/>
                </a:solidFill>
              </a:rPr>
              <a:t>., JAMES </a:t>
            </a:r>
            <a:r>
              <a:rPr lang="en-US" altLang="en-US" sz="1400" dirty="0">
                <a:solidFill>
                  <a:srgbClr val="0070C0"/>
                </a:solidFill>
              </a:rPr>
              <a:t>(</a:t>
            </a:r>
            <a:r>
              <a:rPr lang="en-US" altLang="en-US" sz="1400" dirty="0" smtClean="0">
                <a:solidFill>
                  <a:srgbClr val="0070C0"/>
                </a:solidFill>
              </a:rPr>
              <a:t>2017)</a:t>
            </a:r>
            <a:endParaRPr lang="en-US" altLang="en-US" sz="1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553200"/>
            <a:ext cx="9144000" cy="228600"/>
          </a:xfrm>
        </p:spPr>
        <p:txBody>
          <a:bodyPr/>
          <a:lstStyle/>
          <a:p>
            <a:pPr>
              <a:defRPr/>
            </a:pPr>
            <a:r>
              <a:rPr lang="en-US" sz="1200" dirty="0"/>
              <a:t>Coupled mesoscale-LES modeling to improve the representation of stably stratified atmospheric boundary layers</a:t>
            </a:r>
            <a:endParaRPr lang="en-US" altLang="en-US" sz="1200" dirty="0">
              <a:ea typeface="Osaka" charset="-128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 smtClean="0"/>
              <a:t>Turbulence generation in stable conditions</a:t>
            </a:r>
          </a:p>
        </p:txBody>
      </p:sp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8458200" y="6553200"/>
            <a:ext cx="685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8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400" dirty="0" smtClean="0"/>
              <a:t>7</a:t>
            </a:r>
            <a:r>
              <a:rPr lang="bg-BG" altLang="en-US" sz="1400" dirty="0" smtClean="0"/>
              <a:t>/</a:t>
            </a:r>
            <a:r>
              <a:rPr lang="cs-CZ" altLang="en-US" sz="1400" dirty="0" smtClean="0"/>
              <a:t>11</a:t>
            </a:r>
            <a:endParaRPr lang="en-US" altLang="en-US" sz="1200" dirty="0"/>
          </a:p>
        </p:txBody>
      </p:sp>
      <p:sp>
        <p:nvSpPr>
          <p:cNvPr id="9" name="Content Placeholder 1"/>
          <p:cNvSpPr>
            <a:spLocks noGrp="1"/>
          </p:cNvSpPr>
          <p:nvPr>
            <p:ph sz="half" idx="1"/>
          </p:nvPr>
        </p:nvSpPr>
        <p:spPr>
          <a:xfrm>
            <a:off x="495993" y="955537"/>
            <a:ext cx="7696200" cy="531813"/>
          </a:xfrm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1800" dirty="0" smtClean="0"/>
              <a:t>Results on domain D05 at z = 75 m (time: 0100 LT)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33400" y="1659869"/>
            <a:ext cx="8229600" cy="3393768"/>
            <a:chOff x="533400" y="1641764"/>
            <a:chExt cx="8229600" cy="33937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676400"/>
              <a:ext cx="8077200" cy="335913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533400" y="1641764"/>
              <a:ext cx="3810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4648200" y="1661256"/>
              <a:ext cx="3810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518458" y="1528488"/>
            <a:ext cx="228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atin typeface="+mn-lt"/>
              </a:rPr>
              <a:t>Zonal velocity [m s</a:t>
            </a:r>
            <a:r>
              <a:rPr lang="en-US" sz="1600" baseline="30000" dirty="0" smtClean="0">
                <a:latin typeface="+mn-lt"/>
              </a:rPr>
              <a:t>-1</a:t>
            </a:r>
            <a:r>
              <a:rPr lang="en-US" sz="1600" dirty="0" smtClean="0">
                <a:latin typeface="+mn-lt"/>
              </a:rPr>
              <a:t>]</a:t>
            </a:r>
            <a:endParaRPr lang="en-US" sz="2000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81551" y="1531748"/>
            <a:ext cx="24439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latin typeface="+mn-lt"/>
              </a:rPr>
              <a:t>Vertical velocity </a:t>
            </a:r>
            <a:r>
              <a:rPr lang="en-US" sz="1600" dirty="0">
                <a:latin typeface="+mn-lt"/>
              </a:rPr>
              <a:t>[m s</a:t>
            </a:r>
            <a:r>
              <a:rPr lang="en-US" sz="1600" baseline="30000" dirty="0">
                <a:latin typeface="+mn-lt"/>
              </a:rPr>
              <a:t>-1</a:t>
            </a:r>
            <a:r>
              <a:rPr lang="en-US" sz="1600" dirty="0">
                <a:latin typeface="+mn-lt"/>
              </a:rPr>
              <a:t>]</a:t>
            </a:r>
          </a:p>
        </p:txBody>
      </p:sp>
      <p:sp>
        <p:nvSpPr>
          <p:cNvPr id="6" name="Rectangle 5"/>
          <p:cNvSpPr/>
          <p:nvPr/>
        </p:nvSpPr>
        <p:spPr>
          <a:xfrm>
            <a:off x="878551" y="5105400"/>
            <a:ext cx="792254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700" dirty="0" smtClean="0">
                <a:latin typeface="+mn-lt"/>
              </a:rPr>
              <a:t>The </a:t>
            </a:r>
            <a:r>
              <a:rPr lang="en-US" sz="1700" dirty="0" smtClean="0">
                <a:solidFill>
                  <a:srgbClr val="0070C0"/>
                </a:solidFill>
                <a:latin typeface="+mn-lt"/>
              </a:rPr>
              <a:t>cell perturbation </a:t>
            </a:r>
            <a:r>
              <a:rPr lang="en-US" sz="1700" dirty="0" smtClean="0">
                <a:latin typeface="+mn-lt"/>
              </a:rPr>
              <a:t>method instigates </a:t>
            </a:r>
            <a:r>
              <a:rPr lang="en-US" sz="1700" dirty="0" smtClean="0">
                <a:solidFill>
                  <a:srgbClr val="0070C0"/>
                </a:solidFill>
                <a:latin typeface="+mn-lt"/>
              </a:rPr>
              <a:t>realistic turbulence production  </a:t>
            </a:r>
            <a:r>
              <a:rPr lang="en-US" sz="1700" dirty="0" smtClean="0">
                <a:latin typeface="+mn-lt"/>
              </a:rPr>
              <a:t>(otherwise, no turbulence is generated)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700" dirty="0" smtClean="0">
                <a:solidFill>
                  <a:srgbClr val="0070C0"/>
                </a:solidFill>
                <a:latin typeface="+mn-lt"/>
              </a:rPr>
              <a:t>8.2 m</a:t>
            </a:r>
            <a:r>
              <a:rPr lang="en-US" sz="1700" dirty="0" smtClean="0">
                <a:latin typeface="+mn-lt"/>
              </a:rPr>
              <a:t> grid size allows </a:t>
            </a:r>
            <a:r>
              <a:rPr lang="en-US" sz="1700" dirty="0" smtClean="0">
                <a:solidFill>
                  <a:srgbClr val="0070C0"/>
                </a:solidFill>
                <a:latin typeface="+mn-lt"/>
              </a:rPr>
              <a:t>resolution of stratified turbulence </a:t>
            </a:r>
            <a:r>
              <a:rPr lang="en-US" sz="1700" dirty="0" smtClean="0">
                <a:latin typeface="+mn-lt"/>
              </a:rPr>
              <a:t>features [global intermittency]</a:t>
            </a:r>
            <a:endParaRPr lang="en-US" sz="17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15200" y="2127187"/>
            <a:ext cx="419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x</a:t>
            </a:r>
            <a:endParaRPr lang="en-US" b="1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00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553200"/>
            <a:ext cx="9144000" cy="228600"/>
          </a:xfrm>
        </p:spPr>
        <p:txBody>
          <a:bodyPr/>
          <a:lstStyle/>
          <a:p>
            <a:pPr>
              <a:defRPr/>
            </a:pPr>
            <a:r>
              <a:rPr lang="en-US" sz="1200" dirty="0"/>
              <a:t>Coupled mesoscale-LES modeling to improve the representation of stably stratified atmospheric boundary layers</a:t>
            </a:r>
            <a:endParaRPr lang="en-US" altLang="en-US" sz="1200" dirty="0">
              <a:ea typeface="Osaka" charset="-128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 smtClean="0"/>
              <a:t>Time evolution of U, w and TKE</a:t>
            </a:r>
          </a:p>
        </p:txBody>
      </p:sp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8458200" y="6553200"/>
            <a:ext cx="685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Wingdings" charset="2"/>
              <a:buChar char="§"/>
              <a:defRPr sz="28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Wingdings" charset="2"/>
              <a:buChar char="§"/>
              <a:defRPr sz="2000">
                <a:solidFill>
                  <a:srgbClr val="40404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400" dirty="0"/>
              <a:t>8</a:t>
            </a:r>
            <a:r>
              <a:rPr lang="bg-BG" altLang="en-US" sz="1400" dirty="0" smtClean="0"/>
              <a:t>/</a:t>
            </a:r>
            <a:r>
              <a:rPr lang="cs-CZ" altLang="en-US" sz="1400" dirty="0" smtClean="0"/>
              <a:t>11</a:t>
            </a:r>
            <a:endParaRPr lang="en-US" altLang="en-US" sz="1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295400" y="755164"/>
            <a:ext cx="5562600" cy="5798036"/>
            <a:chOff x="1295400" y="755164"/>
            <a:chExt cx="5562600" cy="579803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1"/>
            <a:stretch/>
          </p:blipFill>
          <p:spPr>
            <a:xfrm>
              <a:off x="1295400" y="755164"/>
              <a:ext cx="5562600" cy="579803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 bwMode="auto">
            <a:xfrm>
              <a:off x="6324600" y="914400"/>
              <a:ext cx="3048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319058" y="2743200"/>
              <a:ext cx="3048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6319058" y="4576156"/>
              <a:ext cx="3048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12" name="Rectangle 11"/>
          <p:cNvSpPr/>
          <p:nvPr/>
        </p:nvSpPr>
        <p:spPr bwMode="auto">
          <a:xfrm>
            <a:off x="4160520" y="898372"/>
            <a:ext cx="2569464" cy="5340096"/>
          </a:xfrm>
          <a:prstGeom prst="rect">
            <a:avLst/>
          </a:prstGeom>
          <a:solidFill>
            <a:srgbClr val="0070C0">
              <a:alpha val="8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13" y="782340"/>
            <a:ext cx="1461627" cy="738664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9193"/>
                </a:solidFill>
              </a:rPr>
              <a:t>LiDAR</a:t>
            </a:r>
          </a:p>
          <a:p>
            <a:r>
              <a:rPr lang="en-US" sz="1400" b="1" dirty="0" smtClean="0"/>
              <a:t>WRF-</a:t>
            </a:r>
            <a:r>
              <a:rPr lang="en-US" sz="1400" b="1" dirty="0" err="1" smtClean="0"/>
              <a:t>mesoLES</a:t>
            </a:r>
            <a:endParaRPr lang="en-US" sz="1400" b="1" dirty="0"/>
          </a:p>
          <a:p>
            <a:r>
              <a:rPr lang="en-US" sz="1400" b="1" dirty="0" smtClean="0">
                <a:solidFill>
                  <a:srgbClr val="FF0000"/>
                </a:solidFill>
              </a:rPr>
              <a:t>WRF-</a:t>
            </a:r>
            <a:r>
              <a:rPr lang="en-US" sz="1400" b="1" dirty="0" err="1" smtClean="0">
                <a:solidFill>
                  <a:srgbClr val="FF0000"/>
                </a:solidFill>
              </a:rPr>
              <a:t>meso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2" name="Content Placeholder 1"/>
          <p:cNvSpPr>
            <a:spLocks noGrp="1"/>
          </p:cNvSpPr>
          <p:nvPr>
            <p:ph idx="1"/>
          </p:nvPr>
        </p:nvSpPr>
        <p:spPr>
          <a:xfrm>
            <a:off x="6781800" y="1151672"/>
            <a:ext cx="2326179" cy="4182328"/>
          </a:xfrm>
        </p:spPr>
        <p:txBody>
          <a:bodyPr>
            <a:normAutofit/>
          </a:bodyPr>
          <a:lstStyle/>
          <a:p>
            <a:pPr marL="0" indent="0" fontAlgn="base">
              <a:spcAft>
                <a:spcPct val="0"/>
              </a:spcAft>
              <a:buNone/>
            </a:pPr>
            <a:r>
              <a:rPr lang="en-US" sz="1800" dirty="0" err="1" smtClean="0"/>
              <a:t>Meso</a:t>
            </a:r>
            <a:r>
              <a:rPr lang="en-US" sz="1800" dirty="0" smtClean="0"/>
              <a:t>-LES does not only </a:t>
            </a:r>
            <a:r>
              <a:rPr lang="en-US" sz="1800" dirty="0" smtClean="0">
                <a:solidFill>
                  <a:srgbClr val="0070C0"/>
                </a:solidFill>
              </a:rPr>
              <a:t>improve turbulence representation </a:t>
            </a:r>
            <a:r>
              <a:rPr lang="en-US" sz="1800" dirty="0" smtClean="0"/>
              <a:t>but also produces a </a:t>
            </a:r>
            <a:r>
              <a:rPr lang="en-US" sz="1800" dirty="0" smtClean="0">
                <a:solidFill>
                  <a:srgbClr val="0070C0"/>
                </a:solidFill>
              </a:rPr>
              <a:t>more realistic intra-hour variability </a:t>
            </a:r>
            <a:r>
              <a:rPr lang="en-US" sz="1800" dirty="0" smtClean="0"/>
              <a:t>(frequency and amplitude)</a:t>
            </a:r>
          </a:p>
          <a:p>
            <a:pPr marL="0" indent="0" fontAlgn="base">
              <a:spcAft>
                <a:spcPct val="0"/>
              </a:spcAft>
              <a:buNone/>
            </a:pPr>
            <a:endParaRPr lang="en-US" sz="1800" dirty="0"/>
          </a:p>
          <a:p>
            <a:pPr marL="0" indent="0" fontAlgn="base">
              <a:spcAft>
                <a:spcPct val="0"/>
              </a:spcAft>
              <a:buNone/>
            </a:pPr>
            <a:r>
              <a:rPr lang="en-US" sz="1800" dirty="0" smtClean="0"/>
              <a:t>More realistic TKE at the near-surface improves wind speed prediction</a:t>
            </a:r>
          </a:p>
        </p:txBody>
      </p:sp>
    </p:spTree>
    <p:extLst>
      <p:ext uri="{BB962C8B-B14F-4D97-AF65-F5344CB8AC3E}">
        <p14:creationId xmlns:p14="http://schemas.microsoft.com/office/powerpoint/2010/main" val="202673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3009</TotalTime>
  <Words>1035</Words>
  <Application>Microsoft Macintosh PowerPoint</Application>
  <PresentationFormat>On-screen Show (4:3)</PresentationFormat>
  <Paragraphs>183</Paragraphs>
  <Slides>15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Calibri</vt:lpstr>
      <vt:lpstr>Cambria Math</vt:lpstr>
      <vt:lpstr>ＭＳ Ｐゴシック</vt:lpstr>
      <vt:lpstr>Osaka</vt:lpstr>
      <vt:lpstr>Times</vt:lpstr>
      <vt:lpstr>Wingdings</vt:lpstr>
      <vt:lpstr>Arial</vt:lpstr>
      <vt:lpstr>Blank Presentation</vt:lpstr>
      <vt:lpstr>Equation</vt:lpstr>
      <vt:lpstr>Coupled mesoscale-LES modeling to improve the representation of stably stratified atmospheric boundary layers</vt:lpstr>
      <vt:lpstr>The stable ABL: “still” a challenge</vt:lpstr>
      <vt:lpstr>One-dimensional closure in PBL schemes</vt:lpstr>
      <vt:lpstr>WRF mesoscale modeling during XPIA</vt:lpstr>
      <vt:lpstr>Coupled mesoscale-LES modeling</vt:lpstr>
      <vt:lpstr>Mesoscale-LES transition</vt:lpstr>
      <vt:lpstr>WRF multiscale modeling of a diurnal cycle</vt:lpstr>
      <vt:lpstr>Turbulence generation in stable conditions</vt:lpstr>
      <vt:lpstr>Time evolution of U, w and TKE</vt:lpstr>
      <vt:lpstr>Time evolution of 8-m temperature</vt:lpstr>
      <vt:lpstr>Turbulence statistics</vt:lpstr>
      <vt:lpstr>Conclusions</vt:lpstr>
      <vt:lpstr>PowerPoint Presentation</vt:lpstr>
      <vt:lpstr>Generalized cell perturbation method (II)</vt:lpstr>
      <vt:lpstr>Cell perturbation vs. synthetic turbulence</vt:lpstr>
    </vt:vector>
  </TitlesOfParts>
  <Company>Cindy Halley-Gotway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Cindy Halley-Gotway</dc:creator>
  <cp:lastModifiedBy>Microsoft Office User</cp:lastModifiedBy>
  <cp:revision>341</cp:revision>
  <cp:lastPrinted>2017-06-12T23:10:59Z</cp:lastPrinted>
  <dcterms:created xsi:type="dcterms:W3CDTF">2008-07-02T17:19:02Z</dcterms:created>
  <dcterms:modified xsi:type="dcterms:W3CDTF">2017-06-13T18:46:59Z</dcterms:modified>
</cp:coreProperties>
</file>