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99" r:id="rId2"/>
    <p:sldId id="301" r:id="rId3"/>
    <p:sldId id="312" r:id="rId4"/>
    <p:sldId id="302" r:id="rId5"/>
    <p:sldId id="303" r:id="rId6"/>
    <p:sldId id="311" r:id="rId7"/>
    <p:sldId id="319" r:id="rId8"/>
    <p:sldId id="305" r:id="rId9"/>
    <p:sldId id="307" r:id="rId10"/>
    <p:sldId id="321" r:id="rId11"/>
    <p:sldId id="317" r:id="rId12"/>
    <p:sldId id="322" r:id="rId13"/>
    <p:sldId id="30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FFAD95"/>
    <a:srgbClr val="FF9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/>
    <p:restoredTop sz="92413"/>
  </p:normalViewPr>
  <p:slideViewPr>
    <p:cSldViewPr snapToGrid="0" snapToObjects="1">
      <p:cViewPr>
        <p:scale>
          <a:sx n="81" d="100"/>
          <a:sy n="81" d="100"/>
        </p:scale>
        <p:origin x="-22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0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D1EE7-3038-F14E-8B32-90E1E442DD5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4C6C-111A-0045-AB5E-D29766458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5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4C6C-111A-0045-AB5E-D29766458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17FA-E4B7-A94A-B3AE-498FEC2751F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1B67-7446-4A4C-8CA9-228B59FA8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09" y="1387364"/>
            <a:ext cx="8907633" cy="272665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 </a:t>
            </a:r>
            <a:r>
              <a:rPr lang="en-US" sz="3600" b="1" dirty="0">
                <a:latin typeface="+mn-lt"/>
                <a:ea typeface="Abadi MT Condensed Extra Bold" charset="0"/>
                <a:cs typeface="Abadi MT Condensed Extra Bold" charset="0"/>
              </a:rPr>
              <a:t>Using WRF-Urban to assess summertime air conditioning electric loads and their impacts on urban weather in Beijing</a:t>
            </a:r>
            <a:br>
              <a:rPr lang="en-US" sz="3600" b="1" dirty="0">
                <a:latin typeface="+mn-lt"/>
                <a:ea typeface="Abadi MT Condensed Extra Bold" charset="0"/>
                <a:cs typeface="Abadi MT Condensed Extra Bold" charset="0"/>
              </a:rPr>
            </a:br>
            <a:r>
              <a:rPr lang="en-US" sz="1600" b="1" dirty="0">
                <a:latin typeface="+mn-lt"/>
                <a:ea typeface="Abadi MT Condensed Extra Bold" charset="0"/>
                <a:cs typeface="Abadi MT Condensed Extra Bold" charset="0"/>
              </a:rPr>
              <a:t/>
            </a:r>
            <a:br>
              <a:rPr lang="en-US" sz="1600" b="1" dirty="0">
                <a:latin typeface="+mn-lt"/>
                <a:ea typeface="Abadi MT Condensed Extra Bold" charset="0"/>
                <a:cs typeface="Abadi MT Condensed Extra Bold" charset="0"/>
              </a:rPr>
            </a:br>
            <a:r>
              <a:rPr lang="en-US" sz="3600" b="1" dirty="0">
                <a:latin typeface="+mn-lt"/>
                <a:ea typeface="Abadi MT Condensed Extra Bold" charset="0"/>
                <a:cs typeface="Abadi MT Condensed Extra Bold" charset="0"/>
              </a:rPr>
              <a:t/>
            </a:r>
            <a:br>
              <a:rPr lang="en-US" sz="3600" b="1" dirty="0">
                <a:latin typeface="+mn-lt"/>
                <a:ea typeface="Abadi MT Condensed Extra Bold" charset="0"/>
                <a:cs typeface="Abadi MT Condensed Extra Bold" charset="0"/>
              </a:rPr>
            </a:br>
            <a:r>
              <a:rPr lang="en-US" sz="2400" b="1" dirty="0" err="1">
                <a:latin typeface="+mn-lt"/>
                <a:ea typeface="Abadi MT Condensed Extra Bold" charset="0"/>
                <a:cs typeface="Abadi MT Condensed Extra Bold" charset="0"/>
              </a:rPr>
              <a:t>Xiaoyu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 Xu </a:t>
            </a:r>
            <a:r>
              <a:rPr lang="en-US" sz="2400" b="1" baseline="30000" dirty="0">
                <a:latin typeface="+mn-lt"/>
                <a:ea typeface="Abadi MT Condensed Extra Bold" charset="0"/>
                <a:cs typeface="Abadi MT Condensed Extra Bold" charset="0"/>
              </a:rPr>
              <a:t>a, b, c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, </a:t>
            </a:r>
            <a:r>
              <a:rPr lang="en-US" sz="2400" b="1" dirty="0" err="1">
                <a:latin typeface="+mn-lt"/>
                <a:ea typeface="Abadi MT Condensed Extra Bold" charset="0"/>
                <a:cs typeface="Abadi MT Condensed Extra Bold" charset="0"/>
              </a:rPr>
              <a:t>Fei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 Chen </a:t>
            </a:r>
            <a:r>
              <a:rPr lang="en-US" sz="2400" b="1" baseline="30000" dirty="0">
                <a:latin typeface="+mn-lt"/>
                <a:ea typeface="Abadi MT Condensed Extra Bold" charset="0"/>
                <a:cs typeface="Abadi MT Condensed Extra Bold" charset="0"/>
              </a:rPr>
              <a:t>c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, </a:t>
            </a:r>
            <a:r>
              <a:rPr lang="en-US" sz="2400" b="1" dirty="0" err="1">
                <a:latin typeface="+mn-lt"/>
                <a:ea typeface="Abadi MT Condensed Extra Bold" charset="0"/>
                <a:cs typeface="Abadi MT Condensed Extra Bold" charset="0"/>
              </a:rPr>
              <a:t>Shiguang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 Miao </a:t>
            </a:r>
            <a:r>
              <a:rPr lang="en-US" sz="2400" b="1" baseline="30000" dirty="0">
                <a:latin typeface="+mn-lt"/>
                <a:ea typeface="Abadi MT Condensed Extra Bold" charset="0"/>
                <a:cs typeface="Abadi MT Condensed Extra Bold" charset="0"/>
              </a:rPr>
              <a:t>b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 and Michael </a:t>
            </a:r>
            <a:r>
              <a:rPr lang="en-US" sz="2400" b="1" dirty="0" err="1">
                <a:latin typeface="+mn-lt"/>
                <a:ea typeface="Abadi MT Condensed Extra Bold" charset="0"/>
                <a:cs typeface="Abadi MT Condensed Extra Bold" charset="0"/>
              </a:rPr>
              <a:t>Barlage</a:t>
            </a:r>
            <a:r>
              <a:rPr lang="en-US" sz="2400" b="1" dirty="0">
                <a:latin typeface="+mn-lt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2400" b="1" baseline="30000" dirty="0">
                <a:latin typeface="+mn-lt"/>
                <a:ea typeface="Abadi MT Condensed Extra Bold" charset="0"/>
                <a:cs typeface="Abadi MT Condensed Extra Bold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9395" y="4646032"/>
            <a:ext cx="31055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aseline="30000" dirty="0">
                <a:ea typeface="Abadi MT Condensed Extra Bold" charset="0"/>
                <a:cs typeface="Abadi MT Condensed Extra Bold" charset="0"/>
              </a:rPr>
              <a:t>a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 NUIST, Nanjing, China</a:t>
            </a:r>
            <a:br>
              <a:rPr lang="en-US" dirty="0">
                <a:ea typeface="Abadi MT Condensed Extra Bold" charset="0"/>
                <a:cs typeface="Abadi MT Condensed Extra Bold" charset="0"/>
              </a:rPr>
            </a:br>
            <a:r>
              <a:rPr lang="en-US" baseline="30000" dirty="0">
                <a:ea typeface="Abadi MT Condensed Extra Bold" charset="0"/>
                <a:cs typeface="Abadi MT Condensed Extra Bold" charset="0"/>
              </a:rPr>
              <a:t>b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 IUM, Beijing, China</a:t>
            </a:r>
            <a:br>
              <a:rPr lang="en-US" dirty="0">
                <a:ea typeface="Abadi MT Condensed Extra Bold" charset="0"/>
                <a:cs typeface="Abadi MT Condensed Extra Bold" charset="0"/>
              </a:rPr>
            </a:br>
            <a:r>
              <a:rPr lang="en-US" baseline="30000" dirty="0">
                <a:ea typeface="Abadi MT Condensed Extra Bold" charset="0"/>
                <a:cs typeface="Abadi MT Condensed Extra Bold" charset="0"/>
              </a:rPr>
              <a:t>c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 RAL/NCAR, Boulder,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3394"/>
              </p:ext>
            </p:extLst>
          </p:nvPr>
        </p:nvGraphicFramePr>
        <p:xfrm>
          <a:off x="252062" y="1418105"/>
          <a:ext cx="8643630" cy="1524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14785"/>
                <a:gridCol w="3121573"/>
                <a:gridCol w="3007272"/>
              </a:tblGrid>
              <a:tr h="617220">
                <a:tc rowSpan="2"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POST-PROCESS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(based on MP-AC-SCHEDULE)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Chaoyang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(commercial-dominant)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Huairou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 (residential-dominant)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868680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Daytime: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all commercial AC working</a:t>
                      </a:r>
                    </a:p>
                    <a:p>
                      <a:pPr algn="l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Nighttime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all residential AC working </a:t>
                      </a:r>
                    </a:p>
                    <a:p>
                      <a:pPr algn="l"/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            + 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50%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commercial AC working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254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Daytime: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all commercial AC working </a:t>
                      </a: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             + 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 residential AC working</a:t>
                      </a:r>
                      <a:endParaRPr lang="en-US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Nighttime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all residential AC working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22299" r="1649" b="13793"/>
          <a:stretch/>
        </p:blipFill>
        <p:spPr>
          <a:xfrm>
            <a:off x="177174" y="3297038"/>
            <a:ext cx="4445365" cy="2914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876" y="3464842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Chaoyang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220" y="472971"/>
            <a:ext cx="8832818" cy="8498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3 Model performance ⏤ </a:t>
            </a:r>
            <a:r>
              <a:rPr lang="en-US" sz="3600" b="1" dirty="0" smtClean="0">
                <a:latin typeface="+mn-lt"/>
              </a:rPr>
              <a:t>AC electric loads</a:t>
            </a:r>
            <a:endParaRPr lang="en-US" sz="36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22058" r="1494" b="12874"/>
          <a:stretch/>
        </p:blipFill>
        <p:spPr>
          <a:xfrm>
            <a:off x="4612541" y="3291323"/>
            <a:ext cx="4393513" cy="2926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1877" y="3487322"/>
            <a:ext cx="9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Huairou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16" y="385675"/>
            <a:ext cx="8565693" cy="1005768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4 Results </a:t>
            </a:r>
            <a:r>
              <a:rPr lang="en-US" b="1" dirty="0"/>
              <a:t>⏤ </a:t>
            </a:r>
            <a:r>
              <a:rPr lang="en-US" b="1" dirty="0">
                <a:latin typeface="+mn-lt"/>
              </a:rPr>
              <a:t>spatial distribution </a:t>
            </a:r>
            <a:r>
              <a:rPr lang="en-US" b="1">
                <a:latin typeface="+mn-lt"/>
              </a:rPr>
              <a:t/>
            </a:r>
            <a:br>
              <a:rPr lang="en-US" b="1">
                <a:latin typeface="+mn-lt"/>
              </a:rPr>
            </a:br>
            <a:r>
              <a:rPr lang="en-US" b="1" smtClean="0">
                <a:latin typeface="+mn-lt"/>
              </a:rPr>
              <a:t>                                     </a:t>
            </a:r>
            <a:r>
              <a:rPr lang="en-US" sz="3200" b="1" smtClean="0">
                <a:latin typeface="+mn-lt"/>
              </a:rPr>
              <a:t>at </a:t>
            </a:r>
            <a:r>
              <a:rPr lang="en-US" sz="3200" b="1" dirty="0" smtClean="0">
                <a:latin typeface="+mn-lt"/>
              </a:rPr>
              <a:t>two peaks (July 5</a:t>
            </a:r>
            <a:r>
              <a:rPr lang="en-US" sz="3200" b="1" baseline="30000" dirty="0" smtClean="0">
                <a:latin typeface="+mn-lt"/>
              </a:rPr>
              <a:t>th</a:t>
            </a:r>
            <a:r>
              <a:rPr lang="en-US" sz="3200" b="1" dirty="0" smtClean="0"/>
              <a:t>)</a:t>
            </a:r>
            <a:endParaRPr lang="en-US" sz="32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12847" r="52889" b="58799"/>
          <a:stretch/>
        </p:blipFill>
        <p:spPr>
          <a:xfrm>
            <a:off x="1572538" y="1805973"/>
            <a:ext cx="2840942" cy="2171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7" t="12774" r="3050" b="58957"/>
          <a:stretch/>
        </p:blipFill>
        <p:spPr>
          <a:xfrm>
            <a:off x="1510704" y="4037892"/>
            <a:ext cx="2829860" cy="2166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50252" r="53236" b="21647"/>
          <a:stretch/>
        </p:blipFill>
        <p:spPr>
          <a:xfrm>
            <a:off x="4704460" y="1839300"/>
            <a:ext cx="2805327" cy="2103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84584" r="24802" b="10087"/>
          <a:stretch/>
        </p:blipFill>
        <p:spPr>
          <a:xfrm>
            <a:off x="2414087" y="6272502"/>
            <a:ext cx="3998785" cy="422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1" t="49839" r="3312" b="21540"/>
          <a:stretch/>
        </p:blipFill>
        <p:spPr>
          <a:xfrm>
            <a:off x="4486396" y="4033235"/>
            <a:ext cx="2806165" cy="21697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64194" y="6277133"/>
            <a:ext cx="6495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W/m</a:t>
            </a:r>
            <a:r>
              <a:rPr lang="en-US" sz="1500" baseline="30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6197" y="275393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3:00 pm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6198" y="499564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9:00 pm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2139" y="1420678"/>
            <a:ext cx="23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AC loads, MP-BEP-BEM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4460" y="1422243"/>
            <a:ext cx="283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 loads, MP-AC-SCHEDULE</a:t>
            </a:r>
          </a:p>
        </p:txBody>
      </p:sp>
    </p:spTree>
    <p:extLst>
      <p:ext uri="{BB962C8B-B14F-4D97-AF65-F5344CB8AC3E}">
        <p14:creationId xmlns:p14="http://schemas.microsoft.com/office/powerpoint/2010/main" val="21835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00" y="472966"/>
            <a:ext cx="8599647" cy="134203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4 Results </a:t>
            </a:r>
            <a:r>
              <a:rPr lang="en-US" b="1" dirty="0"/>
              <a:t>⏤ </a:t>
            </a:r>
            <a:r>
              <a:rPr lang="en-US" b="1" dirty="0">
                <a:latin typeface="+mn-lt"/>
              </a:rPr>
              <a:t>Impacts on T-2m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>
                <a:latin typeface="+mn-lt"/>
              </a:rPr>
              <a:t> </a:t>
            </a:r>
            <a:r>
              <a:rPr lang="en-US" b="1" smtClean="0">
                <a:latin typeface="+mn-lt"/>
              </a:rPr>
              <a:t>                                  </a:t>
            </a:r>
            <a:r>
              <a:rPr lang="en-US" sz="3200" b="1" smtClean="0">
                <a:latin typeface="+mn-lt"/>
              </a:rPr>
              <a:t>at </a:t>
            </a:r>
            <a:r>
              <a:rPr lang="en-US" sz="3200" b="1" dirty="0">
                <a:latin typeface="+mn-lt"/>
              </a:rPr>
              <a:t>two peaks (July 5</a:t>
            </a:r>
            <a:r>
              <a:rPr lang="en-US" sz="3200" b="1" baseline="30000" dirty="0">
                <a:latin typeface="+mn-lt"/>
              </a:rPr>
              <a:t>th</a:t>
            </a:r>
            <a:r>
              <a:rPr lang="en-US" sz="3200" b="1" dirty="0">
                <a:latin typeface="+mn-lt"/>
              </a:rPr>
              <a:t>)</a:t>
            </a:r>
            <a:endParaRPr lang="en-US" sz="4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771" y="1930426"/>
            <a:ext cx="436920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50" b="1" dirty="0"/>
              <a:t>MP-BEP-BEM   </a:t>
            </a:r>
            <a:r>
              <a:rPr lang="en-US" sz="1950" dirty="0"/>
              <a:t>minus</a:t>
            </a:r>
            <a:r>
              <a:rPr lang="en-US" sz="1950" b="1" dirty="0"/>
              <a:t>   MP-AC-SCHEDULE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7" b="27586"/>
          <a:stretch/>
        </p:blipFill>
        <p:spPr>
          <a:xfrm>
            <a:off x="536961" y="2448720"/>
            <a:ext cx="8052238" cy="375771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92391" y="5712247"/>
            <a:ext cx="3529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dk1"/>
                </a:solidFill>
              </a:rPr>
              <a:t>°C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4755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84" y="378373"/>
            <a:ext cx="7886700" cy="93607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5 Conclusions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84" y="1314451"/>
            <a:ext cx="8421743" cy="500752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smtClean="0"/>
              <a:t>        In </a:t>
            </a:r>
            <a:r>
              <a:rPr lang="en-US" dirty="0"/>
              <a:t>this study, the newly-released WRF-Urban modeling system is used to explore the AC electric loads for Beijing during a 5-day heatwave event in </a:t>
            </a:r>
            <a:r>
              <a:rPr lang="en-US" dirty="0" smtClean="0"/>
              <a:t>2010. Results show that,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sz="2000" dirty="0"/>
              <a:t>Compared to Noah coupled to BEP+BEM, </a:t>
            </a:r>
            <a:r>
              <a:rPr lang="en-US" sz="2000" b="1" dirty="0">
                <a:solidFill>
                  <a:srgbClr val="0432FF"/>
                </a:solidFill>
              </a:rPr>
              <a:t>Noah-MP better reproduces 2-m air temperature and humidity</a:t>
            </a:r>
            <a:r>
              <a:rPr lang="en-US" sz="2000" dirty="0"/>
              <a:t> in both urban and rural areas; 10-m wind speed is still overestimated at both sites;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sz="2000" dirty="0"/>
              <a:t>Temporally, the </a:t>
            </a:r>
            <a:r>
              <a:rPr lang="en-US" sz="2000" b="1" dirty="0">
                <a:solidFill>
                  <a:srgbClr val="C00000"/>
                </a:solidFill>
              </a:rPr>
              <a:t>double-peak structure </a:t>
            </a:r>
            <a:r>
              <a:rPr lang="en-US" sz="2000" dirty="0"/>
              <a:t>(at 3pm and 9pm local time) in the diurnal variation profile of observed AC loads can be captured by WRF-Urban to some extent by applying </a:t>
            </a:r>
            <a:r>
              <a:rPr lang="en-US" sz="2000" b="1" dirty="0">
                <a:solidFill>
                  <a:srgbClr val="FF0000"/>
                </a:solidFill>
              </a:rPr>
              <a:t>different working schedules </a:t>
            </a:r>
            <a:r>
              <a:rPr lang="en-US" sz="2000" dirty="0"/>
              <a:t>of AC systems to commercial and residential grids;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sz="2000" dirty="0"/>
              <a:t>Spatially, </a:t>
            </a:r>
            <a:r>
              <a:rPr lang="en-US" sz="2000" b="1" dirty="0"/>
              <a:t>high electric energy consumption </a:t>
            </a:r>
            <a:r>
              <a:rPr lang="en-US" sz="2000" dirty="0"/>
              <a:t>due to AC cooling is concentrated in urban districts roughly encircled by the 6</a:t>
            </a:r>
            <a:r>
              <a:rPr lang="en-US" sz="2000" baseline="30000" dirty="0"/>
              <a:t>th</a:t>
            </a:r>
            <a:r>
              <a:rPr lang="en-US" sz="2000" dirty="0"/>
              <a:t> ring road, featuring a very </a:t>
            </a:r>
            <a:r>
              <a:rPr lang="en-US" sz="2000" b="1" dirty="0">
                <a:solidFill>
                  <a:srgbClr val="0432FF"/>
                </a:solidFill>
              </a:rPr>
              <a:t>similar pattern to urban land use </a:t>
            </a:r>
            <a:r>
              <a:rPr lang="en-US" sz="2000" b="1" dirty="0" smtClean="0">
                <a:solidFill>
                  <a:srgbClr val="0432FF"/>
                </a:solidFill>
              </a:rPr>
              <a:t>classification</a:t>
            </a:r>
            <a:r>
              <a:rPr lang="en-US" sz="2000" dirty="0" smtClean="0"/>
              <a:t>;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dirty="0"/>
              <a:t>Anthropogenic heating </a:t>
            </a:r>
            <a:r>
              <a:rPr lang="en-US" sz="2000" b="1" dirty="0">
                <a:solidFill>
                  <a:srgbClr val="C00000"/>
                </a:solidFill>
              </a:rPr>
              <a:t>increases the evening 2-m air temperature</a:t>
            </a:r>
            <a:r>
              <a:rPr lang="en-US" sz="2000" dirty="0"/>
              <a:t> in urban districts by more than 2</a:t>
            </a:r>
            <a:r>
              <a:rPr lang="en-US" sz="2000" dirty="0">
                <a:solidFill>
                  <a:schemeClr val="dk1"/>
                </a:solidFill>
              </a:rPr>
              <a:t> °C though AC loads peak in the afternoon, when negligible impacts are found.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886810" y="17558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38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249" y="2231855"/>
            <a:ext cx="3796701" cy="1936154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+mn-lt"/>
                <a:ea typeface="Abadi MT Condensed Extra Bold" charset="0"/>
                <a:cs typeface="Abadi MT Condensed Extra Bold" charset="0"/>
              </a:rPr>
              <a:t>Thank you!</a:t>
            </a:r>
            <a:br>
              <a:rPr lang="en-US" b="1" i="1" dirty="0" smtClean="0">
                <a:latin typeface="+mn-lt"/>
                <a:ea typeface="Abadi MT Condensed Extra Bold" charset="0"/>
                <a:cs typeface="Abadi MT Condensed Extra Bold" charset="0"/>
              </a:rPr>
            </a:br>
            <a:r>
              <a:rPr lang="en-US" b="1" i="1" dirty="0" smtClean="0">
                <a:latin typeface="+mn-lt"/>
                <a:ea typeface="Abadi MT Condensed Extra Bold" charset="0"/>
                <a:cs typeface="Abadi MT Condensed Extra Bold" charset="0"/>
              </a:rPr>
              <a:t/>
            </a:r>
            <a:br>
              <a:rPr lang="en-US" b="1" i="1" dirty="0" smtClean="0">
                <a:latin typeface="+mn-lt"/>
                <a:ea typeface="Abadi MT Condensed Extra Bold" charset="0"/>
                <a:cs typeface="Abadi MT Condensed Extra Bold" charset="0"/>
              </a:rPr>
            </a:br>
            <a:r>
              <a:rPr lang="en-US" b="1" i="1" dirty="0" smtClean="0">
                <a:latin typeface="+mn-lt"/>
                <a:ea typeface="Abadi MT Condensed Extra Bold" charset="0"/>
                <a:cs typeface="Abadi MT Condensed Extra Bold" charset="0"/>
              </a:rPr>
              <a:t>Any questions?</a:t>
            </a:r>
            <a:endParaRPr lang="en-US" b="1" i="1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6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9" y="457202"/>
            <a:ext cx="7886700" cy="78488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1 Background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0" y="1416049"/>
            <a:ext cx="4780747" cy="476403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sz="2000" b="1" dirty="0">
                <a:solidFill>
                  <a:srgbClr val="0432FF"/>
                </a:solidFill>
              </a:rPr>
              <a:t>More frequent and intense extreme heat days</a:t>
            </a:r>
            <a:r>
              <a:rPr lang="en-US" sz="2000" dirty="0"/>
              <a:t> in the context of global warming (Tebaldi et al. 2006);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sz="2000" b="1" dirty="0">
                <a:solidFill>
                  <a:srgbClr val="0432FF"/>
                </a:solidFill>
              </a:rPr>
              <a:t>More </a:t>
            </a:r>
            <a:r>
              <a:rPr lang="en-US" sz="2000" dirty="0"/>
              <a:t>air conditioning (AC) </a:t>
            </a:r>
            <a:r>
              <a:rPr lang="en-US" sz="2000" b="1" dirty="0">
                <a:solidFill>
                  <a:srgbClr val="0432FF"/>
                </a:solidFill>
              </a:rPr>
              <a:t>cooling energy consumption</a:t>
            </a:r>
            <a:r>
              <a:rPr lang="en-US" sz="2000" dirty="0"/>
              <a:t> in cities with hot summers like Beijing during extreme heat days; 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sz="2000" b="1" dirty="0">
                <a:solidFill>
                  <a:srgbClr val="FF0000"/>
                </a:solidFill>
              </a:rPr>
              <a:t>Few research on validation of AC consumption</a:t>
            </a:r>
            <a:r>
              <a:rPr lang="en-US" sz="2000" dirty="0"/>
              <a:t> against observation. One example is Salamanca et al.(2013), in which only average diurnal cycle over Phoenix was evaluated and </a:t>
            </a:r>
            <a:r>
              <a:rPr lang="en-US" sz="2000" b="1" dirty="0">
                <a:solidFill>
                  <a:srgbClr val="FF0000"/>
                </a:solidFill>
              </a:rPr>
              <a:t>spatial verification was overlooked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705" y="1604070"/>
            <a:ext cx="4120889" cy="413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9433" y="5810534"/>
            <a:ext cx="260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From Salamanca et al.(2013)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728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945931"/>
            <a:ext cx="7886700" cy="1211607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latin typeface="+mn-lt"/>
              </a:rPr>
              <a:t>Objectives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81" y="2351031"/>
            <a:ext cx="7886701" cy="23943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9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Validating</a:t>
            </a:r>
            <a:r>
              <a:rPr lang="en-US" dirty="0" smtClean="0"/>
              <a:t> WRF-Urban results against observed AC electric loads </a:t>
            </a:r>
            <a:r>
              <a:rPr lang="en-US" b="1" dirty="0" smtClean="0"/>
              <a:t>spatially </a:t>
            </a:r>
            <a:r>
              <a:rPr lang="en-US" dirty="0" smtClean="0"/>
              <a:t>and</a:t>
            </a:r>
            <a:r>
              <a:rPr lang="en-US" b="1" dirty="0" smtClean="0"/>
              <a:t> temporally</a:t>
            </a:r>
            <a:r>
              <a:rPr lang="en-US" dirty="0"/>
              <a:t> </a:t>
            </a:r>
            <a:r>
              <a:rPr lang="en-US" dirty="0" smtClean="0"/>
              <a:t>during a </a:t>
            </a:r>
            <a:r>
              <a:rPr lang="en-US" altLang="zh-CN" dirty="0" smtClean="0"/>
              <a:t>5-day </a:t>
            </a:r>
            <a:r>
              <a:rPr lang="en-US" altLang="zh-CN" b="1" dirty="0"/>
              <a:t>heatwave event </a:t>
            </a:r>
            <a:r>
              <a:rPr lang="en-US" altLang="zh-CN" dirty="0"/>
              <a:t>(02/July/2010 – </a:t>
            </a:r>
            <a:r>
              <a:rPr lang="en-US" altLang="zh-CN" dirty="0" smtClean="0"/>
              <a:t>06/July/2010) in Beijing. </a:t>
            </a:r>
            <a:endParaRPr lang="en-US" dirty="0" smtClean="0"/>
          </a:p>
          <a:p>
            <a:pPr algn="just">
              <a:lnSpc>
                <a:spcPct val="120000"/>
              </a:lnSpc>
            </a:pPr>
            <a:r>
              <a:rPr lang="en-US" dirty="0" smtClean="0"/>
              <a:t>Assessing </a:t>
            </a:r>
            <a:r>
              <a:rPr lang="en-US" b="1" dirty="0" smtClean="0">
                <a:solidFill>
                  <a:srgbClr val="FF0000"/>
                </a:solidFill>
              </a:rPr>
              <a:t>impacts</a:t>
            </a:r>
            <a:r>
              <a:rPr lang="en-US" dirty="0" smtClean="0"/>
              <a:t> of waste heat release due to AC systems on urban weather (2-m air temperature).</a:t>
            </a:r>
          </a:p>
        </p:txBody>
      </p:sp>
    </p:spTree>
    <p:extLst>
      <p:ext uri="{BB962C8B-B14F-4D97-AF65-F5344CB8AC3E}">
        <p14:creationId xmlns:p14="http://schemas.microsoft.com/office/powerpoint/2010/main" val="174215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917" y="189189"/>
            <a:ext cx="8876585" cy="1229711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2 </a:t>
            </a:r>
            <a:r>
              <a:rPr lang="en-US" b="1" smtClean="0">
                <a:latin typeface="+mn-lt"/>
              </a:rPr>
              <a:t>Methodology </a:t>
            </a:r>
            <a:br>
              <a:rPr lang="en-US" b="1" smtClean="0">
                <a:latin typeface="+mn-lt"/>
              </a:rPr>
            </a:br>
            <a:r>
              <a:rPr lang="en-US" b="1">
                <a:latin typeface="+mn-lt"/>
              </a:rPr>
              <a:t> </a:t>
            </a:r>
            <a:r>
              <a:rPr lang="en-US" b="1" smtClean="0">
                <a:latin typeface="+mn-lt"/>
              </a:rPr>
              <a:t>                       ⏤ </a:t>
            </a:r>
            <a:r>
              <a:rPr lang="en-US" b="1" dirty="0" smtClean="0">
                <a:latin typeface="+mn-lt"/>
              </a:rPr>
              <a:t>model configuration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16100" r="11957" b="5912"/>
          <a:stretch/>
        </p:blipFill>
        <p:spPr>
          <a:xfrm>
            <a:off x="42087" y="1762086"/>
            <a:ext cx="4288222" cy="4404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3628" y="1418900"/>
                <a:ext cx="4803874" cy="5190511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1650"/>
                  </a:spcBef>
                </a:pPr>
                <a:r>
                  <a:rPr lang="en-US" sz="1600" b="1" dirty="0">
                    <a:latin typeface="Arial"/>
                    <a:cs typeface="Arial"/>
                  </a:rPr>
                  <a:t>WRF Version 3.9</a:t>
                </a:r>
              </a:p>
              <a:p>
                <a:pPr algn="just">
                  <a:spcBef>
                    <a:spcPts val="1650"/>
                  </a:spcBef>
                </a:pPr>
                <a:r>
                  <a:rPr lang="en-US" sz="1600" b="1" dirty="0">
                    <a:latin typeface="Arial"/>
                    <a:cs typeface="Arial"/>
                  </a:rPr>
                  <a:t>Tree two-way nested domains</a:t>
                </a:r>
              </a:p>
              <a:p>
                <a:pPr lvl="1" algn="just"/>
                <a:r>
                  <a:rPr lang="en-US" sz="1400" dirty="0">
                    <a:latin typeface="Arial"/>
                    <a:cs typeface="Arial"/>
                  </a:rPr>
                  <a:t>9km (299</a:t>
                </a:r>
                <a14:m/>
                <a:r>
                  <a:rPr lang="en-US" sz="1400" dirty="0">
                    <a:latin typeface="Arial"/>
                    <a:cs typeface="Arial"/>
                  </a:rPr>
                  <a:t>285), 3km (310</a:t>
                </a:r>
                <a14:m/>
                <a:r>
                  <a:rPr lang="en-US" sz="1400" dirty="0">
                    <a:latin typeface="Arial"/>
                    <a:cs typeface="Arial"/>
                  </a:rPr>
                  <a:t>310) and 1km (178</a:t>
                </a:r>
                <a14:m/>
                <a:r>
                  <a:rPr lang="en-US" sz="1400" dirty="0">
                    <a:latin typeface="Arial"/>
                    <a:cs typeface="Arial"/>
                  </a:rPr>
                  <a:t>181</a:t>
                </a:r>
                <a:r>
                  <a:rPr lang="en-US" sz="1400" dirty="0" smtClean="0">
                    <a:latin typeface="Arial"/>
                    <a:cs typeface="Arial"/>
                  </a:rPr>
                  <a:t>)</a:t>
                </a:r>
                <a:endParaRPr lang="en-US" sz="1400" dirty="0">
                  <a:latin typeface="Arial"/>
                  <a:cs typeface="Arial"/>
                </a:endParaRPr>
              </a:p>
              <a:p>
                <a:pPr lvl="1" algn="just"/>
                <a:r>
                  <a:rPr lang="en-US" sz="1400" dirty="0">
                    <a:latin typeface="Arial"/>
                    <a:cs typeface="Arial"/>
                  </a:rPr>
                  <a:t>38 sigma levels with 13 levels in the lowest 1km</a:t>
                </a:r>
              </a:p>
              <a:p>
                <a:pPr algn="just">
                  <a:spcBef>
                    <a:spcPts val="1650"/>
                  </a:spcBef>
                </a:pPr>
                <a:r>
                  <a:rPr lang="en-US" sz="1600" b="1" dirty="0">
                    <a:latin typeface="Arial"/>
                    <a:cs typeface="Arial"/>
                  </a:rPr>
                  <a:t>Physical parameterizations</a:t>
                </a:r>
              </a:p>
              <a:p>
                <a:pPr lvl="1" algn="just"/>
                <a:r>
                  <a:rPr lang="en-US" sz="1400" b="1" dirty="0">
                    <a:latin typeface="Arial"/>
                    <a:cs typeface="Arial"/>
                  </a:rPr>
                  <a:t>RRTMG</a:t>
                </a:r>
                <a:r>
                  <a:rPr lang="en-US" sz="1400" dirty="0">
                    <a:latin typeface="Arial"/>
                    <a:cs typeface="Arial"/>
                  </a:rPr>
                  <a:t> shortwave and longwave radiation ;</a:t>
                </a:r>
              </a:p>
              <a:p>
                <a:pPr lvl="1" algn="just"/>
                <a:r>
                  <a:rPr lang="en-US" sz="1400" b="1" dirty="0">
                    <a:latin typeface="Arial"/>
                    <a:cs typeface="Arial"/>
                  </a:rPr>
                  <a:t>WDM6</a:t>
                </a:r>
                <a:r>
                  <a:rPr lang="en-US" sz="1400" dirty="0">
                    <a:latin typeface="Arial"/>
                    <a:cs typeface="Arial"/>
                  </a:rPr>
                  <a:t> microphysics;</a:t>
                </a:r>
              </a:p>
              <a:p>
                <a:pPr lvl="1" algn="just"/>
                <a:r>
                  <a:rPr lang="en-US" sz="1400" b="1" dirty="0">
                    <a:latin typeface="Arial"/>
                    <a:cs typeface="Arial"/>
                  </a:rPr>
                  <a:t>K-F</a:t>
                </a:r>
                <a:r>
                  <a:rPr lang="en-US" sz="1400" dirty="0">
                    <a:latin typeface="Arial"/>
                    <a:cs typeface="Arial"/>
                  </a:rPr>
                  <a:t> cumulus scheme for d01 and d02;</a:t>
                </a:r>
              </a:p>
              <a:p>
                <a:pPr lvl="1" algn="just"/>
                <a:r>
                  <a:rPr lang="en-US" sz="1400" b="1" dirty="0">
                    <a:latin typeface="Arial"/>
                    <a:cs typeface="Arial"/>
                  </a:rPr>
                  <a:t>MYJ</a:t>
                </a:r>
                <a:r>
                  <a:rPr lang="en-US" sz="1400" dirty="0">
                    <a:latin typeface="Arial"/>
                    <a:cs typeface="Arial"/>
                  </a:rPr>
                  <a:t> PBL scheme;</a:t>
                </a:r>
              </a:p>
              <a:p>
                <a:pPr lvl="1" algn="just"/>
                <a:r>
                  <a:rPr lang="en-US" sz="14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Noah-MP</a:t>
                </a:r>
                <a:r>
                  <a:rPr lang="en-US" sz="1400" dirty="0">
                    <a:solidFill>
                      <a:srgbClr val="FF0000"/>
                    </a:solidFill>
                    <a:latin typeface="Arial"/>
                    <a:cs typeface="Arial"/>
                  </a:rPr>
                  <a:t> with default options coupled to BEP+BEM.</a:t>
                </a:r>
              </a:p>
              <a:p>
                <a:pPr algn="just">
                  <a:spcBef>
                    <a:spcPts val="1650"/>
                  </a:spcBef>
                </a:pPr>
                <a:r>
                  <a:rPr lang="en-US" sz="1600" b="1" dirty="0">
                    <a:latin typeface="Arial"/>
                    <a:cs typeface="Arial"/>
                  </a:rPr>
                  <a:t>Initial and boundary conditions</a:t>
                </a:r>
                <a:r>
                  <a:rPr lang="en-US" sz="1600" dirty="0">
                    <a:latin typeface="Arial"/>
                    <a:cs typeface="Arial"/>
                  </a:rPr>
                  <a:t>: </a:t>
                </a:r>
                <a:r>
                  <a:rPr lang="en-US" sz="1400" dirty="0" smtClean="0">
                    <a:latin typeface="Arial"/>
                    <a:cs typeface="Arial"/>
                  </a:rPr>
                  <a:t>6-hrly </a:t>
                </a:r>
                <a:r>
                  <a:rPr lang="en-US" sz="1400" dirty="0">
                    <a:latin typeface="Arial"/>
                    <a:cs typeface="Arial"/>
                  </a:rPr>
                  <a:t>GFS </a:t>
                </a:r>
                <a:r>
                  <a:rPr lang="en-US" sz="1400" dirty="0" smtClean="0">
                    <a:latin typeface="Arial"/>
                    <a:cs typeface="Arial"/>
                  </a:rPr>
                  <a:t> (1</a:t>
                </a:r>
                <a:r>
                  <a:rPr lang="en-US" sz="1400" dirty="0">
                    <a:latin typeface="Arial"/>
                    <a:cs typeface="Arial"/>
                  </a:rPr>
                  <a:t>°</a:t>
                </a:r>
                <a14:m/>
                <a:r>
                  <a:rPr lang="en-US" sz="1400" dirty="0">
                    <a:latin typeface="Arial"/>
                    <a:cs typeface="Arial"/>
                  </a:rPr>
                  <a:t>1°)</a:t>
                </a:r>
              </a:p>
              <a:p>
                <a:pPr algn="just">
                  <a:spcBef>
                    <a:spcPts val="1650"/>
                  </a:spcBef>
                </a:pPr>
                <a:r>
                  <a:rPr lang="en-US" sz="1600" b="1" dirty="0">
                    <a:latin typeface="Arial"/>
                    <a:cs typeface="Arial"/>
                  </a:rPr>
                  <a:t>Heatwave case:</a:t>
                </a:r>
                <a:r>
                  <a:rPr lang="en-US" sz="1400" dirty="0">
                    <a:latin typeface="Arial"/>
                    <a:cs typeface="Arial"/>
                  </a:rPr>
                  <a:t> 1200 UTC 1 July - 1800 UTC 6 July 2010, with a spin-up of 4 h</a:t>
                </a: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3628" y="1418900"/>
                <a:ext cx="4803874" cy="5190511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9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3" y="373829"/>
            <a:ext cx="8401053" cy="77705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2 Methodology ⏤ evaluation data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4087" r="9234" b="20000"/>
          <a:stretch/>
        </p:blipFill>
        <p:spPr>
          <a:xfrm>
            <a:off x="114294" y="1277010"/>
            <a:ext cx="5009499" cy="503585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8776" y="2051344"/>
            <a:ext cx="4229097" cy="2772906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Surface-meteorology data </a:t>
            </a:r>
            <a:r>
              <a:rPr lang="en-US" sz="1600" b="1" dirty="0"/>
              <a:t>(hourly)</a:t>
            </a:r>
          </a:p>
          <a:p>
            <a:pPr lvl="1" algn="just">
              <a:spcBef>
                <a:spcPts val="750"/>
              </a:spcBef>
            </a:pPr>
            <a:r>
              <a:rPr lang="en-US" sz="1600" dirty="0"/>
              <a:t>2-m air temperature, humidity and 10-m wind speed</a:t>
            </a:r>
          </a:p>
          <a:p>
            <a:pPr lvl="1" algn="just"/>
            <a:r>
              <a:rPr lang="en-US" sz="1600" dirty="0"/>
              <a:t>115 urban stations (</a:t>
            </a:r>
            <a:r>
              <a:rPr lang="en-US" sz="1600" b="1" dirty="0"/>
              <a:t>black</a:t>
            </a:r>
            <a:r>
              <a:rPr lang="en-US" sz="1600" dirty="0"/>
              <a:t> dots)</a:t>
            </a:r>
          </a:p>
          <a:p>
            <a:pPr lvl="1" algn="just"/>
            <a:r>
              <a:rPr lang="en-US" sz="1600" dirty="0"/>
              <a:t>95 rural stations (</a:t>
            </a:r>
            <a:r>
              <a:rPr lang="en-US" sz="1600" b="1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dots</a:t>
            </a:r>
            <a:r>
              <a:rPr lang="en-US" sz="1600" dirty="0" smtClean="0"/>
              <a:t>)</a:t>
            </a:r>
            <a:endParaRPr lang="en-US" sz="1600" dirty="0"/>
          </a:p>
          <a:p>
            <a:pPr algn="just">
              <a:spcBef>
                <a:spcPts val="1650"/>
              </a:spcBef>
            </a:pPr>
            <a:endParaRPr lang="en-US" sz="2000" b="1" dirty="0" smtClean="0"/>
          </a:p>
          <a:p>
            <a:pPr algn="just">
              <a:spcBef>
                <a:spcPts val="1650"/>
              </a:spcBef>
            </a:pPr>
            <a:r>
              <a:rPr lang="en-US" sz="2000" b="1" dirty="0" smtClean="0"/>
              <a:t>Total </a:t>
            </a:r>
            <a:r>
              <a:rPr lang="en-US" sz="2000" b="1" dirty="0"/>
              <a:t>electric loads in 15 districts in Beijing </a:t>
            </a:r>
            <a:r>
              <a:rPr lang="en-US" sz="1600" b="1" dirty="0"/>
              <a:t>(quarter-hourly)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84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2" y="482773"/>
            <a:ext cx="8915400" cy="114600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2 Methodology </a:t>
            </a:r>
            <a:r>
              <a:rPr lang="en-US" b="1" dirty="0" smtClean="0">
                <a:latin typeface="+mn-lt"/>
              </a:rPr>
              <a:t>⏤ </a:t>
            </a:r>
            <a:r>
              <a:rPr lang="en-US" sz="3200" b="1" dirty="0" smtClean="0">
                <a:latin typeface="+mn-lt"/>
              </a:rPr>
              <a:t>how to separate AC loads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                                                from total electric loads?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09" y="1759016"/>
            <a:ext cx="761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Following the method of Salamanca et al. (2013) to calculate AC electric loads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14253" r="728" b="8966"/>
          <a:stretch/>
        </p:blipFill>
        <p:spPr>
          <a:xfrm>
            <a:off x="70940" y="2241347"/>
            <a:ext cx="4599590" cy="3701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5862" r="1648" b="10345"/>
          <a:stretch/>
        </p:blipFill>
        <p:spPr>
          <a:xfrm>
            <a:off x="4717828" y="2312294"/>
            <a:ext cx="4377365" cy="33455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988066" y="4262604"/>
            <a:ext cx="484789" cy="248306"/>
          </a:xfrm>
          <a:prstGeom prst="ellipse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2270232" y="2506714"/>
            <a:ext cx="1324306" cy="437496"/>
          </a:xfrm>
          <a:prstGeom prst="ellipse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Chaoyang</a:t>
            </a:r>
          </a:p>
        </p:txBody>
      </p:sp>
      <p:sp>
        <p:nvSpPr>
          <p:cNvPr id="20" name="Oval 19"/>
          <p:cNvSpPr/>
          <p:nvPr/>
        </p:nvSpPr>
        <p:spPr>
          <a:xfrm>
            <a:off x="7189076" y="2991508"/>
            <a:ext cx="514349" cy="266042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2047542" y="5015406"/>
            <a:ext cx="1089795" cy="139920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Huairou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5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50" y="330851"/>
            <a:ext cx="8781733" cy="100313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2 Methodology </a:t>
            </a:r>
            <a:br>
              <a:rPr lang="en-US" b="1" dirty="0" smtClean="0">
                <a:latin typeface="+mn-lt"/>
              </a:rPr>
            </a:br>
            <a:r>
              <a:rPr lang="en-US" b="1">
                <a:latin typeface="+mn-lt"/>
              </a:rPr>
              <a:t> </a:t>
            </a:r>
            <a:r>
              <a:rPr lang="en-US" b="1" smtClean="0">
                <a:latin typeface="+mn-lt"/>
              </a:rPr>
              <a:t>                  </a:t>
            </a:r>
            <a:r>
              <a:rPr lang="en-US" sz="4000" b="1" smtClean="0">
                <a:latin typeface="+mn-lt"/>
              </a:rPr>
              <a:t>⏤ </a:t>
            </a:r>
            <a:r>
              <a:rPr lang="en-US" sz="4000" b="1" dirty="0" smtClean="0">
                <a:latin typeface="+mn-lt"/>
              </a:rPr>
              <a:t>AC load uncertainty range 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334" y="1468798"/>
            <a:ext cx="576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Total area, impervious surface percentage and built-up area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49074"/>
              </p:ext>
            </p:extLst>
          </p:nvPr>
        </p:nvGraphicFramePr>
        <p:xfrm>
          <a:off x="459159" y="1941451"/>
          <a:ext cx="8205951" cy="126754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396757"/>
                <a:gridCol w="1222163"/>
                <a:gridCol w="2007839"/>
                <a:gridCol w="1745948"/>
                <a:gridCol w="1833244"/>
              </a:tblGrid>
              <a:tr h="536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District Name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Area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(10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Impervious Surface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Percentage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Min Built-up Area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(10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Max Built-up Area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(10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 m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Chaoyang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470.8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65.9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93.1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248.2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</a:tr>
              <a:tr h="29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Huairou</a:t>
                      </a:r>
                      <a:endParaRPr lang="en-US" sz="1600" b="1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charset="-122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2557.3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2.6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19.9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charset="-122"/>
                          <a:cs typeface="Times New Roman" charset="0"/>
                        </a:rPr>
                        <a:t>53.2</a:t>
                      </a: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201" y="3280665"/>
            <a:ext cx="885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varying normalized roof width </a:t>
            </a:r>
            <a:r>
              <a:rPr lang="en-US" sz="1600" b="1" dirty="0">
                <a:solidFill>
                  <a:srgbClr val="FF0000"/>
                </a:solidFill>
              </a:rPr>
              <a:t>[0.3, 0.8] </a:t>
            </a:r>
            <a:r>
              <a:rPr lang="en-US" sz="1400" dirty="0"/>
              <a:t>from Wang et al. (2011) is </a:t>
            </a:r>
            <a:r>
              <a:rPr lang="en-US" sz="1400" dirty="0" smtClean="0"/>
              <a:t>used </a:t>
            </a:r>
            <a:r>
              <a:rPr lang="en-US" sz="1400" dirty="0"/>
              <a:t>to estimate the min and max built-up area.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r="1418" b="13334"/>
          <a:stretch/>
        </p:blipFill>
        <p:spPr>
          <a:xfrm>
            <a:off x="204616" y="3739194"/>
            <a:ext cx="4371324" cy="2945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503" y="3990636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Chaoyang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55924" y="3974870"/>
            <a:ext cx="1" cy="1839310"/>
          </a:xfrm>
          <a:prstGeom prst="line">
            <a:avLst/>
          </a:prstGeom>
          <a:ln w="2222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9451" r="1263" b="12184"/>
          <a:stretch/>
        </p:blipFill>
        <p:spPr>
          <a:xfrm>
            <a:off x="4599356" y="3703398"/>
            <a:ext cx="4312397" cy="30175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8497" y="3984082"/>
            <a:ext cx="9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Huairou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55621" y="3968316"/>
            <a:ext cx="1" cy="1839310"/>
          </a:xfrm>
          <a:prstGeom prst="line">
            <a:avLst/>
          </a:prstGeom>
          <a:ln w="2222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04247" y="3968975"/>
            <a:ext cx="1" cy="1839310"/>
          </a:xfrm>
          <a:prstGeom prst="line">
            <a:avLst/>
          </a:prstGeom>
          <a:ln w="2222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95413" y="3974870"/>
            <a:ext cx="1" cy="1839310"/>
          </a:xfrm>
          <a:prstGeom prst="line">
            <a:avLst/>
          </a:prstGeom>
          <a:ln w="22225"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9" y="218318"/>
            <a:ext cx="9093787" cy="78827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3 Model performance ⏤ </a:t>
            </a:r>
            <a:r>
              <a:rPr lang="en-US" sz="3200" b="1" dirty="0" smtClean="0">
                <a:latin typeface="+mn-lt"/>
              </a:rPr>
              <a:t>surface meteorology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894" y="6501962"/>
            <a:ext cx="12568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T-2m, unit: </a:t>
            </a:r>
            <a:r>
              <a:rPr lang="en-US" sz="1500" b="1" dirty="0">
                <a:solidFill>
                  <a:schemeClr val="dk1"/>
                </a:solidFill>
              </a:rPr>
              <a:t>°C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5574" y="6501962"/>
            <a:ext cx="14742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q-2m, unit: g/kg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9099" y="6501754"/>
            <a:ext cx="16819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WS-10m, unit: m/s</a:t>
            </a:r>
          </a:p>
        </p:txBody>
      </p:sp>
      <p:pic>
        <p:nvPicPr>
          <p:cNvPr id="10" name="Picture 9" descr="xyplot-mod_obs-urban-Jul02_Jul06-2010-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413" r="28401" b="75329"/>
          <a:stretch/>
        </p:blipFill>
        <p:spPr bwMode="auto">
          <a:xfrm>
            <a:off x="23649" y="2103030"/>
            <a:ext cx="3026977" cy="1928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xyplot-mod_obs-urban-Jul02_Jul06-2010-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3" t="33750" r="28401" b="42060"/>
          <a:stretch/>
        </p:blipFill>
        <p:spPr bwMode="auto">
          <a:xfrm>
            <a:off x="3040718" y="2119687"/>
            <a:ext cx="3023737" cy="1916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xyplot-mod_obs-urban-Jul02_Jul06-2010-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66673" r="28401" b="8730"/>
          <a:stretch/>
        </p:blipFill>
        <p:spPr bwMode="auto">
          <a:xfrm>
            <a:off x="6064645" y="2084773"/>
            <a:ext cx="3052792" cy="1935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xyplot-mod_obs-nourban-Jul02_Jul06-2010-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r="28224" b="66458"/>
          <a:stretch/>
        </p:blipFill>
        <p:spPr bwMode="auto">
          <a:xfrm>
            <a:off x="23650" y="4031723"/>
            <a:ext cx="3038139" cy="249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xyplot-mod_obs-nourban-Jul02_Jul06-2010-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t="33548" r="28224" b="33483"/>
          <a:stretch/>
        </p:blipFill>
        <p:spPr bwMode="auto">
          <a:xfrm>
            <a:off x="3061789" y="4031491"/>
            <a:ext cx="3017733" cy="2452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xyplot-mod_obs-nourban-Jul02_Jul06-2010-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t="67017" r="28224" b="79"/>
          <a:stretch/>
        </p:blipFill>
        <p:spPr bwMode="auto">
          <a:xfrm>
            <a:off x="6053045" y="4031491"/>
            <a:ext cx="3064616" cy="2447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8028" y="2365146"/>
            <a:ext cx="848361" cy="536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19332" r="49233" b="67357"/>
          <a:stretch/>
        </p:blipFill>
        <p:spPr>
          <a:xfrm>
            <a:off x="6585641" y="2344574"/>
            <a:ext cx="1403536" cy="556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5351" y="4266437"/>
            <a:ext cx="848361" cy="536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26505"/>
              </p:ext>
            </p:extLst>
          </p:nvPr>
        </p:nvGraphicFramePr>
        <p:xfrm>
          <a:off x="893878" y="1062763"/>
          <a:ext cx="7353328" cy="87629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24914"/>
                <a:gridCol w="5028414"/>
              </a:tblGrid>
              <a:tr h="2447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Numerical experiments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Model setup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208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MP-BEP-BEM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configuration described above</a:t>
                      </a:r>
                      <a:endParaRPr lang="en-US" sz="1400" b="1" dirty="0">
                        <a:solidFill>
                          <a:srgbClr val="0432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208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NOAH-BEP-BEM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as MP-BEP-BEM, but with </a:t>
                      </a:r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Noah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coupled to BEP+BEM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2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220" y="189183"/>
            <a:ext cx="8832818" cy="8498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3 Model performance ⏤ </a:t>
            </a:r>
            <a:r>
              <a:rPr lang="en-US" sz="3600" b="1" dirty="0" smtClean="0">
                <a:latin typeface="+mn-lt"/>
              </a:rPr>
              <a:t>AC electric loads</a:t>
            </a:r>
            <a:endParaRPr lang="en-US" sz="36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8" r="1188" b="13103"/>
          <a:stretch/>
        </p:blipFill>
        <p:spPr>
          <a:xfrm>
            <a:off x="56648" y="1007489"/>
            <a:ext cx="4507981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564" y="1145009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Chaoyang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085" y="4008850"/>
            <a:ext cx="5704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How to capture the double-peak structure?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22988" r="1494" b="13333"/>
          <a:stretch/>
        </p:blipFill>
        <p:spPr>
          <a:xfrm>
            <a:off x="4583136" y="991723"/>
            <a:ext cx="4489474" cy="2926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0013" y="1129243"/>
            <a:ext cx="9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Huairou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48508"/>
              </p:ext>
            </p:extLst>
          </p:nvPr>
        </p:nvGraphicFramePr>
        <p:xfrm>
          <a:off x="531241" y="4624626"/>
          <a:ext cx="8066776" cy="1950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01338"/>
                <a:gridCol w="2045576"/>
                <a:gridCol w="1939159"/>
                <a:gridCol w="2080703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New Experiment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Model setup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 rowSpan="3"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MP-AC-SCHEDULE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as MP-BEP-BEM, but with </a:t>
                      </a:r>
                      <a:r>
                        <a:rPr lang="en-US" sz="15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AC working schedules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commercial and residential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MP-BEP-BEM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MP-AC-SCHEDULE</a:t>
                      </a:r>
                      <a:endParaRPr lang="en-US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4380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Commercial/Residential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5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 day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00:00</a:t>
                      </a:r>
                      <a:r>
                        <a:rPr lang="en-US" sz="15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24:00 LT</a:t>
                      </a:r>
                      <a:endParaRPr lang="en-US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 (</a:t>
                      </a:r>
                      <a:r>
                        <a:rPr lang="en-US" sz="15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daytime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08:00 – 18:00 LT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Residential (</a:t>
                      </a:r>
                      <a:r>
                        <a:rPr lang="en-US" sz="15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nighttime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15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00:00 – 08:00 LT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 – 24:00 LT</a:t>
                      </a:r>
                      <a:endParaRPr lang="en-US" sz="15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22655" r="1417" b="13332"/>
          <a:stretch/>
        </p:blipFill>
        <p:spPr>
          <a:xfrm>
            <a:off x="136942" y="3764688"/>
            <a:ext cx="4448584" cy="2914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22938" r="1264" b="13563"/>
          <a:stretch/>
        </p:blipFill>
        <p:spPr>
          <a:xfrm>
            <a:off x="4583136" y="3764688"/>
            <a:ext cx="4512690" cy="2926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9329" y="3930876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Chaoyang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5778" y="3914235"/>
            <a:ext cx="9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Huairou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11114</TotalTime>
  <Words>952</Words>
  <Application>Microsoft Macintosh PowerPoint</Application>
  <PresentationFormat>On-screen Show (4:3)</PresentationFormat>
  <Paragraphs>123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Using WRF-Urban to assess summertime air conditioning electric loads and their impacts on urban weather in Beijing   Xiaoyu Xu a, b, c, Fei Chen c, Shiguang Miao b and Michael Barlage c</vt:lpstr>
      <vt:lpstr>1 Background</vt:lpstr>
      <vt:lpstr>Objectives</vt:lpstr>
      <vt:lpstr>2 Methodology                          ⏤ model configuration</vt:lpstr>
      <vt:lpstr>2 Methodology ⏤ evaluation data</vt:lpstr>
      <vt:lpstr>2 Methodology ⏤ how to separate AC loads                                                  from total electric loads?</vt:lpstr>
      <vt:lpstr>2 Methodology                     ⏤ AC load uncertainty range </vt:lpstr>
      <vt:lpstr>3 Model performance ⏤ surface meteorology</vt:lpstr>
      <vt:lpstr>3 Model performance ⏤ AC electric loads</vt:lpstr>
      <vt:lpstr>3 Model performance ⏤ AC electric loads</vt:lpstr>
      <vt:lpstr>4 Results ⏤ spatial distribution                                       at two peaks (July 5th)</vt:lpstr>
      <vt:lpstr>4 Results ⏤ Impacts on T-2m                                     at two peaks (July 5th)</vt:lpstr>
      <vt:lpstr>5 Conclusions</vt:lpstr>
      <vt:lpstr>Thank you! 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Selection</dc:title>
  <dc:creator>Microsoft Office User</dc:creator>
  <cp:lastModifiedBy>MMM Seminar</cp:lastModifiedBy>
  <cp:revision>1466</cp:revision>
  <dcterms:created xsi:type="dcterms:W3CDTF">2016-10-21T16:37:32Z</dcterms:created>
  <dcterms:modified xsi:type="dcterms:W3CDTF">2017-06-13T19:09:09Z</dcterms:modified>
</cp:coreProperties>
</file>