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46" r:id="rId4"/>
    <p:sldId id="327" r:id="rId5"/>
    <p:sldId id="351" r:id="rId6"/>
    <p:sldId id="352" r:id="rId7"/>
    <p:sldId id="353" r:id="rId8"/>
    <p:sldId id="356" r:id="rId9"/>
    <p:sldId id="355" r:id="rId10"/>
    <p:sldId id="358" r:id="rId11"/>
    <p:sldId id="330" r:id="rId12"/>
    <p:sldId id="359" r:id="rId13"/>
    <p:sldId id="357" r:id="rId14"/>
    <p:sldId id="362" r:id="rId15"/>
    <p:sldId id="35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2" autoAdjust="0"/>
    <p:restoredTop sz="92800" autoAdjust="0"/>
  </p:normalViewPr>
  <p:slideViewPr>
    <p:cSldViewPr>
      <p:cViewPr>
        <p:scale>
          <a:sx n="108" d="100"/>
          <a:sy n="108" d="100"/>
        </p:scale>
        <p:origin x="-116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D75C-E937-5E42-8101-131417A2615A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F676-5CDA-0F45-88F9-82D8F53AA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5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E0E0-7701-4887-AD1B-F64BF69270D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FEDC-74B9-4FEB-8E36-8F40A6DAF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4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A550-1114-4D48-8BF2-500F4D3A97B0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C07E-1539-F249-9A82-D3B97811E9E0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49A0-DBA9-7542-BD19-DCB427DEFDB0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7F5C-B6A9-B24C-8221-99AA680D0399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5A48-E3D6-B841-997A-F96D8F9A57D3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03C4-B4EE-284A-8706-395371A4EF82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4CCF-5E29-B246-9D52-C1BB05409299}" type="datetime1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92F6-A4A8-4C47-8796-F58306B2CFDF}" type="datetime1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A215-120C-104E-AD16-9EC630F6D3C5}" type="datetime1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70E-837D-0944-96C9-2480EC78AEBC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A3AD-6A43-AA46-8BAB-7389FD5D74BD}" type="datetime1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WRF Users’ Workshop – 25 June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2F21-CBAE-DD4C-A001-1C8AEA15EC3B}" type="datetime1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WRF Users’ Workshop – 29 June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BF15-C3A2-4216-9036-F473EC14A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n-fie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86637" cy="5457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905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Noah-MP Land Surface Model Developments in WRFv3.9 and Beyond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229600" cy="2133600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Arial"/>
                <a:cs typeface="Arial"/>
              </a:rPr>
              <a:t>Michael </a:t>
            </a:r>
            <a:r>
              <a:rPr lang="en-US" sz="2400" i="1" dirty="0" err="1" smtClean="0">
                <a:solidFill>
                  <a:schemeClr val="tx1"/>
                </a:solidFill>
                <a:latin typeface="Arial"/>
                <a:cs typeface="Arial"/>
              </a:rPr>
              <a:t>Barlage</a:t>
            </a:r>
            <a:r>
              <a:rPr lang="en-US" sz="2400" i="1" dirty="0" smtClean="0">
                <a:solidFill>
                  <a:schemeClr val="tx1"/>
                </a:solidFill>
                <a:latin typeface="Arial"/>
                <a:cs typeface="Arial"/>
              </a:rPr>
              <a:t> (NCAR)</a:t>
            </a:r>
          </a:p>
          <a:p>
            <a:endParaRPr lang="en-US" sz="17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700" dirty="0" err="1">
                <a:solidFill>
                  <a:schemeClr val="tx1"/>
                </a:solidFill>
                <a:latin typeface="Arial"/>
                <a:cs typeface="Arial"/>
              </a:rPr>
              <a:t>Fei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Chen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NCAR)</a:t>
            </a:r>
          </a:p>
          <a:p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Xing Liu, </a:t>
            </a:r>
            <a:r>
              <a:rPr lang="en-US" sz="1700" dirty="0" err="1" smtClean="0">
                <a:solidFill>
                  <a:schemeClr val="tx1"/>
                </a:solidFill>
                <a:latin typeface="Arial"/>
                <a:cs typeface="Arial"/>
              </a:rPr>
              <a:t>Dev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Arial"/>
                <a:cs typeface="Arial"/>
              </a:rPr>
              <a:t>Niyogi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 (Purdue University)</a:t>
            </a:r>
          </a:p>
          <a:p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Francisco Salamanca (Arizona State Univ.</a:t>
            </a:r>
            <a:r>
              <a:rPr lang="en-US" sz="17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r>
              <a:rPr lang="en-US" sz="1700" dirty="0" err="1">
                <a:solidFill>
                  <a:schemeClr val="tx1"/>
                </a:solidFill>
                <a:latin typeface="Arial"/>
                <a:cs typeface="Arial"/>
              </a:rPr>
              <a:t>Shiguang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 Miao, </a:t>
            </a:r>
            <a:r>
              <a:rPr lang="en-US" sz="1700" dirty="0" err="1">
                <a:solidFill>
                  <a:schemeClr val="tx1"/>
                </a:solidFill>
                <a:latin typeface="Arial"/>
                <a:cs typeface="Arial"/>
              </a:rPr>
              <a:t>Yizhou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 Zhang (IUM)</a:t>
            </a:r>
          </a:p>
          <a:p>
            <a:endParaRPr lang="en-US" sz="17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6248400"/>
            <a:ext cx="6400800" cy="4572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18</a:t>
            </a:r>
            <a:r>
              <a:rPr lang="en-US" baseline="30000" dirty="0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WRF Users’ Workshop – 13 June 2017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10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results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96" y="685800"/>
            <a:ext cx="903617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	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Focus on 2-meter temperature forecast in regional climate runs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Three-month simulations (May </a:t>
            </a:r>
            <a:r>
              <a:rPr lang="mr-IN" sz="2400" dirty="0" smtClean="0">
                <a:latin typeface="Arial"/>
                <a:cs typeface="Arial"/>
              </a:rPr>
              <a:t>–</a:t>
            </a:r>
            <a:r>
              <a:rPr lang="en-US" sz="2400" dirty="0" smtClean="0">
                <a:latin typeface="Arial"/>
                <a:cs typeface="Arial"/>
              </a:rPr>
              <a:t> July 2014) with different LSMs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LA2DVX: Noah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LA4DV4: Noah-MP with table LAI (</a:t>
            </a:r>
            <a:r>
              <a:rPr lang="en-US" sz="2400" dirty="0" err="1" smtClean="0">
                <a:latin typeface="Arial"/>
                <a:cs typeface="Arial"/>
              </a:rPr>
              <a:t>dveg</a:t>
            </a:r>
            <a:r>
              <a:rPr lang="en-US" sz="2400" dirty="0" smtClean="0">
                <a:latin typeface="Arial"/>
                <a:cs typeface="Arial"/>
              </a:rPr>
              <a:t> = 4)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LA4DV9: </a:t>
            </a:r>
            <a:r>
              <a:rPr lang="en-US" sz="2400" dirty="0">
                <a:latin typeface="Arial"/>
                <a:cs typeface="Arial"/>
              </a:rPr>
              <a:t>Noah-MP with </a:t>
            </a:r>
            <a:r>
              <a:rPr lang="en-US" sz="2400" dirty="0" smtClean="0">
                <a:latin typeface="Arial"/>
                <a:cs typeface="Arial"/>
              </a:rPr>
              <a:t>satellite LAI </a:t>
            </a:r>
            <a:r>
              <a:rPr lang="en-US" sz="2400" dirty="0">
                <a:latin typeface="Arial"/>
                <a:cs typeface="Arial"/>
              </a:rPr>
              <a:t>(</a:t>
            </a:r>
            <a:r>
              <a:rPr lang="en-US" sz="2400" dirty="0" err="1">
                <a:latin typeface="Arial"/>
                <a:cs typeface="Arial"/>
              </a:rPr>
              <a:t>dveg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Arial"/>
                <a:cs typeface="Arial"/>
              </a:rPr>
              <a:t>9)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LA4DV5: </a:t>
            </a:r>
            <a:r>
              <a:rPr lang="en-US" sz="2400" dirty="0">
                <a:latin typeface="Arial"/>
                <a:cs typeface="Arial"/>
              </a:rPr>
              <a:t>Noah-MP with </a:t>
            </a:r>
            <a:r>
              <a:rPr lang="en-US" sz="2400" dirty="0" smtClean="0">
                <a:latin typeface="Arial"/>
                <a:cs typeface="Arial"/>
              </a:rPr>
              <a:t>dynamic </a:t>
            </a:r>
            <a:r>
              <a:rPr lang="en-US" sz="2400" dirty="0">
                <a:latin typeface="Arial"/>
                <a:cs typeface="Arial"/>
              </a:rPr>
              <a:t>LAI (</a:t>
            </a:r>
            <a:r>
              <a:rPr lang="en-US" sz="2400" dirty="0" err="1">
                <a:latin typeface="Arial"/>
                <a:cs typeface="Arial"/>
              </a:rPr>
              <a:t>dveg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Arial"/>
                <a:cs typeface="Arial"/>
              </a:rPr>
              <a:t>5)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LA4DV0: </a:t>
            </a:r>
            <a:r>
              <a:rPr lang="en-US" sz="2400" dirty="0">
                <a:latin typeface="Arial"/>
                <a:cs typeface="Arial"/>
              </a:rPr>
              <a:t>Noah-MP with </a:t>
            </a:r>
            <a:r>
              <a:rPr lang="en-US" sz="2400" dirty="0" smtClean="0">
                <a:latin typeface="Arial"/>
                <a:cs typeface="Arial"/>
              </a:rPr>
              <a:t>crop model (</a:t>
            </a:r>
            <a:r>
              <a:rPr lang="en-US" sz="2400" dirty="0" err="1">
                <a:latin typeface="Arial"/>
                <a:cs typeface="Arial"/>
              </a:rPr>
              <a:t>dveg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Arial"/>
                <a:cs typeface="Arial"/>
              </a:rPr>
              <a:t>10)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LA4DVG: </a:t>
            </a:r>
            <a:r>
              <a:rPr lang="en-US" sz="2400" dirty="0">
                <a:latin typeface="Arial"/>
                <a:cs typeface="Arial"/>
              </a:rPr>
              <a:t>Noah-MP with </a:t>
            </a:r>
            <a:r>
              <a:rPr lang="en-US" sz="2400" dirty="0" smtClean="0">
                <a:latin typeface="Arial"/>
                <a:cs typeface="Arial"/>
              </a:rPr>
              <a:t>groundwater model (</a:t>
            </a:r>
            <a:r>
              <a:rPr lang="en-US" sz="2400" dirty="0" err="1" smtClean="0">
                <a:latin typeface="Arial"/>
                <a:cs typeface="Arial"/>
              </a:rPr>
              <a:t>opt_run</a:t>
            </a:r>
            <a:r>
              <a:rPr lang="en-US" sz="2400" dirty="0" smtClean="0">
                <a:latin typeface="Arial"/>
                <a:cs typeface="Arial"/>
              </a:rPr>
              <a:t> = 5)</a:t>
            </a: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Results are presented as relative improvement in bias: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Negative/blue mean an improvement in bias compared to Noah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Positive/red means a degradation in bias compared to Noah</a:t>
            </a:r>
            <a:r>
              <a:rPr lang="en-US" sz="2000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77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11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lot_T2_00Z_2D_relative_2014-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9130"/>
          <a:stretch/>
        </p:blipFill>
        <p:spPr>
          <a:xfrm>
            <a:off x="990600" y="990600"/>
            <a:ext cx="6858000" cy="552637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results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4478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15240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6576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58140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2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12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lot_T2_00Z_2D_relative_2014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9" b="8615"/>
          <a:stretch/>
        </p:blipFill>
        <p:spPr>
          <a:xfrm>
            <a:off x="990600" y="990600"/>
            <a:ext cx="6858000" cy="55498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results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4478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1524000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669268"/>
            <a:ext cx="550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-0.2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58140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13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lot_T2_00Z_2D_relative_2014-05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4518" r="17869" b="22846"/>
          <a:stretch/>
        </p:blipFill>
        <p:spPr>
          <a:xfrm>
            <a:off x="76200" y="838200"/>
            <a:ext cx="4409580" cy="3609783"/>
          </a:xfrm>
          <a:prstGeom prst="rect">
            <a:avLst/>
          </a:prstGeom>
        </p:spPr>
      </p:pic>
      <p:pic>
        <p:nvPicPr>
          <p:cNvPr id="4" name="Picture 3" descr="plot_T2_18Z_2D_relative_2014-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24723" r="17765" b="22847"/>
          <a:stretch/>
        </p:blipFill>
        <p:spPr>
          <a:xfrm>
            <a:off x="4495800" y="834836"/>
            <a:ext cx="4456616" cy="3595739"/>
          </a:xfrm>
          <a:prstGeom prst="rect">
            <a:avLst/>
          </a:prstGeom>
        </p:spPr>
      </p:pic>
      <p:pic>
        <p:nvPicPr>
          <p:cNvPr id="5" name="Picture 4" descr="plot_T2_00Z_2D_relative_2014-05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69" b="6044"/>
          <a:stretch/>
        </p:blipFill>
        <p:spPr>
          <a:xfrm>
            <a:off x="1143000" y="4419600"/>
            <a:ext cx="6858000" cy="6231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results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736" y="5181600"/>
            <a:ext cx="903617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Negative/blue mean an improvement in bias compared to Noah-MP with dynamic vegetation</a:t>
            </a:r>
          </a:p>
          <a:p>
            <a:pPr marL="741363" indent="-741363">
              <a:spcAft>
                <a:spcPts val="600"/>
              </a:spcAft>
            </a:pPr>
            <a:r>
              <a:rPr lang="en-US" sz="2400" dirty="0" smtClean="0">
                <a:latin typeface="Arial"/>
                <a:cs typeface="Arial"/>
              </a:rPr>
              <a:t>Positive/red means a degradation in bias compared to Noah</a:t>
            </a:r>
            <a:r>
              <a:rPr lang="en-US" sz="2400" dirty="0">
                <a:latin typeface="Arial"/>
                <a:cs typeface="Arial"/>
              </a:rPr>
              <a:t>-MP with dynamic </a:t>
            </a:r>
            <a:r>
              <a:rPr lang="en-US" sz="2400" dirty="0" smtClean="0">
                <a:latin typeface="Arial"/>
                <a:cs typeface="Arial"/>
              </a:rPr>
              <a:t>vegetation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78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WRF-Crop Results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yield_fraction_txt_2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34039" r="29556" b="39219"/>
          <a:stretch/>
        </p:blipFill>
        <p:spPr>
          <a:xfrm>
            <a:off x="228600" y="1295400"/>
            <a:ext cx="5376925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914400"/>
            <a:ext cx="3200401" cy="577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Spatial variation of yield fraction for the 73 corn/soybean climate zones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Best performance in the area around Lake Michigan (coincidence?)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Very poor performance in the irrigated corn regions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Also poor performance in the south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Parameter table driven (5 crop types)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Currently using generic corn – need to incorporate species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No irrigation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No dynamic roots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No pests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No fertilizers</a:t>
            </a:r>
          </a:p>
        </p:txBody>
      </p:sp>
    </p:spTree>
    <p:extLst>
      <p:ext uri="{BB962C8B-B14F-4D97-AF65-F5344CB8AC3E}">
        <p14:creationId xmlns:p14="http://schemas.microsoft.com/office/powerpoint/2010/main" val="382832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future release: Noah-MP modifications</a:t>
            </a:r>
            <a:endParaRPr lang="en-US" sz="32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496" y="685800"/>
            <a:ext cx="9036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Noah-MP capabilities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/enhancements</a:t>
            </a:r>
            <a:r>
              <a:rPr lang="en-US" sz="2000" dirty="0">
                <a:latin typeface="Arial"/>
                <a:cs typeface="Arial"/>
              </a:rPr>
              <a:t>	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Added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depth dimension to soil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parameters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and capability to read</a:t>
            </a: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Many of these new capabilities are developed through work with WRF-Hydro team. </a:t>
            </a:r>
            <a:r>
              <a:rPr lang="en-US" sz="2000" dirty="0">
                <a:latin typeface="Arial"/>
                <a:cs typeface="Arial"/>
              </a:rPr>
              <a:t>		</a:t>
            </a:r>
          </a:p>
        </p:txBody>
      </p:sp>
      <p:pic>
        <p:nvPicPr>
          <p:cNvPr id="3" name="Picture 2" descr="plot_soilcomp_sand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16803" r="11696" b="7415"/>
          <a:stretch/>
        </p:blipFill>
        <p:spPr>
          <a:xfrm>
            <a:off x="0" y="2121948"/>
            <a:ext cx="4800599" cy="4736051"/>
          </a:xfrm>
          <a:prstGeom prst="rect">
            <a:avLst/>
          </a:prstGeom>
        </p:spPr>
      </p:pic>
      <p:pic>
        <p:nvPicPr>
          <p:cNvPr id="4" name="Picture 3" descr="plot_soilcomp_cla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16803" r="11081" b="6901"/>
          <a:stretch/>
        </p:blipFill>
        <p:spPr>
          <a:xfrm>
            <a:off x="4420646" y="2133600"/>
            <a:ext cx="4723354" cy="47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Summary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581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future Noah-MP is focused on expanding soil capabilities and hydrology in general including non-standard datasets.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8006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Users are encouraged to integrate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the Noah-MP LSM into their studies, test/develop/propose new options, and interact with us on results/concerns.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21" y="914400"/>
            <a:ext cx="899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Several new datasets were added to Noah-MP v3.9 in coordination with users and their needs and concerns, many utilizing existing or new code.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16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448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210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463" y="23694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more sophisticated urban models have been linked with Noah-MP and show encouraging results.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3201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http://</a:t>
            </a:r>
            <a:r>
              <a:rPr lang="en-US" sz="2400" dirty="0" err="1" smtClean="0">
                <a:latin typeface="Arial"/>
                <a:cs typeface="Arial"/>
              </a:rPr>
              <a:t>github.com</a:t>
            </a:r>
            <a:r>
              <a:rPr lang="en-US" sz="2400" dirty="0" smtClean="0">
                <a:latin typeface="Arial"/>
                <a:cs typeface="Arial"/>
              </a:rPr>
              <a:t>/NCAR/</a:t>
            </a:r>
            <a:r>
              <a:rPr lang="en-US" sz="2400" dirty="0" err="1" smtClean="0">
                <a:latin typeface="Arial"/>
                <a:cs typeface="Arial"/>
              </a:rPr>
              <a:t>hrldas</a:t>
            </a:r>
            <a:r>
              <a:rPr lang="en-US" sz="2400" dirty="0" smtClean="0">
                <a:latin typeface="Arial"/>
                <a:cs typeface="Arial"/>
              </a:rPr>
              <a:t>-release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modifications</a:t>
            </a:r>
            <a:endParaRPr lang="en-US" sz="32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822" y="797779"/>
            <a:ext cx="9036178" cy="640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Noah-MP capabilities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enhancements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This cycle focused primarily on providing necessary datasets to run crop and groundwater functions in Noah-MP and integrating single- and multi-layer urban models with Noah-MP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Added single-layer and multi-layer urban capability to Noah-MP: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err="1" smtClean="0">
                <a:latin typeface="Arial"/>
                <a:cs typeface="Arial"/>
              </a:rPr>
              <a:t>sf_urban_physics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= </a:t>
            </a:r>
            <a:r>
              <a:rPr lang="en-US" sz="2400" dirty="0" smtClean="0">
                <a:latin typeface="Arial"/>
                <a:cs typeface="Arial"/>
              </a:rPr>
              <a:t>1 </a:t>
            </a:r>
            <a:r>
              <a:rPr lang="en-US" sz="2400" dirty="0">
                <a:latin typeface="Arial"/>
                <a:cs typeface="Arial"/>
              </a:rPr>
              <a:t>-&gt; </a:t>
            </a:r>
            <a:r>
              <a:rPr lang="en-US" sz="2400" dirty="0" smtClean="0">
                <a:latin typeface="Arial"/>
                <a:cs typeface="Arial"/>
              </a:rPr>
              <a:t>single-layer urban model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sf_urban_physics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Arial"/>
                <a:cs typeface="Arial"/>
              </a:rPr>
              <a:t>2 </a:t>
            </a:r>
            <a:r>
              <a:rPr lang="en-US" sz="2400" dirty="0">
                <a:latin typeface="Arial"/>
                <a:cs typeface="Arial"/>
              </a:rPr>
              <a:t>-&gt; </a:t>
            </a:r>
            <a:r>
              <a:rPr lang="en-US" sz="2400" dirty="0" smtClean="0">
                <a:latin typeface="Arial"/>
                <a:cs typeface="Arial"/>
              </a:rPr>
              <a:t>multi-layer BEP </a:t>
            </a:r>
            <a:r>
              <a:rPr lang="en-US" sz="2400" dirty="0">
                <a:latin typeface="Arial"/>
                <a:cs typeface="Arial"/>
              </a:rPr>
              <a:t>urban model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sf_urban_physics</a:t>
            </a:r>
            <a:r>
              <a:rPr lang="en-US" sz="2400" dirty="0">
                <a:latin typeface="Arial"/>
                <a:cs typeface="Arial"/>
              </a:rPr>
              <a:t> = </a:t>
            </a:r>
            <a:r>
              <a:rPr lang="en-US" sz="2400" dirty="0" smtClean="0">
                <a:latin typeface="Arial"/>
                <a:cs typeface="Arial"/>
              </a:rPr>
              <a:t>3 </a:t>
            </a:r>
            <a:r>
              <a:rPr lang="en-US" sz="2400" dirty="0">
                <a:latin typeface="Arial"/>
                <a:cs typeface="Arial"/>
              </a:rPr>
              <a:t>-&gt; </a:t>
            </a:r>
            <a:r>
              <a:rPr lang="en-US" sz="2400" dirty="0" smtClean="0">
                <a:latin typeface="Arial"/>
                <a:cs typeface="Arial"/>
              </a:rPr>
              <a:t>multi-layer BEP/BEM </a:t>
            </a:r>
            <a:r>
              <a:rPr lang="en-US" sz="2400" dirty="0">
                <a:latin typeface="Arial"/>
                <a:cs typeface="Arial"/>
              </a:rPr>
              <a:t>urban </a:t>
            </a:r>
            <a:r>
              <a:rPr lang="en-US" sz="2400" dirty="0" smtClean="0">
                <a:latin typeface="Arial"/>
                <a:cs typeface="Arial"/>
              </a:rPr>
              <a:t>model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See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additional talk tomorrow by Salamanca</a:t>
            </a:r>
          </a:p>
          <a:p>
            <a:pPr lvl="1">
              <a:spcAft>
                <a:spcPts val="600"/>
              </a:spcAft>
            </a:pPr>
            <a:endParaRPr lang="en-US" sz="2400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Soil water transport &amp; snow </a:t>
            </a:r>
            <a:r>
              <a:rPr lang="en-US" sz="2400" dirty="0" smtClean="0">
                <a:latin typeface="Arial"/>
                <a:cs typeface="Arial"/>
              </a:rPr>
              <a:t>ablation mods in support of NWM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SOILPARM.TBL </a:t>
            </a:r>
            <a:r>
              <a:rPr lang="en-US" sz="2400" dirty="0">
                <a:latin typeface="Arial"/>
                <a:cs typeface="Arial"/>
              </a:rPr>
              <a:t>was modified to make table fully consistent with </a:t>
            </a:r>
            <a:r>
              <a:rPr lang="en-US" sz="2400" dirty="0" smtClean="0">
                <a:latin typeface="Arial"/>
                <a:cs typeface="Arial"/>
              </a:rPr>
              <a:t>Cosby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89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modifications</a:t>
            </a:r>
            <a:endParaRPr lang="en-US" sz="32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496" y="685800"/>
            <a:ext cx="903617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Noah-MP capabilities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/enhancements</a:t>
            </a:r>
            <a:r>
              <a:rPr lang="en-US" sz="2000" dirty="0">
                <a:latin typeface="Arial"/>
                <a:cs typeface="Arial"/>
              </a:rPr>
              <a:t>	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Improved upon initial </a:t>
            </a:r>
            <a:r>
              <a:rPr lang="en-US" sz="2400" dirty="0">
                <a:latin typeface="Arial"/>
                <a:cs typeface="Arial"/>
              </a:rPr>
              <a:t>commit of crop </a:t>
            </a:r>
            <a:r>
              <a:rPr lang="en-US" sz="2400" dirty="0" smtClean="0">
                <a:latin typeface="Arial"/>
                <a:cs typeface="Arial"/>
              </a:rPr>
              <a:t>model</a:t>
            </a: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added crop-specific parameters for corn and soybean to run crop model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added planting and harvest dates by state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added seasonal growing degree day map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added crop fraction and specific crop frequency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dveg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= 10 -&gt; crop model on (use maximum vegetation fraction)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To add new crop and groundwater fields in </a:t>
            </a:r>
            <a:r>
              <a:rPr lang="en-US" sz="2000" dirty="0" err="1" smtClean="0">
                <a:latin typeface="Arial"/>
                <a:cs typeface="Arial"/>
              </a:rPr>
              <a:t>geogrid</a:t>
            </a:r>
            <a:r>
              <a:rPr lang="en-US" sz="2000" dirty="0" smtClean="0">
                <a:latin typeface="Arial"/>
                <a:cs typeface="Arial"/>
              </a:rPr>
              <a:t>, use </a:t>
            </a:r>
            <a:r>
              <a:rPr lang="en-US" sz="2000" dirty="0" err="1" smtClean="0">
                <a:latin typeface="Arial"/>
                <a:cs typeface="Arial"/>
              </a:rPr>
              <a:t>GEOGRID.TBL.ARW.noahmp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/>
                <a:cs typeface="Arial"/>
              </a:rPr>
              <a:t>Many new capabilities also require additional datasets: how do we address this growing issue?</a:t>
            </a:r>
            <a:r>
              <a:rPr lang="en-US" sz="2000" dirty="0">
                <a:latin typeface="Arial"/>
                <a:cs typeface="Arial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909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Noah-MP-Crop – expanded capability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4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3200400"/>
            <a:ext cx="202341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MP-CROP (10)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3964868" y="1852254"/>
            <a:ext cx="333666" cy="3010542"/>
          </a:xfrm>
          <a:prstGeom prst="leftBrace">
            <a:avLst>
              <a:gd name="adj1" fmla="val 8333"/>
              <a:gd name="adj2" fmla="val 49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0680" y="1498311"/>
            <a:ext cx="192051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Crop modeling module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3733800"/>
            <a:ext cx="132906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Noah-MP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4419600"/>
            <a:ext cx="2057400" cy="369332"/>
          </a:xfrm>
          <a:prstGeom prst="rect">
            <a:avLst/>
          </a:prstGeom>
          <a:solidFill>
            <a:srgbClr val="558ED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TABLE LAI (4)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0680" y="2900593"/>
            <a:ext cx="1920515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Crop land cover categories map, corn/soybean rotation pattern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0680" y="4437208"/>
            <a:ext cx="1920515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Management maps: irrigation, planting date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1524000" y="1905000"/>
            <a:ext cx="320151" cy="4114799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6455400" y="1640100"/>
            <a:ext cx="370435" cy="37701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0268" y="3352800"/>
            <a:ext cx="1905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Yield/grain pool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1905000"/>
            <a:ext cx="20574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DVEG option (5)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638800"/>
            <a:ext cx="2057400" cy="369332"/>
          </a:xfrm>
          <a:prstGeom prst="rect">
            <a:avLst/>
          </a:prstGeom>
          <a:solidFill>
            <a:srgbClr val="558ED5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MODIS LAI (9)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13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lot_lan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4151" r="8778"/>
          <a:stretch/>
        </p:blipFill>
        <p:spPr>
          <a:xfrm>
            <a:off x="395352" y="609600"/>
            <a:ext cx="4528571" cy="4848517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5486400"/>
            <a:ext cx="9144000" cy="10734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Crop data based on </a:t>
            </a:r>
            <a:r>
              <a:rPr lang="en-US" sz="2000" dirty="0" err="1" smtClean="0">
                <a:latin typeface="Arial"/>
                <a:cs typeface="Arial"/>
              </a:rPr>
              <a:t>Cropscape</a:t>
            </a:r>
            <a:r>
              <a:rPr lang="en-US" sz="2000" dirty="0" smtClean="0">
                <a:latin typeface="Arial"/>
                <a:cs typeface="Arial"/>
              </a:rPr>
              <a:t>, a 30 meter US crop dataset by USDA/GMU</a:t>
            </a:r>
          </a:p>
          <a:p>
            <a:r>
              <a:rPr lang="en-US" sz="2000" dirty="0" smtClean="0">
                <a:latin typeface="Arial"/>
                <a:cs typeface="Arial"/>
              </a:rPr>
              <a:t>Contains 5 layers: corn crop frequency, soybean, wheat, cotton, crop planting frequency; plus </a:t>
            </a:r>
            <a:r>
              <a:rPr lang="en-US" sz="2000" dirty="0" err="1" smtClean="0">
                <a:latin typeface="Arial"/>
                <a:cs typeface="Arial"/>
              </a:rPr>
              <a:t>season_gdd</a:t>
            </a:r>
            <a:r>
              <a:rPr lang="en-US" sz="2000" dirty="0" smtClean="0">
                <a:latin typeface="Arial"/>
                <a:cs typeface="Arial"/>
              </a:rPr>
              <a:t> (NLDAS), planting and harvest dates</a:t>
            </a:r>
          </a:p>
        </p:txBody>
      </p:sp>
      <p:pic>
        <p:nvPicPr>
          <p:cNvPr id="4" name="Picture 3" descr="plot_crop_cro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0482" r="10001"/>
          <a:stretch/>
        </p:blipFill>
        <p:spPr>
          <a:xfrm>
            <a:off x="4832044" y="545382"/>
            <a:ext cx="4295656" cy="48485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modifications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39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crop_cor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10657" r="10733"/>
          <a:stretch/>
        </p:blipFill>
        <p:spPr>
          <a:xfrm>
            <a:off x="972058" y="0"/>
            <a:ext cx="3379178" cy="3840479"/>
          </a:xfrm>
          <a:prstGeom prst="rect">
            <a:avLst/>
          </a:prstGeom>
        </p:spPr>
      </p:pic>
      <p:pic>
        <p:nvPicPr>
          <p:cNvPr id="3" name="Picture 2" descr="plot_crop_soy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0657" r="10700"/>
          <a:stretch/>
        </p:blipFill>
        <p:spPr>
          <a:xfrm>
            <a:off x="4784619" y="0"/>
            <a:ext cx="3379178" cy="3840479"/>
          </a:xfrm>
          <a:prstGeom prst="rect">
            <a:avLst/>
          </a:prstGeom>
        </p:spPr>
      </p:pic>
      <p:pic>
        <p:nvPicPr>
          <p:cNvPr id="4" name="Picture 3" descr="plot_crop_whe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0657" r="10700"/>
          <a:stretch/>
        </p:blipFill>
        <p:spPr>
          <a:xfrm>
            <a:off x="972058" y="3017521"/>
            <a:ext cx="3379178" cy="3840479"/>
          </a:xfrm>
          <a:prstGeom prst="rect">
            <a:avLst/>
          </a:prstGeom>
        </p:spPr>
      </p:pic>
      <p:pic>
        <p:nvPicPr>
          <p:cNvPr id="5" name="Picture 4" descr="plot_crop_cot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0657" r="10694"/>
          <a:stretch/>
        </p:blipFill>
        <p:spPr>
          <a:xfrm>
            <a:off x="4784618" y="3017521"/>
            <a:ext cx="3379179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179388" y="2539424"/>
            <a:ext cx="4464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Times New Roman" pitchFamily="-105" charset="0"/>
                <a:cs typeface="Times New Roman" pitchFamily="-105" charset="0"/>
              </a:rPr>
              <a:t>Mass </a:t>
            </a:r>
            <a:r>
              <a:rPr lang="en-US" sz="1600" dirty="0">
                <a:ea typeface="Times New Roman" pitchFamily="-105" charset="0"/>
                <a:cs typeface="Times New Roman" pitchFamily="-105" charset="0"/>
              </a:rPr>
              <a:t>balance in groundwater storage</a:t>
            </a:r>
            <a:r>
              <a:rPr lang="en-US" sz="1600" dirty="0" smtClean="0"/>
              <a:t>:</a:t>
            </a:r>
          </a:p>
          <a:p>
            <a:endParaRPr lang="en-US" sz="1600" b="1" dirty="0" smtClean="0"/>
          </a:p>
        </p:txBody>
      </p:sp>
      <p:pic>
        <p:nvPicPr>
          <p:cNvPr id="23557" name="Picture 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68"/>
          <a:stretch>
            <a:fillRect/>
          </a:stretch>
        </p:blipFill>
        <p:spPr bwMode="auto">
          <a:xfrm>
            <a:off x="24328" y="4636512"/>
            <a:ext cx="7192962" cy="22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58184" y="3657781"/>
            <a:ext cx="5348294" cy="1358900"/>
            <a:chOff x="-262" y="2024"/>
            <a:chExt cx="3369" cy="856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418" y="2024"/>
              <a:ext cx="2689" cy="856"/>
              <a:chOff x="249" y="2302"/>
              <a:chExt cx="2689" cy="856"/>
            </a:xfrm>
          </p:grpSpPr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2639" y="2644"/>
                <a:ext cx="299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400">
                    <a:latin typeface="Comic Sans MS" pitchFamily="-105" charset="0"/>
                  </a:rPr>
                  <a:t>w</a:t>
                </a:r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1992" y="2429"/>
                <a:ext cx="685" cy="651"/>
                <a:chOff x="2219" y="1113"/>
                <a:chExt cx="685" cy="651"/>
              </a:xfrm>
            </p:grpSpPr>
            <p:sp>
              <p:nvSpPr>
                <p:cNvPr id="236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251" y="1147"/>
                  <a:ext cx="557" cy="5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8" name="AutoShape 13"/>
                <p:cNvSpPr>
                  <a:spLocks noChangeArrowheads="1"/>
                </p:cNvSpPr>
                <p:nvPr/>
              </p:nvSpPr>
              <p:spPr bwMode="auto">
                <a:xfrm>
                  <a:off x="2219" y="1113"/>
                  <a:ext cx="621" cy="651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904" y="1303"/>
                  <a:ext cx="0" cy="27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arrow" w="sm" len="sm"/>
                  <a:tailEnd type="arrow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401" y="1295"/>
                  <a:ext cx="304" cy="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eaLnBrk="0" hangingPunct="0"/>
                  <a:r>
                    <a:rPr lang="en-US" sz="1000" b="1">
                      <a:latin typeface="Comic Sans MS" pitchFamily="-105" charset="0"/>
                    </a:rPr>
                    <a:t>i,j</a:t>
                  </a:r>
                </a:p>
              </p:txBody>
            </p:sp>
          </p:grpSp>
          <p:sp>
            <p:nvSpPr>
              <p:cNvPr id="23589" name="Line 16"/>
              <p:cNvSpPr>
                <a:spLocks noChangeShapeType="1"/>
              </p:cNvSpPr>
              <p:nvPr/>
            </p:nvSpPr>
            <p:spPr bwMode="auto">
              <a:xfrm>
                <a:off x="1306" y="2744"/>
                <a:ext cx="60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arrow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0" name="Rectangle 17"/>
              <p:cNvSpPr>
                <a:spLocks noChangeArrowheads="1"/>
              </p:cNvSpPr>
              <p:nvPr/>
            </p:nvSpPr>
            <p:spPr bwMode="auto">
              <a:xfrm>
                <a:off x="385" y="2387"/>
                <a:ext cx="635" cy="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1" name="Text Box 18"/>
              <p:cNvSpPr txBox="1">
                <a:spLocks noChangeArrowheads="1"/>
              </p:cNvSpPr>
              <p:nvPr/>
            </p:nvSpPr>
            <p:spPr bwMode="auto">
              <a:xfrm>
                <a:off x="591" y="2647"/>
                <a:ext cx="26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 b="1">
                    <a:latin typeface="Times New Roman" pitchFamily="-105" charset="0"/>
                  </a:rPr>
                  <a:t> i, j</a:t>
                </a:r>
              </a:p>
            </p:txBody>
          </p: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49" y="2302"/>
                <a:ext cx="924" cy="856"/>
                <a:chOff x="9621" y="3604"/>
                <a:chExt cx="1620" cy="1620"/>
              </a:xfrm>
            </p:grpSpPr>
            <p:sp>
              <p:nvSpPr>
                <p:cNvPr id="23609" name="Rectangle 20"/>
                <p:cNvSpPr>
                  <a:spLocks noChangeArrowheads="1"/>
                </p:cNvSpPr>
                <p:nvPr/>
              </p:nvSpPr>
              <p:spPr bwMode="auto">
                <a:xfrm>
                  <a:off x="9621" y="360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161" y="360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1" name="Rectangle 22"/>
                <p:cNvSpPr>
                  <a:spLocks noChangeArrowheads="1"/>
                </p:cNvSpPr>
                <p:nvPr/>
              </p:nvSpPr>
              <p:spPr bwMode="auto">
                <a:xfrm>
                  <a:off x="10701" y="360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2" name="Rectangle 23"/>
                <p:cNvSpPr>
                  <a:spLocks noChangeArrowheads="1"/>
                </p:cNvSpPr>
                <p:nvPr/>
              </p:nvSpPr>
              <p:spPr bwMode="auto">
                <a:xfrm>
                  <a:off x="10701" y="414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3" name="Rectangle 24"/>
                <p:cNvSpPr>
                  <a:spLocks noChangeArrowheads="1"/>
                </p:cNvSpPr>
                <p:nvPr/>
              </p:nvSpPr>
              <p:spPr bwMode="auto">
                <a:xfrm>
                  <a:off x="10701" y="468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4" name="Rectangle 25"/>
                <p:cNvSpPr>
                  <a:spLocks noChangeArrowheads="1"/>
                </p:cNvSpPr>
                <p:nvPr/>
              </p:nvSpPr>
              <p:spPr bwMode="auto">
                <a:xfrm>
                  <a:off x="10161" y="468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5" name="Rectangle 26"/>
                <p:cNvSpPr>
                  <a:spLocks noChangeArrowheads="1"/>
                </p:cNvSpPr>
                <p:nvPr/>
              </p:nvSpPr>
              <p:spPr bwMode="auto">
                <a:xfrm>
                  <a:off x="9621" y="468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6" name="Rectangle 27"/>
                <p:cNvSpPr>
                  <a:spLocks noChangeArrowheads="1"/>
                </p:cNvSpPr>
                <p:nvPr/>
              </p:nvSpPr>
              <p:spPr bwMode="auto">
                <a:xfrm>
                  <a:off x="9621" y="4144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593" name="Text Box 28"/>
              <p:cNvSpPr txBox="1">
                <a:spLocks noChangeArrowheads="1"/>
              </p:cNvSpPr>
              <p:nvPr/>
            </p:nvSpPr>
            <p:spPr bwMode="auto">
              <a:xfrm>
                <a:off x="327" y="2390"/>
                <a:ext cx="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1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594" name="Line 29"/>
              <p:cNvSpPr>
                <a:spLocks noChangeShapeType="1"/>
              </p:cNvSpPr>
              <p:nvPr/>
            </p:nvSpPr>
            <p:spPr bwMode="auto">
              <a:xfrm>
                <a:off x="473" y="2495"/>
                <a:ext cx="161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5" name="Text Box 30"/>
              <p:cNvSpPr txBox="1">
                <a:spLocks noChangeArrowheads="1"/>
              </p:cNvSpPr>
              <p:nvPr/>
            </p:nvSpPr>
            <p:spPr bwMode="auto">
              <a:xfrm>
                <a:off x="613" y="2342"/>
                <a:ext cx="2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2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596" name="Text Box 31"/>
              <p:cNvSpPr txBox="1">
                <a:spLocks noChangeArrowheads="1"/>
              </p:cNvSpPr>
              <p:nvPr/>
            </p:nvSpPr>
            <p:spPr bwMode="auto">
              <a:xfrm>
                <a:off x="907" y="2396"/>
                <a:ext cx="24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3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597" name="Text Box 32"/>
              <p:cNvSpPr txBox="1">
                <a:spLocks noChangeArrowheads="1"/>
              </p:cNvSpPr>
              <p:nvPr/>
            </p:nvSpPr>
            <p:spPr bwMode="auto">
              <a:xfrm>
                <a:off x="956" y="2660"/>
                <a:ext cx="24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4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598" name="Text Box 33"/>
              <p:cNvSpPr txBox="1">
                <a:spLocks noChangeArrowheads="1"/>
              </p:cNvSpPr>
              <p:nvPr/>
            </p:nvSpPr>
            <p:spPr bwMode="auto">
              <a:xfrm>
                <a:off x="896" y="2918"/>
                <a:ext cx="24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5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599" name="Text Box 34"/>
              <p:cNvSpPr txBox="1">
                <a:spLocks noChangeArrowheads="1"/>
              </p:cNvSpPr>
              <p:nvPr/>
            </p:nvSpPr>
            <p:spPr bwMode="auto">
              <a:xfrm>
                <a:off x="625" y="2966"/>
                <a:ext cx="2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6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600" name="Text Box 35"/>
              <p:cNvSpPr txBox="1">
                <a:spLocks noChangeArrowheads="1"/>
              </p:cNvSpPr>
              <p:nvPr/>
            </p:nvSpPr>
            <p:spPr bwMode="auto">
              <a:xfrm>
                <a:off x="339" y="2924"/>
                <a:ext cx="2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7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601" name="Text Box 36"/>
              <p:cNvSpPr txBox="1">
                <a:spLocks noChangeArrowheads="1"/>
              </p:cNvSpPr>
              <p:nvPr/>
            </p:nvSpPr>
            <p:spPr bwMode="auto">
              <a:xfrm>
                <a:off x="279" y="2654"/>
                <a:ext cx="24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000">
                    <a:latin typeface="Times New Roman" pitchFamily="-105" charset="0"/>
                  </a:rPr>
                  <a:t>Q</a:t>
                </a:r>
                <a:r>
                  <a:rPr lang="en-US" sz="1000" baseline="-25000">
                    <a:latin typeface="Times New Roman" pitchFamily="-105" charset="0"/>
                  </a:rPr>
                  <a:t>8</a:t>
                </a:r>
                <a:endParaRPr lang="en-US" sz="1000">
                  <a:latin typeface="Times New Roman" pitchFamily="-105" charset="0"/>
                </a:endParaRPr>
              </a:p>
            </p:txBody>
          </p:sp>
          <p:sp>
            <p:nvSpPr>
              <p:cNvPr id="23602" name="Line 37"/>
              <p:cNvSpPr>
                <a:spLocks noChangeShapeType="1"/>
              </p:cNvSpPr>
              <p:nvPr/>
            </p:nvSpPr>
            <p:spPr bwMode="auto">
              <a:xfrm>
                <a:off x="703" y="2459"/>
                <a:ext cx="0" cy="2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3" name="Line 38"/>
              <p:cNvSpPr>
                <a:spLocks noChangeShapeType="1"/>
              </p:cNvSpPr>
              <p:nvPr/>
            </p:nvSpPr>
            <p:spPr bwMode="auto">
              <a:xfrm>
                <a:off x="703" y="2786"/>
                <a:ext cx="2" cy="2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4" name="Line 39"/>
              <p:cNvSpPr>
                <a:spLocks noChangeShapeType="1"/>
              </p:cNvSpPr>
              <p:nvPr/>
            </p:nvSpPr>
            <p:spPr bwMode="auto">
              <a:xfrm>
                <a:off x="784" y="2780"/>
                <a:ext cx="160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5" name="Line 40"/>
              <p:cNvSpPr>
                <a:spLocks noChangeShapeType="1"/>
              </p:cNvSpPr>
              <p:nvPr/>
            </p:nvSpPr>
            <p:spPr bwMode="auto">
              <a:xfrm flipH="1">
                <a:off x="788" y="2498"/>
                <a:ext cx="161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6" name="Line 41"/>
              <p:cNvSpPr>
                <a:spLocks noChangeShapeType="1"/>
              </p:cNvSpPr>
              <p:nvPr/>
            </p:nvSpPr>
            <p:spPr bwMode="auto">
              <a:xfrm flipH="1">
                <a:off x="471" y="2786"/>
                <a:ext cx="160" cy="1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7" name="Line 42"/>
              <p:cNvSpPr>
                <a:spLocks noChangeShapeType="1"/>
              </p:cNvSpPr>
              <p:nvPr/>
            </p:nvSpPr>
            <p:spPr bwMode="auto">
              <a:xfrm rot="-5400000">
                <a:off x="883" y="2629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8" name="Line 43"/>
              <p:cNvSpPr>
                <a:spLocks noChangeShapeType="1"/>
              </p:cNvSpPr>
              <p:nvPr/>
            </p:nvSpPr>
            <p:spPr bwMode="auto">
              <a:xfrm rot="-5400000">
                <a:off x="538" y="2629"/>
                <a:ext cx="0" cy="2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86" name="Text Box 44"/>
            <p:cNvSpPr txBox="1">
              <a:spLocks noChangeArrowheads="1"/>
            </p:cNvSpPr>
            <p:nvPr/>
          </p:nvSpPr>
          <p:spPr bwMode="auto">
            <a:xfrm>
              <a:off x="-262" y="2448"/>
              <a:ext cx="585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dirty="0"/>
                <a:t>Plan view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54802" y="2857500"/>
            <a:ext cx="4110042" cy="2400300"/>
            <a:chOff x="3688" y="1797"/>
            <a:chExt cx="2589" cy="1512"/>
          </a:xfrm>
        </p:grpSpPr>
        <p:sp>
          <p:nvSpPr>
            <p:cNvPr id="23560" name="Rectangle 46"/>
            <p:cNvSpPr>
              <a:spLocks noChangeAspect="1" noChangeArrowheads="1"/>
            </p:cNvSpPr>
            <p:nvPr/>
          </p:nvSpPr>
          <p:spPr bwMode="auto">
            <a:xfrm>
              <a:off x="4047" y="2156"/>
              <a:ext cx="357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1" name="Rectangle 47"/>
            <p:cNvSpPr>
              <a:spLocks noChangeAspect="1" noChangeArrowheads="1"/>
            </p:cNvSpPr>
            <p:nvPr/>
          </p:nvSpPr>
          <p:spPr bwMode="auto">
            <a:xfrm>
              <a:off x="4404" y="1994"/>
              <a:ext cx="357" cy="1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Rectangle 48"/>
            <p:cNvSpPr>
              <a:spLocks noChangeAspect="1" noChangeArrowheads="1"/>
            </p:cNvSpPr>
            <p:nvPr/>
          </p:nvSpPr>
          <p:spPr bwMode="auto">
            <a:xfrm>
              <a:off x="4761" y="2244"/>
              <a:ext cx="358" cy="106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7F7F7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3" name="Line 49"/>
            <p:cNvSpPr>
              <a:spLocks noChangeAspect="1" noChangeShapeType="1"/>
            </p:cNvSpPr>
            <p:nvPr/>
          </p:nvSpPr>
          <p:spPr bwMode="auto">
            <a:xfrm>
              <a:off x="4047" y="2395"/>
              <a:ext cx="35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4" name="Line 50"/>
            <p:cNvSpPr>
              <a:spLocks noChangeAspect="1" noChangeShapeType="1"/>
            </p:cNvSpPr>
            <p:nvPr/>
          </p:nvSpPr>
          <p:spPr bwMode="auto">
            <a:xfrm>
              <a:off x="4404" y="2299"/>
              <a:ext cx="35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Line 51"/>
            <p:cNvSpPr>
              <a:spLocks noChangeAspect="1" noChangeShapeType="1"/>
            </p:cNvSpPr>
            <p:nvPr/>
          </p:nvSpPr>
          <p:spPr bwMode="auto">
            <a:xfrm>
              <a:off x="4467" y="2165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Line 52"/>
            <p:cNvSpPr>
              <a:spLocks noChangeAspect="1" noChangeShapeType="1"/>
            </p:cNvSpPr>
            <p:nvPr/>
          </p:nvSpPr>
          <p:spPr bwMode="auto">
            <a:xfrm>
              <a:off x="3688" y="3308"/>
              <a:ext cx="108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7" name="Line 53"/>
            <p:cNvSpPr>
              <a:spLocks noChangeAspect="1" noChangeShapeType="1"/>
            </p:cNvSpPr>
            <p:nvPr/>
          </p:nvSpPr>
          <p:spPr bwMode="auto">
            <a:xfrm>
              <a:off x="3929" y="2318"/>
              <a:ext cx="0" cy="9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54"/>
            <p:cNvSpPr txBox="1">
              <a:spLocks noChangeAspect="1" noChangeArrowheads="1"/>
            </p:cNvSpPr>
            <p:nvPr/>
          </p:nvSpPr>
          <p:spPr bwMode="auto">
            <a:xfrm>
              <a:off x="3696" y="2657"/>
              <a:ext cx="18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Comic Sans MS" pitchFamily="-105" charset="0"/>
                </a:rPr>
                <a:t>h </a:t>
              </a:r>
              <a:r>
                <a:rPr lang="en-US" sz="1400" baseline="-25000">
                  <a:solidFill>
                    <a:srgbClr val="000000"/>
                  </a:solidFill>
                  <a:latin typeface="Comic Sans MS" pitchFamily="-105" charset="0"/>
                </a:rPr>
                <a:t>i,j</a:t>
              </a:r>
              <a:endParaRPr lang="en-US" sz="1400">
                <a:solidFill>
                  <a:srgbClr val="000000"/>
                </a:solidFill>
                <a:latin typeface="Comic Sans MS" pitchFamily="-105" charset="0"/>
              </a:endParaRPr>
            </a:p>
          </p:txBody>
        </p:sp>
        <p:sp>
          <p:nvSpPr>
            <p:cNvPr id="23569" name="Text Box 55"/>
            <p:cNvSpPr txBox="1">
              <a:spLocks noChangeAspect="1" noChangeArrowheads="1"/>
            </p:cNvSpPr>
            <p:nvPr/>
          </p:nvSpPr>
          <p:spPr bwMode="auto">
            <a:xfrm>
              <a:off x="4363" y="3155"/>
              <a:ext cx="6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Comic Sans MS" pitchFamily="-105" charset="0"/>
                </a:rPr>
                <a:t>Mean sea level</a:t>
              </a:r>
            </a:p>
          </p:txBody>
        </p:sp>
        <p:sp>
          <p:nvSpPr>
            <p:cNvPr id="23570" name="Line 56"/>
            <p:cNvSpPr>
              <a:spLocks noChangeAspect="1" noChangeShapeType="1"/>
            </p:cNvSpPr>
            <p:nvPr/>
          </p:nvSpPr>
          <p:spPr bwMode="auto">
            <a:xfrm>
              <a:off x="4762" y="2454"/>
              <a:ext cx="35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1" name="Freeform 57"/>
            <p:cNvSpPr>
              <a:spLocks noChangeAspect="1"/>
            </p:cNvSpPr>
            <p:nvPr/>
          </p:nvSpPr>
          <p:spPr bwMode="auto">
            <a:xfrm>
              <a:off x="4221" y="2308"/>
              <a:ext cx="94" cy="89"/>
            </a:xfrm>
            <a:custGeom>
              <a:avLst/>
              <a:gdLst>
                <a:gd name="T0" fmla="*/ 0 w 374"/>
                <a:gd name="T1" fmla="*/ 0 h 187"/>
                <a:gd name="T2" fmla="*/ 374 w 374"/>
                <a:gd name="T3" fmla="*/ 0 h 187"/>
                <a:gd name="T4" fmla="*/ 187 w 374"/>
                <a:gd name="T5" fmla="*/ 187 h 187"/>
                <a:gd name="T6" fmla="*/ 0 w 37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"/>
                <a:gd name="T13" fmla="*/ 0 h 187"/>
                <a:gd name="T14" fmla="*/ 374 w 37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" h="187">
                  <a:moveTo>
                    <a:pt x="0" y="0"/>
                  </a:moveTo>
                  <a:lnTo>
                    <a:pt x="374" y="0"/>
                  </a:lnTo>
                  <a:lnTo>
                    <a:pt x="18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2" name="Freeform 58"/>
            <p:cNvSpPr>
              <a:spLocks noChangeAspect="1"/>
            </p:cNvSpPr>
            <p:nvPr/>
          </p:nvSpPr>
          <p:spPr bwMode="auto">
            <a:xfrm>
              <a:off x="4530" y="2209"/>
              <a:ext cx="93" cy="88"/>
            </a:xfrm>
            <a:custGeom>
              <a:avLst/>
              <a:gdLst>
                <a:gd name="T0" fmla="*/ 0 w 374"/>
                <a:gd name="T1" fmla="*/ 0 h 187"/>
                <a:gd name="T2" fmla="*/ 374 w 374"/>
                <a:gd name="T3" fmla="*/ 0 h 187"/>
                <a:gd name="T4" fmla="*/ 187 w 374"/>
                <a:gd name="T5" fmla="*/ 187 h 187"/>
                <a:gd name="T6" fmla="*/ 0 w 37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"/>
                <a:gd name="T13" fmla="*/ 0 h 187"/>
                <a:gd name="T14" fmla="*/ 374 w 37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" h="187">
                  <a:moveTo>
                    <a:pt x="0" y="0"/>
                  </a:moveTo>
                  <a:lnTo>
                    <a:pt x="374" y="0"/>
                  </a:lnTo>
                  <a:lnTo>
                    <a:pt x="18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3" name="Freeform 59"/>
            <p:cNvSpPr>
              <a:spLocks noChangeAspect="1"/>
            </p:cNvSpPr>
            <p:nvPr/>
          </p:nvSpPr>
          <p:spPr bwMode="auto">
            <a:xfrm>
              <a:off x="4942" y="2363"/>
              <a:ext cx="92" cy="89"/>
            </a:xfrm>
            <a:custGeom>
              <a:avLst/>
              <a:gdLst>
                <a:gd name="T0" fmla="*/ 0 w 374"/>
                <a:gd name="T1" fmla="*/ 0 h 187"/>
                <a:gd name="T2" fmla="*/ 374 w 374"/>
                <a:gd name="T3" fmla="*/ 0 h 187"/>
                <a:gd name="T4" fmla="*/ 187 w 374"/>
                <a:gd name="T5" fmla="*/ 187 h 187"/>
                <a:gd name="T6" fmla="*/ 0 w 374"/>
                <a:gd name="T7" fmla="*/ 0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4"/>
                <a:gd name="T13" fmla="*/ 0 h 187"/>
                <a:gd name="T14" fmla="*/ 374 w 374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4" h="187">
                  <a:moveTo>
                    <a:pt x="0" y="0"/>
                  </a:moveTo>
                  <a:lnTo>
                    <a:pt x="374" y="0"/>
                  </a:lnTo>
                  <a:lnTo>
                    <a:pt x="187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4" name="Text Box 60"/>
            <p:cNvSpPr txBox="1">
              <a:spLocks noChangeAspect="1" noChangeArrowheads="1"/>
            </p:cNvSpPr>
            <p:nvPr/>
          </p:nvSpPr>
          <p:spPr bwMode="auto">
            <a:xfrm>
              <a:off x="4527" y="2505"/>
              <a:ext cx="16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100" b="1">
                  <a:latin typeface="Comic Sans MS" pitchFamily="-105" charset="0"/>
                </a:rPr>
                <a:t>S</a:t>
              </a:r>
              <a:r>
                <a:rPr lang="en-US" sz="1100" b="1" baseline="-25000">
                  <a:latin typeface="Comic Sans MS" pitchFamily="-105" charset="0"/>
                </a:rPr>
                <a:t>g</a:t>
              </a:r>
            </a:p>
          </p:txBody>
        </p:sp>
        <p:sp>
          <p:nvSpPr>
            <p:cNvPr id="23575" name="Line 61"/>
            <p:cNvSpPr>
              <a:spLocks noChangeAspect="1" noChangeShapeType="1"/>
            </p:cNvSpPr>
            <p:nvPr/>
          </p:nvSpPr>
          <p:spPr bwMode="auto">
            <a:xfrm flipH="1">
              <a:off x="4221" y="2646"/>
              <a:ext cx="262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6" name="Line 62"/>
            <p:cNvSpPr>
              <a:spLocks noChangeAspect="1" noChangeShapeType="1"/>
            </p:cNvSpPr>
            <p:nvPr/>
          </p:nvSpPr>
          <p:spPr bwMode="auto">
            <a:xfrm>
              <a:off x="4695" y="2646"/>
              <a:ext cx="247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7" name="Text Box 63"/>
            <p:cNvSpPr txBox="1">
              <a:spLocks noChangeAspect="1" noChangeArrowheads="1"/>
            </p:cNvSpPr>
            <p:nvPr/>
          </p:nvSpPr>
          <p:spPr bwMode="auto">
            <a:xfrm>
              <a:off x="4047" y="2655"/>
              <a:ext cx="47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0">
                  <a:latin typeface="Comic Sans MS" pitchFamily="-105" charset="0"/>
                </a:rPr>
                <a:t>Q</a:t>
              </a:r>
              <a:r>
                <a:rPr lang="en-US" sz="1200" baseline="-25000">
                  <a:latin typeface="Comic Sans MS" pitchFamily="-105" charset="0"/>
                </a:rPr>
                <a:t>8</a:t>
              </a:r>
              <a:endParaRPr lang="en-US" sz="1200">
                <a:latin typeface="Comic Sans MS" pitchFamily="-105" charset="0"/>
              </a:endParaRPr>
            </a:p>
          </p:txBody>
        </p:sp>
        <p:sp>
          <p:nvSpPr>
            <p:cNvPr id="23578" name="Text Box 64"/>
            <p:cNvSpPr txBox="1">
              <a:spLocks noChangeAspect="1" noChangeArrowheads="1"/>
            </p:cNvSpPr>
            <p:nvPr/>
          </p:nvSpPr>
          <p:spPr bwMode="auto">
            <a:xfrm>
              <a:off x="4878" y="2770"/>
              <a:ext cx="49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0">
                  <a:latin typeface="Comic Sans MS" pitchFamily="-105" charset="0"/>
                </a:rPr>
                <a:t>Q</a:t>
              </a:r>
              <a:r>
                <a:rPr lang="en-US" sz="1200" baseline="-25000">
                  <a:latin typeface="Comic Sans MS" pitchFamily="-105" charset="0"/>
                </a:rPr>
                <a:t>4</a:t>
              </a:r>
              <a:endParaRPr lang="en-US" sz="1200">
                <a:latin typeface="Comic Sans MS" pitchFamily="-105" charset="0"/>
              </a:endParaRPr>
            </a:p>
          </p:txBody>
        </p:sp>
        <p:sp>
          <p:nvSpPr>
            <p:cNvPr id="23579" name="Text Box 65"/>
            <p:cNvSpPr txBox="1">
              <a:spLocks noChangeAspect="1" noChangeArrowheads="1"/>
            </p:cNvSpPr>
            <p:nvPr/>
          </p:nvSpPr>
          <p:spPr bwMode="auto">
            <a:xfrm>
              <a:off x="4350" y="1985"/>
              <a:ext cx="39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0">
                  <a:latin typeface="Comic Sans MS" pitchFamily="-105" charset="0"/>
                </a:rPr>
                <a:t>R</a:t>
              </a:r>
            </a:p>
          </p:txBody>
        </p:sp>
        <p:sp>
          <p:nvSpPr>
            <p:cNvPr id="23580" name="Line 66"/>
            <p:cNvSpPr>
              <a:spLocks noChangeAspect="1" noChangeShapeType="1"/>
            </p:cNvSpPr>
            <p:nvPr/>
          </p:nvSpPr>
          <p:spPr bwMode="auto">
            <a:xfrm>
              <a:off x="3823" y="2305"/>
              <a:ext cx="2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Line 67"/>
            <p:cNvSpPr>
              <a:spLocks noChangeAspect="1" noChangeShapeType="1"/>
            </p:cNvSpPr>
            <p:nvPr/>
          </p:nvSpPr>
          <p:spPr bwMode="auto">
            <a:xfrm>
              <a:off x="4680" y="2161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Text Box 68"/>
            <p:cNvSpPr txBox="1">
              <a:spLocks noChangeAspect="1" noChangeArrowheads="1"/>
            </p:cNvSpPr>
            <p:nvPr/>
          </p:nvSpPr>
          <p:spPr bwMode="auto">
            <a:xfrm>
              <a:off x="4539" y="1979"/>
              <a:ext cx="39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00">
                  <a:latin typeface="Comic Sans MS" pitchFamily="-105" charset="0"/>
                </a:rPr>
                <a:t>Qr</a:t>
              </a:r>
            </a:p>
          </p:txBody>
        </p:sp>
        <p:sp>
          <p:nvSpPr>
            <p:cNvPr id="23583" name="Text Box 69"/>
            <p:cNvSpPr txBox="1">
              <a:spLocks noChangeArrowheads="1"/>
            </p:cNvSpPr>
            <p:nvPr/>
          </p:nvSpPr>
          <p:spPr bwMode="auto">
            <a:xfrm>
              <a:off x="4423" y="1797"/>
              <a:ext cx="3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000"/>
                <a:t>Cell ij</a:t>
              </a:r>
            </a:p>
          </p:txBody>
        </p:sp>
        <p:sp>
          <p:nvSpPr>
            <p:cNvPr id="23584" name="Text Box 70"/>
            <p:cNvSpPr txBox="1">
              <a:spLocks noChangeArrowheads="1"/>
            </p:cNvSpPr>
            <p:nvPr/>
          </p:nvSpPr>
          <p:spPr bwMode="auto">
            <a:xfrm>
              <a:off x="5188" y="2488"/>
              <a:ext cx="1089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400" dirty="0"/>
                <a:t>Cross section view</a:t>
              </a:r>
            </a:p>
          </p:txBody>
        </p:sp>
      </p:grp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1433"/>
              </p:ext>
            </p:extLst>
          </p:nvPr>
        </p:nvGraphicFramePr>
        <p:xfrm>
          <a:off x="4717838" y="2438400"/>
          <a:ext cx="28813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1638093" imgH="444247" progId="Equation.3">
                  <p:embed/>
                </p:oleObj>
              </mc:Choice>
              <mc:Fallback>
                <p:oleObj name="Equation" r:id="rId4" imgW="1638093" imgH="4442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838" y="2438400"/>
                        <a:ext cx="28813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AutoShape 7"/>
          <p:cNvSpPr>
            <a:spLocks noChangeArrowheads="1"/>
          </p:cNvSpPr>
          <p:nvPr/>
        </p:nvSpPr>
        <p:spPr bwMode="auto">
          <a:xfrm>
            <a:off x="3822223" y="26670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2"/>
          <p:cNvSpPr>
            <a:spLocks noChangeShapeType="1"/>
          </p:cNvSpPr>
          <p:nvPr/>
        </p:nvSpPr>
        <p:spPr bwMode="auto">
          <a:xfrm flipV="1">
            <a:off x="2589300" y="3657684"/>
            <a:ext cx="493527" cy="225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019746" y="3332003"/>
            <a:ext cx="166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 table depth (</a:t>
            </a:r>
            <a:r>
              <a:rPr lang="en-US" sz="1400" dirty="0" err="1" smtClean="0"/>
              <a:t>wtd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6947216" y="6165983"/>
            <a:ext cx="2283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Fan et al, JGR 2007</a:t>
            </a:r>
          </a:p>
          <a:p>
            <a:r>
              <a:rPr lang="en-US" sz="1300" dirty="0" smtClean="0"/>
              <a:t>Miguez-Macho et al., JGR 2007</a:t>
            </a:r>
            <a:endParaRPr lang="en-US" sz="1300" dirty="0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0" y="0"/>
            <a:ext cx="922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Arial"/>
                <a:ea typeface="Times New Roman" pitchFamily="-105" charset="0"/>
                <a:cs typeface="Arial"/>
              </a:rPr>
              <a:t>Miguez</a:t>
            </a:r>
            <a:r>
              <a:rPr lang="en-US" sz="2800" dirty="0">
                <a:latin typeface="Arial"/>
                <a:ea typeface="Times New Roman" pitchFamily="-105" charset="0"/>
                <a:cs typeface="Arial"/>
              </a:rPr>
              <a:t>-Macho &amp; Fan water table dynamics in Noah-MP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2400" y="807184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Noah-MP options exist for</a:t>
            </a:r>
          </a:p>
          <a:p>
            <a:pPr marL="458788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 free drainage soil lower boundary condition</a:t>
            </a:r>
          </a:p>
          <a:p>
            <a:pPr marL="458788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 1D aquifer interaction</a:t>
            </a:r>
          </a:p>
          <a:p>
            <a:pPr marL="458788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 new option added for 1D interaction with horizontal aquifer transport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User note: not a river routing, overland flow scheme (see WRF-hydro)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0" y="6448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0" y="7210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5867400" cy="7921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Noah-MP vs. </a:t>
            </a:r>
            <a:r>
              <a:rPr lang="en-US" sz="2400" dirty="0" err="1" smtClean="0">
                <a:latin typeface="Arial"/>
                <a:cs typeface="Arial"/>
              </a:rPr>
              <a:t>NoahMP</a:t>
            </a:r>
            <a:r>
              <a:rPr lang="en-US" sz="2400" dirty="0" smtClean="0">
                <a:latin typeface="Arial"/>
                <a:cs typeface="Arial"/>
              </a:rPr>
              <a:t> w/groundwater</a:t>
            </a: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Surface Verification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05400" cy="18288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Six-month 30km WRF simulations - 2010</a:t>
            </a:r>
          </a:p>
          <a:p>
            <a:r>
              <a:rPr lang="en-US" sz="1600" dirty="0" smtClean="0">
                <a:latin typeface="Arial"/>
                <a:cs typeface="Arial"/>
              </a:rPr>
              <a:t>Spin-up soil for one year using offline HRLDAS</a:t>
            </a:r>
          </a:p>
          <a:p>
            <a:r>
              <a:rPr lang="en-US" sz="1600" dirty="0" smtClean="0">
                <a:latin typeface="Arial"/>
                <a:cs typeface="Arial"/>
              </a:rPr>
              <a:t>IC/BC from NARR</a:t>
            </a:r>
          </a:p>
          <a:p>
            <a:r>
              <a:rPr lang="en-US" sz="1600" dirty="0" smtClean="0">
                <a:latin typeface="Arial"/>
                <a:cs typeface="Arial"/>
              </a:rPr>
              <a:t>Verification against ~2600 surface stations</a:t>
            </a:r>
          </a:p>
        </p:txBody>
      </p:sp>
      <p:pic>
        <p:nvPicPr>
          <p:cNvPr id="4" name="Picture 3" descr="plot_domain.png"/>
          <p:cNvPicPr>
            <a:picLocks noChangeAspect="1"/>
          </p:cNvPicPr>
          <p:nvPr/>
        </p:nvPicPr>
        <p:blipFill>
          <a:blip r:embed="rId2" cstate="print"/>
          <a:srcRect l="19778" t="22222" r="18889" b="22222"/>
          <a:stretch>
            <a:fillRect/>
          </a:stretch>
        </p:blipFill>
        <p:spPr>
          <a:xfrm>
            <a:off x="5638800" y="759790"/>
            <a:ext cx="2763012" cy="20021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73295"/>
              </p:ext>
            </p:extLst>
          </p:nvPr>
        </p:nvGraphicFramePr>
        <p:xfrm>
          <a:off x="762000" y="3200400"/>
          <a:ext cx="792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55"/>
                <a:gridCol w="1275255"/>
                <a:gridCol w="1131719"/>
                <a:gridCol w="963343"/>
                <a:gridCol w="1093076"/>
                <a:gridCol w="1093076"/>
                <a:gridCol w="1093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Day 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RMSE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Noah-MP 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2m</a:t>
                      </a:r>
                      <a:endParaRPr lang="en-US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0.5</a:t>
                      </a:r>
                      <a:endParaRPr lang="en-US" u="none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1.0</a:t>
                      </a:r>
                      <a:endParaRPr lang="en-US" u="none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0.2</a:t>
                      </a:r>
                      <a:endParaRPr lang="en-US" u="none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0.8</a:t>
                      </a:r>
                      <a:endParaRPr lang="en-US" u="none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w/GW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MAM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2m</a:t>
                      </a:r>
                      <a:endParaRPr lang="en-US" dirty="0" smtClean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00B050"/>
                          </a:solidFill>
                          <a:effectLst/>
                        </a:rPr>
                        <a:t>0.4</a:t>
                      </a:r>
                      <a:endParaRPr lang="en-US" b="1" u="none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b="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US" b="0" u="non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b="0" u="non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Noah-MP 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JJA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2m</a:t>
                      </a:r>
                      <a:endParaRPr lang="en-US" dirty="0" smtClean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/>
                        <a:t>1.7</a:t>
                      </a:r>
                      <a:endParaRPr lang="en-US" b="0" u="none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/>
                        <a:t>1.9</a:t>
                      </a:r>
                      <a:endParaRPr lang="en-US" b="0" u="none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0.5</a:t>
                      </a:r>
                      <a:endParaRPr lang="en-US" u="none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1.0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w/GW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JJA</a:t>
                      </a:r>
                      <a:endParaRPr lang="en-US" dirty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2m</a:t>
                      </a:r>
                      <a:endParaRPr lang="en-US" dirty="0" smtClean="0"/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008000"/>
                          </a:solidFill>
                        </a:rPr>
                        <a:t>1.1</a:t>
                      </a:r>
                      <a:endParaRPr lang="en-US" b="1" u="none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008000"/>
                          </a:solidFill>
                        </a:rPr>
                        <a:t>1.6</a:t>
                      </a:r>
                      <a:endParaRPr lang="en-US" b="1" u="none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00B050"/>
                          </a:solidFill>
                        </a:rPr>
                        <a:t>0.1</a:t>
                      </a:r>
                      <a:endParaRPr lang="en-US" b="1" u="non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rgbClr val="00B050"/>
                          </a:solidFill>
                        </a:rPr>
                        <a:t>0.9</a:t>
                      </a:r>
                      <a:endParaRPr lang="en-US" b="1" u="none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6488668"/>
            <a:ext cx="639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Green: Noah-MP w/GW improves  </a:t>
            </a:r>
            <a:r>
              <a:rPr lang="en-US" dirty="0" smtClean="0">
                <a:solidFill>
                  <a:srgbClr val="FF0000"/>
                </a:solidFill>
              </a:rPr>
              <a:t>Red: Noah-MP w/GW degrades</a:t>
            </a:r>
            <a:endParaRPr lang="en-US" u="sng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448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2107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220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latin typeface="Arial"/>
                <a:ea typeface="Times New Roman" pitchFamily="-105" charset="0"/>
                <a:cs typeface="Arial"/>
              </a:rPr>
              <a:t>Miguez</a:t>
            </a:r>
            <a:r>
              <a:rPr lang="en-US" sz="2800" dirty="0">
                <a:latin typeface="Arial"/>
                <a:ea typeface="Times New Roman" pitchFamily="-105" charset="0"/>
                <a:cs typeface="Arial"/>
              </a:rPr>
              <a:t>-Macho &amp; Fan water table dynamics in Noah-MP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BF15-C3A2-4216-9036-F473EC14AF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 txBox="1">
            <a:spLocks/>
          </p:cNvSpPr>
          <p:nvPr/>
        </p:nvSpPr>
        <p:spPr>
          <a:xfrm>
            <a:off x="16193" y="5754974"/>
            <a:ext cx="8991600" cy="1098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Groundwater information based on </a:t>
            </a:r>
            <a:r>
              <a:rPr lang="en-US" sz="2000" dirty="0" err="1" smtClean="0">
                <a:latin typeface="Arial"/>
                <a:cs typeface="Arial"/>
              </a:rPr>
              <a:t>Miguez</a:t>
            </a:r>
            <a:r>
              <a:rPr lang="en-US" sz="2000" dirty="0" smtClean="0">
                <a:latin typeface="Arial"/>
                <a:cs typeface="Arial"/>
              </a:rPr>
              <a:t>-Macho and Fan </a:t>
            </a:r>
          </a:p>
          <a:p>
            <a:r>
              <a:rPr lang="en-US" sz="2000" dirty="0" smtClean="0">
                <a:latin typeface="Arial"/>
                <a:cs typeface="Arial"/>
              </a:rPr>
              <a:t>Contains 6 layers: depth to water table, climatological recharge, </a:t>
            </a:r>
            <a:r>
              <a:rPr lang="en-US" sz="2000" dirty="0" err="1" smtClean="0">
                <a:latin typeface="Arial"/>
                <a:cs typeface="Arial"/>
              </a:rPr>
              <a:t>rivermask</a:t>
            </a:r>
            <a:r>
              <a:rPr lang="en-US" sz="2000" dirty="0" smtClean="0">
                <a:latin typeface="Arial"/>
                <a:cs typeface="Arial"/>
              </a:rPr>
              <a:t>,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K e-fold, and terrain of river and non-river.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WRF v3.9 release cycle: Noah-MP modifications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plot_w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6117" r="11935" b="9015"/>
          <a:stretch/>
        </p:blipFill>
        <p:spPr>
          <a:xfrm>
            <a:off x="1905000" y="685801"/>
            <a:ext cx="5256220" cy="51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2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6761</TotalTime>
  <Words>871</Words>
  <Application>Microsoft Macintosh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Noah-MP Land Surface Model Developments in WRFv3.9 and Beyond</vt:lpstr>
      <vt:lpstr>PowerPoint Presentation</vt:lpstr>
      <vt:lpstr>PowerPoint Presentation</vt:lpstr>
      <vt:lpstr>Noah-MP-Crop – expanded capability</vt:lpstr>
      <vt:lpstr>PowerPoint Presentation</vt:lpstr>
      <vt:lpstr>PowerPoint Presentation</vt:lpstr>
      <vt:lpstr>PowerPoint Presentation</vt:lpstr>
      <vt:lpstr>Noah-MP vs. NoahMP w/groundwater Surface Verification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WRF-Crop Results</vt:lpstr>
      <vt:lpstr>PowerPoint Presentation</vt:lpstr>
      <vt:lpstr>Summary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Broxton</dc:creator>
  <cp:lastModifiedBy>Michael</cp:lastModifiedBy>
  <cp:revision>174</cp:revision>
  <cp:lastPrinted>2015-06-17T12:55:13Z</cp:lastPrinted>
  <dcterms:created xsi:type="dcterms:W3CDTF">2014-05-13T16:20:33Z</dcterms:created>
  <dcterms:modified xsi:type="dcterms:W3CDTF">2017-06-13T20:01:12Z</dcterms:modified>
</cp:coreProperties>
</file>