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handoutMasterIdLst>
    <p:handoutMasterId r:id="rId16"/>
  </p:handoutMasterIdLst>
  <p:sldIdLst>
    <p:sldId id="257" r:id="rId2"/>
    <p:sldId id="295" r:id="rId3"/>
    <p:sldId id="260" r:id="rId4"/>
    <p:sldId id="333" r:id="rId5"/>
    <p:sldId id="262" r:id="rId6"/>
    <p:sldId id="263" r:id="rId7"/>
    <p:sldId id="336" r:id="rId8"/>
    <p:sldId id="338" r:id="rId9"/>
    <p:sldId id="348" r:id="rId10"/>
    <p:sldId id="346" r:id="rId11"/>
    <p:sldId id="347" r:id="rId12"/>
    <p:sldId id="329" r:id="rId13"/>
    <p:sldId id="286"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trick Campbell" initials="PC"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31" autoAdjust="0"/>
    <p:restoredTop sz="84186" autoAdjust="0"/>
  </p:normalViewPr>
  <p:slideViewPr>
    <p:cSldViewPr snapToGrid="0" snapToObjects="1">
      <p:cViewPr varScale="1">
        <p:scale>
          <a:sx n="61" d="100"/>
          <a:sy n="61" d="100"/>
        </p:scale>
        <p:origin x="2022" y="66"/>
      </p:cViewPr>
      <p:guideLst>
        <p:guide orient="horz" pos="2160"/>
        <p:guide pos="2880"/>
      </p:guideLst>
    </p:cSldViewPr>
  </p:slideViewPr>
  <p:outlineViewPr>
    <p:cViewPr>
      <p:scale>
        <a:sx n="33" d="100"/>
        <a:sy n="33" d="100"/>
      </p:scale>
      <p:origin x="0" y="382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7DB59AE-DB99-4CAF-BC14-EF6729C6C516}" type="datetimeFigureOut">
              <a:rPr lang="en-US" smtClean="0"/>
              <a:t>6/14/2017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F1DC774-02F2-4431-9C69-3256E8421E0B}" type="slidenum">
              <a:rPr lang="en-US" smtClean="0"/>
              <a:t>‹#›</a:t>
            </a:fld>
            <a:endParaRPr lang="en-US"/>
          </a:p>
        </p:txBody>
      </p:sp>
    </p:spTree>
    <p:extLst>
      <p:ext uri="{BB962C8B-B14F-4D97-AF65-F5344CB8AC3E}">
        <p14:creationId xmlns:p14="http://schemas.microsoft.com/office/powerpoint/2010/main" val="24718796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97D62D-57C3-44F1-938C-89CFD5A0D161}" type="datetimeFigureOut">
              <a:rPr lang="en-US" smtClean="0"/>
              <a:t>6/14/2017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D3E020-252D-4217-910D-E58267722DFA}" type="slidenum">
              <a:rPr lang="en-US" smtClean="0"/>
              <a:t>‹#›</a:t>
            </a:fld>
            <a:endParaRPr lang="en-US"/>
          </a:p>
        </p:txBody>
      </p:sp>
    </p:spTree>
    <p:extLst>
      <p:ext uri="{BB962C8B-B14F-4D97-AF65-F5344CB8AC3E}">
        <p14:creationId xmlns:p14="http://schemas.microsoft.com/office/powerpoint/2010/main" val="3992211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Increase font size for names and also affiliation, they are way too small</a:t>
            </a:r>
          </a:p>
        </p:txBody>
      </p:sp>
      <p:sp>
        <p:nvSpPr>
          <p:cNvPr id="4" name="Slide Number Placeholder 3"/>
          <p:cNvSpPr>
            <a:spLocks noGrp="1"/>
          </p:cNvSpPr>
          <p:nvPr>
            <p:ph type="sldNum" sz="quarter" idx="10"/>
          </p:nvPr>
        </p:nvSpPr>
        <p:spPr/>
        <p:txBody>
          <a:bodyPr/>
          <a:lstStyle/>
          <a:p>
            <a:fld id="{44D3E020-252D-4217-910D-E58267722DFA}" type="slidenum">
              <a:rPr lang="en-US" smtClean="0"/>
              <a:t>1</a:t>
            </a:fld>
            <a:endParaRPr lang="en-US"/>
          </a:p>
        </p:txBody>
      </p:sp>
    </p:spTree>
    <p:extLst>
      <p:ext uri="{BB962C8B-B14F-4D97-AF65-F5344CB8AC3E}">
        <p14:creationId xmlns:p14="http://schemas.microsoft.com/office/powerpoint/2010/main" val="13746384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D3E020-252D-4217-910D-E58267722DFA}" type="slidenum">
              <a:rPr lang="en-US" smtClean="0"/>
              <a:t>12</a:t>
            </a:fld>
            <a:endParaRPr lang="en-US"/>
          </a:p>
        </p:txBody>
      </p:sp>
    </p:spTree>
    <p:extLst>
      <p:ext uri="{BB962C8B-B14F-4D97-AF65-F5344CB8AC3E}">
        <p14:creationId xmlns:p14="http://schemas.microsoft.com/office/powerpoint/2010/main" val="3557274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D3E020-252D-4217-910D-E58267722DFA}" type="slidenum">
              <a:rPr lang="en-US" smtClean="0"/>
              <a:t>13</a:t>
            </a:fld>
            <a:endParaRPr lang="en-US"/>
          </a:p>
        </p:txBody>
      </p:sp>
    </p:spTree>
    <p:extLst>
      <p:ext uri="{BB962C8B-B14F-4D97-AF65-F5344CB8AC3E}">
        <p14:creationId xmlns:p14="http://schemas.microsoft.com/office/powerpoint/2010/main" val="692503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just">
              <a:buFont typeface="Arial" panose="020B0604020202020204" pitchFamily="34" charset="0"/>
              <a:buChar char="•"/>
            </a:pPr>
            <a:r>
              <a:rPr lang="en-US" sz="1200" b="1" dirty="0">
                <a:latin typeface="Times New Roman" panose="02020603050405020304" pitchFamily="18" charset="0"/>
                <a:cs typeface="Times New Roman" panose="02020603050405020304" pitchFamily="18" charset="0"/>
              </a:rPr>
              <a:t>YZ: use the font size 20 for second bullet for consistency</a:t>
            </a:r>
          </a:p>
          <a:p>
            <a:pPr marL="342900" indent="-342900" algn="just">
              <a:buFont typeface="Arial" panose="020B0604020202020204" pitchFamily="34" charset="0"/>
              <a:buChar char="•"/>
            </a:pPr>
            <a:endParaRPr lang="en-US" sz="1200" b="1"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endParaRPr lang="en-US" sz="1200" b="1"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1200" b="1" dirty="0">
                <a:latin typeface="Times New Roman" panose="02020603050405020304" pitchFamily="18" charset="0"/>
                <a:cs typeface="Times New Roman" panose="02020603050405020304" pitchFamily="18" charset="0"/>
              </a:rPr>
              <a:t>Rapidly increases in modern society activities, economics and population are becoming complex and vulnerable to changes in weather, air quality and climate. Emission projections are critical elements in understanding future climate impacts on regional air quality.</a:t>
            </a:r>
          </a:p>
          <a:p>
            <a:pPr marL="342900" indent="-342900" algn="just">
              <a:buFont typeface="Arial" panose="020B0604020202020204" pitchFamily="34" charset="0"/>
              <a:buChar char="•"/>
            </a:pPr>
            <a:endParaRPr lang="en-US" sz="1200" b="1"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1200" b="1" dirty="0">
                <a:latin typeface="Times New Roman" panose="02020603050405020304" pitchFamily="18" charset="0"/>
                <a:cs typeface="Times New Roman" panose="02020603050405020304" pitchFamily="18" charset="0"/>
              </a:rPr>
              <a:t>In the past, emission projections have often been estimated by combining fuel consumption with an averaged emission factor that represents the whole emitter population while neglecting relationship between socioeconomic factors and projected technology change. The newly, developed dynamic technology model (Yan et al., 2014) can overcome this deficiency in projecting emissions. This is the model system that uses the dynamic technology model emission projections within the downscaled model system</a:t>
            </a:r>
          </a:p>
          <a:p>
            <a:endParaRPr lang="en-US" dirty="0"/>
          </a:p>
        </p:txBody>
      </p:sp>
      <p:sp>
        <p:nvSpPr>
          <p:cNvPr id="4" name="Slide Number Placeholder 3"/>
          <p:cNvSpPr>
            <a:spLocks noGrp="1"/>
          </p:cNvSpPr>
          <p:nvPr>
            <p:ph type="sldNum" sz="quarter" idx="10"/>
          </p:nvPr>
        </p:nvSpPr>
        <p:spPr/>
        <p:txBody>
          <a:bodyPr/>
          <a:lstStyle/>
          <a:p>
            <a:fld id="{44D3E020-252D-4217-910D-E58267722DFA}" type="slidenum">
              <a:rPr lang="en-US" smtClean="0"/>
              <a:t>2</a:t>
            </a:fld>
            <a:endParaRPr lang="en-US"/>
          </a:p>
        </p:txBody>
      </p:sp>
    </p:spTree>
    <p:extLst>
      <p:ext uri="{BB962C8B-B14F-4D97-AF65-F5344CB8AC3E}">
        <p14:creationId xmlns:p14="http://schemas.microsoft.com/office/powerpoint/2010/main" val="2359431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rgbClr val="C00000"/>
              </a:solidFill>
              <a:effectLst>
                <a:outerShdw blurRad="38100" dist="38100" dir="2700000" algn="tl">
                  <a:srgbClr val="000000">
                    <a:alpha val="43137"/>
                  </a:srgbClr>
                </a:outerShdw>
              </a:effectLst>
            </a:endParaRPr>
          </a:p>
          <a:p>
            <a:endParaRPr lang="en-US" dirty="0"/>
          </a:p>
        </p:txBody>
      </p:sp>
      <p:sp>
        <p:nvSpPr>
          <p:cNvPr id="4" name="Slide Number Placeholder 3"/>
          <p:cNvSpPr>
            <a:spLocks noGrp="1"/>
          </p:cNvSpPr>
          <p:nvPr>
            <p:ph type="sldNum" sz="quarter" idx="10"/>
          </p:nvPr>
        </p:nvSpPr>
        <p:spPr/>
        <p:txBody>
          <a:bodyPr/>
          <a:lstStyle/>
          <a:p>
            <a:fld id="{44D3E020-252D-4217-910D-E58267722DFA}" type="slidenum">
              <a:rPr lang="en-US" smtClean="0"/>
              <a:t>3</a:t>
            </a:fld>
            <a:endParaRPr lang="en-US"/>
          </a:p>
        </p:txBody>
      </p:sp>
    </p:spTree>
    <p:extLst>
      <p:ext uri="{BB962C8B-B14F-4D97-AF65-F5344CB8AC3E}">
        <p14:creationId xmlns:p14="http://schemas.microsoft.com/office/powerpoint/2010/main" val="3057195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D3E020-252D-4217-910D-E58267722DFA}" type="slidenum">
              <a:rPr lang="en-US" smtClean="0"/>
              <a:t>4</a:t>
            </a:fld>
            <a:endParaRPr lang="en-US"/>
          </a:p>
        </p:txBody>
      </p:sp>
    </p:spTree>
    <p:extLst>
      <p:ext uri="{BB962C8B-B14F-4D97-AF65-F5344CB8AC3E}">
        <p14:creationId xmlns:p14="http://schemas.microsoft.com/office/powerpoint/2010/main" val="4039793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D3E020-252D-4217-910D-E58267722DFA}" type="slidenum">
              <a:rPr lang="en-US" smtClean="0"/>
              <a:t>7</a:t>
            </a:fld>
            <a:endParaRPr lang="en-US"/>
          </a:p>
        </p:txBody>
      </p:sp>
    </p:spTree>
    <p:extLst>
      <p:ext uri="{BB962C8B-B14F-4D97-AF65-F5344CB8AC3E}">
        <p14:creationId xmlns:p14="http://schemas.microsoft.com/office/powerpoint/2010/main" val="3571202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D3E020-252D-4217-910D-E58267722DFA}" type="slidenum">
              <a:rPr lang="en-US" smtClean="0"/>
              <a:t>8</a:t>
            </a:fld>
            <a:endParaRPr lang="en-US"/>
          </a:p>
        </p:txBody>
      </p:sp>
    </p:spTree>
    <p:extLst>
      <p:ext uri="{BB962C8B-B14F-4D97-AF65-F5344CB8AC3E}">
        <p14:creationId xmlns:p14="http://schemas.microsoft.com/office/powerpoint/2010/main" val="973975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b="1" dirty="0">
                <a:solidFill>
                  <a:srgbClr val="0000FF"/>
                </a:solidFill>
                <a:latin typeface="Arial" panose="020B0604020202020204" pitchFamily="34" charset="0"/>
                <a:cs typeface="Arial" panose="020B0604020202020204" pitchFamily="34" charset="0"/>
              </a:rPr>
              <a:t>with a few exceptions Ohio River” does not make sense, did</a:t>
            </a:r>
            <a:r>
              <a:rPr lang="en-US" b="1" baseline="0" dirty="0">
                <a:solidFill>
                  <a:srgbClr val="0000FF"/>
                </a:solidFill>
                <a:latin typeface="Arial" panose="020B0604020202020204" pitchFamily="34" charset="0"/>
                <a:cs typeface="Arial" panose="020B0604020202020204" pitchFamily="34" charset="0"/>
              </a:rPr>
              <a:t> you mean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0000FF"/>
                </a:solidFill>
                <a:latin typeface="Arial" panose="020B0604020202020204" pitchFamily="34" charset="0"/>
                <a:cs typeface="Arial" panose="020B0604020202020204" pitchFamily="34" charset="0"/>
              </a:rPr>
              <a:t>with a few exceptions (e.g., Ohio River)</a:t>
            </a:r>
            <a:endParaRPr lang="en-US" dirty="0">
              <a:solidFill>
                <a:srgbClr val="0000FF"/>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00FF"/>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44D3E020-252D-4217-910D-E58267722DFA}" type="slidenum">
              <a:rPr lang="en-US" smtClean="0"/>
              <a:t>9</a:t>
            </a:fld>
            <a:endParaRPr lang="en-US"/>
          </a:p>
        </p:txBody>
      </p:sp>
    </p:spTree>
    <p:extLst>
      <p:ext uri="{BB962C8B-B14F-4D97-AF65-F5344CB8AC3E}">
        <p14:creationId xmlns:p14="http://schemas.microsoft.com/office/powerpoint/2010/main" val="3953527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D3E020-252D-4217-910D-E58267722DFA}" type="slidenum">
              <a:rPr lang="en-US" smtClean="0"/>
              <a:t>10</a:t>
            </a:fld>
            <a:endParaRPr lang="en-US"/>
          </a:p>
        </p:txBody>
      </p:sp>
    </p:spTree>
    <p:extLst>
      <p:ext uri="{BB962C8B-B14F-4D97-AF65-F5344CB8AC3E}">
        <p14:creationId xmlns:p14="http://schemas.microsoft.com/office/powerpoint/2010/main" val="1637135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D3E020-252D-4217-910D-E58267722DFA}" type="slidenum">
              <a:rPr lang="en-US" smtClean="0"/>
              <a:t>11</a:t>
            </a:fld>
            <a:endParaRPr lang="en-US"/>
          </a:p>
        </p:txBody>
      </p:sp>
    </p:spTree>
    <p:extLst>
      <p:ext uri="{BB962C8B-B14F-4D97-AF65-F5344CB8AC3E}">
        <p14:creationId xmlns:p14="http://schemas.microsoft.com/office/powerpoint/2010/main" val="1160433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0340" y="2130425"/>
            <a:ext cx="7772400" cy="1470025"/>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656140" y="3886200"/>
            <a:ext cx="6400800" cy="1752600"/>
          </a:xfrm>
          <a:prstGeom prst="rect">
            <a:avLst/>
          </a:prstGeo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FCBED09-8FF8-9D44-9F15-9D3294696A95}" type="datetimeFigureOut">
              <a:rPr lang="en-US" smtClean="0"/>
              <a:t>6/14/2017</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80AF44-0932-5A4A-AD8B-B59E4CAEB575}" type="slidenum">
              <a:rPr lang="en-US" smtClean="0"/>
              <a:t>‹#›</a:t>
            </a:fld>
            <a:endParaRPr lang="en-US"/>
          </a:p>
        </p:txBody>
      </p:sp>
    </p:spTree>
    <p:extLst>
      <p:ext uri="{BB962C8B-B14F-4D97-AF65-F5344CB8AC3E}">
        <p14:creationId xmlns:p14="http://schemas.microsoft.com/office/powerpoint/2010/main" val="1482511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74839" y="1166801"/>
            <a:ext cx="7556485" cy="1143000"/>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1074839" y="2507701"/>
            <a:ext cx="7556485" cy="36184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CBED09-8FF8-9D44-9F15-9D3294696A95}" type="datetimeFigureOut">
              <a:rPr lang="en-US" smtClean="0"/>
              <a:t>6/14/2017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80AF44-0932-5A4A-AD8B-B59E4CAEB575}" type="slidenum">
              <a:rPr lang="en-US" smtClean="0"/>
              <a:t>‹#›</a:t>
            </a:fld>
            <a:endParaRPr lang="en-US"/>
          </a:p>
        </p:txBody>
      </p:sp>
    </p:spTree>
    <p:extLst>
      <p:ext uri="{BB962C8B-B14F-4D97-AF65-F5344CB8AC3E}">
        <p14:creationId xmlns:p14="http://schemas.microsoft.com/office/powerpoint/2010/main" val="2435612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8924" y="4406900"/>
            <a:ext cx="7772400" cy="1362075"/>
          </a:xfrm>
          <a:prstGeom prst="rect">
            <a:avLst/>
          </a:prstGeo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858924"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CBED09-8FF8-9D44-9F15-9D3294696A95}" type="datetimeFigureOut">
              <a:rPr lang="en-US" smtClean="0"/>
              <a:t>6/14/2017</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80AF44-0932-5A4A-AD8B-B59E4CAEB575}" type="slidenum">
              <a:rPr lang="en-US" smtClean="0"/>
              <a:t>‹#›</a:t>
            </a:fld>
            <a:endParaRPr lang="en-US"/>
          </a:p>
        </p:txBody>
      </p:sp>
    </p:spTree>
    <p:extLst>
      <p:ext uri="{BB962C8B-B14F-4D97-AF65-F5344CB8AC3E}">
        <p14:creationId xmlns:p14="http://schemas.microsoft.com/office/powerpoint/2010/main" val="3474633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30315" y="354875"/>
            <a:ext cx="7556485" cy="1143000"/>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1074838" y="1600200"/>
            <a:ext cx="3776053"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34169" y="1600200"/>
            <a:ext cx="375263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CBED09-8FF8-9D44-9F15-9D3294696A95}" type="datetimeFigureOut">
              <a:rPr lang="en-US" smtClean="0"/>
              <a:t>6/14/2017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80AF44-0932-5A4A-AD8B-B59E4CAEB575}" type="slidenum">
              <a:rPr lang="en-US" smtClean="0"/>
              <a:t>‹#›</a:t>
            </a:fld>
            <a:endParaRPr lang="en-US"/>
          </a:p>
        </p:txBody>
      </p:sp>
    </p:spTree>
    <p:extLst>
      <p:ext uri="{BB962C8B-B14F-4D97-AF65-F5344CB8AC3E}">
        <p14:creationId xmlns:p14="http://schemas.microsoft.com/office/powerpoint/2010/main" val="605327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74839" y="257721"/>
            <a:ext cx="7611961" cy="1143000"/>
          </a:xfrm>
          <a:prstGeom prst="rect">
            <a:avLst/>
          </a:prstGeo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74839" y="1535113"/>
            <a:ext cx="383851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74838" y="2174875"/>
            <a:ext cx="3838511"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68867" y="1535113"/>
            <a:ext cx="37179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68867" y="2174875"/>
            <a:ext cx="37179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FCBED09-8FF8-9D44-9F15-9D3294696A95}" type="datetimeFigureOut">
              <a:rPr lang="en-US" smtClean="0"/>
              <a:t>6/14/2017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80AF44-0932-5A4A-AD8B-B59E4CAEB575}" type="slidenum">
              <a:rPr lang="en-US" smtClean="0"/>
              <a:t>‹#›</a:t>
            </a:fld>
            <a:endParaRPr lang="en-US"/>
          </a:p>
        </p:txBody>
      </p:sp>
    </p:spTree>
    <p:extLst>
      <p:ext uri="{BB962C8B-B14F-4D97-AF65-F5344CB8AC3E}">
        <p14:creationId xmlns:p14="http://schemas.microsoft.com/office/powerpoint/2010/main" val="2328948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74838" y="1166801"/>
            <a:ext cx="7556485" cy="1143000"/>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CBED09-8FF8-9D44-9F15-9D3294696A95}" type="datetimeFigureOut">
              <a:rPr lang="en-US" smtClean="0"/>
              <a:t>6/14/2017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80AF44-0932-5A4A-AD8B-B59E4CAEB575}" type="slidenum">
              <a:rPr lang="en-US" smtClean="0"/>
              <a:t>‹#›</a:t>
            </a:fld>
            <a:endParaRPr lang="en-US"/>
          </a:p>
        </p:txBody>
      </p:sp>
    </p:spTree>
    <p:extLst>
      <p:ext uri="{BB962C8B-B14F-4D97-AF65-F5344CB8AC3E}">
        <p14:creationId xmlns:p14="http://schemas.microsoft.com/office/powerpoint/2010/main" val="1689626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CBED09-8FF8-9D44-9F15-9D3294696A95}" type="datetimeFigureOut">
              <a:rPr lang="en-US" smtClean="0"/>
              <a:t>6/14/2017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80AF44-0932-5A4A-AD8B-B59E4CAEB575}" type="slidenum">
              <a:rPr lang="en-US" smtClean="0"/>
              <a:t>‹#›</a:t>
            </a:fld>
            <a:endParaRPr lang="en-US"/>
          </a:p>
        </p:txBody>
      </p:sp>
    </p:spTree>
    <p:extLst>
      <p:ext uri="{BB962C8B-B14F-4D97-AF65-F5344CB8AC3E}">
        <p14:creationId xmlns:p14="http://schemas.microsoft.com/office/powerpoint/2010/main" val="2166581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74839" y="273050"/>
            <a:ext cx="3008313" cy="1162050"/>
          </a:xfrm>
          <a:prstGeom prst="rect">
            <a:avLst/>
          </a:prstGeo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267952" y="273050"/>
            <a:ext cx="4363372"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4839"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CBED09-8FF8-9D44-9F15-9D3294696A95}" type="datetimeFigureOut">
              <a:rPr lang="en-US" smtClean="0"/>
              <a:t>6/14/2017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80AF44-0932-5A4A-AD8B-B59E4CAEB575}" type="slidenum">
              <a:rPr lang="en-US" smtClean="0"/>
              <a:t>‹#›</a:t>
            </a:fld>
            <a:endParaRPr lang="en-US"/>
          </a:p>
        </p:txBody>
      </p:sp>
    </p:spTree>
    <p:extLst>
      <p:ext uri="{BB962C8B-B14F-4D97-AF65-F5344CB8AC3E}">
        <p14:creationId xmlns:p14="http://schemas.microsoft.com/office/powerpoint/2010/main" val="3372889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CBED09-8FF8-9D44-9F15-9D3294696A95}" type="datetimeFigureOut">
              <a:rPr lang="en-US" smtClean="0"/>
              <a:t>6/14/2017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80AF44-0932-5A4A-AD8B-B59E4CAEB575}" type="slidenum">
              <a:rPr lang="en-US" smtClean="0"/>
              <a:t>‹#›</a:t>
            </a:fld>
            <a:endParaRPr lang="en-US"/>
          </a:p>
        </p:txBody>
      </p:sp>
    </p:spTree>
    <p:extLst>
      <p:ext uri="{BB962C8B-B14F-4D97-AF65-F5344CB8AC3E}">
        <p14:creationId xmlns:p14="http://schemas.microsoft.com/office/powerpoint/2010/main" val="2702522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074839" y="6356350"/>
            <a:ext cx="2066669"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6FCBED09-8FF8-9D44-9F15-9D3294696A95}" type="datetimeFigureOut">
              <a:rPr lang="en-US" smtClean="0"/>
              <a:pPr/>
              <a:t>6/14/2017</a:t>
            </a:fld>
            <a:endParaRPr lang="en-US" dirty="0"/>
          </a:p>
        </p:txBody>
      </p:sp>
      <p:sp>
        <p:nvSpPr>
          <p:cNvPr id="5" name="Footer Placeholder 4"/>
          <p:cNvSpPr>
            <a:spLocks noGrp="1"/>
          </p:cNvSpPr>
          <p:nvPr>
            <p:ph type="ftr" sz="quarter" idx="3"/>
          </p:nvPr>
        </p:nvSpPr>
        <p:spPr>
          <a:xfrm>
            <a:off x="3366566" y="6356350"/>
            <a:ext cx="3207081"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6806743" y="6356350"/>
            <a:ext cx="1824581"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880AF44-0932-5A4A-AD8B-B59E4CAEB575}" type="slidenum">
              <a:rPr lang="en-US" smtClean="0"/>
              <a:pPr/>
              <a:t>‹#›</a:t>
            </a:fld>
            <a:endParaRPr lang="en-US" dirty="0"/>
          </a:p>
        </p:txBody>
      </p:sp>
      <p:sp>
        <p:nvSpPr>
          <p:cNvPr id="8" name="Title Placeholder 1"/>
          <p:cNvSpPr>
            <a:spLocks noGrp="1"/>
          </p:cNvSpPr>
          <p:nvPr>
            <p:ph type="title"/>
          </p:nvPr>
        </p:nvSpPr>
        <p:spPr>
          <a:xfrm>
            <a:off x="1074839" y="900200"/>
            <a:ext cx="7556485" cy="1068988"/>
          </a:xfrm>
          <a:prstGeom prst="rect">
            <a:avLst/>
          </a:prstGeom>
        </p:spPr>
        <p:txBody>
          <a:bodyPr vert="horz" lIns="91440" tIns="45720" rIns="91440" bIns="45720" rtlCol="0" anchor="ctr">
            <a:noAutofit/>
          </a:bodyPr>
          <a:lstStyle/>
          <a:p>
            <a:r>
              <a:rPr lang="en-US" dirty="0"/>
              <a:t>Headline Line One</a:t>
            </a:r>
            <a:br>
              <a:rPr lang="en-US" dirty="0"/>
            </a:br>
            <a:r>
              <a:rPr lang="en-US" dirty="0"/>
              <a:t>Headline Line Two</a:t>
            </a:r>
          </a:p>
        </p:txBody>
      </p:sp>
      <p:sp>
        <p:nvSpPr>
          <p:cNvPr id="9" name="Text Placeholder 2"/>
          <p:cNvSpPr>
            <a:spLocks noGrp="1"/>
          </p:cNvSpPr>
          <p:nvPr>
            <p:ph type="body" idx="1"/>
          </p:nvPr>
        </p:nvSpPr>
        <p:spPr>
          <a:xfrm>
            <a:off x="1074839" y="3022896"/>
            <a:ext cx="7556485" cy="310326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 name="Picture 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0"/>
            <a:ext cx="685800" cy="6858000"/>
          </a:xfrm>
          <a:prstGeom prst="rect">
            <a:avLst/>
          </a:prstGeom>
        </p:spPr>
      </p:pic>
    </p:spTree>
    <p:extLst>
      <p:ext uri="{BB962C8B-B14F-4D97-AF65-F5344CB8AC3E}">
        <p14:creationId xmlns:p14="http://schemas.microsoft.com/office/powerpoint/2010/main" val="8595053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4572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3.ti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4.tif"/></Relationships>
</file>

<file path=ppt/slides/_rels/slide11.xml.rels><?xml version="1.0" encoding="UTF-8" standalone="yes"?>
<Relationships xmlns="http://schemas.openxmlformats.org/package/2006/relationships"><Relationship Id="rId3" Type="http://schemas.openxmlformats.org/officeDocument/2006/relationships/image" Target="../media/image25.ti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6.ti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31894" y="192806"/>
            <a:ext cx="8201024" cy="1569660"/>
          </a:xfrm>
          <a:prstGeom prst="rect">
            <a:avLst/>
          </a:prstGeom>
          <a:noFill/>
        </p:spPr>
        <p:txBody>
          <a:bodyPr wrap="square" rtlCol="0">
            <a:spAutoFit/>
          </a:bodyPr>
          <a:lstStyle/>
          <a:p>
            <a:pPr algn="ctr"/>
            <a:r>
              <a:rPr lang="en-US" sz="3200" b="1" dirty="0">
                <a:solidFill>
                  <a:srgbClr val="C00000"/>
                </a:solidFill>
                <a:latin typeface="Arial" panose="020B0604020202020204" pitchFamily="34" charset="0"/>
                <a:cs typeface="Arial" panose="020B0604020202020204" pitchFamily="34" charset="0"/>
              </a:rPr>
              <a:t>Individual and Combined Impacts of Projected Climate and Emission Changes on Future Air Quality over the U.S.</a:t>
            </a:r>
            <a:endParaRPr lang="en-US" sz="3200" dirty="0">
              <a:solidFill>
                <a:srgbClr val="C00000"/>
              </a:solidFill>
              <a:latin typeface="Arial" panose="020B0604020202020204" pitchFamily="34" charset="0"/>
              <a:cs typeface="Arial" panose="020B0604020202020204" pitchFamily="34" charset="0"/>
            </a:endParaRPr>
          </a:p>
        </p:txBody>
      </p:sp>
      <p:sp>
        <p:nvSpPr>
          <p:cNvPr id="4" name="TextBox 3"/>
          <p:cNvSpPr txBox="1"/>
          <p:nvPr/>
        </p:nvSpPr>
        <p:spPr>
          <a:xfrm>
            <a:off x="946906" y="2442879"/>
            <a:ext cx="7555851" cy="707886"/>
          </a:xfrm>
          <a:prstGeom prst="rect">
            <a:avLst/>
          </a:prstGeom>
          <a:noFill/>
        </p:spPr>
        <p:txBody>
          <a:bodyPr wrap="none" rtlCol="0">
            <a:spAutoFit/>
          </a:bodyPr>
          <a:lstStyle/>
          <a:p>
            <a:pPr algn="ctr"/>
            <a:r>
              <a:rPr lang="en-US" sz="2000" b="1" u="sng" dirty="0">
                <a:latin typeface="Arial" panose="020B0604020202020204" pitchFamily="34" charset="0"/>
                <a:cs typeface="Arial" panose="020B0604020202020204" pitchFamily="34" charset="0"/>
              </a:rPr>
              <a:t>Chinmay Jena</a:t>
            </a:r>
            <a:r>
              <a:rPr lang="en-US" sz="2000" b="1" u="sng" baseline="30000" dirty="0">
                <a:latin typeface="Arial" panose="020B0604020202020204" pitchFamily="34" charset="0"/>
                <a:cs typeface="Arial" panose="020B0604020202020204" pitchFamily="34" charset="0"/>
              </a:rPr>
              <a:t>1</a:t>
            </a:r>
            <a:r>
              <a:rPr lang="en-US" sz="2000" b="1" dirty="0">
                <a:latin typeface="Arial" panose="020B0604020202020204" pitchFamily="34" charset="0"/>
                <a:cs typeface="Arial" panose="020B0604020202020204" pitchFamily="34" charset="0"/>
              </a:rPr>
              <a:t>, Yang Zhang</a:t>
            </a:r>
            <a:r>
              <a:rPr lang="en-US" sz="2000" b="1" baseline="30000" dirty="0">
                <a:latin typeface="Arial" panose="020B0604020202020204" pitchFamily="34" charset="0"/>
                <a:cs typeface="Arial" panose="020B0604020202020204" pitchFamily="34" charset="0"/>
              </a:rPr>
              <a:t>1</a:t>
            </a:r>
            <a:r>
              <a:rPr lang="en-US" sz="2000" b="1" dirty="0">
                <a:latin typeface="Arial" panose="020B0604020202020204" pitchFamily="34" charset="0"/>
                <a:cs typeface="Arial" panose="020B0604020202020204" pitchFamily="34" charset="0"/>
              </a:rPr>
              <a:t>, Kai Wang</a:t>
            </a:r>
            <a:r>
              <a:rPr lang="en-US" sz="2000" b="1" baseline="30000" dirty="0">
                <a:latin typeface="Arial" panose="020B0604020202020204" pitchFamily="34" charset="0"/>
                <a:cs typeface="Arial" panose="020B0604020202020204" pitchFamily="34" charset="0"/>
              </a:rPr>
              <a:t>1</a:t>
            </a:r>
            <a:r>
              <a:rPr lang="en-US" sz="2000" b="1" dirty="0">
                <a:latin typeface="Arial" panose="020B0604020202020204" pitchFamily="34" charset="0"/>
                <a:cs typeface="Arial" panose="020B0604020202020204" pitchFamily="34" charset="0"/>
              </a:rPr>
              <a:t>, Patrick Campbell</a:t>
            </a:r>
            <a:r>
              <a:rPr lang="en-US" sz="2000" b="1" baseline="30000" dirty="0">
                <a:latin typeface="Arial" panose="020B0604020202020204" pitchFamily="34" charset="0"/>
                <a:cs typeface="Arial" panose="020B0604020202020204" pitchFamily="34" charset="0"/>
              </a:rPr>
              <a:t>1</a:t>
            </a:r>
            <a:r>
              <a:rPr lang="en-US" sz="2000" b="1" dirty="0">
                <a:latin typeface="Arial" panose="020B0604020202020204" pitchFamily="34" charset="0"/>
                <a:cs typeface="Arial" panose="020B0604020202020204" pitchFamily="34" charset="0"/>
              </a:rPr>
              <a:t>, </a:t>
            </a:r>
          </a:p>
          <a:p>
            <a:pPr algn="ctr"/>
            <a:r>
              <a:rPr lang="en-US" sz="2000" b="1" dirty="0">
                <a:latin typeface="Arial" panose="020B0604020202020204" pitchFamily="34" charset="0"/>
                <a:cs typeface="Arial" panose="020B0604020202020204" pitchFamily="34" charset="0"/>
              </a:rPr>
              <a:t>Fang Yan</a:t>
            </a:r>
            <a:r>
              <a:rPr lang="en-US" sz="2000" b="1" baseline="30000" dirty="0">
                <a:latin typeface="Arial" panose="020B0604020202020204" pitchFamily="34" charset="0"/>
                <a:cs typeface="Arial" panose="020B0604020202020204" pitchFamily="34" charset="0"/>
              </a:rPr>
              <a:t>2,3</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Zifeng</a:t>
            </a:r>
            <a:r>
              <a:rPr lang="en-US" sz="2000" b="1" dirty="0">
                <a:latin typeface="Arial" panose="020B0604020202020204" pitchFamily="34" charset="0"/>
                <a:cs typeface="Arial" panose="020B0604020202020204" pitchFamily="34" charset="0"/>
              </a:rPr>
              <a:t> Lu</a:t>
            </a:r>
            <a:r>
              <a:rPr lang="en-US" sz="2000" b="1" baseline="30000" dirty="0">
                <a:latin typeface="Arial" panose="020B0604020202020204" pitchFamily="34" charset="0"/>
                <a:cs typeface="Arial" panose="020B0604020202020204" pitchFamily="34" charset="0"/>
              </a:rPr>
              <a:t> 2,3</a:t>
            </a:r>
            <a:r>
              <a:rPr lang="en-US" sz="2000" b="1" dirty="0">
                <a:latin typeface="Arial" panose="020B0604020202020204" pitchFamily="34" charset="0"/>
                <a:cs typeface="Arial" panose="020B0604020202020204" pitchFamily="34" charset="0"/>
              </a:rPr>
              <a:t>, David Streets</a:t>
            </a:r>
            <a:r>
              <a:rPr lang="en-US" sz="2000" b="1" baseline="30000" dirty="0">
                <a:latin typeface="Arial" panose="020B0604020202020204" pitchFamily="34" charset="0"/>
                <a:cs typeface="Arial" panose="020B0604020202020204" pitchFamily="34" charset="0"/>
              </a:rPr>
              <a:t>2, 3</a:t>
            </a:r>
            <a:r>
              <a:rPr lang="en-US" sz="2000" b="1" dirty="0">
                <a:latin typeface="Arial" panose="020B0604020202020204" pitchFamily="34" charset="0"/>
                <a:cs typeface="Arial" panose="020B0604020202020204" pitchFamily="34" charset="0"/>
              </a:rPr>
              <a:t> </a:t>
            </a:r>
          </a:p>
        </p:txBody>
      </p:sp>
      <p:sp>
        <p:nvSpPr>
          <p:cNvPr id="5" name="TextBox 4"/>
          <p:cNvSpPr txBox="1"/>
          <p:nvPr/>
        </p:nvSpPr>
        <p:spPr>
          <a:xfrm>
            <a:off x="874090" y="4240342"/>
            <a:ext cx="8058828" cy="1631216"/>
          </a:xfrm>
          <a:prstGeom prst="rect">
            <a:avLst/>
          </a:prstGeom>
          <a:noFill/>
        </p:spPr>
        <p:txBody>
          <a:bodyPr wrap="square" rtlCol="0">
            <a:spAutoFit/>
          </a:bodyPr>
          <a:lstStyle/>
          <a:p>
            <a:pPr lvl="0"/>
            <a:r>
              <a:rPr lang="en-US" sz="2000" b="1" baseline="30000" dirty="0">
                <a:solidFill>
                  <a:srgbClr val="0000FF"/>
                </a:solidFill>
                <a:latin typeface="Arial" panose="020B0604020202020204" pitchFamily="34" charset="0"/>
                <a:cs typeface="Arial" panose="020B0604020202020204" pitchFamily="34" charset="0"/>
              </a:rPr>
              <a:t>1</a:t>
            </a:r>
            <a:r>
              <a:rPr lang="en-US" sz="2000" b="1" dirty="0">
                <a:solidFill>
                  <a:srgbClr val="0000FF"/>
                </a:solidFill>
                <a:latin typeface="Arial" panose="020B0604020202020204" pitchFamily="34" charset="0"/>
                <a:cs typeface="Arial" panose="020B0604020202020204" pitchFamily="34" charset="0"/>
              </a:rPr>
              <a:t>Department of Marine, Earth, and Atmospheric Sciences, NCSU, Raleigh, NC</a:t>
            </a:r>
          </a:p>
          <a:p>
            <a:pPr lvl="0"/>
            <a:r>
              <a:rPr lang="en-US" sz="2000" b="1" baseline="30000" dirty="0">
                <a:solidFill>
                  <a:srgbClr val="0000FF"/>
                </a:solidFill>
                <a:latin typeface="Arial" panose="020B0604020202020204" pitchFamily="34" charset="0"/>
                <a:cs typeface="Arial" panose="020B0604020202020204" pitchFamily="34" charset="0"/>
              </a:rPr>
              <a:t>2</a:t>
            </a:r>
            <a:r>
              <a:rPr lang="en-US" sz="2000" b="1" dirty="0">
                <a:solidFill>
                  <a:srgbClr val="0000FF"/>
                </a:solidFill>
                <a:latin typeface="Arial" panose="020B0604020202020204" pitchFamily="34" charset="0"/>
                <a:cs typeface="Arial" panose="020B0604020202020204" pitchFamily="34" charset="0"/>
              </a:rPr>
              <a:t>Computation Institute, University of Chicago, Chicago, IL </a:t>
            </a:r>
          </a:p>
          <a:p>
            <a:pPr lvl="0"/>
            <a:r>
              <a:rPr lang="en-US" sz="2000" b="1" baseline="30000" dirty="0">
                <a:solidFill>
                  <a:srgbClr val="0000FF"/>
                </a:solidFill>
                <a:latin typeface="Arial" panose="020B0604020202020204" pitchFamily="34" charset="0"/>
                <a:cs typeface="Arial" panose="020B0604020202020204" pitchFamily="34" charset="0"/>
              </a:rPr>
              <a:t>3</a:t>
            </a:r>
            <a:r>
              <a:rPr lang="en-US" sz="2000" b="1" dirty="0">
                <a:solidFill>
                  <a:srgbClr val="0000FF"/>
                </a:solidFill>
                <a:latin typeface="Arial" panose="020B0604020202020204" pitchFamily="34" charset="0"/>
                <a:cs typeface="Arial" panose="020B0604020202020204" pitchFamily="34" charset="0"/>
              </a:rPr>
              <a:t>Energy Systems Division, Argonne National Laboratory, Argonne, IL </a:t>
            </a:r>
          </a:p>
        </p:txBody>
      </p:sp>
      <p:sp>
        <p:nvSpPr>
          <p:cNvPr id="6" name="TextBox 5"/>
          <p:cNvSpPr txBox="1"/>
          <p:nvPr/>
        </p:nvSpPr>
        <p:spPr>
          <a:xfrm>
            <a:off x="4724831" y="6293796"/>
            <a:ext cx="4465005" cy="400110"/>
          </a:xfrm>
          <a:prstGeom prst="rect">
            <a:avLst/>
          </a:prstGeom>
          <a:noFill/>
        </p:spPr>
        <p:txBody>
          <a:bodyPr wrap="none" rtlCol="0">
            <a:spAutoFit/>
          </a:bodyPr>
          <a:lstStyle/>
          <a:p>
            <a:r>
              <a:rPr lang="en-US" sz="2000" b="1" dirty="0">
                <a:solidFill>
                  <a:srgbClr val="C00000"/>
                </a:solidFill>
                <a:latin typeface="Arial" panose="020B0604020202020204" pitchFamily="34" charset="0"/>
                <a:cs typeface="Arial" panose="020B0604020202020204" pitchFamily="34" charset="0"/>
              </a:rPr>
              <a:t>18th Annual WRF Users' Workshop</a:t>
            </a:r>
            <a:endParaRPr lang="en-US" sz="200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13840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447478" y="2025154"/>
            <a:ext cx="1093569" cy="369332"/>
          </a:xfrm>
          <a:prstGeom prst="rect">
            <a:avLst/>
          </a:prstGeom>
          <a:noFill/>
        </p:spPr>
        <p:txBody>
          <a:bodyPr wrap="none" rtlCol="0">
            <a:spAutoFit/>
          </a:bodyPr>
          <a:lstStyle/>
          <a:p>
            <a:r>
              <a:rPr lang="en-US" dirty="0"/>
              <a:t>TDM/A1B</a:t>
            </a:r>
          </a:p>
        </p:txBody>
      </p:sp>
      <p:sp>
        <p:nvSpPr>
          <p:cNvPr id="3" name="TextBox 2"/>
          <p:cNvSpPr txBox="1"/>
          <p:nvPr/>
        </p:nvSpPr>
        <p:spPr>
          <a:xfrm rot="16200000">
            <a:off x="519489" y="3628498"/>
            <a:ext cx="968535" cy="369332"/>
          </a:xfrm>
          <a:prstGeom prst="rect">
            <a:avLst/>
          </a:prstGeom>
          <a:noFill/>
        </p:spPr>
        <p:txBody>
          <a:bodyPr wrap="none" rtlCol="0">
            <a:spAutoFit/>
          </a:bodyPr>
          <a:lstStyle/>
          <a:p>
            <a:r>
              <a:rPr lang="en-US" dirty="0"/>
              <a:t>TDM/B2</a:t>
            </a:r>
          </a:p>
        </p:txBody>
      </p:sp>
      <p:sp>
        <p:nvSpPr>
          <p:cNvPr id="4" name="TextBox 3"/>
          <p:cNvSpPr txBox="1"/>
          <p:nvPr/>
        </p:nvSpPr>
        <p:spPr>
          <a:xfrm>
            <a:off x="1985829" y="5061655"/>
            <a:ext cx="1353961" cy="646331"/>
          </a:xfrm>
          <a:prstGeom prst="rect">
            <a:avLst/>
          </a:prstGeom>
          <a:noFill/>
        </p:spPr>
        <p:txBody>
          <a:bodyPr wrap="none" rtlCol="0">
            <a:spAutoFit/>
          </a:bodyPr>
          <a:lstStyle/>
          <a:p>
            <a:pPr algn="ctr"/>
            <a:r>
              <a:rPr lang="en-US" b="1" dirty="0"/>
              <a:t>Emissions</a:t>
            </a:r>
          </a:p>
          <a:p>
            <a:pPr algn="ctr"/>
            <a:r>
              <a:rPr lang="en-US" b="1" dirty="0"/>
              <a:t>Change only</a:t>
            </a:r>
          </a:p>
        </p:txBody>
      </p:sp>
      <p:sp>
        <p:nvSpPr>
          <p:cNvPr id="5" name="TextBox 4"/>
          <p:cNvSpPr txBox="1"/>
          <p:nvPr/>
        </p:nvSpPr>
        <p:spPr>
          <a:xfrm>
            <a:off x="4312756" y="5033254"/>
            <a:ext cx="1353961" cy="646331"/>
          </a:xfrm>
          <a:prstGeom prst="rect">
            <a:avLst/>
          </a:prstGeom>
          <a:noFill/>
        </p:spPr>
        <p:txBody>
          <a:bodyPr wrap="none" rtlCol="0">
            <a:spAutoFit/>
          </a:bodyPr>
          <a:lstStyle/>
          <a:p>
            <a:pPr algn="ctr"/>
            <a:r>
              <a:rPr lang="en-US" b="1" dirty="0"/>
              <a:t>Climate</a:t>
            </a:r>
          </a:p>
          <a:p>
            <a:pPr algn="ctr"/>
            <a:r>
              <a:rPr lang="en-US" b="1" dirty="0"/>
              <a:t>Change only</a:t>
            </a:r>
          </a:p>
        </p:txBody>
      </p:sp>
      <p:sp>
        <p:nvSpPr>
          <p:cNvPr id="6" name="TextBox 5"/>
          <p:cNvSpPr txBox="1"/>
          <p:nvPr/>
        </p:nvSpPr>
        <p:spPr>
          <a:xfrm>
            <a:off x="6769582" y="5033251"/>
            <a:ext cx="1955024" cy="646331"/>
          </a:xfrm>
          <a:prstGeom prst="rect">
            <a:avLst/>
          </a:prstGeom>
          <a:noFill/>
        </p:spPr>
        <p:txBody>
          <a:bodyPr wrap="square" rtlCol="0">
            <a:spAutoFit/>
          </a:bodyPr>
          <a:lstStyle/>
          <a:p>
            <a:pPr algn="ctr"/>
            <a:r>
              <a:rPr lang="en-US" b="1" dirty="0"/>
              <a:t>Emissions and</a:t>
            </a:r>
          </a:p>
          <a:p>
            <a:pPr algn="ctr"/>
            <a:r>
              <a:rPr lang="en-US" b="1" dirty="0"/>
              <a:t> Climate Changes</a:t>
            </a:r>
          </a:p>
        </p:txBody>
      </p:sp>
      <p:sp>
        <p:nvSpPr>
          <p:cNvPr id="7" name="TextBox 6"/>
          <p:cNvSpPr txBox="1"/>
          <p:nvPr/>
        </p:nvSpPr>
        <p:spPr>
          <a:xfrm>
            <a:off x="2109489" y="-2547"/>
            <a:ext cx="6066854" cy="584775"/>
          </a:xfrm>
          <a:prstGeom prst="rect">
            <a:avLst/>
          </a:prstGeom>
          <a:noFill/>
        </p:spPr>
        <p:txBody>
          <a:bodyPr wrap="none" rtlCol="0">
            <a:spAutoFit/>
          </a:bodyPr>
          <a:lstStyle/>
          <a:p>
            <a:r>
              <a:rPr lang="en-US" sz="3200" b="1" dirty="0">
                <a:solidFill>
                  <a:srgbClr val="C00000"/>
                </a:solidFill>
                <a:latin typeface="Arial" panose="020B0604020202020204" pitchFamily="34" charset="0"/>
                <a:cs typeface="Arial" panose="020B0604020202020204" pitchFamily="34" charset="0"/>
              </a:rPr>
              <a:t>Projected Air Quality Changes</a:t>
            </a:r>
          </a:p>
        </p:txBody>
      </p:sp>
      <p:pic>
        <p:nvPicPr>
          <p:cNvPr id="8" name="Picture 7"/>
          <p:cNvPicPr>
            <a:picLocks noChangeAspect="1"/>
          </p:cNvPicPr>
          <p:nvPr/>
        </p:nvPicPr>
        <p:blipFill>
          <a:blip r:embed="rId3"/>
          <a:stretch>
            <a:fillRect/>
          </a:stretch>
        </p:blipFill>
        <p:spPr>
          <a:xfrm>
            <a:off x="1188423" y="1100212"/>
            <a:ext cx="7536183" cy="3869721"/>
          </a:xfrm>
          <a:prstGeom prst="rect">
            <a:avLst/>
          </a:prstGeom>
        </p:spPr>
      </p:pic>
      <p:sp>
        <p:nvSpPr>
          <p:cNvPr id="9" name="Rectangle 8"/>
          <p:cNvSpPr/>
          <p:nvPr/>
        </p:nvSpPr>
        <p:spPr>
          <a:xfrm>
            <a:off x="3479823" y="683919"/>
            <a:ext cx="3307199" cy="451541"/>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Daily Maximum 8-hr Avg. O</a:t>
            </a:r>
            <a:r>
              <a:rPr lang="en-US" baseline="-25000" dirty="0">
                <a:solidFill>
                  <a:schemeClr val="tx1"/>
                </a:solidFill>
              </a:rPr>
              <a:t>3</a:t>
            </a:r>
          </a:p>
        </p:txBody>
      </p:sp>
      <p:pic>
        <p:nvPicPr>
          <p:cNvPr id="10" name="Picture 9"/>
          <p:cNvPicPr>
            <a:picLocks noChangeAspect="1"/>
          </p:cNvPicPr>
          <p:nvPr/>
        </p:nvPicPr>
        <p:blipFill>
          <a:blip r:embed="rId4"/>
          <a:stretch>
            <a:fillRect/>
          </a:stretch>
        </p:blipFill>
        <p:spPr>
          <a:xfrm>
            <a:off x="1178929" y="1100213"/>
            <a:ext cx="7662673" cy="3869720"/>
          </a:xfrm>
          <a:prstGeom prst="rect">
            <a:avLst/>
          </a:prstGeom>
        </p:spPr>
      </p:pic>
      <p:sp>
        <p:nvSpPr>
          <p:cNvPr id="11" name="Rectangle 10"/>
          <p:cNvSpPr/>
          <p:nvPr/>
        </p:nvSpPr>
        <p:spPr>
          <a:xfrm>
            <a:off x="3489317" y="714955"/>
            <a:ext cx="3307199" cy="420505"/>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Daily 24-hr Avg. PM</a:t>
            </a:r>
            <a:r>
              <a:rPr lang="en-US" baseline="-25000" dirty="0">
                <a:solidFill>
                  <a:schemeClr val="tx1"/>
                </a:solidFill>
              </a:rPr>
              <a:t>2.5</a:t>
            </a:r>
          </a:p>
        </p:txBody>
      </p:sp>
      <p:sp>
        <p:nvSpPr>
          <p:cNvPr id="12" name="Rectangle 11"/>
          <p:cNvSpPr/>
          <p:nvPr/>
        </p:nvSpPr>
        <p:spPr>
          <a:xfrm>
            <a:off x="809596" y="5679582"/>
            <a:ext cx="8236081" cy="1066439"/>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just"/>
            <a:endParaRPr lang="en-US" sz="1200" b="1" dirty="0">
              <a:solidFill>
                <a:schemeClr val="tx1"/>
              </a:solidFill>
              <a:latin typeface="Arial" panose="020B0604020202020204" pitchFamily="34" charset="0"/>
              <a:cs typeface="Arial" panose="020B0604020202020204" pitchFamily="34" charset="0"/>
            </a:endParaRPr>
          </a:p>
          <a:p>
            <a:pPr algn="just"/>
            <a:r>
              <a:rPr lang="en-US" sz="1600" b="1" dirty="0">
                <a:solidFill>
                  <a:srgbClr val="0000FF"/>
                </a:solidFill>
                <a:latin typeface="Arial" panose="020B0604020202020204" pitchFamily="34" charset="0"/>
                <a:cs typeface="Arial" panose="020B0604020202020204" pitchFamily="34" charset="0"/>
              </a:rPr>
              <a:t>The maximum daily 8-h average surface ozone (MDA8h O</a:t>
            </a:r>
            <a:r>
              <a:rPr lang="en-US" sz="1600" b="1" baseline="-25000" dirty="0">
                <a:solidFill>
                  <a:srgbClr val="0000FF"/>
                </a:solidFill>
                <a:latin typeface="Arial" panose="020B0604020202020204" pitchFamily="34" charset="0"/>
                <a:cs typeface="Arial" panose="020B0604020202020204" pitchFamily="34" charset="0"/>
              </a:rPr>
              <a:t>3</a:t>
            </a:r>
            <a:r>
              <a:rPr lang="en-US" sz="1600" b="1" dirty="0">
                <a:solidFill>
                  <a:srgbClr val="0000FF"/>
                </a:solidFill>
                <a:latin typeface="Arial" panose="020B0604020202020204" pitchFamily="34" charset="0"/>
                <a:cs typeface="Arial" panose="020B0604020202020204" pitchFamily="34" charset="0"/>
              </a:rPr>
              <a:t>) increases by ~3 ppb across the U.S. due to (</a:t>
            </a:r>
            <a:r>
              <a:rPr lang="en-US" sz="1600" b="1" dirty="0" err="1">
                <a:solidFill>
                  <a:srgbClr val="0000FF"/>
                </a:solidFill>
                <a:latin typeface="Arial" panose="020B0604020202020204" pitchFamily="34" charset="0"/>
                <a:cs typeface="Arial" panose="020B0604020202020204" pitchFamily="34" charset="0"/>
              </a:rPr>
              <a:t>i</a:t>
            </a:r>
            <a:r>
              <a:rPr lang="en-US" sz="1600" b="1" dirty="0">
                <a:solidFill>
                  <a:srgbClr val="0000FF"/>
                </a:solidFill>
                <a:latin typeface="Arial" panose="020B0604020202020204" pitchFamily="34" charset="0"/>
                <a:cs typeface="Arial" panose="020B0604020202020204" pitchFamily="34" charset="0"/>
              </a:rPr>
              <a:t>) enhanced CH</a:t>
            </a:r>
            <a:r>
              <a:rPr lang="en-US" sz="1600" b="1" baseline="-25000" dirty="0">
                <a:solidFill>
                  <a:srgbClr val="0000FF"/>
                </a:solidFill>
                <a:latin typeface="Arial" panose="020B0604020202020204" pitchFamily="34" charset="0"/>
                <a:cs typeface="Arial" panose="020B0604020202020204" pitchFamily="34" charset="0"/>
              </a:rPr>
              <a:t>4</a:t>
            </a:r>
            <a:r>
              <a:rPr lang="en-US" sz="1600" b="1" dirty="0">
                <a:solidFill>
                  <a:srgbClr val="0000FF"/>
                </a:solidFill>
                <a:latin typeface="Arial" panose="020B0604020202020204" pitchFamily="34" charset="0"/>
                <a:cs typeface="Arial" panose="020B0604020202020204" pitchFamily="34" charset="0"/>
              </a:rPr>
              <a:t> concentrations and subsequent higher T2, (ii) increased biogenic VOC emissions, and (iii) larger NO</a:t>
            </a:r>
            <a:r>
              <a:rPr lang="en-US" sz="1600" b="1" baseline="-25000" dirty="0">
                <a:solidFill>
                  <a:srgbClr val="0000FF"/>
                </a:solidFill>
                <a:latin typeface="Arial" panose="020B0604020202020204" pitchFamily="34" charset="0"/>
                <a:cs typeface="Arial" panose="020B0604020202020204" pitchFamily="34" charset="0"/>
              </a:rPr>
              <a:t>x</a:t>
            </a:r>
            <a:r>
              <a:rPr lang="en-US" sz="1600" b="1" dirty="0">
                <a:solidFill>
                  <a:srgbClr val="0000FF"/>
                </a:solidFill>
                <a:latin typeface="Arial" panose="020B0604020202020204" pitchFamily="34" charset="0"/>
                <a:cs typeface="Arial" panose="020B0604020202020204" pitchFamily="34" charset="0"/>
              </a:rPr>
              <a:t> emission reduction than VOC emission reduction over VOC-limited regions</a:t>
            </a:r>
          </a:p>
          <a:p>
            <a:pPr algn="ctr"/>
            <a:endParaRPr lang="en-US" sz="1600" dirty="0">
              <a:solidFill>
                <a:srgbClr val="0000FF"/>
              </a:solidFill>
            </a:endParaRPr>
          </a:p>
        </p:txBody>
      </p:sp>
      <p:sp>
        <p:nvSpPr>
          <p:cNvPr id="14" name="Rectangle 13"/>
          <p:cNvSpPr/>
          <p:nvPr/>
        </p:nvSpPr>
        <p:spPr>
          <a:xfrm>
            <a:off x="819090" y="5689514"/>
            <a:ext cx="8236081" cy="105650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just"/>
            <a:endParaRPr lang="en-US" sz="1600" b="1" dirty="0">
              <a:solidFill>
                <a:schemeClr val="tx1"/>
              </a:solidFill>
              <a:latin typeface="Arial" panose="020B0604020202020204" pitchFamily="34" charset="0"/>
              <a:cs typeface="Arial" panose="020B0604020202020204" pitchFamily="34" charset="0"/>
            </a:endParaRPr>
          </a:p>
          <a:p>
            <a:pPr algn="just"/>
            <a:r>
              <a:rPr lang="en-US" sz="1600" b="1" dirty="0">
                <a:solidFill>
                  <a:srgbClr val="0000FF"/>
                </a:solidFill>
                <a:latin typeface="Arial" panose="020B0604020202020204" pitchFamily="34" charset="0"/>
                <a:cs typeface="Arial" panose="020B0604020202020204" pitchFamily="34" charset="0"/>
              </a:rPr>
              <a:t>The daily 24-h average (DA24h) PM</a:t>
            </a:r>
            <a:r>
              <a:rPr lang="en-US" sz="1600" b="1" baseline="-25000" dirty="0">
                <a:solidFill>
                  <a:srgbClr val="0000FF"/>
                </a:solidFill>
                <a:latin typeface="Arial" panose="020B0604020202020204" pitchFamily="34" charset="0"/>
                <a:cs typeface="Arial" panose="020B0604020202020204" pitchFamily="34" charset="0"/>
              </a:rPr>
              <a:t>2.5</a:t>
            </a:r>
            <a:r>
              <a:rPr lang="en-US" sz="1600" b="1" dirty="0">
                <a:solidFill>
                  <a:srgbClr val="0000FF"/>
                </a:solidFill>
                <a:latin typeface="Arial" panose="020B0604020202020204" pitchFamily="34" charset="0"/>
                <a:cs typeface="Arial" panose="020B0604020202020204" pitchFamily="34" charset="0"/>
              </a:rPr>
              <a:t> levels are projected to decrease over eastern U.S., mainly due to the decreases in primary anthropogenic emissions of PM species and gaseous precursors and secondary formation of inorganic aerosols as well as increased precipitation</a:t>
            </a:r>
            <a:endParaRPr lang="en-US" sz="1600" dirty="0">
              <a:solidFill>
                <a:srgbClr val="0000FF"/>
              </a:solidFill>
              <a:latin typeface="Arial" panose="020B0604020202020204" pitchFamily="34" charset="0"/>
              <a:cs typeface="Arial" panose="020B0604020202020204" pitchFamily="34" charset="0"/>
            </a:endParaRPr>
          </a:p>
          <a:p>
            <a:pPr algn="ctr"/>
            <a:endParaRPr lang="en-US" dirty="0">
              <a:solidFill>
                <a:srgbClr val="0000FF"/>
              </a:solidFill>
            </a:endParaRPr>
          </a:p>
        </p:txBody>
      </p:sp>
    </p:spTree>
    <p:extLst>
      <p:ext uri="{BB962C8B-B14F-4D97-AF65-F5344CB8AC3E}">
        <p14:creationId xmlns:p14="http://schemas.microsoft.com/office/powerpoint/2010/main" val="3110106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43476" y="1687288"/>
            <a:ext cx="1093569" cy="369332"/>
          </a:xfrm>
          <a:prstGeom prst="rect">
            <a:avLst/>
          </a:prstGeom>
          <a:noFill/>
        </p:spPr>
        <p:txBody>
          <a:bodyPr wrap="none" rtlCol="0">
            <a:spAutoFit/>
          </a:bodyPr>
          <a:lstStyle/>
          <a:p>
            <a:r>
              <a:rPr lang="en-US" dirty="0"/>
              <a:t>TDM/A1B</a:t>
            </a:r>
          </a:p>
        </p:txBody>
      </p:sp>
      <p:sp>
        <p:nvSpPr>
          <p:cNvPr id="3" name="TextBox 2"/>
          <p:cNvSpPr txBox="1"/>
          <p:nvPr/>
        </p:nvSpPr>
        <p:spPr>
          <a:xfrm rot="16200000">
            <a:off x="406738" y="3613112"/>
            <a:ext cx="968535" cy="369332"/>
          </a:xfrm>
          <a:prstGeom prst="rect">
            <a:avLst/>
          </a:prstGeom>
          <a:noFill/>
        </p:spPr>
        <p:txBody>
          <a:bodyPr wrap="none" rtlCol="0">
            <a:spAutoFit/>
          </a:bodyPr>
          <a:lstStyle/>
          <a:p>
            <a:r>
              <a:rPr lang="en-US" dirty="0"/>
              <a:t>TDM/B2</a:t>
            </a:r>
          </a:p>
        </p:txBody>
      </p:sp>
      <p:sp>
        <p:nvSpPr>
          <p:cNvPr id="4" name="TextBox 3"/>
          <p:cNvSpPr txBox="1"/>
          <p:nvPr/>
        </p:nvSpPr>
        <p:spPr>
          <a:xfrm>
            <a:off x="1927465" y="5053964"/>
            <a:ext cx="1353961" cy="646331"/>
          </a:xfrm>
          <a:prstGeom prst="rect">
            <a:avLst/>
          </a:prstGeom>
          <a:noFill/>
        </p:spPr>
        <p:txBody>
          <a:bodyPr wrap="none" rtlCol="0">
            <a:spAutoFit/>
          </a:bodyPr>
          <a:lstStyle/>
          <a:p>
            <a:pPr algn="ctr"/>
            <a:r>
              <a:rPr lang="en-US" b="1" dirty="0"/>
              <a:t>Emissions</a:t>
            </a:r>
          </a:p>
          <a:p>
            <a:pPr algn="ctr"/>
            <a:r>
              <a:rPr lang="en-US" b="1" dirty="0"/>
              <a:t>Change only</a:t>
            </a:r>
          </a:p>
        </p:txBody>
      </p:sp>
      <p:sp>
        <p:nvSpPr>
          <p:cNvPr id="5" name="TextBox 4"/>
          <p:cNvSpPr txBox="1"/>
          <p:nvPr/>
        </p:nvSpPr>
        <p:spPr>
          <a:xfrm>
            <a:off x="4147385" y="5053966"/>
            <a:ext cx="1353961" cy="646331"/>
          </a:xfrm>
          <a:prstGeom prst="rect">
            <a:avLst/>
          </a:prstGeom>
          <a:noFill/>
        </p:spPr>
        <p:txBody>
          <a:bodyPr wrap="none" rtlCol="0">
            <a:spAutoFit/>
          </a:bodyPr>
          <a:lstStyle/>
          <a:p>
            <a:pPr algn="ctr"/>
            <a:r>
              <a:rPr lang="en-US" b="1" dirty="0"/>
              <a:t>Climate</a:t>
            </a:r>
          </a:p>
          <a:p>
            <a:pPr algn="ctr"/>
            <a:r>
              <a:rPr lang="en-US" b="1" dirty="0"/>
              <a:t>Change only</a:t>
            </a:r>
          </a:p>
        </p:txBody>
      </p:sp>
      <p:sp>
        <p:nvSpPr>
          <p:cNvPr id="6" name="TextBox 5"/>
          <p:cNvSpPr txBox="1"/>
          <p:nvPr/>
        </p:nvSpPr>
        <p:spPr>
          <a:xfrm>
            <a:off x="6604210" y="5053963"/>
            <a:ext cx="1969593" cy="646331"/>
          </a:xfrm>
          <a:prstGeom prst="rect">
            <a:avLst/>
          </a:prstGeom>
          <a:noFill/>
        </p:spPr>
        <p:txBody>
          <a:bodyPr wrap="square" rtlCol="0">
            <a:spAutoFit/>
          </a:bodyPr>
          <a:lstStyle/>
          <a:p>
            <a:pPr algn="ctr"/>
            <a:r>
              <a:rPr lang="en-US" b="1" dirty="0"/>
              <a:t>Emissions and</a:t>
            </a:r>
          </a:p>
          <a:p>
            <a:pPr algn="ctr"/>
            <a:r>
              <a:rPr lang="en-US" b="1" dirty="0"/>
              <a:t> Climate Changes</a:t>
            </a:r>
          </a:p>
        </p:txBody>
      </p:sp>
      <p:pic>
        <p:nvPicPr>
          <p:cNvPr id="7" name="Picture 6"/>
          <p:cNvPicPr>
            <a:picLocks noChangeAspect="1"/>
          </p:cNvPicPr>
          <p:nvPr/>
        </p:nvPicPr>
        <p:blipFill>
          <a:blip r:embed="rId3"/>
          <a:stretch>
            <a:fillRect/>
          </a:stretch>
        </p:blipFill>
        <p:spPr>
          <a:xfrm>
            <a:off x="1075672" y="732471"/>
            <a:ext cx="7808686" cy="4286138"/>
          </a:xfrm>
          <a:prstGeom prst="rect">
            <a:avLst/>
          </a:prstGeom>
        </p:spPr>
      </p:pic>
      <p:sp>
        <p:nvSpPr>
          <p:cNvPr id="8" name="Rectangle 7"/>
          <p:cNvSpPr/>
          <p:nvPr/>
        </p:nvSpPr>
        <p:spPr>
          <a:xfrm>
            <a:off x="796414" y="262733"/>
            <a:ext cx="8347586" cy="33981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C00000"/>
                </a:solidFill>
              </a:rPr>
              <a:t>Number of exceedance days for MDA8h Ozone &gt; 70 ppb</a:t>
            </a:r>
          </a:p>
        </p:txBody>
      </p:sp>
      <p:pic>
        <p:nvPicPr>
          <p:cNvPr id="13" name="Picture 12"/>
          <p:cNvPicPr>
            <a:picLocks noChangeAspect="1"/>
          </p:cNvPicPr>
          <p:nvPr/>
        </p:nvPicPr>
        <p:blipFill>
          <a:blip r:embed="rId4"/>
          <a:stretch>
            <a:fillRect/>
          </a:stretch>
        </p:blipFill>
        <p:spPr>
          <a:xfrm>
            <a:off x="1083985" y="702383"/>
            <a:ext cx="7909416" cy="4388413"/>
          </a:xfrm>
          <a:prstGeom prst="rect">
            <a:avLst/>
          </a:prstGeom>
        </p:spPr>
      </p:pic>
      <p:sp>
        <p:nvSpPr>
          <p:cNvPr id="14" name="Rectangle 13"/>
          <p:cNvSpPr/>
          <p:nvPr/>
        </p:nvSpPr>
        <p:spPr>
          <a:xfrm>
            <a:off x="686722" y="262733"/>
            <a:ext cx="8457278" cy="418289"/>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C00000"/>
                </a:solidFill>
                <a:latin typeface="+mj-lt"/>
              </a:rPr>
              <a:t>Number of exceedance days for daily 24-hr Avg. PM</a:t>
            </a:r>
            <a:r>
              <a:rPr lang="en-US" sz="2400" b="1" baseline="-25000" dirty="0">
                <a:solidFill>
                  <a:srgbClr val="C00000"/>
                </a:solidFill>
                <a:latin typeface="+mj-lt"/>
              </a:rPr>
              <a:t>2.5</a:t>
            </a:r>
            <a:r>
              <a:rPr lang="en-US" sz="2400" b="1" dirty="0">
                <a:solidFill>
                  <a:srgbClr val="C00000"/>
                </a:solidFill>
                <a:latin typeface="+mj-lt"/>
              </a:rPr>
              <a:t> &gt; 35 </a:t>
            </a:r>
            <a:r>
              <a:rPr lang="en-US" sz="2400" b="1" dirty="0">
                <a:solidFill>
                  <a:srgbClr val="C00000"/>
                </a:solidFill>
                <a:latin typeface="+mj-lt"/>
                <a:cs typeface="Arial" panose="020B0604020202020204" pitchFamily="34" charset="0"/>
              </a:rPr>
              <a:t>µg m</a:t>
            </a:r>
            <a:r>
              <a:rPr lang="en-US" sz="2400" b="1" baseline="30000" dirty="0">
                <a:solidFill>
                  <a:srgbClr val="C00000"/>
                </a:solidFill>
                <a:latin typeface="+mj-lt"/>
                <a:cs typeface="Arial" panose="020B0604020202020204" pitchFamily="34" charset="0"/>
              </a:rPr>
              <a:t>-3</a:t>
            </a:r>
            <a:r>
              <a:rPr lang="en-US" sz="2400" b="1" dirty="0">
                <a:solidFill>
                  <a:srgbClr val="C00000"/>
                </a:solidFill>
                <a:latin typeface="+mj-lt"/>
              </a:rPr>
              <a:t> </a:t>
            </a:r>
          </a:p>
        </p:txBody>
      </p:sp>
      <p:sp>
        <p:nvSpPr>
          <p:cNvPr id="9" name="Rectangle 8"/>
          <p:cNvSpPr/>
          <p:nvPr/>
        </p:nvSpPr>
        <p:spPr>
          <a:xfrm>
            <a:off x="890261" y="5696373"/>
            <a:ext cx="7912096" cy="931615"/>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just"/>
            <a:r>
              <a:rPr lang="en-US" sz="1600" b="1" dirty="0">
                <a:solidFill>
                  <a:srgbClr val="0000FF"/>
                </a:solidFill>
                <a:latin typeface="Arial" panose="020B0604020202020204" pitchFamily="34" charset="0"/>
                <a:cs typeface="Arial" panose="020B0604020202020204" pitchFamily="34" charset="0"/>
              </a:rPr>
              <a:t>The number of exceedance days (MDA8h O</a:t>
            </a:r>
            <a:r>
              <a:rPr lang="en-US" sz="1600" b="1" baseline="-25000" dirty="0">
                <a:solidFill>
                  <a:srgbClr val="0000FF"/>
                </a:solidFill>
                <a:latin typeface="Arial" panose="020B0604020202020204" pitchFamily="34" charset="0"/>
                <a:cs typeface="Arial" panose="020B0604020202020204" pitchFamily="34" charset="0"/>
              </a:rPr>
              <a:t>3</a:t>
            </a:r>
            <a:r>
              <a:rPr lang="en-US" sz="1600" b="1" dirty="0">
                <a:solidFill>
                  <a:srgbClr val="0000FF"/>
                </a:solidFill>
                <a:latin typeface="Arial" panose="020B0604020202020204" pitchFamily="34" charset="0"/>
                <a:cs typeface="Arial" panose="020B0604020202020204" pitchFamily="34" charset="0"/>
              </a:rPr>
              <a:t> &gt; 70 ppb) is significantly reduced in emission change only scenario but increased in climate change only scenario. Overall changes in number of exceedance days are dominant by emission change only scenario</a:t>
            </a:r>
            <a:endParaRPr lang="en-US" sz="1600" dirty="0">
              <a:solidFill>
                <a:srgbClr val="0000FF"/>
              </a:solidFill>
            </a:endParaRPr>
          </a:p>
        </p:txBody>
      </p:sp>
      <p:sp>
        <p:nvSpPr>
          <p:cNvPr id="12" name="Rectangle 11"/>
          <p:cNvSpPr/>
          <p:nvPr/>
        </p:nvSpPr>
        <p:spPr>
          <a:xfrm>
            <a:off x="890261" y="5682650"/>
            <a:ext cx="7912096" cy="931615"/>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just"/>
            <a:r>
              <a:rPr lang="en-US" sz="1600" b="1" dirty="0">
                <a:solidFill>
                  <a:srgbClr val="0000FF"/>
                </a:solidFill>
                <a:latin typeface="Arial" panose="020B0604020202020204" pitchFamily="34" charset="0"/>
                <a:cs typeface="Arial" panose="020B0604020202020204" pitchFamily="34" charset="0"/>
              </a:rPr>
              <a:t>The number of exceedance days DA 24hr PM</a:t>
            </a:r>
            <a:r>
              <a:rPr lang="en-US" sz="1600" b="1" baseline="-25000" dirty="0">
                <a:solidFill>
                  <a:srgbClr val="0000FF"/>
                </a:solidFill>
                <a:latin typeface="Arial" panose="020B0604020202020204" pitchFamily="34" charset="0"/>
                <a:cs typeface="Arial" panose="020B0604020202020204" pitchFamily="34" charset="0"/>
              </a:rPr>
              <a:t>2.5</a:t>
            </a:r>
            <a:r>
              <a:rPr lang="en-US" sz="1600" b="1" dirty="0">
                <a:solidFill>
                  <a:srgbClr val="0000FF"/>
                </a:solidFill>
                <a:latin typeface="Arial" panose="020B0604020202020204" pitchFamily="34" charset="0"/>
                <a:cs typeface="Arial" panose="020B0604020202020204" pitchFamily="34" charset="0"/>
              </a:rPr>
              <a:t> &gt; 35 µg m</a:t>
            </a:r>
            <a:r>
              <a:rPr lang="en-US" sz="1600" b="1" baseline="30000" dirty="0">
                <a:solidFill>
                  <a:srgbClr val="0000FF"/>
                </a:solidFill>
                <a:latin typeface="Arial" panose="020B0604020202020204" pitchFamily="34" charset="0"/>
                <a:cs typeface="Arial" panose="020B0604020202020204" pitchFamily="34" charset="0"/>
              </a:rPr>
              <a:t>-3</a:t>
            </a:r>
            <a:r>
              <a:rPr lang="en-US" sz="1600" b="1" dirty="0">
                <a:solidFill>
                  <a:srgbClr val="0000FF"/>
                </a:solidFill>
                <a:latin typeface="Arial" panose="020B0604020202020204" pitchFamily="34" charset="0"/>
                <a:cs typeface="Arial" panose="020B0604020202020204" pitchFamily="34" charset="0"/>
              </a:rPr>
              <a:t> is significantly reduced over eastern U.S</a:t>
            </a:r>
            <a:r>
              <a:rPr lang="en-US" sz="1400" b="1" dirty="0">
                <a:solidFill>
                  <a:srgbClr val="0000FF"/>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841073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74264" y="30383"/>
            <a:ext cx="2698175" cy="646331"/>
          </a:xfrm>
          <a:prstGeom prst="rect">
            <a:avLst/>
          </a:prstGeom>
          <a:noFill/>
        </p:spPr>
        <p:txBody>
          <a:bodyPr wrap="none" rtlCol="0">
            <a:spAutoFit/>
          </a:bodyPr>
          <a:lstStyle/>
          <a:p>
            <a:r>
              <a:rPr lang="en-US" sz="3600" dirty="0">
                <a:solidFill>
                  <a:srgbClr val="C00000"/>
                </a:solidFill>
                <a:latin typeface="Arial" panose="020B0604020202020204" pitchFamily="34" charset="0"/>
                <a:cs typeface="Arial" panose="020B0604020202020204" pitchFamily="34" charset="0"/>
              </a:rPr>
              <a:t>Conclusions</a:t>
            </a:r>
          </a:p>
        </p:txBody>
      </p:sp>
      <p:sp>
        <p:nvSpPr>
          <p:cNvPr id="2" name="TextBox 1"/>
          <p:cNvSpPr txBox="1"/>
          <p:nvPr/>
        </p:nvSpPr>
        <p:spPr>
          <a:xfrm>
            <a:off x="717755" y="816327"/>
            <a:ext cx="8426245" cy="5355312"/>
          </a:xfrm>
          <a:prstGeom prst="rect">
            <a:avLst/>
          </a:prstGeom>
          <a:noFill/>
        </p:spPr>
        <p:txBody>
          <a:bodyPr wrap="square" rtlCol="0">
            <a:spAutoFit/>
          </a:bodyPr>
          <a:lstStyle/>
          <a:p>
            <a:pPr marL="285750" indent="-285750" algn="just">
              <a:buFont typeface="Wingdings" panose="05000000000000000000" pitchFamily="2" charset="2"/>
              <a:buChar char="Ø"/>
            </a:pPr>
            <a:r>
              <a:rPr lang="en-US" b="1" dirty="0">
                <a:latin typeface="Arial" panose="020B0604020202020204" pitchFamily="34" charset="0"/>
                <a:cs typeface="Arial" panose="020B0604020202020204" pitchFamily="34" charset="0"/>
              </a:rPr>
              <a:t>The model shows overall good performance for meteorological variables, </a:t>
            </a:r>
            <a:r>
              <a:rPr lang="en-US" altLang="zh-CN" b="1" dirty="0">
                <a:latin typeface="Arial" panose="020B0604020202020204" pitchFamily="34" charset="0"/>
                <a:cs typeface="Arial" panose="020B0604020202020204" pitchFamily="34" charset="0"/>
              </a:rPr>
              <a:t>O</a:t>
            </a:r>
            <a:r>
              <a:rPr lang="en-US" altLang="zh-CN" b="1" baseline="-25000" dirty="0">
                <a:latin typeface="Arial" panose="020B0604020202020204" pitchFamily="34" charset="0"/>
                <a:cs typeface="Arial" panose="020B0604020202020204" pitchFamily="34" charset="0"/>
              </a:rPr>
              <a:t>3</a:t>
            </a:r>
            <a:r>
              <a:rPr lang="en-US" altLang="zh-CN" b="1" dirty="0">
                <a:latin typeface="Arial" panose="020B0604020202020204" pitchFamily="34" charset="0"/>
                <a:cs typeface="Arial" panose="020B0604020202020204" pitchFamily="34" charset="0"/>
              </a:rPr>
              <a:t> and PM</a:t>
            </a:r>
            <a:r>
              <a:rPr lang="en-US" altLang="zh-CN" b="1" baseline="-25000" dirty="0">
                <a:latin typeface="Arial" panose="020B0604020202020204" pitchFamily="34" charset="0"/>
                <a:cs typeface="Arial" panose="020B0604020202020204" pitchFamily="34" charset="0"/>
              </a:rPr>
              <a:t>2.5</a:t>
            </a:r>
            <a:r>
              <a:rPr lang="en-US" altLang="zh-CN" b="1" dirty="0">
                <a:latin typeface="Arial" panose="020B0604020202020204" pitchFamily="34" charset="0"/>
                <a:cs typeface="Arial" panose="020B0604020202020204" pitchFamily="34" charset="0"/>
              </a:rPr>
              <a:t> over CONUS</a:t>
            </a:r>
            <a:endParaRPr lang="en-US" b="1"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endParaRPr lang="en-US" b="1"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n-US" b="1" dirty="0">
                <a:latin typeface="Arial" panose="020B0604020202020204" pitchFamily="34" charset="0"/>
                <a:cs typeface="Arial" panose="020B0604020202020204" pitchFamily="34" charset="0"/>
              </a:rPr>
              <a:t>The maximum daily 8-h average surface ozone (MDA8h O</a:t>
            </a:r>
            <a:r>
              <a:rPr lang="en-US" b="1" baseline="-25000" dirty="0">
                <a:latin typeface="Arial" panose="020B0604020202020204" pitchFamily="34" charset="0"/>
                <a:cs typeface="Arial" panose="020B0604020202020204" pitchFamily="34" charset="0"/>
              </a:rPr>
              <a:t>3</a:t>
            </a:r>
            <a:r>
              <a:rPr lang="en-US" b="1" dirty="0">
                <a:latin typeface="Arial" panose="020B0604020202020204" pitchFamily="34" charset="0"/>
                <a:cs typeface="Arial" panose="020B0604020202020204" pitchFamily="34" charset="0"/>
              </a:rPr>
              <a:t>) increases by ~3 ppb across the U.S. The number of exceedance days (MDA8h O</a:t>
            </a:r>
            <a:r>
              <a:rPr lang="en-US" b="1" baseline="-25000" dirty="0">
                <a:latin typeface="Arial" panose="020B0604020202020204" pitchFamily="34" charset="0"/>
                <a:cs typeface="Arial" panose="020B0604020202020204" pitchFamily="34" charset="0"/>
              </a:rPr>
              <a:t>3</a:t>
            </a:r>
            <a:r>
              <a:rPr lang="en-US" b="1" dirty="0">
                <a:latin typeface="Arial" panose="020B0604020202020204" pitchFamily="34" charset="0"/>
                <a:cs typeface="Arial" panose="020B0604020202020204" pitchFamily="34" charset="0"/>
              </a:rPr>
              <a:t> &gt; 70 ppb) is significantly reduced but some areas remain non-attainment</a:t>
            </a:r>
          </a:p>
          <a:p>
            <a:pPr marL="285750" indent="-285750" algn="just">
              <a:buFont typeface="Wingdings" panose="05000000000000000000" pitchFamily="2" charset="2"/>
              <a:buChar char="Ø"/>
            </a:pPr>
            <a:endParaRPr lang="en-US" b="1"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n-US" b="1" dirty="0">
                <a:latin typeface="Arial" panose="020B0604020202020204" pitchFamily="34" charset="0"/>
                <a:cs typeface="Arial" panose="020B0604020202020204" pitchFamily="34" charset="0"/>
              </a:rPr>
              <a:t>The daily 24-h average (DA24h) PM</a:t>
            </a:r>
            <a:r>
              <a:rPr lang="en-US" b="1" baseline="-25000" dirty="0">
                <a:latin typeface="Arial" panose="020B0604020202020204" pitchFamily="34" charset="0"/>
                <a:cs typeface="Arial" panose="020B0604020202020204" pitchFamily="34" charset="0"/>
              </a:rPr>
              <a:t>2.5</a:t>
            </a:r>
            <a:r>
              <a:rPr lang="en-US" b="1" dirty="0">
                <a:latin typeface="Arial" panose="020B0604020202020204" pitchFamily="34" charset="0"/>
                <a:cs typeface="Arial" panose="020B0604020202020204" pitchFamily="34" charset="0"/>
              </a:rPr>
              <a:t> levels are projected to decrease over eastern U.S. The number of exceedance days (DA24hr PM</a:t>
            </a:r>
            <a:r>
              <a:rPr lang="en-US" b="1" baseline="-25000" dirty="0">
                <a:latin typeface="Arial" panose="020B0604020202020204" pitchFamily="34" charset="0"/>
                <a:cs typeface="Arial" panose="020B0604020202020204" pitchFamily="34" charset="0"/>
              </a:rPr>
              <a:t>2.5</a:t>
            </a:r>
            <a:r>
              <a:rPr lang="en-US" b="1" dirty="0">
                <a:latin typeface="Arial" panose="020B0604020202020204" pitchFamily="34" charset="0"/>
                <a:cs typeface="Arial" panose="020B0604020202020204" pitchFamily="34" charset="0"/>
              </a:rPr>
              <a:t> &gt; 35 µg m</a:t>
            </a:r>
            <a:r>
              <a:rPr lang="en-US" b="1" baseline="30000" dirty="0">
                <a:latin typeface="Arial" panose="020B0604020202020204" pitchFamily="34" charset="0"/>
                <a:cs typeface="Arial" panose="020B0604020202020204" pitchFamily="34" charset="0"/>
              </a:rPr>
              <a:t>-3</a:t>
            </a:r>
            <a:r>
              <a:rPr lang="en-US" b="1" dirty="0">
                <a:latin typeface="Arial" panose="020B0604020202020204" pitchFamily="34" charset="0"/>
                <a:cs typeface="Arial" panose="020B0604020202020204" pitchFamily="34" charset="0"/>
              </a:rPr>
              <a:t>) is significantly reduced over eastern U.S.</a:t>
            </a:r>
          </a:p>
          <a:p>
            <a:pPr marL="285750" indent="-285750" algn="just">
              <a:buFont typeface="Wingdings" panose="05000000000000000000" pitchFamily="2" charset="2"/>
              <a:buChar char="Ø"/>
            </a:pPr>
            <a:endParaRPr lang="en-US" b="1"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n-US" b="1" dirty="0">
                <a:latin typeface="Arial" panose="020B0604020202020204" pitchFamily="34" charset="0"/>
                <a:cs typeface="Arial" panose="020B0604020202020204" pitchFamily="34" charset="0"/>
              </a:rPr>
              <a:t>The climate change dominates the changes in surface O</a:t>
            </a:r>
            <a:r>
              <a:rPr lang="en-US" b="1" baseline="-25000" dirty="0">
                <a:latin typeface="Arial" panose="020B0604020202020204" pitchFamily="34" charset="0"/>
                <a:cs typeface="Arial" panose="020B0604020202020204" pitchFamily="34" charset="0"/>
              </a:rPr>
              <a:t>3</a:t>
            </a:r>
            <a:r>
              <a:rPr lang="en-US" b="1" dirty="0">
                <a:latin typeface="Arial" panose="020B0604020202020204" pitchFamily="34" charset="0"/>
                <a:cs typeface="Arial" panose="020B0604020202020204" pitchFamily="34" charset="0"/>
              </a:rPr>
              <a:t> concentration under the TDM A1B scenario across the CONUS, while the changes in anthropogenic emissions dominate surface O</a:t>
            </a:r>
            <a:r>
              <a:rPr lang="en-US" b="1" baseline="-25000" dirty="0">
                <a:latin typeface="Arial" panose="020B0604020202020204" pitchFamily="34" charset="0"/>
                <a:cs typeface="Arial" panose="020B0604020202020204" pitchFamily="34" charset="0"/>
              </a:rPr>
              <a:t>3</a:t>
            </a:r>
            <a:r>
              <a:rPr lang="en-US" b="1" dirty="0">
                <a:latin typeface="Arial" panose="020B0604020202020204" pitchFamily="34" charset="0"/>
                <a:cs typeface="Arial" panose="020B0604020202020204" pitchFamily="34" charset="0"/>
              </a:rPr>
              <a:t> levels under the TDM B2 scenario and PM</a:t>
            </a:r>
            <a:r>
              <a:rPr lang="en-US" b="1" baseline="-25000" dirty="0">
                <a:latin typeface="Arial" panose="020B0604020202020204" pitchFamily="34" charset="0"/>
                <a:cs typeface="Arial" panose="020B0604020202020204" pitchFamily="34" charset="0"/>
              </a:rPr>
              <a:t>2.5</a:t>
            </a:r>
            <a:r>
              <a:rPr lang="en-US" b="1" dirty="0">
                <a:latin typeface="Arial" panose="020B0604020202020204" pitchFamily="34" charset="0"/>
                <a:cs typeface="Arial" panose="020B0604020202020204" pitchFamily="34" charset="0"/>
              </a:rPr>
              <a:t> under both TDM A1B and B2 scenarios</a:t>
            </a:r>
          </a:p>
          <a:p>
            <a:pPr marL="285750" indent="-285750" algn="just">
              <a:buFont typeface="Wingdings" panose="05000000000000000000" pitchFamily="2" charset="2"/>
              <a:buChar char="Ø"/>
            </a:pPr>
            <a:endParaRPr lang="en-US" b="1"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n-US" b="1" dirty="0">
                <a:latin typeface="Arial" panose="020B0604020202020204" pitchFamily="34" charset="0"/>
                <a:cs typeface="Arial" panose="020B0604020202020204" pitchFamily="34" charset="0"/>
              </a:rPr>
              <a:t>The results will be useful for policy makers to develop integrated strategies to control anthropogenic emissions and mitigate adverse climate change</a:t>
            </a:r>
          </a:p>
        </p:txBody>
      </p:sp>
    </p:spTree>
    <p:extLst>
      <p:ext uri="{BB962C8B-B14F-4D97-AF65-F5344CB8AC3E}">
        <p14:creationId xmlns:p14="http://schemas.microsoft.com/office/powerpoint/2010/main" val="21735170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3771" y="1112817"/>
            <a:ext cx="8213271" cy="4093428"/>
          </a:xfrm>
          <a:prstGeom prst="rect">
            <a:avLst/>
          </a:prstGeom>
          <a:noFill/>
        </p:spPr>
        <p:txBody>
          <a:bodyPr wrap="square" rtlCol="0">
            <a:spAutoFit/>
          </a:bodyPr>
          <a:lstStyle/>
          <a:p>
            <a:pPr marL="342900" indent="-342900" algn="just">
              <a:buFont typeface="Wingdings" panose="05000000000000000000" pitchFamily="2" charset="2"/>
              <a:buChar char="§"/>
            </a:pPr>
            <a:r>
              <a:rPr lang="en-US" sz="2000" b="1" dirty="0">
                <a:solidFill>
                  <a:prstClr val="black"/>
                </a:solidFill>
                <a:latin typeface="Arial" panose="020B0604020202020204" pitchFamily="34" charset="0"/>
                <a:cs typeface="Arial" panose="020B0604020202020204" pitchFamily="34" charset="0"/>
              </a:rPr>
              <a:t>The National Science Foundation </a:t>
            </a:r>
            <a:r>
              <a:rPr lang="en-US" sz="2000" b="1" dirty="0" err="1">
                <a:solidFill>
                  <a:prstClr val="black"/>
                </a:solidFill>
                <a:latin typeface="Arial" panose="020B0604020202020204" pitchFamily="34" charset="0"/>
                <a:cs typeface="Arial" panose="020B0604020202020204" pitchFamily="34" charset="0"/>
              </a:rPr>
              <a:t>EaSM</a:t>
            </a:r>
            <a:r>
              <a:rPr lang="en-US" sz="2000" b="1" dirty="0">
                <a:solidFill>
                  <a:prstClr val="black"/>
                </a:solidFill>
                <a:latin typeface="Arial" panose="020B0604020202020204" pitchFamily="34" charset="0"/>
                <a:cs typeface="Arial" panose="020B0604020202020204" pitchFamily="34" charset="0"/>
              </a:rPr>
              <a:t> program (AGS-1049200) at NCSU and the USDA </a:t>
            </a:r>
            <a:r>
              <a:rPr lang="en-US" sz="2000" b="1" dirty="0" err="1">
                <a:solidFill>
                  <a:prstClr val="black"/>
                </a:solidFill>
                <a:latin typeface="Arial" panose="020B0604020202020204" pitchFamily="34" charset="0"/>
                <a:cs typeface="Arial" panose="020B0604020202020204" pitchFamily="34" charset="0"/>
              </a:rPr>
              <a:t>EaSM</a:t>
            </a:r>
            <a:r>
              <a:rPr lang="en-US" sz="2000" b="1" dirty="0">
                <a:solidFill>
                  <a:prstClr val="black"/>
                </a:solidFill>
                <a:latin typeface="Arial" panose="020B0604020202020204" pitchFamily="34" charset="0"/>
                <a:cs typeface="Arial" panose="020B0604020202020204" pitchFamily="34" charset="0"/>
              </a:rPr>
              <a:t> program (2012-67003-30192) at the University of Chicago/ANL</a:t>
            </a:r>
          </a:p>
          <a:p>
            <a:pPr marL="342900" indent="-342900" algn="just">
              <a:buFont typeface="Wingdings" panose="05000000000000000000" pitchFamily="2" charset="2"/>
              <a:buChar char="§"/>
            </a:pPr>
            <a:endParaRPr lang="en-US" sz="2000" b="1" dirty="0">
              <a:solidFill>
                <a:prstClr val="black"/>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
            </a:pPr>
            <a:r>
              <a:rPr lang="en-US" sz="2000" b="1" dirty="0">
                <a:solidFill>
                  <a:prstClr val="black"/>
                </a:solidFill>
                <a:latin typeface="Arial" panose="020B0604020202020204" pitchFamily="34" charset="0"/>
                <a:cs typeface="Arial" panose="020B0604020202020204" pitchFamily="34" charset="0"/>
              </a:rPr>
              <a:t>High performance computing support from Yellowstone (ark:/85065/d7wd3xhc) provided by NCAR’s Computational and Information Systems Laboratory, sponsored by the National Science Foundation; and from Stampede, provided as an Extreme Science and Engineering Discovery Environment (XSEDE) digital service by the Texas Advanced Computing  Center (TACC) (http://www.tacc.utexas.edu), which is supported by National Science Foundation grant number ACI-1053575</a:t>
            </a:r>
          </a:p>
          <a:p>
            <a:pPr marL="342900" indent="-342900" algn="just">
              <a:buFont typeface="Wingdings" panose="05000000000000000000" pitchFamily="2" charset="2"/>
              <a:buChar char="§"/>
            </a:pPr>
            <a:endParaRPr lang="en-US" sz="2000" b="1" dirty="0">
              <a:solidFill>
                <a:prstClr val="black"/>
              </a:solidFill>
              <a:latin typeface="Arial" panose="020B0604020202020204" pitchFamily="34" charset="0"/>
              <a:cs typeface="Arial" panose="020B0604020202020204" pitchFamily="34" charset="0"/>
            </a:endParaRPr>
          </a:p>
        </p:txBody>
      </p:sp>
      <p:sp>
        <p:nvSpPr>
          <p:cNvPr id="3" name="TextBox 2"/>
          <p:cNvSpPr txBox="1"/>
          <p:nvPr/>
        </p:nvSpPr>
        <p:spPr>
          <a:xfrm>
            <a:off x="2811970" y="133664"/>
            <a:ext cx="3929281" cy="646331"/>
          </a:xfrm>
          <a:prstGeom prst="rect">
            <a:avLst/>
          </a:prstGeom>
          <a:noFill/>
        </p:spPr>
        <p:txBody>
          <a:bodyPr wrap="none" rtlCol="0">
            <a:spAutoFit/>
          </a:bodyPr>
          <a:lstStyle/>
          <a:p>
            <a:r>
              <a:rPr lang="en-US" sz="3600" dirty="0">
                <a:solidFill>
                  <a:srgbClr val="C00000"/>
                </a:solidFill>
                <a:latin typeface="Arial" panose="020B0604020202020204" pitchFamily="34" charset="0"/>
                <a:cs typeface="Arial" panose="020B0604020202020204" pitchFamily="34" charset="0"/>
              </a:rPr>
              <a:t>Acknowledgments</a:t>
            </a:r>
          </a:p>
        </p:txBody>
      </p:sp>
    </p:spTree>
    <p:extLst>
      <p:ext uri="{BB962C8B-B14F-4D97-AF65-F5344CB8AC3E}">
        <p14:creationId xmlns:p14="http://schemas.microsoft.com/office/powerpoint/2010/main" val="3841589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74839" y="-12179"/>
            <a:ext cx="7556485" cy="688454"/>
          </a:xfrm>
          <a:prstGeom prst="rect">
            <a:avLst/>
          </a:prstGeom>
        </p:spPr>
        <p:txBody>
          <a:bodyPr/>
          <a:lstStyle>
            <a:lvl1pPr algn="ctr" defTabSz="4572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200" b="1" dirty="0">
                <a:solidFill>
                  <a:srgbClr val="C00000"/>
                </a:solidFill>
              </a:rPr>
              <a:t>Background and Motivation</a:t>
            </a:r>
          </a:p>
        </p:txBody>
      </p:sp>
      <p:sp>
        <p:nvSpPr>
          <p:cNvPr id="3" name="TextBox 2"/>
          <p:cNvSpPr txBox="1"/>
          <p:nvPr/>
        </p:nvSpPr>
        <p:spPr>
          <a:xfrm>
            <a:off x="1074839" y="877446"/>
            <a:ext cx="5792686" cy="1708160"/>
          </a:xfrm>
          <a:prstGeom prst="rect">
            <a:avLst/>
          </a:prstGeom>
          <a:noFill/>
        </p:spPr>
        <p:txBody>
          <a:bodyPr wrap="square" rtlCol="0">
            <a:spAutoFit/>
          </a:bodyPr>
          <a:lstStyle/>
          <a:p>
            <a:pPr>
              <a:buSzPct val="100000"/>
              <a:buFont typeface="Wingdings" panose="05000000000000000000" pitchFamily="2" charset="2"/>
              <a:buChar char="v"/>
            </a:pPr>
            <a:r>
              <a:rPr lang="en-US" sz="2000" b="1" dirty="0"/>
              <a:t>Emissions Scenarios</a:t>
            </a:r>
          </a:p>
          <a:p>
            <a:pPr>
              <a:buSzPct val="100000"/>
              <a:buFont typeface="Wingdings" panose="05000000000000000000" pitchFamily="2" charset="2"/>
              <a:buChar char="v"/>
            </a:pPr>
            <a:endParaRPr lang="en-US" sz="500" b="1" dirty="0"/>
          </a:p>
          <a:p>
            <a:pPr lvl="1">
              <a:buSzPct val="100000"/>
              <a:buFont typeface="Wingdings" panose="05000000000000000000" pitchFamily="2" charset="2"/>
              <a:buChar char="Ø"/>
            </a:pPr>
            <a:r>
              <a:rPr lang="en-US" sz="1600" b="1" dirty="0"/>
              <a:t>Special Report on Emissions Scenarios (SRES, 2000)</a:t>
            </a:r>
          </a:p>
          <a:p>
            <a:pPr lvl="1">
              <a:buSzPct val="100000"/>
              <a:buFont typeface="Wingdings" panose="05000000000000000000" pitchFamily="2" charset="2"/>
              <a:buChar char="Ø"/>
            </a:pPr>
            <a:endParaRPr lang="en-US" sz="1600" b="1" dirty="0"/>
          </a:p>
          <a:p>
            <a:pPr lvl="1">
              <a:buSzPct val="100000"/>
              <a:buFont typeface="Wingdings" panose="05000000000000000000" pitchFamily="2" charset="2"/>
              <a:buChar char="Ø"/>
            </a:pPr>
            <a:r>
              <a:rPr lang="en-US" sz="1600" b="1" dirty="0"/>
              <a:t>Special Report on Emissions Scenarios (SRES, AR4, 2007)</a:t>
            </a:r>
            <a:endParaRPr lang="en-US" sz="1600" dirty="0"/>
          </a:p>
          <a:p>
            <a:pPr lvl="1">
              <a:buSzPct val="100000"/>
              <a:buFont typeface="Wingdings" panose="05000000000000000000" pitchFamily="2" charset="2"/>
              <a:buChar char="Ø"/>
            </a:pPr>
            <a:endParaRPr lang="en-US" sz="1600" b="1" dirty="0"/>
          </a:p>
          <a:p>
            <a:pPr lvl="1">
              <a:buSzPct val="100000"/>
              <a:buFont typeface="Wingdings" panose="05000000000000000000" pitchFamily="2" charset="2"/>
              <a:buChar char="Ø"/>
            </a:pPr>
            <a:r>
              <a:rPr lang="en-US" sz="1600" b="1" dirty="0"/>
              <a:t>Representative Concentration Pathways (RCP, AR5, 2014)</a:t>
            </a:r>
            <a:endParaRPr lang="en-US" dirty="0"/>
          </a:p>
        </p:txBody>
      </p:sp>
      <p:sp>
        <p:nvSpPr>
          <p:cNvPr id="7" name="TextBox 6"/>
          <p:cNvSpPr txBox="1"/>
          <p:nvPr/>
        </p:nvSpPr>
        <p:spPr>
          <a:xfrm>
            <a:off x="1074839" y="2839043"/>
            <a:ext cx="7886700" cy="707886"/>
          </a:xfrm>
          <a:prstGeom prst="rect">
            <a:avLst/>
          </a:prstGeom>
          <a:noFill/>
        </p:spPr>
        <p:txBody>
          <a:bodyPr wrap="square" rtlCol="0">
            <a:spAutoFit/>
          </a:bodyPr>
          <a:lstStyle/>
          <a:p>
            <a:pPr marL="285750" indent="-285750">
              <a:buFont typeface="Wingdings" panose="05000000000000000000" pitchFamily="2" charset="2"/>
              <a:buChar char="v"/>
            </a:pPr>
            <a:r>
              <a:rPr lang="en-US" sz="2000" b="1" dirty="0"/>
              <a:t>But both SRES and RCP scenarios neglecting relationship between socioeconomic factors and projected technology change</a:t>
            </a:r>
            <a:endParaRPr lang="en-US" sz="2000" dirty="0"/>
          </a:p>
        </p:txBody>
      </p:sp>
      <p:sp>
        <p:nvSpPr>
          <p:cNvPr id="8" name="TextBox 7"/>
          <p:cNvSpPr txBox="1"/>
          <p:nvPr/>
        </p:nvSpPr>
        <p:spPr>
          <a:xfrm>
            <a:off x="685162" y="3932789"/>
            <a:ext cx="4333027" cy="707886"/>
          </a:xfrm>
          <a:prstGeom prst="rect">
            <a:avLst/>
          </a:prstGeom>
          <a:noFill/>
        </p:spPr>
        <p:txBody>
          <a:bodyPr wrap="square" rtlCol="0">
            <a:spAutoFit/>
          </a:bodyPr>
          <a:lstStyle/>
          <a:p>
            <a:pPr marL="800100" lvl="1" indent="-342900">
              <a:buSzPct val="100000"/>
              <a:buFont typeface="Wingdings" panose="05000000000000000000" pitchFamily="2" charset="2"/>
              <a:buChar char="v"/>
            </a:pPr>
            <a:r>
              <a:rPr lang="en-US" sz="2000" b="1" dirty="0">
                <a:cs typeface="Arial" panose="020B0604020202020204" pitchFamily="34" charset="0"/>
              </a:rPr>
              <a:t>Dynamic Technology Model: </a:t>
            </a:r>
          </a:p>
          <a:p>
            <a:pPr lvl="1">
              <a:buSzPct val="100000"/>
            </a:pPr>
            <a:r>
              <a:rPr lang="en-US" sz="2000" b="1" dirty="0">
                <a:cs typeface="Arial" panose="020B0604020202020204" pitchFamily="34" charset="0"/>
              </a:rPr>
              <a:t>    SPEW-Trend Projections</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0625" y="3611494"/>
            <a:ext cx="4059012" cy="3184991"/>
          </a:xfrm>
          <a:prstGeom prst="rect">
            <a:avLst/>
          </a:prstGeom>
        </p:spPr>
      </p:pic>
      <p:sp>
        <p:nvSpPr>
          <p:cNvPr id="11" name="TextBox 10"/>
          <p:cNvSpPr txBox="1"/>
          <p:nvPr/>
        </p:nvSpPr>
        <p:spPr>
          <a:xfrm>
            <a:off x="2920621" y="5441439"/>
            <a:ext cx="2097568" cy="369332"/>
          </a:xfrm>
          <a:prstGeom prst="rect">
            <a:avLst/>
          </a:prstGeom>
          <a:noFill/>
        </p:spPr>
        <p:txBody>
          <a:bodyPr wrap="square" rtlCol="0">
            <a:spAutoFit/>
          </a:bodyPr>
          <a:lstStyle/>
          <a:p>
            <a:pPr algn="ctr"/>
            <a:r>
              <a:rPr lang="en-US" b="1" dirty="0">
                <a:solidFill>
                  <a:srgbClr val="C00000"/>
                </a:solidFill>
                <a:latin typeface="Arial" panose="020B0604020202020204" pitchFamily="34" charset="0"/>
                <a:cs typeface="Arial" panose="020B0604020202020204" pitchFamily="34" charset="0"/>
              </a:rPr>
              <a:t>(Yan et. al., 2014)</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6213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720446" y="926711"/>
            <a:ext cx="5647063" cy="3952075"/>
            <a:chOff x="967167" y="294484"/>
            <a:chExt cx="5931243" cy="4036540"/>
          </a:xfrm>
        </p:grpSpPr>
        <p:sp>
          <p:nvSpPr>
            <p:cNvPr id="29" name="Rectangle 28"/>
            <p:cNvSpPr/>
            <p:nvPr/>
          </p:nvSpPr>
          <p:spPr>
            <a:xfrm>
              <a:off x="967167" y="294484"/>
              <a:ext cx="5931243" cy="40365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p:cNvGrpSpPr/>
            <p:nvPr/>
          </p:nvGrpSpPr>
          <p:grpSpPr>
            <a:xfrm>
              <a:off x="1077598" y="357603"/>
              <a:ext cx="5710382" cy="3868404"/>
              <a:chOff x="1077598" y="357603"/>
              <a:chExt cx="5710382" cy="3868404"/>
            </a:xfrm>
          </p:grpSpPr>
          <p:grpSp>
            <p:nvGrpSpPr>
              <p:cNvPr id="31" name="Group 30"/>
              <p:cNvGrpSpPr/>
              <p:nvPr/>
            </p:nvGrpSpPr>
            <p:grpSpPr>
              <a:xfrm>
                <a:off x="1077598" y="357603"/>
                <a:ext cx="5710382" cy="3868404"/>
                <a:chOff x="1135260" y="275224"/>
                <a:chExt cx="8996413" cy="6373607"/>
              </a:xfrm>
            </p:grpSpPr>
            <p:sp>
              <p:nvSpPr>
                <p:cNvPr id="34" name="Rectangle 33"/>
                <p:cNvSpPr/>
                <p:nvPr/>
              </p:nvSpPr>
              <p:spPr>
                <a:xfrm>
                  <a:off x="1135260" y="3366868"/>
                  <a:ext cx="8996413" cy="3281963"/>
                </a:xfrm>
                <a:prstGeom prst="rect">
                  <a:avLst/>
                </a:prstGeom>
                <a:solidFill>
                  <a:schemeClr val="bg1"/>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35" name="Group 34"/>
                <p:cNvGrpSpPr/>
                <p:nvPr/>
              </p:nvGrpSpPr>
              <p:grpSpPr>
                <a:xfrm>
                  <a:off x="1279408" y="275224"/>
                  <a:ext cx="3809582" cy="560290"/>
                  <a:chOff x="1279408" y="275224"/>
                  <a:chExt cx="3809582" cy="560290"/>
                </a:xfrm>
              </p:grpSpPr>
              <p:sp>
                <p:nvSpPr>
                  <p:cNvPr id="67" name="Rectangle 66"/>
                  <p:cNvSpPr/>
                  <p:nvPr/>
                </p:nvSpPr>
                <p:spPr>
                  <a:xfrm>
                    <a:off x="1279408" y="275224"/>
                    <a:ext cx="3809582" cy="56029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t>
                    </a:r>
                  </a:p>
                </p:txBody>
              </p:sp>
              <p:sp>
                <p:nvSpPr>
                  <p:cNvPr id="68" name="TextBox 67"/>
                  <p:cNvSpPr txBox="1"/>
                  <p:nvPr/>
                </p:nvSpPr>
                <p:spPr>
                  <a:xfrm>
                    <a:off x="1295823" y="325724"/>
                    <a:ext cx="3509316" cy="493795"/>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Projected future energy use</a:t>
                    </a:r>
                  </a:p>
                </p:txBody>
              </p:sp>
            </p:grpSp>
            <p:grpSp>
              <p:nvGrpSpPr>
                <p:cNvPr id="36" name="Group 35"/>
                <p:cNvGrpSpPr/>
                <p:nvPr/>
              </p:nvGrpSpPr>
              <p:grpSpPr>
                <a:xfrm>
                  <a:off x="1253740" y="1068878"/>
                  <a:ext cx="3822416" cy="951967"/>
                  <a:chOff x="1253740" y="1068878"/>
                  <a:chExt cx="3822416" cy="951967"/>
                </a:xfrm>
              </p:grpSpPr>
              <p:sp>
                <p:nvSpPr>
                  <p:cNvPr id="65" name="Rectangle 64"/>
                  <p:cNvSpPr/>
                  <p:nvPr/>
                </p:nvSpPr>
                <p:spPr>
                  <a:xfrm>
                    <a:off x="1253740" y="1068878"/>
                    <a:ext cx="3822416" cy="95196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p:cNvSpPr txBox="1"/>
                  <p:nvPr/>
                </p:nvSpPr>
                <p:spPr>
                  <a:xfrm>
                    <a:off x="1553859" y="1119208"/>
                    <a:ext cx="3055503" cy="822992"/>
                  </a:xfrm>
                  <a:prstGeom prst="rect">
                    <a:avLst/>
                  </a:prstGeom>
                  <a:noFill/>
                </p:spPr>
                <p:txBody>
                  <a:bodyPr wrap="none" rtlCol="0">
                    <a:spAutoFit/>
                  </a:bodyPr>
                  <a:lstStyle/>
                  <a:p>
                    <a:pPr algn="ctr"/>
                    <a:r>
                      <a:rPr lang="en-US" sz="1200" b="1" dirty="0">
                        <a:latin typeface="Arial" panose="020B0604020202020204" pitchFamily="34" charset="0"/>
                        <a:cs typeface="Arial" panose="020B0604020202020204" pitchFamily="34" charset="0"/>
                      </a:rPr>
                      <a:t>Exogenous scenarios</a:t>
                    </a:r>
                  </a:p>
                  <a:p>
                    <a:pPr algn="ctr"/>
                    <a:r>
                      <a:rPr lang="en-US" sz="1200" b="1" dirty="0">
                        <a:latin typeface="Arial" panose="020B0604020202020204" pitchFamily="34" charset="0"/>
                        <a:cs typeface="Arial" panose="020B0604020202020204" pitchFamily="34" charset="0"/>
                      </a:rPr>
                      <a:t>(e.g. IMAGE and GCAM)</a:t>
                    </a:r>
                  </a:p>
                </p:txBody>
              </p:sp>
            </p:grpSp>
            <p:grpSp>
              <p:nvGrpSpPr>
                <p:cNvPr id="37" name="Group 36"/>
                <p:cNvGrpSpPr/>
                <p:nvPr/>
              </p:nvGrpSpPr>
              <p:grpSpPr>
                <a:xfrm>
                  <a:off x="1266574" y="2216334"/>
                  <a:ext cx="3809582" cy="817959"/>
                  <a:chOff x="1266574" y="2216334"/>
                  <a:chExt cx="3809582" cy="817959"/>
                </a:xfrm>
              </p:grpSpPr>
              <p:sp>
                <p:nvSpPr>
                  <p:cNvPr id="63" name="Rectangle 62"/>
                  <p:cNvSpPr/>
                  <p:nvPr/>
                </p:nvSpPr>
                <p:spPr>
                  <a:xfrm>
                    <a:off x="1266574" y="2216334"/>
                    <a:ext cx="3809582" cy="81795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350124" y="2293871"/>
                    <a:ext cx="3212690" cy="493795"/>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Socioeconomic variables</a:t>
                    </a:r>
                  </a:p>
                </p:txBody>
              </p:sp>
            </p:grpSp>
            <p:grpSp>
              <p:nvGrpSpPr>
                <p:cNvPr id="38" name="Group 37"/>
                <p:cNvGrpSpPr/>
                <p:nvPr/>
              </p:nvGrpSpPr>
              <p:grpSpPr>
                <a:xfrm>
                  <a:off x="1284916" y="3693252"/>
                  <a:ext cx="3809582" cy="1462837"/>
                  <a:chOff x="1284916" y="3693252"/>
                  <a:chExt cx="3809582" cy="1462837"/>
                </a:xfrm>
              </p:grpSpPr>
              <p:sp>
                <p:nvSpPr>
                  <p:cNvPr id="61" name="Rectangle 60"/>
                  <p:cNvSpPr/>
                  <p:nvPr/>
                </p:nvSpPr>
                <p:spPr>
                  <a:xfrm>
                    <a:off x="1284916" y="3693252"/>
                    <a:ext cx="3809582" cy="146283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1517755" y="4021972"/>
                    <a:ext cx="3187337" cy="822991"/>
                  </a:xfrm>
                  <a:prstGeom prst="rect">
                    <a:avLst/>
                  </a:prstGeom>
                  <a:noFill/>
                </p:spPr>
                <p:txBody>
                  <a:bodyPr wrap="none" rtlCol="0">
                    <a:spAutoFit/>
                  </a:bodyPr>
                  <a:lstStyle/>
                  <a:p>
                    <a:pPr algn="ctr"/>
                    <a:r>
                      <a:rPr lang="en-US" sz="1200" b="1" dirty="0">
                        <a:latin typeface="Arial" panose="020B0604020202020204" pitchFamily="34" charset="0"/>
                        <a:cs typeface="Arial" panose="020B0604020202020204" pitchFamily="34" charset="0"/>
                      </a:rPr>
                      <a:t>Relationships that affect </a:t>
                    </a:r>
                  </a:p>
                  <a:p>
                    <a:pPr algn="ctr"/>
                    <a:r>
                      <a:rPr lang="en-US" sz="1200" b="1" dirty="0">
                        <a:latin typeface="Arial" panose="020B0604020202020204" pitchFamily="34" charset="0"/>
                        <a:cs typeface="Arial" panose="020B0604020202020204" pitchFamily="34" charset="0"/>
                      </a:rPr>
                      <a:t>technological changes</a:t>
                    </a:r>
                  </a:p>
                </p:txBody>
              </p:sp>
            </p:grpSp>
            <p:grpSp>
              <p:nvGrpSpPr>
                <p:cNvPr id="39" name="Group 38"/>
                <p:cNvGrpSpPr/>
                <p:nvPr/>
              </p:nvGrpSpPr>
              <p:grpSpPr>
                <a:xfrm>
                  <a:off x="6770851" y="275224"/>
                  <a:ext cx="3241881" cy="844044"/>
                  <a:chOff x="6770851" y="275224"/>
                  <a:chExt cx="3241881" cy="844044"/>
                </a:xfrm>
              </p:grpSpPr>
              <p:sp>
                <p:nvSpPr>
                  <p:cNvPr id="59" name="Rectangle 58"/>
                  <p:cNvSpPr/>
                  <p:nvPr/>
                </p:nvSpPr>
                <p:spPr>
                  <a:xfrm>
                    <a:off x="6770851" y="275224"/>
                    <a:ext cx="3241881" cy="8407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7088023" y="296277"/>
                    <a:ext cx="2673794" cy="822991"/>
                  </a:xfrm>
                  <a:prstGeom prst="rect">
                    <a:avLst/>
                  </a:prstGeom>
                  <a:noFill/>
                </p:spPr>
                <p:txBody>
                  <a:bodyPr wrap="none" rtlCol="0">
                    <a:spAutoFit/>
                  </a:bodyPr>
                  <a:lstStyle/>
                  <a:p>
                    <a:pPr algn="ctr"/>
                    <a:r>
                      <a:rPr lang="en-US" sz="1200" b="1" dirty="0">
                        <a:latin typeface="Arial" panose="020B0604020202020204" pitchFamily="34" charset="0"/>
                        <a:cs typeface="Arial" panose="020B0604020202020204" pitchFamily="34" charset="0"/>
                      </a:rPr>
                      <a:t>IEA energy statistics</a:t>
                    </a:r>
                  </a:p>
                  <a:p>
                    <a:pPr algn="ctr"/>
                    <a:r>
                      <a:rPr lang="en-US" sz="1200" b="1" dirty="0">
                        <a:latin typeface="Arial" panose="020B0604020202020204" pitchFamily="34" charset="0"/>
                        <a:cs typeface="Arial" panose="020B0604020202020204" pitchFamily="34" charset="0"/>
                      </a:rPr>
                      <a:t>(1970-2010)</a:t>
                    </a:r>
                  </a:p>
                </p:txBody>
              </p:sp>
            </p:grpSp>
            <p:grpSp>
              <p:nvGrpSpPr>
                <p:cNvPr id="40" name="Group 39"/>
                <p:cNvGrpSpPr/>
                <p:nvPr/>
              </p:nvGrpSpPr>
              <p:grpSpPr>
                <a:xfrm>
                  <a:off x="6770850" y="1725463"/>
                  <a:ext cx="3241881" cy="830997"/>
                  <a:chOff x="6770850" y="1725463"/>
                  <a:chExt cx="3241881" cy="830997"/>
                </a:xfrm>
              </p:grpSpPr>
              <p:sp>
                <p:nvSpPr>
                  <p:cNvPr id="57" name="Rectangle 56"/>
                  <p:cNvSpPr/>
                  <p:nvPr/>
                </p:nvSpPr>
                <p:spPr>
                  <a:xfrm>
                    <a:off x="6770850" y="1725463"/>
                    <a:ext cx="3241881" cy="83099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7194890" y="1725463"/>
                    <a:ext cx="2393800" cy="822991"/>
                  </a:xfrm>
                  <a:prstGeom prst="rect">
                    <a:avLst/>
                  </a:prstGeom>
                  <a:noFill/>
                </p:spPr>
                <p:txBody>
                  <a:bodyPr wrap="none" rtlCol="0">
                    <a:spAutoFit/>
                  </a:bodyPr>
                  <a:lstStyle/>
                  <a:p>
                    <a:pPr algn="ctr"/>
                    <a:r>
                      <a:rPr lang="en-US" sz="1200" b="1" dirty="0">
                        <a:latin typeface="Arial" panose="020B0604020202020204" pitchFamily="34" charset="0"/>
                        <a:cs typeface="Arial" panose="020B0604020202020204" pitchFamily="34" charset="0"/>
                      </a:rPr>
                      <a:t>Fuel consumption</a:t>
                    </a:r>
                  </a:p>
                  <a:p>
                    <a:pPr algn="ctr"/>
                    <a:r>
                      <a:rPr lang="en-US" sz="1200" b="1" dirty="0">
                        <a:latin typeface="Arial" panose="020B0604020202020204" pitchFamily="34" charset="0"/>
                        <a:cs typeface="Arial" panose="020B0604020202020204" pitchFamily="34" charset="0"/>
                      </a:rPr>
                      <a:t>(1970-2050)</a:t>
                    </a:r>
                  </a:p>
                </p:txBody>
              </p:sp>
            </p:grpSp>
            <p:grpSp>
              <p:nvGrpSpPr>
                <p:cNvPr id="41" name="Group 40"/>
                <p:cNvGrpSpPr/>
                <p:nvPr/>
              </p:nvGrpSpPr>
              <p:grpSpPr>
                <a:xfrm>
                  <a:off x="6770850" y="3496540"/>
                  <a:ext cx="3241881" cy="1798962"/>
                  <a:chOff x="6770850" y="3496540"/>
                  <a:chExt cx="3241881" cy="1798962"/>
                </a:xfrm>
              </p:grpSpPr>
              <p:sp>
                <p:nvSpPr>
                  <p:cNvPr id="55" name="Rectangle 54"/>
                  <p:cNvSpPr/>
                  <p:nvPr/>
                </p:nvSpPr>
                <p:spPr>
                  <a:xfrm>
                    <a:off x="6770850" y="3496540"/>
                    <a:ext cx="3241881" cy="174923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6780110" y="3586324"/>
                    <a:ext cx="3223366" cy="1709178"/>
                  </a:xfrm>
                  <a:prstGeom prst="rect">
                    <a:avLst/>
                  </a:prstGeom>
                  <a:noFill/>
                </p:spPr>
                <p:txBody>
                  <a:bodyPr wrap="none" rtlCol="0">
                    <a:spAutoFit/>
                  </a:bodyPr>
                  <a:lstStyle/>
                  <a:p>
                    <a:pPr algn="ctr"/>
                    <a:r>
                      <a:rPr lang="en-US" sz="1200" b="1" dirty="0">
                        <a:latin typeface="Arial" panose="020B0604020202020204" pitchFamily="34" charset="0"/>
                        <a:cs typeface="Arial" panose="020B0604020202020204" pitchFamily="34" charset="0"/>
                      </a:rPr>
                      <a:t>Distribution of</a:t>
                    </a:r>
                  </a:p>
                  <a:p>
                    <a:pPr algn="ctr"/>
                    <a:r>
                      <a:rPr lang="en-US" sz="1200" b="1" dirty="0">
                        <a:latin typeface="Arial" panose="020B0604020202020204" pitchFamily="34" charset="0"/>
                        <a:cs typeface="Arial" panose="020B0604020202020204" pitchFamily="34" charset="0"/>
                      </a:rPr>
                      <a:t>engine (all sectors) fuel </a:t>
                    </a:r>
                  </a:p>
                  <a:p>
                    <a:pPr algn="ctr"/>
                    <a:r>
                      <a:rPr lang="en-US" sz="1200" b="1" dirty="0">
                        <a:latin typeface="Arial" panose="020B0604020202020204" pitchFamily="34" charset="0"/>
                        <a:cs typeface="Arial" panose="020B0604020202020204" pitchFamily="34" charset="0"/>
                      </a:rPr>
                      <a:t>consumption by</a:t>
                    </a:r>
                  </a:p>
                  <a:p>
                    <a:pPr algn="ctr"/>
                    <a:r>
                      <a:rPr lang="en-US" sz="1200" b="1" dirty="0">
                        <a:latin typeface="Arial" panose="020B0604020202020204" pitchFamily="34" charset="0"/>
                        <a:cs typeface="Arial" panose="020B0604020202020204" pitchFamily="34" charset="0"/>
                      </a:rPr>
                      <a:t>region/fuel/tech/age</a:t>
                    </a:r>
                  </a:p>
                  <a:p>
                    <a:pPr algn="ctr"/>
                    <a:r>
                      <a:rPr lang="en-US" sz="1200" b="1" dirty="0">
                        <a:latin typeface="Arial" panose="020B0604020202020204" pitchFamily="34" charset="0"/>
                        <a:cs typeface="Arial" panose="020B0604020202020204" pitchFamily="34" charset="0"/>
                      </a:rPr>
                      <a:t>(SPEW-Trend)</a:t>
                    </a:r>
                  </a:p>
                </p:txBody>
              </p:sp>
            </p:grpSp>
            <p:grpSp>
              <p:nvGrpSpPr>
                <p:cNvPr id="42" name="Group 41"/>
                <p:cNvGrpSpPr/>
                <p:nvPr/>
              </p:nvGrpSpPr>
              <p:grpSpPr>
                <a:xfrm>
                  <a:off x="6770849" y="5462339"/>
                  <a:ext cx="3241881" cy="1086501"/>
                  <a:chOff x="6770849" y="5462339"/>
                  <a:chExt cx="3241881" cy="1086501"/>
                </a:xfrm>
              </p:grpSpPr>
              <p:sp>
                <p:nvSpPr>
                  <p:cNvPr id="53" name="Rectangle 52"/>
                  <p:cNvSpPr/>
                  <p:nvPr/>
                </p:nvSpPr>
                <p:spPr>
                  <a:xfrm>
                    <a:off x="6770849" y="5462339"/>
                    <a:ext cx="3241881" cy="108650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7002304" y="5556438"/>
                    <a:ext cx="2741266" cy="853744"/>
                  </a:xfrm>
                  <a:prstGeom prst="rect">
                    <a:avLst/>
                  </a:prstGeom>
                  <a:noFill/>
                </p:spPr>
                <p:txBody>
                  <a:bodyPr wrap="none" rtlCol="0">
                    <a:spAutoFit/>
                  </a:bodyPr>
                  <a:lstStyle/>
                  <a:p>
                    <a:pPr algn="ctr"/>
                    <a:r>
                      <a:rPr lang="en-US" sz="1200" b="1" dirty="0">
                        <a:solidFill>
                          <a:srgbClr val="FF0000"/>
                        </a:solidFill>
                        <a:latin typeface="Arial" panose="020B0604020202020204" pitchFamily="34" charset="0"/>
                        <a:cs typeface="Arial" panose="020B0604020202020204" pitchFamily="34" charset="0"/>
                      </a:rPr>
                      <a:t>Global and regional</a:t>
                    </a:r>
                  </a:p>
                  <a:p>
                    <a:pPr algn="ctr"/>
                    <a:r>
                      <a:rPr lang="en-US" sz="1200" b="1" dirty="0">
                        <a:solidFill>
                          <a:srgbClr val="FF0000"/>
                        </a:solidFill>
                        <a:latin typeface="Arial" panose="020B0604020202020204" pitchFamily="34" charset="0"/>
                        <a:cs typeface="Arial" panose="020B0604020202020204" pitchFamily="34" charset="0"/>
                      </a:rPr>
                      <a:t>emission projections</a:t>
                    </a:r>
                  </a:p>
                </p:txBody>
              </p:sp>
            </p:grpSp>
            <p:grpSp>
              <p:nvGrpSpPr>
                <p:cNvPr id="43" name="Group 42"/>
                <p:cNvGrpSpPr/>
                <p:nvPr/>
              </p:nvGrpSpPr>
              <p:grpSpPr>
                <a:xfrm>
                  <a:off x="1308069" y="5430255"/>
                  <a:ext cx="3809582" cy="1149425"/>
                  <a:chOff x="1308069" y="5430255"/>
                  <a:chExt cx="3809582" cy="1149425"/>
                </a:xfrm>
              </p:grpSpPr>
              <p:sp>
                <p:nvSpPr>
                  <p:cNvPr id="51" name="Rectangle 50"/>
                  <p:cNvSpPr/>
                  <p:nvPr/>
                </p:nvSpPr>
                <p:spPr>
                  <a:xfrm>
                    <a:off x="1308069" y="5430255"/>
                    <a:ext cx="3809582" cy="11494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813472" y="5562328"/>
                    <a:ext cx="2738596" cy="822990"/>
                  </a:xfrm>
                  <a:prstGeom prst="rect">
                    <a:avLst/>
                  </a:prstGeom>
                  <a:noFill/>
                </p:spPr>
                <p:txBody>
                  <a:bodyPr wrap="none" rtlCol="0">
                    <a:spAutoFit/>
                  </a:bodyPr>
                  <a:lstStyle/>
                  <a:p>
                    <a:pPr algn="ctr"/>
                    <a:r>
                      <a:rPr lang="en-US" sz="1200" b="1" dirty="0">
                        <a:latin typeface="Arial" panose="020B0604020202020204" pitchFamily="34" charset="0"/>
                        <a:cs typeface="Arial" panose="020B0604020202020204" pitchFamily="34" charset="0"/>
                      </a:rPr>
                      <a:t>Emission factor by</a:t>
                    </a:r>
                  </a:p>
                  <a:p>
                    <a:pPr algn="ctr"/>
                    <a:r>
                      <a:rPr lang="en-US" sz="1200" b="1" dirty="0">
                        <a:latin typeface="Arial" panose="020B0604020202020204" pitchFamily="34" charset="0"/>
                        <a:cs typeface="Arial" panose="020B0604020202020204" pitchFamily="34" charset="0"/>
                      </a:rPr>
                      <a:t>species/fuel/tech/age</a:t>
                    </a:r>
                  </a:p>
                </p:txBody>
              </p:sp>
            </p:grpSp>
            <p:cxnSp>
              <p:nvCxnSpPr>
                <p:cNvPr id="44" name="Elbow Connector 43"/>
                <p:cNvCxnSpPr>
                  <a:stCxn id="67" idx="3"/>
                  <a:endCxn id="57" idx="1"/>
                </p:cNvCxnSpPr>
                <p:nvPr/>
              </p:nvCxnSpPr>
              <p:spPr>
                <a:xfrm>
                  <a:off x="5088990" y="555369"/>
                  <a:ext cx="1681860" cy="1585593"/>
                </a:xfrm>
                <a:prstGeom prst="bentConnector3">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45" name="Straight Arrow Connector 44"/>
                <p:cNvCxnSpPr>
                  <a:endCxn id="57" idx="0"/>
                </p:cNvCxnSpPr>
                <p:nvPr/>
              </p:nvCxnSpPr>
              <p:spPr>
                <a:xfrm>
                  <a:off x="8391791" y="1115974"/>
                  <a:ext cx="0" cy="60948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V="1">
                  <a:off x="3081611" y="837518"/>
                  <a:ext cx="0" cy="19549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65" idx="2"/>
                  <a:endCxn id="63" idx="0"/>
                </p:cNvCxnSpPr>
                <p:nvPr/>
              </p:nvCxnSpPr>
              <p:spPr>
                <a:xfrm>
                  <a:off x="3164948" y="2020845"/>
                  <a:ext cx="6417" cy="19548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57" idx="2"/>
                  <a:endCxn id="55" idx="0"/>
                </p:cNvCxnSpPr>
                <p:nvPr/>
              </p:nvCxnSpPr>
              <p:spPr>
                <a:xfrm>
                  <a:off x="8391791" y="2556460"/>
                  <a:ext cx="0" cy="94008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61" idx="3"/>
                </p:cNvCxnSpPr>
                <p:nvPr/>
              </p:nvCxnSpPr>
              <p:spPr>
                <a:xfrm flipV="1">
                  <a:off x="5094498" y="4424671"/>
                  <a:ext cx="1676351" cy="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51" idx="3"/>
                  <a:endCxn id="53" idx="1"/>
                </p:cNvCxnSpPr>
                <p:nvPr/>
              </p:nvCxnSpPr>
              <p:spPr>
                <a:xfrm>
                  <a:off x="5117651" y="6004968"/>
                  <a:ext cx="1653198" cy="62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32" name="Straight Arrow Connector 31"/>
              <p:cNvCxnSpPr>
                <a:stCxn id="63" idx="2"/>
                <a:endCxn id="61" idx="0"/>
              </p:cNvCxnSpPr>
              <p:nvPr/>
            </p:nvCxnSpPr>
            <p:spPr>
              <a:xfrm>
                <a:off x="2369995" y="2032197"/>
                <a:ext cx="11643" cy="39995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5671682" y="3367013"/>
                <a:ext cx="4402" cy="13077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69" name="Title 1"/>
          <p:cNvSpPr txBox="1">
            <a:spLocks/>
          </p:cNvSpPr>
          <p:nvPr/>
        </p:nvSpPr>
        <p:spPr>
          <a:xfrm>
            <a:off x="1074839" y="-12179"/>
            <a:ext cx="7556485" cy="688454"/>
          </a:xfrm>
          <a:prstGeom prst="rect">
            <a:avLst/>
          </a:prstGeom>
        </p:spPr>
        <p:txBody>
          <a:bodyPr/>
          <a:lstStyle>
            <a:lvl1pPr algn="ctr" defTabSz="4572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200" b="1" dirty="0">
                <a:solidFill>
                  <a:srgbClr val="C00000"/>
                </a:solidFill>
              </a:rPr>
              <a:t>Technology Driver Model (TDM)</a:t>
            </a:r>
          </a:p>
        </p:txBody>
      </p:sp>
      <p:sp>
        <p:nvSpPr>
          <p:cNvPr id="70" name="TextBox 69"/>
          <p:cNvSpPr txBox="1"/>
          <p:nvPr/>
        </p:nvSpPr>
        <p:spPr>
          <a:xfrm>
            <a:off x="524807" y="4982717"/>
            <a:ext cx="2458128" cy="646331"/>
          </a:xfrm>
          <a:prstGeom prst="rect">
            <a:avLst/>
          </a:prstGeom>
          <a:noFill/>
        </p:spPr>
        <p:txBody>
          <a:bodyPr wrap="square" rtlCol="0">
            <a:spAutoFit/>
          </a:bodyPr>
          <a:lstStyle/>
          <a:p>
            <a:pPr algn="ctr"/>
            <a:r>
              <a:rPr lang="en-US" sz="1200" b="1" dirty="0">
                <a:solidFill>
                  <a:srgbClr val="C00000"/>
                </a:solidFill>
                <a:latin typeface="Arial" panose="020B0604020202020204" pitchFamily="34" charset="0"/>
                <a:cs typeface="Arial" panose="020B0604020202020204" pitchFamily="34" charset="0"/>
              </a:rPr>
              <a:t>Diagrams of TDM Emission Projection Methods (SPEW-Trend, Yan et. al., 2014)</a:t>
            </a:r>
            <a:endParaRPr lang="en-US" sz="1200" b="1" dirty="0">
              <a:latin typeface="Arial" panose="020B0604020202020204" pitchFamily="34" charset="0"/>
              <a:cs typeface="Arial" panose="020B0604020202020204" pitchFamily="34" charset="0"/>
            </a:endParaRPr>
          </a:p>
        </p:txBody>
      </p:sp>
      <p:grpSp>
        <p:nvGrpSpPr>
          <p:cNvPr id="112" name="Group 111"/>
          <p:cNvGrpSpPr/>
          <p:nvPr/>
        </p:nvGrpSpPr>
        <p:grpSpPr>
          <a:xfrm>
            <a:off x="4008919" y="4761878"/>
            <a:ext cx="2323072" cy="1703233"/>
            <a:chOff x="4008919" y="4761878"/>
            <a:chExt cx="2323072" cy="1703233"/>
          </a:xfrm>
        </p:grpSpPr>
        <p:sp>
          <p:nvSpPr>
            <p:cNvPr id="77" name="Oval 76"/>
            <p:cNvSpPr/>
            <p:nvPr/>
          </p:nvSpPr>
          <p:spPr>
            <a:xfrm>
              <a:off x="4067492" y="5807226"/>
              <a:ext cx="2216164" cy="65788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4288241" y="5849844"/>
              <a:ext cx="1816523" cy="523220"/>
            </a:xfrm>
            <a:prstGeom prst="rect">
              <a:avLst/>
            </a:prstGeom>
            <a:noFill/>
          </p:spPr>
          <p:txBody>
            <a:bodyPr wrap="none" rtlCol="0">
              <a:spAutoFit/>
            </a:bodyPr>
            <a:lstStyle/>
            <a:p>
              <a:pPr algn="ctr"/>
              <a:r>
                <a:rPr lang="en-US" sz="1400" b="1" dirty="0">
                  <a:latin typeface="Arial" panose="020B0604020202020204" pitchFamily="34" charset="0"/>
                  <a:cs typeface="Arial" panose="020B0604020202020204" pitchFamily="34" charset="0"/>
                </a:rPr>
                <a:t>Gridded Emissions</a:t>
              </a:r>
            </a:p>
            <a:p>
              <a:pPr algn="ctr"/>
              <a:r>
                <a:rPr lang="en-US" sz="1400" b="1" dirty="0">
                  <a:latin typeface="Arial" panose="020B0604020202020204" pitchFamily="34" charset="0"/>
                  <a:cs typeface="Arial" panose="020B0604020202020204" pitchFamily="34" charset="0"/>
                </a:rPr>
                <a:t>(</a:t>
              </a:r>
              <a:r>
                <a:rPr lang="en-US" sz="1400" b="1" dirty="0">
                  <a:solidFill>
                    <a:srgbClr val="FF0000"/>
                  </a:solidFill>
                  <a:latin typeface="Arial" panose="020B0604020202020204" pitchFamily="34" charset="0"/>
                  <a:cs typeface="Arial" panose="020B0604020202020204" pitchFamily="34" charset="0"/>
                </a:rPr>
                <a:t>SMOKE Model</a:t>
              </a:r>
              <a:r>
                <a:rPr lang="en-US" sz="1400" b="1" dirty="0">
                  <a:latin typeface="Arial" panose="020B0604020202020204" pitchFamily="34" charset="0"/>
                  <a:cs typeface="Arial" panose="020B0604020202020204" pitchFamily="34" charset="0"/>
                </a:rPr>
                <a:t>)</a:t>
              </a:r>
            </a:p>
          </p:txBody>
        </p:sp>
        <p:cxnSp>
          <p:nvCxnSpPr>
            <p:cNvPr id="79" name="Straight Arrow Connector 78"/>
            <p:cNvCxnSpPr/>
            <p:nvPr/>
          </p:nvCxnSpPr>
          <p:spPr>
            <a:xfrm flipH="1">
              <a:off x="5153698" y="4761878"/>
              <a:ext cx="14277" cy="25167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0" name="Oval 79"/>
            <p:cNvSpPr/>
            <p:nvPr/>
          </p:nvSpPr>
          <p:spPr>
            <a:xfrm>
              <a:off x="4034267" y="5013554"/>
              <a:ext cx="2216164" cy="69551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p:cNvSpPr txBox="1"/>
            <p:nvPr/>
          </p:nvSpPr>
          <p:spPr>
            <a:xfrm>
              <a:off x="4008919" y="5007021"/>
              <a:ext cx="2323072" cy="523220"/>
            </a:xfrm>
            <a:prstGeom prst="rect">
              <a:avLst/>
            </a:prstGeom>
            <a:noFill/>
          </p:spPr>
          <p:txBody>
            <a:bodyPr wrap="none" rtlCol="0">
              <a:spAutoFit/>
            </a:bodyPr>
            <a:lstStyle/>
            <a:p>
              <a:pPr algn="ctr"/>
              <a:r>
                <a:rPr lang="en-US" sz="1400" b="1" dirty="0">
                  <a:latin typeface="Arial" panose="020B0604020202020204" pitchFamily="34" charset="0"/>
                  <a:cs typeface="Arial" panose="020B0604020202020204" pitchFamily="34" charset="0"/>
                </a:rPr>
                <a:t>Growth Factors</a:t>
              </a:r>
            </a:p>
            <a:p>
              <a:pPr algn="ctr"/>
              <a:r>
                <a:rPr lang="en-US" sz="1400" b="1" dirty="0">
                  <a:latin typeface="Arial" panose="020B0604020202020204" pitchFamily="34" charset="0"/>
                  <a:cs typeface="Arial" panose="020B0604020202020204" pitchFamily="34" charset="0"/>
                </a:rPr>
                <a:t>Regions/Sectors/Species</a:t>
              </a:r>
            </a:p>
          </p:txBody>
        </p:sp>
        <p:cxnSp>
          <p:nvCxnSpPr>
            <p:cNvPr id="82" name="Straight Arrow Connector 81"/>
            <p:cNvCxnSpPr/>
            <p:nvPr/>
          </p:nvCxnSpPr>
          <p:spPr>
            <a:xfrm>
              <a:off x="5170455" y="5715602"/>
              <a:ext cx="4038" cy="10571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4" name="Group 113"/>
          <p:cNvGrpSpPr/>
          <p:nvPr/>
        </p:nvGrpSpPr>
        <p:grpSpPr>
          <a:xfrm>
            <a:off x="6294815" y="4941630"/>
            <a:ext cx="2514099" cy="1755931"/>
            <a:chOff x="6294815" y="4941630"/>
            <a:chExt cx="2514099" cy="1755931"/>
          </a:xfrm>
        </p:grpSpPr>
        <p:sp>
          <p:nvSpPr>
            <p:cNvPr id="95" name="Oval 94"/>
            <p:cNvSpPr/>
            <p:nvPr/>
          </p:nvSpPr>
          <p:spPr>
            <a:xfrm>
              <a:off x="6808917" y="5521866"/>
              <a:ext cx="1999997" cy="117569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6" name="Straight Arrow Connector 95"/>
            <p:cNvCxnSpPr>
              <a:endCxn id="95" idx="2"/>
            </p:cNvCxnSpPr>
            <p:nvPr/>
          </p:nvCxnSpPr>
          <p:spPr>
            <a:xfrm flipV="1">
              <a:off x="6294815" y="6109714"/>
              <a:ext cx="514102" cy="1430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7031128" y="5672263"/>
              <a:ext cx="1582857" cy="738664"/>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Regional Online Couple Model</a:t>
              </a:r>
            </a:p>
            <a:p>
              <a:pPr algn="ctr"/>
              <a:r>
                <a:rPr lang="en-US" sz="1400" b="1" dirty="0">
                  <a:latin typeface="Arial" panose="020B0604020202020204" pitchFamily="34" charset="0"/>
                  <a:cs typeface="Arial" panose="020B0604020202020204" pitchFamily="34" charset="0"/>
                </a:rPr>
                <a:t> (</a:t>
              </a:r>
              <a:r>
                <a:rPr lang="en-US" sz="1400" b="1" dirty="0">
                  <a:solidFill>
                    <a:srgbClr val="FF0000"/>
                  </a:solidFill>
                  <a:latin typeface="Arial" panose="020B0604020202020204" pitchFamily="34" charset="0"/>
                  <a:cs typeface="Arial" panose="020B0604020202020204" pitchFamily="34" charset="0"/>
                </a:rPr>
                <a:t>WRF-Chem3.7</a:t>
              </a:r>
              <a:r>
                <a:rPr lang="en-US" sz="1400" b="1" dirty="0">
                  <a:latin typeface="Arial" panose="020B0604020202020204" pitchFamily="34" charset="0"/>
                  <a:cs typeface="Arial" panose="020B0604020202020204" pitchFamily="34" charset="0"/>
                </a:rPr>
                <a:t>)</a:t>
              </a:r>
            </a:p>
          </p:txBody>
        </p:sp>
        <p:cxnSp>
          <p:nvCxnSpPr>
            <p:cNvPr id="105" name="Straight Arrow Connector 104"/>
            <p:cNvCxnSpPr/>
            <p:nvPr/>
          </p:nvCxnSpPr>
          <p:spPr>
            <a:xfrm flipH="1">
              <a:off x="7793369" y="4941630"/>
              <a:ext cx="10280" cy="58023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3" name="Group 112"/>
          <p:cNvGrpSpPr/>
          <p:nvPr/>
        </p:nvGrpSpPr>
        <p:grpSpPr>
          <a:xfrm>
            <a:off x="6473918" y="926711"/>
            <a:ext cx="2496922" cy="3997929"/>
            <a:chOff x="6473918" y="926711"/>
            <a:chExt cx="2496922" cy="3997929"/>
          </a:xfrm>
        </p:grpSpPr>
        <p:pic>
          <p:nvPicPr>
            <p:cNvPr id="83" name="Picture 17" descr="modele_on_glob_sample"/>
            <p:cNvPicPr>
              <a:picLocks noChangeAspect="1" noChangeArrowheads="1"/>
            </p:cNvPicPr>
            <p:nvPr/>
          </p:nvPicPr>
          <p:blipFill rotWithShape="1">
            <a:blip r:embed="rId3" cstate="print"/>
            <a:srcRect l="16292" t="9970" r="15559" b="10265"/>
            <a:stretch/>
          </p:blipFill>
          <p:spPr bwMode="auto">
            <a:xfrm>
              <a:off x="6473918" y="926711"/>
              <a:ext cx="2496922" cy="2228817"/>
            </a:xfrm>
            <a:prstGeom prst="rect">
              <a:avLst/>
            </a:prstGeom>
            <a:noFill/>
            <a:ln w="9525">
              <a:noFill/>
              <a:miter lim="800000"/>
              <a:headEnd/>
              <a:tailEnd/>
            </a:ln>
          </p:spPr>
        </p:pic>
        <p:grpSp>
          <p:nvGrpSpPr>
            <p:cNvPr id="84" name="Group 18"/>
            <p:cNvGrpSpPr>
              <a:grpSpLocks/>
            </p:cNvGrpSpPr>
            <p:nvPr/>
          </p:nvGrpSpPr>
          <p:grpSpPr bwMode="auto">
            <a:xfrm>
              <a:off x="7108863" y="1414443"/>
              <a:ext cx="1372441" cy="988024"/>
              <a:chOff x="3420" y="558"/>
              <a:chExt cx="1222" cy="808"/>
            </a:xfrm>
          </p:grpSpPr>
          <p:sp>
            <p:nvSpPr>
              <p:cNvPr id="85" name="Freeform 19"/>
              <p:cNvSpPr>
                <a:spLocks/>
              </p:cNvSpPr>
              <p:nvPr/>
            </p:nvSpPr>
            <p:spPr bwMode="auto">
              <a:xfrm>
                <a:off x="3420" y="582"/>
                <a:ext cx="63" cy="765"/>
              </a:xfrm>
              <a:custGeom>
                <a:avLst/>
                <a:gdLst>
                  <a:gd name="T0" fmla="*/ 60 w 63"/>
                  <a:gd name="T1" fmla="*/ 765 h 765"/>
                  <a:gd name="T2" fmla="*/ 12 w 63"/>
                  <a:gd name="T3" fmla="*/ 528 h 765"/>
                  <a:gd name="T4" fmla="*/ 9 w 63"/>
                  <a:gd name="T5" fmla="*/ 252 h 765"/>
                  <a:gd name="T6" fmla="*/ 63 w 63"/>
                  <a:gd name="T7" fmla="*/ 0 h 765"/>
                  <a:gd name="T8" fmla="*/ 0 60000 65536"/>
                  <a:gd name="T9" fmla="*/ 0 60000 65536"/>
                  <a:gd name="T10" fmla="*/ 0 60000 65536"/>
                  <a:gd name="T11" fmla="*/ 0 60000 65536"/>
                  <a:gd name="T12" fmla="*/ 0 w 63"/>
                  <a:gd name="T13" fmla="*/ 0 h 765"/>
                  <a:gd name="T14" fmla="*/ 63 w 63"/>
                  <a:gd name="T15" fmla="*/ 765 h 765"/>
                </a:gdLst>
                <a:ahLst/>
                <a:cxnLst>
                  <a:cxn ang="T8">
                    <a:pos x="T0" y="T1"/>
                  </a:cxn>
                  <a:cxn ang="T9">
                    <a:pos x="T2" y="T3"/>
                  </a:cxn>
                  <a:cxn ang="T10">
                    <a:pos x="T4" y="T5"/>
                  </a:cxn>
                  <a:cxn ang="T11">
                    <a:pos x="T6" y="T7"/>
                  </a:cxn>
                </a:cxnLst>
                <a:rect l="T12" t="T13" r="T14" b="T15"/>
                <a:pathLst>
                  <a:path w="63" h="765">
                    <a:moveTo>
                      <a:pt x="60" y="765"/>
                    </a:moveTo>
                    <a:cubicBezTo>
                      <a:pt x="40" y="689"/>
                      <a:pt x="20" y="613"/>
                      <a:pt x="12" y="528"/>
                    </a:cubicBezTo>
                    <a:cubicBezTo>
                      <a:pt x="4" y="443"/>
                      <a:pt x="0" y="340"/>
                      <a:pt x="9" y="252"/>
                    </a:cubicBezTo>
                    <a:cubicBezTo>
                      <a:pt x="18" y="164"/>
                      <a:pt x="40" y="82"/>
                      <a:pt x="63" y="0"/>
                    </a:cubicBezTo>
                  </a:path>
                </a:pathLst>
              </a:custGeom>
              <a:noFill/>
              <a:ln w="19050" cmpd="sng">
                <a:solidFill>
                  <a:schemeClr val="tx1"/>
                </a:solidFill>
                <a:round/>
                <a:headEnd/>
                <a:tailEnd/>
              </a:ln>
            </p:spPr>
            <p:txBody>
              <a:bodyPr/>
              <a:lstStyle/>
              <a:p>
                <a:endParaRPr lang="en-US"/>
              </a:p>
            </p:txBody>
          </p:sp>
          <p:sp>
            <p:nvSpPr>
              <p:cNvPr id="86" name="Freeform 20"/>
              <p:cNvSpPr>
                <a:spLocks/>
              </p:cNvSpPr>
              <p:nvPr/>
            </p:nvSpPr>
            <p:spPr bwMode="auto">
              <a:xfrm>
                <a:off x="4578" y="603"/>
                <a:ext cx="64" cy="741"/>
              </a:xfrm>
              <a:custGeom>
                <a:avLst/>
                <a:gdLst>
                  <a:gd name="T0" fmla="*/ 3 w 64"/>
                  <a:gd name="T1" fmla="*/ 741 h 741"/>
                  <a:gd name="T2" fmla="*/ 52 w 64"/>
                  <a:gd name="T3" fmla="*/ 525 h 741"/>
                  <a:gd name="T4" fmla="*/ 55 w 64"/>
                  <a:gd name="T5" fmla="*/ 249 h 741"/>
                  <a:gd name="T6" fmla="*/ 0 w 64"/>
                  <a:gd name="T7" fmla="*/ 0 h 741"/>
                  <a:gd name="T8" fmla="*/ 0 60000 65536"/>
                  <a:gd name="T9" fmla="*/ 0 60000 65536"/>
                  <a:gd name="T10" fmla="*/ 0 60000 65536"/>
                  <a:gd name="T11" fmla="*/ 0 60000 65536"/>
                  <a:gd name="T12" fmla="*/ 0 w 64"/>
                  <a:gd name="T13" fmla="*/ 0 h 741"/>
                  <a:gd name="T14" fmla="*/ 64 w 64"/>
                  <a:gd name="T15" fmla="*/ 741 h 741"/>
                </a:gdLst>
                <a:ahLst/>
                <a:cxnLst>
                  <a:cxn ang="T8">
                    <a:pos x="T0" y="T1"/>
                  </a:cxn>
                  <a:cxn ang="T9">
                    <a:pos x="T2" y="T3"/>
                  </a:cxn>
                  <a:cxn ang="T10">
                    <a:pos x="T4" y="T5"/>
                  </a:cxn>
                  <a:cxn ang="T11">
                    <a:pos x="T6" y="T7"/>
                  </a:cxn>
                </a:cxnLst>
                <a:rect l="T12" t="T13" r="T14" b="T15"/>
                <a:pathLst>
                  <a:path w="64" h="741">
                    <a:moveTo>
                      <a:pt x="3" y="741"/>
                    </a:moveTo>
                    <a:cubicBezTo>
                      <a:pt x="11" y="705"/>
                      <a:pt x="43" y="607"/>
                      <a:pt x="52" y="525"/>
                    </a:cubicBezTo>
                    <a:cubicBezTo>
                      <a:pt x="61" y="443"/>
                      <a:pt x="64" y="336"/>
                      <a:pt x="55" y="249"/>
                    </a:cubicBezTo>
                    <a:cubicBezTo>
                      <a:pt x="46" y="162"/>
                      <a:pt x="11" y="52"/>
                      <a:pt x="0" y="0"/>
                    </a:cubicBezTo>
                  </a:path>
                </a:pathLst>
              </a:custGeom>
              <a:noFill/>
              <a:ln w="19050" cmpd="sng">
                <a:solidFill>
                  <a:schemeClr val="tx1"/>
                </a:solidFill>
                <a:round/>
                <a:headEnd/>
                <a:tailEnd/>
              </a:ln>
            </p:spPr>
            <p:txBody>
              <a:bodyPr/>
              <a:lstStyle/>
              <a:p>
                <a:endParaRPr lang="en-US"/>
              </a:p>
            </p:txBody>
          </p:sp>
          <p:sp>
            <p:nvSpPr>
              <p:cNvPr id="87" name="Freeform 21"/>
              <p:cNvSpPr>
                <a:spLocks/>
              </p:cNvSpPr>
              <p:nvPr/>
            </p:nvSpPr>
            <p:spPr bwMode="auto">
              <a:xfrm>
                <a:off x="3486" y="558"/>
                <a:ext cx="1092" cy="45"/>
              </a:xfrm>
              <a:custGeom>
                <a:avLst/>
                <a:gdLst>
                  <a:gd name="T0" fmla="*/ 0 w 1092"/>
                  <a:gd name="T1" fmla="*/ 24 h 45"/>
                  <a:gd name="T2" fmla="*/ 207 w 1092"/>
                  <a:gd name="T3" fmla="*/ 6 h 45"/>
                  <a:gd name="T4" fmla="*/ 435 w 1092"/>
                  <a:gd name="T5" fmla="*/ 0 h 45"/>
                  <a:gd name="T6" fmla="*/ 657 w 1092"/>
                  <a:gd name="T7" fmla="*/ 3 h 45"/>
                  <a:gd name="T8" fmla="*/ 873 w 1092"/>
                  <a:gd name="T9" fmla="*/ 15 h 45"/>
                  <a:gd name="T10" fmla="*/ 1092 w 1092"/>
                  <a:gd name="T11" fmla="*/ 45 h 45"/>
                  <a:gd name="T12" fmla="*/ 0 60000 65536"/>
                  <a:gd name="T13" fmla="*/ 0 60000 65536"/>
                  <a:gd name="T14" fmla="*/ 0 60000 65536"/>
                  <a:gd name="T15" fmla="*/ 0 60000 65536"/>
                  <a:gd name="T16" fmla="*/ 0 60000 65536"/>
                  <a:gd name="T17" fmla="*/ 0 60000 65536"/>
                  <a:gd name="T18" fmla="*/ 0 w 1092"/>
                  <a:gd name="T19" fmla="*/ 0 h 45"/>
                  <a:gd name="T20" fmla="*/ 1092 w 1092"/>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1092" h="45">
                    <a:moveTo>
                      <a:pt x="0" y="24"/>
                    </a:moveTo>
                    <a:cubicBezTo>
                      <a:pt x="67" y="17"/>
                      <a:pt x="135" y="10"/>
                      <a:pt x="207" y="6"/>
                    </a:cubicBezTo>
                    <a:cubicBezTo>
                      <a:pt x="279" y="2"/>
                      <a:pt x="360" y="0"/>
                      <a:pt x="435" y="0"/>
                    </a:cubicBezTo>
                    <a:cubicBezTo>
                      <a:pt x="510" y="0"/>
                      <a:pt x="584" y="0"/>
                      <a:pt x="657" y="3"/>
                    </a:cubicBezTo>
                    <a:cubicBezTo>
                      <a:pt x="730" y="6"/>
                      <a:pt x="801" y="8"/>
                      <a:pt x="873" y="15"/>
                    </a:cubicBezTo>
                    <a:cubicBezTo>
                      <a:pt x="945" y="22"/>
                      <a:pt x="1047" y="39"/>
                      <a:pt x="1092" y="45"/>
                    </a:cubicBezTo>
                  </a:path>
                </a:pathLst>
              </a:custGeom>
              <a:noFill/>
              <a:ln w="19050" cmpd="sng">
                <a:solidFill>
                  <a:schemeClr val="tx1"/>
                </a:solidFill>
                <a:round/>
                <a:headEnd/>
                <a:tailEnd/>
              </a:ln>
            </p:spPr>
            <p:txBody>
              <a:bodyPr/>
              <a:lstStyle/>
              <a:p>
                <a:endParaRPr lang="en-US"/>
              </a:p>
            </p:txBody>
          </p:sp>
          <p:sp>
            <p:nvSpPr>
              <p:cNvPr id="88" name="Freeform 22"/>
              <p:cNvSpPr>
                <a:spLocks/>
              </p:cNvSpPr>
              <p:nvPr/>
            </p:nvSpPr>
            <p:spPr bwMode="auto">
              <a:xfrm>
                <a:off x="3478" y="1344"/>
                <a:ext cx="1100" cy="22"/>
              </a:xfrm>
              <a:custGeom>
                <a:avLst/>
                <a:gdLst>
                  <a:gd name="T0" fmla="*/ 0 w 1100"/>
                  <a:gd name="T1" fmla="*/ 0 h 22"/>
                  <a:gd name="T2" fmla="*/ 215 w 1100"/>
                  <a:gd name="T3" fmla="*/ 15 h 22"/>
                  <a:gd name="T4" fmla="*/ 434 w 1100"/>
                  <a:gd name="T5" fmla="*/ 21 h 22"/>
                  <a:gd name="T6" fmla="*/ 653 w 1100"/>
                  <a:gd name="T7" fmla="*/ 21 h 22"/>
                  <a:gd name="T8" fmla="*/ 875 w 1100"/>
                  <a:gd name="T9" fmla="*/ 15 h 22"/>
                  <a:gd name="T10" fmla="*/ 1100 w 1100"/>
                  <a:gd name="T11" fmla="*/ 2 h 22"/>
                  <a:gd name="T12" fmla="*/ 0 60000 65536"/>
                  <a:gd name="T13" fmla="*/ 0 60000 65536"/>
                  <a:gd name="T14" fmla="*/ 0 60000 65536"/>
                  <a:gd name="T15" fmla="*/ 0 60000 65536"/>
                  <a:gd name="T16" fmla="*/ 0 60000 65536"/>
                  <a:gd name="T17" fmla="*/ 0 60000 65536"/>
                  <a:gd name="T18" fmla="*/ 0 w 1100"/>
                  <a:gd name="T19" fmla="*/ 0 h 22"/>
                  <a:gd name="T20" fmla="*/ 1100 w 110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100" h="22">
                    <a:moveTo>
                      <a:pt x="0" y="0"/>
                    </a:moveTo>
                    <a:cubicBezTo>
                      <a:pt x="36" y="2"/>
                      <a:pt x="143" y="12"/>
                      <a:pt x="215" y="15"/>
                    </a:cubicBezTo>
                    <a:cubicBezTo>
                      <a:pt x="287" y="18"/>
                      <a:pt x="361" y="20"/>
                      <a:pt x="434" y="21"/>
                    </a:cubicBezTo>
                    <a:cubicBezTo>
                      <a:pt x="507" y="22"/>
                      <a:pt x="580" y="22"/>
                      <a:pt x="653" y="21"/>
                    </a:cubicBezTo>
                    <a:cubicBezTo>
                      <a:pt x="726" y="20"/>
                      <a:pt x="801" y="18"/>
                      <a:pt x="875" y="15"/>
                    </a:cubicBezTo>
                    <a:cubicBezTo>
                      <a:pt x="949" y="12"/>
                      <a:pt x="1053" y="5"/>
                      <a:pt x="1100" y="2"/>
                    </a:cubicBezTo>
                  </a:path>
                </a:pathLst>
              </a:custGeom>
              <a:noFill/>
              <a:ln w="19050" cmpd="sng">
                <a:solidFill>
                  <a:schemeClr val="tx1"/>
                </a:solidFill>
                <a:round/>
                <a:headEnd/>
                <a:tailEnd/>
              </a:ln>
            </p:spPr>
            <p:txBody>
              <a:bodyPr/>
              <a:lstStyle/>
              <a:p>
                <a:endParaRPr lang="en-US"/>
              </a:p>
            </p:txBody>
          </p:sp>
        </p:grpSp>
        <p:sp>
          <p:nvSpPr>
            <p:cNvPr id="90" name="Line 36"/>
            <p:cNvSpPr>
              <a:spLocks noChangeShapeType="1"/>
            </p:cNvSpPr>
            <p:nvPr/>
          </p:nvSpPr>
          <p:spPr bwMode="auto">
            <a:xfrm>
              <a:off x="8433347" y="1475420"/>
              <a:ext cx="260320" cy="2148113"/>
            </a:xfrm>
            <a:prstGeom prst="line">
              <a:avLst/>
            </a:prstGeom>
            <a:noFill/>
            <a:ln w="9525">
              <a:solidFill>
                <a:schemeClr val="tx1"/>
              </a:solidFill>
              <a:prstDash val="dash"/>
              <a:round/>
              <a:headEnd/>
              <a:tailEnd/>
            </a:ln>
          </p:spPr>
          <p:txBody>
            <a:bodyPr/>
            <a:lstStyle/>
            <a:p>
              <a:endParaRPr lang="en-US"/>
            </a:p>
          </p:txBody>
        </p:sp>
        <p:sp>
          <p:nvSpPr>
            <p:cNvPr id="91" name="Line 39"/>
            <p:cNvSpPr>
              <a:spLocks noChangeShapeType="1"/>
            </p:cNvSpPr>
            <p:nvPr/>
          </p:nvSpPr>
          <p:spPr bwMode="auto">
            <a:xfrm>
              <a:off x="8409424" y="2402467"/>
              <a:ext cx="284243" cy="2435339"/>
            </a:xfrm>
            <a:prstGeom prst="line">
              <a:avLst/>
            </a:prstGeom>
            <a:noFill/>
            <a:ln w="9525">
              <a:solidFill>
                <a:schemeClr val="tx1"/>
              </a:solidFill>
              <a:prstDash val="dash"/>
              <a:round/>
              <a:headEnd/>
              <a:tailEnd/>
            </a:ln>
          </p:spPr>
          <p:txBody>
            <a:bodyPr/>
            <a:lstStyle/>
            <a:p>
              <a:endParaRPr lang="en-US"/>
            </a:p>
          </p:txBody>
        </p:sp>
        <p:sp>
          <p:nvSpPr>
            <p:cNvPr id="92" name="Line 34"/>
            <p:cNvSpPr>
              <a:spLocks noChangeShapeType="1"/>
            </p:cNvSpPr>
            <p:nvPr/>
          </p:nvSpPr>
          <p:spPr bwMode="auto">
            <a:xfrm flipH="1">
              <a:off x="6865155" y="2379234"/>
              <a:ext cx="324408" cy="2545405"/>
            </a:xfrm>
            <a:prstGeom prst="line">
              <a:avLst/>
            </a:prstGeom>
            <a:noFill/>
            <a:ln w="9525">
              <a:solidFill>
                <a:schemeClr val="tx1"/>
              </a:solidFill>
              <a:prstDash val="dash"/>
              <a:round/>
              <a:headEnd/>
              <a:tailEnd/>
            </a:ln>
          </p:spPr>
          <p:txBody>
            <a:bodyPr/>
            <a:lstStyle/>
            <a:p>
              <a:endParaRPr lang="en-US"/>
            </a:p>
          </p:txBody>
        </p:sp>
        <p:sp>
          <p:nvSpPr>
            <p:cNvPr id="93" name="Line 35"/>
            <p:cNvSpPr>
              <a:spLocks noChangeShapeType="1"/>
            </p:cNvSpPr>
            <p:nvPr/>
          </p:nvSpPr>
          <p:spPr bwMode="auto">
            <a:xfrm flipH="1">
              <a:off x="6865156" y="1486459"/>
              <a:ext cx="317832" cy="2120084"/>
            </a:xfrm>
            <a:prstGeom prst="line">
              <a:avLst/>
            </a:prstGeom>
            <a:noFill/>
            <a:ln w="9525">
              <a:solidFill>
                <a:schemeClr val="tx1"/>
              </a:solidFill>
              <a:prstDash val="dash"/>
              <a:round/>
              <a:headEnd/>
              <a:tailEnd/>
            </a:ln>
          </p:spPr>
          <p:txBody>
            <a:bodyPr/>
            <a:lstStyle/>
            <a:p>
              <a:endParaRPr lang="en-US"/>
            </a:p>
          </p:txBody>
        </p:sp>
        <p:sp>
          <p:nvSpPr>
            <p:cNvPr id="98" name="TextBox 97"/>
            <p:cNvSpPr txBox="1"/>
            <p:nvPr/>
          </p:nvSpPr>
          <p:spPr>
            <a:xfrm>
              <a:off x="6513321" y="3223601"/>
              <a:ext cx="2237227"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Downscaling Approach</a:t>
              </a:r>
            </a:p>
          </p:txBody>
        </p:sp>
        <p:cxnSp>
          <p:nvCxnSpPr>
            <p:cNvPr id="99" name="Straight Arrow Connector 98"/>
            <p:cNvCxnSpPr/>
            <p:nvPr/>
          </p:nvCxnSpPr>
          <p:spPr>
            <a:xfrm>
              <a:off x="7722379" y="3174578"/>
              <a:ext cx="1847" cy="43196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10" name="Picture 10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5142" y="3623533"/>
              <a:ext cx="1857135" cy="1301107"/>
            </a:xfrm>
            <a:prstGeom prst="rect">
              <a:avLst/>
            </a:prstGeom>
          </p:spPr>
        </p:pic>
      </p:grpSp>
      <p:sp>
        <p:nvSpPr>
          <p:cNvPr id="2" name="Rectangle 1"/>
          <p:cNvSpPr/>
          <p:nvPr/>
        </p:nvSpPr>
        <p:spPr>
          <a:xfrm>
            <a:off x="7272059" y="1053575"/>
            <a:ext cx="898634" cy="38524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CESM</a:t>
            </a:r>
          </a:p>
        </p:txBody>
      </p:sp>
    </p:spTree>
    <p:extLst>
      <p:ext uri="{BB962C8B-B14F-4D97-AF65-F5344CB8AC3E}">
        <p14:creationId xmlns:p14="http://schemas.microsoft.com/office/powerpoint/2010/main" val="1948798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06903" y="161527"/>
            <a:ext cx="2518638" cy="646331"/>
          </a:xfrm>
          <a:prstGeom prst="rect">
            <a:avLst/>
          </a:prstGeom>
          <a:noFill/>
        </p:spPr>
        <p:txBody>
          <a:bodyPr wrap="none" rtlCol="0">
            <a:spAutoFit/>
          </a:bodyPr>
          <a:lstStyle/>
          <a:p>
            <a:r>
              <a:rPr lang="en-US" sz="3600" b="1" dirty="0">
                <a:solidFill>
                  <a:srgbClr val="C00000"/>
                </a:solidFill>
                <a:latin typeface="Arial" panose="020B0604020202020204" pitchFamily="34" charset="0"/>
                <a:cs typeface="Arial" panose="020B0604020202020204" pitchFamily="34" charset="0"/>
              </a:rPr>
              <a:t>Objectives</a:t>
            </a:r>
          </a:p>
        </p:txBody>
      </p:sp>
      <p:sp>
        <p:nvSpPr>
          <p:cNvPr id="6" name="TextBox 5"/>
          <p:cNvSpPr txBox="1"/>
          <p:nvPr/>
        </p:nvSpPr>
        <p:spPr>
          <a:xfrm>
            <a:off x="864525" y="1521831"/>
            <a:ext cx="7758366" cy="2954655"/>
          </a:xfrm>
          <a:prstGeom prst="rect">
            <a:avLst/>
          </a:prstGeom>
          <a:noFill/>
        </p:spPr>
        <p:txBody>
          <a:bodyPr wrap="square" rtlCol="0">
            <a:spAutoFit/>
          </a:bodyPr>
          <a:lstStyle/>
          <a:p>
            <a:pPr marL="342900" indent="-342900" algn="just">
              <a:buFont typeface="Wingdings" panose="05000000000000000000" pitchFamily="2" charset="2"/>
              <a:buChar char="Ø"/>
            </a:pPr>
            <a:r>
              <a:rPr lang="en-US" sz="2400" b="1" dirty="0">
                <a:latin typeface="Arial" pitchFamily="34" charset="0"/>
                <a:cs typeface="Arial" pitchFamily="34" charset="0"/>
              </a:rPr>
              <a:t>Impacts on Future Air Quality over the U.S. </a:t>
            </a:r>
          </a:p>
          <a:p>
            <a:r>
              <a:rPr lang="en-US" sz="2400" b="1" dirty="0">
                <a:latin typeface="Arial" pitchFamily="34" charset="0"/>
                <a:cs typeface="Arial" pitchFamily="34" charset="0"/>
              </a:rPr>
              <a:t>						  from</a:t>
            </a:r>
          </a:p>
          <a:p>
            <a:r>
              <a:rPr lang="en-US" sz="2400" b="1" dirty="0">
                <a:latin typeface="Arial" pitchFamily="34" charset="0"/>
                <a:cs typeface="Arial" pitchFamily="34" charset="0"/>
              </a:rPr>
              <a:t>				Emissions Change only</a:t>
            </a:r>
          </a:p>
          <a:p>
            <a:r>
              <a:rPr lang="en-US" sz="2400" b="1" dirty="0">
                <a:latin typeface="Arial" pitchFamily="34" charset="0"/>
                <a:cs typeface="Arial" pitchFamily="34" charset="0"/>
              </a:rPr>
              <a:t>						  vs. </a:t>
            </a:r>
          </a:p>
          <a:p>
            <a:r>
              <a:rPr lang="en-US" sz="2400" b="1" dirty="0">
                <a:latin typeface="Arial" pitchFamily="34" charset="0"/>
                <a:cs typeface="Arial" pitchFamily="34" charset="0"/>
              </a:rPr>
              <a:t>				  Climate Change only </a:t>
            </a:r>
          </a:p>
          <a:p>
            <a:r>
              <a:rPr lang="en-US" sz="2400" b="1" dirty="0">
                <a:latin typeface="Arial" pitchFamily="34" charset="0"/>
                <a:cs typeface="Arial" pitchFamily="34" charset="0"/>
              </a:rPr>
              <a:t>						  vs.  </a:t>
            </a:r>
          </a:p>
          <a:p>
            <a:r>
              <a:rPr lang="en-US" sz="2400" b="1" dirty="0">
                <a:latin typeface="Arial" pitchFamily="34" charset="0"/>
                <a:cs typeface="Arial" pitchFamily="34" charset="0"/>
              </a:rPr>
              <a:t>			Emissions &amp; Climate Changes</a:t>
            </a:r>
          </a:p>
          <a:p>
            <a:pPr marL="342900" indent="-342900" algn="just">
              <a:buFont typeface="Wingdings" panose="05000000000000000000" pitchFamily="2" charset="2"/>
              <a:buChar char="Ø"/>
            </a:pPr>
            <a:endParaRPr lang="en-US" dirty="0"/>
          </a:p>
        </p:txBody>
      </p:sp>
    </p:spTree>
    <p:extLst>
      <p:ext uri="{BB962C8B-B14F-4D97-AF65-F5344CB8AC3E}">
        <p14:creationId xmlns:p14="http://schemas.microsoft.com/office/powerpoint/2010/main" val="4278040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155"/>
          <p:cNvGraphicFramePr>
            <a:graphicFrameLocks noGrp="1"/>
          </p:cNvGraphicFramePr>
          <p:nvPr>
            <p:extLst>
              <p:ext uri="{D42A27DB-BD31-4B8C-83A1-F6EECF244321}">
                <p14:modId xmlns:p14="http://schemas.microsoft.com/office/powerpoint/2010/main" val="342206084"/>
              </p:ext>
            </p:extLst>
          </p:nvPr>
        </p:nvGraphicFramePr>
        <p:xfrm>
          <a:off x="748372" y="560433"/>
          <a:ext cx="8309903" cy="5520037"/>
        </p:xfrm>
        <a:graphic>
          <a:graphicData uri="http://schemas.openxmlformats.org/drawingml/2006/table">
            <a:tbl>
              <a:tblPr/>
              <a:tblGrid>
                <a:gridCol w="2883630">
                  <a:extLst>
                    <a:ext uri="{9D8B030D-6E8A-4147-A177-3AD203B41FA5}">
                      <a16:colId xmlns:a16="http://schemas.microsoft.com/office/drawing/2014/main" val="20000"/>
                    </a:ext>
                  </a:extLst>
                </a:gridCol>
                <a:gridCol w="5426273">
                  <a:extLst>
                    <a:ext uri="{9D8B030D-6E8A-4147-A177-3AD203B41FA5}">
                      <a16:colId xmlns:a16="http://schemas.microsoft.com/office/drawing/2014/main" val="20001"/>
                    </a:ext>
                  </a:extLst>
                </a:gridCol>
              </a:tblGrid>
              <a:tr h="170895">
                <a:tc gridSpan="2">
                  <a:txBody>
                    <a:bodyPr/>
                    <a:lstStyle/>
                    <a:p>
                      <a:pPr marL="0" marR="0" lvl="0" indent="0" algn="l" defTabSz="4216400" rtl="0" eaLnBrk="1" fontAlgn="base" latinLnBrk="0" hangingPunct="1">
                        <a:lnSpc>
                          <a:spcPct val="100000"/>
                        </a:lnSpc>
                        <a:spcBef>
                          <a:spcPct val="0"/>
                        </a:spcBef>
                        <a:spcAft>
                          <a:spcPct val="0"/>
                        </a:spcAft>
                        <a:buClrTx/>
                        <a:buSzTx/>
                        <a:buFont typeface="Arial" charset="0"/>
                        <a:buNone/>
                        <a:tabLst/>
                        <a:defRPr/>
                      </a:pPr>
                      <a:r>
                        <a:rPr kumimoji="0" lang="en-US" altLang="zh-CN" sz="1200" b="1" i="0" u="none" strike="noStrike" cap="none" normalizeH="0" baseline="0" dirty="0">
                          <a:ln>
                            <a:noFill/>
                          </a:ln>
                          <a:solidFill>
                            <a:srgbClr val="C00000"/>
                          </a:solidFill>
                          <a:effectLst/>
                          <a:latin typeface="Arial" panose="020B0604020202020204" pitchFamily="34" charset="0"/>
                          <a:ea typeface="宋体" charset="-122"/>
                          <a:cs typeface="Arial" panose="020B0604020202020204" pitchFamily="34" charset="0"/>
                        </a:rPr>
                        <a:t>Domain and Period</a:t>
                      </a:r>
                    </a:p>
                  </a:txBody>
                  <a:tcPr marL="51434" marR="0" marT="0" marB="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170895">
                <a:tc>
                  <a:txBody>
                    <a:bodyPr/>
                    <a:lstStyle/>
                    <a:p>
                      <a:pPr marL="0" marR="0" lvl="0" indent="0" algn="l" defTabSz="4216400" rtl="0" eaLnBrk="1" fontAlgn="base" latinLnBrk="0" hangingPunct="1">
                        <a:lnSpc>
                          <a:spcPct val="100000"/>
                        </a:lnSpc>
                        <a:spcBef>
                          <a:spcPct val="0"/>
                        </a:spcBef>
                        <a:spcAft>
                          <a:spcPct val="0"/>
                        </a:spcAft>
                        <a:buClrTx/>
                        <a:buSzTx/>
                        <a:buFont typeface="Arial" charset="0"/>
                        <a:buChar char="•"/>
                        <a:tabLst/>
                      </a:pPr>
                      <a:r>
                        <a:rPr kumimoji="0" lang="en-US" altLang="zh-CN" sz="1200" b="1" i="0" u="none" strike="noStrike" cap="none" normalizeH="0" baseline="0" dirty="0">
                          <a:ln>
                            <a:noFill/>
                          </a:ln>
                          <a:solidFill>
                            <a:schemeClr val="tx1"/>
                          </a:solidFill>
                          <a:effectLst/>
                          <a:latin typeface="Arial" panose="020B0604020202020204" pitchFamily="34" charset="0"/>
                          <a:ea typeface="宋体" charset="-122"/>
                          <a:cs typeface="Arial" panose="020B0604020202020204" pitchFamily="34" charset="0"/>
                        </a:rPr>
                        <a:t> Model</a:t>
                      </a:r>
                    </a:p>
                  </a:txBody>
                  <a:tcPr marL="51434" marR="0" marT="0" marB="0" anchor="ctr" horzOverflow="overflow">
                    <a:lnL>
                      <a:noFill/>
                    </a:lnL>
                    <a:lnR>
                      <a:noFill/>
                    </a:lnR>
                    <a:lnT>
                      <a:noFill/>
                    </a:lnT>
                    <a:lnB>
                      <a:noFill/>
                    </a:lnB>
                    <a:lnTlToBr>
                      <a:noFill/>
                    </a:lnTlToBr>
                    <a:lnBlToTr>
                      <a:noFill/>
                    </a:lnBlToTr>
                    <a:noFill/>
                  </a:tcPr>
                </a:tc>
                <a:tc>
                  <a:txBody>
                    <a:bodyPr/>
                    <a:lstStyle/>
                    <a:p>
                      <a:pPr marL="0" marR="0" lvl="0" indent="0" algn="l" defTabSz="4216400" rtl="0" eaLnBrk="1" fontAlgn="base" latinLnBrk="0" hangingPunct="1">
                        <a:lnSpc>
                          <a:spcPct val="100000"/>
                        </a:lnSpc>
                        <a:spcBef>
                          <a:spcPct val="0"/>
                        </a:spcBef>
                        <a:spcAft>
                          <a:spcPct val="0"/>
                        </a:spcAft>
                        <a:buClrTx/>
                        <a:buSzTx/>
                        <a:buFont typeface="Arial" charset="0"/>
                        <a:buNone/>
                        <a:tabLst/>
                      </a:pPr>
                      <a:r>
                        <a:rPr kumimoji="0" lang="en-US" altLang="zh-CN" sz="1200" b="1" i="0" u="none" strike="noStrike" cap="none" normalizeH="0" baseline="0" dirty="0">
                          <a:ln>
                            <a:noFill/>
                          </a:ln>
                          <a:solidFill>
                            <a:schemeClr val="tx1"/>
                          </a:solidFill>
                          <a:effectLst/>
                          <a:latin typeface="Arial" panose="020B0604020202020204" pitchFamily="34" charset="0"/>
                          <a:ea typeface="宋体" charset="-122"/>
                          <a:cs typeface="Arial" panose="020B0604020202020204" pitchFamily="34" charset="0"/>
                        </a:rPr>
                        <a:t>Online-coupled WRF-</a:t>
                      </a:r>
                      <a:r>
                        <a:rPr kumimoji="0" lang="en-US" altLang="zh-CN" sz="1200" b="1" i="0" u="none" strike="noStrike" cap="none" normalizeH="0" baseline="0" dirty="0" err="1">
                          <a:ln>
                            <a:noFill/>
                          </a:ln>
                          <a:solidFill>
                            <a:schemeClr val="tx1"/>
                          </a:solidFill>
                          <a:effectLst/>
                          <a:latin typeface="Arial" panose="020B0604020202020204" pitchFamily="34" charset="0"/>
                          <a:ea typeface="宋体" charset="-122"/>
                          <a:cs typeface="Arial" panose="020B0604020202020204" pitchFamily="34" charset="0"/>
                        </a:rPr>
                        <a:t>Chem</a:t>
                      </a:r>
                      <a:r>
                        <a:rPr kumimoji="0" lang="en-US" altLang="zh-CN" sz="1200" b="1" i="0" u="none" strike="noStrike" cap="none" normalizeH="0" baseline="0" dirty="0">
                          <a:ln>
                            <a:noFill/>
                          </a:ln>
                          <a:solidFill>
                            <a:schemeClr val="tx1"/>
                          </a:solidFill>
                          <a:effectLst/>
                          <a:latin typeface="Arial" panose="020B0604020202020204" pitchFamily="34" charset="0"/>
                          <a:ea typeface="宋体" charset="-122"/>
                          <a:cs typeface="Arial" panose="020B0604020202020204" pitchFamily="34" charset="0"/>
                        </a:rPr>
                        <a:t> 3.7 </a:t>
                      </a:r>
                    </a:p>
                  </a:txBody>
                  <a:tcPr marL="51434" marR="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292615">
                <a:tc>
                  <a:txBody>
                    <a:bodyPr/>
                    <a:lstStyle/>
                    <a:p>
                      <a:pPr marL="0" marR="0" lvl="0" indent="0" algn="l" defTabSz="4216400" rtl="0" eaLnBrk="1" fontAlgn="base" latinLnBrk="0" hangingPunct="1">
                        <a:lnSpc>
                          <a:spcPct val="100000"/>
                        </a:lnSpc>
                        <a:spcBef>
                          <a:spcPct val="0"/>
                        </a:spcBef>
                        <a:spcAft>
                          <a:spcPct val="0"/>
                        </a:spcAft>
                        <a:buClrTx/>
                        <a:buSzTx/>
                        <a:buFont typeface="Arial" charset="0"/>
                        <a:buChar char="•"/>
                        <a:tabLst/>
                        <a:defRPr/>
                      </a:pPr>
                      <a:r>
                        <a:rPr kumimoji="0" lang="en-US" altLang="zh-CN" sz="1200" b="1" i="0" u="none" strike="noStrike" cap="none" normalizeH="0" baseline="0" dirty="0">
                          <a:ln>
                            <a:noFill/>
                          </a:ln>
                          <a:solidFill>
                            <a:schemeClr val="tx1"/>
                          </a:solidFill>
                          <a:effectLst/>
                          <a:latin typeface="Arial" panose="020B0604020202020204" pitchFamily="34" charset="0"/>
                          <a:ea typeface="宋体" charset="-122"/>
                          <a:cs typeface="Arial" panose="020B0604020202020204" pitchFamily="34" charset="0"/>
                        </a:rPr>
                        <a:t> Period &amp; domain</a:t>
                      </a:r>
                    </a:p>
                  </a:txBody>
                  <a:tcPr marL="51434" marR="0" marT="0" marB="0" anchor="ctr" horzOverflow="overflow">
                    <a:lnL>
                      <a:noFill/>
                    </a:lnL>
                    <a:lnR>
                      <a:noFill/>
                    </a:lnR>
                    <a:lnT>
                      <a:noFill/>
                    </a:lnT>
                    <a:lnB>
                      <a:noFill/>
                    </a:lnB>
                    <a:lnTlToBr>
                      <a:noFill/>
                    </a:lnTlToBr>
                    <a:lnBlToTr>
                      <a:noFill/>
                    </a:lnBlToTr>
                    <a:noFill/>
                  </a:tcPr>
                </a:tc>
                <a:tc>
                  <a:txBody>
                    <a:bodyPr/>
                    <a:lstStyle/>
                    <a:p>
                      <a:pPr marL="0" marR="0" lvl="0" indent="0" algn="l" defTabSz="4216400" rtl="0" eaLnBrk="1" fontAlgn="base" latinLnBrk="0" hangingPunct="1">
                        <a:lnSpc>
                          <a:spcPct val="100000"/>
                        </a:lnSpc>
                        <a:spcBef>
                          <a:spcPct val="0"/>
                        </a:spcBef>
                        <a:spcAft>
                          <a:spcPct val="0"/>
                        </a:spcAft>
                        <a:buClrTx/>
                        <a:buSzTx/>
                        <a:buFont typeface="Arial" charset="0"/>
                        <a:buNone/>
                        <a:tabLst/>
                      </a:pPr>
                      <a:r>
                        <a:rPr kumimoji="0" lang="en-US" altLang="zh-CN" sz="1200" b="1" i="0" u="none" strike="noStrike" cap="none" normalizeH="0" baseline="0" dirty="0">
                          <a:ln>
                            <a:noFill/>
                          </a:ln>
                          <a:solidFill>
                            <a:schemeClr val="tx1"/>
                          </a:solidFill>
                          <a:effectLst/>
                          <a:latin typeface="Arial" panose="020B0604020202020204" pitchFamily="34" charset="0"/>
                          <a:ea typeface="宋体" charset="-122"/>
                          <a:cs typeface="Arial" panose="020B0604020202020204" pitchFamily="34" charset="0"/>
                        </a:rPr>
                        <a:t>Current decade 2001-2010 and future decade 2046-2055 over </a:t>
                      </a:r>
                      <a:r>
                        <a:rPr lang="en-US" sz="1200" b="1" dirty="0">
                          <a:solidFill>
                            <a:schemeClr val="tx1"/>
                          </a:solidFill>
                          <a:latin typeface="Arial" panose="020B0604020202020204" pitchFamily="34" charset="0"/>
                          <a:cs typeface="Arial" panose="020B0604020202020204" pitchFamily="34" charset="0"/>
                        </a:rPr>
                        <a:t>CONUS</a:t>
                      </a:r>
                      <a:endParaRPr kumimoji="0" lang="en-US" altLang="zh-CN" sz="1200" b="1" i="0" u="none" strike="noStrike" cap="none" normalizeH="0" baseline="0" dirty="0">
                        <a:ln>
                          <a:noFill/>
                        </a:ln>
                        <a:solidFill>
                          <a:schemeClr val="tx1"/>
                        </a:solidFill>
                        <a:effectLst/>
                        <a:latin typeface="Arial" panose="020B0604020202020204" pitchFamily="34" charset="0"/>
                        <a:ea typeface="宋体" charset="-122"/>
                        <a:cs typeface="Arial" panose="020B0604020202020204" pitchFamily="34" charset="0"/>
                      </a:endParaRPr>
                    </a:p>
                  </a:txBody>
                  <a:tcPr marL="51434" marR="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170895">
                <a:tc>
                  <a:txBody>
                    <a:bodyPr/>
                    <a:lstStyle/>
                    <a:p>
                      <a:pPr marL="0" marR="0" lvl="0" indent="0" algn="l" defTabSz="4216400" rtl="0" eaLnBrk="1" fontAlgn="base" latinLnBrk="0" hangingPunct="1">
                        <a:lnSpc>
                          <a:spcPct val="100000"/>
                        </a:lnSpc>
                        <a:spcBef>
                          <a:spcPct val="0"/>
                        </a:spcBef>
                        <a:spcAft>
                          <a:spcPct val="0"/>
                        </a:spcAft>
                        <a:buClrTx/>
                        <a:buSzTx/>
                        <a:buFont typeface="Arial" charset="0"/>
                        <a:buChar char="•"/>
                        <a:tabLst/>
                      </a:pPr>
                      <a:r>
                        <a:rPr kumimoji="0" lang="en-US" altLang="zh-CN" sz="1200" b="1" i="0" u="none" strike="noStrike" cap="none" normalizeH="0" baseline="0" dirty="0">
                          <a:ln>
                            <a:noFill/>
                          </a:ln>
                          <a:solidFill>
                            <a:schemeClr val="tx1"/>
                          </a:solidFill>
                          <a:effectLst/>
                          <a:latin typeface="Arial" panose="020B0604020202020204" pitchFamily="34" charset="0"/>
                          <a:ea typeface="宋体" charset="-122"/>
                          <a:cs typeface="Arial" panose="020B0604020202020204" pitchFamily="34" charset="0"/>
                        </a:rPr>
                        <a:t> </a:t>
                      </a:r>
                      <a:r>
                        <a:rPr kumimoji="0" lang="en-US" altLang="zh-CN" sz="1200" b="1" i="0" u="none" strike="noStrike" cap="none" normalizeH="0" baseline="0" dirty="0" err="1">
                          <a:ln>
                            <a:noFill/>
                          </a:ln>
                          <a:solidFill>
                            <a:schemeClr val="tx1"/>
                          </a:solidFill>
                          <a:effectLst/>
                          <a:latin typeface="Arial" panose="020B0604020202020204" pitchFamily="34" charset="0"/>
                          <a:ea typeface="宋体" charset="-122"/>
                          <a:cs typeface="Arial" panose="020B0604020202020204" pitchFamily="34" charset="0"/>
                        </a:rPr>
                        <a:t>Horiz</a:t>
                      </a:r>
                      <a:r>
                        <a:rPr kumimoji="0" lang="en-US" altLang="zh-CN" sz="1200" b="1" i="0" u="none" strike="noStrike" cap="none" normalizeH="0" baseline="0" dirty="0">
                          <a:ln>
                            <a:noFill/>
                          </a:ln>
                          <a:solidFill>
                            <a:schemeClr val="tx1"/>
                          </a:solidFill>
                          <a:effectLst/>
                          <a:latin typeface="Arial" panose="020B0604020202020204" pitchFamily="34" charset="0"/>
                          <a:ea typeface="宋体" charset="-122"/>
                          <a:cs typeface="Arial" panose="020B0604020202020204" pitchFamily="34" charset="0"/>
                        </a:rPr>
                        <a:t>. &amp; Vert. Resolution</a:t>
                      </a:r>
                    </a:p>
                  </a:txBody>
                  <a:tcPr marL="51434" marR="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216400" rtl="0" eaLnBrk="1" fontAlgn="base" latinLnBrk="0" hangingPunct="1">
                        <a:lnSpc>
                          <a:spcPct val="100000"/>
                        </a:lnSpc>
                        <a:spcBef>
                          <a:spcPct val="0"/>
                        </a:spcBef>
                        <a:spcAft>
                          <a:spcPct val="0"/>
                        </a:spcAft>
                        <a:buClrTx/>
                        <a:buSzTx/>
                        <a:buFont typeface="Arial" charset="0"/>
                        <a:buNone/>
                        <a:tabLst/>
                      </a:pPr>
                      <a:r>
                        <a:rPr kumimoji="0" lang="en-US" altLang="zh-CN" sz="1200" b="1" i="0" u="none" strike="noStrike" cap="none" normalizeH="0" baseline="0" dirty="0">
                          <a:ln>
                            <a:noFill/>
                          </a:ln>
                          <a:solidFill>
                            <a:schemeClr val="tx1"/>
                          </a:solidFill>
                          <a:effectLst/>
                          <a:latin typeface="Arial" panose="020B0604020202020204" pitchFamily="34" charset="0"/>
                          <a:ea typeface="宋体" charset="-122"/>
                          <a:cs typeface="Arial" panose="020B0604020202020204" pitchFamily="34" charset="0"/>
                        </a:rPr>
                        <a:t>36-km &amp; </a:t>
                      </a:r>
                      <a:r>
                        <a:rPr lang="en-US" sz="1200" b="1" dirty="0">
                          <a:effectLst/>
                          <a:latin typeface="Arial" panose="020B0604020202020204" pitchFamily="34" charset="0"/>
                          <a:cs typeface="Arial" panose="020B0604020202020204" pitchFamily="34" charset="0"/>
                        </a:rPr>
                        <a:t>34 layers vertically from surface to 100 </a:t>
                      </a:r>
                      <a:r>
                        <a:rPr lang="en-US" sz="1200" b="1" dirty="0" err="1">
                          <a:effectLst/>
                          <a:latin typeface="Arial" panose="020B0604020202020204" pitchFamily="34" charset="0"/>
                          <a:cs typeface="Arial" panose="020B0604020202020204" pitchFamily="34" charset="0"/>
                        </a:rPr>
                        <a:t>hPa</a:t>
                      </a:r>
                      <a:endParaRPr kumimoji="0" lang="en-US" altLang="zh-CN" sz="1200" b="1" i="0" u="none" strike="noStrike" cap="none" normalizeH="0" baseline="0" dirty="0">
                        <a:ln>
                          <a:noFill/>
                        </a:ln>
                        <a:solidFill>
                          <a:schemeClr val="tx1"/>
                        </a:solidFill>
                        <a:effectLst/>
                        <a:latin typeface="Arial" panose="020B0604020202020204" pitchFamily="34" charset="0"/>
                        <a:ea typeface="宋体" charset="-122"/>
                        <a:cs typeface="Arial" panose="020B0604020202020204" pitchFamily="34" charset="0"/>
                      </a:endParaRPr>
                    </a:p>
                  </a:txBody>
                  <a:tcPr marL="51434" marR="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70895">
                <a:tc gridSpan="2">
                  <a:txBody>
                    <a:bodyPr/>
                    <a:lstStyle/>
                    <a:p>
                      <a:pPr marL="0" marR="0" lvl="0" indent="0" algn="l" defTabSz="4216400" rtl="0" eaLnBrk="1" fontAlgn="base" latinLnBrk="0" hangingPunct="1">
                        <a:lnSpc>
                          <a:spcPct val="100000"/>
                        </a:lnSpc>
                        <a:spcBef>
                          <a:spcPct val="0"/>
                        </a:spcBef>
                        <a:spcAft>
                          <a:spcPct val="0"/>
                        </a:spcAft>
                        <a:buClrTx/>
                        <a:buSzTx/>
                        <a:buFont typeface="Arial" charset="0"/>
                        <a:buNone/>
                        <a:tabLst/>
                        <a:defRPr/>
                      </a:pPr>
                      <a:r>
                        <a:rPr kumimoji="0" lang="en-US" altLang="zh-CN" sz="1200" b="1" i="0" u="none" strike="noStrike" kern="1200" cap="none" normalizeH="0" baseline="0" dirty="0">
                          <a:ln>
                            <a:noFill/>
                          </a:ln>
                          <a:solidFill>
                            <a:srgbClr val="C00000"/>
                          </a:solidFill>
                          <a:effectLst/>
                          <a:latin typeface="Arial" panose="020B0604020202020204" pitchFamily="34" charset="0"/>
                          <a:ea typeface="宋体" charset="-122"/>
                          <a:cs typeface="Arial" panose="020B0604020202020204" pitchFamily="34" charset="0"/>
                        </a:rPr>
                        <a:t>WRF-</a:t>
                      </a:r>
                      <a:r>
                        <a:rPr kumimoji="0" lang="en-US" altLang="zh-CN" sz="1200" b="1" i="0" u="none" strike="noStrike" kern="1200" cap="none" normalizeH="0" baseline="0" dirty="0" err="1">
                          <a:ln>
                            <a:noFill/>
                          </a:ln>
                          <a:solidFill>
                            <a:srgbClr val="C00000"/>
                          </a:solidFill>
                          <a:effectLst/>
                          <a:latin typeface="Arial" panose="020B0604020202020204" pitchFamily="34" charset="0"/>
                          <a:ea typeface="宋体" charset="-122"/>
                          <a:cs typeface="Arial" panose="020B0604020202020204" pitchFamily="34" charset="0"/>
                        </a:rPr>
                        <a:t>Chem</a:t>
                      </a:r>
                      <a:r>
                        <a:rPr kumimoji="0" lang="en-US" altLang="zh-CN" sz="1200" b="1" i="0" u="none" strike="noStrike" kern="1200" cap="none" normalizeH="0" baseline="0" dirty="0">
                          <a:ln>
                            <a:noFill/>
                          </a:ln>
                          <a:solidFill>
                            <a:srgbClr val="C00000"/>
                          </a:solidFill>
                          <a:effectLst/>
                          <a:latin typeface="Arial" panose="020B0604020202020204" pitchFamily="34" charset="0"/>
                          <a:ea typeface="宋体" charset="-122"/>
                          <a:cs typeface="Arial" panose="020B0604020202020204" pitchFamily="34" charset="0"/>
                        </a:rPr>
                        <a:t> Physics and Chemistry Options</a:t>
                      </a:r>
                      <a:endParaRPr kumimoji="0" lang="en-US" altLang="zh-CN" sz="1200" b="1" i="0" u="none" strike="noStrike" cap="none" normalizeH="0" baseline="0" dirty="0">
                        <a:ln>
                          <a:noFill/>
                        </a:ln>
                        <a:solidFill>
                          <a:schemeClr val="tx1"/>
                        </a:solidFill>
                        <a:effectLst/>
                        <a:latin typeface="Arial" panose="020B0604020202020204" pitchFamily="34" charset="0"/>
                        <a:ea typeface="宋体" charset="-122"/>
                        <a:cs typeface="Arial" panose="020B0604020202020204" pitchFamily="34" charset="0"/>
                      </a:endParaRPr>
                    </a:p>
                  </a:txBody>
                  <a:tcPr marL="51434" marR="0" marT="0" marB="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4"/>
                  </a:ext>
                </a:extLst>
              </a:tr>
              <a:tr h="225781">
                <a:tc>
                  <a:txBody>
                    <a:bodyPr/>
                    <a:lstStyle/>
                    <a:p>
                      <a:pPr marL="0" marR="0" lvl="0" indent="0" algn="l" defTabSz="4216400" rtl="0" eaLnBrk="1" fontAlgn="base" latinLnBrk="0" hangingPunct="1">
                        <a:lnSpc>
                          <a:spcPct val="100000"/>
                        </a:lnSpc>
                        <a:spcBef>
                          <a:spcPct val="0"/>
                        </a:spcBef>
                        <a:spcAft>
                          <a:spcPct val="0"/>
                        </a:spcAft>
                        <a:buClrTx/>
                        <a:buSzTx/>
                        <a:buFont typeface="Arial" charset="0"/>
                        <a:buChar char="•"/>
                        <a:tabLst/>
                      </a:pPr>
                      <a:r>
                        <a:rPr kumimoji="0" lang="en-US" altLang="zh-CN" sz="1200" b="1" i="0" u="none" strike="noStrike" cap="none" normalizeH="0" baseline="0" dirty="0">
                          <a:ln>
                            <a:noFill/>
                          </a:ln>
                          <a:solidFill>
                            <a:schemeClr val="tx1"/>
                          </a:solidFill>
                          <a:effectLst/>
                          <a:latin typeface="Arial" panose="020B0604020202020204" pitchFamily="34" charset="0"/>
                          <a:ea typeface="宋体" charset="-122"/>
                          <a:cs typeface="Arial" panose="020B0604020202020204" pitchFamily="34" charset="0"/>
                        </a:rPr>
                        <a:t> Radiation</a:t>
                      </a:r>
                    </a:p>
                  </a:txBody>
                  <a:tcPr marL="51434" marR="0" marT="0" marB="0" anchor="ctr" horzOverflow="overflow">
                    <a:lnL>
                      <a:noFill/>
                    </a:lnL>
                    <a:lnR>
                      <a:noFill/>
                    </a:lnR>
                    <a:lnT>
                      <a:noFill/>
                    </a:lnT>
                    <a:lnB>
                      <a:noFill/>
                    </a:lnB>
                    <a:lnTlToBr>
                      <a:noFill/>
                    </a:lnTlToBr>
                    <a:lnBlToTr>
                      <a:noFill/>
                    </a:lnBlToTr>
                    <a:noFill/>
                  </a:tcPr>
                </a:tc>
                <a:tc>
                  <a:txBody>
                    <a:bodyPr/>
                    <a:lstStyle/>
                    <a:p>
                      <a:pPr marL="0" marR="0" lvl="0" indent="0" algn="l" defTabSz="4216400" rtl="0" eaLnBrk="1" fontAlgn="base" latinLnBrk="0" hangingPunct="1">
                        <a:lnSpc>
                          <a:spcPct val="100000"/>
                        </a:lnSpc>
                        <a:spcBef>
                          <a:spcPct val="0"/>
                        </a:spcBef>
                        <a:spcAft>
                          <a:spcPct val="0"/>
                        </a:spcAft>
                        <a:buClrTx/>
                        <a:buSzTx/>
                        <a:buFont typeface="Arial" charset="0"/>
                        <a:buNone/>
                        <a:tabLst/>
                        <a:defRPr/>
                      </a:pPr>
                      <a:r>
                        <a:rPr lang="en-US" sz="1200" b="1" dirty="0">
                          <a:solidFill>
                            <a:schemeClr val="tx1"/>
                          </a:solidFill>
                          <a:effectLst/>
                          <a:latin typeface="Arial" panose="020B0604020202020204" pitchFamily="34" charset="0"/>
                          <a:cs typeface="Arial" panose="020B0604020202020204" pitchFamily="34" charset="0"/>
                        </a:rPr>
                        <a:t>Rapid and accurate Radiative Transfer Model for GCM (</a:t>
                      </a:r>
                      <a:r>
                        <a:rPr kumimoji="0" lang="en-US" altLang="zh-CN" sz="1200" b="1" i="0" u="none" strike="noStrike" cap="none" normalizeH="0" baseline="0" dirty="0">
                          <a:ln>
                            <a:noFill/>
                          </a:ln>
                          <a:solidFill>
                            <a:schemeClr val="tx1"/>
                          </a:solidFill>
                          <a:effectLst/>
                          <a:latin typeface="Arial" panose="020B0604020202020204" pitchFamily="34" charset="0"/>
                          <a:ea typeface="宋体" charset="-122"/>
                          <a:cs typeface="Arial" panose="020B0604020202020204" pitchFamily="34" charset="0"/>
                        </a:rPr>
                        <a:t>RRTMG)</a:t>
                      </a:r>
                    </a:p>
                  </a:txBody>
                  <a:tcPr marL="51434" marR="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5"/>
                  </a:ext>
                </a:extLst>
              </a:tr>
              <a:tr h="341791">
                <a:tc>
                  <a:txBody>
                    <a:bodyPr/>
                    <a:lstStyle/>
                    <a:p>
                      <a:pPr marL="0" marR="0" lvl="0" indent="0" algn="l" defTabSz="4216400" rtl="0" eaLnBrk="1" fontAlgn="base" latinLnBrk="0" hangingPunct="1">
                        <a:lnSpc>
                          <a:spcPct val="100000"/>
                        </a:lnSpc>
                        <a:spcBef>
                          <a:spcPct val="0"/>
                        </a:spcBef>
                        <a:spcAft>
                          <a:spcPct val="0"/>
                        </a:spcAft>
                        <a:buClrTx/>
                        <a:buSzTx/>
                        <a:buFont typeface="Arial" charset="0"/>
                        <a:buChar char="•"/>
                        <a:tabLst/>
                      </a:pPr>
                      <a:r>
                        <a:rPr kumimoji="0" lang="en-US" altLang="zh-CN" sz="1200" b="1" i="0" u="none" strike="noStrike" cap="none" normalizeH="0" baseline="0" dirty="0">
                          <a:ln>
                            <a:noFill/>
                          </a:ln>
                          <a:solidFill>
                            <a:schemeClr val="tx1"/>
                          </a:solidFill>
                          <a:effectLst/>
                          <a:latin typeface="Arial" panose="020B0604020202020204" pitchFamily="34" charset="0"/>
                          <a:ea typeface="宋体" charset="-122"/>
                          <a:cs typeface="Arial" panose="020B0604020202020204" pitchFamily="34" charset="0"/>
                        </a:rPr>
                        <a:t> Land and PBL </a:t>
                      </a:r>
                    </a:p>
                  </a:txBody>
                  <a:tcPr marL="51434" marR="0" marT="0" marB="0" anchor="ctr" horzOverflow="overflow">
                    <a:lnL>
                      <a:noFill/>
                    </a:lnL>
                    <a:lnR>
                      <a:noFill/>
                    </a:lnR>
                    <a:lnT>
                      <a:noFill/>
                    </a:lnT>
                    <a:lnB>
                      <a:noFill/>
                    </a:lnB>
                    <a:lnTlToBr>
                      <a:noFill/>
                    </a:lnTlToBr>
                    <a:lnBlToTr>
                      <a:noFill/>
                    </a:lnBlToTr>
                    <a:noFill/>
                  </a:tcPr>
                </a:tc>
                <a:tc>
                  <a:txBody>
                    <a:bodyPr/>
                    <a:lstStyle/>
                    <a:p>
                      <a:pPr marL="0" marR="0" lvl="0" indent="0" algn="l" defTabSz="4216400" rtl="0" eaLnBrk="1" fontAlgn="base" latinLnBrk="0" hangingPunct="1">
                        <a:lnSpc>
                          <a:spcPct val="100000"/>
                        </a:lnSpc>
                        <a:spcBef>
                          <a:spcPct val="0"/>
                        </a:spcBef>
                        <a:spcAft>
                          <a:spcPct val="0"/>
                        </a:spcAft>
                        <a:buClrTx/>
                        <a:buSzTx/>
                        <a:buFont typeface="Arial" charset="0"/>
                        <a:buNone/>
                        <a:tabLst/>
                        <a:defRPr/>
                      </a:pPr>
                      <a:r>
                        <a:rPr lang="en-US" sz="1200" b="1" dirty="0">
                          <a:effectLst/>
                          <a:latin typeface="Arial" panose="020B0604020202020204" pitchFamily="34" charset="0"/>
                          <a:cs typeface="Arial" panose="020B0604020202020204" pitchFamily="34" charset="0"/>
                        </a:rPr>
                        <a:t>National Center for Environmental Prediction, Oregon State University, Air Force and Hydrologic Research Lab (</a:t>
                      </a:r>
                      <a:r>
                        <a:rPr kumimoji="0" lang="en-US" altLang="zh-CN" sz="1200" b="1" i="0" u="none" strike="noStrike" cap="none" normalizeH="0" baseline="0" dirty="0">
                          <a:ln>
                            <a:noFill/>
                          </a:ln>
                          <a:solidFill>
                            <a:schemeClr val="tx1"/>
                          </a:solidFill>
                          <a:effectLst/>
                          <a:latin typeface="Arial" panose="020B0604020202020204" pitchFamily="34" charset="0"/>
                          <a:ea typeface="宋体" charset="-122"/>
                          <a:cs typeface="Arial" panose="020B0604020202020204" pitchFamily="34" charset="0"/>
                        </a:rPr>
                        <a:t>NOAH) and </a:t>
                      </a:r>
                      <a:r>
                        <a:rPr lang="en-US" sz="1200" b="1" dirty="0" err="1">
                          <a:effectLst/>
                          <a:latin typeface="Arial" panose="020B0604020202020204" pitchFamily="34" charset="0"/>
                          <a:cs typeface="Arial" panose="020B0604020202020204" pitchFamily="34" charset="0"/>
                        </a:rPr>
                        <a:t>Yonsei</a:t>
                      </a:r>
                      <a:r>
                        <a:rPr lang="en-US" sz="1200" b="1" dirty="0">
                          <a:effectLst/>
                          <a:latin typeface="Arial" panose="020B0604020202020204" pitchFamily="34" charset="0"/>
                          <a:cs typeface="Arial" panose="020B0604020202020204" pitchFamily="34" charset="0"/>
                        </a:rPr>
                        <a:t> University (</a:t>
                      </a:r>
                      <a:r>
                        <a:rPr kumimoji="0" lang="en-US" altLang="zh-CN" sz="1200" b="1" i="0" u="none" strike="noStrike" cap="none" normalizeH="0" baseline="0" dirty="0">
                          <a:ln>
                            <a:noFill/>
                          </a:ln>
                          <a:solidFill>
                            <a:schemeClr val="tx1"/>
                          </a:solidFill>
                          <a:effectLst/>
                          <a:latin typeface="Arial" panose="020B0604020202020204" pitchFamily="34" charset="0"/>
                          <a:ea typeface="宋体" charset="-122"/>
                          <a:cs typeface="Arial" panose="020B0604020202020204" pitchFamily="34" charset="0"/>
                        </a:rPr>
                        <a:t>YSU)</a:t>
                      </a:r>
                    </a:p>
                  </a:txBody>
                  <a:tcPr marL="51434" marR="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6"/>
                  </a:ext>
                </a:extLst>
              </a:tr>
              <a:tr h="170895">
                <a:tc>
                  <a:txBody>
                    <a:bodyPr/>
                    <a:lstStyle/>
                    <a:p>
                      <a:pPr marL="0" marR="0" lvl="0" indent="0" algn="l" defTabSz="4216400" rtl="0" eaLnBrk="1" fontAlgn="base" latinLnBrk="0" hangingPunct="1">
                        <a:lnSpc>
                          <a:spcPct val="100000"/>
                        </a:lnSpc>
                        <a:spcBef>
                          <a:spcPct val="0"/>
                        </a:spcBef>
                        <a:spcAft>
                          <a:spcPct val="0"/>
                        </a:spcAft>
                        <a:buClrTx/>
                        <a:buSzTx/>
                        <a:buFont typeface="Arial" charset="0"/>
                        <a:buChar char="•"/>
                        <a:tabLst/>
                      </a:pPr>
                      <a:r>
                        <a:rPr kumimoji="0" lang="en-US" altLang="zh-CN" sz="1200" b="1" i="0" u="none" strike="noStrike" cap="none" normalizeH="0" baseline="0" dirty="0">
                          <a:ln>
                            <a:noFill/>
                          </a:ln>
                          <a:solidFill>
                            <a:schemeClr val="tx1"/>
                          </a:solidFill>
                          <a:effectLst/>
                          <a:latin typeface="Arial" panose="020B0604020202020204" pitchFamily="34" charset="0"/>
                          <a:ea typeface="宋体" charset="-122"/>
                          <a:cs typeface="Arial" panose="020B0604020202020204" pitchFamily="34" charset="0"/>
                        </a:rPr>
                        <a:t> Cumulus</a:t>
                      </a:r>
                    </a:p>
                  </a:txBody>
                  <a:tcPr marL="51434" marR="0" marT="0" marB="0" anchor="ctr" horzOverflow="overflow">
                    <a:lnL>
                      <a:noFill/>
                    </a:lnL>
                    <a:lnR>
                      <a:noFill/>
                    </a:lnR>
                    <a:lnT>
                      <a:noFill/>
                    </a:lnT>
                    <a:lnB>
                      <a:noFill/>
                    </a:lnB>
                    <a:lnTlToBr>
                      <a:noFill/>
                    </a:lnTlToBr>
                    <a:lnBlToTr>
                      <a:noFill/>
                    </a:lnBlToTr>
                    <a:noFill/>
                  </a:tcPr>
                </a:tc>
                <a:tc>
                  <a:txBody>
                    <a:bodyPr/>
                    <a:lstStyle/>
                    <a:p>
                      <a:pPr marL="0" marR="0" lvl="0" indent="0" algn="l" defTabSz="4216400" rtl="0" eaLnBrk="1" fontAlgn="base" latinLnBrk="0" hangingPunct="1">
                        <a:lnSpc>
                          <a:spcPct val="100000"/>
                        </a:lnSpc>
                        <a:spcBef>
                          <a:spcPct val="0"/>
                        </a:spcBef>
                        <a:spcAft>
                          <a:spcPct val="0"/>
                        </a:spcAft>
                        <a:buClrTx/>
                        <a:buSzTx/>
                        <a:buFont typeface="Arial" charset="0"/>
                        <a:buNone/>
                        <a:tabLst/>
                      </a:pPr>
                      <a:r>
                        <a:rPr lang="en-US" sz="1200" b="1" dirty="0">
                          <a:solidFill>
                            <a:schemeClr val="tx1"/>
                          </a:solidFill>
                          <a:effectLst/>
                          <a:latin typeface="Arial" panose="020B0604020202020204" pitchFamily="34" charset="0"/>
                          <a:cs typeface="Arial" panose="020B0604020202020204" pitchFamily="34" charset="0"/>
                        </a:rPr>
                        <a:t>Multi-Scale </a:t>
                      </a:r>
                      <a:r>
                        <a:rPr lang="en-US" sz="1200" b="1" dirty="0" err="1">
                          <a:solidFill>
                            <a:schemeClr val="tx1"/>
                          </a:solidFill>
                          <a:effectLst/>
                          <a:latin typeface="Arial" panose="020B0604020202020204" pitchFamily="34" charset="0"/>
                          <a:cs typeface="Arial" panose="020B0604020202020204" pitchFamily="34" charset="0"/>
                        </a:rPr>
                        <a:t>Kain</a:t>
                      </a:r>
                      <a:r>
                        <a:rPr lang="en-US" sz="1200" b="1" baseline="0" dirty="0">
                          <a:solidFill>
                            <a:schemeClr val="tx1"/>
                          </a:solidFill>
                          <a:effectLst/>
                          <a:latin typeface="Arial" panose="020B0604020202020204" pitchFamily="34" charset="0"/>
                          <a:cs typeface="Arial" panose="020B0604020202020204" pitchFamily="34" charset="0"/>
                        </a:rPr>
                        <a:t> Fritsch  (MSKF) </a:t>
                      </a:r>
                      <a:r>
                        <a:rPr kumimoji="0" lang="en-US" altLang="zh-CN" sz="1200" b="1" i="0" u="none" strike="noStrike" cap="none" normalizeH="0" baseline="0" dirty="0">
                          <a:ln>
                            <a:noFill/>
                          </a:ln>
                          <a:solidFill>
                            <a:schemeClr val="tx1"/>
                          </a:solidFill>
                          <a:effectLst/>
                          <a:latin typeface="Arial" panose="020B0604020202020204" pitchFamily="34" charset="0"/>
                          <a:ea typeface="宋体" charset="-122"/>
                          <a:cs typeface="Arial" panose="020B0604020202020204" pitchFamily="34" charset="0"/>
                        </a:rPr>
                        <a:t> </a:t>
                      </a:r>
                    </a:p>
                  </a:txBody>
                  <a:tcPr marL="51434" marR="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7"/>
                  </a:ext>
                </a:extLst>
              </a:tr>
              <a:tr h="170895">
                <a:tc>
                  <a:txBody>
                    <a:bodyPr/>
                    <a:lstStyle/>
                    <a:p>
                      <a:pPr marL="0" marR="0" lvl="0" indent="0" algn="l" defTabSz="4216400" rtl="0" eaLnBrk="1" fontAlgn="base" latinLnBrk="0" hangingPunct="1">
                        <a:lnSpc>
                          <a:spcPct val="100000"/>
                        </a:lnSpc>
                        <a:spcBef>
                          <a:spcPct val="0"/>
                        </a:spcBef>
                        <a:spcAft>
                          <a:spcPct val="0"/>
                        </a:spcAft>
                        <a:buClrTx/>
                        <a:buSzTx/>
                        <a:buFont typeface="Arial" charset="0"/>
                        <a:buChar char="•"/>
                        <a:tabLst/>
                      </a:pPr>
                      <a:r>
                        <a:rPr kumimoji="0" lang="en-US" altLang="zh-CN" sz="1200" b="1" i="0" u="none" strike="noStrike" cap="none" normalizeH="0" baseline="0" dirty="0">
                          <a:ln>
                            <a:noFill/>
                          </a:ln>
                          <a:solidFill>
                            <a:schemeClr val="tx1"/>
                          </a:solidFill>
                          <a:effectLst/>
                          <a:latin typeface="Arial" panose="020B0604020202020204" pitchFamily="34" charset="0"/>
                          <a:ea typeface="宋体" charset="-122"/>
                          <a:cs typeface="Arial" panose="020B0604020202020204" pitchFamily="34" charset="0"/>
                        </a:rPr>
                        <a:t> Microphysics</a:t>
                      </a:r>
                    </a:p>
                  </a:txBody>
                  <a:tcPr marL="51434" marR="0" marT="0" marB="0" anchor="ctr" horzOverflow="overflow">
                    <a:lnL>
                      <a:noFill/>
                    </a:lnL>
                    <a:lnR>
                      <a:noFill/>
                    </a:lnR>
                    <a:lnT>
                      <a:noFill/>
                    </a:lnT>
                    <a:lnB>
                      <a:noFill/>
                    </a:lnB>
                    <a:lnTlToBr>
                      <a:noFill/>
                    </a:lnTlToBr>
                    <a:lnBlToTr>
                      <a:noFill/>
                    </a:lnBlToTr>
                    <a:noFill/>
                  </a:tcPr>
                </a:tc>
                <a:tc>
                  <a:txBody>
                    <a:bodyPr/>
                    <a:lstStyle/>
                    <a:p>
                      <a:pPr marL="0" marR="0" lvl="0" indent="0" algn="l" defTabSz="4216400" rtl="0" eaLnBrk="1" fontAlgn="base" latinLnBrk="0" hangingPunct="1">
                        <a:lnSpc>
                          <a:spcPct val="100000"/>
                        </a:lnSpc>
                        <a:spcBef>
                          <a:spcPct val="0"/>
                        </a:spcBef>
                        <a:spcAft>
                          <a:spcPct val="0"/>
                        </a:spcAft>
                        <a:buClrTx/>
                        <a:buSzTx/>
                        <a:buFont typeface="Arial" charset="0"/>
                        <a:buNone/>
                        <a:tabLst/>
                      </a:pPr>
                      <a:r>
                        <a:rPr kumimoji="0" lang="en-US" altLang="zh-CN" sz="1200" b="1" i="0" u="none" strike="noStrike" cap="none" normalizeH="0" baseline="0" dirty="0">
                          <a:ln>
                            <a:noFill/>
                          </a:ln>
                          <a:solidFill>
                            <a:schemeClr val="tx1"/>
                          </a:solidFill>
                          <a:effectLst/>
                          <a:latin typeface="Arial" panose="020B0604020202020204" pitchFamily="34" charset="0"/>
                          <a:ea typeface="宋体" charset="-122"/>
                          <a:cs typeface="Arial" panose="020B0604020202020204" pitchFamily="34" charset="0"/>
                        </a:rPr>
                        <a:t>Morrison 2-moment scheme</a:t>
                      </a:r>
                    </a:p>
                  </a:txBody>
                  <a:tcPr marL="51434" marR="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8"/>
                  </a:ext>
                </a:extLst>
              </a:tr>
              <a:tr h="179856">
                <a:tc>
                  <a:txBody>
                    <a:bodyPr/>
                    <a:lstStyle/>
                    <a:p>
                      <a:pPr marL="0" marR="0" lvl="0" indent="0" algn="l" defTabSz="4216400" rtl="0" eaLnBrk="1" fontAlgn="base" latinLnBrk="0" hangingPunct="1">
                        <a:lnSpc>
                          <a:spcPct val="100000"/>
                        </a:lnSpc>
                        <a:spcBef>
                          <a:spcPct val="0"/>
                        </a:spcBef>
                        <a:spcAft>
                          <a:spcPct val="0"/>
                        </a:spcAft>
                        <a:buClrTx/>
                        <a:buSzTx/>
                        <a:buFont typeface="Arial" charset="0"/>
                        <a:buChar char="•"/>
                        <a:tabLst/>
                      </a:pPr>
                      <a:r>
                        <a:rPr kumimoji="0" lang="en-US" altLang="zh-CN" sz="1200" b="1" i="0" u="none" strike="noStrike" cap="none" normalizeH="0" baseline="0" dirty="0">
                          <a:ln>
                            <a:noFill/>
                          </a:ln>
                          <a:solidFill>
                            <a:schemeClr val="tx1"/>
                          </a:solidFill>
                          <a:effectLst/>
                          <a:latin typeface="Arial" panose="020B0604020202020204" pitchFamily="34" charset="0"/>
                          <a:ea typeface="宋体" charset="-122"/>
                          <a:cs typeface="Arial" panose="020B0604020202020204" pitchFamily="34" charset="0"/>
                        </a:rPr>
                        <a:t> Gas-Phase Chemistry</a:t>
                      </a:r>
                    </a:p>
                  </a:txBody>
                  <a:tcPr marL="51434" marR="0" marT="0" marB="0" anchor="ctr" horzOverflow="overflow">
                    <a:lnL>
                      <a:noFill/>
                    </a:lnL>
                    <a:lnR>
                      <a:noFill/>
                    </a:lnR>
                    <a:lnT>
                      <a:noFill/>
                    </a:lnT>
                    <a:lnB>
                      <a:noFill/>
                    </a:lnB>
                    <a:lnTlToBr>
                      <a:noFill/>
                    </a:lnTlToBr>
                    <a:lnBlToTr>
                      <a:noFill/>
                    </a:lnBlToTr>
                    <a:noFill/>
                  </a:tcPr>
                </a:tc>
                <a:tc>
                  <a:txBody>
                    <a:bodyPr/>
                    <a:lstStyle/>
                    <a:p>
                      <a:pPr marL="0" marR="0" algn="just">
                        <a:lnSpc>
                          <a:spcPct val="115000"/>
                        </a:lnSpc>
                        <a:spcBef>
                          <a:spcPts val="0"/>
                        </a:spcBef>
                        <a:spcAft>
                          <a:spcPts val="1000"/>
                        </a:spcAft>
                      </a:pPr>
                      <a:r>
                        <a:rPr lang="en-US" sz="1200" b="1" dirty="0">
                          <a:solidFill>
                            <a:schemeClr val="tx1"/>
                          </a:solidFill>
                          <a:effectLst/>
                          <a:latin typeface="Arial" panose="020B0604020202020204" pitchFamily="34" charset="0"/>
                          <a:cs typeface="Arial" panose="020B0604020202020204" pitchFamily="34" charset="0"/>
                        </a:rPr>
                        <a:t>Modified CB05 with updated chlorine chemistry</a:t>
                      </a:r>
                      <a:endPar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4" marR="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9"/>
                  </a:ext>
                </a:extLst>
              </a:tr>
              <a:tr h="179856">
                <a:tc>
                  <a:txBody>
                    <a:bodyPr/>
                    <a:lstStyle/>
                    <a:p>
                      <a:pPr marL="0" marR="0" lvl="0" indent="0" algn="l" defTabSz="4216400" rtl="0" eaLnBrk="1" fontAlgn="base" latinLnBrk="0" hangingPunct="1">
                        <a:lnSpc>
                          <a:spcPct val="100000"/>
                        </a:lnSpc>
                        <a:spcBef>
                          <a:spcPct val="0"/>
                        </a:spcBef>
                        <a:spcAft>
                          <a:spcPct val="0"/>
                        </a:spcAft>
                        <a:buClrTx/>
                        <a:buSzTx/>
                        <a:buFont typeface="Arial" charset="0"/>
                        <a:buChar char="•"/>
                        <a:tabLst/>
                      </a:pPr>
                      <a:r>
                        <a:rPr kumimoji="0" lang="en-US" altLang="zh-CN" sz="1200" b="1" i="0" u="none" strike="noStrike" cap="none" normalizeH="0" baseline="0" dirty="0">
                          <a:ln>
                            <a:noFill/>
                          </a:ln>
                          <a:solidFill>
                            <a:schemeClr val="tx1"/>
                          </a:solidFill>
                          <a:effectLst/>
                          <a:latin typeface="Arial" panose="020B0604020202020204" pitchFamily="34" charset="0"/>
                          <a:ea typeface="宋体" charset="-122"/>
                          <a:cs typeface="Arial" panose="020B0604020202020204" pitchFamily="34" charset="0"/>
                        </a:rPr>
                        <a:t> Aqueous-Phase Chemistry</a:t>
                      </a:r>
                    </a:p>
                  </a:txBody>
                  <a:tcPr marL="51434" marR="0" marT="0" marB="0" anchor="ctr" horzOverflow="overflow">
                    <a:lnL>
                      <a:noFill/>
                    </a:lnL>
                    <a:lnR>
                      <a:noFill/>
                    </a:lnR>
                    <a:lnT>
                      <a:noFill/>
                    </a:lnT>
                    <a:lnB>
                      <a:noFill/>
                    </a:lnB>
                    <a:lnTlToBr>
                      <a:noFill/>
                    </a:lnTlToBr>
                    <a:lnBlToTr>
                      <a:noFill/>
                    </a:lnBlToTr>
                    <a:noFill/>
                  </a:tcPr>
                </a:tc>
                <a:tc>
                  <a:txBody>
                    <a:bodyPr/>
                    <a:lstStyle/>
                    <a:p>
                      <a:pPr marL="0" marR="0" algn="just">
                        <a:lnSpc>
                          <a:spcPct val="115000"/>
                        </a:lnSpc>
                        <a:spcBef>
                          <a:spcPts val="0"/>
                        </a:spcBef>
                        <a:spcAft>
                          <a:spcPts val="0"/>
                        </a:spcAft>
                      </a:pPr>
                      <a:r>
                        <a:rPr lang="en-US" sz="1200" b="1" dirty="0">
                          <a:solidFill>
                            <a:schemeClr val="tx1"/>
                          </a:solidFill>
                          <a:effectLst/>
                          <a:latin typeface="Arial" panose="020B0604020202020204" pitchFamily="34" charset="0"/>
                          <a:cs typeface="Arial" panose="020B0604020202020204" pitchFamily="34" charset="0"/>
                        </a:rPr>
                        <a:t>AQ chemistry module (AQCHEM)</a:t>
                      </a:r>
                      <a:endPar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4" marR="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0"/>
                  </a:ext>
                </a:extLst>
              </a:tr>
              <a:tr h="504795">
                <a:tc>
                  <a:txBody>
                    <a:bodyPr/>
                    <a:lstStyle/>
                    <a:p>
                      <a:pPr marL="0" marR="0" lvl="0" indent="0" algn="l" defTabSz="4216400" rtl="0" eaLnBrk="1" fontAlgn="base" latinLnBrk="0" hangingPunct="1">
                        <a:lnSpc>
                          <a:spcPct val="100000"/>
                        </a:lnSpc>
                        <a:spcBef>
                          <a:spcPct val="0"/>
                        </a:spcBef>
                        <a:spcAft>
                          <a:spcPct val="0"/>
                        </a:spcAft>
                        <a:buClrTx/>
                        <a:buSzTx/>
                        <a:buFont typeface="Arial" charset="0"/>
                        <a:buChar char="•"/>
                        <a:tabLst/>
                      </a:pPr>
                      <a:r>
                        <a:rPr kumimoji="0" lang="en-US" altLang="zh-CN" sz="1200" b="1" i="0" u="none" strike="noStrike" cap="none" normalizeH="0" baseline="0" dirty="0">
                          <a:ln>
                            <a:noFill/>
                          </a:ln>
                          <a:solidFill>
                            <a:schemeClr val="tx1"/>
                          </a:solidFill>
                          <a:effectLst/>
                          <a:latin typeface="Arial" panose="020B0604020202020204" pitchFamily="34" charset="0"/>
                          <a:ea typeface="宋体" charset="-122"/>
                          <a:cs typeface="Arial" panose="020B0604020202020204" pitchFamily="34" charset="0"/>
                        </a:rPr>
                        <a:t> Aerosol Module</a:t>
                      </a:r>
                    </a:p>
                  </a:txBody>
                  <a:tcPr marL="51434" marR="0" marT="0" marB="0" anchor="ctr" horzOverflow="overflow">
                    <a:lnL>
                      <a:noFill/>
                    </a:lnL>
                    <a:lnR>
                      <a:noFill/>
                    </a:lnR>
                    <a:lnT>
                      <a:noFill/>
                    </a:lnT>
                    <a:lnB>
                      <a:noFill/>
                    </a:lnB>
                    <a:lnTlToBr>
                      <a:noFill/>
                    </a:lnTlToBr>
                    <a:lnBlToTr>
                      <a:noFill/>
                    </a:lnBlToTr>
                    <a:noFill/>
                  </a:tcPr>
                </a:tc>
                <a:tc>
                  <a:txBody>
                    <a:bodyPr/>
                    <a:lstStyle/>
                    <a:p>
                      <a:pPr marL="0" marR="0" algn="just">
                        <a:lnSpc>
                          <a:spcPct val="50000"/>
                        </a:lnSpc>
                        <a:spcBef>
                          <a:spcPts val="0"/>
                        </a:spcBef>
                        <a:spcAft>
                          <a:spcPts val="1000"/>
                        </a:spcAft>
                      </a:pPr>
                      <a:endParaRPr lang="en-US" sz="1200" b="1" i="0" dirty="0">
                        <a:solidFill>
                          <a:schemeClr val="tx1"/>
                        </a:solidFill>
                        <a:effectLst/>
                        <a:latin typeface="Arial" panose="020B0604020202020204" pitchFamily="34" charset="0"/>
                        <a:cs typeface="Arial" panose="020B0604020202020204" pitchFamily="34" charset="0"/>
                      </a:endParaRPr>
                    </a:p>
                    <a:p>
                      <a:pPr marL="0" marR="0" algn="just">
                        <a:lnSpc>
                          <a:spcPct val="50000"/>
                        </a:lnSpc>
                        <a:spcBef>
                          <a:spcPts val="0"/>
                        </a:spcBef>
                        <a:spcAft>
                          <a:spcPts val="1000"/>
                        </a:spcAft>
                      </a:pPr>
                      <a:r>
                        <a:rPr lang="en-US" sz="1200" b="1" i="0" dirty="0">
                          <a:solidFill>
                            <a:schemeClr val="tx1"/>
                          </a:solidFill>
                          <a:effectLst/>
                          <a:latin typeface="Arial" panose="020B0604020202020204" pitchFamily="34" charset="0"/>
                          <a:cs typeface="Arial" panose="020B0604020202020204" pitchFamily="34" charset="0"/>
                        </a:rPr>
                        <a:t>Modal Aerosol Dynamics Model/</a:t>
                      </a:r>
                      <a:r>
                        <a:rPr lang="en-US" sz="1200" b="1" dirty="0">
                          <a:solidFill>
                            <a:schemeClr val="tx1"/>
                          </a:solidFill>
                          <a:latin typeface="Arial" panose="020B0604020202020204" pitchFamily="34" charset="0"/>
                          <a:cs typeface="Arial" panose="020B0604020202020204" pitchFamily="34" charset="0"/>
                        </a:rPr>
                        <a:t>Volatility Basis Set</a:t>
                      </a:r>
                      <a:endParaRPr lang="en-US" sz="1200" b="1" i="0" dirty="0">
                        <a:solidFill>
                          <a:schemeClr val="tx1"/>
                        </a:solidFill>
                        <a:effectLst/>
                        <a:latin typeface="Arial" panose="020B0604020202020204" pitchFamily="34" charset="0"/>
                        <a:cs typeface="Arial" panose="020B0604020202020204" pitchFamily="34" charset="0"/>
                      </a:endParaRPr>
                    </a:p>
                    <a:p>
                      <a:pPr marL="0" marR="0" algn="just">
                        <a:lnSpc>
                          <a:spcPct val="50000"/>
                        </a:lnSpc>
                        <a:spcBef>
                          <a:spcPts val="0"/>
                        </a:spcBef>
                        <a:spcAft>
                          <a:spcPts val="1000"/>
                        </a:spcAft>
                      </a:pPr>
                      <a:r>
                        <a:rPr lang="en-US" sz="1200" b="1" dirty="0">
                          <a:solidFill>
                            <a:schemeClr val="tx1"/>
                          </a:solidFill>
                          <a:effectLst/>
                          <a:latin typeface="Arial" panose="020B0604020202020204" pitchFamily="34" charset="0"/>
                          <a:cs typeface="Arial" panose="020B0604020202020204" pitchFamily="34" charset="0"/>
                        </a:rPr>
                        <a:t>(MADE/VBS)</a:t>
                      </a:r>
                      <a:endPar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4" marR="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1"/>
                  </a:ext>
                </a:extLst>
              </a:tr>
              <a:tr h="179856">
                <a:tc>
                  <a:txBody>
                    <a:bodyPr/>
                    <a:lstStyle/>
                    <a:p>
                      <a:pPr marL="0" marR="0" lvl="0" indent="0" algn="l" defTabSz="4216400" rtl="0" eaLnBrk="1" fontAlgn="base" latinLnBrk="0" hangingPunct="1">
                        <a:lnSpc>
                          <a:spcPct val="100000"/>
                        </a:lnSpc>
                        <a:spcBef>
                          <a:spcPct val="0"/>
                        </a:spcBef>
                        <a:spcAft>
                          <a:spcPct val="0"/>
                        </a:spcAft>
                        <a:buClrTx/>
                        <a:buSzTx/>
                        <a:buFont typeface="Arial" charset="0"/>
                        <a:buChar char="•"/>
                        <a:tabLst/>
                      </a:pPr>
                      <a:r>
                        <a:rPr kumimoji="0" lang="en-US" altLang="zh-CN" sz="1200" b="1" i="0" u="none" strike="noStrike" cap="none" normalizeH="0" baseline="0" dirty="0">
                          <a:ln>
                            <a:noFill/>
                          </a:ln>
                          <a:solidFill>
                            <a:schemeClr val="tx1"/>
                          </a:solidFill>
                          <a:effectLst/>
                          <a:latin typeface="Arial" panose="020B0604020202020204" pitchFamily="34" charset="0"/>
                          <a:ea typeface="宋体" charset="-122"/>
                          <a:cs typeface="Arial" panose="020B0604020202020204" pitchFamily="34" charset="0"/>
                        </a:rPr>
                        <a:t> Photolysis</a:t>
                      </a:r>
                    </a:p>
                  </a:txBody>
                  <a:tcPr marL="51434" marR="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just">
                        <a:lnSpc>
                          <a:spcPct val="115000"/>
                        </a:lnSpc>
                        <a:spcBef>
                          <a:spcPts val="0"/>
                        </a:spcBef>
                        <a:spcAft>
                          <a:spcPts val="1000"/>
                        </a:spcAft>
                      </a:pPr>
                      <a:r>
                        <a:rPr lang="en-US" sz="1200" b="1" dirty="0">
                          <a:effectLst/>
                          <a:latin typeface="Arial" panose="020B0604020202020204" pitchFamily="34" charset="0"/>
                          <a:cs typeface="Arial" panose="020B0604020202020204" pitchFamily="34" charset="0"/>
                        </a:rPr>
                        <a:t>Fast Troposphere Ultraviolet Visible (FTUV)</a:t>
                      </a:r>
                      <a:endParaRPr lang="en-US" sz="1200" b="1" dirty="0">
                        <a:effectLst/>
                        <a:latin typeface="Arial" panose="020B0604020202020204" pitchFamily="34" charset="0"/>
                        <a:ea typeface="Calibri" panose="020F0502020204030204" pitchFamily="34" charset="0"/>
                        <a:cs typeface="Arial" panose="020B0604020202020204" pitchFamily="34" charset="0"/>
                      </a:endParaRPr>
                    </a:p>
                  </a:txBody>
                  <a:tcPr marL="51434" marR="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18961">
                <a:tc gridSpan="2">
                  <a:txBody>
                    <a:bodyPr/>
                    <a:lstStyle/>
                    <a:p>
                      <a:pPr marL="0" marR="0" lvl="0" indent="0" algn="l" defTabSz="4216400" rtl="0" eaLnBrk="1" fontAlgn="base" latinLnBrk="0" hangingPunct="1">
                        <a:lnSpc>
                          <a:spcPct val="100000"/>
                        </a:lnSpc>
                        <a:spcBef>
                          <a:spcPct val="0"/>
                        </a:spcBef>
                        <a:spcAft>
                          <a:spcPct val="0"/>
                        </a:spcAft>
                        <a:buClrTx/>
                        <a:buSzTx/>
                        <a:buFont typeface="Arial" charset="0"/>
                        <a:buNone/>
                        <a:tabLst/>
                      </a:pPr>
                      <a:r>
                        <a:rPr kumimoji="0" lang="en-US" altLang="zh-CN" sz="1200" b="1" i="0" u="none" strike="noStrike" cap="none" normalizeH="0" baseline="0" dirty="0">
                          <a:ln>
                            <a:noFill/>
                          </a:ln>
                          <a:solidFill>
                            <a:srgbClr val="C00000"/>
                          </a:solidFill>
                          <a:effectLst/>
                          <a:latin typeface="Arial" panose="020B0604020202020204" pitchFamily="34" charset="0"/>
                          <a:ea typeface="宋体" charset="-122"/>
                          <a:cs typeface="Arial" panose="020B0604020202020204" pitchFamily="34" charset="0"/>
                        </a:rPr>
                        <a:t>Input</a:t>
                      </a:r>
                      <a:endParaRPr kumimoji="0" lang="en-US" altLang="zh-CN" sz="1200" b="1" i="0" u="none" strike="noStrike" cap="none" normalizeH="0" baseline="0" dirty="0">
                        <a:ln>
                          <a:noFill/>
                        </a:ln>
                        <a:solidFill>
                          <a:schemeClr val="tx1"/>
                        </a:solidFill>
                        <a:effectLst/>
                        <a:latin typeface="Arial" panose="020B0604020202020204" pitchFamily="34" charset="0"/>
                        <a:ea typeface="宋体" charset="-122"/>
                        <a:cs typeface="Arial" panose="020B0604020202020204" pitchFamily="34" charset="0"/>
                      </a:endParaRPr>
                    </a:p>
                  </a:txBody>
                  <a:tcPr marL="51434" marR="0" marT="25718" marB="25718"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13"/>
                  </a:ext>
                </a:extLst>
              </a:tr>
              <a:tr h="512686">
                <a:tc>
                  <a:txBody>
                    <a:bodyPr/>
                    <a:lstStyle/>
                    <a:p>
                      <a:pPr marL="0" marR="0" lvl="0" indent="0" algn="l" defTabSz="4216400" rtl="0" eaLnBrk="1" fontAlgn="base" latinLnBrk="0" hangingPunct="1">
                        <a:lnSpc>
                          <a:spcPct val="100000"/>
                        </a:lnSpc>
                        <a:spcBef>
                          <a:spcPct val="0"/>
                        </a:spcBef>
                        <a:spcAft>
                          <a:spcPct val="0"/>
                        </a:spcAft>
                        <a:buClrTx/>
                        <a:buSzTx/>
                        <a:buFont typeface="Arial" charset="0"/>
                        <a:buChar char="•"/>
                        <a:tabLst/>
                      </a:pPr>
                      <a:r>
                        <a:rPr kumimoji="0" lang="en-US" altLang="zh-CN" sz="1200" b="1" i="0" u="none" strike="noStrike" cap="none" normalizeH="0" baseline="0" dirty="0">
                          <a:ln>
                            <a:noFill/>
                          </a:ln>
                          <a:solidFill>
                            <a:schemeClr val="tx1"/>
                          </a:solidFill>
                          <a:effectLst/>
                          <a:latin typeface="Arial" panose="020B0604020202020204" pitchFamily="34" charset="0"/>
                          <a:ea typeface="宋体" charset="-122"/>
                          <a:cs typeface="Arial" panose="020B0604020202020204" pitchFamily="34" charset="0"/>
                        </a:rPr>
                        <a:t> Meteorological and Chemical (Initial and Boundary Conditions)</a:t>
                      </a:r>
                    </a:p>
                    <a:p>
                      <a:pPr marL="0" marR="0" lvl="0" indent="0" algn="l" defTabSz="4216400" rtl="0" eaLnBrk="1" fontAlgn="base" latinLnBrk="0" hangingPunct="1">
                        <a:lnSpc>
                          <a:spcPct val="100000"/>
                        </a:lnSpc>
                        <a:spcBef>
                          <a:spcPct val="0"/>
                        </a:spcBef>
                        <a:spcAft>
                          <a:spcPct val="0"/>
                        </a:spcAft>
                        <a:buClrTx/>
                        <a:buSzTx/>
                        <a:buFont typeface="Arial" charset="0"/>
                        <a:buChar char="•"/>
                        <a:tabLst/>
                      </a:pPr>
                      <a:endParaRPr kumimoji="0" lang="en-US" altLang="zh-CN" sz="1200" b="1" i="0" u="none" strike="noStrike" cap="none" normalizeH="0" baseline="0" dirty="0">
                        <a:ln>
                          <a:noFill/>
                        </a:ln>
                        <a:solidFill>
                          <a:schemeClr val="tx1"/>
                        </a:solidFill>
                        <a:effectLst/>
                        <a:latin typeface="Arial" panose="020B0604020202020204" pitchFamily="34" charset="0"/>
                        <a:ea typeface="宋体" charset="-122"/>
                        <a:cs typeface="Arial" panose="020B0604020202020204" pitchFamily="34" charset="0"/>
                      </a:endParaRPr>
                    </a:p>
                  </a:txBody>
                  <a:tcPr marL="51434" marR="0" marT="0" marB="0" horzOverflow="overflow">
                    <a:lnL>
                      <a:noFill/>
                    </a:lnL>
                    <a:lnR>
                      <a:noFill/>
                    </a:lnR>
                    <a:lnT>
                      <a:noFill/>
                    </a:lnT>
                    <a:lnB>
                      <a:noFill/>
                    </a:lnB>
                    <a:lnTlToBr>
                      <a:noFill/>
                    </a:lnTlToBr>
                    <a:lnBlToTr>
                      <a:noFill/>
                    </a:lnBlToTr>
                    <a:noFill/>
                  </a:tcPr>
                </a:tc>
                <a:tc>
                  <a:txBody>
                    <a:bodyPr/>
                    <a:lstStyle/>
                    <a:p>
                      <a:pPr marL="0" marR="0" lvl="0" indent="0" algn="l" defTabSz="4216400" rtl="0" eaLnBrk="1" fontAlgn="base" latinLnBrk="0" hangingPunct="1">
                        <a:lnSpc>
                          <a:spcPct val="100000"/>
                        </a:lnSpc>
                        <a:spcBef>
                          <a:spcPct val="0"/>
                        </a:spcBef>
                        <a:spcAft>
                          <a:spcPct val="0"/>
                        </a:spcAft>
                        <a:buClrTx/>
                        <a:buSzTx/>
                        <a:buFont typeface="Arial" charset="0"/>
                        <a:buNone/>
                        <a:tabLst/>
                      </a:pPr>
                      <a:r>
                        <a:rPr kumimoji="0" lang="en-US" altLang="zh-CN" sz="1200" b="1" i="0" u="none" strike="noStrike" cap="none" normalizeH="0" baseline="0" dirty="0">
                          <a:ln>
                            <a:noFill/>
                          </a:ln>
                          <a:solidFill>
                            <a:schemeClr val="tx1"/>
                          </a:solidFill>
                          <a:effectLst/>
                          <a:latin typeface="Arial" panose="020B0604020202020204" pitchFamily="34" charset="0"/>
                          <a:ea typeface="宋体" charset="-122"/>
                          <a:cs typeface="Arial" panose="020B0604020202020204" pitchFamily="34" charset="0"/>
                        </a:rPr>
                        <a:t>Modified CESM/CAM5 v1.2.2 (</a:t>
                      </a:r>
                      <a:r>
                        <a:rPr kumimoji="0" lang="en-US" altLang="zh-CN" sz="1200" b="1" i="0" u="none" strike="noStrike" cap="none" normalizeH="0" baseline="0" dirty="0" err="1">
                          <a:ln>
                            <a:noFill/>
                          </a:ln>
                          <a:solidFill>
                            <a:schemeClr val="tx1"/>
                          </a:solidFill>
                          <a:effectLst/>
                          <a:latin typeface="Arial" panose="020B0604020202020204" pitchFamily="34" charset="0"/>
                          <a:ea typeface="宋体" charset="-122"/>
                          <a:cs typeface="Arial" panose="020B0604020202020204" pitchFamily="34" charset="0"/>
                        </a:rPr>
                        <a:t>Glotfelty</a:t>
                      </a:r>
                      <a:r>
                        <a:rPr kumimoji="0" lang="en-US" altLang="zh-CN" sz="1200" b="1" i="0" u="none" strike="noStrike" cap="none" normalizeH="0" baseline="0" dirty="0">
                          <a:ln>
                            <a:noFill/>
                          </a:ln>
                          <a:solidFill>
                            <a:schemeClr val="tx1"/>
                          </a:solidFill>
                          <a:effectLst/>
                          <a:latin typeface="Arial" panose="020B0604020202020204" pitchFamily="34" charset="0"/>
                          <a:ea typeface="宋体" charset="-122"/>
                          <a:cs typeface="Arial" panose="020B0604020202020204" pitchFamily="34" charset="0"/>
                        </a:rPr>
                        <a:t> et al., 2016 </a:t>
                      </a:r>
                      <a:r>
                        <a:rPr kumimoji="0" lang="en-US" altLang="zh-CN" sz="1200" b="1" i="0" u="none" strike="noStrike" cap="none" normalizeH="0" baseline="0" dirty="0" err="1">
                          <a:ln>
                            <a:noFill/>
                          </a:ln>
                          <a:solidFill>
                            <a:schemeClr val="tx1"/>
                          </a:solidFill>
                          <a:effectLst/>
                          <a:latin typeface="Arial" panose="020B0604020202020204" pitchFamily="34" charset="0"/>
                          <a:ea typeface="宋体" charset="-122"/>
                          <a:cs typeface="Arial" panose="020B0604020202020204" pitchFamily="34" charset="0"/>
                        </a:rPr>
                        <a:t>a,b</a:t>
                      </a:r>
                      <a:r>
                        <a:rPr kumimoji="0" lang="en-US" altLang="zh-CN" sz="1200" b="1" i="0" u="none" strike="noStrike" cap="none" normalizeH="0" baseline="0" dirty="0">
                          <a:ln>
                            <a:noFill/>
                          </a:ln>
                          <a:solidFill>
                            <a:schemeClr val="tx1"/>
                          </a:solidFill>
                          <a:effectLst/>
                          <a:latin typeface="Arial" panose="020B0604020202020204" pitchFamily="34" charset="0"/>
                          <a:ea typeface="宋体" charset="-122"/>
                          <a:cs typeface="Arial" panose="020B0604020202020204" pitchFamily="34" charset="0"/>
                        </a:rPr>
                        <a:t>) for both meteorology &amp; chemistry; meteorology ICs/BCs bias corrected with NCEP/FNL.</a:t>
                      </a:r>
                    </a:p>
                  </a:txBody>
                  <a:tcPr marL="51434" marR="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4"/>
                  </a:ext>
                </a:extLst>
              </a:tr>
              <a:tr h="1596389">
                <a:tc>
                  <a:txBody>
                    <a:bodyPr/>
                    <a:lstStyle/>
                    <a:p>
                      <a:pPr marL="0" marR="0" lvl="0" indent="0" algn="l" defTabSz="4216400" rtl="0" eaLnBrk="1" fontAlgn="base" latinLnBrk="0" hangingPunct="1">
                        <a:lnSpc>
                          <a:spcPct val="100000"/>
                        </a:lnSpc>
                        <a:spcBef>
                          <a:spcPct val="0"/>
                        </a:spcBef>
                        <a:spcAft>
                          <a:spcPct val="0"/>
                        </a:spcAft>
                        <a:buClrTx/>
                        <a:buSzTx/>
                        <a:buFont typeface="Arial" charset="0"/>
                        <a:buChar char="•"/>
                        <a:tabLst/>
                      </a:pPr>
                      <a:r>
                        <a:rPr kumimoji="0" lang="en-US" altLang="zh-CN" sz="1200" b="1" i="0" u="none" strike="noStrike" cap="none" normalizeH="0" baseline="0" dirty="0">
                          <a:ln>
                            <a:noFill/>
                          </a:ln>
                          <a:solidFill>
                            <a:schemeClr val="tx1"/>
                          </a:solidFill>
                          <a:effectLst/>
                          <a:latin typeface="Arial" panose="020B0604020202020204" pitchFamily="34" charset="0"/>
                          <a:ea typeface="宋体" charset="-122"/>
                          <a:cs typeface="Arial" panose="020B0604020202020204" pitchFamily="34" charset="0"/>
                        </a:rPr>
                        <a:t> Anthropogenic Emissions</a:t>
                      </a:r>
                    </a:p>
                    <a:p>
                      <a:pPr marL="0" marR="0" lvl="0" indent="0" algn="l" defTabSz="4216400" rtl="0" eaLnBrk="1" fontAlgn="base" latinLnBrk="0" hangingPunct="1">
                        <a:lnSpc>
                          <a:spcPct val="100000"/>
                        </a:lnSpc>
                        <a:spcBef>
                          <a:spcPct val="0"/>
                        </a:spcBef>
                        <a:spcAft>
                          <a:spcPct val="0"/>
                        </a:spcAft>
                        <a:buClrTx/>
                        <a:buSzTx/>
                        <a:buFont typeface="Arial" charset="0"/>
                        <a:buChar char="•"/>
                        <a:tabLst/>
                      </a:pPr>
                      <a:endParaRPr kumimoji="0" lang="en-US" altLang="zh-CN" sz="1200" b="1" i="0" u="none" strike="noStrike" cap="none" normalizeH="0" baseline="0" dirty="0">
                        <a:ln>
                          <a:noFill/>
                        </a:ln>
                        <a:solidFill>
                          <a:schemeClr val="tx1"/>
                        </a:solidFill>
                        <a:effectLst/>
                        <a:latin typeface="Arial" panose="020B0604020202020204" pitchFamily="34" charset="0"/>
                        <a:ea typeface="宋体" charset="-122"/>
                        <a:cs typeface="Arial" panose="020B0604020202020204" pitchFamily="34" charset="0"/>
                      </a:endParaRPr>
                    </a:p>
                    <a:p>
                      <a:pPr marL="0" marR="0" lvl="0" indent="0" algn="l" defTabSz="4216400" rtl="0" eaLnBrk="1" fontAlgn="base" latinLnBrk="0" hangingPunct="1">
                        <a:lnSpc>
                          <a:spcPct val="100000"/>
                        </a:lnSpc>
                        <a:spcBef>
                          <a:spcPct val="0"/>
                        </a:spcBef>
                        <a:spcAft>
                          <a:spcPct val="0"/>
                        </a:spcAft>
                        <a:buClrTx/>
                        <a:buSzTx/>
                        <a:buFont typeface="Arial" charset="0"/>
                        <a:buChar char="•"/>
                        <a:tabLst/>
                      </a:pPr>
                      <a:endParaRPr kumimoji="0" lang="en-US" altLang="zh-CN" sz="1200" b="1" i="0" u="none" strike="noStrike" cap="none" normalizeH="0" baseline="0" dirty="0">
                        <a:ln>
                          <a:noFill/>
                        </a:ln>
                        <a:solidFill>
                          <a:schemeClr val="tx1"/>
                        </a:solidFill>
                        <a:effectLst/>
                        <a:latin typeface="Arial" panose="020B0604020202020204" pitchFamily="34" charset="0"/>
                        <a:ea typeface="宋体" charset="-122"/>
                        <a:cs typeface="Arial" panose="020B0604020202020204" pitchFamily="34" charset="0"/>
                      </a:endParaRPr>
                    </a:p>
                    <a:p>
                      <a:pPr marL="0" marR="0" lvl="0" indent="0" algn="l" defTabSz="4216400" rtl="0" eaLnBrk="1" fontAlgn="base" latinLnBrk="0" hangingPunct="1">
                        <a:lnSpc>
                          <a:spcPct val="100000"/>
                        </a:lnSpc>
                        <a:spcBef>
                          <a:spcPct val="0"/>
                        </a:spcBef>
                        <a:spcAft>
                          <a:spcPct val="0"/>
                        </a:spcAft>
                        <a:buClrTx/>
                        <a:buSzTx/>
                        <a:buFont typeface="Arial" charset="0"/>
                        <a:buChar char="•"/>
                        <a:tabLst/>
                      </a:pPr>
                      <a:endParaRPr kumimoji="0" lang="en-US" altLang="zh-CN" sz="1200" b="1" i="0" u="none" strike="noStrike" cap="none" normalizeH="0" baseline="0" dirty="0">
                        <a:ln>
                          <a:noFill/>
                        </a:ln>
                        <a:solidFill>
                          <a:schemeClr val="tx1"/>
                        </a:solidFill>
                        <a:effectLst/>
                        <a:latin typeface="Arial" panose="020B0604020202020204" pitchFamily="34" charset="0"/>
                        <a:ea typeface="宋体" charset="-122"/>
                        <a:cs typeface="Arial" panose="020B0604020202020204" pitchFamily="34" charset="0"/>
                      </a:endParaRPr>
                    </a:p>
                    <a:p>
                      <a:pPr marL="0" marR="0" lvl="0" indent="0" algn="l" defTabSz="4216400" rtl="0" eaLnBrk="1" fontAlgn="base" latinLnBrk="0" hangingPunct="1">
                        <a:lnSpc>
                          <a:spcPct val="100000"/>
                        </a:lnSpc>
                        <a:spcBef>
                          <a:spcPct val="0"/>
                        </a:spcBef>
                        <a:spcAft>
                          <a:spcPct val="0"/>
                        </a:spcAft>
                        <a:buClrTx/>
                        <a:buSzTx/>
                        <a:buFont typeface="Arial" charset="0"/>
                        <a:buChar char="•"/>
                        <a:tabLst/>
                      </a:pPr>
                      <a:endParaRPr kumimoji="0" lang="en-US" altLang="zh-CN" sz="1200" b="1" i="0" u="none" strike="noStrike" cap="none" normalizeH="0" baseline="0" dirty="0">
                        <a:ln>
                          <a:noFill/>
                        </a:ln>
                        <a:solidFill>
                          <a:schemeClr val="tx1"/>
                        </a:solidFill>
                        <a:effectLst/>
                        <a:latin typeface="Arial" panose="020B0604020202020204" pitchFamily="34" charset="0"/>
                        <a:ea typeface="宋体" charset="-122"/>
                        <a:cs typeface="Arial" panose="020B0604020202020204" pitchFamily="34" charset="0"/>
                      </a:endParaRPr>
                    </a:p>
                    <a:p>
                      <a:pPr marL="0" marR="0" lvl="0" indent="0" algn="l" defTabSz="4216400" rtl="0" eaLnBrk="1" fontAlgn="base" latinLnBrk="0" hangingPunct="1">
                        <a:lnSpc>
                          <a:spcPct val="100000"/>
                        </a:lnSpc>
                        <a:spcBef>
                          <a:spcPct val="0"/>
                        </a:spcBef>
                        <a:spcAft>
                          <a:spcPct val="0"/>
                        </a:spcAft>
                        <a:buClrTx/>
                        <a:buSzTx/>
                        <a:buFont typeface="Arial" charset="0"/>
                        <a:buChar char="•"/>
                        <a:tabLst/>
                      </a:pPr>
                      <a:r>
                        <a:rPr kumimoji="0" lang="en-US" altLang="zh-CN" sz="1200" b="1" i="0" u="none" strike="noStrike" cap="none" normalizeH="0" baseline="0" dirty="0">
                          <a:ln>
                            <a:noFill/>
                          </a:ln>
                          <a:solidFill>
                            <a:schemeClr val="tx1"/>
                          </a:solidFill>
                          <a:effectLst/>
                          <a:latin typeface="Arial" panose="020B0604020202020204" pitchFamily="34" charset="0"/>
                          <a:ea typeface="宋体" charset="-122"/>
                          <a:cs typeface="Arial" panose="020B0604020202020204" pitchFamily="34" charset="0"/>
                        </a:rPr>
                        <a:t>Biogenic Emissions</a:t>
                      </a:r>
                    </a:p>
                    <a:p>
                      <a:pPr marL="0" marR="0" lvl="0" indent="0" algn="l" defTabSz="4216400" rtl="0" eaLnBrk="1" fontAlgn="base" latinLnBrk="0" hangingPunct="1">
                        <a:lnSpc>
                          <a:spcPct val="100000"/>
                        </a:lnSpc>
                        <a:spcBef>
                          <a:spcPct val="0"/>
                        </a:spcBef>
                        <a:spcAft>
                          <a:spcPct val="0"/>
                        </a:spcAft>
                        <a:buClrTx/>
                        <a:buSzTx/>
                        <a:buFont typeface="Arial" charset="0"/>
                        <a:buChar char="•"/>
                        <a:tabLst/>
                      </a:pPr>
                      <a:endParaRPr kumimoji="0" lang="en-US" altLang="zh-CN" sz="1200" b="1" i="0" u="none" strike="noStrike" cap="none" normalizeH="0" baseline="0" dirty="0">
                        <a:ln>
                          <a:noFill/>
                        </a:ln>
                        <a:solidFill>
                          <a:schemeClr val="tx1"/>
                        </a:solidFill>
                        <a:effectLst/>
                        <a:latin typeface="Arial" panose="020B0604020202020204" pitchFamily="34" charset="0"/>
                        <a:ea typeface="宋体" charset="-122"/>
                        <a:cs typeface="Arial" panose="020B0604020202020204" pitchFamily="34" charset="0"/>
                      </a:endParaRPr>
                    </a:p>
                    <a:p>
                      <a:pPr marL="0" marR="0" lvl="0" indent="0" algn="l" defTabSz="4216400" rtl="0" eaLnBrk="1" fontAlgn="base" latinLnBrk="0" hangingPunct="1">
                        <a:lnSpc>
                          <a:spcPct val="100000"/>
                        </a:lnSpc>
                        <a:spcBef>
                          <a:spcPct val="0"/>
                        </a:spcBef>
                        <a:spcAft>
                          <a:spcPct val="0"/>
                        </a:spcAft>
                        <a:buClrTx/>
                        <a:buSzTx/>
                        <a:buFont typeface="Arial" charset="0"/>
                        <a:buChar char="•"/>
                        <a:tabLst/>
                      </a:pPr>
                      <a:r>
                        <a:rPr kumimoji="0" lang="en-US" altLang="zh-CN" sz="1200" b="1" i="0" u="none" strike="noStrike" cap="none" normalizeH="0" baseline="0" dirty="0">
                          <a:ln>
                            <a:noFill/>
                          </a:ln>
                          <a:solidFill>
                            <a:schemeClr val="tx1"/>
                          </a:solidFill>
                          <a:effectLst/>
                          <a:latin typeface="Arial" panose="020B0604020202020204" pitchFamily="34" charset="0"/>
                          <a:ea typeface="宋体" charset="-122"/>
                          <a:cs typeface="Arial" panose="020B0604020202020204" pitchFamily="34" charset="0"/>
                        </a:rPr>
                        <a:t>Dust and Sea Salt Emissions</a:t>
                      </a:r>
                    </a:p>
                  </a:txBody>
                  <a:tcPr marL="51434" marR="0" marT="0" marB="0" horzOverflow="overflow">
                    <a:lnL>
                      <a:noFill/>
                    </a:lnL>
                    <a:lnR>
                      <a:noFill/>
                    </a:lnR>
                    <a:lnT>
                      <a:noFill/>
                    </a:lnT>
                    <a:lnB>
                      <a:noFill/>
                    </a:lnB>
                    <a:lnTlToBr>
                      <a:noFill/>
                    </a:lnTlToBr>
                    <a:lnBlToTr>
                      <a:noFill/>
                    </a:lnBlToTr>
                    <a:noFill/>
                  </a:tcPr>
                </a:tc>
                <a:tc>
                  <a:txBody>
                    <a:bodyPr/>
                    <a:lstStyle/>
                    <a:p>
                      <a:pPr marL="0" marR="0" indent="0" algn="just" defTabSz="3291840" rtl="0" eaLnBrk="1" fontAlgn="auto" latinLnBrk="0" hangingPunct="1">
                        <a:lnSpc>
                          <a:spcPct val="115000"/>
                        </a:lnSpc>
                        <a:spcBef>
                          <a:spcPts val="0"/>
                        </a:spcBef>
                        <a:spcAft>
                          <a:spcPts val="1000"/>
                        </a:spcAft>
                        <a:buClrTx/>
                        <a:buSzTx/>
                        <a:buFontTx/>
                        <a:buNone/>
                        <a:tabLst/>
                        <a:defRPr/>
                      </a:pPr>
                      <a:r>
                        <a:rPr lang="en-US" sz="1200" b="1" dirty="0">
                          <a:solidFill>
                            <a:schemeClr val="tx1"/>
                          </a:solidFill>
                          <a:effectLst/>
                          <a:latin typeface="Arial" panose="020B0604020202020204" pitchFamily="34" charset="0"/>
                          <a:cs typeface="Arial" panose="020B0604020202020204" pitchFamily="34" charset="0"/>
                        </a:rPr>
                        <a:t>U.S. EPA National Emissions Inventory 2002, 2005, 2008 for current decade;</a:t>
                      </a:r>
                      <a:r>
                        <a:rPr lang="en-US" sz="1200" b="1" baseline="0" dirty="0">
                          <a:solidFill>
                            <a:schemeClr val="tx1"/>
                          </a:solidFill>
                          <a:effectLst/>
                          <a:latin typeface="Arial" panose="020B0604020202020204" pitchFamily="34" charset="0"/>
                          <a:cs typeface="Arial" panose="020B0604020202020204" pitchFamily="34" charset="0"/>
                        </a:rPr>
                        <a:t> </a:t>
                      </a:r>
                      <a:r>
                        <a:rPr lang="en-US" sz="1200" b="1" dirty="0">
                          <a:solidFill>
                            <a:schemeClr val="tx1"/>
                          </a:solidFill>
                          <a:effectLst/>
                          <a:latin typeface="Arial" panose="020B0604020202020204" pitchFamily="34" charset="0"/>
                          <a:cs typeface="Arial" panose="020B0604020202020204" pitchFamily="34" charset="0"/>
                        </a:rPr>
                        <a:t> TDM-</a:t>
                      </a:r>
                      <a:r>
                        <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projected growth factor under the IPCC/A1B and B2 scenarios based on 2005 emission;</a:t>
                      </a:r>
                      <a:r>
                        <a:rPr lang="en-US" sz="1200" b="1"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p>
                      <a:pPr marL="0" marR="0" indent="0" algn="just" defTabSz="3291840" rtl="0" eaLnBrk="1" fontAlgn="auto" latinLnBrk="0" hangingPunct="1">
                        <a:lnSpc>
                          <a:spcPct val="115000"/>
                        </a:lnSpc>
                        <a:spcBef>
                          <a:spcPts val="0"/>
                        </a:spcBef>
                        <a:spcAft>
                          <a:spcPts val="1000"/>
                        </a:spcAft>
                        <a:buClrTx/>
                        <a:buSzTx/>
                        <a:buFontTx/>
                        <a:buNone/>
                        <a:tabLst/>
                        <a:defRPr/>
                      </a:pPr>
                      <a:r>
                        <a:rPr lang="en-US" sz="1200" b="1" dirty="0">
                          <a:solidFill>
                            <a:schemeClr val="tx1"/>
                          </a:solidFill>
                          <a:effectLst/>
                          <a:latin typeface="Arial" panose="020B0604020202020204" pitchFamily="34" charset="0"/>
                          <a:cs typeface="Arial" panose="020B0604020202020204" pitchFamily="34" charset="0"/>
                        </a:rPr>
                        <a:t>Model of Emissions of Gases and Aerosols from Nature </a:t>
                      </a:r>
                      <a:r>
                        <a:rPr lang="en-US" sz="1200" b="1" baseline="0" dirty="0">
                          <a:solidFill>
                            <a:schemeClr val="tx1"/>
                          </a:solidFill>
                          <a:effectLst/>
                          <a:latin typeface="Arial" panose="020B0604020202020204" pitchFamily="34" charset="0"/>
                          <a:cs typeface="Arial" panose="020B0604020202020204" pitchFamily="34" charset="0"/>
                        </a:rPr>
                        <a:t>version 2 </a:t>
                      </a:r>
                      <a:r>
                        <a:rPr lang="en-US" sz="1200" b="1" dirty="0">
                          <a:solidFill>
                            <a:schemeClr val="tx1"/>
                          </a:solidFill>
                          <a:effectLst/>
                          <a:latin typeface="Arial" panose="020B0604020202020204" pitchFamily="34" charset="0"/>
                          <a:cs typeface="Arial" panose="020B0604020202020204" pitchFamily="34" charset="0"/>
                        </a:rPr>
                        <a:t>(MEGAN v2)</a:t>
                      </a:r>
                    </a:p>
                    <a:p>
                      <a:pPr marL="0" marR="0" indent="0" algn="just" defTabSz="3291840" rtl="0" eaLnBrk="1" fontAlgn="auto" latinLnBrk="0" hangingPunct="1">
                        <a:lnSpc>
                          <a:spcPct val="115000"/>
                        </a:lnSpc>
                        <a:spcBef>
                          <a:spcPts val="0"/>
                        </a:spcBef>
                        <a:spcAft>
                          <a:spcPts val="1000"/>
                        </a:spcAft>
                        <a:buClrTx/>
                        <a:buSzTx/>
                        <a:buFontTx/>
                        <a:buNone/>
                        <a:tabLst/>
                        <a:defRPr/>
                      </a:pPr>
                      <a:r>
                        <a:rPr lang="en-US" sz="1200" b="1" dirty="0">
                          <a:solidFill>
                            <a:schemeClr val="tx1"/>
                          </a:solidFill>
                          <a:effectLst/>
                          <a:latin typeface="Arial" panose="020B0604020202020204" pitchFamily="34" charset="0"/>
                          <a:cs typeface="Arial" panose="020B0604020202020204" pitchFamily="34" charset="0"/>
                        </a:rPr>
                        <a:t>AER/AFWA (Jones et al., 2012) and</a:t>
                      </a:r>
                      <a:r>
                        <a:rPr lang="en-US" sz="1200" b="1" baseline="0" dirty="0">
                          <a:solidFill>
                            <a:schemeClr val="tx1"/>
                          </a:solidFill>
                          <a:effectLst/>
                          <a:latin typeface="Arial" panose="020B0604020202020204" pitchFamily="34" charset="0"/>
                          <a:cs typeface="Arial" panose="020B0604020202020204" pitchFamily="34" charset="0"/>
                        </a:rPr>
                        <a:t>  </a:t>
                      </a:r>
                      <a:r>
                        <a:rPr lang="en-US" sz="1200" b="1" dirty="0">
                          <a:solidFill>
                            <a:schemeClr val="tx1"/>
                          </a:solidFill>
                          <a:effectLst/>
                          <a:latin typeface="Arial" panose="020B0604020202020204" pitchFamily="34" charset="0"/>
                          <a:cs typeface="Arial" panose="020B0604020202020204" pitchFamily="34" charset="0"/>
                        </a:rPr>
                        <a:t>Gong et al. (1997) parameterization</a:t>
                      </a:r>
                      <a:endPar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4" marR="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5"/>
                  </a:ext>
                </a:extLst>
              </a:tr>
            </a:tbl>
          </a:graphicData>
        </a:graphic>
      </p:graphicFrame>
      <p:sp>
        <p:nvSpPr>
          <p:cNvPr id="3" name="Rectangle 5"/>
          <p:cNvSpPr txBox="1">
            <a:spLocks noChangeArrowheads="1"/>
          </p:cNvSpPr>
          <p:nvPr/>
        </p:nvSpPr>
        <p:spPr>
          <a:xfrm>
            <a:off x="1023967" y="0"/>
            <a:ext cx="7929563" cy="685800"/>
          </a:xfrm>
          <a:prstGeom prst="rect">
            <a:avLst/>
          </a:prstGeom>
        </p:spPr>
        <p:txBody>
          <a:bodyPr/>
          <a:lstStyle>
            <a:lvl1pPr algn="ctr" defTabSz="4572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altLang="zh-CN" sz="3200" b="1" dirty="0">
                <a:solidFill>
                  <a:srgbClr val="C00000"/>
                </a:solidFill>
                <a:effectLst>
                  <a:outerShdw blurRad="38100" dist="38100" dir="2700000" algn="tl">
                    <a:srgbClr val="000000">
                      <a:alpha val="43137"/>
                    </a:srgbClr>
                  </a:outerShdw>
                </a:effectLst>
                <a:ea typeface="宋体" pitchFamily="2" charset="-122"/>
              </a:rPr>
              <a:t>Model Configuration</a:t>
            </a:r>
            <a:endParaRPr lang="zh-CN" altLang="zh-CN" sz="3200" b="1" dirty="0">
              <a:solidFill>
                <a:srgbClr val="C00000"/>
              </a:solidFill>
              <a:effectLst>
                <a:outerShdw blurRad="38100" dist="38100" dir="2700000" algn="tl">
                  <a:srgbClr val="000000">
                    <a:alpha val="43137"/>
                  </a:srgbClr>
                </a:outerShdw>
              </a:effectLst>
              <a:ea typeface="宋体" pitchFamily="2" charset="-122"/>
            </a:endParaRPr>
          </a:p>
        </p:txBody>
      </p:sp>
    </p:spTree>
    <p:extLst>
      <p:ext uri="{BB962C8B-B14F-4D97-AF65-F5344CB8AC3E}">
        <p14:creationId xmlns:p14="http://schemas.microsoft.com/office/powerpoint/2010/main" val="1418937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74839" y="0"/>
            <a:ext cx="7556485" cy="657225"/>
          </a:xfrm>
          <a:prstGeom prst="rect">
            <a:avLst/>
          </a:prstGeom>
        </p:spPr>
        <p:txBody>
          <a:bodyPr/>
          <a:lstStyle>
            <a:lvl1pPr algn="ctr" defTabSz="4572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200" b="1" dirty="0">
                <a:solidFill>
                  <a:srgbClr val="C00000"/>
                </a:solidFill>
              </a:rPr>
              <a:t>Simulation Design</a:t>
            </a:r>
          </a:p>
        </p:txBody>
      </p:sp>
      <p:graphicFrame>
        <p:nvGraphicFramePr>
          <p:cNvPr id="5" name="Content Placeholder 3"/>
          <p:cNvGraphicFramePr>
            <a:graphicFrameLocks/>
          </p:cNvGraphicFramePr>
          <p:nvPr>
            <p:extLst>
              <p:ext uri="{D42A27DB-BD31-4B8C-83A1-F6EECF244321}">
                <p14:modId xmlns:p14="http://schemas.microsoft.com/office/powerpoint/2010/main" val="3847735696"/>
              </p:ext>
            </p:extLst>
          </p:nvPr>
        </p:nvGraphicFramePr>
        <p:xfrm>
          <a:off x="721952" y="657225"/>
          <a:ext cx="8262257" cy="5612049"/>
        </p:xfrm>
        <a:graphic>
          <a:graphicData uri="http://schemas.openxmlformats.org/drawingml/2006/table">
            <a:tbl>
              <a:tblPr firstRow="1" firstCol="1" bandRow="1">
                <a:tableStyleId>{21E4AEA4-8DFA-4A89-87EB-49C32662AFE0}</a:tableStyleId>
              </a:tblPr>
              <a:tblGrid>
                <a:gridCol w="3577905">
                  <a:extLst>
                    <a:ext uri="{9D8B030D-6E8A-4147-A177-3AD203B41FA5}">
                      <a16:colId xmlns:a16="http://schemas.microsoft.com/office/drawing/2014/main" val="20000"/>
                    </a:ext>
                  </a:extLst>
                </a:gridCol>
                <a:gridCol w="4684352">
                  <a:extLst>
                    <a:ext uri="{9D8B030D-6E8A-4147-A177-3AD203B41FA5}">
                      <a16:colId xmlns:a16="http://schemas.microsoft.com/office/drawing/2014/main" val="20001"/>
                    </a:ext>
                  </a:extLst>
                </a:gridCol>
              </a:tblGrid>
              <a:tr h="564561">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lang="en-US" sz="2400" b="1" dirty="0">
                          <a:solidFill>
                            <a:schemeClr val="bg1"/>
                          </a:solidFill>
                          <a:effectLst/>
                          <a:latin typeface="Arial" panose="020B0604020202020204" pitchFamily="34" charset="0"/>
                          <a:cs typeface="Arial" panose="020B0604020202020204" pitchFamily="34" charset="0"/>
                        </a:rPr>
                        <a:t>Simulation Details</a:t>
                      </a:r>
                      <a:endParaRPr lang="en-US" sz="2400" b="1" dirty="0">
                        <a:solidFill>
                          <a:schemeClr val="bg1"/>
                        </a:solidFill>
                        <a:effectLst/>
                        <a:latin typeface="Arial" panose="020B0604020202020204" pitchFamily="34" charset="0"/>
                        <a:ea typeface="Calibri"/>
                        <a:cs typeface="Arial" panose="020B0604020202020204" pitchFamily="34" charset="0"/>
                      </a:endParaRPr>
                    </a:p>
                  </a:txBody>
                  <a:tcPr marL="58119" marR="58119" marT="0" marB="0"/>
                </a:tc>
                <a:tc>
                  <a:txBody>
                    <a:bodyPr/>
                    <a:lstStyle/>
                    <a:p>
                      <a:pPr marL="0" marR="0" algn="ctr">
                        <a:lnSpc>
                          <a:spcPct val="115000"/>
                        </a:lnSpc>
                        <a:spcBef>
                          <a:spcPts val="0"/>
                        </a:spcBef>
                        <a:spcAft>
                          <a:spcPts val="0"/>
                        </a:spcAft>
                      </a:pPr>
                      <a:r>
                        <a:rPr lang="en-US" sz="2400" b="1" dirty="0">
                          <a:effectLst/>
                          <a:latin typeface="Arial" panose="020B0604020202020204" pitchFamily="34" charset="0"/>
                          <a:ea typeface="Calibri"/>
                          <a:cs typeface="Arial" panose="020B0604020202020204" pitchFamily="34" charset="0"/>
                        </a:rPr>
                        <a:t>Impacts on</a:t>
                      </a:r>
                      <a:r>
                        <a:rPr lang="en-US" sz="2400" b="1" baseline="0" dirty="0">
                          <a:effectLst/>
                          <a:latin typeface="Arial" panose="020B0604020202020204" pitchFamily="34" charset="0"/>
                          <a:ea typeface="Calibri"/>
                          <a:cs typeface="Arial" panose="020B0604020202020204" pitchFamily="34" charset="0"/>
                        </a:rPr>
                        <a:t> Air Quality</a:t>
                      </a:r>
                      <a:endParaRPr lang="en-US" sz="2400" b="1" dirty="0">
                        <a:effectLst/>
                        <a:latin typeface="Arial" panose="020B0604020202020204" pitchFamily="34" charset="0"/>
                        <a:ea typeface="Calibri"/>
                        <a:cs typeface="Arial" panose="020B0604020202020204" pitchFamily="34" charset="0"/>
                      </a:endParaRPr>
                    </a:p>
                  </a:txBody>
                  <a:tcPr marL="58119" marR="58119" marT="0" marB="0"/>
                </a:tc>
                <a:extLst>
                  <a:ext uri="{0D108BD9-81ED-4DB2-BD59-A6C34878D82A}">
                    <a16:rowId xmlns:a16="http://schemas.microsoft.com/office/drawing/2014/main" val="10000"/>
                  </a:ext>
                </a:extLst>
              </a:tr>
              <a:tr h="785852">
                <a:tc>
                  <a:txBody>
                    <a:bodyPr/>
                    <a:lstStyle/>
                    <a:p>
                      <a:pPr marL="0" marR="0" algn="ctr">
                        <a:lnSpc>
                          <a:spcPct val="115000"/>
                        </a:lnSpc>
                        <a:spcBef>
                          <a:spcPts val="0"/>
                        </a:spcBef>
                        <a:spcAft>
                          <a:spcPts val="0"/>
                        </a:spcAft>
                        <a:buFont typeface="Wingdings" pitchFamily="2" charset="2"/>
                        <a:buChar char="ü"/>
                      </a:pPr>
                      <a:r>
                        <a:rPr lang="en-US" sz="2400" b="1" dirty="0">
                          <a:solidFill>
                            <a:srgbClr val="FF0000"/>
                          </a:solidFill>
                          <a:effectLst/>
                          <a:latin typeface="Arial" panose="020B0604020202020204" pitchFamily="34" charset="0"/>
                          <a:ea typeface="Calibri"/>
                          <a:cs typeface="Arial" panose="020B0604020202020204" pitchFamily="34" charset="0"/>
                        </a:rPr>
                        <a:t>Current Climate</a:t>
                      </a:r>
                    </a:p>
                    <a:p>
                      <a:pPr marL="0" marR="0" algn="ctr">
                        <a:lnSpc>
                          <a:spcPct val="115000"/>
                        </a:lnSpc>
                        <a:spcBef>
                          <a:spcPts val="0"/>
                        </a:spcBef>
                        <a:spcAft>
                          <a:spcPts val="0"/>
                        </a:spcAft>
                        <a:buFont typeface="Wingdings" pitchFamily="2" charset="2"/>
                        <a:buChar char="ü"/>
                      </a:pPr>
                      <a:r>
                        <a:rPr lang="en-US" sz="2400" b="1" dirty="0">
                          <a:solidFill>
                            <a:srgbClr val="0000FF"/>
                          </a:solidFill>
                          <a:effectLst/>
                          <a:latin typeface="Arial" panose="020B0604020202020204" pitchFamily="34" charset="0"/>
                          <a:ea typeface="Calibri"/>
                          <a:cs typeface="Arial" panose="020B0604020202020204" pitchFamily="34" charset="0"/>
                        </a:rPr>
                        <a:t>Current GHG Levels</a:t>
                      </a:r>
                    </a:p>
                    <a:p>
                      <a:pPr marL="0" marR="0" algn="ctr">
                        <a:lnSpc>
                          <a:spcPct val="115000"/>
                        </a:lnSpc>
                        <a:spcBef>
                          <a:spcPts val="0"/>
                        </a:spcBef>
                        <a:spcAft>
                          <a:spcPts val="0"/>
                        </a:spcAft>
                        <a:buFont typeface="Wingdings" pitchFamily="2" charset="2"/>
                        <a:buChar char="ü"/>
                      </a:pPr>
                      <a:r>
                        <a:rPr lang="en-US" sz="2400" b="1" dirty="0">
                          <a:solidFill>
                            <a:srgbClr val="00B050"/>
                          </a:solidFill>
                          <a:effectLst/>
                          <a:latin typeface="Arial" panose="020B0604020202020204" pitchFamily="34" charset="0"/>
                          <a:ea typeface="Calibri"/>
                          <a:cs typeface="Arial" panose="020B0604020202020204" pitchFamily="34" charset="0"/>
                        </a:rPr>
                        <a:t>Current emissions</a:t>
                      </a:r>
                    </a:p>
                  </a:txBody>
                  <a:tcPr marL="58119" marR="58119" marT="0" marB="0">
                    <a:solidFill>
                      <a:schemeClr val="accent2">
                        <a:lumMod val="20000"/>
                        <a:lumOff val="80000"/>
                      </a:schemeClr>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US" sz="2400" b="1" dirty="0">
                          <a:effectLst/>
                          <a:latin typeface="Arial" panose="020B0604020202020204" pitchFamily="34" charset="0"/>
                          <a:ea typeface="Calibri"/>
                          <a:cs typeface="Arial" panose="020B0604020202020204" pitchFamily="34" charset="0"/>
                        </a:rPr>
                        <a:t>Base Case</a:t>
                      </a:r>
                    </a:p>
                  </a:txBody>
                  <a:tcPr marL="58119" marR="58119" marT="0" marB="0">
                    <a:solidFill>
                      <a:schemeClr val="accent2">
                        <a:lumMod val="20000"/>
                        <a:lumOff val="80000"/>
                      </a:schemeClr>
                    </a:solidFill>
                  </a:tcPr>
                </a:tc>
                <a:extLst>
                  <a:ext uri="{0D108BD9-81ED-4DB2-BD59-A6C34878D82A}">
                    <a16:rowId xmlns:a16="http://schemas.microsoft.com/office/drawing/2014/main" val="4104986706"/>
                  </a:ext>
                </a:extLst>
              </a:tr>
              <a:tr h="785852">
                <a:tc>
                  <a:txBody>
                    <a:bodyPr/>
                    <a:lstStyle/>
                    <a:p>
                      <a:pPr marL="0" marR="0" algn="ctr">
                        <a:lnSpc>
                          <a:spcPct val="115000"/>
                        </a:lnSpc>
                        <a:spcBef>
                          <a:spcPts val="0"/>
                        </a:spcBef>
                        <a:spcAft>
                          <a:spcPts val="0"/>
                        </a:spcAft>
                        <a:buFont typeface="Wingdings" pitchFamily="2" charset="2"/>
                        <a:buChar char="ü"/>
                      </a:pPr>
                      <a:r>
                        <a:rPr lang="en-US" sz="2400" b="1" dirty="0">
                          <a:solidFill>
                            <a:srgbClr val="FF0000"/>
                          </a:solidFill>
                          <a:effectLst/>
                          <a:latin typeface="Arial" panose="020B0604020202020204" pitchFamily="34" charset="0"/>
                          <a:ea typeface="Calibri"/>
                          <a:cs typeface="Arial" panose="020B0604020202020204" pitchFamily="34" charset="0"/>
                        </a:rPr>
                        <a:t>Future Climate</a:t>
                      </a:r>
                    </a:p>
                    <a:p>
                      <a:pPr marL="0" marR="0" algn="ctr">
                        <a:lnSpc>
                          <a:spcPct val="115000"/>
                        </a:lnSpc>
                        <a:spcBef>
                          <a:spcPts val="0"/>
                        </a:spcBef>
                        <a:spcAft>
                          <a:spcPts val="0"/>
                        </a:spcAft>
                        <a:buFont typeface="Wingdings" pitchFamily="2" charset="2"/>
                        <a:buChar char="ü"/>
                      </a:pPr>
                      <a:r>
                        <a:rPr lang="en-US" sz="2400" b="1" dirty="0">
                          <a:solidFill>
                            <a:srgbClr val="0000FF"/>
                          </a:solidFill>
                          <a:effectLst/>
                          <a:latin typeface="Arial" panose="020B0604020202020204" pitchFamily="34" charset="0"/>
                          <a:ea typeface="Calibri"/>
                          <a:cs typeface="Arial" panose="020B0604020202020204" pitchFamily="34" charset="0"/>
                        </a:rPr>
                        <a:t>Future GHG Levels</a:t>
                      </a:r>
                    </a:p>
                    <a:p>
                      <a:pPr marL="0" marR="0" algn="ctr">
                        <a:lnSpc>
                          <a:spcPct val="115000"/>
                        </a:lnSpc>
                        <a:spcBef>
                          <a:spcPts val="0"/>
                        </a:spcBef>
                        <a:spcAft>
                          <a:spcPts val="0"/>
                        </a:spcAft>
                        <a:buFont typeface="Wingdings" pitchFamily="2" charset="2"/>
                        <a:buChar char="ü"/>
                      </a:pPr>
                      <a:r>
                        <a:rPr lang="en-US" sz="2400" b="1" dirty="0">
                          <a:solidFill>
                            <a:srgbClr val="00B050"/>
                          </a:solidFill>
                          <a:effectLst/>
                          <a:latin typeface="Arial" panose="020B0604020202020204" pitchFamily="34" charset="0"/>
                          <a:ea typeface="Calibri"/>
                          <a:cs typeface="Arial" panose="020B0604020202020204" pitchFamily="34" charset="0"/>
                        </a:rPr>
                        <a:t>Future</a:t>
                      </a:r>
                      <a:r>
                        <a:rPr lang="en-US" sz="2400" b="1" baseline="0" dirty="0">
                          <a:solidFill>
                            <a:srgbClr val="00B050"/>
                          </a:solidFill>
                          <a:effectLst/>
                          <a:latin typeface="Arial" panose="020B0604020202020204" pitchFamily="34" charset="0"/>
                          <a:ea typeface="Calibri"/>
                          <a:cs typeface="Arial" panose="020B0604020202020204" pitchFamily="34" charset="0"/>
                        </a:rPr>
                        <a:t> emissions</a:t>
                      </a:r>
                      <a:endParaRPr lang="en-US" sz="2400" b="1" dirty="0">
                        <a:solidFill>
                          <a:srgbClr val="00B050"/>
                        </a:solidFill>
                        <a:effectLst/>
                        <a:latin typeface="Arial" panose="020B0604020202020204" pitchFamily="34" charset="0"/>
                        <a:ea typeface="Calibri"/>
                        <a:cs typeface="Arial" panose="020B0604020202020204" pitchFamily="34" charset="0"/>
                      </a:endParaRPr>
                    </a:p>
                  </a:txBody>
                  <a:tcPr marL="58119" marR="58119" marT="0" marB="0">
                    <a:solidFill>
                      <a:schemeClr val="accent2">
                        <a:lumMod val="20000"/>
                        <a:lumOff val="80000"/>
                      </a:schemeClr>
                    </a:solidFill>
                  </a:tcPr>
                </a:tc>
                <a:tc>
                  <a:txBody>
                    <a:bodyPr/>
                    <a:lstStyle/>
                    <a:p>
                      <a:pPr marL="0" marR="0" algn="ctr">
                        <a:lnSpc>
                          <a:spcPct val="115000"/>
                        </a:lnSpc>
                        <a:spcBef>
                          <a:spcPts val="0"/>
                        </a:spcBef>
                        <a:spcAft>
                          <a:spcPts val="0"/>
                        </a:spcAft>
                      </a:pPr>
                      <a:r>
                        <a:rPr lang="en-US" sz="2400" b="1" dirty="0">
                          <a:effectLst/>
                          <a:latin typeface="Arial" panose="020B0604020202020204" pitchFamily="34" charset="0"/>
                          <a:ea typeface="Calibri"/>
                          <a:cs typeface="Arial" panose="020B0604020202020204" pitchFamily="34" charset="0"/>
                        </a:rPr>
                        <a:t>Combined </a:t>
                      </a:r>
                      <a:r>
                        <a:rPr lang="en-US" sz="2400" b="1" dirty="0">
                          <a:solidFill>
                            <a:srgbClr val="00B050"/>
                          </a:solidFill>
                          <a:effectLst/>
                          <a:latin typeface="Arial" panose="020B0604020202020204" pitchFamily="34" charset="0"/>
                          <a:ea typeface="Calibri"/>
                          <a:cs typeface="Arial" panose="020B0604020202020204" pitchFamily="34" charset="0"/>
                        </a:rPr>
                        <a:t>emissions</a:t>
                      </a:r>
                      <a:r>
                        <a:rPr lang="en-US" sz="2400" b="1" dirty="0">
                          <a:effectLst/>
                          <a:latin typeface="Arial" panose="020B0604020202020204" pitchFamily="34" charset="0"/>
                          <a:ea typeface="Calibri"/>
                          <a:cs typeface="Arial" panose="020B0604020202020204" pitchFamily="34" charset="0"/>
                        </a:rPr>
                        <a:t> and </a:t>
                      </a:r>
                    </a:p>
                    <a:p>
                      <a:pPr marL="0" marR="0" algn="ctr">
                        <a:lnSpc>
                          <a:spcPct val="115000"/>
                        </a:lnSpc>
                        <a:spcBef>
                          <a:spcPts val="0"/>
                        </a:spcBef>
                        <a:spcAft>
                          <a:spcPts val="0"/>
                        </a:spcAft>
                      </a:pPr>
                      <a:r>
                        <a:rPr lang="en-US" sz="2400" b="1" dirty="0">
                          <a:solidFill>
                            <a:srgbClr val="FF0000"/>
                          </a:solidFill>
                          <a:effectLst/>
                          <a:latin typeface="Arial" panose="020B0604020202020204" pitchFamily="34" charset="0"/>
                          <a:ea typeface="Calibri"/>
                          <a:cs typeface="Arial" panose="020B0604020202020204" pitchFamily="34" charset="0"/>
                        </a:rPr>
                        <a:t>Climate</a:t>
                      </a:r>
                      <a:r>
                        <a:rPr lang="en-US" sz="2400" b="1" dirty="0">
                          <a:effectLst/>
                          <a:latin typeface="Arial" panose="020B0604020202020204" pitchFamily="34" charset="0"/>
                          <a:ea typeface="Calibri"/>
                          <a:cs typeface="Arial" panose="020B0604020202020204" pitchFamily="34" charset="0"/>
                        </a:rPr>
                        <a:t> changes</a:t>
                      </a:r>
                    </a:p>
                  </a:txBody>
                  <a:tcPr marL="58119" marR="58119" marT="0" marB="0">
                    <a:solidFill>
                      <a:schemeClr val="accent2">
                        <a:lumMod val="20000"/>
                        <a:lumOff val="80000"/>
                      </a:schemeClr>
                    </a:solidFill>
                  </a:tcPr>
                </a:tc>
                <a:extLst>
                  <a:ext uri="{0D108BD9-81ED-4DB2-BD59-A6C34878D82A}">
                    <a16:rowId xmlns:a16="http://schemas.microsoft.com/office/drawing/2014/main" val="10001"/>
                  </a:ext>
                </a:extLst>
              </a:tr>
              <a:tr h="846843">
                <a:tc>
                  <a:txBody>
                    <a:bodyPr/>
                    <a:lstStyle/>
                    <a:p>
                      <a:pPr marL="0" marR="0" algn="ctr">
                        <a:lnSpc>
                          <a:spcPct val="115000"/>
                        </a:lnSpc>
                        <a:spcBef>
                          <a:spcPts val="0"/>
                        </a:spcBef>
                        <a:spcAft>
                          <a:spcPts val="0"/>
                        </a:spcAft>
                        <a:buFont typeface="Wingdings" pitchFamily="2" charset="2"/>
                        <a:buChar char="ü"/>
                      </a:pPr>
                      <a:r>
                        <a:rPr lang="en-US" sz="2400" b="1" dirty="0">
                          <a:solidFill>
                            <a:srgbClr val="FF0000"/>
                          </a:solidFill>
                          <a:effectLst/>
                          <a:latin typeface="Arial" panose="020B0604020202020204" pitchFamily="34" charset="0"/>
                          <a:ea typeface="Calibri"/>
                          <a:cs typeface="Arial" panose="020B0604020202020204" pitchFamily="34" charset="0"/>
                        </a:rPr>
                        <a:t>Current Climate</a:t>
                      </a:r>
                    </a:p>
                    <a:p>
                      <a:pPr marL="0" marR="0" algn="ctr">
                        <a:lnSpc>
                          <a:spcPct val="115000"/>
                        </a:lnSpc>
                        <a:spcBef>
                          <a:spcPts val="0"/>
                        </a:spcBef>
                        <a:spcAft>
                          <a:spcPts val="0"/>
                        </a:spcAft>
                        <a:buFont typeface="Wingdings" pitchFamily="2" charset="2"/>
                        <a:buChar char="ü"/>
                      </a:pPr>
                      <a:r>
                        <a:rPr lang="en-US" sz="2400" b="1" dirty="0">
                          <a:solidFill>
                            <a:srgbClr val="0000FF"/>
                          </a:solidFill>
                          <a:effectLst/>
                          <a:latin typeface="Arial" panose="020B0604020202020204" pitchFamily="34" charset="0"/>
                          <a:ea typeface="Calibri"/>
                          <a:cs typeface="Arial" panose="020B0604020202020204" pitchFamily="34" charset="0"/>
                        </a:rPr>
                        <a:t>Current GHG Levels</a:t>
                      </a:r>
                    </a:p>
                    <a:p>
                      <a:pPr marL="0" marR="0" algn="ctr">
                        <a:lnSpc>
                          <a:spcPct val="115000"/>
                        </a:lnSpc>
                        <a:spcBef>
                          <a:spcPts val="0"/>
                        </a:spcBef>
                        <a:spcAft>
                          <a:spcPts val="0"/>
                        </a:spcAft>
                        <a:buFont typeface="Wingdings" pitchFamily="2" charset="2"/>
                        <a:buChar char="ü"/>
                      </a:pPr>
                      <a:r>
                        <a:rPr lang="en-US" sz="2400" b="1" dirty="0">
                          <a:solidFill>
                            <a:srgbClr val="00B050"/>
                          </a:solidFill>
                          <a:effectLst/>
                          <a:latin typeface="Arial" panose="020B0604020202020204" pitchFamily="34" charset="0"/>
                          <a:ea typeface="Calibri"/>
                          <a:cs typeface="Arial" panose="020B0604020202020204" pitchFamily="34" charset="0"/>
                        </a:rPr>
                        <a:t>Future</a:t>
                      </a:r>
                      <a:r>
                        <a:rPr lang="en-US" sz="2400" b="1" baseline="0" dirty="0">
                          <a:solidFill>
                            <a:srgbClr val="00B050"/>
                          </a:solidFill>
                          <a:effectLst/>
                          <a:latin typeface="Arial" panose="020B0604020202020204" pitchFamily="34" charset="0"/>
                          <a:ea typeface="Calibri"/>
                          <a:cs typeface="Arial" panose="020B0604020202020204" pitchFamily="34" charset="0"/>
                        </a:rPr>
                        <a:t> emissions</a:t>
                      </a:r>
                      <a:endParaRPr lang="en-US" sz="2400" b="1" dirty="0">
                        <a:solidFill>
                          <a:srgbClr val="00B050"/>
                        </a:solidFill>
                        <a:effectLst/>
                        <a:latin typeface="Arial" panose="020B0604020202020204" pitchFamily="34" charset="0"/>
                        <a:ea typeface="Calibri"/>
                        <a:cs typeface="Arial" panose="020B0604020202020204" pitchFamily="34" charset="0"/>
                      </a:endParaRPr>
                    </a:p>
                  </a:txBody>
                  <a:tcPr marL="58119" marR="58119" marT="0" marB="0">
                    <a:solidFill>
                      <a:schemeClr val="accent2">
                        <a:lumMod val="40000"/>
                        <a:lumOff val="60000"/>
                      </a:schemeClr>
                    </a:solidFill>
                  </a:tcPr>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lang="en-US" sz="2400" b="1" dirty="0">
                          <a:solidFill>
                            <a:srgbClr val="00B050"/>
                          </a:solidFill>
                          <a:effectLst/>
                          <a:latin typeface="Arial" panose="020B0604020202020204" pitchFamily="34" charset="0"/>
                          <a:ea typeface="Calibri"/>
                          <a:cs typeface="Arial" panose="020B0604020202020204" pitchFamily="34" charset="0"/>
                        </a:rPr>
                        <a:t>Emissions</a:t>
                      </a:r>
                      <a:r>
                        <a:rPr lang="en-US" sz="2400" b="1" dirty="0">
                          <a:effectLst/>
                          <a:latin typeface="Arial" panose="020B0604020202020204" pitchFamily="34" charset="0"/>
                          <a:ea typeface="Calibri"/>
                          <a:cs typeface="Arial" panose="020B0604020202020204" pitchFamily="34" charset="0"/>
                        </a:rPr>
                        <a:t> change only</a:t>
                      </a:r>
                    </a:p>
                    <a:p>
                      <a:pPr marL="0" marR="0" algn="ctr">
                        <a:lnSpc>
                          <a:spcPct val="115000"/>
                        </a:lnSpc>
                        <a:spcBef>
                          <a:spcPts val="0"/>
                        </a:spcBef>
                        <a:spcAft>
                          <a:spcPts val="0"/>
                        </a:spcAft>
                      </a:pPr>
                      <a:endParaRPr lang="en-US" sz="2400" b="1" dirty="0">
                        <a:effectLst/>
                        <a:latin typeface="Arial" panose="020B0604020202020204" pitchFamily="34" charset="0"/>
                        <a:ea typeface="Calibri"/>
                        <a:cs typeface="Arial" panose="020B0604020202020204" pitchFamily="34" charset="0"/>
                      </a:endParaRPr>
                    </a:p>
                  </a:txBody>
                  <a:tcPr marL="58119" marR="58119" marT="0" marB="0">
                    <a:solidFill>
                      <a:schemeClr val="accent2">
                        <a:lumMod val="40000"/>
                        <a:lumOff val="60000"/>
                      </a:schemeClr>
                    </a:solidFill>
                  </a:tcPr>
                </a:tc>
                <a:extLst>
                  <a:ext uri="{0D108BD9-81ED-4DB2-BD59-A6C34878D82A}">
                    <a16:rowId xmlns:a16="http://schemas.microsoft.com/office/drawing/2014/main" val="10002"/>
                  </a:ext>
                </a:extLst>
              </a:tr>
              <a:tr h="846843">
                <a:tc>
                  <a:txBody>
                    <a:bodyPr/>
                    <a:lstStyle/>
                    <a:p>
                      <a:pPr marL="0" marR="0" algn="ctr">
                        <a:lnSpc>
                          <a:spcPct val="115000"/>
                        </a:lnSpc>
                        <a:spcBef>
                          <a:spcPts val="0"/>
                        </a:spcBef>
                        <a:spcAft>
                          <a:spcPts val="0"/>
                        </a:spcAft>
                        <a:buFont typeface="Wingdings" pitchFamily="2" charset="2"/>
                        <a:buChar char="ü"/>
                      </a:pPr>
                      <a:r>
                        <a:rPr lang="en-US" sz="2400" b="1" dirty="0">
                          <a:solidFill>
                            <a:srgbClr val="FF0000"/>
                          </a:solidFill>
                          <a:effectLst/>
                          <a:latin typeface="Arial" panose="020B0604020202020204" pitchFamily="34" charset="0"/>
                          <a:ea typeface="Calibri"/>
                          <a:cs typeface="Arial" panose="020B0604020202020204" pitchFamily="34" charset="0"/>
                        </a:rPr>
                        <a:t>Future Climate</a:t>
                      </a:r>
                    </a:p>
                    <a:p>
                      <a:pPr marL="0" marR="0" algn="ctr">
                        <a:lnSpc>
                          <a:spcPct val="115000"/>
                        </a:lnSpc>
                        <a:spcBef>
                          <a:spcPts val="0"/>
                        </a:spcBef>
                        <a:spcAft>
                          <a:spcPts val="0"/>
                        </a:spcAft>
                        <a:buFont typeface="Wingdings" pitchFamily="2" charset="2"/>
                        <a:buChar char="ü"/>
                      </a:pPr>
                      <a:r>
                        <a:rPr lang="en-US" sz="2400" b="1" dirty="0">
                          <a:solidFill>
                            <a:srgbClr val="0000FF"/>
                          </a:solidFill>
                          <a:effectLst/>
                          <a:latin typeface="Arial" panose="020B0604020202020204" pitchFamily="34" charset="0"/>
                          <a:ea typeface="Calibri"/>
                          <a:cs typeface="Arial" panose="020B0604020202020204" pitchFamily="34" charset="0"/>
                        </a:rPr>
                        <a:t>Future GHG Levels</a:t>
                      </a:r>
                    </a:p>
                    <a:p>
                      <a:pPr marL="0" marR="0" algn="ctr">
                        <a:lnSpc>
                          <a:spcPct val="115000"/>
                        </a:lnSpc>
                        <a:spcBef>
                          <a:spcPts val="0"/>
                        </a:spcBef>
                        <a:spcAft>
                          <a:spcPts val="0"/>
                        </a:spcAft>
                        <a:buFont typeface="Wingdings" pitchFamily="2" charset="2"/>
                        <a:buChar char="ü"/>
                      </a:pPr>
                      <a:r>
                        <a:rPr lang="en-US" sz="2400" b="1" dirty="0">
                          <a:solidFill>
                            <a:srgbClr val="00B050"/>
                          </a:solidFill>
                          <a:effectLst/>
                          <a:latin typeface="Arial" panose="020B0604020202020204" pitchFamily="34" charset="0"/>
                          <a:ea typeface="Calibri"/>
                          <a:cs typeface="Arial" panose="020B0604020202020204" pitchFamily="34" charset="0"/>
                        </a:rPr>
                        <a:t>Future</a:t>
                      </a:r>
                      <a:r>
                        <a:rPr lang="en-US" sz="2400" b="1" baseline="0" dirty="0">
                          <a:solidFill>
                            <a:srgbClr val="00B050"/>
                          </a:solidFill>
                          <a:effectLst/>
                          <a:latin typeface="Arial" panose="020B0604020202020204" pitchFamily="34" charset="0"/>
                          <a:ea typeface="Calibri"/>
                          <a:cs typeface="Arial" panose="020B0604020202020204" pitchFamily="34" charset="0"/>
                        </a:rPr>
                        <a:t> emissions</a:t>
                      </a:r>
                      <a:endParaRPr lang="en-US" sz="2400" b="1" dirty="0">
                        <a:solidFill>
                          <a:srgbClr val="00B050"/>
                        </a:solidFill>
                        <a:effectLst/>
                        <a:latin typeface="Arial" panose="020B0604020202020204" pitchFamily="34" charset="0"/>
                        <a:ea typeface="Calibri"/>
                        <a:cs typeface="Arial" panose="020B0604020202020204" pitchFamily="34" charset="0"/>
                      </a:endParaRPr>
                    </a:p>
                  </a:txBody>
                  <a:tcPr marL="58119" marR="58119" marT="0" marB="0">
                    <a:solidFill>
                      <a:schemeClr val="accent2">
                        <a:lumMod val="20000"/>
                        <a:lumOff val="80000"/>
                      </a:schemeClr>
                    </a:solidFill>
                  </a:tcPr>
                </a:tc>
                <a:tc>
                  <a:txBody>
                    <a:bodyPr/>
                    <a:lstStyle/>
                    <a:p>
                      <a:pPr marL="0" marR="0" algn="ctr">
                        <a:lnSpc>
                          <a:spcPct val="115000"/>
                        </a:lnSpc>
                        <a:spcBef>
                          <a:spcPts val="0"/>
                        </a:spcBef>
                        <a:spcAft>
                          <a:spcPts val="0"/>
                        </a:spcAft>
                      </a:pPr>
                      <a:r>
                        <a:rPr lang="en-US" sz="2400" b="1" dirty="0">
                          <a:solidFill>
                            <a:srgbClr val="FF0000"/>
                          </a:solidFill>
                          <a:effectLst/>
                          <a:latin typeface="Arial" panose="020B0604020202020204" pitchFamily="34" charset="0"/>
                          <a:ea typeface="Calibri"/>
                          <a:cs typeface="Arial" panose="020B0604020202020204" pitchFamily="34" charset="0"/>
                        </a:rPr>
                        <a:t>Climate </a:t>
                      </a:r>
                      <a:r>
                        <a:rPr lang="en-US" sz="2400" b="1" dirty="0">
                          <a:effectLst/>
                          <a:latin typeface="Arial" panose="020B0604020202020204" pitchFamily="34" charset="0"/>
                          <a:ea typeface="Calibri"/>
                          <a:cs typeface="Arial" panose="020B0604020202020204" pitchFamily="34" charset="0"/>
                        </a:rPr>
                        <a:t>change only </a:t>
                      </a:r>
                    </a:p>
                  </a:txBody>
                  <a:tcPr marL="58119" marR="58119" marT="0" marB="0">
                    <a:solidFill>
                      <a:schemeClr val="accent2">
                        <a:lumMod val="20000"/>
                        <a:lumOff val="8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549428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72160" y="3138"/>
            <a:ext cx="5809604" cy="584775"/>
          </a:xfrm>
          <a:prstGeom prst="rect">
            <a:avLst/>
          </a:prstGeom>
          <a:noFill/>
        </p:spPr>
        <p:txBody>
          <a:bodyPr wrap="none" rtlCol="0">
            <a:spAutoFit/>
          </a:bodyPr>
          <a:lstStyle/>
          <a:p>
            <a:r>
              <a:rPr lang="en-US" altLang="en-US" sz="3200" b="1" dirty="0">
                <a:solidFill>
                  <a:srgbClr val="C00000"/>
                </a:solidFill>
                <a:latin typeface="Arial" panose="020B0604020202020204" pitchFamily="34" charset="0"/>
                <a:cs typeface="Arial" panose="020B0604020202020204" pitchFamily="34" charset="0"/>
              </a:rPr>
              <a:t>Meteorological Performance </a:t>
            </a:r>
            <a:endParaRPr lang="en-US" sz="3200" dirty="0">
              <a:solidFill>
                <a:srgbClr val="C00000"/>
              </a:solidFill>
              <a:latin typeface="Arial" panose="020B0604020202020204" pitchFamily="34" charset="0"/>
              <a:cs typeface="Arial" panose="020B0604020202020204" pitchFamily="34" charset="0"/>
            </a:endParaRPr>
          </a:p>
        </p:txBody>
      </p:sp>
      <p:grpSp>
        <p:nvGrpSpPr>
          <p:cNvPr id="24" name="Group 23"/>
          <p:cNvGrpSpPr/>
          <p:nvPr/>
        </p:nvGrpSpPr>
        <p:grpSpPr>
          <a:xfrm>
            <a:off x="-258735" y="735832"/>
            <a:ext cx="10568435" cy="2424815"/>
            <a:chOff x="-258735" y="887782"/>
            <a:chExt cx="10568435" cy="2424815"/>
          </a:xfrm>
        </p:grpSpPr>
        <p:sp>
          <p:nvSpPr>
            <p:cNvPr id="7" name="Rectangle 6"/>
            <p:cNvSpPr/>
            <p:nvPr/>
          </p:nvSpPr>
          <p:spPr>
            <a:xfrm>
              <a:off x="-258735" y="2766895"/>
              <a:ext cx="3818820" cy="307777"/>
            </a:xfrm>
            <a:prstGeom prst="rect">
              <a:avLst/>
            </a:prstGeom>
          </p:spPr>
          <p:txBody>
            <a:bodyPr wrap="square">
              <a:spAutoFit/>
            </a:bodyPr>
            <a:lstStyle/>
            <a:p>
              <a:pPr algn="ctr"/>
              <a:r>
                <a:rPr lang="en-US" sz="1400" b="1" dirty="0">
                  <a:solidFill>
                    <a:srgbClr val="002060"/>
                  </a:solidFill>
                </a:rPr>
                <a:t>MB: -0.6</a:t>
              </a:r>
              <a:r>
                <a:rPr lang="en-US" sz="1400" b="1" dirty="0">
                  <a:solidFill>
                    <a:srgbClr val="002060"/>
                  </a:solidFill>
                  <a:cs typeface="Times New Roman" panose="02020603050405020304" pitchFamily="18" charset="0"/>
                </a:rPr>
                <a:t>°C, NMB: -4.9%</a:t>
              </a:r>
              <a:endParaRPr lang="en-US" sz="1400" b="1" dirty="0">
                <a:solidFill>
                  <a:srgbClr val="002060"/>
                </a:solidFill>
              </a:endParaRPr>
            </a:p>
          </p:txBody>
        </p:sp>
        <p:sp>
          <p:nvSpPr>
            <p:cNvPr id="8" name="Rectangle 7"/>
            <p:cNvSpPr/>
            <p:nvPr/>
          </p:nvSpPr>
          <p:spPr>
            <a:xfrm>
              <a:off x="3764298" y="2792610"/>
              <a:ext cx="3993907" cy="307777"/>
            </a:xfrm>
            <a:prstGeom prst="rect">
              <a:avLst/>
            </a:prstGeom>
          </p:spPr>
          <p:txBody>
            <a:bodyPr wrap="square">
              <a:spAutoFit/>
            </a:bodyPr>
            <a:lstStyle/>
            <a:p>
              <a:pPr algn="ctr"/>
              <a:r>
                <a:rPr lang="en-US" sz="1400" b="1" dirty="0">
                  <a:solidFill>
                    <a:srgbClr val="002060"/>
                  </a:solidFill>
                </a:rPr>
                <a:t>MB: 0.23 ms</a:t>
              </a:r>
              <a:r>
                <a:rPr lang="en-US" sz="1400" b="1" baseline="30000" dirty="0">
                  <a:solidFill>
                    <a:srgbClr val="002060"/>
                  </a:solidFill>
                </a:rPr>
                <a:t>-1 </a:t>
              </a:r>
              <a:r>
                <a:rPr lang="en-US" sz="1400" b="1" dirty="0">
                  <a:solidFill>
                    <a:srgbClr val="002060"/>
                  </a:solidFill>
                </a:rPr>
                <a:t>, NMB: 6.7%</a:t>
              </a:r>
            </a:p>
          </p:txBody>
        </p:sp>
        <p:sp>
          <p:nvSpPr>
            <p:cNvPr id="9" name="Rectangle 8"/>
            <p:cNvSpPr/>
            <p:nvPr/>
          </p:nvSpPr>
          <p:spPr>
            <a:xfrm>
              <a:off x="1783785" y="2789377"/>
              <a:ext cx="3818820" cy="307777"/>
            </a:xfrm>
            <a:prstGeom prst="rect">
              <a:avLst/>
            </a:prstGeom>
          </p:spPr>
          <p:txBody>
            <a:bodyPr wrap="square">
              <a:spAutoFit/>
            </a:bodyPr>
            <a:lstStyle/>
            <a:p>
              <a:pPr algn="ctr"/>
              <a:r>
                <a:rPr lang="en-US" sz="1400" b="1" dirty="0">
                  <a:solidFill>
                    <a:srgbClr val="002060"/>
                  </a:solidFill>
                </a:rPr>
                <a:t>MB: -1.4%, NMB: -2.0%</a:t>
              </a:r>
            </a:p>
          </p:txBody>
        </p:sp>
        <p:sp>
          <p:nvSpPr>
            <p:cNvPr id="10" name="Rectangle 9"/>
            <p:cNvSpPr/>
            <p:nvPr/>
          </p:nvSpPr>
          <p:spPr>
            <a:xfrm>
              <a:off x="5761251" y="2789377"/>
              <a:ext cx="4548449" cy="523220"/>
            </a:xfrm>
            <a:prstGeom prst="rect">
              <a:avLst/>
            </a:prstGeom>
          </p:spPr>
          <p:txBody>
            <a:bodyPr wrap="square">
              <a:spAutoFit/>
            </a:bodyPr>
            <a:lstStyle/>
            <a:p>
              <a:pPr algn="ctr"/>
              <a:r>
                <a:rPr lang="en-US" sz="1400" b="1" dirty="0">
                  <a:solidFill>
                    <a:srgbClr val="002060"/>
                  </a:solidFill>
                </a:rPr>
                <a:t>MB: 0.04 mm hr</a:t>
              </a:r>
              <a:r>
                <a:rPr lang="en-US" sz="1400" b="1" baseline="30000" dirty="0">
                  <a:solidFill>
                    <a:srgbClr val="002060"/>
                  </a:solidFill>
                </a:rPr>
                <a:t>-1</a:t>
              </a:r>
              <a:r>
                <a:rPr lang="en-US" sz="1400" b="1" dirty="0">
                  <a:solidFill>
                    <a:srgbClr val="002060"/>
                  </a:solidFill>
                </a:rPr>
                <a:t>,</a:t>
              </a:r>
            </a:p>
            <a:p>
              <a:pPr algn="ctr"/>
              <a:r>
                <a:rPr lang="en-US" sz="1400" b="1" dirty="0">
                  <a:solidFill>
                    <a:srgbClr val="002060"/>
                  </a:solidFill>
                </a:rPr>
                <a:t> NMB: 57.5%</a:t>
              </a:r>
            </a:p>
          </p:txBody>
        </p:sp>
        <p:grpSp>
          <p:nvGrpSpPr>
            <p:cNvPr id="23" name="Group 22"/>
            <p:cNvGrpSpPr/>
            <p:nvPr/>
          </p:nvGrpSpPr>
          <p:grpSpPr>
            <a:xfrm>
              <a:off x="732901" y="887782"/>
              <a:ext cx="8341377" cy="1916405"/>
              <a:chOff x="732901" y="887782"/>
              <a:chExt cx="8341377" cy="1916405"/>
            </a:xfrm>
          </p:grpSpPr>
          <p:grpSp>
            <p:nvGrpSpPr>
              <p:cNvPr id="22" name="Group 21"/>
              <p:cNvGrpSpPr/>
              <p:nvPr/>
            </p:nvGrpSpPr>
            <p:grpSpPr>
              <a:xfrm>
                <a:off x="732901" y="1192617"/>
                <a:ext cx="8341377" cy="1611570"/>
                <a:chOff x="732901" y="1192617"/>
                <a:chExt cx="8341377" cy="1611570"/>
              </a:xfrm>
            </p:grpSpPr>
            <p:pic>
              <p:nvPicPr>
                <p:cNvPr id="3" name="Picture 2"/>
                <p:cNvPicPr>
                  <a:picLocks/>
                </p:cNvPicPr>
                <p:nvPr/>
              </p:nvPicPr>
              <p:blipFill rotWithShape="1">
                <a:blip r:embed="rId3">
                  <a:extLst>
                    <a:ext uri="{28A0092B-C50C-407E-A947-70E740481C1C}">
                      <a14:useLocalDpi xmlns:a14="http://schemas.microsoft.com/office/drawing/2010/main" val="0"/>
                    </a:ext>
                  </a:extLst>
                </a:blip>
                <a:srcRect l="8129" r="-1627" b="7256"/>
                <a:stretch/>
              </p:blipFill>
              <p:spPr>
                <a:xfrm>
                  <a:off x="2858637" y="1200348"/>
                  <a:ext cx="2041948" cy="1603838"/>
                </a:xfrm>
                <a:prstGeom prst="rect">
                  <a:avLst/>
                </a:prstGeom>
              </p:spPr>
            </p:pic>
            <p:pic>
              <p:nvPicPr>
                <p:cNvPr id="4" name="Picture 3"/>
                <p:cNvPicPr>
                  <a:picLocks/>
                </p:cNvPicPr>
                <p:nvPr/>
              </p:nvPicPr>
              <p:blipFill rotWithShape="1">
                <a:blip r:embed="rId4">
                  <a:extLst>
                    <a:ext uri="{28A0092B-C50C-407E-A947-70E740481C1C}">
                      <a14:useLocalDpi xmlns:a14="http://schemas.microsoft.com/office/drawing/2010/main" val="0"/>
                    </a:ext>
                  </a:extLst>
                </a:blip>
                <a:srcRect l="7704" r="-1199" b="7289"/>
                <a:stretch/>
              </p:blipFill>
              <p:spPr>
                <a:xfrm>
                  <a:off x="732901" y="1198112"/>
                  <a:ext cx="2086499" cy="1606074"/>
                </a:xfrm>
                <a:prstGeom prst="rect">
                  <a:avLst/>
                </a:prstGeom>
              </p:spPr>
            </p:pic>
            <p:pic>
              <p:nvPicPr>
                <p:cNvPr id="5" name="Picture 4"/>
                <p:cNvPicPr>
                  <a:picLocks/>
                </p:cNvPicPr>
                <p:nvPr/>
              </p:nvPicPr>
              <p:blipFill rotWithShape="1">
                <a:blip r:embed="rId5">
                  <a:extLst>
                    <a:ext uri="{28A0092B-C50C-407E-A947-70E740481C1C}">
                      <a14:useLocalDpi xmlns:a14="http://schemas.microsoft.com/office/drawing/2010/main" val="0"/>
                    </a:ext>
                  </a:extLst>
                </a:blip>
                <a:srcRect l="8131" t="-1" r="-1626" b="6858"/>
                <a:stretch/>
              </p:blipFill>
              <p:spPr>
                <a:xfrm>
                  <a:off x="4943996" y="1200348"/>
                  <a:ext cx="2070095" cy="1603838"/>
                </a:xfrm>
                <a:prstGeom prst="rect">
                  <a:avLst/>
                </a:prstGeom>
              </p:spPr>
            </p:pic>
            <p:pic>
              <p:nvPicPr>
                <p:cNvPr id="6" name="Picture 5"/>
                <p:cNvPicPr>
                  <a:picLocks/>
                </p:cNvPicPr>
                <p:nvPr/>
              </p:nvPicPr>
              <p:blipFill rotWithShape="1">
                <a:blip r:embed="rId6">
                  <a:extLst>
                    <a:ext uri="{28A0092B-C50C-407E-A947-70E740481C1C}">
                      <a14:useLocalDpi xmlns:a14="http://schemas.microsoft.com/office/drawing/2010/main" val="0"/>
                    </a:ext>
                  </a:extLst>
                </a:blip>
                <a:srcRect l="6339" b="6126"/>
                <a:stretch/>
              </p:blipFill>
              <p:spPr>
                <a:xfrm>
                  <a:off x="7047977" y="1192617"/>
                  <a:ext cx="2026301" cy="1611570"/>
                </a:xfrm>
                <a:prstGeom prst="rect">
                  <a:avLst/>
                </a:prstGeom>
              </p:spPr>
            </p:pic>
          </p:grpSp>
          <p:sp>
            <p:nvSpPr>
              <p:cNvPr id="11" name="TextBox 10"/>
              <p:cNvSpPr txBox="1"/>
              <p:nvPr/>
            </p:nvSpPr>
            <p:spPr>
              <a:xfrm>
                <a:off x="1477768" y="913209"/>
                <a:ext cx="413896" cy="369332"/>
              </a:xfrm>
              <a:prstGeom prst="rect">
                <a:avLst/>
              </a:prstGeom>
              <a:noFill/>
            </p:spPr>
            <p:txBody>
              <a:bodyPr wrap="none" rtlCol="0">
                <a:spAutoFit/>
              </a:bodyPr>
              <a:lstStyle/>
              <a:p>
                <a:r>
                  <a:rPr lang="en-US" b="1" dirty="0"/>
                  <a:t>T2</a:t>
                </a:r>
              </a:p>
            </p:txBody>
          </p:sp>
          <p:sp>
            <p:nvSpPr>
              <p:cNvPr id="12" name="TextBox 11"/>
              <p:cNvSpPr txBox="1"/>
              <p:nvPr/>
            </p:nvSpPr>
            <p:spPr>
              <a:xfrm>
                <a:off x="3560085" y="891817"/>
                <a:ext cx="577402" cy="369332"/>
              </a:xfrm>
              <a:prstGeom prst="rect">
                <a:avLst/>
              </a:prstGeom>
              <a:noFill/>
            </p:spPr>
            <p:txBody>
              <a:bodyPr wrap="none" rtlCol="0">
                <a:spAutoFit/>
              </a:bodyPr>
              <a:lstStyle/>
              <a:p>
                <a:r>
                  <a:rPr lang="en-US" b="1" dirty="0"/>
                  <a:t>RH2</a:t>
                </a:r>
              </a:p>
            </p:txBody>
          </p:sp>
          <p:sp>
            <p:nvSpPr>
              <p:cNvPr id="13" name="TextBox 12"/>
              <p:cNvSpPr txBox="1"/>
              <p:nvPr/>
            </p:nvSpPr>
            <p:spPr>
              <a:xfrm>
                <a:off x="5437634" y="887782"/>
                <a:ext cx="736548" cy="369332"/>
              </a:xfrm>
              <a:prstGeom prst="rect">
                <a:avLst/>
              </a:prstGeom>
              <a:noFill/>
            </p:spPr>
            <p:txBody>
              <a:bodyPr wrap="none" rtlCol="0">
                <a:spAutoFit/>
              </a:bodyPr>
              <a:lstStyle/>
              <a:p>
                <a:r>
                  <a:rPr lang="en-US" b="1" dirty="0"/>
                  <a:t>WS10</a:t>
                </a:r>
              </a:p>
            </p:txBody>
          </p:sp>
          <p:sp>
            <p:nvSpPr>
              <p:cNvPr id="14" name="TextBox 13"/>
              <p:cNvSpPr txBox="1"/>
              <p:nvPr/>
            </p:nvSpPr>
            <p:spPr>
              <a:xfrm>
                <a:off x="7758205" y="891817"/>
                <a:ext cx="607859" cy="369332"/>
              </a:xfrm>
              <a:prstGeom prst="rect">
                <a:avLst/>
              </a:prstGeom>
              <a:noFill/>
            </p:spPr>
            <p:txBody>
              <a:bodyPr wrap="none" rtlCol="0">
                <a:spAutoFit/>
              </a:bodyPr>
              <a:lstStyle/>
              <a:p>
                <a:r>
                  <a:rPr lang="en-US" b="1" dirty="0"/>
                  <a:t>Rain</a:t>
                </a:r>
              </a:p>
            </p:txBody>
          </p:sp>
        </p:grpSp>
      </p:grpSp>
      <p:sp>
        <p:nvSpPr>
          <p:cNvPr id="16" name="TextBox 15"/>
          <p:cNvSpPr txBox="1"/>
          <p:nvPr/>
        </p:nvSpPr>
        <p:spPr>
          <a:xfrm>
            <a:off x="732901" y="3102334"/>
            <a:ext cx="5900205" cy="369332"/>
          </a:xfrm>
          <a:prstGeom prst="rect">
            <a:avLst/>
          </a:prstGeom>
          <a:noFill/>
        </p:spPr>
        <p:txBody>
          <a:bodyPr wrap="none" rtlCol="0">
            <a:spAutoFit/>
          </a:bodyPr>
          <a:lstStyle/>
          <a:p>
            <a:r>
              <a:rPr lang="en-US" altLang="zh-CN" b="1" dirty="0">
                <a:effectLst>
                  <a:outerShdw blurRad="38100" dist="38100" dir="2700000" algn="tl">
                    <a:srgbClr val="000000">
                      <a:alpha val="43137"/>
                    </a:srgbClr>
                  </a:outerShdw>
                </a:effectLst>
                <a:cs typeface="Arial" pitchFamily="34" charset="0"/>
              </a:rPr>
              <a:t>Precipitation Performance against Satellite/Reanalysis Data </a:t>
            </a:r>
            <a:endParaRPr lang="en-US" dirty="0"/>
          </a:p>
        </p:txBody>
      </p:sp>
      <p:grpSp>
        <p:nvGrpSpPr>
          <p:cNvPr id="21" name="Group 20"/>
          <p:cNvGrpSpPr/>
          <p:nvPr/>
        </p:nvGrpSpPr>
        <p:grpSpPr>
          <a:xfrm>
            <a:off x="793577" y="3557159"/>
            <a:ext cx="8300837" cy="2568006"/>
            <a:chOff x="773441" y="3995406"/>
            <a:chExt cx="8300837" cy="2568006"/>
          </a:xfrm>
        </p:grpSpPr>
        <p:grpSp>
          <p:nvGrpSpPr>
            <p:cNvPr id="15" name="Group 14"/>
            <p:cNvGrpSpPr/>
            <p:nvPr/>
          </p:nvGrpSpPr>
          <p:grpSpPr>
            <a:xfrm>
              <a:off x="773441" y="3995406"/>
              <a:ext cx="8300837" cy="1992865"/>
              <a:chOff x="773441" y="3995406"/>
              <a:chExt cx="8300837" cy="1992865"/>
            </a:xfrm>
          </p:grpSpPr>
          <p:grpSp>
            <p:nvGrpSpPr>
              <p:cNvPr id="25" name="Group 24"/>
              <p:cNvGrpSpPr/>
              <p:nvPr/>
            </p:nvGrpSpPr>
            <p:grpSpPr>
              <a:xfrm>
                <a:off x="773441" y="4288540"/>
                <a:ext cx="8300837" cy="1699731"/>
                <a:chOff x="700288" y="3966802"/>
                <a:chExt cx="7360839" cy="1464438"/>
              </a:xfrm>
            </p:grpSpPr>
            <p:pic>
              <p:nvPicPr>
                <p:cNvPr id="17" name="Picture 16"/>
                <p:cNvPicPr>
                  <a:picLocks noChangeAspect="1"/>
                </p:cNvPicPr>
                <p:nvPr/>
              </p:nvPicPr>
              <p:blipFill rotWithShape="1">
                <a:blip r:embed="rId7">
                  <a:extLst>
                    <a:ext uri="{28A0092B-C50C-407E-A947-70E740481C1C}">
                      <a14:useLocalDpi xmlns:a14="http://schemas.microsoft.com/office/drawing/2010/main" val="0"/>
                    </a:ext>
                  </a:extLst>
                </a:blip>
                <a:srcRect r="11918"/>
                <a:stretch/>
              </p:blipFill>
              <p:spPr>
                <a:xfrm>
                  <a:off x="700288" y="3967805"/>
                  <a:ext cx="1900773" cy="1463435"/>
                </a:xfrm>
                <a:prstGeom prst="rect">
                  <a:avLst/>
                </a:prstGeom>
              </p:spPr>
            </p:pic>
            <p:pic>
              <p:nvPicPr>
                <p:cNvPr id="18" name="Picture 17"/>
                <p:cNvPicPr>
                  <a:picLocks noChangeAspect="1"/>
                </p:cNvPicPr>
                <p:nvPr/>
              </p:nvPicPr>
              <p:blipFill rotWithShape="1">
                <a:blip r:embed="rId8">
                  <a:extLst>
                    <a:ext uri="{28A0092B-C50C-407E-A947-70E740481C1C}">
                      <a14:useLocalDpi xmlns:a14="http://schemas.microsoft.com/office/drawing/2010/main" val="0"/>
                    </a:ext>
                  </a:extLst>
                </a:blip>
                <a:srcRect l="5816" r="11488"/>
                <a:stretch/>
              </p:blipFill>
              <p:spPr>
                <a:xfrm>
                  <a:off x="2601061" y="3966802"/>
                  <a:ext cx="1762125" cy="1445060"/>
                </a:xfrm>
                <a:prstGeom prst="rect">
                  <a:avLst/>
                </a:prstGeom>
              </p:spPr>
            </p:pic>
            <p:pic>
              <p:nvPicPr>
                <p:cNvPr id="19" name="Picture 18"/>
                <p:cNvPicPr>
                  <a:picLocks noChangeAspect="1"/>
                </p:cNvPicPr>
                <p:nvPr/>
              </p:nvPicPr>
              <p:blipFill rotWithShape="1">
                <a:blip r:embed="rId9">
                  <a:extLst>
                    <a:ext uri="{28A0092B-C50C-407E-A947-70E740481C1C}">
                      <a14:useLocalDpi xmlns:a14="http://schemas.microsoft.com/office/drawing/2010/main" val="0"/>
                    </a:ext>
                  </a:extLst>
                </a:blip>
                <a:srcRect l="6674" r="12361"/>
                <a:stretch/>
              </p:blipFill>
              <p:spPr>
                <a:xfrm>
                  <a:off x="4363186" y="3971885"/>
                  <a:ext cx="1724026" cy="1444057"/>
                </a:xfrm>
                <a:prstGeom prst="rect">
                  <a:avLst/>
                </a:prstGeom>
              </p:spPr>
            </p:pic>
            <p:pic>
              <p:nvPicPr>
                <p:cNvPr id="20" name="Picture 19"/>
                <p:cNvPicPr>
                  <a:picLocks noChangeAspect="1"/>
                </p:cNvPicPr>
                <p:nvPr/>
              </p:nvPicPr>
              <p:blipFill rotWithShape="1">
                <a:blip r:embed="rId10">
                  <a:extLst>
                    <a:ext uri="{28A0092B-C50C-407E-A947-70E740481C1C}">
                      <a14:useLocalDpi xmlns:a14="http://schemas.microsoft.com/office/drawing/2010/main" val="0"/>
                    </a:ext>
                  </a:extLst>
                </a:blip>
                <a:srcRect l="7013" t="7121"/>
                <a:stretch/>
              </p:blipFill>
              <p:spPr>
                <a:xfrm>
                  <a:off x="6090715" y="3966802"/>
                  <a:ext cx="1970412" cy="1444057"/>
                </a:xfrm>
                <a:prstGeom prst="rect">
                  <a:avLst/>
                </a:prstGeom>
              </p:spPr>
            </p:pic>
          </p:grpSp>
          <p:sp>
            <p:nvSpPr>
              <p:cNvPr id="26" name="Rectangle 25"/>
              <p:cNvSpPr/>
              <p:nvPr/>
            </p:nvSpPr>
            <p:spPr>
              <a:xfrm>
                <a:off x="7435039" y="4000597"/>
                <a:ext cx="646331" cy="369332"/>
              </a:xfrm>
              <a:prstGeom prst="rect">
                <a:avLst/>
              </a:prstGeom>
            </p:spPr>
            <p:txBody>
              <a:bodyPr wrap="none">
                <a:spAutoFit/>
              </a:bodyPr>
              <a:lstStyle/>
              <a:p>
                <a:r>
                  <a:rPr lang="en-US" b="1" dirty="0">
                    <a:latin typeface="Calibri" panose="020F0502020204030204" pitchFamily="34" charset="0"/>
                    <a:cs typeface="Times New Roman" panose="02020603050405020304" pitchFamily="18" charset="0"/>
                  </a:rPr>
                  <a:t>TDM</a:t>
                </a:r>
                <a:endParaRPr lang="en-US" dirty="0"/>
              </a:p>
            </p:txBody>
          </p:sp>
          <p:sp>
            <p:nvSpPr>
              <p:cNvPr id="27" name="Rectangle 26"/>
              <p:cNvSpPr/>
              <p:nvPr/>
            </p:nvSpPr>
            <p:spPr>
              <a:xfrm>
                <a:off x="1543176" y="3995406"/>
                <a:ext cx="700833" cy="369332"/>
              </a:xfrm>
              <a:prstGeom prst="rect">
                <a:avLst/>
              </a:prstGeom>
            </p:spPr>
            <p:txBody>
              <a:bodyPr wrap="none">
                <a:spAutoFit/>
              </a:bodyPr>
              <a:lstStyle/>
              <a:p>
                <a:r>
                  <a:rPr lang="en-US" b="1" dirty="0">
                    <a:latin typeface="Calibri" panose="020F0502020204030204" pitchFamily="34" charset="0"/>
                    <a:cs typeface="Times New Roman" panose="02020603050405020304" pitchFamily="18" charset="0"/>
                  </a:rPr>
                  <a:t>GPCP</a:t>
                </a:r>
                <a:endParaRPr lang="en-US" dirty="0"/>
              </a:p>
            </p:txBody>
          </p:sp>
          <p:sp>
            <p:nvSpPr>
              <p:cNvPr id="28" name="Rectangle 27"/>
              <p:cNvSpPr/>
              <p:nvPr/>
            </p:nvSpPr>
            <p:spPr>
              <a:xfrm>
                <a:off x="3421805" y="4000597"/>
                <a:ext cx="809837" cy="369332"/>
              </a:xfrm>
              <a:prstGeom prst="rect">
                <a:avLst/>
              </a:prstGeom>
            </p:spPr>
            <p:txBody>
              <a:bodyPr wrap="none">
                <a:spAutoFit/>
              </a:bodyPr>
              <a:lstStyle/>
              <a:p>
                <a:r>
                  <a:rPr lang="en-US" b="1" dirty="0">
                    <a:latin typeface="Calibri" panose="020F0502020204030204" pitchFamily="34" charset="0"/>
                    <a:cs typeface="Times New Roman" panose="02020603050405020304" pitchFamily="18" charset="0"/>
                  </a:rPr>
                  <a:t>PRISM</a:t>
                </a:r>
                <a:endParaRPr lang="en-US" dirty="0"/>
              </a:p>
            </p:txBody>
          </p:sp>
          <p:sp>
            <p:nvSpPr>
              <p:cNvPr id="29" name="Rectangle 28"/>
              <p:cNvSpPr/>
              <p:nvPr/>
            </p:nvSpPr>
            <p:spPr>
              <a:xfrm>
                <a:off x="5447406" y="3995406"/>
                <a:ext cx="747705" cy="369332"/>
              </a:xfrm>
              <a:prstGeom prst="rect">
                <a:avLst/>
              </a:prstGeom>
            </p:spPr>
            <p:txBody>
              <a:bodyPr wrap="none">
                <a:spAutoFit/>
              </a:bodyPr>
              <a:lstStyle/>
              <a:p>
                <a:r>
                  <a:rPr lang="en-US" b="1" dirty="0">
                    <a:latin typeface="Calibri" panose="020F0502020204030204" pitchFamily="34" charset="0"/>
                    <a:cs typeface="Times New Roman" panose="02020603050405020304" pitchFamily="18" charset="0"/>
                  </a:rPr>
                  <a:t>TMPA</a:t>
                </a:r>
                <a:endParaRPr lang="en-US" dirty="0"/>
              </a:p>
            </p:txBody>
          </p:sp>
        </p:grpSp>
        <p:sp>
          <p:nvSpPr>
            <p:cNvPr id="31" name="TextBox 30"/>
            <p:cNvSpPr txBox="1"/>
            <p:nvPr/>
          </p:nvSpPr>
          <p:spPr>
            <a:xfrm>
              <a:off x="773441" y="6040192"/>
              <a:ext cx="2065060" cy="523220"/>
            </a:xfrm>
            <a:prstGeom prst="rect">
              <a:avLst/>
            </a:prstGeom>
            <a:noFill/>
          </p:spPr>
          <p:txBody>
            <a:bodyPr wrap="square" rtlCol="0">
              <a:spAutoFit/>
            </a:bodyPr>
            <a:lstStyle/>
            <a:p>
              <a:r>
                <a:rPr lang="en-US" sz="1400" b="1" dirty="0">
                  <a:solidFill>
                    <a:srgbClr val="002060"/>
                  </a:solidFill>
                </a:rPr>
                <a:t>MB:0.34 mm day</a:t>
              </a:r>
              <a:r>
                <a:rPr lang="en-US" sz="1400" b="1" baseline="30000" dirty="0">
                  <a:solidFill>
                    <a:srgbClr val="002060"/>
                  </a:solidFill>
                </a:rPr>
                <a:t>-1</a:t>
              </a:r>
              <a:r>
                <a:rPr lang="en-US" sz="1400" b="1" dirty="0">
                  <a:solidFill>
                    <a:srgbClr val="002060"/>
                  </a:solidFill>
                </a:rPr>
                <a:t> ,NMB: 15%</a:t>
              </a:r>
            </a:p>
          </p:txBody>
        </p:sp>
        <p:sp>
          <p:nvSpPr>
            <p:cNvPr id="32" name="TextBox 31"/>
            <p:cNvSpPr txBox="1"/>
            <p:nvPr/>
          </p:nvSpPr>
          <p:spPr>
            <a:xfrm>
              <a:off x="3181515" y="5978057"/>
              <a:ext cx="1528239" cy="523220"/>
            </a:xfrm>
            <a:prstGeom prst="rect">
              <a:avLst/>
            </a:prstGeom>
            <a:noFill/>
          </p:spPr>
          <p:txBody>
            <a:bodyPr wrap="none" rtlCol="0">
              <a:spAutoFit/>
            </a:bodyPr>
            <a:lstStyle/>
            <a:p>
              <a:r>
                <a:rPr lang="en-US" sz="1400" b="1" dirty="0">
                  <a:solidFill>
                    <a:srgbClr val="002060"/>
                  </a:solidFill>
                </a:rPr>
                <a:t>MB: 0.25 mm day,</a:t>
              </a:r>
            </a:p>
            <a:p>
              <a:r>
                <a:rPr lang="en-US" sz="1400" b="1" dirty="0">
                  <a:solidFill>
                    <a:srgbClr val="002060"/>
                  </a:solidFill>
                </a:rPr>
                <a:t>NMB: 11.7%</a:t>
              </a:r>
            </a:p>
          </p:txBody>
        </p:sp>
        <p:sp>
          <p:nvSpPr>
            <p:cNvPr id="33" name="TextBox 32"/>
            <p:cNvSpPr txBox="1"/>
            <p:nvPr/>
          </p:nvSpPr>
          <p:spPr>
            <a:xfrm>
              <a:off x="5296673" y="5975125"/>
              <a:ext cx="1565108" cy="523220"/>
            </a:xfrm>
            <a:prstGeom prst="rect">
              <a:avLst/>
            </a:prstGeom>
            <a:noFill/>
          </p:spPr>
          <p:txBody>
            <a:bodyPr wrap="none" rtlCol="0">
              <a:spAutoFit/>
            </a:bodyPr>
            <a:lstStyle/>
            <a:p>
              <a:r>
                <a:rPr lang="en-US" sz="1400" b="1" dirty="0">
                  <a:solidFill>
                    <a:srgbClr val="002060"/>
                  </a:solidFill>
                </a:rPr>
                <a:t>MB: 0.35 mm/day,</a:t>
              </a:r>
            </a:p>
            <a:p>
              <a:r>
                <a:rPr lang="en-US" sz="1400" b="1" dirty="0">
                  <a:solidFill>
                    <a:srgbClr val="002060"/>
                  </a:solidFill>
                </a:rPr>
                <a:t>NMB: 15.5%</a:t>
              </a:r>
            </a:p>
          </p:txBody>
        </p:sp>
      </p:grpSp>
      <p:sp>
        <p:nvSpPr>
          <p:cNvPr id="30" name="TextBox 29"/>
          <p:cNvSpPr txBox="1"/>
          <p:nvPr/>
        </p:nvSpPr>
        <p:spPr>
          <a:xfrm>
            <a:off x="648081" y="6102795"/>
            <a:ext cx="8426197" cy="584775"/>
          </a:xfrm>
          <a:prstGeom prst="rect">
            <a:avLst/>
          </a:prstGeom>
          <a:noFill/>
        </p:spPr>
        <p:txBody>
          <a:bodyPr wrap="square" rtlCol="0">
            <a:spAutoFit/>
          </a:bodyPr>
          <a:lstStyle/>
          <a:p>
            <a:pPr algn="just"/>
            <a:r>
              <a:rPr lang="en-US" sz="1600" b="1" dirty="0">
                <a:solidFill>
                  <a:srgbClr val="0000FF"/>
                </a:solidFill>
                <a:latin typeface="Arial" panose="020B0604020202020204" pitchFamily="34" charset="0"/>
                <a:cs typeface="Arial" panose="020B0604020202020204" pitchFamily="34" charset="0"/>
              </a:rPr>
              <a:t>Generally cold biases for T2, </a:t>
            </a:r>
            <a:r>
              <a:rPr lang="en-US" sz="1600" b="1" dirty="0" err="1">
                <a:solidFill>
                  <a:srgbClr val="0000FF"/>
                </a:solidFill>
                <a:latin typeface="Arial" panose="020B0604020202020204" pitchFamily="34" charset="0"/>
                <a:cs typeface="Arial" panose="020B0604020202020204" pitchFamily="34" charset="0"/>
              </a:rPr>
              <a:t>overprediction</a:t>
            </a:r>
            <a:r>
              <a:rPr lang="en-US" sz="1600" b="1" dirty="0">
                <a:solidFill>
                  <a:srgbClr val="0000FF"/>
                </a:solidFill>
                <a:latin typeface="Arial" panose="020B0604020202020204" pitchFamily="34" charset="0"/>
                <a:cs typeface="Arial" panose="020B0604020202020204" pitchFamily="34" charset="0"/>
              </a:rPr>
              <a:t> of WS10 and RH2 in eastern and mountainous areas of U.S., precipitation </a:t>
            </a:r>
            <a:r>
              <a:rPr lang="en-US" sz="1600" b="1" dirty="0" err="1">
                <a:solidFill>
                  <a:srgbClr val="0000FF"/>
                </a:solidFill>
                <a:latin typeface="Arial" panose="020B0604020202020204" pitchFamily="34" charset="0"/>
                <a:cs typeface="Arial" panose="020B0604020202020204" pitchFamily="34" charset="0"/>
              </a:rPr>
              <a:t>overpredicted</a:t>
            </a:r>
            <a:r>
              <a:rPr lang="en-US" sz="1600" b="1" dirty="0">
                <a:solidFill>
                  <a:srgbClr val="0000FF"/>
                </a:solidFill>
                <a:latin typeface="Arial" panose="020B0604020202020204" pitchFamily="34" charset="0"/>
                <a:cs typeface="Arial" panose="020B0604020202020204" pitchFamily="34" charset="0"/>
              </a:rPr>
              <a:t> across the domain</a:t>
            </a:r>
            <a:endParaRPr lang="en-US" dirty="0"/>
          </a:p>
        </p:txBody>
      </p:sp>
    </p:spTree>
    <p:extLst>
      <p:ext uri="{BB962C8B-B14F-4D97-AF65-F5344CB8AC3E}">
        <p14:creationId xmlns:p14="http://schemas.microsoft.com/office/powerpoint/2010/main" val="108367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2949" y="66623"/>
            <a:ext cx="8181975" cy="1077218"/>
          </a:xfrm>
          <a:prstGeom prst="rect">
            <a:avLst/>
          </a:prstGeom>
          <a:noFill/>
        </p:spPr>
        <p:txBody>
          <a:bodyPr wrap="square" rtlCol="0">
            <a:spAutoFit/>
          </a:bodyPr>
          <a:lstStyle/>
          <a:p>
            <a:pPr algn="ctr"/>
            <a:r>
              <a:rPr lang="en-US" sz="3200" b="1" dirty="0">
                <a:solidFill>
                  <a:srgbClr val="C00000"/>
                </a:solidFill>
                <a:latin typeface="Arial" panose="020B0604020202020204" pitchFamily="34" charset="0"/>
                <a:cs typeface="Arial" panose="020B0604020202020204" pitchFamily="34" charset="0"/>
              </a:rPr>
              <a:t>Simulated O</a:t>
            </a:r>
            <a:r>
              <a:rPr lang="en-US" sz="3200" b="1" baseline="-25000" dirty="0">
                <a:solidFill>
                  <a:srgbClr val="C00000"/>
                </a:solidFill>
                <a:latin typeface="Arial" panose="020B0604020202020204" pitchFamily="34" charset="0"/>
                <a:cs typeface="Arial" panose="020B0604020202020204" pitchFamily="34" charset="0"/>
              </a:rPr>
              <a:t>3</a:t>
            </a:r>
            <a:r>
              <a:rPr lang="en-US" sz="3200" b="1" dirty="0">
                <a:solidFill>
                  <a:srgbClr val="C00000"/>
                </a:solidFill>
                <a:latin typeface="Arial" panose="020B0604020202020204" pitchFamily="34" charset="0"/>
                <a:cs typeface="Arial" panose="020B0604020202020204" pitchFamily="34" charset="0"/>
              </a:rPr>
              <a:t> and PM</a:t>
            </a:r>
            <a:r>
              <a:rPr lang="en-US" sz="3200" b="1" baseline="-25000" dirty="0">
                <a:solidFill>
                  <a:srgbClr val="C00000"/>
                </a:solidFill>
                <a:latin typeface="Arial" panose="020B0604020202020204" pitchFamily="34" charset="0"/>
                <a:cs typeface="Arial" panose="020B0604020202020204" pitchFamily="34" charset="0"/>
              </a:rPr>
              <a:t>2.5</a:t>
            </a:r>
            <a:r>
              <a:rPr lang="en-US" sz="3200" b="1" dirty="0">
                <a:solidFill>
                  <a:srgbClr val="C00000"/>
                </a:solidFill>
                <a:latin typeface="Arial" panose="020B0604020202020204" pitchFamily="34" charset="0"/>
                <a:cs typeface="Arial" panose="020B0604020202020204" pitchFamily="34" charset="0"/>
              </a:rPr>
              <a:t> </a:t>
            </a:r>
            <a:r>
              <a:rPr lang="en-US" altLang="en-US" sz="3200" b="1" dirty="0">
                <a:solidFill>
                  <a:srgbClr val="C00000"/>
                </a:solidFill>
                <a:latin typeface="Arial" panose="020B0604020202020204" pitchFamily="34" charset="0"/>
                <a:cs typeface="Arial" panose="020B0604020202020204" pitchFamily="34" charset="0"/>
              </a:rPr>
              <a:t>Overlaid with Observations</a:t>
            </a:r>
            <a:endParaRPr lang="en-US" sz="3200" b="1" baseline="-25000" dirty="0">
              <a:solidFill>
                <a:srgbClr val="C00000"/>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5218" y="1578261"/>
            <a:ext cx="3669185" cy="247424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0150" y="1504373"/>
            <a:ext cx="3757409" cy="2548128"/>
          </a:xfrm>
          <a:prstGeom prst="rect">
            <a:avLst/>
          </a:prstGeom>
        </p:spPr>
      </p:pic>
      <p:sp>
        <p:nvSpPr>
          <p:cNvPr id="5" name="TextBox 4"/>
          <p:cNvSpPr txBox="1"/>
          <p:nvPr/>
        </p:nvSpPr>
        <p:spPr>
          <a:xfrm>
            <a:off x="2324182" y="1218284"/>
            <a:ext cx="788677" cy="369332"/>
          </a:xfrm>
          <a:prstGeom prst="rect">
            <a:avLst/>
          </a:prstGeom>
          <a:noFill/>
        </p:spPr>
        <p:txBody>
          <a:bodyPr wrap="none" rtlCol="0">
            <a:spAutoFit/>
          </a:bodyPr>
          <a:lstStyle/>
          <a:p>
            <a:r>
              <a:rPr lang="en-US" b="1" dirty="0"/>
              <a:t>Ozone</a:t>
            </a:r>
            <a:endParaRPr lang="en-US" b="1" baseline="-25000" dirty="0"/>
          </a:p>
        </p:txBody>
      </p:sp>
      <p:sp>
        <p:nvSpPr>
          <p:cNvPr id="6" name="TextBox 5"/>
          <p:cNvSpPr txBox="1"/>
          <p:nvPr/>
        </p:nvSpPr>
        <p:spPr>
          <a:xfrm>
            <a:off x="6404754" y="1200719"/>
            <a:ext cx="708848" cy="369332"/>
          </a:xfrm>
          <a:prstGeom prst="rect">
            <a:avLst/>
          </a:prstGeom>
          <a:noFill/>
        </p:spPr>
        <p:txBody>
          <a:bodyPr wrap="none" rtlCol="0">
            <a:spAutoFit/>
          </a:bodyPr>
          <a:lstStyle/>
          <a:p>
            <a:r>
              <a:rPr lang="en-US" b="1" dirty="0"/>
              <a:t>PM</a:t>
            </a:r>
            <a:r>
              <a:rPr lang="en-US" b="1" baseline="-25000" dirty="0"/>
              <a:t>2.5</a:t>
            </a:r>
          </a:p>
        </p:txBody>
      </p:sp>
      <p:sp>
        <p:nvSpPr>
          <p:cNvPr id="7" name="Rectangle 6"/>
          <p:cNvSpPr/>
          <p:nvPr/>
        </p:nvSpPr>
        <p:spPr>
          <a:xfrm>
            <a:off x="995218" y="4147311"/>
            <a:ext cx="3246042" cy="276999"/>
          </a:xfrm>
          <a:prstGeom prst="rect">
            <a:avLst/>
          </a:prstGeom>
        </p:spPr>
        <p:txBody>
          <a:bodyPr wrap="square">
            <a:spAutoFit/>
          </a:bodyPr>
          <a:lstStyle/>
          <a:p>
            <a:pPr algn="ctr"/>
            <a:r>
              <a:rPr lang="en-US" sz="1200" b="1" dirty="0"/>
              <a:t>CASTNET: </a:t>
            </a:r>
            <a:r>
              <a:rPr lang="en-US" sz="1200" b="1" dirty="0">
                <a:solidFill>
                  <a:srgbClr val="FF0000"/>
                </a:solidFill>
              </a:rPr>
              <a:t>NMB=-8.9%</a:t>
            </a:r>
            <a:r>
              <a:rPr lang="en-US" sz="1200" b="1" dirty="0"/>
              <a:t>; AQS: </a:t>
            </a:r>
            <a:r>
              <a:rPr lang="en-US" sz="1200" b="1" dirty="0">
                <a:solidFill>
                  <a:srgbClr val="FF0000"/>
                </a:solidFill>
              </a:rPr>
              <a:t>NMB=2.3%</a:t>
            </a:r>
          </a:p>
        </p:txBody>
      </p:sp>
      <p:sp>
        <p:nvSpPr>
          <p:cNvPr id="8" name="Rectangle 7"/>
          <p:cNvSpPr/>
          <p:nvPr/>
        </p:nvSpPr>
        <p:spPr>
          <a:xfrm>
            <a:off x="5260181" y="4147312"/>
            <a:ext cx="2997994" cy="276999"/>
          </a:xfrm>
          <a:prstGeom prst="rect">
            <a:avLst/>
          </a:prstGeom>
        </p:spPr>
        <p:txBody>
          <a:bodyPr wrap="square">
            <a:spAutoFit/>
          </a:bodyPr>
          <a:lstStyle/>
          <a:p>
            <a:pPr algn="ctr"/>
            <a:r>
              <a:rPr lang="en-US" sz="1200" b="1" dirty="0"/>
              <a:t>IMPROVE: </a:t>
            </a:r>
            <a:r>
              <a:rPr lang="en-US" sz="1200" b="1" dirty="0">
                <a:solidFill>
                  <a:srgbClr val="FF0000"/>
                </a:solidFill>
              </a:rPr>
              <a:t>NMB=12.9%</a:t>
            </a:r>
            <a:r>
              <a:rPr lang="en-US" sz="1200" b="1" dirty="0"/>
              <a:t>; CSN: </a:t>
            </a:r>
            <a:r>
              <a:rPr lang="en-US" sz="1200" b="1" dirty="0">
                <a:solidFill>
                  <a:srgbClr val="FF0000"/>
                </a:solidFill>
              </a:rPr>
              <a:t>NMB=6.2%</a:t>
            </a:r>
          </a:p>
        </p:txBody>
      </p:sp>
      <p:sp>
        <p:nvSpPr>
          <p:cNvPr id="10" name="TextBox 9"/>
          <p:cNvSpPr txBox="1"/>
          <p:nvPr/>
        </p:nvSpPr>
        <p:spPr>
          <a:xfrm>
            <a:off x="838417" y="4883235"/>
            <a:ext cx="7929142" cy="830997"/>
          </a:xfrm>
          <a:prstGeom prst="rect">
            <a:avLst/>
          </a:prstGeom>
          <a:noFill/>
        </p:spPr>
        <p:txBody>
          <a:bodyPr wrap="square" rtlCol="0">
            <a:spAutoFit/>
          </a:bodyPr>
          <a:lstStyle/>
          <a:p>
            <a:pPr algn="just"/>
            <a:r>
              <a:rPr lang="en-US" sz="1600" b="1" dirty="0">
                <a:solidFill>
                  <a:srgbClr val="0000FF"/>
                </a:solidFill>
                <a:latin typeface="Arial" panose="020B0604020202020204" pitchFamily="34" charset="0"/>
                <a:cs typeface="Arial" panose="020B0604020202020204" pitchFamily="34" charset="0"/>
              </a:rPr>
              <a:t>Overall good performance for O</a:t>
            </a:r>
            <a:r>
              <a:rPr lang="en-US" sz="1600" b="1" baseline="-25000" dirty="0">
                <a:solidFill>
                  <a:srgbClr val="0000FF"/>
                </a:solidFill>
                <a:latin typeface="Arial" panose="020B0604020202020204" pitchFamily="34" charset="0"/>
                <a:cs typeface="Arial" panose="020B0604020202020204" pitchFamily="34" charset="0"/>
              </a:rPr>
              <a:t>3</a:t>
            </a:r>
            <a:r>
              <a:rPr lang="en-US" sz="1600" b="1" dirty="0">
                <a:solidFill>
                  <a:srgbClr val="0000FF"/>
                </a:solidFill>
                <a:latin typeface="Arial" panose="020B0604020202020204" pitchFamily="34" charset="0"/>
                <a:cs typeface="Arial" panose="020B0604020202020204" pitchFamily="34" charset="0"/>
              </a:rPr>
              <a:t> (NMB &lt; ±10%), but locally large </a:t>
            </a:r>
            <a:r>
              <a:rPr lang="en-US" sz="1600" b="1" dirty="0" err="1">
                <a:solidFill>
                  <a:srgbClr val="0000FF"/>
                </a:solidFill>
                <a:latin typeface="Arial" panose="020B0604020202020204" pitchFamily="34" charset="0"/>
                <a:cs typeface="Arial" panose="020B0604020202020204" pitchFamily="34" charset="0"/>
              </a:rPr>
              <a:t>underpredictions</a:t>
            </a:r>
            <a:r>
              <a:rPr lang="en-US" sz="1600" b="1" dirty="0">
                <a:solidFill>
                  <a:srgbClr val="0000FF"/>
                </a:solidFill>
                <a:latin typeface="Arial" panose="020B0604020202020204" pitchFamily="34" charset="0"/>
                <a:cs typeface="Arial" panose="020B0604020202020204" pitchFamily="34" charset="0"/>
              </a:rPr>
              <a:t> exist in both eastern and western U.S.; PM</a:t>
            </a:r>
            <a:r>
              <a:rPr lang="en-US" sz="1600" b="1" baseline="-25000" dirty="0">
                <a:solidFill>
                  <a:srgbClr val="0000FF"/>
                </a:solidFill>
                <a:latin typeface="Arial" panose="020B0604020202020204" pitchFamily="34" charset="0"/>
                <a:cs typeface="Arial" panose="020B0604020202020204" pitchFamily="34" charset="0"/>
              </a:rPr>
              <a:t>2.5</a:t>
            </a:r>
            <a:r>
              <a:rPr lang="en-US" sz="1600" b="1" dirty="0">
                <a:solidFill>
                  <a:srgbClr val="0000FF"/>
                </a:solidFill>
                <a:latin typeface="Arial" panose="020B0604020202020204" pitchFamily="34" charset="0"/>
                <a:cs typeface="Arial" panose="020B0604020202020204" pitchFamily="34" charset="0"/>
              </a:rPr>
              <a:t> performs well in eastern U.S., but there are larger negative biases in western U.S.</a:t>
            </a:r>
          </a:p>
        </p:txBody>
      </p:sp>
    </p:spTree>
    <p:extLst>
      <p:ext uri="{BB962C8B-B14F-4D97-AF65-F5344CB8AC3E}">
        <p14:creationId xmlns:p14="http://schemas.microsoft.com/office/powerpoint/2010/main" val="2968471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11959" y="-860"/>
            <a:ext cx="6128714" cy="584775"/>
          </a:xfrm>
          <a:prstGeom prst="rect">
            <a:avLst/>
          </a:prstGeom>
          <a:noFill/>
        </p:spPr>
        <p:txBody>
          <a:bodyPr wrap="square" rtlCol="0">
            <a:spAutoFit/>
          </a:bodyPr>
          <a:lstStyle/>
          <a:p>
            <a:r>
              <a:rPr lang="en-US" altLang="en-US" sz="3200" b="1" dirty="0">
                <a:solidFill>
                  <a:srgbClr val="C00000"/>
                </a:solidFill>
                <a:latin typeface="Arial" panose="020B0604020202020204" pitchFamily="34" charset="0"/>
                <a:cs typeface="Arial" panose="020B0604020202020204" pitchFamily="34" charset="0"/>
              </a:rPr>
              <a:t>Projected Emission Changes</a:t>
            </a:r>
            <a:endParaRPr lang="en-US" sz="3200" b="1" dirty="0">
              <a:solidFill>
                <a:srgbClr val="C00000"/>
              </a:solidFill>
              <a:latin typeface="Arial" panose="020B0604020202020204" pitchFamily="34" charset="0"/>
              <a:cs typeface="Arial" panose="020B0604020202020204" pitchFamily="34" charset="0"/>
            </a:endParaRPr>
          </a:p>
        </p:txBody>
      </p:sp>
      <p:grpSp>
        <p:nvGrpSpPr>
          <p:cNvPr id="3" name="Group 2"/>
          <p:cNvGrpSpPr/>
          <p:nvPr/>
        </p:nvGrpSpPr>
        <p:grpSpPr>
          <a:xfrm>
            <a:off x="1072474" y="1533466"/>
            <a:ext cx="7999608" cy="3192734"/>
            <a:chOff x="744500" y="1262387"/>
            <a:chExt cx="8313775" cy="3204501"/>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3464"/>
            <a:stretch/>
          </p:blipFill>
          <p:spPr>
            <a:xfrm>
              <a:off x="744500" y="1262387"/>
              <a:ext cx="2306596" cy="3204501"/>
            </a:xfrm>
            <a:prstGeom prst="rect">
              <a:avLst/>
            </a:prstGeom>
          </p:spPr>
        </p:pic>
        <p:grpSp>
          <p:nvGrpSpPr>
            <p:cNvPr id="5" name="Group 4"/>
            <p:cNvGrpSpPr/>
            <p:nvPr/>
          </p:nvGrpSpPr>
          <p:grpSpPr>
            <a:xfrm>
              <a:off x="3103059" y="1262767"/>
              <a:ext cx="5955216" cy="3204120"/>
              <a:chOff x="3103059" y="1250955"/>
              <a:chExt cx="5955216" cy="3216270"/>
            </a:xfrm>
          </p:grpSpPr>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3108" r="12243"/>
              <a:stretch/>
            </p:blipFill>
            <p:spPr>
              <a:xfrm>
                <a:off x="3103059" y="1250955"/>
                <a:ext cx="1978557" cy="3216270"/>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5769" t="2939"/>
              <a:stretch/>
            </p:blipFill>
            <p:spPr>
              <a:xfrm>
                <a:off x="6933749" y="1250955"/>
                <a:ext cx="2124526" cy="3204458"/>
              </a:xfrm>
              <a:prstGeom prst="rect">
                <a:avLst/>
              </a:prstGeom>
            </p:spPr>
          </p:pic>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l="5793" t="3108" r="11754"/>
              <a:stretch/>
            </p:blipFill>
            <p:spPr>
              <a:xfrm>
                <a:off x="5081616" y="1262767"/>
                <a:ext cx="1852133" cy="3204456"/>
              </a:xfrm>
              <a:prstGeom prst="rect">
                <a:avLst/>
              </a:prstGeom>
            </p:spPr>
          </p:pic>
        </p:grpSp>
      </p:grpSp>
      <p:sp>
        <p:nvSpPr>
          <p:cNvPr id="9" name="Rectangle 8"/>
          <p:cNvSpPr/>
          <p:nvPr/>
        </p:nvSpPr>
        <p:spPr>
          <a:xfrm>
            <a:off x="3887259" y="729271"/>
            <a:ext cx="2795757" cy="324361"/>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TDM A1B Scenario</a:t>
            </a:r>
          </a:p>
        </p:txBody>
      </p:sp>
      <p:sp>
        <p:nvSpPr>
          <p:cNvPr id="10" name="TextBox 9"/>
          <p:cNvSpPr txBox="1"/>
          <p:nvPr/>
        </p:nvSpPr>
        <p:spPr>
          <a:xfrm rot="16200000">
            <a:off x="173098" y="2093271"/>
            <a:ext cx="1421736" cy="369332"/>
          </a:xfrm>
          <a:prstGeom prst="rect">
            <a:avLst/>
          </a:prstGeom>
          <a:noFill/>
        </p:spPr>
        <p:txBody>
          <a:bodyPr wrap="none" rtlCol="0">
            <a:spAutoFit/>
          </a:bodyPr>
          <a:lstStyle/>
          <a:p>
            <a:r>
              <a:rPr lang="en-US" dirty="0">
                <a:cs typeface="Arial" panose="020B0604020202020204" pitchFamily="34" charset="0"/>
              </a:rPr>
              <a:t>Abs. changes</a:t>
            </a:r>
          </a:p>
        </p:txBody>
      </p:sp>
      <p:sp>
        <p:nvSpPr>
          <p:cNvPr id="11" name="TextBox 10"/>
          <p:cNvSpPr txBox="1"/>
          <p:nvPr/>
        </p:nvSpPr>
        <p:spPr>
          <a:xfrm rot="16200000">
            <a:off x="204511" y="3716133"/>
            <a:ext cx="1366593" cy="369332"/>
          </a:xfrm>
          <a:prstGeom prst="rect">
            <a:avLst/>
          </a:prstGeom>
          <a:noFill/>
        </p:spPr>
        <p:txBody>
          <a:bodyPr wrap="none" rtlCol="0">
            <a:spAutoFit/>
          </a:bodyPr>
          <a:lstStyle/>
          <a:p>
            <a:r>
              <a:rPr lang="en-US" dirty="0">
                <a:cs typeface="Arial" panose="020B0604020202020204" pitchFamily="34" charset="0"/>
              </a:rPr>
              <a:t>Rel. changes</a:t>
            </a:r>
          </a:p>
        </p:txBody>
      </p:sp>
      <p:sp>
        <p:nvSpPr>
          <p:cNvPr id="12" name="Rectangle 11"/>
          <p:cNvSpPr/>
          <p:nvPr/>
        </p:nvSpPr>
        <p:spPr>
          <a:xfrm>
            <a:off x="987173" y="4943172"/>
            <a:ext cx="7901609" cy="929986"/>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solidFill>
                <a:schemeClr val="tx1"/>
              </a:solidFill>
            </a:endParaRPr>
          </a:p>
          <a:p>
            <a:pPr algn="just"/>
            <a:r>
              <a:rPr lang="en-US" sz="1600" b="1" dirty="0">
                <a:solidFill>
                  <a:srgbClr val="0000FF"/>
                </a:solidFill>
                <a:latin typeface="Arial" panose="020B0604020202020204" pitchFamily="34" charset="0"/>
                <a:cs typeface="Arial" panose="020B0604020202020204" pitchFamily="34" charset="0"/>
              </a:rPr>
              <a:t>Under the A1B scenario, emissions of CO, NO</a:t>
            </a:r>
            <a:r>
              <a:rPr lang="en-US" sz="1600" b="1" baseline="-25000" dirty="0">
                <a:solidFill>
                  <a:srgbClr val="0000FF"/>
                </a:solidFill>
                <a:latin typeface="Arial" panose="020B0604020202020204" pitchFamily="34" charset="0"/>
                <a:cs typeface="Arial" panose="020B0604020202020204" pitchFamily="34" charset="0"/>
              </a:rPr>
              <a:t>X</a:t>
            </a:r>
            <a:r>
              <a:rPr lang="en-US" sz="1600" b="1" dirty="0">
                <a:solidFill>
                  <a:srgbClr val="0000FF"/>
                </a:solidFill>
                <a:latin typeface="Arial" panose="020B0604020202020204" pitchFamily="34" charset="0"/>
                <a:cs typeface="Arial" panose="020B0604020202020204" pitchFamily="34" charset="0"/>
              </a:rPr>
              <a:t>, VOCs, and PM</a:t>
            </a:r>
            <a:r>
              <a:rPr lang="en-US" sz="1600" b="1" baseline="-25000" dirty="0">
                <a:solidFill>
                  <a:srgbClr val="0000FF"/>
                </a:solidFill>
                <a:latin typeface="Arial" panose="020B0604020202020204" pitchFamily="34" charset="0"/>
                <a:cs typeface="Arial" panose="020B0604020202020204" pitchFamily="34" charset="0"/>
              </a:rPr>
              <a:t>2.5</a:t>
            </a:r>
            <a:r>
              <a:rPr lang="en-US" sz="1600" b="1" dirty="0">
                <a:solidFill>
                  <a:srgbClr val="0000FF"/>
                </a:solidFill>
                <a:latin typeface="Arial" panose="020B0604020202020204" pitchFamily="34" charset="0"/>
                <a:cs typeface="Arial" panose="020B0604020202020204" pitchFamily="34" charset="0"/>
              </a:rPr>
              <a:t> are projected to decrease over large areas of domain with a few exceptions (e.g., Florida and Ohio River)</a:t>
            </a:r>
            <a:endParaRPr lang="en-US" sz="1600" dirty="0">
              <a:solidFill>
                <a:srgbClr val="0000FF"/>
              </a:solidFill>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p:txBody>
      </p:sp>
      <p:grpSp>
        <p:nvGrpSpPr>
          <p:cNvPr id="13" name="Group 12"/>
          <p:cNvGrpSpPr/>
          <p:nvPr/>
        </p:nvGrpSpPr>
        <p:grpSpPr>
          <a:xfrm>
            <a:off x="1068632" y="1533845"/>
            <a:ext cx="8003450" cy="3291074"/>
            <a:chOff x="744500" y="1482682"/>
            <a:chExt cx="8336827" cy="3223722"/>
          </a:xfrm>
        </p:grpSpPr>
        <p:pic>
          <p:nvPicPr>
            <p:cNvPr id="14" name="Picture 13"/>
            <p:cNvPicPr>
              <a:picLocks noChangeAspect="1"/>
            </p:cNvPicPr>
            <p:nvPr/>
          </p:nvPicPr>
          <p:blipFill rotWithShape="1">
            <a:blip r:embed="rId7">
              <a:extLst>
                <a:ext uri="{28A0092B-C50C-407E-A947-70E740481C1C}">
                  <a14:useLocalDpi xmlns:a14="http://schemas.microsoft.com/office/drawing/2010/main" val="0"/>
                </a:ext>
              </a:extLst>
            </a:blip>
            <a:srcRect t="3212"/>
            <a:stretch/>
          </p:blipFill>
          <p:spPr>
            <a:xfrm>
              <a:off x="744500" y="1493566"/>
              <a:ext cx="2306596" cy="3212838"/>
            </a:xfrm>
            <a:prstGeom prst="rect">
              <a:avLst/>
            </a:prstGeom>
          </p:spPr>
        </p:pic>
        <p:pic>
          <p:nvPicPr>
            <p:cNvPr id="15" name="Picture 14"/>
            <p:cNvPicPr>
              <a:picLocks noChangeAspect="1"/>
            </p:cNvPicPr>
            <p:nvPr/>
          </p:nvPicPr>
          <p:blipFill rotWithShape="1">
            <a:blip r:embed="rId8">
              <a:extLst>
                <a:ext uri="{28A0092B-C50C-407E-A947-70E740481C1C}">
                  <a14:useLocalDpi xmlns:a14="http://schemas.microsoft.com/office/drawing/2010/main" val="0"/>
                </a:ext>
              </a:extLst>
            </a:blip>
            <a:srcRect t="2397" r="12563"/>
            <a:stretch/>
          </p:blipFill>
          <p:spPr>
            <a:xfrm>
              <a:off x="3103058" y="1493565"/>
              <a:ext cx="1978557" cy="3178447"/>
            </a:xfrm>
            <a:prstGeom prst="rect">
              <a:avLst/>
            </a:prstGeom>
          </p:spPr>
        </p:pic>
        <p:pic>
          <p:nvPicPr>
            <p:cNvPr id="16" name="Picture 15"/>
            <p:cNvPicPr>
              <a:picLocks noChangeAspect="1"/>
            </p:cNvPicPr>
            <p:nvPr/>
          </p:nvPicPr>
          <p:blipFill rotWithShape="1">
            <a:blip r:embed="rId9">
              <a:extLst>
                <a:ext uri="{28A0092B-C50C-407E-A947-70E740481C1C}">
                  <a14:useLocalDpi xmlns:a14="http://schemas.microsoft.com/office/drawing/2010/main" val="0"/>
                </a:ext>
              </a:extLst>
            </a:blip>
            <a:srcRect l="6662" t="2779" r="13224"/>
            <a:stretch/>
          </p:blipFill>
          <p:spPr>
            <a:xfrm>
              <a:off x="5081617" y="1482682"/>
              <a:ext cx="1829080" cy="3194348"/>
            </a:xfrm>
            <a:prstGeom prst="rect">
              <a:avLst/>
            </a:prstGeom>
          </p:spPr>
        </p:pic>
        <p:pic>
          <p:nvPicPr>
            <p:cNvPr id="17" name="Picture 16"/>
            <p:cNvPicPr>
              <a:picLocks noChangeAspect="1"/>
            </p:cNvPicPr>
            <p:nvPr/>
          </p:nvPicPr>
          <p:blipFill rotWithShape="1">
            <a:blip r:embed="rId10">
              <a:extLst>
                <a:ext uri="{28A0092B-C50C-407E-A947-70E740481C1C}">
                  <a14:useLocalDpi xmlns:a14="http://schemas.microsoft.com/office/drawing/2010/main" val="0"/>
                </a:ext>
              </a:extLst>
            </a:blip>
            <a:srcRect l="6019" t="3541" b="1"/>
            <a:stretch/>
          </p:blipFill>
          <p:spPr>
            <a:xfrm>
              <a:off x="6933749" y="1493566"/>
              <a:ext cx="2147578" cy="3178446"/>
            </a:xfrm>
            <a:prstGeom prst="rect">
              <a:avLst/>
            </a:prstGeom>
          </p:spPr>
        </p:pic>
      </p:grpSp>
      <p:sp>
        <p:nvSpPr>
          <p:cNvPr id="18" name="Rectangle 17"/>
          <p:cNvSpPr/>
          <p:nvPr/>
        </p:nvSpPr>
        <p:spPr>
          <a:xfrm>
            <a:off x="3887259" y="694796"/>
            <a:ext cx="2795757" cy="369332"/>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TDM B2 Scenario</a:t>
            </a:r>
          </a:p>
        </p:txBody>
      </p:sp>
      <p:sp>
        <p:nvSpPr>
          <p:cNvPr id="19" name="Rectangle 18"/>
          <p:cNvSpPr/>
          <p:nvPr/>
        </p:nvSpPr>
        <p:spPr>
          <a:xfrm>
            <a:off x="987173" y="4931447"/>
            <a:ext cx="7901609" cy="929986"/>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solidFill>
                <a:schemeClr val="tx1"/>
              </a:solidFill>
            </a:endParaRPr>
          </a:p>
          <a:p>
            <a:pPr algn="just"/>
            <a:r>
              <a:rPr lang="en-US" sz="1600" b="1" dirty="0">
                <a:solidFill>
                  <a:srgbClr val="0000FF"/>
                </a:solidFill>
                <a:latin typeface="Arial" panose="020B0604020202020204" pitchFamily="34" charset="0"/>
                <a:cs typeface="Arial" panose="020B0604020202020204" pitchFamily="34" charset="0"/>
              </a:rPr>
              <a:t>Under the B2 scenario, emissions of CO, NO</a:t>
            </a:r>
            <a:r>
              <a:rPr lang="en-US" sz="1600" b="1" baseline="-25000" dirty="0">
                <a:solidFill>
                  <a:srgbClr val="0000FF"/>
                </a:solidFill>
                <a:latin typeface="Arial" panose="020B0604020202020204" pitchFamily="34" charset="0"/>
                <a:cs typeface="Arial" panose="020B0604020202020204" pitchFamily="34" charset="0"/>
              </a:rPr>
              <a:t>x</a:t>
            </a:r>
            <a:r>
              <a:rPr lang="en-US" sz="1600" b="1" dirty="0">
                <a:solidFill>
                  <a:srgbClr val="0000FF"/>
                </a:solidFill>
                <a:latin typeface="Arial" panose="020B0604020202020204" pitchFamily="34" charset="0"/>
                <a:cs typeface="Arial" panose="020B0604020202020204" pitchFamily="34" charset="0"/>
              </a:rPr>
              <a:t>, VOCs, and PM</a:t>
            </a:r>
            <a:r>
              <a:rPr lang="en-US" sz="1600" b="1" baseline="-25000" dirty="0">
                <a:solidFill>
                  <a:srgbClr val="0000FF"/>
                </a:solidFill>
                <a:latin typeface="Arial" panose="020B0604020202020204" pitchFamily="34" charset="0"/>
                <a:cs typeface="Arial" panose="020B0604020202020204" pitchFamily="34" charset="0"/>
              </a:rPr>
              <a:t>2.5</a:t>
            </a:r>
            <a:r>
              <a:rPr lang="en-US" sz="1600" b="1" dirty="0">
                <a:solidFill>
                  <a:srgbClr val="0000FF"/>
                </a:solidFill>
                <a:latin typeface="Arial" panose="020B0604020202020204" pitchFamily="34" charset="0"/>
                <a:cs typeface="Arial" panose="020B0604020202020204" pitchFamily="34" charset="0"/>
              </a:rPr>
              <a:t> are projected to decrease over large areas of domain with a few exceptions (e.g., Ohio River)</a:t>
            </a:r>
            <a:endParaRPr lang="en-US" sz="1600" dirty="0">
              <a:solidFill>
                <a:srgbClr val="0000FF"/>
              </a:solidFill>
              <a:latin typeface="Arial" panose="020B0604020202020204" pitchFamily="34" charset="0"/>
              <a:cs typeface="Arial" panose="020B0604020202020204" pitchFamily="34" charset="0"/>
            </a:endParaRPr>
          </a:p>
          <a:p>
            <a:pPr algn="ctr"/>
            <a:endParaRPr lang="en-US" dirty="0">
              <a:solidFill>
                <a:schemeClr val="tx1"/>
              </a:solidFill>
            </a:endParaRPr>
          </a:p>
        </p:txBody>
      </p:sp>
      <p:sp>
        <p:nvSpPr>
          <p:cNvPr id="20" name="TextBox 19"/>
          <p:cNvSpPr txBox="1"/>
          <p:nvPr/>
        </p:nvSpPr>
        <p:spPr>
          <a:xfrm>
            <a:off x="1809670" y="1263134"/>
            <a:ext cx="530915"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CO</a:t>
            </a:r>
          </a:p>
        </p:txBody>
      </p:sp>
      <p:sp>
        <p:nvSpPr>
          <p:cNvPr id="21" name="TextBox 20"/>
          <p:cNvSpPr txBox="1"/>
          <p:nvPr/>
        </p:nvSpPr>
        <p:spPr>
          <a:xfrm>
            <a:off x="4020187" y="1263134"/>
            <a:ext cx="633507"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NO</a:t>
            </a:r>
            <a:r>
              <a:rPr lang="en-US" b="1" baseline="-25000" dirty="0">
                <a:latin typeface="Arial" panose="020B0604020202020204" pitchFamily="34" charset="0"/>
                <a:cs typeface="Arial" panose="020B0604020202020204" pitchFamily="34" charset="0"/>
              </a:rPr>
              <a:t>X</a:t>
            </a:r>
          </a:p>
        </p:txBody>
      </p:sp>
      <p:sp>
        <p:nvSpPr>
          <p:cNvPr id="22" name="TextBox 21"/>
          <p:cNvSpPr txBox="1"/>
          <p:nvPr/>
        </p:nvSpPr>
        <p:spPr>
          <a:xfrm>
            <a:off x="5836418" y="1212663"/>
            <a:ext cx="684803"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VOC</a:t>
            </a:r>
          </a:p>
        </p:txBody>
      </p:sp>
      <p:sp>
        <p:nvSpPr>
          <p:cNvPr id="23" name="TextBox 22"/>
          <p:cNvSpPr txBox="1"/>
          <p:nvPr/>
        </p:nvSpPr>
        <p:spPr>
          <a:xfrm>
            <a:off x="7669175" y="1176237"/>
            <a:ext cx="744114"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PM</a:t>
            </a:r>
            <a:r>
              <a:rPr lang="en-US" b="1" baseline="-25000" dirty="0">
                <a:latin typeface="Arial" panose="020B0604020202020204" pitchFamily="34" charset="0"/>
                <a:cs typeface="Arial" panose="020B0604020202020204" pitchFamily="34" charset="0"/>
              </a:rPr>
              <a:t>2.5</a:t>
            </a:r>
          </a:p>
        </p:txBody>
      </p:sp>
    </p:spTree>
    <p:extLst>
      <p:ext uri="{BB962C8B-B14F-4D97-AF65-F5344CB8AC3E}">
        <p14:creationId xmlns:p14="http://schemas.microsoft.com/office/powerpoint/2010/main" val="2255379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theme/theme1.xml><?xml version="1.0" encoding="utf-8"?>
<a:theme xmlns:a="http://schemas.openxmlformats.org/drawingml/2006/main" name="ncstate-ppt-template-left-top-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ncstate-ppt-template-left-top-logo</Template>
  <TotalTime>68202</TotalTime>
  <Words>1371</Words>
  <Application>Microsoft Office PowerPoint</Application>
  <PresentationFormat>On-screen Show (4:3)</PresentationFormat>
  <Paragraphs>219</Paragraphs>
  <Slides>13</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宋体</vt:lpstr>
      <vt:lpstr>Arial</vt:lpstr>
      <vt:lpstr>Calibri</vt:lpstr>
      <vt:lpstr>Times New Roman</vt:lpstr>
      <vt:lpstr>Wingdings</vt:lpstr>
      <vt:lpstr>ncstate-ppt-template-left-top-logo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NC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Progress: 2014 NSF/USDA EasM Project</dc:title>
  <dc:creator>Patrick Campbell</dc:creator>
  <cp:lastModifiedBy>chinmay jena</cp:lastModifiedBy>
  <cp:revision>1847</cp:revision>
  <cp:lastPrinted>2016-09-08T17:40:09Z</cp:lastPrinted>
  <dcterms:created xsi:type="dcterms:W3CDTF">2014-12-15T13:26:57Z</dcterms:created>
  <dcterms:modified xsi:type="dcterms:W3CDTF">2017-06-14T04:41:21Z</dcterms:modified>
</cp:coreProperties>
</file>