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0"/>
  </p:sldMasterIdLst>
  <p:notesMasterIdLst>
    <p:notesMasterId r:id="rId25"/>
  </p:notesMasterIdLst>
  <p:sldIdLst>
    <p:sldId id="256" r:id="rId11"/>
    <p:sldId id="352" r:id="rId12"/>
    <p:sldId id="353" r:id="rId13"/>
    <p:sldId id="302" r:id="rId14"/>
    <p:sldId id="305" r:id="rId15"/>
    <p:sldId id="350" r:id="rId16"/>
    <p:sldId id="307" r:id="rId17"/>
    <p:sldId id="309" r:id="rId18"/>
    <p:sldId id="318" r:id="rId19"/>
    <p:sldId id="326" r:id="rId20"/>
    <p:sldId id="328" r:id="rId21"/>
    <p:sldId id="281" r:id="rId22"/>
    <p:sldId id="342" r:id="rId23"/>
    <p:sldId id="35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pbell, PatrickC" initials="CP" lastIdx="12" clrIdx="0">
    <p:extLst>
      <p:ext uri="{19B8F6BF-5375-455C-9EA6-DF929625EA0E}">
        <p15:presenceInfo xmlns:p15="http://schemas.microsoft.com/office/powerpoint/2012/main" userId="S-1-5-21-1339303556-449845944-1601390327-405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C00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84" autoAdjust="0"/>
    <p:restoredTop sz="82553" autoAdjust="0"/>
  </p:normalViewPr>
  <p:slideViewPr>
    <p:cSldViewPr>
      <p:cViewPr varScale="1">
        <p:scale>
          <a:sx n="94" d="100"/>
          <a:sy n="94" d="100"/>
        </p:scale>
        <p:origin x="129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customXml" Target="../customXml/item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1.xml"/><Relationship Id="rId19" Type="http://schemas.openxmlformats.org/officeDocument/2006/relationships/slide" Target="slides/slide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8CD3B5-B3A2-479F-AC32-40C996F82EB0}" type="datetimeFigureOut">
              <a:rPr lang="en-US" smtClean="0"/>
              <a:pPr/>
              <a:t>6/13/2017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E4D71-1CBD-4053-A361-2337617C0F39}" type="slidenum">
              <a:rPr lang="en-US" smtClean="0"/>
              <a:pPr/>
              <a:t>‹#›</a:t>
            </a:fld>
            <a:endParaRPr lang="en-US"/>
          </a:p>
        </p:txBody>
      </p:sp>
    </p:spTree>
    <p:extLst>
      <p:ext uri="{BB962C8B-B14F-4D97-AF65-F5344CB8AC3E}">
        <p14:creationId xmlns:p14="http://schemas.microsoft.com/office/powerpoint/2010/main" val="453787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bf.org/issues/land-use/the-impact-of-sprawl.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1</a:t>
            </a:fld>
            <a:endParaRPr lang="en-US" dirty="0"/>
          </a:p>
        </p:txBody>
      </p:sp>
    </p:spTree>
    <p:extLst>
      <p:ext uri="{BB962C8B-B14F-4D97-AF65-F5344CB8AC3E}">
        <p14:creationId xmlns:p14="http://schemas.microsoft.com/office/powerpoint/2010/main" val="2957938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Increases in DDEP_O3 due to increases</a:t>
            </a:r>
            <a:r>
              <a:rPr lang="en-US" b="1" baseline="0" dirty="0"/>
              <a:t> in </a:t>
            </a:r>
            <a:r>
              <a:rPr lang="en-US" b="1" baseline="0" dirty="0" err="1"/>
              <a:t>gs</a:t>
            </a:r>
            <a:r>
              <a:rPr lang="en-US" b="1" baseline="0" dirty="0"/>
              <a:t> in the Noah modified runs in some regions, and increases in canopy wetness, which also increases DDEP of water soluble species O3 and SO2</a:t>
            </a:r>
            <a:endParaRPr lang="en-US" b="1"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10</a:t>
            </a:fld>
            <a:endParaRPr lang="en-US"/>
          </a:p>
        </p:txBody>
      </p:sp>
    </p:spTree>
    <p:extLst>
      <p:ext uri="{BB962C8B-B14F-4D97-AF65-F5344CB8AC3E}">
        <p14:creationId xmlns:p14="http://schemas.microsoft.com/office/powerpoint/2010/main" val="128686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Improved </a:t>
            </a:r>
            <a:r>
              <a:rPr lang="en-US" b="1" baseline="0" dirty="0"/>
              <a:t> O3 mixing ratio predictions due to improved conductance and dry deposition in Noah modified runs, and also impacts of canopy wetness correction impacting O3 and SO2.</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It is also found that surface wetness associated with dew significantly enhances ozone deposition, during the night as well as in the morning (eddy covariance measurements of O3 dry deposition over pine forests;  </a:t>
            </a:r>
            <a:r>
              <a:rPr lang="en-US" sz="1200" b="1" i="0" u="none" strike="noStrike" kern="1200" baseline="0" dirty="0" err="1">
                <a:solidFill>
                  <a:schemeClr val="tx1"/>
                </a:solidFill>
                <a:latin typeface="+mn-lt"/>
                <a:ea typeface="+mn-ea"/>
                <a:cs typeface="+mn-cs"/>
              </a:rPr>
              <a:t>Lamaud</a:t>
            </a:r>
            <a:r>
              <a:rPr lang="en-US" sz="1200" b="1" i="0" u="none" strike="noStrike" kern="1200" baseline="0" dirty="0">
                <a:solidFill>
                  <a:schemeClr val="tx1"/>
                </a:solidFill>
                <a:latin typeface="+mn-lt"/>
                <a:ea typeface="+mn-ea"/>
                <a:cs typeface="+mn-cs"/>
              </a:rPr>
              <a:t> et al., 2002).</a:t>
            </a:r>
            <a:endParaRPr lang="en-US" b="1"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11</a:t>
            </a:fld>
            <a:endParaRPr lang="en-US"/>
          </a:p>
        </p:txBody>
      </p:sp>
    </p:spTree>
    <p:extLst>
      <p:ext uri="{BB962C8B-B14F-4D97-AF65-F5344CB8AC3E}">
        <p14:creationId xmlns:p14="http://schemas.microsoft.com/office/powerpoint/2010/main" val="2323402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b="1" dirty="0"/>
              <a:t>Although REDN deposition only increases by 3%, recent observations suggest that</a:t>
            </a:r>
            <a:r>
              <a:rPr lang="en-US" b="1" baseline="0" dirty="0"/>
              <a:t> </a:t>
            </a:r>
            <a:r>
              <a:rPr lang="en-US" b="1" dirty="0">
                <a:latin typeface="Gill Sans MT" panose="020B0502020104020203" pitchFamily="34" charset="0"/>
              </a:rPr>
              <a:t>REDN ~ 65 % total  inorganic nitrogen deposition  budget (Li et al., 2016)</a:t>
            </a:r>
          </a:p>
          <a:p>
            <a:pPr marL="285750" indent="-285750">
              <a:buFont typeface="Arial" panose="020B0604020202020204" pitchFamily="34" charset="0"/>
              <a:buChar char="•"/>
            </a:pPr>
            <a:r>
              <a:rPr lang="en-US" b="1" dirty="0">
                <a:latin typeface="Gill Sans MT" panose="020B0502020104020203" pitchFamily="34" charset="0"/>
              </a:rPr>
              <a:t>1996</a:t>
            </a:r>
            <a:r>
              <a:rPr lang="en-US" b="1" baseline="0" dirty="0">
                <a:latin typeface="Gill Sans MT" panose="020B0502020104020203" pitchFamily="34" charset="0"/>
              </a:rPr>
              <a:t> and 2048 were chosen to show for example because the 10 years simulations are ongoing, and because they are both average precipitation years (based on previous decadal climate WRF simulations 10 year averages)</a:t>
            </a:r>
            <a:endParaRPr lang="en-US" b="1" dirty="0"/>
          </a:p>
          <a:p>
            <a:endParaRPr lang="en-US" dirty="0"/>
          </a:p>
          <a:p>
            <a:r>
              <a:rPr lang="en-US" b="1" dirty="0"/>
              <a:t>Approximate</a:t>
            </a:r>
            <a:r>
              <a:rPr lang="en-US" b="1" baseline="0" dirty="0"/>
              <a:t> contributions to total deposition:</a:t>
            </a:r>
            <a:endParaRPr lang="en-US" b="1" dirty="0"/>
          </a:p>
          <a:p>
            <a:r>
              <a:rPr lang="en-US" b="1" dirty="0"/>
              <a:t>Dry Deposition ~ 58-59 %</a:t>
            </a:r>
          </a:p>
          <a:p>
            <a:r>
              <a:rPr lang="en-US" b="1" dirty="0"/>
              <a:t>Wet Deposition ~ 41-42 % </a:t>
            </a:r>
          </a:p>
          <a:p>
            <a:endParaRPr lang="en-US" dirty="0"/>
          </a:p>
          <a:p>
            <a:endParaRPr lang="en-US" dirty="0"/>
          </a:p>
          <a:p>
            <a:pPr marL="285750" indent="-285750">
              <a:buFont typeface="Arial" panose="020B0604020202020204" pitchFamily="34" charset="0"/>
              <a:buChar char="•"/>
            </a:pPr>
            <a:r>
              <a:rPr lang="en-US" dirty="0"/>
              <a:t>Overall N deposition has decreased due to air quality standards</a:t>
            </a:r>
          </a:p>
          <a:p>
            <a:pPr marL="285750" indent="-285750">
              <a:buFont typeface="Arial" panose="020B0604020202020204" pitchFamily="34" charset="0"/>
              <a:buChar char="•"/>
            </a:pPr>
            <a:r>
              <a:rPr lang="en-US" dirty="0"/>
              <a:t>Ratio of oxidized to reduced N deposition is changing </a:t>
            </a:r>
          </a:p>
          <a:p>
            <a:pPr marL="285750" indent="-285750">
              <a:buFont typeface="Arial" panose="020B0604020202020204" pitchFamily="34" charset="0"/>
              <a:buChar char="•"/>
            </a:pPr>
            <a:r>
              <a:rPr lang="en-US" dirty="0"/>
              <a:t>Oxidized N deposition is decreasing faster than total N deposition</a:t>
            </a:r>
          </a:p>
          <a:p>
            <a:pPr marL="742950" lvl="1" indent="-285750">
              <a:buFont typeface="Arial" panose="020B0604020202020204" pitchFamily="34" charset="0"/>
              <a:buChar char="•"/>
            </a:pPr>
            <a:r>
              <a:rPr lang="en-US" dirty="0"/>
              <a:t>In response to controls on combustion sources</a:t>
            </a:r>
          </a:p>
          <a:p>
            <a:pPr marL="285750" indent="-285750">
              <a:buFont typeface="Arial" panose="020B0604020202020204" pitchFamily="34" charset="0"/>
              <a:buChar char="•"/>
            </a:pPr>
            <a:r>
              <a:rPr lang="en-US" dirty="0"/>
              <a:t>Reduced N deposition is increasing</a:t>
            </a:r>
          </a:p>
          <a:p>
            <a:pPr marL="742950" lvl="1" indent="-285750">
              <a:buFont typeface="Arial" panose="020B0604020202020204" pitchFamily="34" charset="0"/>
              <a:buChar char="•"/>
            </a:pPr>
            <a:r>
              <a:rPr lang="en-US" dirty="0"/>
              <a:t>In response to changes in atmospheric composition and a lack of controls on NH</a:t>
            </a:r>
            <a:r>
              <a:rPr lang="en-US" baseline="-25000" dirty="0"/>
              <a:t>3</a:t>
            </a:r>
            <a:r>
              <a:rPr lang="en-US" dirty="0"/>
              <a:t> emissions</a:t>
            </a:r>
          </a:p>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12</a:t>
            </a:fld>
            <a:endParaRPr lang="en-US" dirty="0"/>
          </a:p>
        </p:txBody>
      </p:sp>
    </p:spTree>
    <p:extLst>
      <p:ext uri="{BB962C8B-B14F-4D97-AF65-F5344CB8AC3E}">
        <p14:creationId xmlns:p14="http://schemas.microsoft.com/office/powerpoint/2010/main" val="2895854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13</a:t>
            </a:fld>
            <a:endParaRPr lang="en-US"/>
          </a:p>
        </p:txBody>
      </p:sp>
    </p:spTree>
    <p:extLst>
      <p:ext uri="{BB962C8B-B14F-4D97-AF65-F5344CB8AC3E}">
        <p14:creationId xmlns:p14="http://schemas.microsoft.com/office/powerpoint/2010/main" val="1355604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Meszaros</a:t>
            </a:r>
            <a:r>
              <a:rPr lang="en-US" dirty="0"/>
              <a:t>, R., D. </a:t>
            </a:r>
            <a:r>
              <a:rPr lang="en-US" dirty="0" err="1"/>
              <a:t>Szinyei</a:t>
            </a:r>
            <a:r>
              <a:rPr lang="en-US" dirty="0"/>
              <a:t>, C. </a:t>
            </a:r>
            <a:r>
              <a:rPr lang="en-US" dirty="0" err="1"/>
              <a:t>Vincze</a:t>
            </a:r>
            <a:r>
              <a:rPr lang="en-US" dirty="0"/>
              <a:t>, I. </a:t>
            </a:r>
            <a:r>
              <a:rPr lang="en-US" dirty="0" err="1"/>
              <a:t>Lagzi</a:t>
            </a:r>
            <a:r>
              <a:rPr lang="en-US" dirty="0"/>
              <a:t>, T. </a:t>
            </a:r>
            <a:r>
              <a:rPr lang="en-US" dirty="0" err="1"/>
              <a:t>Turanyi</a:t>
            </a:r>
            <a:r>
              <a:rPr lang="en-US" dirty="0"/>
              <a:t>, L. </a:t>
            </a:r>
            <a:r>
              <a:rPr lang="en-US" dirty="0" err="1"/>
              <a:t>Haszpra</a:t>
            </a:r>
            <a:r>
              <a:rPr lang="en-US" dirty="0"/>
              <a:t>, and A. S. Tomlin (2009), Effect of the soil wetness state on the stomatal ozone fluxes over Hungary, Int. J. Environment and Pollution, Vol. 36, Nos. 1/2/3, 180 – 194.</a:t>
            </a:r>
          </a:p>
          <a:p>
            <a:pPr marL="171450" indent="-171450">
              <a:buFont typeface="Arial" panose="020B0604020202020204" pitchFamily="34" charset="0"/>
              <a:buChar char="•"/>
            </a:pPr>
            <a:endParaRPr lang="en-US" sz="1200" b="1" i="0" u="sng"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US" sz="1200" b="1" i="0" u="sng"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1" i="0" u="sng" strike="noStrike" kern="1200" baseline="0" dirty="0" err="1">
                <a:solidFill>
                  <a:schemeClr val="tx1"/>
                </a:solidFill>
                <a:latin typeface="+mn-lt"/>
                <a:ea typeface="+mn-ea"/>
                <a:cs typeface="+mn-cs"/>
              </a:rPr>
              <a:t>Meszaros</a:t>
            </a:r>
            <a:r>
              <a:rPr lang="en-US" sz="1200" b="1" i="0" u="sng" strike="noStrike" kern="1200" baseline="0" dirty="0">
                <a:solidFill>
                  <a:schemeClr val="tx1"/>
                </a:solidFill>
                <a:latin typeface="+mn-lt"/>
                <a:ea typeface="+mn-ea"/>
                <a:cs typeface="+mn-cs"/>
              </a:rPr>
              <a:t> et al.:  </a:t>
            </a:r>
            <a:r>
              <a:rPr lang="en-US" sz="1200" b="0" i="0" u="none" strike="noStrike" kern="1200" baseline="0" dirty="0">
                <a:solidFill>
                  <a:schemeClr val="tx1"/>
                </a:solidFill>
                <a:latin typeface="+mn-lt"/>
                <a:ea typeface="+mn-ea"/>
                <a:cs typeface="+mn-cs"/>
              </a:rPr>
              <a:t>A coupled Eulerian photochemical reaction-transport model and a detailed ozone dry deposition model have been </a:t>
            </a:r>
            <a:r>
              <a:rPr lang="en-US" sz="1200" b="0" i="0" u="none" strike="noStrike" kern="1200" baseline="0" dirty="0" err="1">
                <a:solidFill>
                  <a:schemeClr val="tx1"/>
                </a:solidFill>
                <a:latin typeface="+mn-lt"/>
                <a:ea typeface="+mn-ea"/>
                <a:cs typeface="+mn-cs"/>
              </a:rPr>
              <a:t>utilised</a:t>
            </a:r>
            <a:r>
              <a:rPr lang="en-US" sz="1200" b="0" i="0" u="none" strike="noStrike" kern="1200" baseline="0" dirty="0">
                <a:solidFill>
                  <a:schemeClr val="tx1"/>
                </a:solidFill>
                <a:latin typeface="+mn-lt"/>
                <a:ea typeface="+mn-ea"/>
                <a:cs typeface="+mn-cs"/>
              </a:rPr>
              <a:t> for the estimation of stomatal ozone fluxes over Hungary.</a:t>
            </a:r>
          </a:p>
          <a:p>
            <a:pPr marL="171450" indent="-171450">
              <a:buFont typeface="Arial" panose="020B0604020202020204" pitchFamily="34" charset="0"/>
              <a:buChar char="•"/>
            </a:pPr>
            <a:r>
              <a:rPr lang="en-US" sz="1200" b="1" u="sng" kern="1200" dirty="0">
                <a:solidFill>
                  <a:schemeClr val="tx1"/>
                </a:solidFill>
                <a:effectLst/>
                <a:latin typeface="+mn-lt"/>
                <a:ea typeface="+mn-ea"/>
                <a:cs typeface="+mn-cs"/>
              </a:rPr>
              <a:t>Field Capacity </a:t>
            </a:r>
            <a:r>
              <a:rPr lang="en-US" sz="1200" b="0" kern="1200" dirty="0">
                <a:solidFill>
                  <a:schemeClr val="tx1"/>
                </a:solidFill>
                <a:effectLst/>
                <a:latin typeface="+mn-lt"/>
                <a:ea typeface="+mn-ea"/>
                <a:cs typeface="+mn-cs"/>
              </a:rPr>
              <a:t>is the amount of </a:t>
            </a:r>
            <a:r>
              <a:rPr lang="en-US" sz="1200" b="1" kern="1200" dirty="0">
                <a:solidFill>
                  <a:schemeClr val="tx1"/>
                </a:solidFill>
                <a:effectLst/>
                <a:latin typeface="+mn-lt"/>
                <a:ea typeface="+mn-ea"/>
                <a:cs typeface="+mn-cs"/>
              </a:rPr>
              <a:t>soil</a:t>
            </a:r>
            <a:r>
              <a:rPr lang="en-US" sz="1200" b="0" kern="1200" dirty="0">
                <a:solidFill>
                  <a:schemeClr val="tx1"/>
                </a:solidFill>
                <a:effectLst/>
                <a:latin typeface="+mn-lt"/>
                <a:ea typeface="+mn-ea"/>
                <a:cs typeface="+mn-cs"/>
              </a:rPr>
              <a:t> moisture or water content held in the </a:t>
            </a:r>
            <a:r>
              <a:rPr lang="en-US" sz="1200" b="1" kern="1200" dirty="0">
                <a:solidFill>
                  <a:schemeClr val="tx1"/>
                </a:solidFill>
                <a:effectLst/>
                <a:latin typeface="+mn-lt"/>
                <a:ea typeface="+mn-ea"/>
                <a:cs typeface="+mn-cs"/>
              </a:rPr>
              <a:t>soil</a:t>
            </a:r>
            <a:r>
              <a:rPr lang="en-US" sz="1200" b="0" kern="1200" dirty="0">
                <a:solidFill>
                  <a:schemeClr val="tx1"/>
                </a:solidFill>
                <a:effectLst/>
                <a:latin typeface="+mn-lt"/>
                <a:ea typeface="+mn-ea"/>
                <a:cs typeface="+mn-cs"/>
              </a:rPr>
              <a:t> after excess water has drained away due to gravity and the rate of downward movement has decreased.</a:t>
            </a:r>
          </a:p>
          <a:p>
            <a:pPr marL="171450" indent="-171450">
              <a:buFont typeface="Arial" panose="020B0604020202020204" pitchFamily="34" charset="0"/>
              <a:buChar char="•"/>
            </a:pPr>
            <a:r>
              <a:rPr lang="en-US" sz="1200" b="1" u="sng" kern="1200" dirty="0">
                <a:solidFill>
                  <a:schemeClr val="tx1"/>
                </a:solidFill>
                <a:effectLst/>
                <a:latin typeface="+mn-lt"/>
                <a:ea typeface="+mn-ea"/>
                <a:cs typeface="+mn-cs"/>
              </a:rPr>
              <a:t>Wilting point </a:t>
            </a:r>
            <a:r>
              <a:rPr lang="en-US" sz="1200" b="0" kern="1200" dirty="0">
                <a:solidFill>
                  <a:schemeClr val="tx1"/>
                </a:solidFill>
                <a:effectLst/>
                <a:latin typeface="+mn-lt"/>
                <a:ea typeface="+mn-ea"/>
                <a:cs typeface="+mn-cs"/>
              </a:rPr>
              <a:t>is the amount of soil moisture when plants have</a:t>
            </a:r>
            <a:r>
              <a:rPr lang="en-US" sz="1200" b="0" kern="1200" baseline="0" dirty="0">
                <a:solidFill>
                  <a:schemeClr val="tx1"/>
                </a:solidFill>
                <a:effectLst/>
                <a:latin typeface="+mn-lt"/>
                <a:ea typeface="+mn-ea"/>
                <a:cs typeface="+mn-cs"/>
              </a:rPr>
              <a:t> extracted as much water as they can.</a:t>
            </a:r>
          </a:p>
          <a:p>
            <a:endParaRPr lang="en-US" sz="1200" b="0" kern="1200" baseline="0" dirty="0">
              <a:solidFill>
                <a:schemeClr val="tx1"/>
              </a:solidFill>
              <a:effectLst/>
              <a:latin typeface="+mn-lt"/>
              <a:ea typeface="+mn-ea"/>
              <a:cs typeface="+mn-cs"/>
            </a:endParaRPr>
          </a:p>
          <a:p>
            <a:r>
              <a:rPr lang="en-US" sz="1200" b="1" i="1" u="sng" kern="1200" dirty="0">
                <a:solidFill>
                  <a:schemeClr val="tx1"/>
                </a:solidFill>
                <a:effectLst/>
                <a:latin typeface="+mn-lt"/>
                <a:ea typeface="+mn-ea"/>
                <a:cs typeface="+mn-cs"/>
              </a:rPr>
              <a:t>Advanced Very High Resolution Radiometer</a:t>
            </a:r>
            <a:r>
              <a:rPr lang="en-US" sz="1200" b="1" u="sng" kern="1200" dirty="0">
                <a:solidFill>
                  <a:schemeClr val="tx1"/>
                </a:solidFill>
                <a:effectLst/>
                <a:latin typeface="+mn-lt"/>
                <a:ea typeface="+mn-ea"/>
                <a:cs typeface="+mn-cs"/>
              </a:rPr>
              <a:t> (</a:t>
            </a:r>
            <a:r>
              <a:rPr lang="en-US" sz="1200" b="1" i="1" u="sng" kern="1200" dirty="0">
                <a:solidFill>
                  <a:schemeClr val="tx1"/>
                </a:solidFill>
                <a:effectLst/>
                <a:latin typeface="+mn-lt"/>
                <a:ea typeface="+mn-ea"/>
                <a:cs typeface="+mn-cs"/>
              </a:rPr>
              <a:t>AVHRR</a:t>
            </a:r>
            <a:r>
              <a:rPr lang="en-US" sz="1200" b="1" u="sng" kern="1200" dirty="0">
                <a:solidFill>
                  <a:schemeClr val="tx1"/>
                </a:solidFill>
                <a:effectLst/>
                <a:latin typeface="+mn-lt"/>
                <a:ea typeface="+mn-ea"/>
                <a:cs typeface="+mn-cs"/>
              </a:rPr>
              <a:t>)</a:t>
            </a:r>
            <a:endParaRPr lang="en-US" b="1" u="sng"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14</a:t>
            </a:fld>
            <a:endParaRPr lang="en-US"/>
          </a:p>
        </p:txBody>
      </p:sp>
    </p:spTree>
    <p:extLst>
      <p:ext uri="{BB962C8B-B14F-4D97-AF65-F5344CB8AC3E}">
        <p14:creationId xmlns:p14="http://schemas.microsoft.com/office/powerpoint/2010/main" val="74506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Future climate change is unequivocal,</a:t>
            </a:r>
            <a:r>
              <a:rPr lang="en-US" sz="1200" b="1" baseline="0" dirty="0"/>
              <a:t> and the future impacts on global to the regional scale may be severe.  Such impacts include sea level rise…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baseline="0" dirty="0"/>
              <a:t>There are also simultaneous changes in future emissions that impact air quality and deposition on the regional scale, such as reduced NOx emissions but increasing NH3 emissions from agriculture leading to importance for nutrient loading to the watershed scale, such as the Chesapeake Bay, where…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baseline="0" dirty="0"/>
              <a:t>The combined impacts of land use, climate change, emissions, and air/water quality changes can have significant impacts on the Chesapeake Bay watershed, which has already experienced significant increases in areas of anoxic dead zones, and the future nutrient loading scenarios are uncertain…thus we need to. Consistently model…</a:t>
            </a:r>
            <a:endParaRPr lang="en-US" sz="1200"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One-atmosphere:  Meteorologically driven</a:t>
            </a:r>
            <a:r>
              <a:rPr lang="en-US" sz="1200" b="1" baseline="0" dirty="0"/>
              <a:t> c</a:t>
            </a:r>
            <a:r>
              <a:rPr lang="en-US" sz="1200" b="1" dirty="0"/>
              <a:t>hemistry and physics of pollutant transport and fate solved simultaneously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sng" strike="noStrike" kern="1200" baseline="0" dirty="0">
                <a:solidFill>
                  <a:schemeClr val="tx1"/>
                </a:solidFill>
                <a:latin typeface="+mn-lt"/>
                <a:ea typeface="+mn-ea"/>
                <a:cs typeface="+mn-cs"/>
              </a:rPr>
              <a:t>“One biosphere” approach</a:t>
            </a:r>
            <a:r>
              <a:rPr lang="en-US" sz="1200" b="1" i="0" u="none" strike="noStrike" kern="1200" baseline="0" dirty="0">
                <a:solidFill>
                  <a:schemeClr val="tx1"/>
                </a:solidFill>
                <a:latin typeface="+mn-lt"/>
                <a:ea typeface="+mn-ea"/>
                <a:cs typeface="+mn-cs"/>
              </a:rPr>
              <a:t>:  E</a:t>
            </a:r>
            <a:r>
              <a:rPr lang="en-US" sz="1200" b="1" kern="1200" dirty="0">
                <a:solidFill>
                  <a:schemeClr val="tx1"/>
                </a:solidFill>
                <a:effectLst/>
                <a:latin typeface="+mn-lt"/>
                <a:ea typeface="+mn-ea"/>
                <a:cs typeface="+mn-cs"/>
              </a:rPr>
              <a:t>xplicitly bring in human preferences and reactions e.g., economic drivers, human health and ecosystem endpoints</a:t>
            </a:r>
            <a:endParaRPr lang="en-US" sz="1200" b="1"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US" sz="1200" b="1" i="0" u="sng"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US" sz="1200" b="0" i="0" u="sng"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US" sz="1200" b="0" i="0" u="sng"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sng" strike="noStrike" kern="1200" baseline="0" dirty="0">
                <a:solidFill>
                  <a:schemeClr val="tx1"/>
                </a:solidFill>
                <a:latin typeface="+mn-lt"/>
                <a:ea typeface="+mn-ea"/>
                <a:cs typeface="+mn-cs"/>
              </a:rPr>
              <a:t>Climate Change &amp; Sea level rise:  </a:t>
            </a:r>
            <a:r>
              <a:rPr lang="en-US" sz="1200" b="0" i="0" u="none" strike="noStrike" kern="1200" baseline="0" dirty="0">
                <a:solidFill>
                  <a:schemeClr val="tx1"/>
                </a:solidFill>
                <a:latin typeface="+mn-lt"/>
                <a:ea typeface="+mn-ea"/>
                <a:cs typeface="+mn-cs"/>
              </a:rPr>
              <a:t>More of a range: 0.3 m-2.5 m (~ 1 – 8 </a:t>
            </a:r>
            <a:r>
              <a:rPr lang="en-US" sz="1200" b="0" i="0" u="none" strike="noStrike" kern="1200" baseline="0" dirty="0" err="1">
                <a:solidFill>
                  <a:schemeClr val="tx1"/>
                </a:solidFill>
                <a:latin typeface="+mn-lt"/>
                <a:ea typeface="+mn-ea"/>
                <a:cs typeface="+mn-cs"/>
              </a:rPr>
              <a:t>ft</a:t>
            </a:r>
            <a:r>
              <a:rPr lang="en-US" sz="1200" b="0" i="0" u="none" strike="noStrike" kern="1200" baseline="0" dirty="0">
                <a:solidFill>
                  <a:schemeClr val="tx1"/>
                </a:solidFill>
                <a:latin typeface="+mn-lt"/>
                <a:ea typeface="+mn-ea"/>
                <a:cs typeface="+mn-cs"/>
              </a:rPr>
              <a:t>) global mean sea level (GMSL) range for 2100, and along regions of the Northeast Atlantic (Virginia coast and northward) and the western Gulf of Mexico coasts, RSL rise is projected to be greater than the global average. With only about 0.35 m (&lt;14 inches) of local RSL rise, annual frequencies of such disruptive/damaging flooding could increase 25-fold by 2030.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u="sng" dirty="0"/>
              <a:t>Changing</a:t>
            </a:r>
            <a:r>
              <a:rPr lang="en-US" u="sng" baseline="0" dirty="0"/>
              <a:t> N emissions/deposition spectrum: </a:t>
            </a:r>
            <a:r>
              <a:rPr lang="en-US" sz="1200" b="0" i="0" u="sng"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Recent efforts to lower nitrogen oxides emissions have substantially decreased nitrate wet deposition. Levels of wet ammonium deposition, by contrast, have increased in many regions. Together these changes have altered the balance between oxidized and reduced nitrogen deposition.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u="sng" dirty="0"/>
              <a:t>Agriculture Impacts:  </a:t>
            </a:r>
            <a:r>
              <a:rPr lang="en-US" dirty="0"/>
              <a:t>Agricultural lands also contribute nitrogen, phosphorus, and sediment pollution to our rivers and streams. </a:t>
            </a:r>
          </a:p>
          <a:p>
            <a:pPr marL="171450" indent="-171450">
              <a:buFont typeface="Arial" panose="020B0604020202020204" pitchFamily="34" charset="0"/>
              <a:buChar char="•"/>
            </a:pPr>
            <a:r>
              <a:rPr lang="en-US" u="sng" dirty="0">
                <a:effectLst/>
              </a:rPr>
              <a:t>Air Pollution</a:t>
            </a:r>
            <a:r>
              <a:rPr lang="en-US" u="sng" baseline="0" dirty="0">
                <a:effectLst/>
              </a:rPr>
              <a:t> Impacts:  </a:t>
            </a:r>
            <a:r>
              <a:rPr lang="en-US" dirty="0"/>
              <a:t>Most of the nitrogen pollution is from power plant smokestacks and vehicle tailpipes. The Baltimore-Washington metropolitan region has the nation's second worst traffic and ozone problems. </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u="sng" dirty="0"/>
              <a:t>Climate</a:t>
            </a:r>
            <a:r>
              <a:rPr lang="en-US" u="sng" baseline="0" dirty="0"/>
              <a:t> Change:  </a:t>
            </a:r>
            <a:r>
              <a:rPr lang="en-US" dirty="0"/>
              <a:t>Warmer waters have a decreased capacity to hold dissolved oxygen, exacerbating the Bay's fish-killing dead zones, squeezing fish into smaller and smaller oxygenated areas of the water column, and contributing to algal blooms. Sea level rise is exacerbated by land subsidence. </a:t>
            </a:r>
            <a:endParaRPr lang="en-US" baseline="0" dirty="0"/>
          </a:p>
          <a:p>
            <a:pPr marL="171450" indent="-171450">
              <a:buFont typeface="Arial" panose="020B0604020202020204" pitchFamily="34" charset="0"/>
              <a:buChar char="•"/>
            </a:pPr>
            <a:r>
              <a:rPr lang="en-US" u="sng" dirty="0"/>
              <a:t>Land Use:</a:t>
            </a:r>
            <a:r>
              <a:rPr lang="en-US" u="sng" baseline="0" dirty="0"/>
              <a:t>  </a:t>
            </a:r>
            <a:r>
              <a:rPr lang="en-US" dirty="0"/>
              <a:t>A profound relationship exists between the water of the Chesapeake Bay and the 64,000 square miles of land and over 18 million people comprising the Bay's watershed. Approximately 100,000 rivers and streams run into the Bay. </a:t>
            </a:r>
          </a:p>
          <a:p>
            <a:pPr marL="171450" indent="-171450">
              <a:buFont typeface="Arial" panose="020B0604020202020204" pitchFamily="34" charset="0"/>
              <a:buChar char="•"/>
            </a:pPr>
            <a:r>
              <a:rPr lang="en-US" u="sng" dirty="0"/>
              <a:t>Dead Zones:  </a:t>
            </a:r>
            <a:r>
              <a:rPr lang="en-US" dirty="0"/>
              <a:t>A direct consequence of the</a:t>
            </a:r>
            <a:r>
              <a:rPr lang="en-US" baseline="0" dirty="0"/>
              <a:t> impacts of effluent discharges from wastewater treatment plants, agricultural fertilizer runoff, climate change, and air pollution/deposition. </a:t>
            </a:r>
            <a:r>
              <a:rPr lang="en-US" dirty="0"/>
              <a:t>Excessive nitrogen and phosphorus pollution from human activities cause "dead zones"—or areas with low amounts of oxygen in the Bay. </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sng" strike="noStrike" kern="1200" baseline="0" dirty="0">
                <a:solidFill>
                  <a:schemeClr val="tx1"/>
                </a:solidFill>
                <a:latin typeface="+mn-lt"/>
                <a:ea typeface="+mn-ea"/>
                <a:cs typeface="+mn-cs"/>
              </a:rPr>
              <a:t>“One biosphere” approach</a:t>
            </a:r>
            <a:r>
              <a:rPr lang="en-US" sz="1200" b="0" i="0" u="none" strike="noStrike" kern="1200" baseline="0" dirty="0">
                <a:solidFill>
                  <a:schemeClr val="tx1"/>
                </a:solidFill>
                <a:latin typeface="+mn-lt"/>
                <a:ea typeface="+mn-ea"/>
                <a:cs typeface="+mn-cs"/>
              </a:rPr>
              <a:t>:  E</a:t>
            </a:r>
            <a:r>
              <a:rPr lang="en-US" sz="1200" kern="1200" dirty="0">
                <a:solidFill>
                  <a:schemeClr val="tx1"/>
                </a:solidFill>
                <a:effectLst/>
                <a:latin typeface="+mn-lt"/>
                <a:ea typeface="+mn-ea"/>
                <a:cs typeface="+mn-cs"/>
              </a:rPr>
              <a:t>xplicitly bring in human preferences and reactions e.g., economic drivers, human health and ecosystem endpoints</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sng" strike="noStrike" kern="1200" baseline="0" dirty="0">
                <a:solidFill>
                  <a:schemeClr val="tx1"/>
                </a:solidFill>
                <a:latin typeface="+mn-lt"/>
                <a:ea typeface="+mn-ea"/>
                <a:cs typeface="+mn-cs"/>
              </a:rPr>
              <a:t>More Details:</a:t>
            </a:r>
          </a:p>
          <a:p>
            <a:r>
              <a:rPr lang="en-US" sz="1200" b="0" i="0" u="none" strike="noStrike" kern="1200" baseline="0" dirty="0">
                <a:solidFill>
                  <a:schemeClr val="tx1"/>
                </a:solidFill>
                <a:latin typeface="+mn-lt"/>
                <a:ea typeface="+mn-ea"/>
                <a:cs typeface="+mn-cs"/>
              </a:rPr>
              <a:t>In the NOAA study, sea level rise is discretized by 0.5-m increments and aligned with emissions-based, conditional probabilistic storylines and global model projections into six GMSL rise scenarios: a </a:t>
            </a:r>
            <a:r>
              <a:rPr lang="en-US" sz="1200" b="0" i="1" u="none" strike="noStrike" kern="1200" baseline="0" dirty="0">
                <a:solidFill>
                  <a:schemeClr val="tx1"/>
                </a:solidFill>
                <a:latin typeface="+mn-lt"/>
                <a:ea typeface="+mn-ea"/>
                <a:cs typeface="+mn-cs"/>
              </a:rPr>
              <a:t>Low</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Intermediate-Low</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Intermediate</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Intermediate-High</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High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Extreme</a:t>
            </a:r>
            <a:r>
              <a:rPr lang="en-US" sz="1200" b="0" i="0" u="none" strike="noStrike" kern="1200" baseline="0" dirty="0">
                <a:solidFill>
                  <a:schemeClr val="tx1"/>
                </a:solidFill>
                <a:latin typeface="+mn-lt"/>
                <a:ea typeface="+mn-ea"/>
                <a:cs typeface="+mn-cs"/>
              </a:rPr>
              <a:t>, which correspond to GMSL rise of 0.3 m, 0.5 m, 1.0 m, 1.5 m, 2.0 m and 2.5 m, respectively.  Along regions of the Northeast Atlantic (Virginia coast and northward) and the western Gulf of Mexico coasts, RSL rise is projected to be greater than the global average for almost all future GMSL rise scenarios (e.g., 0.3-0.5 m or more RSL rise by the year 2100 than GMSL rise under the Intermediate scenario).    With only about 0.35 m (&lt;14 inches) of local RSL rise, annual frequencies of such disruptive/damaging flooding will increase 25-fold by or about (±5 years) 2080, 2060, 2040 and 2030 under the Low, Intermediate-Low, Intermediate and Intermediate High subset of scenarios, respectively.</a:t>
            </a:r>
            <a:endParaRPr lang="en-US" dirty="0"/>
          </a:p>
          <a:p>
            <a:endParaRPr lang="en-US" dirty="0"/>
          </a:p>
          <a:p>
            <a:r>
              <a:rPr lang="en-US" dirty="0"/>
              <a:t>Changing</a:t>
            </a:r>
            <a:r>
              <a:rPr lang="en-US" baseline="0" dirty="0"/>
              <a:t> N emissions/deposition spectrum:  </a:t>
            </a:r>
            <a:r>
              <a:rPr lang="en-US" sz="1200" b="0" i="0" u="none" strike="noStrike" kern="1200" baseline="0" dirty="0">
                <a:solidFill>
                  <a:schemeClr val="tx1"/>
                </a:solidFill>
                <a:latin typeface="+mn-lt"/>
                <a:ea typeface="+mn-ea"/>
                <a:cs typeface="+mn-cs"/>
              </a:rPr>
              <a:t>Rapid development of agriculture and fossil fuel combustion greatly increased US reactive nitrogen emissions to the atmosphere in the second half of the 20th century, resulting in excess nitrogen deposition to natural ecosystems. Recent efforts to lower nitrogen oxides emissions have substantially decreased nitrate wet deposition. Levels of wet ammonium deposition, by contrast, have increased in many regions. Together these changes have altered the balance between oxidized and reduced nitrogen deposition. Across most of the United States, wet deposition has transitioned from being nitrate-dominated in the 1980s to ammonium-dominated in recent years. Recent expansion in ammonia observations, however, along with ongoing measurements of nitric acid and fine particle</a:t>
            </a:r>
          </a:p>
          <a:p>
            <a:r>
              <a:rPr lang="en-US" sz="1200" b="0" i="0" u="none" strike="noStrike" kern="1200" baseline="0" dirty="0">
                <a:solidFill>
                  <a:schemeClr val="tx1"/>
                </a:solidFill>
                <a:latin typeface="+mn-lt"/>
                <a:ea typeface="+mn-ea"/>
                <a:cs typeface="+mn-cs"/>
              </a:rPr>
              <a:t>ammonium and nitrate, permit new insight into the balance of oxidized and reduced nitrogen in the total (wet + dry) US nitrogen deposition budget. Observations from 37 sites reveal that reduced nitrogen contributes, on average, ∼65% of the total inorganic nitrogen deposition budget. Dry deposition of ammonia plays an especially key role in nitrogen deposition, contributing from 19%</a:t>
            </a:r>
          </a:p>
          <a:p>
            <a:r>
              <a:rPr lang="en-US" sz="1200" b="0" i="0" u="none" strike="noStrike" kern="1200" baseline="0" dirty="0">
                <a:solidFill>
                  <a:schemeClr val="tx1"/>
                </a:solidFill>
                <a:latin typeface="+mn-lt"/>
                <a:ea typeface="+mn-ea"/>
                <a:cs typeface="+mn-cs"/>
              </a:rPr>
              <a:t>to 65% in different regions. Future progress toward reducing US</a:t>
            </a:r>
          </a:p>
          <a:p>
            <a:r>
              <a:rPr lang="en-US" sz="1200" b="0" i="0" u="none" strike="noStrike" kern="1200" baseline="0" dirty="0">
                <a:solidFill>
                  <a:schemeClr val="tx1"/>
                </a:solidFill>
                <a:latin typeface="+mn-lt"/>
                <a:ea typeface="+mn-ea"/>
                <a:cs typeface="+mn-cs"/>
              </a:rPr>
              <a:t>nitrogen deposition will be increasingly difficult without a reduction</a:t>
            </a:r>
          </a:p>
          <a:p>
            <a:r>
              <a:rPr lang="en-US" sz="1200" b="0" i="0" u="none" strike="noStrike" kern="1200" baseline="0" dirty="0">
                <a:solidFill>
                  <a:schemeClr val="tx1"/>
                </a:solidFill>
                <a:latin typeface="+mn-lt"/>
                <a:ea typeface="+mn-ea"/>
                <a:cs typeface="+mn-cs"/>
              </a:rPr>
              <a:t>in ammonia emissions.</a:t>
            </a:r>
          </a:p>
          <a:p>
            <a:endParaRPr lang="en-US" dirty="0"/>
          </a:p>
          <a:p>
            <a:r>
              <a:rPr lang="en-US" dirty="0"/>
              <a:t>Agriculture Impacts:  Agricultural lands also contribute nitrogen, phosphorus, and sediment pollution to our rivers and streams. We're losing farms because of </a:t>
            </a:r>
            <a:r>
              <a:rPr lang="en-US" dirty="0">
                <a:hlinkClick r:id="rId3" tooltip="Sprawl"/>
              </a:rPr>
              <a:t>sprawling suburban development</a:t>
            </a:r>
            <a:r>
              <a:rPr lang="en-US" dirty="0"/>
              <a:t>, diminishing profits, increases in the cost of fuel and other operational expenses, and a steep decrease in the share of consumer food dollars received by farmers</a:t>
            </a:r>
          </a:p>
          <a:p>
            <a:endParaRPr lang="en-US" dirty="0"/>
          </a:p>
          <a:p>
            <a:r>
              <a:rPr lang="en-US" dirty="0"/>
              <a:t>Air Pollution</a:t>
            </a:r>
            <a:r>
              <a:rPr lang="en-US" baseline="0" dirty="0"/>
              <a:t> Impacts:  </a:t>
            </a:r>
            <a:r>
              <a:rPr lang="en-US" i="1" dirty="0"/>
              <a:t>*Based on 2014 data from the Chesapeake Bay Program Watershed Model 5.3.2.</a:t>
            </a:r>
            <a:r>
              <a:rPr lang="en-US" i="1" baseline="0" dirty="0"/>
              <a:t> </a:t>
            </a:r>
            <a:r>
              <a:rPr lang="en-US" dirty="0"/>
              <a:t>Most of the nitrogen pollution is from power plant smokestacks and vehicle tailpipes. The Baltimore-Washington metropolitan region has the nation's second worst traffic and ozone problems. Nitrogen from vehicle exhaust washes into the Bay and contributes to algae blooms. These blooms cloud the water and absorb the oxygen, creating dead zones in the Bay that cannot support underwater grasses, crabs, fish, and other marine life. Other byproducts of haphazard sprawl—roads, parking lots, and other paved surfaces—make erosion and sediment pollution worse in the Bay.</a:t>
            </a:r>
          </a:p>
          <a:p>
            <a:endParaRPr lang="en-US" dirty="0"/>
          </a:p>
          <a:p>
            <a:r>
              <a:rPr lang="en-US" dirty="0"/>
              <a:t>Climate</a:t>
            </a:r>
            <a:r>
              <a:rPr lang="en-US" baseline="0" dirty="0"/>
              <a:t> Change:  </a:t>
            </a:r>
            <a:r>
              <a:rPr lang="en-US" dirty="0"/>
              <a:t>Warmer waters have a decreased capacity to hold dissolved oxygen, exacerbating the Bay's fish-killing dead zones, squeezing fish into smaller and smaller oxygenated areas of the water column, and contributing to algal blooms. Sea level rise is exacerbated by land subsidence. This combination of processes has resulted in approximately one foot of net sea level rise in the Chesapeake Bay over the past 100 years—a rate nearly twice that of the global historic average.</a:t>
            </a:r>
          </a:p>
          <a:p>
            <a:endParaRPr lang="en-US" dirty="0"/>
          </a:p>
          <a:p>
            <a:r>
              <a:rPr lang="en-US" dirty="0"/>
              <a:t>Land Use:</a:t>
            </a:r>
            <a:r>
              <a:rPr lang="en-US" baseline="0" dirty="0"/>
              <a:t>  </a:t>
            </a:r>
            <a:r>
              <a:rPr lang="en-US" dirty="0"/>
              <a:t>A profound relationship exists between the water of the Chesapeake Bay and the 64,000 square miles of land and over 18 million people comprising the Bay's watershed. Approximately 100,000 rivers and streams run into the Bay.  This tributary system directly connects farms, forests, and developed communities in six states (Delaware,</a:t>
            </a:r>
            <a:r>
              <a:rPr lang="en-US" baseline="0" dirty="0"/>
              <a:t> Maryland, New York, Pennsylvania, Virginia, and West Virginia) </a:t>
            </a:r>
            <a:r>
              <a:rPr lang="en-US" dirty="0"/>
              <a:t>and the District of Columbia with the Chesapeake.  More than 18 million people live in the Chesapeake</a:t>
            </a:r>
            <a:r>
              <a:rPr lang="en-US" baseline="0" dirty="0"/>
              <a:t> Bay Watershed.</a:t>
            </a:r>
            <a:endParaRPr lang="en-US" dirty="0"/>
          </a:p>
          <a:p>
            <a:endParaRPr lang="en-US" dirty="0"/>
          </a:p>
          <a:p>
            <a:r>
              <a:rPr lang="en-US" dirty="0"/>
              <a:t>Dead Zones:  A direct consequence of the</a:t>
            </a:r>
            <a:r>
              <a:rPr lang="en-US" baseline="0" dirty="0"/>
              <a:t> impacts of effluent discharges from wastewater treatment plants, agricultural fertilizer runoff, climate change, and air pollution/deposition. </a:t>
            </a:r>
            <a:r>
              <a:rPr lang="en-US" dirty="0"/>
              <a:t>Excessive nitrogen and phosphorus pollution from human activities cause "dead zones"—or areas with low amounts of oxygen in the Bay. With little or no oxygen, fish, crabs, oysters, and other aquatic animals literally suffocate. Further, an excess in these nutrients also fuels the growth of dense algae blooms that block sunlight that underwater grasses need to grow in order to continue providing food for waterfowl and shelter for blue crabs and juvenile fish.</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2</a:t>
            </a:fld>
            <a:endParaRPr lang="en-US"/>
          </a:p>
        </p:txBody>
      </p:sp>
    </p:spTree>
    <p:extLst>
      <p:ext uri="{BB962C8B-B14F-4D97-AF65-F5344CB8AC3E}">
        <p14:creationId xmlns:p14="http://schemas.microsoft.com/office/powerpoint/2010/main" val="3798741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Arial" panose="020B0604020202020204" pitchFamily="34" charset="0"/>
              <a:buChar char="•"/>
            </a:pPr>
            <a:r>
              <a:rPr lang="en-US" b="1" dirty="0">
                <a:effectLst/>
              </a:rPr>
              <a:t>In this work we advance and apply a</a:t>
            </a:r>
            <a:r>
              <a:rPr lang="en-US" b="1" baseline="0" dirty="0">
                <a:effectLst/>
              </a:rPr>
              <a:t> combined</a:t>
            </a:r>
            <a:r>
              <a:rPr lang="en-US" b="1" dirty="0">
                <a:effectLst/>
              </a:rPr>
              <a:t> one-atmosphere model system, WRF-CMAQ</a:t>
            </a:r>
            <a:r>
              <a:rPr lang="en-US" b="1" baseline="0" dirty="0">
                <a:effectLst/>
              </a:rPr>
              <a:t> (our open-source EPA developed Community Multi-scale Air Quality Model that is widely used in )</a:t>
            </a:r>
            <a:endParaRPr lang="en-US" b="1" dirty="0">
              <a:effectLst/>
            </a:endParaRPr>
          </a:p>
          <a:p>
            <a:pPr marL="171450" indent="-171450">
              <a:buFont typeface="Arial" panose="020B0604020202020204" pitchFamily="34" charset="0"/>
              <a:buChar char="•"/>
            </a:pPr>
            <a:r>
              <a:rPr lang="en-US" sz="1200" b="1" dirty="0"/>
              <a:t>EPIC (Environmental Policy Integrated Climate) </a:t>
            </a:r>
            <a:r>
              <a:rPr lang="en-US" sz="1200" b="1" dirty="0">
                <a:sym typeface="Wingdings" panose="05000000000000000000" pitchFamily="2" charset="2"/>
              </a:rPr>
              <a:t>  </a:t>
            </a:r>
            <a:r>
              <a:rPr lang="en-US" sz="1200" b="1" dirty="0"/>
              <a:t>couples agricultural cropping management and soil biogeochemical processes to CMAQ for improved nutrient</a:t>
            </a:r>
            <a:r>
              <a:rPr lang="en-US" sz="1200" b="1" baseline="0" dirty="0"/>
              <a:t> modeling (e.g., NH3 emissions and NH4 fate)</a:t>
            </a:r>
          </a:p>
          <a:p>
            <a:pPr marL="171450" indent="-171450">
              <a:buFont typeface="Arial" panose="020B0604020202020204" pitchFamily="34" charset="0"/>
              <a:buChar char="•"/>
            </a:pPr>
            <a:r>
              <a:rPr lang="en-US" b="1" dirty="0">
                <a:effectLst/>
              </a:rPr>
              <a:t>The radiative forcing pathway of the RCP4.5 scenario is comparable to a number of climate policy scenarios and several low-emissions reference scenarios in the literature, such as the IPCC</a:t>
            </a:r>
            <a:r>
              <a:rPr lang="en-US" b="1" baseline="0" dirty="0">
                <a:effectLst/>
              </a:rPr>
              <a:t> </a:t>
            </a:r>
            <a:r>
              <a:rPr lang="en-US" b="1" dirty="0">
                <a:effectLst/>
              </a:rPr>
              <a:t>SRES B1 scenario.   3-month </a:t>
            </a:r>
            <a:r>
              <a:rPr lang="en-US" b="1" dirty="0" err="1">
                <a:effectLst/>
              </a:rPr>
              <a:t>spinup</a:t>
            </a:r>
            <a:r>
              <a:rPr lang="en-US" b="1" dirty="0">
                <a:effectLst/>
              </a:rPr>
              <a:t> period for WRF to</a:t>
            </a:r>
            <a:r>
              <a:rPr lang="en-US" b="1" baseline="0" dirty="0">
                <a:effectLst/>
              </a:rPr>
              <a:t> drive CMAQ</a:t>
            </a:r>
            <a:r>
              <a:rPr lang="en-US" dirty="0">
                <a:effectLst/>
              </a:rPr>
              <a:t>.</a:t>
            </a:r>
          </a:p>
          <a:p>
            <a:endParaRPr lang="en-US" dirty="0"/>
          </a:p>
          <a:p>
            <a:r>
              <a:rPr lang="en-US" dirty="0"/>
              <a:t>The U.S. Environmental Protection Agency and the Department of Transportation’s National Highway Traffic Safety Administration jointly finalized standards for medium- and heavy-duty vehicles that would improve fuel efficiency and cut carbon pollution by 2030 to reduce the impacts of climate change, while bolstering energy security and spurring manufacturing innovation.  Point</a:t>
            </a:r>
            <a:r>
              <a:rPr lang="en-US" baseline="0" dirty="0"/>
              <a:t> sector emissions are projected through on-the-books standards and </a:t>
            </a:r>
            <a:r>
              <a:rPr lang="en-US" baseline="0" dirty="0" err="1"/>
              <a:t>regs</a:t>
            </a:r>
            <a:r>
              <a:rPr lang="en-US" baseline="0" dirty="0"/>
              <a:t> by 2030.   </a:t>
            </a:r>
            <a:endParaRPr lang="en-US" dirty="0"/>
          </a:p>
          <a:p>
            <a:endParaRPr lang="en-US" dirty="0"/>
          </a:p>
          <a:p>
            <a:r>
              <a:rPr lang="en-US" dirty="0"/>
              <a:t>The final phase two program promotes a new generation of cleaner, more fuel efficient trucks by encouraging the development and deployment of new and advanced cost-effective technologies. The product of four years of extensive testing and research, the vehicle and engine performance standards would cover model years 2018-2027 for certain trailers and model years 2021-2027 for semi-trucks, large pickup trucks, vans, and all types and sizes of buses and work trucks. The final standards are expected to lower CO</a:t>
            </a:r>
            <a:r>
              <a:rPr lang="en-US" baseline="-25000" dirty="0"/>
              <a:t>2</a:t>
            </a:r>
            <a:r>
              <a:rPr lang="en-US" dirty="0"/>
              <a:t> emissions by approximately 1.1 billion metric tons, save vehicle owners fuel costs of about $170 billion, and reduce oil consumption by up to two billion barrels over the lifetime of the vehicles sold under the program. </a:t>
            </a:r>
          </a:p>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3</a:t>
            </a:fld>
            <a:endParaRPr lang="en-US"/>
          </a:p>
        </p:txBody>
      </p:sp>
    </p:spTree>
    <p:extLst>
      <p:ext uri="{BB962C8B-B14F-4D97-AF65-F5344CB8AC3E}">
        <p14:creationId xmlns:p14="http://schemas.microsoft.com/office/powerpoint/2010/main" val="902146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b="1" i="0" u="sng" strike="noStrike" kern="1200" baseline="0" dirty="0">
                <a:solidFill>
                  <a:schemeClr val="tx1"/>
                </a:solidFill>
                <a:latin typeface="+mn-lt"/>
                <a:ea typeface="+mn-ea"/>
                <a:cs typeface="+mn-cs"/>
              </a:rPr>
              <a:t>So in this presentation I do not focus heavily on our CMAQ chemistry changes, but rather some of the Noah changes that improve the physical consistency of using WRF/Noah coupled to CMAQ.</a:t>
            </a:r>
          </a:p>
          <a:p>
            <a:endParaRPr lang="en-US" sz="1200" b="1" i="0" u="sng" strike="noStrike" kern="1200" baseline="0" dirty="0">
              <a:solidFill>
                <a:schemeClr val="tx1"/>
              </a:solidFill>
              <a:latin typeface="+mn-lt"/>
              <a:ea typeface="+mn-ea"/>
              <a:cs typeface="+mn-cs"/>
            </a:endParaRPr>
          </a:p>
          <a:p>
            <a:r>
              <a:rPr lang="en-US" sz="1200" b="1" i="0" u="sng" strike="noStrike" kern="1200" baseline="0" dirty="0" err="1">
                <a:solidFill>
                  <a:schemeClr val="tx1"/>
                </a:solidFill>
                <a:latin typeface="+mn-lt"/>
                <a:ea typeface="+mn-ea"/>
                <a:cs typeface="+mn-cs"/>
              </a:rPr>
              <a:t>LSMsNeed</a:t>
            </a:r>
            <a:r>
              <a:rPr lang="en-US" sz="1200" b="1" i="0" u="sng" strike="noStrike" kern="1200" baseline="0" dirty="0">
                <a:solidFill>
                  <a:schemeClr val="tx1"/>
                </a:solidFill>
                <a:latin typeface="+mn-lt"/>
                <a:ea typeface="+mn-ea"/>
                <a:cs typeface="+mn-cs"/>
              </a:rPr>
              <a:t> to account for </a:t>
            </a:r>
            <a:r>
              <a:rPr lang="en-US" sz="1200" b="1" i="0" u="sng" strike="noStrike" kern="1200" baseline="0" dirty="0" err="1">
                <a:solidFill>
                  <a:schemeClr val="tx1"/>
                </a:solidFill>
                <a:latin typeface="+mn-lt"/>
                <a:ea typeface="+mn-ea"/>
                <a:cs typeface="+mn-cs"/>
              </a:rPr>
              <a:t>subgrid</a:t>
            </a:r>
            <a:r>
              <a:rPr lang="en-US" sz="1200" b="1" i="0" u="sng" strike="noStrike" kern="1200" baseline="0" dirty="0">
                <a:solidFill>
                  <a:schemeClr val="tx1"/>
                </a:solidFill>
                <a:latin typeface="+mn-lt"/>
                <a:ea typeface="+mn-ea"/>
                <a:cs typeface="+mn-cs"/>
              </a:rPr>
              <a:t>-scale fluxes </a:t>
            </a:r>
          </a:p>
          <a:p>
            <a:r>
              <a:rPr lang="en-US" sz="1200" b="0" i="0" u="none" strike="noStrike" kern="1200" baseline="0" dirty="0">
                <a:solidFill>
                  <a:schemeClr val="tx1"/>
                </a:solidFill>
                <a:latin typeface="+mn-lt"/>
                <a:ea typeface="+mn-ea"/>
                <a:cs typeface="+mn-cs"/>
              </a:rPr>
              <a:t>• </a:t>
            </a:r>
            <a:r>
              <a:rPr lang="en-US" sz="1200" b="1" i="0" u="sng" strike="noStrike" kern="1200" baseline="0" dirty="0">
                <a:solidFill>
                  <a:schemeClr val="tx1"/>
                </a:solidFill>
                <a:latin typeface="+mn-lt"/>
                <a:ea typeface="+mn-ea"/>
                <a:cs typeface="+mn-cs"/>
              </a:rPr>
              <a:t>The lower boundary is the only physical boundary for atmospheric models: Sensible Heat Flux, Latent Heat Flux, Outgoing LW, and reflected SW radiation-  - maintain surface energy and hydrological balance</a:t>
            </a:r>
          </a:p>
          <a:p>
            <a:r>
              <a:rPr lang="en-US" sz="1200" b="1" i="0" u="sng" strike="noStrike" kern="1200" baseline="0" dirty="0">
                <a:solidFill>
                  <a:schemeClr val="tx1"/>
                </a:solidFill>
                <a:latin typeface="+mn-lt"/>
                <a:ea typeface="+mn-ea"/>
                <a:cs typeface="+mn-cs"/>
              </a:rPr>
              <a:t>Noah LSM readily used in WRF since mid-1990s</a:t>
            </a:r>
          </a:p>
          <a:p>
            <a:r>
              <a:rPr lang="en-US" sz="1200" b="1" i="0" u="sng" strike="noStrike" kern="1200" baseline="0" dirty="0">
                <a:solidFill>
                  <a:schemeClr val="tx1"/>
                </a:solidFill>
                <a:latin typeface="+mn-lt"/>
                <a:ea typeface="+mn-ea"/>
                <a:cs typeface="+mn-cs"/>
              </a:rPr>
              <a:t>Undergone relatively new updates including Noah Mosaic and MP</a:t>
            </a:r>
          </a:p>
          <a:p>
            <a:endParaRPr lang="en-US" sz="1200" b="1" i="0" u="sng" strike="noStrike" kern="1200" baseline="0" dirty="0">
              <a:solidFill>
                <a:schemeClr val="tx1"/>
              </a:solidFill>
              <a:latin typeface="+mn-lt"/>
              <a:ea typeface="+mn-ea"/>
              <a:cs typeface="+mn-cs"/>
            </a:endParaRPr>
          </a:p>
          <a:p>
            <a:endParaRPr lang="en-US" sz="1200" b="1" i="0" u="sng"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LSM becomes increasingly important:</a:t>
            </a:r>
          </a:p>
          <a:p>
            <a:r>
              <a:rPr lang="en-US" sz="1200" b="0" i="0" u="none" strike="noStrike" kern="1200" baseline="0" dirty="0">
                <a:solidFill>
                  <a:schemeClr val="tx1"/>
                </a:solidFill>
                <a:latin typeface="+mn-lt"/>
                <a:ea typeface="+mn-ea"/>
                <a:cs typeface="+mn-cs"/>
              </a:rPr>
              <a:t>– More complex PBL schemes are sensitive to surface fluxes and cloud/cumulus schemes are sensitive to the PBL structures</a:t>
            </a:r>
          </a:p>
          <a:p>
            <a:r>
              <a:rPr lang="en-US" sz="1200" b="0" i="0" u="none" strike="noStrike" kern="1200" baseline="0" dirty="0">
                <a:solidFill>
                  <a:schemeClr val="tx1"/>
                </a:solidFill>
                <a:latin typeface="+mn-lt"/>
                <a:ea typeface="+mn-ea"/>
                <a:cs typeface="+mn-cs"/>
              </a:rPr>
              <a:t>– NWP models increase their grid-spacing (1-km and sub 1-km).</a:t>
            </a:r>
          </a:p>
          <a:p>
            <a:r>
              <a:rPr lang="en-US" sz="1200" b="1" i="0" u="sng" strike="noStrike" kern="1200" baseline="0" dirty="0">
                <a:solidFill>
                  <a:schemeClr val="tx1"/>
                </a:solidFill>
                <a:latin typeface="+mn-lt"/>
                <a:ea typeface="+mn-ea"/>
                <a:cs typeface="+mn-cs"/>
              </a:rPr>
              <a:t>Need to capture mesoscale circulations forced by surface variability in albedo, soil moisture/temperature, </a:t>
            </a:r>
            <a:r>
              <a:rPr lang="en-US" sz="1200" b="1" i="0" u="sng" strike="noStrike" kern="1200" baseline="0" dirty="0" err="1">
                <a:solidFill>
                  <a:schemeClr val="tx1"/>
                </a:solidFill>
                <a:latin typeface="+mn-lt"/>
                <a:ea typeface="+mn-ea"/>
                <a:cs typeface="+mn-cs"/>
              </a:rPr>
              <a:t>landuse</a:t>
            </a:r>
            <a:r>
              <a:rPr lang="en-US" sz="1200" b="1" i="0" u="sng" strike="noStrike" kern="1200" baseline="0" dirty="0">
                <a:solidFill>
                  <a:schemeClr val="tx1"/>
                </a:solidFill>
                <a:latin typeface="+mn-lt"/>
                <a:ea typeface="+mn-ea"/>
                <a:cs typeface="+mn-cs"/>
              </a:rPr>
              <a:t>, and snow</a:t>
            </a:r>
          </a:p>
          <a:p>
            <a:r>
              <a:rPr lang="en-US" sz="1200" b="0" i="0" u="none" strike="noStrike" kern="1200" baseline="0" dirty="0">
                <a:solidFill>
                  <a:schemeClr val="tx1"/>
                </a:solidFill>
                <a:latin typeface="+mn-lt"/>
                <a:ea typeface="+mn-ea"/>
                <a:cs typeface="+mn-cs"/>
              </a:rPr>
              <a:t>• Not a simple task: tremendous land surface variability and complex land surface/hydrology processes</a:t>
            </a:r>
          </a:p>
          <a:p>
            <a:r>
              <a:rPr lang="en-US" sz="1200" b="0" i="0" u="none" strike="noStrike" kern="1200" baseline="0" dirty="0">
                <a:solidFill>
                  <a:schemeClr val="tx1"/>
                </a:solidFill>
                <a:latin typeface="+mn-lt"/>
                <a:ea typeface="+mn-ea"/>
                <a:cs typeface="+mn-cs"/>
              </a:rPr>
              <a:t>• Initialization of soil moisture/temperature is a challenge</a:t>
            </a:r>
          </a:p>
          <a:p>
            <a:r>
              <a:rPr lang="en-US" sz="1200" b="1" i="0" u="sng" strike="noStrike" kern="1200" baseline="0" dirty="0">
                <a:solidFill>
                  <a:schemeClr val="tx1"/>
                </a:solidFill>
                <a:latin typeface="+mn-lt"/>
                <a:ea typeface="+mn-ea"/>
                <a:cs typeface="+mn-cs"/>
              </a:rPr>
              <a:t>Noah is widely used in both the operational weather forecasting (e.g., global GFS, regional NAM) and research (e.g., WRF and MPAS) communities</a:t>
            </a:r>
          </a:p>
          <a:p>
            <a:endParaRPr lang="en-US" sz="1200" b="1" i="0" u="sng" strike="noStrike" kern="1200" baseline="0" dirty="0">
              <a:solidFill>
                <a:schemeClr val="tx1"/>
              </a:solidFill>
              <a:latin typeface="+mn-lt"/>
              <a:ea typeface="+mn-ea"/>
              <a:cs typeface="+mn-cs"/>
            </a:endParaRPr>
          </a:p>
          <a:p>
            <a:r>
              <a:rPr lang="en-US" sz="1200" b="1" i="0" u="sng" strike="noStrike" kern="1200" baseline="0" dirty="0">
                <a:solidFill>
                  <a:schemeClr val="tx1"/>
                </a:solidFill>
                <a:latin typeface="+mn-lt"/>
                <a:ea typeface="+mn-ea"/>
                <a:cs typeface="+mn-cs"/>
              </a:rPr>
              <a:t>Surface layer parameterization (coupling between skin layer and first model level, depends on roughness lengths and wind speed) and fluxes are more sensitive to the treatment of roughness length for heat/moisture than to M-O based surface layer schemes themselves.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baseline="0" dirty="0">
                <a:solidFill>
                  <a:schemeClr val="tx1"/>
                </a:solidFill>
                <a:latin typeface="+mn-lt"/>
                <a:ea typeface="+mn-ea"/>
                <a:cs typeface="+mn-cs"/>
              </a:rPr>
              <a:t>LSM may also be thought of as hydrological balance model.</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Atmospheric Boundary Layer (ABL) growth is strongly driven by surface sensible and latent fluxes.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upward longwave radiation </a:t>
            </a:r>
            <a:r>
              <a:rPr lang="en-US" sz="1200" b="0" i="0" u="none" strike="noStrike" kern="1200" baseline="0" dirty="0" err="1">
                <a:solidFill>
                  <a:schemeClr val="tx1"/>
                </a:solidFill>
                <a:latin typeface="+mn-lt"/>
                <a:ea typeface="+mn-ea"/>
                <a:cs typeface="+mn-cs"/>
              </a:rPr>
              <a:t>QLu</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 Alternatively: skin temperature and </a:t>
            </a:r>
            <a:r>
              <a:rPr lang="en-US" sz="1200" b="1" i="0" u="none" strike="noStrike" kern="1200" baseline="0" dirty="0" err="1">
                <a:solidFill>
                  <a:schemeClr val="tx1"/>
                </a:solidFill>
                <a:latin typeface="+mn-lt"/>
                <a:ea typeface="+mn-ea"/>
                <a:cs typeface="+mn-cs"/>
              </a:rPr>
              <a:t>sfc</a:t>
            </a:r>
            <a:r>
              <a:rPr lang="en-US" sz="1200" b="1" i="0" u="none" strike="noStrike" kern="1200" baseline="0" dirty="0">
                <a:solidFill>
                  <a:schemeClr val="tx1"/>
                </a:solidFill>
                <a:latin typeface="+mn-lt"/>
                <a:ea typeface="+mn-ea"/>
                <a:cs typeface="+mn-cs"/>
              </a:rPr>
              <a:t> emissivity</a:t>
            </a:r>
          </a:p>
          <a:p>
            <a:r>
              <a:rPr lang="en-US" sz="1200" b="0" i="0" u="none" strike="noStrike" kern="1200" baseline="0" dirty="0">
                <a:solidFill>
                  <a:schemeClr val="tx1"/>
                </a:solidFill>
                <a:latin typeface="+mn-lt"/>
                <a:ea typeface="+mn-ea"/>
                <a:cs typeface="+mn-cs"/>
              </a:rPr>
              <a:t>• upward (reflected) shortwave radiation </a:t>
            </a:r>
            <a:r>
              <a:rPr lang="en-US" sz="1200" b="0" i="0" u="none" strike="noStrike" kern="1200" baseline="0" dirty="0" err="1">
                <a:solidFill>
                  <a:schemeClr val="tx1"/>
                </a:solidFill>
                <a:latin typeface="+mn-lt"/>
                <a:ea typeface="+mn-ea"/>
                <a:cs typeface="+mn-cs"/>
              </a:rPr>
              <a:t>aQS</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 Alternatively: surface albedo, including snow effect</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Two Important Transport Mechanisms</a:t>
            </a:r>
          </a:p>
          <a:p>
            <a:r>
              <a:rPr lang="en-US" sz="1200" b="0" i="0" u="none" strike="noStrike" kern="1200" baseline="0" dirty="0">
                <a:solidFill>
                  <a:schemeClr val="tx1"/>
                </a:solidFill>
                <a:latin typeface="+mn-lt"/>
                <a:ea typeface="+mn-ea"/>
                <a:cs typeface="+mn-cs"/>
              </a:rPr>
              <a:t>– Molecular conduction of heat, diffusion of tracers, and viscous transfer of momentum cause transport between the surface and the lowest millimeters of air diffusion</a:t>
            </a:r>
          </a:p>
          <a:p>
            <a:r>
              <a:rPr lang="en-US" sz="1200" b="0" i="0" u="none" strike="noStrike" kern="1200" baseline="0" dirty="0">
                <a:solidFill>
                  <a:schemeClr val="tx1"/>
                </a:solidFill>
                <a:latin typeface="+mn-lt"/>
                <a:ea typeface="+mn-ea"/>
                <a:cs typeface="+mn-cs"/>
              </a:rPr>
              <a:t>• Diffusivity for momentum, heat, and water vapor: ~ 10-5 m2s-1</a:t>
            </a:r>
          </a:p>
          <a:p>
            <a:r>
              <a:rPr lang="en-US" sz="1200" b="0" i="0" u="none" strike="noStrike" kern="1200" baseline="0" dirty="0">
                <a:solidFill>
                  <a:schemeClr val="tx1"/>
                </a:solidFill>
                <a:latin typeface="+mn-lt"/>
                <a:ea typeface="+mn-ea"/>
                <a:cs typeface="+mn-cs"/>
              </a:rPr>
              <a:t>• Require large gradient (e.g., 104 Km-1)</a:t>
            </a:r>
          </a:p>
          <a:p>
            <a:r>
              <a:rPr lang="en-US" sz="1200" b="0" i="0" u="none" strike="noStrike" kern="1200" baseline="0" dirty="0">
                <a:solidFill>
                  <a:schemeClr val="tx1"/>
                </a:solidFill>
                <a:latin typeface="+mn-lt"/>
                <a:ea typeface="+mn-ea"/>
                <a:cs typeface="+mn-cs"/>
              </a:rPr>
              <a:t>• Can be neglected above the lowest few centimeter</a:t>
            </a:r>
          </a:p>
          <a:p>
            <a:r>
              <a:rPr lang="en-US" sz="1200" b="0" i="0" u="none" strike="noStrike" kern="1200" baseline="0" dirty="0">
                <a:solidFill>
                  <a:schemeClr val="tx1"/>
                </a:solidFill>
                <a:latin typeface="+mn-lt"/>
                <a:ea typeface="+mn-ea"/>
                <a:cs typeface="+mn-cs"/>
              </a:rPr>
              <a:t>– Turbulent fluxes:</a:t>
            </a:r>
          </a:p>
          <a:p>
            <a:r>
              <a:rPr lang="en-US" sz="1200" b="0" i="0" u="none" strike="noStrike" kern="1200" baseline="0" dirty="0">
                <a:solidFill>
                  <a:schemeClr val="tx1"/>
                </a:solidFill>
                <a:latin typeface="+mn-lt"/>
                <a:ea typeface="+mn-ea"/>
                <a:cs typeface="+mn-cs"/>
              </a:rPr>
              <a:t>• Diffusion coefficient depend on height, wind speed,</a:t>
            </a:r>
          </a:p>
          <a:p>
            <a:r>
              <a:rPr lang="en-US" sz="1200" b="0" i="0" u="none" strike="noStrike" kern="1200" baseline="0" dirty="0">
                <a:solidFill>
                  <a:schemeClr val="tx1"/>
                </a:solidFill>
                <a:latin typeface="+mn-lt"/>
                <a:ea typeface="+mn-ea"/>
                <a:cs typeface="+mn-cs"/>
              </a:rPr>
              <a:t>friction, instability: ~ 100 m2s-1, about 104- 105 larger</a:t>
            </a:r>
          </a:p>
          <a:p>
            <a:r>
              <a:rPr lang="en-US" sz="1200" b="0" i="0" u="none" strike="noStrike" kern="1200" baseline="0" dirty="0">
                <a:solidFill>
                  <a:schemeClr val="tx1"/>
                </a:solidFill>
                <a:latin typeface="+mn-lt"/>
                <a:ea typeface="+mn-ea"/>
                <a:cs typeface="+mn-cs"/>
              </a:rPr>
              <a:t>than molecular diffusivity</a:t>
            </a:r>
          </a:p>
          <a:p>
            <a:r>
              <a:rPr lang="en-US" sz="1200" b="0" i="0" u="none" strike="noStrike" kern="1200" baseline="0" dirty="0">
                <a:solidFill>
                  <a:schemeClr val="tx1"/>
                </a:solidFill>
                <a:latin typeface="+mn-lt"/>
                <a:ea typeface="+mn-ea"/>
                <a:cs typeface="+mn-cs"/>
              </a:rPr>
              <a:t>• Caused by small and large eddies: very efficient</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b="1" u="sng" dirty="0"/>
              <a:t>Noah-MP </a:t>
            </a:r>
            <a:r>
              <a:rPr lang="en-US" dirty="0"/>
              <a:t>was developed in order to facilitate climate predictions with physically based ensembles.  Multi-physics options allows for isolation and analysis of specific parameter schemes ultimately allowing 4,584 combinations to be assessed.  In addition, to better predict climate, Noah MP is capable of coupling NCEP Global Forecasting System (GFS) and Climate Forecasting System (CFS) and in the near future, coupling will improve weather predictions with the Weather Research and Forecasting (WRF) modeling system.   Some flaws in Noah-LSM have also been modified to better represent several parameters including: surface layer radiation balances, snow depth, soil moisture and heat fluxes, leaf area-rainfall interaction, vegetation and canopy temperature distinction, soil column and drainage of soil, and runoff.</a:t>
            </a:r>
          </a:p>
          <a:p>
            <a:pPr marL="171450" indent="-171450">
              <a:buFont typeface="Arial" panose="020B0604020202020204" pitchFamily="34" charset="0"/>
              <a:buChar char="•"/>
            </a:pPr>
            <a:endParaRPr lang="en-US" b="1" dirty="0"/>
          </a:p>
          <a:p>
            <a:r>
              <a:rPr lang="en-US" b="1" u="sng" dirty="0"/>
              <a:t>Noah-MPC</a:t>
            </a:r>
            <a:r>
              <a:rPr lang="en-US" b="1" u="sng" baseline="0" dirty="0"/>
              <a:t> </a:t>
            </a:r>
            <a:r>
              <a:rPr lang="en-US" b="1" u="sng" dirty="0"/>
              <a:t>Scheme Options</a:t>
            </a:r>
          </a:p>
          <a:p>
            <a:r>
              <a:rPr lang="en-US" b="1" u="sng" dirty="0"/>
              <a:t>Multi-Physics Options</a:t>
            </a:r>
            <a:r>
              <a:rPr lang="en-US" u="sng" dirty="0"/>
              <a:t>:</a:t>
            </a:r>
          </a:p>
          <a:p>
            <a:r>
              <a:rPr lang="en-US" dirty="0"/>
              <a:t>1. Options for dynamic vegetation:</a:t>
            </a:r>
            <a:br>
              <a:rPr lang="en-US" dirty="0"/>
            </a:br>
            <a:r>
              <a:rPr lang="en-US" dirty="0"/>
              <a:t>a) off</a:t>
            </a:r>
            <a:br>
              <a:rPr lang="en-US" dirty="0"/>
            </a:br>
            <a:r>
              <a:rPr lang="en-US" dirty="0"/>
              <a:t>b) on (together with OPT_CRS = 1) [default]</a:t>
            </a:r>
          </a:p>
          <a:p>
            <a:r>
              <a:rPr lang="en-US" dirty="0"/>
              <a:t>2. Options for canopy stomatal resistance</a:t>
            </a:r>
            <a:br>
              <a:rPr lang="en-US" dirty="0"/>
            </a:br>
            <a:r>
              <a:rPr lang="en-US" dirty="0"/>
              <a:t>a) Ball-Berry (must 1 when DVEG = 2) [default]</a:t>
            </a:r>
            <a:br>
              <a:rPr lang="en-US" dirty="0"/>
            </a:br>
            <a:r>
              <a:rPr lang="en-US" dirty="0"/>
              <a:t>b) Jarvis</a:t>
            </a:r>
          </a:p>
          <a:p>
            <a:r>
              <a:rPr lang="en-US" dirty="0"/>
              <a:t>3. Options for soil moisture factor for stomatal resistance</a:t>
            </a:r>
            <a:br>
              <a:rPr lang="en-US" dirty="0"/>
            </a:br>
            <a:r>
              <a:rPr lang="en-US" dirty="0"/>
              <a:t>a) Noah (soil moisture) [default]</a:t>
            </a:r>
            <a:br>
              <a:rPr lang="en-US" dirty="0"/>
            </a:br>
            <a:r>
              <a:rPr lang="en-US" dirty="0"/>
              <a:t>b) CLM (matric potential)</a:t>
            </a:r>
            <a:br>
              <a:rPr lang="en-US" dirty="0"/>
            </a:br>
            <a:r>
              <a:rPr lang="en-US" dirty="0"/>
              <a:t>c) </a:t>
            </a:r>
            <a:r>
              <a:rPr lang="en-US" dirty="0" err="1"/>
              <a:t>SSiB</a:t>
            </a:r>
            <a:r>
              <a:rPr lang="en-US" dirty="0"/>
              <a:t> (matric potential)</a:t>
            </a:r>
          </a:p>
          <a:p>
            <a:r>
              <a:rPr lang="en-US" dirty="0"/>
              <a:t>4. Options for runoff and groundwater</a:t>
            </a:r>
            <a:br>
              <a:rPr lang="en-US" dirty="0"/>
            </a:br>
            <a:r>
              <a:rPr lang="en-US" dirty="0"/>
              <a:t>a) TOPMODEL with groundwater (</a:t>
            </a:r>
            <a:r>
              <a:rPr lang="en-US" dirty="0" err="1"/>
              <a:t>Niu</a:t>
            </a:r>
            <a:r>
              <a:rPr lang="en-US" dirty="0"/>
              <a:t> et al. 2007 JGR) [default]</a:t>
            </a:r>
            <a:br>
              <a:rPr lang="en-US" dirty="0"/>
            </a:br>
            <a:r>
              <a:rPr lang="en-US" dirty="0"/>
              <a:t>b) TOPMODEL with an equilibrium water table (</a:t>
            </a:r>
            <a:r>
              <a:rPr lang="en-US" dirty="0" err="1"/>
              <a:t>Niu</a:t>
            </a:r>
            <a:r>
              <a:rPr lang="en-US" dirty="0"/>
              <a:t> et al. 2005 JGR) ;</a:t>
            </a:r>
            <a:br>
              <a:rPr lang="en-US" dirty="0"/>
            </a:br>
            <a:r>
              <a:rPr lang="en-US" dirty="0"/>
              <a:t>c) original surface and subsurface runoff (free drainage)</a:t>
            </a:r>
            <a:br>
              <a:rPr lang="en-US" dirty="0"/>
            </a:br>
            <a:r>
              <a:rPr lang="en-US" dirty="0"/>
              <a:t>d) BATS surface and subsurface runoff (free drainage)</a:t>
            </a:r>
          </a:p>
          <a:p>
            <a:r>
              <a:rPr lang="en-US" dirty="0"/>
              <a:t>5. Options for surface layer drag </a:t>
            </a:r>
            <a:r>
              <a:rPr lang="en-US" dirty="0" err="1"/>
              <a:t>coeff</a:t>
            </a:r>
            <a:r>
              <a:rPr lang="en-US" dirty="0"/>
              <a:t> (CH &amp; CM)</a:t>
            </a:r>
            <a:br>
              <a:rPr lang="en-US" dirty="0"/>
            </a:br>
            <a:r>
              <a:rPr lang="en-US" dirty="0"/>
              <a:t>a) M-O [default]</a:t>
            </a:r>
            <a:br>
              <a:rPr lang="en-US" dirty="0"/>
            </a:br>
            <a:r>
              <a:rPr lang="en-US" dirty="0"/>
              <a:t>b) original Noah (Chen97)</a:t>
            </a:r>
          </a:p>
          <a:p>
            <a:r>
              <a:rPr lang="en-US" dirty="0"/>
              <a:t>6. Options for </a:t>
            </a:r>
            <a:r>
              <a:rPr lang="en-US" dirty="0" err="1"/>
              <a:t>supercooled</a:t>
            </a:r>
            <a:r>
              <a:rPr lang="en-US" dirty="0"/>
              <a:t> liquid water (or ice fraction)</a:t>
            </a:r>
            <a:br>
              <a:rPr lang="en-US" dirty="0"/>
            </a:br>
            <a:r>
              <a:rPr lang="en-US" dirty="0"/>
              <a:t>a) no iteration (</a:t>
            </a:r>
            <a:r>
              <a:rPr lang="en-US" dirty="0" err="1"/>
              <a:t>Niu</a:t>
            </a:r>
            <a:r>
              <a:rPr lang="en-US" dirty="0"/>
              <a:t> and Yang, 2006 JHM) [default]</a:t>
            </a:r>
            <a:br>
              <a:rPr lang="en-US" dirty="0"/>
            </a:br>
            <a:r>
              <a:rPr lang="en-US" dirty="0"/>
              <a:t>b) </a:t>
            </a:r>
            <a:r>
              <a:rPr lang="en-US" dirty="0" err="1"/>
              <a:t>Koren’s</a:t>
            </a:r>
            <a:r>
              <a:rPr lang="en-US" dirty="0"/>
              <a:t> iteration</a:t>
            </a:r>
          </a:p>
          <a:p>
            <a:r>
              <a:rPr lang="en-US" dirty="0"/>
              <a:t>7. Options for frozen soil permeability</a:t>
            </a:r>
            <a:br>
              <a:rPr lang="en-US" dirty="0"/>
            </a:br>
            <a:r>
              <a:rPr lang="en-US" dirty="0"/>
              <a:t>a) linear effects, more permeable (</a:t>
            </a:r>
            <a:r>
              <a:rPr lang="en-US" dirty="0" err="1"/>
              <a:t>Niu</a:t>
            </a:r>
            <a:r>
              <a:rPr lang="en-US" dirty="0"/>
              <a:t> and Yang, 2006, JHM) [default]</a:t>
            </a:r>
            <a:br>
              <a:rPr lang="en-US" dirty="0"/>
            </a:br>
            <a:r>
              <a:rPr lang="en-US" dirty="0"/>
              <a:t>b) nonlinear effects, less permeable (old)</a:t>
            </a:r>
          </a:p>
          <a:p>
            <a:r>
              <a:rPr lang="en-US" dirty="0"/>
              <a:t>8. Options for radiation transfer</a:t>
            </a:r>
            <a:br>
              <a:rPr lang="en-US" dirty="0"/>
            </a:br>
            <a:r>
              <a:rPr lang="en-US" dirty="0"/>
              <a:t>a) modified two-stream (gap = F(solar angle, 3D structure …)&lt;1-FVEG) [default]</a:t>
            </a:r>
            <a:br>
              <a:rPr lang="en-US" dirty="0"/>
            </a:br>
            <a:r>
              <a:rPr lang="en-US" dirty="0"/>
              <a:t>b) two-stream applied to grid-cell (gap = 0)</a:t>
            </a:r>
            <a:br>
              <a:rPr lang="en-US" dirty="0"/>
            </a:br>
            <a:r>
              <a:rPr lang="en-US" dirty="0"/>
              <a:t>c) two-stream applied to vegetated fraction (gap=1-FVEG)</a:t>
            </a:r>
          </a:p>
          <a:p>
            <a:r>
              <a:rPr lang="en-US" dirty="0"/>
              <a:t>9. Options for ground snow surface albedo</a:t>
            </a:r>
            <a:br>
              <a:rPr lang="en-US" dirty="0"/>
            </a:br>
            <a:r>
              <a:rPr lang="en-US" dirty="0"/>
              <a:t>a) BATS;</a:t>
            </a:r>
            <a:br>
              <a:rPr lang="en-US" dirty="0"/>
            </a:br>
            <a:r>
              <a:rPr lang="en-US" dirty="0"/>
              <a:t>b) CLASS [default]</a:t>
            </a:r>
          </a:p>
          <a:p>
            <a:r>
              <a:rPr lang="en-US" dirty="0"/>
              <a:t>10. Options for partitioning precipitation into rainfall &amp; snowfall</a:t>
            </a:r>
            <a:br>
              <a:rPr lang="en-US" dirty="0"/>
            </a:br>
            <a:r>
              <a:rPr lang="en-US" dirty="0"/>
              <a:t>a) Jordan (1991) [default]</a:t>
            </a:r>
            <a:br>
              <a:rPr lang="en-US" dirty="0"/>
            </a:br>
            <a:r>
              <a:rPr lang="en-US" dirty="0"/>
              <a:t>b) BATS: when SFCTMP&lt;TFRZ+2.2 ;</a:t>
            </a:r>
            <a:br>
              <a:rPr lang="en-US" dirty="0"/>
            </a:br>
            <a:r>
              <a:rPr lang="en-US" dirty="0"/>
              <a:t>c) SFCTMP&lt;TFRZ</a:t>
            </a:r>
          </a:p>
          <a:p>
            <a:r>
              <a:rPr lang="en-US" dirty="0"/>
              <a:t>11. Options for lower boundary condition of soil temperature</a:t>
            </a:r>
            <a:br>
              <a:rPr lang="en-US" dirty="0"/>
            </a:br>
            <a:r>
              <a:rPr lang="en-US" dirty="0"/>
              <a:t>a) zero heat flux from bottom (ZBOT and TBOT not used)</a:t>
            </a:r>
            <a:br>
              <a:rPr lang="en-US" dirty="0"/>
            </a:br>
            <a:r>
              <a:rPr lang="en-US" dirty="0"/>
              <a:t>b) TBOT at ZBOT (8m) read from a file (original Noah) [default]</a:t>
            </a:r>
          </a:p>
          <a:p>
            <a:r>
              <a:rPr lang="en-US" dirty="0"/>
              <a:t>12. Options for snow/soil temperature time scheme (only layer 1)</a:t>
            </a:r>
            <a:br>
              <a:rPr lang="en-US" dirty="0"/>
            </a:br>
            <a:r>
              <a:rPr lang="en-US" dirty="0"/>
              <a:t>a) semi-implicit [default]</a:t>
            </a:r>
            <a:br>
              <a:rPr lang="en-US" dirty="0"/>
            </a:br>
            <a:r>
              <a:rPr lang="en-US" dirty="0"/>
              <a:t>b) full implicit (original Noah)</a:t>
            </a:r>
          </a:p>
          <a:p>
            <a:pPr marL="171450" indent="-171450">
              <a:buFont typeface="Arial" panose="020B0604020202020204" pitchFamily="34" charset="0"/>
              <a:buChar char="•"/>
            </a:pPr>
            <a:endParaRPr lang="en-US" sz="1200" b="1" i="0" u="sng"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US" sz="1200" b="1" i="0" u="sng"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US" sz="1200" b="1" i="0" u="sng"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US" sz="1200" b="1" i="0" u="sng"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1" i="0" u="sng" strike="noStrike" kern="1200" baseline="0" dirty="0">
                <a:solidFill>
                  <a:schemeClr val="tx1"/>
                </a:solidFill>
                <a:latin typeface="+mn-lt"/>
                <a:ea typeface="+mn-ea"/>
                <a:cs typeface="+mn-cs"/>
              </a:rPr>
              <a:t>Gao et al.:  </a:t>
            </a:r>
            <a:r>
              <a:rPr lang="en-US" sz="1200" b="0" i="0" u="none" strike="noStrike" kern="1200" baseline="0" dirty="0">
                <a:solidFill>
                  <a:schemeClr val="tx1"/>
                </a:solidFill>
                <a:latin typeface="+mn-lt"/>
                <a:ea typeface="+mn-ea"/>
                <a:cs typeface="+mn-cs"/>
              </a:rPr>
              <a:t>Dynamical downscaling CAM/</a:t>
            </a:r>
            <a:r>
              <a:rPr lang="en-US" sz="1200" b="0" i="0" u="none" strike="noStrike" kern="1200" baseline="0" dirty="0" err="1">
                <a:solidFill>
                  <a:schemeClr val="tx1"/>
                </a:solidFill>
                <a:latin typeface="+mn-lt"/>
                <a:ea typeface="+mn-ea"/>
                <a:cs typeface="+mn-cs"/>
              </a:rPr>
              <a:t>Chem</a:t>
            </a:r>
            <a:r>
              <a:rPr lang="en-US" sz="1200" b="0" i="0" u="none" strike="noStrike" kern="1200" baseline="0" dirty="0">
                <a:solidFill>
                  <a:schemeClr val="tx1"/>
                </a:solidFill>
                <a:latin typeface="+mn-lt"/>
                <a:ea typeface="+mn-ea"/>
                <a:cs typeface="+mn-cs"/>
              </a:rPr>
              <a:t> -  Impacts of emissions and climate on O3 over U.S. with RCP4.5 and 8.5 emissions</a:t>
            </a:r>
          </a:p>
          <a:p>
            <a:pPr marL="171450" indent="-171450">
              <a:buFont typeface="Arial" panose="020B0604020202020204" pitchFamily="34" charset="0"/>
              <a:buChar char="•"/>
            </a:pPr>
            <a:r>
              <a:rPr lang="en-US" sz="1200" b="1" i="0" u="sng" strike="noStrike" kern="1200" baseline="0" dirty="0">
                <a:solidFill>
                  <a:schemeClr val="tx1"/>
                </a:solidFill>
                <a:latin typeface="+mn-lt"/>
                <a:ea typeface="+mn-ea"/>
                <a:cs typeface="+mn-cs"/>
              </a:rPr>
              <a:t>Gonzalez-Abraham et al.: </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Dynamical downscaling ECHAM5 – A1B Scenario – Regional NEI 2002 Projected using MARKAL</a:t>
            </a:r>
          </a:p>
          <a:p>
            <a:pPr marL="171450" indent="-171450">
              <a:buFont typeface="Arial" panose="020B0604020202020204" pitchFamily="34" charset="0"/>
              <a:buChar char="•"/>
            </a:pPr>
            <a:r>
              <a:rPr lang="en-US" sz="1200" b="1" i="0" u="sng" strike="noStrike" kern="1200" baseline="0" dirty="0">
                <a:solidFill>
                  <a:schemeClr val="tx1"/>
                </a:solidFill>
                <a:latin typeface="+mn-lt"/>
                <a:ea typeface="+mn-ea"/>
                <a:cs typeface="+mn-cs"/>
              </a:rPr>
              <a:t>Zhang et al.:  </a:t>
            </a:r>
            <a:r>
              <a:rPr lang="en-US" sz="1200" b="0" i="0" u="none" strike="noStrike" kern="1200" baseline="0" dirty="0">
                <a:solidFill>
                  <a:schemeClr val="tx1"/>
                </a:solidFill>
                <a:latin typeface="+mn-lt"/>
                <a:ea typeface="+mn-ea"/>
                <a:cs typeface="+mn-cs"/>
              </a:rPr>
              <a:t>Dynamical downscaling GFDL AM3 – Co-benefits of RCP emissions and climate reductions</a:t>
            </a:r>
          </a:p>
          <a:p>
            <a:pPr marL="171450" indent="-171450">
              <a:buFont typeface="Arial" panose="020B0604020202020204" pitchFamily="34" charset="0"/>
              <a:buChar char="•"/>
            </a:pPr>
            <a:r>
              <a:rPr lang="en-US" sz="1200" b="1" i="0" u="sng" strike="noStrike" kern="1200" baseline="0" dirty="0">
                <a:solidFill>
                  <a:schemeClr val="tx1"/>
                </a:solidFill>
                <a:latin typeface="+mn-lt"/>
                <a:ea typeface="+mn-ea"/>
                <a:cs typeface="+mn-cs"/>
              </a:rPr>
              <a:t>Campbell et al.:  </a:t>
            </a:r>
            <a:r>
              <a:rPr lang="en-US" sz="1200" b="0" i="0" u="none" strike="noStrike" kern="1200" baseline="0" dirty="0">
                <a:solidFill>
                  <a:schemeClr val="tx1"/>
                </a:solidFill>
                <a:latin typeface="+mn-lt"/>
                <a:ea typeface="+mn-ea"/>
                <a:cs typeface="+mn-cs"/>
              </a:rPr>
              <a:t>Dynamical downscaling CCSM – IPCC A1B Scenario – Impacts of transportation sector emission changes from a technology driver model</a:t>
            </a:r>
          </a:p>
          <a:p>
            <a:endParaRPr lang="en-US" sz="1200" b="0" i="0" u="none" strike="noStrike" kern="1200" baseline="0" dirty="0">
              <a:solidFill>
                <a:schemeClr val="tx1"/>
              </a:solidFill>
              <a:latin typeface="+mn-lt"/>
              <a:ea typeface="+mn-ea"/>
              <a:cs typeface="+mn-cs"/>
            </a:endParaRPr>
          </a:p>
          <a:p>
            <a:r>
              <a:rPr lang="en-US" sz="1200" b="1" i="0" u="sng" strike="noStrike" kern="1200" baseline="0" dirty="0">
                <a:solidFill>
                  <a:schemeClr val="tx1"/>
                </a:solidFill>
                <a:latin typeface="+mn-lt"/>
                <a:ea typeface="+mn-ea"/>
                <a:cs typeface="+mn-cs"/>
              </a:rPr>
              <a:t>WRF/P-X LSM was designed for retrospective meteorological applications not a real-time forecasting or long-term climate simulation application, because of the indirect soil nudging scheme</a:t>
            </a:r>
            <a:r>
              <a:rPr lang="en-US" sz="1200" b="1" i="0" u="none" strike="noStrike" kern="1200" baseline="0" dirty="0">
                <a:solidFill>
                  <a:schemeClr val="tx1"/>
                </a:solidFill>
                <a:latin typeface="+mn-lt"/>
                <a:ea typeface="+mn-ea"/>
                <a:cs typeface="+mn-cs"/>
              </a:rPr>
              <a:t>. </a:t>
            </a:r>
            <a:r>
              <a:rPr lang="en-US" sz="1200" b="1" i="0" u="sng" strike="noStrike" kern="1200" baseline="0" dirty="0">
                <a:solidFill>
                  <a:schemeClr val="tx1"/>
                </a:solidFill>
                <a:latin typeface="+mn-lt"/>
                <a:ea typeface="+mn-ea"/>
                <a:cs typeface="+mn-cs"/>
              </a:rPr>
              <a:t>The indirect soil nudging requires accurate 2-m temperature and water vapor mixing ratio analyses (not available in real-time forecasting unless forecasted fields are used). </a:t>
            </a:r>
            <a:r>
              <a:rPr lang="en-US" sz="1200" b="0" i="0" u="none" strike="noStrike" kern="1200" baseline="0" dirty="0">
                <a:solidFill>
                  <a:schemeClr val="tx1"/>
                </a:solidFill>
                <a:latin typeface="+mn-lt"/>
                <a:ea typeface="+mn-ea"/>
                <a:cs typeface="+mn-cs"/>
              </a:rPr>
              <a:t>These are computed by blending point surface observations and forecast model initial conditions using the </a:t>
            </a:r>
            <a:r>
              <a:rPr lang="en-US" sz="1200" b="0" i="0" u="none" strike="noStrike" kern="1200" baseline="0" dirty="0" err="1">
                <a:solidFill>
                  <a:schemeClr val="tx1"/>
                </a:solidFill>
                <a:latin typeface="+mn-lt"/>
                <a:ea typeface="+mn-ea"/>
                <a:cs typeface="+mn-cs"/>
              </a:rPr>
              <a:t>Obsgrid</a:t>
            </a:r>
            <a:r>
              <a:rPr lang="en-US" sz="1200" b="0" i="0" u="none" strike="noStrike" kern="1200" baseline="0" dirty="0">
                <a:solidFill>
                  <a:schemeClr val="tx1"/>
                </a:solidFill>
                <a:latin typeface="+mn-lt"/>
                <a:ea typeface="+mn-ea"/>
                <a:cs typeface="+mn-cs"/>
              </a:rPr>
              <a:t> preprocessor.</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Additional work in MCIP had been done some time ago to better link CMAQ with the NOAH LSM (Chen and </a:t>
            </a:r>
            <a:r>
              <a:rPr lang="en-US" sz="1200" b="0" i="0" u="none" strike="noStrike" kern="1200" baseline="0" dirty="0" err="1">
                <a:solidFill>
                  <a:schemeClr val="tx1"/>
                </a:solidFill>
                <a:latin typeface="+mn-lt"/>
                <a:ea typeface="+mn-ea"/>
                <a:cs typeface="+mn-cs"/>
              </a:rPr>
              <a:t>Dudhia</a:t>
            </a:r>
            <a:r>
              <a:rPr lang="en-US" sz="1200" b="0" i="0" u="none" strike="noStrike" kern="1200" baseline="0" dirty="0">
                <a:solidFill>
                  <a:schemeClr val="tx1"/>
                </a:solidFill>
                <a:latin typeface="+mn-lt"/>
                <a:ea typeface="+mn-ea"/>
                <a:cs typeface="+mn-cs"/>
              </a:rPr>
              <a:t>, 2001).</a:t>
            </a:r>
          </a:p>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4</a:t>
            </a:fld>
            <a:endParaRPr lang="en-US"/>
          </a:p>
        </p:txBody>
      </p:sp>
    </p:spTree>
    <p:extLst>
      <p:ext uri="{BB962C8B-B14F-4D97-AF65-F5344CB8AC3E}">
        <p14:creationId xmlns:p14="http://schemas.microsoft.com/office/powerpoint/2010/main" val="2671666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171450" indent="-171450">
              <a:buFont typeface="Arial" panose="020B0604020202020204" pitchFamily="34" charset="0"/>
              <a:buChar char="•"/>
            </a:pPr>
            <a:r>
              <a:rPr lang="en-US" sz="1200" b="1" i="0" u="sng" strike="noStrike" kern="1200" baseline="0" dirty="0">
                <a:solidFill>
                  <a:schemeClr val="tx1"/>
                </a:solidFill>
                <a:latin typeface="+mn-lt"/>
                <a:ea typeface="+mn-ea"/>
                <a:cs typeface="+mn-cs"/>
              </a:rPr>
              <a:t>Stomatal resistance or conductance (</a:t>
            </a:r>
            <a:r>
              <a:rPr lang="en-US" sz="1200" b="1" i="1" u="sng" strike="noStrike" kern="1200" baseline="0" dirty="0" err="1">
                <a:solidFill>
                  <a:schemeClr val="tx1"/>
                </a:solidFill>
                <a:latin typeface="+mn-lt"/>
                <a:ea typeface="+mn-ea"/>
                <a:cs typeface="+mn-cs"/>
              </a:rPr>
              <a:t>gst</a:t>
            </a:r>
            <a:r>
              <a:rPr lang="en-US" sz="1200" b="1" i="1" u="sng" strike="noStrike" kern="1200" baseline="0" dirty="0">
                <a:solidFill>
                  <a:schemeClr val="tx1"/>
                </a:solidFill>
                <a:latin typeface="+mn-lt"/>
                <a:ea typeface="+mn-ea"/>
                <a:cs typeface="+mn-cs"/>
              </a:rPr>
              <a:t> </a:t>
            </a:r>
            <a:r>
              <a:rPr lang="en-US" sz="1200" b="1" i="0" u="sng" strike="noStrike" kern="1200" baseline="0" dirty="0">
                <a:solidFill>
                  <a:schemeClr val="tx1"/>
                </a:solidFill>
                <a:latin typeface="+mn-lt"/>
                <a:ea typeface="+mn-ea"/>
                <a:cs typeface="+mn-cs"/>
              </a:rPr>
              <a:t>= 1/</a:t>
            </a:r>
            <a:r>
              <a:rPr lang="en-US" sz="1200" b="1" i="1" u="sng" strike="noStrike" kern="1200" baseline="0" dirty="0" err="1">
                <a:solidFill>
                  <a:schemeClr val="tx1"/>
                </a:solidFill>
                <a:latin typeface="+mn-lt"/>
                <a:ea typeface="+mn-ea"/>
                <a:cs typeface="+mn-cs"/>
              </a:rPr>
              <a:t>Rst</a:t>
            </a:r>
            <a:r>
              <a:rPr lang="en-US" sz="1200" b="1" i="0" u="sng" strike="noStrike" kern="1200" baseline="0" dirty="0">
                <a:solidFill>
                  <a:schemeClr val="tx1"/>
                </a:solidFill>
                <a:latin typeface="+mn-lt"/>
                <a:ea typeface="+mn-ea"/>
                <a:cs typeface="+mn-cs"/>
              </a:rPr>
              <a:t>) controls the flux of gasses, including CO2 and water vapor, into and out of leaves, and is a key parameter for dry deposition in CMAQ. </a:t>
            </a:r>
          </a:p>
          <a:p>
            <a:pPr marL="171450" indent="-171450">
              <a:buFont typeface="Arial" panose="020B0604020202020204" pitchFamily="34" charset="0"/>
              <a:buChar char="•"/>
            </a:pPr>
            <a:r>
              <a:rPr lang="en-US" sz="1200" b="1" i="0" u="sng" strike="noStrike" kern="1200" baseline="0" dirty="0">
                <a:solidFill>
                  <a:schemeClr val="tx1"/>
                </a:solidFill>
                <a:latin typeface="+mn-lt"/>
                <a:ea typeface="+mn-ea"/>
                <a:cs typeface="+mn-cs"/>
              </a:rPr>
              <a:t>Since stomatal resistance is the primary regulatory process for evapotranspiration, it is a key parameter for LSMs that are included in meteorology models</a:t>
            </a:r>
            <a:r>
              <a:rPr lang="en-US" sz="1200" b="0" i="0" u="none" strike="noStrike" kern="1200" baseline="0" dirty="0">
                <a:solidFill>
                  <a:schemeClr val="tx1"/>
                </a:solidFill>
                <a:latin typeface="+mn-lt"/>
                <a:ea typeface="+mn-ea"/>
                <a:cs typeface="+mn-cs"/>
              </a:rPr>
              <a:t>.</a:t>
            </a:r>
          </a:p>
          <a:p>
            <a:pPr marL="171450" indent="-171450">
              <a:buFont typeface="Arial" panose="020B0604020202020204" pitchFamily="34" charset="0"/>
              <a:buChar char="•"/>
            </a:pPr>
            <a:r>
              <a:rPr lang="en-US" sz="1200" b="1" i="0" u="sng" strike="noStrike" kern="1200" baseline="0" dirty="0">
                <a:solidFill>
                  <a:schemeClr val="tx1"/>
                </a:solidFill>
                <a:latin typeface="+mn-lt"/>
                <a:ea typeface="+mn-ea"/>
                <a:cs typeface="+mn-cs"/>
              </a:rPr>
              <a:t>Thus it makes sense to use the same parameterization of the stomatal pathway for the WRF meteorological and CMAQ chemical components of air quality modeling systems, but wasn’t done so until now…</a:t>
            </a:r>
          </a:p>
          <a:p>
            <a:pPr marL="0" indent="0">
              <a:buFont typeface="Arial" panose="020B0604020202020204" pitchFamily="34" charset="0"/>
              <a:buNone/>
            </a:pPr>
            <a:endParaRPr lang="en-US" sz="1200" b="1" i="0" u="sng"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1" i="0" u="sng" strike="noStrike" kern="1200" baseline="0" dirty="0">
                <a:solidFill>
                  <a:schemeClr val="tx1"/>
                </a:solidFill>
                <a:latin typeface="+mn-lt"/>
                <a:ea typeface="+mn-ea"/>
                <a:cs typeface="+mn-cs"/>
              </a:rPr>
              <a:t>Significant differences in </a:t>
            </a:r>
            <a:r>
              <a:rPr lang="en-US" sz="1200" b="1" i="0" u="sng" strike="noStrike" kern="1200" baseline="0" dirty="0" err="1">
                <a:solidFill>
                  <a:schemeClr val="tx1"/>
                </a:solidFill>
                <a:latin typeface="+mn-lt"/>
                <a:ea typeface="+mn-ea"/>
                <a:cs typeface="+mn-cs"/>
              </a:rPr>
              <a:t>Rc</a:t>
            </a:r>
            <a:r>
              <a:rPr lang="en-US" sz="1200" b="1" i="0" u="sng" strike="noStrike" kern="1200" baseline="0" dirty="0">
                <a:solidFill>
                  <a:schemeClr val="tx1"/>
                </a:solidFill>
                <a:latin typeface="+mn-lt"/>
                <a:ea typeface="+mn-ea"/>
                <a:cs typeface="+mn-cs"/>
              </a:rPr>
              <a:t> in many areas of CONUS, definitely impacted by sub-grid scale land-use heterogeneity from Noah-Mosaic tiling approach, and this is passed directly to CMAQ </a:t>
            </a:r>
          </a:p>
          <a:p>
            <a:pPr marL="0" indent="0">
              <a:buFont typeface="Arial" panose="020B0604020202020204" pitchFamily="34" charset="0"/>
              <a:buNone/>
            </a:pPr>
            <a:endParaRPr lang="en-US" sz="1200" b="0" i="0" u="sng"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1" i="0" u="sng" strike="noStrike" kern="1200" baseline="0" dirty="0">
                <a:solidFill>
                  <a:schemeClr val="tx1"/>
                </a:solidFill>
                <a:latin typeface="+mn-lt"/>
                <a:ea typeface="+mn-ea"/>
                <a:cs typeface="+mn-cs"/>
              </a:rPr>
              <a:t>Stand alone calculations solely a function of land-use type from look up tables…</a:t>
            </a:r>
          </a:p>
          <a:p>
            <a:pPr marL="0" indent="0">
              <a:buFont typeface="Arial" panose="020B0604020202020204" pitchFamily="34" charset="0"/>
              <a:buNone/>
            </a:pPr>
            <a:endParaRPr lang="en-US" sz="1200" b="0" i="0" u="sng"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Noah,</a:t>
            </a:r>
            <a:r>
              <a:rPr lang="en-US" baseline="0" dirty="0"/>
              <a:t> </a:t>
            </a:r>
            <a:r>
              <a:rPr lang="en-US" baseline="0" dirty="0" err="1"/>
              <a:t>Rc</a:t>
            </a:r>
            <a:r>
              <a:rPr lang="en-US" baseline="0" dirty="0"/>
              <a:t> calculation is similar methodology to </a:t>
            </a:r>
            <a:r>
              <a:rPr lang="en-US" baseline="0" dirty="0" err="1"/>
              <a:t>Rs</a:t>
            </a:r>
            <a:r>
              <a:rPr lang="en-US" baseline="0" dirty="0"/>
              <a:t> in P-X, where both are approximated by using the Jarvis model, and approximates model bulk (canopy level) stomatal resistance (or conductance), where </a:t>
            </a:r>
            <a:r>
              <a:rPr lang="en-US" sz="1200" b="0" i="0" u="none" strike="noStrike" kern="1200" baseline="0" dirty="0">
                <a:solidFill>
                  <a:schemeClr val="tx1"/>
                </a:solidFill>
                <a:latin typeface="+mn-lt"/>
                <a:ea typeface="+mn-ea"/>
                <a:cs typeface="+mn-cs"/>
              </a:rPr>
              <a:t>the </a:t>
            </a:r>
            <a:r>
              <a:rPr lang="en-US" sz="1200" b="1" i="0" u="none" strike="noStrike" kern="1200" baseline="0" dirty="0">
                <a:solidFill>
                  <a:schemeClr val="tx1"/>
                </a:solidFill>
                <a:latin typeface="+mn-lt"/>
                <a:ea typeface="+mn-ea"/>
                <a:cs typeface="+mn-cs"/>
              </a:rPr>
              <a:t>functions </a:t>
            </a:r>
            <a:r>
              <a:rPr lang="en-US" sz="1200" b="1" i="1" u="none" strike="noStrike" kern="1200" baseline="0" dirty="0">
                <a:solidFill>
                  <a:schemeClr val="tx1"/>
                </a:solidFill>
                <a:latin typeface="+mn-lt"/>
                <a:ea typeface="+mn-ea"/>
                <a:cs typeface="+mn-cs"/>
              </a:rPr>
              <a:t>F</a:t>
            </a:r>
            <a:r>
              <a:rPr lang="en-US" sz="1200" b="1" i="0" u="none" strike="noStrike" kern="1200" baseline="0" dirty="0">
                <a:solidFill>
                  <a:schemeClr val="tx1"/>
                </a:solidFill>
                <a:latin typeface="+mn-lt"/>
                <a:ea typeface="+mn-ea"/>
                <a:cs typeface="+mn-cs"/>
              </a:rPr>
              <a:t>1–4 represent the fractional degree of stomatal closure caused by the environmental stresses: photosynthetically active radiation </a:t>
            </a:r>
            <a:r>
              <a:rPr lang="en-US" sz="1200" b="1" i="1" u="none" strike="noStrike" kern="1200" baseline="0" dirty="0">
                <a:solidFill>
                  <a:schemeClr val="tx1"/>
                </a:solidFill>
                <a:latin typeface="+mn-lt"/>
                <a:ea typeface="+mn-ea"/>
                <a:cs typeface="+mn-cs"/>
              </a:rPr>
              <a:t>PAR</a:t>
            </a:r>
            <a:r>
              <a:rPr lang="en-US" sz="1200" b="1" i="0" u="none" strike="noStrike" kern="1200" baseline="0" dirty="0">
                <a:solidFill>
                  <a:schemeClr val="tx1"/>
                </a:solidFill>
                <a:latin typeface="+mn-lt"/>
                <a:ea typeface="+mn-ea"/>
                <a:cs typeface="+mn-cs"/>
              </a:rPr>
              <a:t>, root-depth soil moisture </a:t>
            </a:r>
            <a:r>
              <a:rPr lang="en-US" sz="1200" b="1" i="1" u="none" strike="noStrike" kern="1200" baseline="0" dirty="0">
                <a:solidFill>
                  <a:schemeClr val="tx1"/>
                </a:solidFill>
                <a:latin typeface="+mn-lt"/>
                <a:ea typeface="+mn-ea"/>
                <a:cs typeface="+mn-cs"/>
              </a:rPr>
              <a:t>w</a:t>
            </a:r>
            <a:r>
              <a:rPr lang="en-US" sz="1200" b="1" i="0" u="none" strike="noStrike" kern="1200" baseline="0" dirty="0">
                <a:solidFill>
                  <a:schemeClr val="tx1"/>
                </a:solidFill>
                <a:latin typeface="+mn-lt"/>
                <a:ea typeface="+mn-ea"/>
                <a:cs typeface="+mn-cs"/>
              </a:rPr>
              <a:t>2, relative humidity at the leaf surface </a:t>
            </a:r>
            <a:r>
              <a:rPr lang="en-US" sz="1200" b="1" i="1" u="none" strike="noStrike" kern="1200" baseline="0" dirty="0">
                <a:solidFill>
                  <a:schemeClr val="tx1"/>
                </a:solidFill>
                <a:latin typeface="+mn-lt"/>
                <a:ea typeface="+mn-ea"/>
                <a:cs typeface="+mn-cs"/>
              </a:rPr>
              <a:t>RHs, </a:t>
            </a:r>
            <a:r>
              <a:rPr lang="en-US" sz="1200" b="1" i="0" u="none" strike="noStrike" kern="1200" baseline="0" dirty="0">
                <a:solidFill>
                  <a:schemeClr val="tx1"/>
                </a:solidFill>
                <a:latin typeface="+mn-lt"/>
                <a:ea typeface="+mn-ea"/>
                <a:cs typeface="+mn-cs"/>
              </a:rPr>
              <a:t>and air temperature in the canopy </a:t>
            </a:r>
            <a:r>
              <a:rPr lang="en-US" sz="1200" b="1" i="1" u="none" strike="noStrike" kern="1200" baseline="0" dirty="0">
                <a:solidFill>
                  <a:schemeClr val="tx1"/>
                </a:solidFill>
                <a:latin typeface="+mn-lt"/>
                <a:ea typeface="+mn-ea"/>
                <a:cs typeface="+mn-cs"/>
              </a:rPr>
              <a:t>Ta</a:t>
            </a:r>
            <a:r>
              <a:rPr lang="en-US" sz="1200" b="1" i="0" u="none" strike="noStrike" kern="1200" baseline="0" dirty="0">
                <a:solidFill>
                  <a:schemeClr val="tx1"/>
                </a:solidFill>
                <a:latin typeface="+mn-lt"/>
                <a:ea typeface="+mn-ea"/>
                <a:cs typeface="+mn-cs"/>
              </a:rPr>
              <a:t>.   </a:t>
            </a:r>
            <a:r>
              <a:rPr lang="en-US" sz="1200" b="1" i="0" u="sng" strike="noStrike" kern="1200" baseline="0" dirty="0">
                <a:solidFill>
                  <a:schemeClr val="tx1"/>
                </a:solidFill>
                <a:latin typeface="+mn-lt"/>
                <a:ea typeface="+mn-ea"/>
                <a:cs typeface="+mn-cs"/>
              </a:rPr>
              <a:t>In other words,  F1 = amount of PAR, F2 = dry soil stress, F3 = dry air stress, and F4 = heat stress</a:t>
            </a:r>
            <a:r>
              <a:rPr lang="en-US" sz="1200" b="0" i="0" u="sng"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Rc_min</a:t>
            </a:r>
            <a:r>
              <a:rPr lang="en-US" sz="1200" b="0" i="0" u="none" strike="noStrike" kern="1200" baseline="0" dirty="0">
                <a:solidFill>
                  <a:schemeClr val="tx1"/>
                </a:solidFill>
                <a:latin typeface="+mn-lt"/>
                <a:ea typeface="+mn-ea"/>
                <a:cs typeface="+mn-cs"/>
              </a:rPr>
              <a:t> is the minimum canopy resistance as a function of vegetation type.  Thus hot and dry air lead to stressed vegetation, reduced transpiration, and larger (smaller) resistances (conductance).  </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1" i="0" u="sng" strike="noStrike" kern="1200" baseline="0" dirty="0">
                <a:solidFill>
                  <a:schemeClr val="tx1"/>
                </a:solidFill>
                <a:latin typeface="+mn-lt"/>
                <a:ea typeface="+mn-ea"/>
                <a:cs typeface="+mn-cs"/>
              </a:rPr>
              <a:t>Increased spatial heterogeneity in </a:t>
            </a:r>
            <a:r>
              <a:rPr lang="en-US" sz="1200" b="1" i="0" u="sng" strike="noStrike" kern="1200" baseline="0" dirty="0" err="1">
                <a:solidFill>
                  <a:schemeClr val="tx1"/>
                </a:solidFill>
                <a:latin typeface="+mn-lt"/>
                <a:ea typeface="+mn-ea"/>
                <a:cs typeface="+mn-cs"/>
              </a:rPr>
              <a:t>Rs</a:t>
            </a:r>
            <a:r>
              <a:rPr lang="en-US" sz="1200" b="1" i="0" u="sng" strike="noStrike" kern="1200" baseline="0" dirty="0">
                <a:solidFill>
                  <a:schemeClr val="tx1"/>
                </a:solidFill>
                <a:latin typeface="+mn-lt"/>
                <a:ea typeface="+mn-ea"/>
                <a:cs typeface="+mn-cs"/>
              </a:rPr>
              <a:t> for modified Noah and Noah Mosaic in the west and northwest, and over numerous regions in the eastern U.S.  </a:t>
            </a:r>
          </a:p>
          <a:p>
            <a:pPr marL="171450" indent="-171450">
              <a:buFont typeface="Arial" panose="020B0604020202020204" pitchFamily="34" charset="0"/>
              <a:buChar char="•"/>
            </a:pPr>
            <a:r>
              <a:rPr lang="en-US" sz="1200" b="1" i="0" u="sng" strike="noStrike" kern="1200" baseline="0" dirty="0">
                <a:solidFill>
                  <a:schemeClr val="tx1"/>
                </a:solidFill>
                <a:latin typeface="+mn-lt"/>
                <a:ea typeface="+mn-ea"/>
                <a:cs typeface="+mn-cs"/>
              </a:rPr>
              <a:t>Default Noah </a:t>
            </a:r>
            <a:r>
              <a:rPr lang="en-US" sz="1200" b="1" i="0" u="sng" strike="noStrike" kern="1200" baseline="0" dirty="0" err="1">
                <a:solidFill>
                  <a:schemeClr val="tx1"/>
                </a:solidFill>
                <a:latin typeface="+mn-lt"/>
                <a:ea typeface="+mn-ea"/>
                <a:cs typeface="+mn-cs"/>
              </a:rPr>
              <a:t>Rs</a:t>
            </a:r>
            <a:r>
              <a:rPr lang="en-US" sz="1200" b="1" i="0" u="sng" strike="noStrike" kern="1200" baseline="0" dirty="0">
                <a:solidFill>
                  <a:schemeClr val="tx1"/>
                </a:solidFill>
                <a:latin typeface="+mn-lt"/>
                <a:ea typeface="+mn-ea"/>
                <a:cs typeface="+mn-cs"/>
              </a:rPr>
              <a:t> is a stand alone calculation in the met processor for CMAQ, MCIP, where the F2 dry soil stress is taken from look up table based on land use type.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 article cited for M3Dry (Pleim et al 2001) presents the dry deposition model as part of a coupled land surface model (LSM) for meteorology and chemistry. This article, and a more recent article by Pleim and Ran (2011), both explain that a key advantage of M3Dry over stand-alone dry deposition models such as the </a:t>
            </a:r>
            <a:r>
              <a:rPr lang="en-US" sz="1200" b="0" i="0" u="none" strike="noStrike" kern="1200" baseline="0" dirty="0" err="1">
                <a:solidFill>
                  <a:schemeClr val="tx1"/>
                </a:solidFill>
                <a:latin typeface="+mn-lt"/>
                <a:ea typeface="+mn-ea"/>
                <a:cs typeface="+mn-cs"/>
              </a:rPr>
              <a:t>Wesely</a:t>
            </a:r>
            <a:r>
              <a:rPr lang="en-US" sz="1200" b="0" i="0" u="none" strike="noStrike" kern="1200" baseline="0" dirty="0">
                <a:solidFill>
                  <a:schemeClr val="tx1"/>
                </a:solidFill>
                <a:latin typeface="+mn-lt"/>
                <a:ea typeface="+mn-ea"/>
                <a:cs typeface="+mn-cs"/>
              </a:rPr>
              <a:t> model is that the stomatal conductance and several other parameters are used directly from the LSM in the meteorology model.  In this way, the stomatal pathway for dry deposition is proportional (scaled by the ratio of the chemical diffusivity to the diffusivity of water) to the stomatal conductance used to compute transpiration for surface moisture flux in the meteorology model. In the most recent model versions, dry deposition velocities are computed in CMAQ (M3Dry was removed from MCIP in 2011) using stomatal conductance that is output from the meteorology model (or typically the P-X LSM stomatal conductance) Thus the stomatal pathway for dry deposition in M3Dry is as good or bad as the stomatal pathway for evapotranspiration. If the stomatal conductance is not realistic, the meteorology simulation will not be accurate.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MCIP includes an option for a standalone stomatal conductance calculation (function of the land use type in MCIP resistcalc.F90) for use if this parameter was not available from the meteorology LSM model output. If the stomatal conductance for the M3Dry model runs do not use the stomatal conductance from the WRF LSM (in this case Noah), the results would not be representative of the model’s typical performance.  We fix this.</a:t>
            </a:r>
          </a:p>
          <a:p>
            <a:endParaRPr lang="en-US" sz="1200" b="0" i="0" u="none" strike="noStrike" kern="1200" baseline="0" dirty="0">
              <a:solidFill>
                <a:schemeClr val="tx1"/>
              </a:solidFill>
              <a:latin typeface="+mn-lt"/>
              <a:ea typeface="+mn-ea"/>
              <a:cs typeface="+mn-cs"/>
            </a:endParaRPr>
          </a:p>
          <a:p>
            <a:r>
              <a:rPr lang="en-US" dirty="0"/>
              <a:t>Plots:  For</a:t>
            </a:r>
            <a:r>
              <a:rPr lang="en-US" baseline="0" dirty="0"/>
              <a:t> Offline Noah Base, </a:t>
            </a:r>
            <a:r>
              <a:rPr lang="en-US" baseline="0" dirty="0" err="1"/>
              <a:t>Rs</a:t>
            </a:r>
            <a:r>
              <a:rPr lang="en-US" baseline="0" dirty="0"/>
              <a:t> = 1/RSTOMI from MCIP (</a:t>
            </a:r>
            <a:r>
              <a:rPr lang="en-US" baseline="0" dirty="0" err="1"/>
              <a:t>resistcalc</a:t>
            </a:r>
            <a:r>
              <a:rPr lang="en-US" baseline="0" dirty="0"/>
              <a:t> routine) METCRO2D and slight </a:t>
            </a:r>
            <a:r>
              <a:rPr lang="en-US" baseline="0" dirty="0" err="1"/>
              <a:t>regrid</a:t>
            </a:r>
            <a:r>
              <a:rPr lang="en-US" baseline="0" dirty="0"/>
              <a:t> to WRF Domain for comparison</a:t>
            </a:r>
          </a:p>
          <a:p>
            <a:r>
              <a:rPr lang="en-US" baseline="0" dirty="0"/>
              <a:t>For Coupled Noah Dev Runs, </a:t>
            </a:r>
            <a:r>
              <a:rPr lang="en-US" baseline="0" dirty="0" err="1"/>
              <a:t>Rs</a:t>
            </a:r>
            <a:r>
              <a:rPr lang="en-US" baseline="0" dirty="0"/>
              <a:t> = RC2 from WRF Noah Dev output</a:t>
            </a:r>
          </a:p>
          <a:p>
            <a:endParaRPr lang="en-US" baseline="0" dirty="0"/>
          </a:p>
          <a:p>
            <a:r>
              <a:rPr lang="en-US" baseline="0" dirty="0"/>
              <a:t>Some significant differences in offline vs. coupled development Noah </a:t>
            </a:r>
            <a:r>
              <a:rPr lang="en-US" baseline="0" dirty="0" err="1"/>
              <a:t>Rs</a:t>
            </a:r>
            <a:r>
              <a:rPr lang="en-US" baseline="0" dirty="0"/>
              <a:t> values.</a:t>
            </a:r>
          </a:p>
          <a:p>
            <a:endParaRPr lang="en-US" baseline="0" dirty="0"/>
          </a:p>
          <a:p>
            <a:endParaRPr lang="en-US" baseline="0" dirty="0"/>
          </a:p>
          <a:p>
            <a:endParaRPr lang="en-US" baseline="0" dirty="0"/>
          </a:p>
          <a:p>
            <a:pPr marL="171450" indent="-171450">
              <a:buFont typeface="Arial" panose="020B0604020202020204" pitchFamily="34" charset="0"/>
              <a:buChar char="•"/>
            </a:pPr>
            <a:r>
              <a:rPr lang="en-US" b="1" u="sng" dirty="0"/>
              <a:t>Use WRF/Noah</a:t>
            </a:r>
            <a:r>
              <a:rPr lang="en-US" b="1" u="sng" baseline="0" dirty="0"/>
              <a:t> lowest model layer wind speed and friction velocity, self consistent, where WSPD contains the convective velocity scale and </a:t>
            </a:r>
            <a:r>
              <a:rPr lang="en-US" b="1" u="sng" baseline="0" dirty="0" err="1"/>
              <a:t>subgrid</a:t>
            </a:r>
            <a:r>
              <a:rPr lang="en-US" b="1" u="sng" baseline="0" dirty="0"/>
              <a:t>-scale velocity Vg correction, inside w*, following </a:t>
            </a:r>
            <a:r>
              <a:rPr lang="en-US" b="1" u="sng" baseline="0" dirty="0" err="1"/>
              <a:t>Beljaars</a:t>
            </a:r>
            <a:r>
              <a:rPr lang="en-US" b="1" u="sng" baseline="0" dirty="0"/>
              <a:t> (1995, QJRMS), and </a:t>
            </a:r>
            <a:r>
              <a:rPr lang="en-US" b="1" u="sng" baseline="0" dirty="0" err="1"/>
              <a:t>Mahrt</a:t>
            </a:r>
            <a:r>
              <a:rPr lang="en-US" b="1" u="sng" baseline="0" dirty="0"/>
              <a:t> and Sun (1995, MWR) over land, and </a:t>
            </a:r>
            <a:r>
              <a:rPr lang="en-US" b="1" u="sng" baseline="0" dirty="0" err="1"/>
              <a:t>Wyngaard</a:t>
            </a:r>
            <a:r>
              <a:rPr lang="en-US" b="1" u="sng" baseline="0" dirty="0"/>
              <a:t> (1988) from old MM5 over water. </a:t>
            </a:r>
          </a:p>
          <a:p>
            <a:pPr marL="171450" indent="-171450">
              <a:buFont typeface="Arial" panose="020B0604020202020204" pitchFamily="34" charset="0"/>
              <a:buChar char="•"/>
            </a:pPr>
            <a:r>
              <a:rPr lang="en-US" b="1" u="sng" baseline="0" dirty="0"/>
              <a:t>In w*, </a:t>
            </a:r>
            <a:r>
              <a:rPr lang="en-US" b="1" u="sng" baseline="0" dirty="0" err="1"/>
              <a:t>subgrid</a:t>
            </a:r>
            <a:r>
              <a:rPr lang="en-US" b="1" u="sng" baseline="0" dirty="0"/>
              <a:t>-scale velocity scale is important to remove </a:t>
            </a:r>
            <a:r>
              <a:rPr lang="en-US" b="1" u="sng" baseline="0" dirty="0" err="1"/>
              <a:t>anomously</a:t>
            </a:r>
            <a:r>
              <a:rPr lang="en-US" b="1" u="sng" baseline="0" dirty="0"/>
              <a:t> large area averaged surface fluxes where large scale flow is weak, and significant fluxes of heat and moisture are driven by mesoscale motions. The “</a:t>
            </a:r>
            <a:r>
              <a:rPr lang="en-US" b="1" u="sng" baseline="0" dirty="0" err="1"/>
              <a:t>subgrid</a:t>
            </a:r>
            <a:r>
              <a:rPr lang="en-US" b="1" u="sng" baseline="0" dirty="0"/>
              <a:t>” velocity scale correction must be included to account for generation of turbulent fluxes by </a:t>
            </a:r>
            <a:r>
              <a:rPr lang="en-US" b="1" u="sng" baseline="0" dirty="0" err="1"/>
              <a:t>subgrid</a:t>
            </a:r>
            <a:r>
              <a:rPr lang="en-US" b="1" u="sng" baseline="0" dirty="0"/>
              <a:t> mesoscale motions.  The addition of the </a:t>
            </a:r>
            <a:r>
              <a:rPr lang="en-US" b="1" u="sng" baseline="0" dirty="0" err="1"/>
              <a:t>subgrid</a:t>
            </a:r>
            <a:r>
              <a:rPr lang="en-US" b="1" u="sng" baseline="0" dirty="0"/>
              <a:t> velocity scale reduces the dependence of the exchange coefficients on grid size. </a:t>
            </a:r>
          </a:p>
          <a:p>
            <a:pPr marL="171450" indent="-171450">
              <a:buFont typeface="Arial" panose="020B0604020202020204" pitchFamily="34" charset="0"/>
              <a:buChar char="•"/>
            </a:pPr>
            <a:r>
              <a:rPr lang="en-US" b="1" u="sng" baseline="0" dirty="0"/>
              <a:t>In w*, the convective velocity scale is based on free convection from buoyancy at the surface and </a:t>
            </a:r>
            <a:r>
              <a:rPr lang="en-US" b="1" u="sng" baseline="0" dirty="0" err="1"/>
              <a:t>zi</a:t>
            </a:r>
            <a:r>
              <a:rPr lang="en-US" b="1" u="sng" baseline="0" dirty="0"/>
              <a:t> (top of mixed layer, bottom of overlying inversion).   </a:t>
            </a:r>
          </a:p>
          <a:p>
            <a:pPr marL="171450" indent="-171450">
              <a:buFont typeface="Arial" panose="020B0604020202020204" pitchFamily="34" charset="0"/>
              <a:buChar char="•"/>
            </a:pPr>
            <a:endParaRPr lang="en-US" b="1" u="sng" baseline="0" dirty="0"/>
          </a:p>
          <a:p>
            <a:pPr marL="171450" indent="-171450">
              <a:buFont typeface="Arial" panose="020B0604020202020204" pitchFamily="34" charset="0"/>
              <a:buChar char="•"/>
            </a:pPr>
            <a:r>
              <a:rPr lang="en-US" b="1" u="sng" baseline="0" dirty="0"/>
              <a:t>Mean Ra is higher in the modified WRF/Noah, but the spatial distribution is quite similar to stand alone calculation in the base MCIP processor (</a:t>
            </a:r>
          </a:p>
          <a:p>
            <a:endParaRPr lang="en-US" dirty="0"/>
          </a:p>
          <a:p>
            <a:r>
              <a:rPr lang="en-US" dirty="0"/>
              <a:t>Plots:  For</a:t>
            </a:r>
            <a:r>
              <a:rPr lang="en-US" baseline="0" dirty="0"/>
              <a:t> Offline Noah Base, Ra = 1/RADYNI from MCIP (</a:t>
            </a:r>
            <a:r>
              <a:rPr lang="en-US" baseline="0" dirty="0" err="1"/>
              <a:t>resistcalc</a:t>
            </a:r>
            <a:r>
              <a:rPr lang="en-US" baseline="0" dirty="0"/>
              <a:t> routine) METCRO2D and slight </a:t>
            </a:r>
            <a:r>
              <a:rPr lang="en-US" baseline="0" dirty="0" err="1"/>
              <a:t>regrid</a:t>
            </a:r>
            <a:r>
              <a:rPr lang="en-US" baseline="0" dirty="0"/>
              <a:t> to WRF domain for comparison:.  </a:t>
            </a:r>
          </a:p>
          <a:p>
            <a:r>
              <a:rPr lang="en-US" baseline="0" dirty="0"/>
              <a:t>For Coupled Noah Dev Runs, Ra = WSPD/USTAR**2 from WRF output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5</a:t>
            </a:fld>
            <a:endParaRPr lang="en-US"/>
          </a:p>
        </p:txBody>
      </p:sp>
    </p:spTree>
    <p:extLst>
      <p:ext uri="{BB962C8B-B14F-4D97-AF65-F5344CB8AC3E}">
        <p14:creationId xmlns:p14="http://schemas.microsoft.com/office/powerpoint/2010/main" val="1404237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One of the three key</a:t>
            </a:r>
            <a:r>
              <a:rPr lang="en-US" b="1" u="sng" baseline="0" dirty="0"/>
              <a:t> inputs into the Noah LSM are: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u="sng" baseline="0" dirty="0"/>
              <a:t>Land use (vegetation) type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Soil texture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Slope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Vegetation tables (i.e., </a:t>
            </a:r>
            <a:r>
              <a:rPr lang="en-US" b="1" u="sng" dirty="0"/>
              <a:t>VEGPARM.TBL) are a key input into Noah,</a:t>
            </a:r>
            <a:r>
              <a:rPr lang="en-US" b="1" u="sng" baseline="0" dirty="0"/>
              <a:t> and provide the albedo, </a:t>
            </a:r>
            <a:r>
              <a:rPr lang="en-US" b="1" baseline="0" dirty="0"/>
              <a:t>roughness length, shade factors, number of root layers, stomatal/canopy resistance min, leaf area index, and other parameters as a function of land use category/class from (1).  These tables are vastly outdated, and have unrealistic LAI values in many areas of the 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t>Method based on generalized linear model of land use types regressed against MODIS LAI. A ten fold cross validation was run to assess variability in estimates and the mean land use factor was selected</a:t>
            </a:r>
            <a:r>
              <a:rPr lang="en-US" baseline="0" dirty="0"/>
              <a:t>. </a:t>
            </a:r>
          </a:p>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6</a:t>
            </a:fld>
            <a:endParaRPr lang="en-US"/>
          </a:p>
        </p:txBody>
      </p:sp>
    </p:spTree>
    <p:extLst>
      <p:ext uri="{BB962C8B-B14F-4D97-AF65-F5344CB8AC3E}">
        <p14:creationId xmlns:p14="http://schemas.microsoft.com/office/powerpoint/2010/main" val="3221662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171450" indent="-171450">
              <a:buFont typeface="Arial" panose="020B0604020202020204" pitchFamily="34" charset="0"/>
              <a:buChar char="•"/>
            </a:pPr>
            <a:r>
              <a:rPr lang="en-US" b="1" u="sng" dirty="0"/>
              <a:t>Outdated soil texture/hydraulic properties, which are commonly used to characterize the water-holding</a:t>
            </a:r>
            <a:r>
              <a:rPr lang="en-US" b="1" u="sng" baseline="0" dirty="0"/>
              <a:t> characteristic of most agricultural soils (Saxton et al., 1986), and are important inputs to Noah, are largely outdated, and some values are rather a mystery where they came from…</a:t>
            </a:r>
          </a:p>
          <a:p>
            <a:pPr marL="171450" indent="-171450">
              <a:buFont typeface="Arial" panose="020B0604020202020204" pitchFamily="34" charset="0"/>
              <a:buChar char="•"/>
            </a:pPr>
            <a:r>
              <a:rPr lang="en-US" b="1" u="sng" dirty="0"/>
              <a:t>The soil hydraulic tables used in WRF/Noah are important to many</a:t>
            </a:r>
            <a:r>
              <a:rPr lang="en-US" b="1" u="sng" baseline="0" dirty="0"/>
              <a:t> soil parameters, including </a:t>
            </a:r>
            <a:r>
              <a:rPr lang="en-US" b="1" u="sng" baseline="0" dirty="0" err="1"/>
              <a:t>Kt</a:t>
            </a:r>
            <a:r>
              <a:rPr lang="en-US" b="1" u="sng" baseline="0" dirty="0"/>
              <a:t> (thermal conductivity of the soil) that is used in calculating the ground heat flux, or soil moisture release functions</a:t>
            </a:r>
            <a:r>
              <a:rPr lang="en-US" b="0" u="none" baseline="0" dirty="0">
                <a:sym typeface="Wingdings" panose="05000000000000000000" pitchFamily="2" charset="2"/>
              </a:rPr>
              <a:t>  </a:t>
            </a:r>
            <a:r>
              <a:rPr lang="en-US" b="1" u="none" baseline="0" dirty="0">
                <a:sym typeface="Wingdings" panose="05000000000000000000" pitchFamily="2" charset="2"/>
              </a:rPr>
              <a:t>water moving in and out of the soil…</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USDA-NRCS Measurements:    Soil records were selected that had measurements of percent clay, percent silt, percent sand; water content at air dry,−1500 </a:t>
            </a:r>
            <a:r>
              <a:rPr lang="en-US" sz="1200" b="1" i="0" u="none" strike="noStrike" kern="1200" baseline="0" dirty="0" err="1">
                <a:solidFill>
                  <a:schemeClr val="tx1"/>
                </a:solidFill>
                <a:latin typeface="+mn-lt"/>
                <a:ea typeface="+mn-ea"/>
                <a:cs typeface="+mn-cs"/>
              </a:rPr>
              <a:t>kPa</a:t>
            </a:r>
            <a:r>
              <a:rPr lang="en-US" sz="1200" b="1" i="0" u="none" strike="noStrike" kern="1200" baseline="0" dirty="0">
                <a:solidFill>
                  <a:schemeClr val="tx1"/>
                </a:solidFill>
                <a:latin typeface="+mn-lt"/>
                <a:ea typeface="+mn-ea"/>
                <a:cs typeface="+mn-cs"/>
              </a:rPr>
              <a:t> (permanent wilting point), and at−33 </a:t>
            </a:r>
            <a:r>
              <a:rPr lang="en-US" sz="1200" b="1" i="0" u="none" strike="noStrike" kern="1200" baseline="0" dirty="0" err="1">
                <a:solidFill>
                  <a:schemeClr val="tx1"/>
                </a:solidFill>
                <a:latin typeface="+mn-lt"/>
                <a:ea typeface="+mn-ea"/>
                <a:cs typeface="+mn-cs"/>
              </a:rPr>
              <a:t>kPa</a:t>
            </a:r>
            <a:r>
              <a:rPr lang="en-US" sz="1200" b="1" i="0" u="none" strike="noStrike" kern="1200" baseline="0" dirty="0">
                <a:solidFill>
                  <a:schemeClr val="tx1"/>
                </a:solidFill>
                <a:latin typeface="+mn-lt"/>
                <a:ea typeface="+mn-ea"/>
                <a:cs typeface="+mn-cs"/>
              </a:rPr>
              <a:t> (field capacity); and soil bulk density measured at−33 </a:t>
            </a:r>
            <a:r>
              <a:rPr lang="en-US" sz="1200" b="1" i="0" u="none" strike="noStrike" kern="1200" baseline="0" dirty="0" err="1">
                <a:solidFill>
                  <a:schemeClr val="tx1"/>
                </a:solidFill>
                <a:latin typeface="+mn-lt"/>
                <a:ea typeface="+mn-ea"/>
                <a:cs typeface="+mn-cs"/>
              </a:rPr>
              <a:t>kPa</a:t>
            </a:r>
            <a:r>
              <a:rPr lang="en-US" sz="1200" b="1" i="0" u="none" strike="noStrike" kern="1200" baseline="0" dirty="0">
                <a:solidFill>
                  <a:schemeClr val="tx1"/>
                </a:solidFill>
                <a:latin typeface="+mn-lt"/>
                <a:ea typeface="+mn-ea"/>
                <a:cs typeface="+mn-cs"/>
              </a:rPr>
              <a:t>. Remaining soil hydraulic parameters calculated from these measured values using theory from Cosby et al. (1984) and Chen and </a:t>
            </a:r>
            <a:r>
              <a:rPr lang="en-US" sz="1200" b="1" i="0" u="none" strike="noStrike" kern="1200" baseline="0" dirty="0" err="1">
                <a:solidFill>
                  <a:schemeClr val="tx1"/>
                </a:solidFill>
                <a:latin typeface="+mn-lt"/>
                <a:ea typeface="+mn-ea"/>
                <a:cs typeface="+mn-cs"/>
              </a:rPr>
              <a:t>Dudhia</a:t>
            </a:r>
            <a:r>
              <a:rPr lang="en-US" sz="1200" b="1" i="0" u="none" strike="noStrike" kern="1200" baseline="0" dirty="0">
                <a:solidFill>
                  <a:schemeClr val="tx1"/>
                </a:solidFill>
                <a:latin typeface="+mn-lt"/>
                <a:ea typeface="+mn-ea"/>
                <a:cs typeface="+mn-cs"/>
              </a:rPr>
              <a:t> (2001)</a:t>
            </a:r>
            <a:endParaRPr lang="en-US" b="1" u="none" baseline="0" dirty="0">
              <a:sym typeface="Wingdings" panose="05000000000000000000" pitchFamily="2" charset="2"/>
            </a:endParaRPr>
          </a:p>
          <a:p>
            <a:pPr marL="171450" indent="-171450">
              <a:buFont typeface="Arial" panose="020B0604020202020204" pitchFamily="34" charset="0"/>
              <a:buChar char="•"/>
            </a:pPr>
            <a:endParaRPr lang="en-US" b="1" u="none" baseline="0" dirty="0">
              <a:sym typeface="Wingdings" panose="05000000000000000000" pitchFamily="2" charset="2"/>
            </a:endParaRPr>
          </a:p>
          <a:p>
            <a:pPr marL="171450" indent="-171450">
              <a:buFont typeface="Arial" panose="020B0604020202020204" pitchFamily="34" charset="0"/>
              <a:buChar char="•"/>
            </a:pPr>
            <a:r>
              <a:rPr lang="en-US" sz="1200" b="1" i="0" u="none" strike="noStrike" kern="1200" baseline="0" dirty="0">
                <a:solidFill>
                  <a:srgbClr val="FF0000"/>
                </a:solidFill>
                <a:latin typeface="+mn-lt"/>
                <a:ea typeface="+mn-ea"/>
                <a:cs typeface="+mn-cs"/>
              </a:rPr>
              <a:t>Most importantly…Due to changes in both MAXSMC and WLTSMC, total available water contents are 35–76% lower than predicted by default parameter values (Fig. 5a) for all classes except sand as discussed above. </a:t>
            </a:r>
            <a:r>
              <a:rPr lang="en-US" sz="1200" b="1" i="0" u="none" strike="noStrike" kern="1200" baseline="0" dirty="0">
                <a:solidFill>
                  <a:schemeClr val="tx1"/>
                </a:solidFill>
                <a:latin typeface="+mn-lt"/>
                <a:ea typeface="+mn-ea"/>
                <a:cs typeface="+mn-cs"/>
              </a:rPr>
              <a:t>Similarly, changing REFSMC and WLTSMC strongly </a:t>
            </a:r>
            <a:r>
              <a:rPr lang="en-US" sz="1200" b="1" i="0" u="sng" strike="noStrike" kern="1200" baseline="0" dirty="0">
                <a:solidFill>
                  <a:schemeClr val="tx1"/>
                </a:solidFill>
                <a:latin typeface="+mn-lt"/>
                <a:ea typeface="+mn-ea"/>
                <a:cs typeface="+mn-cs"/>
              </a:rPr>
              <a:t>decreases potential soil water available for plants to transpire in all 12 soil texture categories</a:t>
            </a:r>
            <a:r>
              <a:rPr lang="en-US" sz="1200" b="1" i="0" u="none" strike="noStrike" kern="1200" baseline="0" dirty="0">
                <a:solidFill>
                  <a:schemeClr val="tx1"/>
                </a:solidFill>
                <a:latin typeface="+mn-lt"/>
                <a:ea typeface="+mn-ea"/>
                <a:cs typeface="+mn-cs"/>
              </a:rPr>
              <a:t> (Fig. 5b). Impacts on plant transpiration impact stresses on canopy/stomatal resistances in WRF and resulting CMAQ deposition (because we now pass that directly from WRF/Noah to CMAQ).</a:t>
            </a:r>
            <a:endParaRPr lang="en-US" b="1" u="none" baseline="0" dirty="0">
              <a:sym typeface="Wingdings" panose="05000000000000000000" pitchFamily="2" charset="2"/>
            </a:endParaRPr>
          </a:p>
          <a:p>
            <a:pPr marL="171450" indent="-171450">
              <a:buFont typeface="Arial" panose="020B0604020202020204" pitchFamily="34" charset="0"/>
              <a:buChar char="•"/>
            </a:pPr>
            <a:endParaRPr lang="en-US" b="1" u="none" baseline="0" dirty="0">
              <a:sym typeface="Wingdings" panose="05000000000000000000" pitchFamily="2" charset="2"/>
            </a:endParaRPr>
          </a:p>
          <a:p>
            <a:pPr marL="171450" indent="-171450">
              <a:buFont typeface="Arial" panose="020B0604020202020204" pitchFamily="34" charset="0"/>
              <a:buChar char="•"/>
            </a:pPr>
            <a:endParaRPr lang="en-US" b="1" baseline="0" dirty="0"/>
          </a:p>
          <a:p>
            <a:pPr marL="171450" indent="-171450">
              <a:buFont typeface="Arial" panose="020B0604020202020204" pitchFamily="34" charset="0"/>
              <a:buChar char="•"/>
            </a:pPr>
            <a:r>
              <a:rPr lang="en-US" b="1" baseline="0" dirty="0"/>
              <a:t>They contain numerous variables (e.g., soil water content) at 1) ceased evaporation from top soil layer (DRYSMC), at saturation (MAXSMC), at field capacity (REFSMC), and at wilting point (WLTSMC)).  Also included are the exponent in hydraulic functions relating water potential and volumetric water content (BB), the saturation matric potential or air entry water potential (SATPSI), saturated hydraulic conductivity (SATDK), and saturated hydraulic diffusivity (SATDW).  </a:t>
            </a:r>
          </a:p>
          <a:p>
            <a:endParaRPr lang="en-US" b="1" baseline="0" dirty="0"/>
          </a:p>
          <a:p>
            <a:pPr marL="171450" indent="-171450">
              <a:buFont typeface="Arial" panose="020B0604020202020204" pitchFamily="34" charset="0"/>
              <a:buChar char="•"/>
            </a:pPr>
            <a:r>
              <a:rPr lang="en-US" sz="1200" b="1" i="0" u="sng" strike="noStrike" kern="1200" baseline="0" dirty="0">
                <a:solidFill>
                  <a:schemeClr val="tx1"/>
                </a:solidFill>
                <a:latin typeface="+mn-lt"/>
                <a:ea typeface="+mn-ea"/>
                <a:cs typeface="+mn-cs"/>
              </a:rPr>
              <a:t>BB</a:t>
            </a:r>
            <a:r>
              <a:rPr lang="en-US" sz="1200" b="1" i="0" u="none" strike="noStrike" kern="1200" baseline="0" dirty="0">
                <a:solidFill>
                  <a:schemeClr val="tx1"/>
                </a:solidFill>
                <a:latin typeface="+mn-lt"/>
                <a:ea typeface="+mn-ea"/>
                <a:cs typeface="+mn-cs"/>
              </a:rPr>
              <a:t> differences may still strongly impact the model results of the Noah LSM because of the role of parameter BB as an exponent in the soil moisture release function</a:t>
            </a:r>
            <a:endParaRPr lang="en-US" b="1" baseline="0" dirty="0"/>
          </a:p>
          <a:p>
            <a:pPr marL="171450" indent="-171450">
              <a:buFont typeface="Arial" panose="020B0604020202020204" pitchFamily="34" charset="0"/>
              <a:buChar char="•"/>
            </a:pPr>
            <a:r>
              <a:rPr lang="en-US" b="1" u="sng" baseline="0" dirty="0"/>
              <a:t>SATPSI </a:t>
            </a:r>
            <a:r>
              <a:rPr lang="en-US" b="1" baseline="0" dirty="0"/>
              <a:t>differences may lead to a </a:t>
            </a:r>
            <a:r>
              <a:rPr lang="en-US" sz="1200" b="1" i="0" u="none" strike="noStrike" kern="1200" baseline="0" dirty="0">
                <a:solidFill>
                  <a:schemeClr val="tx1"/>
                </a:solidFill>
                <a:latin typeface="+mn-lt"/>
                <a:ea typeface="+mn-ea"/>
                <a:cs typeface="+mn-cs"/>
              </a:rPr>
              <a:t>large bias is expected in partitioning precipitation between runoff and infiltration as well as drainage simulations while using the default SATPSI values for areas dominated by silt loam and silt soil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The revised value of parameter </a:t>
            </a:r>
            <a:r>
              <a:rPr lang="en-US" sz="1200" b="1" i="0" u="sng" strike="noStrike" kern="1200" baseline="0" dirty="0">
                <a:solidFill>
                  <a:schemeClr val="tx1"/>
                </a:solidFill>
                <a:latin typeface="+mn-lt"/>
                <a:ea typeface="+mn-ea"/>
                <a:cs typeface="+mn-cs"/>
              </a:rPr>
              <a:t>SATDK</a:t>
            </a:r>
            <a:r>
              <a:rPr lang="en-US" sz="1200" b="1" i="0" u="none" strike="noStrike" kern="1200" baseline="0" dirty="0">
                <a:solidFill>
                  <a:schemeClr val="tx1"/>
                </a:solidFill>
                <a:latin typeface="+mn-lt"/>
                <a:ea typeface="+mn-ea"/>
                <a:cs typeface="+mn-cs"/>
              </a:rPr>
              <a:t> or </a:t>
            </a:r>
            <a:r>
              <a:rPr lang="en-US" sz="1200" b="1" i="0" u="sng" strike="noStrike" kern="1200" baseline="0" dirty="0">
                <a:solidFill>
                  <a:schemeClr val="tx1"/>
                </a:solidFill>
                <a:latin typeface="+mn-lt"/>
                <a:ea typeface="+mn-ea"/>
                <a:cs typeface="+mn-cs"/>
              </a:rPr>
              <a:t>SATDW</a:t>
            </a:r>
            <a:r>
              <a:rPr lang="en-US" sz="1200" b="1" i="0" u="none" strike="noStrike" kern="1200" baseline="0" dirty="0">
                <a:solidFill>
                  <a:schemeClr val="tx1"/>
                </a:solidFill>
                <a:latin typeface="+mn-lt"/>
                <a:ea typeface="+mn-ea"/>
                <a:cs typeface="+mn-cs"/>
              </a:rPr>
              <a:t> (similar to SATDK, but works on pressure, and not dependent on the filling of volume) portrays much faster water movement in sandy soils than what is predicted by the current default parameter value.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Soil water content at permanent wilting point (</a:t>
            </a:r>
            <a:r>
              <a:rPr lang="en-US" sz="1200" b="1" i="0" u="sng" strike="noStrike" kern="1200" baseline="0" dirty="0">
                <a:solidFill>
                  <a:schemeClr val="tx1"/>
                </a:solidFill>
                <a:latin typeface="+mn-lt"/>
                <a:ea typeface="+mn-ea"/>
                <a:cs typeface="+mn-cs"/>
              </a:rPr>
              <a:t>WLTSMC</a:t>
            </a:r>
            <a:r>
              <a:rPr lang="en-US" sz="1200" b="1" i="0" u="none" strike="noStrike" kern="1200" baseline="0" dirty="0">
                <a:solidFill>
                  <a:schemeClr val="tx1"/>
                </a:solidFill>
                <a:latin typeface="+mn-lt"/>
                <a:ea typeface="+mn-ea"/>
                <a:cs typeface="+mn-cs"/>
              </a:rPr>
              <a:t>)  is used in Noah land surface modeling as the lower threshold for calculating potential plant available water content, i.e. the difference between </a:t>
            </a:r>
            <a:r>
              <a:rPr lang="en-US" sz="1200" b="1" i="0" u="sng" strike="noStrike" kern="1200" baseline="0" dirty="0">
                <a:solidFill>
                  <a:schemeClr val="tx1"/>
                </a:solidFill>
                <a:latin typeface="+mn-lt"/>
                <a:ea typeface="+mn-ea"/>
                <a:cs typeface="+mn-cs"/>
              </a:rPr>
              <a:t>REFSMC (field capacity</a:t>
            </a:r>
            <a:r>
              <a:rPr lang="en-US" sz="1200" b="1" i="0" u="none" strike="noStrike" kern="1200" baseline="0" dirty="0">
                <a:solidFill>
                  <a:schemeClr val="tx1"/>
                </a:solidFill>
                <a:latin typeface="+mn-lt"/>
                <a:ea typeface="+mn-ea"/>
                <a:cs typeface="+mn-cs"/>
              </a:rPr>
              <a:t>) and WLTSMC, and the total available water content, i.e. the difference between </a:t>
            </a:r>
            <a:r>
              <a:rPr lang="en-US" sz="1200" b="1" i="0" u="sng" strike="noStrike" kern="1200" baseline="0" dirty="0">
                <a:solidFill>
                  <a:schemeClr val="tx1"/>
                </a:solidFill>
                <a:latin typeface="+mn-lt"/>
                <a:ea typeface="+mn-ea"/>
                <a:cs typeface="+mn-cs"/>
              </a:rPr>
              <a:t>MAXSMC (saturation) </a:t>
            </a:r>
            <a:r>
              <a:rPr lang="en-US" sz="1200" b="1" i="0" u="none" strike="noStrike" kern="1200" baseline="0" dirty="0">
                <a:solidFill>
                  <a:schemeClr val="tx1"/>
                </a:solidFill>
                <a:latin typeface="+mn-lt"/>
                <a:ea typeface="+mn-ea"/>
                <a:cs typeface="+mn-cs"/>
              </a:rPr>
              <a:t>and WLTSMC. Thus, its impact on model outcomes is usually stronger in calculating water stress for stomatal conductance for transpiration, hence latent heat flux.</a:t>
            </a:r>
          </a:p>
          <a:p>
            <a:endParaRPr lang="en-US" baseline="0" dirty="0"/>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Testing of significant difference:  For testing differences of parameter means grouped by texture category and MLRA, t-tests with 95% confidence levels were applied using </a:t>
            </a:r>
            <a:r>
              <a:rPr lang="en-US" sz="1200" b="0" i="0" u="none" strike="noStrike" kern="1200" baseline="0" dirty="0" err="1">
                <a:solidFill>
                  <a:schemeClr val="tx1"/>
                </a:solidFill>
                <a:latin typeface="+mn-lt"/>
                <a:ea typeface="+mn-ea"/>
                <a:cs typeface="+mn-cs"/>
              </a:rPr>
              <a:t>MatLab</a:t>
            </a:r>
            <a:r>
              <a:rPr lang="en-US" sz="1200" b="0" i="0" u="none" strike="noStrike" kern="1200" baseline="0" dirty="0">
                <a:solidFill>
                  <a:schemeClr val="tx1"/>
                </a:solidFill>
                <a:latin typeface="+mn-lt"/>
                <a:ea typeface="+mn-ea"/>
                <a:cs typeface="+mn-cs"/>
              </a:rPr>
              <a:t> Statistical Tool.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Figures: The largest variation of parameter BB is in clay soils with average standard deviation of 1.62, 14%Although differences between the default and revised values do not seem too large across texture classes, the </a:t>
            </a:r>
            <a:r>
              <a:rPr lang="en-US" sz="1200" b="1" i="0" u="none" strike="noStrike" kern="1200" baseline="0" dirty="0">
                <a:solidFill>
                  <a:schemeClr val="tx1"/>
                </a:solidFill>
                <a:latin typeface="+mn-lt"/>
                <a:ea typeface="+mn-ea"/>
                <a:cs typeface="+mn-cs"/>
              </a:rPr>
              <a:t>differences may still strongly impact the model results of the Noah LSM because of the role of parameter BB as an exponent in the soil moisture release function</a:t>
            </a:r>
            <a:r>
              <a:rPr lang="en-US" sz="1200" b="0" i="0" u="none" strike="noStrike" kern="1200" baseline="0" dirty="0">
                <a:solidFill>
                  <a:schemeClr val="tx1"/>
                </a:solidFill>
                <a:latin typeface="+mn-lt"/>
                <a:ea typeface="+mn-ea"/>
                <a:cs typeface="+mn-cs"/>
              </a:rPr>
              <a:t>. The sensitivity analyses study conducted by </a:t>
            </a:r>
            <a:r>
              <a:rPr lang="en-US" sz="1200" b="0" i="0" u="none" strike="noStrike" kern="1200" baseline="0" dirty="0" err="1">
                <a:solidFill>
                  <a:schemeClr val="tx1"/>
                </a:solidFill>
                <a:latin typeface="+mn-lt"/>
                <a:ea typeface="+mn-ea"/>
                <a:cs typeface="+mn-cs"/>
              </a:rPr>
              <a:t>Rosero</a:t>
            </a:r>
            <a:r>
              <a:rPr lang="en-US" sz="1200" b="0" i="0" u="none" strike="noStrike" kern="1200" baseline="0" dirty="0">
                <a:solidFill>
                  <a:schemeClr val="tx1"/>
                </a:solidFill>
                <a:latin typeface="+mn-lt"/>
                <a:ea typeface="+mn-ea"/>
                <a:cs typeface="+mn-cs"/>
              </a:rPr>
              <a:t> et al. (2010) showed a strong dependence of Noah model output on this parameter.</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revised values of the SATPSI (air-entry water potential) parameter were found to be significantly different from the default table in all texture classes (Table 6</a:t>
            </a:r>
            <a:r>
              <a:rPr lang="en-US" sz="1200" b="1" i="0" u="none" strike="noStrike" kern="1200" baseline="0" dirty="0">
                <a:solidFill>
                  <a:schemeClr val="tx1"/>
                </a:solidFill>
                <a:latin typeface="+mn-lt"/>
                <a:ea typeface="+mn-ea"/>
                <a:cs typeface="+mn-cs"/>
              </a:rPr>
              <a:t>). In general, default SATPSI values for silt loam and for silt were rather high compared to the revised values (Fig. 2b). </a:t>
            </a:r>
            <a:r>
              <a:rPr lang="en-US" sz="1200" b="0" i="0" u="none" strike="noStrike" kern="1200" baseline="0" dirty="0">
                <a:solidFill>
                  <a:schemeClr val="tx1"/>
                </a:solidFill>
                <a:latin typeface="+mn-lt"/>
                <a:ea typeface="+mn-ea"/>
                <a:cs typeface="+mn-cs"/>
              </a:rPr>
              <a:t>The default values of SATPSI in these classes are greater than the recently estimated values by 90% and 34%, respectively. </a:t>
            </a:r>
            <a:r>
              <a:rPr lang="en-US" sz="1200" b="1" i="0" u="none" strike="noStrike" kern="1200" baseline="0" dirty="0">
                <a:solidFill>
                  <a:schemeClr val="tx1"/>
                </a:solidFill>
                <a:latin typeface="+mn-lt"/>
                <a:ea typeface="+mn-ea"/>
                <a:cs typeface="+mn-cs"/>
              </a:rPr>
              <a:t>Thus, a large bias is expected in partitioning precipitation between runoff and infiltration as well as drainage simulations while using the default SATPSI values for areas dominated by silt loam and silt soil. </a:t>
            </a:r>
            <a:r>
              <a:rPr lang="en-US" sz="1200" b="0" i="0" u="none" strike="noStrike" kern="1200" baseline="0" dirty="0">
                <a:solidFill>
                  <a:schemeClr val="tx1"/>
                </a:solidFill>
                <a:latin typeface="+mn-lt"/>
                <a:ea typeface="+mn-ea"/>
                <a:cs typeface="+mn-cs"/>
              </a:rPr>
              <a:t>Representing the air entry potential of the soil, a critical value of desaturation, the estimated values of SATPSI confirm the general trend indicated by Hillel (1998) in that it is the smallest in coarse-textured and well-aggregated soils and</a:t>
            </a:r>
          </a:p>
          <a:p>
            <a:r>
              <a:rPr lang="en-US" sz="1200" b="0" i="0" u="none" strike="noStrike" kern="1200" baseline="0" dirty="0">
                <a:solidFill>
                  <a:schemeClr val="tx1"/>
                </a:solidFill>
                <a:latin typeface="+mn-lt"/>
                <a:ea typeface="+mn-ea"/>
                <a:cs typeface="+mn-cs"/>
              </a:rPr>
              <a:t>tends to be greater in medium-textured or in fine-textured soils.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Parameter SATDK (saturated hydraulic conductivity) values were significantly different from the default values in all soil texture categories (Table 6).</a:t>
            </a:r>
            <a:r>
              <a:rPr lang="en-US" sz="1200" b="0" i="0" u="none" strike="noStrike" kern="1200" baseline="0" dirty="0">
                <a:solidFill>
                  <a:schemeClr val="tx1"/>
                </a:solidFill>
                <a:latin typeface="+mn-lt"/>
                <a:ea typeface="+mn-ea"/>
                <a:cs typeface="+mn-cs"/>
              </a:rPr>
              <a:t> The greatest difference, more than 20-times, was found in sand. This finding was supported by the values estimated following Saxton et al. (1986) (Fig. 3a). </a:t>
            </a:r>
            <a:r>
              <a:rPr lang="en-US" sz="1200" b="1" i="0" u="none" strike="noStrike" kern="1200" baseline="0" dirty="0">
                <a:solidFill>
                  <a:schemeClr val="tx1"/>
                </a:solidFill>
                <a:latin typeface="+mn-lt"/>
                <a:ea typeface="+mn-ea"/>
                <a:cs typeface="+mn-cs"/>
              </a:rPr>
              <a:t>The revised value of parameter SATDK portrays much faster water movement in sandy soils than what is predicted by the current default parameter value.</a:t>
            </a:r>
          </a:p>
          <a:p>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revised values for </a:t>
            </a:r>
            <a:r>
              <a:rPr lang="en-US" sz="1200" b="1" i="0" u="none" strike="noStrike" kern="1200" baseline="0" dirty="0">
                <a:solidFill>
                  <a:schemeClr val="tx1"/>
                </a:solidFill>
                <a:latin typeface="+mn-lt"/>
                <a:ea typeface="+mn-ea"/>
                <a:cs typeface="+mn-cs"/>
              </a:rPr>
              <a:t>parameter SATDW (Saturated hydraulic diffusivity) </a:t>
            </a:r>
            <a:r>
              <a:rPr lang="en-US" sz="1200" b="0" i="0" u="none" strike="noStrike" kern="1200" baseline="0" dirty="0">
                <a:solidFill>
                  <a:schemeClr val="tx1"/>
                </a:solidFill>
                <a:latin typeface="+mn-lt"/>
                <a:ea typeface="+mn-ea"/>
                <a:cs typeface="+mn-cs"/>
              </a:rPr>
              <a:t>were estimated from the revised values of parameters BB, MAXSMC, SATPSI, and SATDK using the equations listed in Table 5, resulting in a smaller overall variability of hydraulic diffusivity across textures compared to the default values (Fig. 3b). For sand, the magnitude of revised SATDW is 16 times greater than the default value. In contrast, the revised value of SATDW was 2.4-times less for silt loam than the default value.</a:t>
            </a:r>
          </a:p>
          <a:p>
            <a:endParaRPr lang="en-US" sz="1200" b="0" i="0" u="none" strike="noStrike" kern="1200" baseline="0" dirty="0">
              <a:solidFill>
                <a:schemeClr val="tx1"/>
              </a:solidFill>
              <a:latin typeface="+mn-lt"/>
              <a:ea typeface="+mn-ea"/>
              <a:cs typeface="+mn-cs"/>
            </a:endParaRPr>
          </a:p>
          <a:p>
            <a:r>
              <a:rPr lang="en-US" sz="1200" b="1" i="0" u="sng" strike="noStrike" kern="1200" baseline="0" dirty="0">
                <a:solidFill>
                  <a:schemeClr val="tx1"/>
                </a:solidFill>
                <a:latin typeface="+mn-lt"/>
                <a:ea typeface="+mn-ea"/>
                <a:cs typeface="+mn-cs"/>
              </a:rPr>
              <a:t>The revised MAXSMC values were significantly different for 10 soil textures, excluding loam and silty clay (Table 6).</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greatest differences were found in the coarser soil textural classes, where the </a:t>
            </a:r>
            <a:r>
              <a:rPr lang="en-US" sz="1200" b="1" i="0" u="none" strike="noStrike" kern="1200" baseline="0" dirty="0">
                <a:solidFill>
                  <a:schemeClr val="tx1"/>
                </a:solidFill>
                <a:latin typeface="+mn-lt"/>
                <a:ea typeface="+mn-ea"/>
                <a:cs typeface="+mn-cs"/>
              </a:rPr>
              <a:t>revised REFSMC</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values were less than </a:t>
            </a:r>
            <a:r>
              <a:rPr lang="en-US" sz="1200" b="0" i="0" u="none" strike="noStrike" kern="1200" baseline="0" dirty="0">
                <a:solidFill>
                  <a:schemeClr val="tx1"/>
                </a:solidFill>
                <a:latin typeface="+mn-lt"/>
                <a:ea typeface="+mn-ea"/>
                <a:cs typeface="+mn-cs"/>
              </a:rPr>
              <a:t>the default values by up to 0.24 m3 m−3. </a:t>
            </a:r>
            <a:r>
              <a:rPr lang="en-US" sz="1200" b="1" i="0" u="sng" strike="noStrike" kern="1200" baseline="0" dirty="0">
                <a:solidFill>
                  <a:schemeClr val="tx1"/>
                </a:solidFill>
                <a:latin typeface="+mn-lt"/>
                <a:ea typeface="+mn-ea"/>
                <a:cs typeface="+mn-cs"/>
              </a:rPr>
              <a:t>Consequently the use of the current default values of REFSMC may contribute to strong overestimation of plant available water primarily in coarse-textured soils.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Values of </a:t>
            </a:r>
            <a:r>
              <a:rPr lang="en-US" sz="1200" b="1" i="0" u="none" strike="noStrike" kern="1200" baseline="0" dirty="0">
                <a:solidFill>
                  <a:schemeClr val="tx1"/>
                </a:solidFill>
                <a:latin typeface="+mn-lt"/>
                <a:ea typeface="+mn-ea"/>
                <a:cs typeface="+mn-cs"/>
              </a:rPr>
              <a:t>revised WLTSMC </a:t>
            </a:r>
            <a:r>
              <a:rPr lang="en-US" sz="1200" b="0" i="0" u="none" strike="noStrike" kern="1200" baseline="0" dirty="0">
                <a:solidFill>
                  <a:schemeClr val="tx1"/>
                </a:solidFill>
                <a:latin typeface="+mn-lt"/>
                <a:ea typeface="+mn-ea"/>
                <a:cs typeface="+mn-cs"/>
              </a:rPr>
              <a:t>showed significant differences between the mean WLTSMC values by texture from the default values (Table 6). The magnitudes of the differences were rather small in sandy soils but increased across texture classes up to amore than two-fold increase for fine-textured soil (Fig. 4b).</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Soil water content at permanent wilting point (WLTSMC)  is used in Noah land surface modeling as the lower threshold for calculating potential plant available water content, i.e. the difference between REFSMC and WLTSMC, and the total available water content, i.e. the difference between MAXSMC and WLTSMC. Thus, its impact on model outcomes is usually stronger in calculating water stress for stomatal conductance for transpiration, hence latent heat flux.</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The revised parameter DRYSMC values were significantly and consistently smaller than the default values (Table 6) that are the same as the corresponding WLTSMC values (Chen and </a:t>
            </a:r>
            <a:r>
              <a:rPr lang="en-US" sz="1200" b="1" i="0" u="none" strike="noStrike" kern="1200" baseline="0" dirty="0" err="1">
                <a:solidFill>
                  <a:schemeClr val="tx1"/>
                </a:solidFill>
                <a:latin typeface="+mn-lt"/>
                <a:ea typeface="+mn-ea"/>
                <a:cs typeface="+mn-cs"/>
              </a:rPr>
              <a:t>Dudhia</a:t>
            </a:r>
            <a:r>
              <a:rPr lang="en-US" sz="1200" b="1" i="0" u="none" strike="noStrike" kern="1200" baseline="0" dirty="0">
                <a:solidFill>
                  <a:schemeClr val="tx1"/>
                </a:solidFill>
                <a:latin typeface="+mn-lt"/>
                <a:ea typeface="+mn-ea"/>
                <a:cs typeface="+mn-cs"/>
              </a:rPr>
              <a:t>, 2001). </a:t>
            </a:r>
            <a:r>
              <a:rPr lang="en-US" sz="1200" b="0" i="0" u="none" strike="noStrike" kern="1200" baseline="0" dirty="0">
                <a:solidFill>
                  <a:schemeClr val="tx1"/>
                </a:solidFill>
                <a:latin typeface="+mn-lt"/>
                <a:ea typeface="+mn-ea"/>
                <a:cs typeface="+mn-cs"/>
              </a:rPr>
              <a:t>The revised parameter values reflect that soils could dry to a lower threshold (air dry) which is less than the WLTSMC. In the Noah LSM, using DRYSMC instead of WLTSMC as the lower threshold in the direct evaporation calculation would increase total available water contents for direct evaporation in all texture classes.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rgbClr val="FF0000"/>
                </a:solidFill>
                <a:latin typeface="+mn-lt"/>
                <a:ea typeface="+mn-ea"/>
                <a:cs typeface="+mn-cs"/>
              </a:rPr>
              <a:t>Due to changes in both MAXSMC and WLTSMC, total available water contents are 35–76% lower than predicted by default parameter values (Fig. 5a) for all classes except sand as discussed above. </a:t>
            </a:r>
            <a:r>
              <a:rPr lang="en-US" sz="1200" b="1" i="0" u="none" strike="noStrike" kern="1200" baseline="0" dirty="0">
                <a:solidFill>
                  <a:schemeClr val="tx1"/>
                </a:solidFill>
                <a:latin typeface="+mn-lt"/>
                <a:ea typeface="+mn-ea"/>
                <a:cs typeface="+mn-cs"/>
              </a:rPr>
              <a:t>Similarly, changing REFSMC and WLTSMC strongly decreases potential soil water available for plants to transpire in all 12 soil texture categories (Fig. 5b). For example, if we assume that the soil is 200 cm deep (no shallow bedrock or root limiting horizon), water available to plants will decrease from 50 to 36 cm for medium texture.</a:t>
            </a:r>
            <a:endParaRPr lang="en-US" sz="1200" b="1" i="0" u="none" strike="noStrike" kern="1200" baseline="0" dirty="0">
              <a:solidFill>
                <a:srgbClr val="FF0000"/>
              </a:solidFill>
              <a:latin typeface="+mn-lt"/>
              <a:ea typeface="+mn-ea"/>
              <a:cs typeface="+mn-cs"/>
            </a:endParaRPr>
          </a:p>
          <a:p>
            <a:endParaRPr lang="en-US" sz="1200" b="1" i="0" u="none" strike="noStrike" kern="1200" baseline="0" dirty="0">
              <a:solidFill>
                <a:srgbClr val="FF0000"/>
              </a:solidFill>
              <a:latin typeface="+mn-lt"/>
              <a:ea typeface="+mn-ea"/>
              <a:cs typeface="+mn-cs"/>
            </a:endParaRPr>
          </a:p>
          <a:p>
            <a:r>
              <a:rPr lang="en-US" sz="1200" b="1" i="0" u="sng" strike="noStrike" kern="1200" baseline="0" dirty="0">
                <a:solidFill>
                  <a:schemeClr val="tx1"/>
                </a:solidFill>
                <a:latin typeface="+mn-lt"/>
                <a:ea typeface="+mn-ea"/>
                <a:cs typeface="+mn-cs"/>
              </a:rPr>
              <a:t>All changes  (84 out of 88 parameter values 95% t-test significant) could significantly affect water and energy flux outputs simulated by the Noah model (e.g. </a:t>
            </a:r>
            <a:r>
              <a:rPr lang="en-US" sz="1200" b="1" i="0" u="sng" strike="noStrike" kern="1200" baseline="0" dirty="0" err="1">
                <a:solidFill>
                  <a:schemeClr val="tx1"/>
                </a:solidFill>
                <a:latin typeface="+mn-lt"/>
                <a:ea typeface="+mn-ea"/>
                <a:cs typeface="+mn-cs"/>
              </a:rPr>
              <a:t>Rosero</a:t>
            </a:r>
            <a:r>
              <a:rPr lang="en-US" sz="1200" b="1" i="0" u="sng" strike="noStrike" kern="1200" baseline="0" dirty="0">
                <a:solidFill>
                  <a:schemeClr val="tx1"/>
                </a:solidFill>
                <a:latin typeface="+mn-lt"/>
                <a:ea typeface="+mn-ea"/>
                <a:cs typeface="+mn-cs"/>
              </a:rPr>
              <a:t> et al., 2010; </a:t>
            </a:r>
            <a:r>
              <a:rPr lang="da-DK" sz="1200" b="1" i="0" u="sng" strike="noStrike" kern="1200" baseline="0" dirty="0">
                <a:solidFill>
                  <a:schemeClr val="tx1"/>
                </a:solidFill>
                <a:latin typeface="+mn-lt"/>
                <a:ea typeface="+mn-ea"/>
                <a:cs typeface="+mn-cs"/>
              </a:rPr>
              <a:t>Breuer et al., 2012a; Zhang et al., 2014). </a:t>
            </a:r>
            <a:r>
              <a:rPr lang="en-US" sz="1200" b="1" i="0" u="sng" strike="noStrike" kern="1200" baseline="0" dirty="0">
                <a:solidFill>
                  <a:schemeClr val="tx1"/>
                </a:solidFill>
                <a:latin typeface="+mn-lt"/>
                <a:ea typeface="+mn-ea"/>
                <a:cs typeface="+mn-cs"/>
              </a:rPr>
              <a:t>Consequently, this would then affect the weather forecast and air quality modeling outputs that</a:t>
            </a:r>
          </a:p>
          <a:p>
            <a:r>
              <a:rPr lang="en-US" sz="1200" b="1" i="0" u="sng" strike="noStrike" kern="1200" baseline="0" dirty="0">
                <a:solidFill>
                  <a:schemeClr val="tx1"/>
                </a:solidFill>
                <a:latin typeface="+mn-lt"/>
                <a:ea typeface="+mn-ea"/>
                <a:cs typeface="+mn-cs"/>
              </a:rPr>
              <a:t>depend on the Noah LSM providing the lower boundary conditions.</a:t>
            </a:r>
          </a:p>
          <a:p>
            <a:endParaRPr lang="en-US" sz="1200" b="1" i="0" u="sng"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revised parameter table improves modeling of soil hydraulic properties. For evaluating modeled soil water contents at field capacity and permanent wilting</a:t>
            </a:r>
          </a:p>
          <a:p>
            <a:r>
              <a:rPr lang="en-US" sz="1200" b="0" i="0" u="none" strike="noStrike" kern="1200" baseline="0" dirty="0">
                <a:solidFill>
                  <a:schemeClr val="tx1"/>
                </a:solidFill>
                <a:latin typeface="+mn-lt"/>
                <a:ea typeface="+mn-ea"/>
                <a:cs typeface="+mn-cs"/>
              </a:rPr>
              <a:t>point, </a:t>
            </a:r>
            <a:r>
              <a:rPr lang="en-US" sz="1200" b="1" i="0" u="sng" strike="noStrike" kern="1200" baseline="0" dirty="0">
                <a:solidFill>
                  <a:schemeClr val="tx1"/>
                </a:solidFill>
                <a:latin typeface="+mn-lt"/>
                <a:ea typeface="+mn-ea"/>
                <a:cs typeface="+mn-cs"/>
              </a:rPr>
              <a:t>we used the revised BB,MAXSMC, and SATPSI parameter values to estimate the soil-water retention curve. The results indicated good agreement between estimated soil water contents and mean measured values at field capacity and permanent wilting point in 11 texture classes (Fig. 6), except in sandy clay</a:t>
            </a:r>
            <a:r>
              <a:rPr lang="en-US" sz="1200" b="0" i="0" u="none" strike="noStrike" kern="1200" baseline="0" dirty="0">
                <a:solidFill>
                  <a:schemeClr val="tx1"/>
                </a:solidFill>
                <a:latin typeface="+mn-lt"/>
                <a:ea typeface="+mn-ea"/>
                <a:cs typeface="+mn-cs"/>
              </a:rPr>
              <a:t>.</a:t>
            </a:r>
          </a:p>
          <a:p>
            <a:endParaRPr lang="en-US" b="1" u="sng" dirty="0">
              <a:solidFill>
                <a:srgbClr val="FF0000"/>
              </a:solidFill>
            </a:endParaRPr>
          </a:p>
        </p:txBody>
      </p:sp>
      <p:sp>
        <p:nvSpPr>
          <p:cNvPr id="4" name="Slide Number Placeholder 3"/>
          <p:cNvSpPr>
            <a:spLocks noGrp="1"/>
          </p:cNvSpPr>
          <p:nvPr>
            <p:ph type="sldNum" sz="quarter" idx="10"/>
          </p:nvPr>
        </p:nvSpPr>
        <p:spPr/>
        <p:txBody>
          <a:bodyPr/>
          <a:lstStyle/>
          <a:p>
            <a:fld id="{49EE4D71-1CBD-4053-A361-2337617C0F39}" type="slidenum">
              <a:rPr lang="en-US" smtClean="0"/>
              <a:pPr/>
              <a:t>7</a:t>
            </a:fld>
            <a:endParaRPr lang="en-US"/>
          </a:p>
        </p:txBody>
      </p:sp>
    </p:spTree>
    <p:extLst>
      <p:ext uri="{BB962C8B-B14F-4D97-AF65-F5344CB8AC3E}">
        <p14:creationId xmlns:p14="http://schemas.microsoft.com/office/powerpoint/2010/main" val="658612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u="sng" dirty="0"/>
              <a:t>Noah 4-lay</a:t>
            </a:r>
            <a:r>
              <a:rPr lang="en-US" b="1" u="sng" baseline="0" dirty="0"/>
              <a:t>er soil thicknesses and depth changes (meters):</a:t>
            </a:r>
          </a:p>
          <a:p>
            <a:r>
              <a:rPr lang="en-US" baseline="0" dirty="0"/>
              <a:t>Default:</a:t>
            </a:r>
          </a:p>
          <a:p>
            <a:r>
              <a:rPr lang="en-US" baseline="0" dirty="0"/>
              <a:t>DZS (layer thickness) = 0.1, 0.3, 0.6, 1.0</a:t>
            </a:r>
          </a:p>
          <a:p>
            <a:r>
              <a:rPr lang="en-US" baseline="0" dirty="0"/>
              <a:t>Depth                         = 0.1, 0.4, 1.0, 2.0</a:t>
            </a:r>
          </a:p>
          <a:p>
            <a:r>
              <a:rPr lang="en-US" baseline="0" dirty="0"/>
              <a:t>Modified:</a:t>
            </a:r>
            <a:endParaRPr lang="en-US" dirty="0"/>
          </a:p>
          <a:p>
            <a:r>
              <a:rPr lang="en-US" baseline="0" dirty="0"/>
              <a:t>DZS (layer thickness) = 0.01, 0.09, 0.9, 1.0</a:t>
            </a:r>
          </a:p>
          <a:p>
            <a:r>
              <a:rPr lang="en-US" baseline="0" dirty="0"/>
              <a:t>Depth                         = 0.01, 0.1 1.0, 2.0</a:t>
            </a:r>
            <a:endParaRPr lang="en-US" dirty="0"/>
          </a:p>
          <a:p>
            <a:r>
              <a:rPr lang="en-US" b="1" baseline="0" dirty="0"/>
              <a:t>Soil moisture differences between NOAH and PX may also be impacted strongly by PX indirect soil nudging… (not apples to apples really)… differences in </a:t>
            </a:r>
            <a:r>
              <a:rPr lang="en-US" b="1" baseline="0" dirty="0" err="1"/>
              <a:t>precip</a:t>
            </a:r>
            <a:r>
              <a:rPr lang="en-US" b="1" baseline="0" dirty="0"/>
              <a:t> predicted by different PBL schemes YSU or ACM2</a:t>
            </a:r>
          </a:p>
          <a:p>
            <a:r>
              <a:rPr lang="en-US" b="1" baseline="0" dirty="0"/>
              <a:t>But even without the indirect soil nudging, the soil temp for Noah 1c is close to PX.</a:t>
            </a:r>
            <a:endParaRPr lang="en-US" b="1" dirty="0"/>
          </a:p>
          <a:p>
            <a:endParaRPr lang="en-US" dirty="0"/>
          </a:p>
          <a:p>
            <a:r>
              <a:rPr lang="en-US" dirty="0"/>
              <a:t>WRF/Noah</a:t>
            </a:r>
            <a:r>
              <a:rPr lang="en-US" baseline="0" dirty="0"/>
              <a:t> vs. WRF/PX, not really apples to apples, as PX uses soil </a:t>
            </a:r>
            <a:r>
              <a:rPr lang="en-US" baseline="0" dirty="0" err="1"/>
              <a:t>obs</a:t>
            </a:r>
            <a:r>
              <a:rPr lang="en-US" baseline="0" dirty="0"/>
              <a:t> nudging.  Will use Noah FASDAS </a:t>
            </a:r>
            <a:r>
              <a:rPr lang="en-US" baseline="0" dirty="0" err="1"/>
              <a:t>obs</a:t>
            </a:r>
            <a:r>
              <a:rPr lang="en-US" baseline="0" dirty="0"/>
              <a:t> nudging run for additional future work.</a:t>
            </a:r>
            <a:endParaRPr lang="en-US" dirty="0"/>
          </a:p>
          <a:p>
            <a:endParaRPr lang="en-US" dirty="0"/>
          </a:p>
          <a:p>
            <a:r>
              <a:rPr lang="en-US" dirty="0"/>
              <a:t>Change soil layers in share/</a:t>
            </a:r>
            <a:r>
              <a:rPr lang="en-US" dirty="0" err="1"/>
              <a:t>module</a:t>
            </a:r>
            <a:r>
              <a:rPr lang="en-US" baseline="0" dirty="0" err="1"/>
              <a:t>_soil_pre.F</a:t>
            </a:r>
            <a:r>
              <a:rPr lang="en-US" baseline="0" dirty="0"/>
              <a:t> – need to re-run real.exe after changes are made</a:t>
            </a:r>
            <a:endParaRPr lang="en-US" dirty="0"/>
          </a:p>
          <a:p>
            <a:r>
              <a:rPr lang="en-US" dirty="0"/>
              <a:t>What is LSM Spin-up supposed to do?</a:t>
            </a:r>
          </a:p>
          <a:p>
            <a:endParaRPr lang="en-US" dirty="0"/>
          </a:p>
          <a:p>
            <a:r>
              <a:rPr lang="en-US" sz="1200" b="0" i="0" u="none" strike="noStrike" kern="1200" baseline="0" dirty="0">
                <a:solidFill>
                  <a:schemeClr val="tx1"/>
                </a:solidFill>
                <a:latin typeface="+mn-lt"/>
                <a:ea typeface="+mn-ea"/>
                <a:cs typeface="+mn-cs"/>
              </a:rPr>
              <a:t>1. Increase spatial variation of soil variables (downscaling)</a:t>
            </a:r>
          </a:p>
          <a:p>
            <a:r>
              <a:rPr lang="en-US" sz="1200" b="0" i="0" u="none" strike="noStrike" kern="1200" baseline="0" dirty="0">
                <a:solidFill>
                  <a:schemeClr val="tx1"/>
                </a:solidFill>
                <a:latin typeface="+mn-lt"/>
                <a:ea typeface="+mn-ea"/>
                <a:cs typeface="+mn-cs"/>
              </a:rPr>
              <a:t>(DEMONSTRATED)</a:t>
            </a:r>
          </a:p>
          <a:p>
            <a:r>
              <a:rPr lang="en-US" sz="1200" b="0" i="0" u="none" strike="noStrike" kern="1200" baseline="0" dirty="0">
                <a:solidFill>
                  <a:schemeClr val="tx1"/>
                </a:solidFill>
                <a:latin typeface="+mn-lt"/>
                <a:ea typeface="+mn-ea"/>
                <a:cs typeface="+mn-cs"/>
              </a:rPr>
              <a:t>2. Remove biases overall and/or in specific locations, land use or soil types</a:t>
            </a:r>
          </a:p>
          <a:p>
            <a:r>
              <a:rPr lang="en-US" sz="1200" b="0" i="0" u="none" strike="noStrike" kern="1200" baseline="0" dirty="0">
                <a:solidFill>
                  <a:schemeClr val="tx1"/>
                </a:solidFill>
                <a:latin typeface="+mn-lt"/>
                <a:ea typeface="+mn-ea"/>
                <a:cs typeface="+mn-cs"/>
              </a:rPr>
              <a:t>(PARTIALLY DEMONSTRATED)</a:t>
            </a:r>
          </a:p>
          <a:p>
            <a:r>
              <a:rPr lang="en-US" sz="1200" b="0" i="0" u="none" strike="noStrike" kern="1200" baseline="0" dirty="0">
                <a:solidFill>
                  <a:schemeClr val="tx1"/>
                </a:solidFill>
                <a:latin typeface="+mn-lt"/>
                <a:ea typeface="+mn-ea"/>
                <a:cs typeface="+mn-cs"/>
              </a:rPr>
              <a:t>3. Reduce scaling differences due to LSM formulation</a:t>
            </a:r>
          </a:p>
          <a:p>
            <a:r>
              <a:rPr lang="en-US" sz="1200" b="0" i="0" u="none" strike="noStrike" kern="1200" baseline="0" dirty="0">
                <a:solidFill>
                  <a:schemeClr val="tx1"/>
                </a:solidFill>
                <a:latin typeface="+mn-lt"/>
                <a:ea typeface="+mn-ea"/>
                <a:cs typeface="+mn-cs"/>
              </a:rPr>
              <a:t>4. Compensate for errors in parameters or formulation (LSM, PBL, etc.)</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Wayne Angevine (NOAA):  </a:t>
            </a:r>
          </a:p>
          <a:p>
            <a:r>
              <a:rPr lang="en-US" sz="1200" b="0" i="0" u="none" strike="noStrike" kern="1200" baseline="0" dirty="0" err="1">
                <a:solidFill>
                  <a:schemeClr val="tx1"/>
                </a:solidFill>
                <a:latin typeface="+mn-lt"/>
                <a:ea typeface="+mn-ea"/>
                <a:cs typeface="+mn-cs"/>
              </a:rPr>
              <a:t>Spinup</a:t>
            </a:r>
            <a:r>
              <a:rPr lang="en-US" sz="1200" b="0" i="0" u="none" strike="noStrike" kern="1200" baseline="0" dirty="0">
                <a:solidFill>
                  <a:schemeClr val="tx1"/>
                </a:solidFill>
                <a:latin typeface="+mn-lt"/>
                <a:ea typeface="+mn-ea"/>
                <a:cs typeface="+mn-cs"/>
              </a:rPr>
              <a:t> increases spatial variation of soil variables (downscaling)</a:t>
            </a:r>
          </a:p>
          <a:p>
            <a:r>
              <a:rPr lang="en-US" sz="1200" b="0" i="0" u="none" strike="noStrike" kern="1200" baseline="0" dirty="0">
                <a:solidFill>
                  <a:schemeClr val="tx1"/>
                </a:solidFill>
                <a:latin typeface="+mn-lt"/>
                <a:ea typeface="+mn-ea"/>
                <a:cs typeface="+mn-cs"/>
              </a:rPr>
              <a:t>Initial adjustment is quick (a day or two)</a:t>
            </a:r>
          </a:p>
          <a:p>
            <a:r>
              <a:rPr lang="en-US" sz="1200" b="0" i="0" u="none" strike="noStrike" kern="1200" baseline="0" dirty="0">
                <a:solidFill>
                  <a:schemeClr val="tx1"/>
                </a:solidFill>
                <a:latin typeface="+mn-lt"/>
                <a:ea typeface="+mn-ea"/>
                <a:cs typeface="+mn-cs"/>
              </a:rPr>
              <a:t>Adjustment continues over months</a:t>
            </a:r>
          </a:p>
          <a:p>
            <a:r>
              <a:rPr lang="en-US" sz="1200" b="0" i="0" u="none" strike="noStrike" kern="1200" baseline="0" dirty="0">
                <a:solidFill>
                  <a:schemeClr val="tx1"/>
                </a:solidFill>
                <a:latin typeface="+mn-lt"/>
                <a:ea typeface="+mn-ea"/>
                <a:cs typeface="+mn-cs"/>
              </a:rPr>
              <a:t>Major flaw: Soil moisture results depend on quality of modeled </a:t>
            </a:r>
            <a:r>
              <a:rPr lang="en-US" sz="1200" b="0" i="0" u="none" strike="noStrike" kern="1200" baseline="0" dirty="0" err="1">
                <a:solidFill>
                  <a:schemeClr val="tx1"/>
                </a:solidFill>
                <a:latin typeface="+mn-lt"/>
                <a:ea typeface="+mn-ea"/>
                <a:cs typeface="+mn-cs"/>
              </a:rPr>
              <a:t>precip</a:t>
            </a:r>
            <a:r>
              <a:rPr lang="en-US" sz="1200" b="0" i="0" u="none" strike="noStrike" kern="1200" baseline="0" dirty="0">
                <a:solidFill>
                  <a:schemeClr val="tx1"/>
                </a:solidFill>
                <a:latin typeface="+mn-lt"/>
                <a:ea typeface="+mn-ea"/>
                <a:cs typeface="+mn-cs"/>
              </a:rPr>
              <a:t>, which is unreliable</a:t>
            </a:r>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8</a:t>
            </a:fld>
            <a:endParaRPr lang="en-US"/>
          </a:p>
        </p:txBody>
      </p:sp>
    </p:spTree>
    <p:extLst>
      <p:ext uri="{BB962C8B-B14F-4D97-AF65-F5344CB8AC3E}">
        <p14:creationId xmlns:p14="http://schemas.microsoft.com/office/powerpoint/2010/main" val="2162641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u="sng" dirty="0"/>
              <a:t>10 Wind speed (which is diagnosed from lowest</a:t>
            </a:r>
            <a:r>
              <a:rPr lang="en-US" b="1" u="sng" baseline="0" dirty="0"/>
              <a:t> model level wind speed and model level wind speed fields) </a:t>
            </a:r>
            <a:r>
              <a:rPr lang="en-US" b="1" u="sng" dirty="0"/>
              <a:t>is directly impacted by the increased roughness lengths in the VEGPARM.TBL</a:t>
            </a:r>
            <a:r>
              <a:rPr lang="en-US" b="1" u="sng" baseline="0" dirty="0"/>
              <a:t> updates in A4</a:t>
            </a:r>
            <a:r>
              <a:rPr lang="en-US" b="1" baseline="0" dirty="0"/>
              <a:t>.  Improvements in near surface wind speed are important to wind stress, or wind-surface current interaction, and its variability and impact on nutrient flux through the thermocline and into the mixed layer.  </a:t>
            </a:r>
          </a:p>
          <a:p>
            <a:pPr marL="171450" indent="-171450">
              <a:buFont typeface="Arial" panose="020B0604020202020204" pitchFamily="34" charset="0"/>
              <a:buChar char="•"/>
            </a:pPr>
            <a:endParaRPr lang="en-US" b="1" baseline="0" dirty="0"/>
          </a:p>
          <a:p>
            <a:pPr marL="171450" indent="-171450">
              <a:buFont typeface="Arial" panose="020B0604020202020204" pitchFamily="34" charset="0"/>
              <a:buChar char="•"/>
            </a:pPr>
            <a:r>
              <a:rPr lang="en-US" b="1" u="sng" dirty="0" err="1">
                <a:effectLst/>
              </a:rPr>
              <a:t>Ameriflux</a:t>
            </a:r>
            <a:r>
              <a:rPr lang="en-US" b="1" u="sng" dirty="0">
                <a:effectLst/>
              </a:rPr>
              <a:t> provides continuous observations from eddy covariance</a:t>
            </a:r>
            <a:r>
              <a:rPr lang="en-US" b="1" u="sng" baseline="0" dirty="0">
                <a:effectLst/>
              </a:rPr>
              <a:t> flux towers of high temporal resolution</a:t>
            </a:r>
            <a:r>
              <a:rPr lang="en-US" b="1" u="sng" dirty="0">
                <a:effectLst/>
              </a:rPr>
              <a:t> of ecosystem level exchanges of CO2, water, energy and momentum </a:t>
            </a:r>
            <a:endParaRPr lang="en-US" b="1" u="sng"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9</a:t>
            </a:fld>
            <a:endParaRPr lang="en-US"/>
          </a:p>
        </p:txBody>
      </p:sp>
    </p:spTree>
    <p:extLst>
      <p:ext uri="{BB962C8B-B14F-4D97-AF65-F5344CB8AC3E}">
        <p14:creationId xmlns:p14="http://schemas.microsoft.com/office/powerpoint/2010/main" val="2449997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c">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phs/Charts">
    <p:spTree>
      <p:nvGrpSpPr>
        <p:cNvPr id="1" name=""/>
        <p:cNvGrpSpPr/>
        <p:nvPr/>
      </p:nvGrpSpPr>
      <p:grpSpPr>
        <a:xfrm>
          <a:off x="0" y="0"/>
          <a:ext cx="0" cy="0"/>
          <a:chOff x="0" y="0"/>
          <a:chExt cx="0" cy="0"/>
        </a:xfrm>
      </p:grpSpPr>
      <p:pic>
        <p:nvPicPr>
          <p:cNvPr id="5" name="Picture 4" descr="pp_ord_blanc.jpg"/>
          <p:cNvPicPr>
            <a:picLocks noChangeAspect="1"/>
          </p:cNvPicPr>
          <p:nvPr userDrawn="1"/>
        </p:nvPicPr>
        <p:blipFill>
          <a:blip r:embed="rId2" cstate="print"/>
          <a:stretch>
            <a:fillRect/>
          </a:stretch>
        </p:blipFill>
        <p:spPr>
          <a:xfrm>
            <a:off x="0" y="268"/>
            <a:ext cx="9143999" cy="6857463"/>
          </a:xfrm>
          <a:prstGeom prst="rect">
            <a:avLst/>
          </a:prstGeom>
        </p:spPr>
      </p:pic>
      <p:sp>
        <p:nvSpPr>
          <p:cNvPr id="4" name="Picture Placeholder 3"/>
          <p:cNvSpPr>
            <a:spLocks noGrp="1"/>
          </p:cNvSpPr>
          <p:nvPr>
            <p:ph type="pic" sz="quarter" idx="10"/>
          </p:nvPr>
        </p:nvSpPr>
        <p:spPr>
          <a:xfrm>
            <a:off x="762000" y="1600200"/>
            <a:ext cx="7543800" cy="4724400"/>
          </a:xfrm>
        </p:spPr>
        <p:txBody>
          <a:bodyPr/>
          <a:lstStyle>
            <a:lvl1pPr>
              <a:buClrTx/>
              <a:defRPr/>
            </a:lvl1pPr>
          </a:lstStyle>
          <a:p>
            <a:r>
              <a:rPr lang="en-US"/>
              <a:t>Click icon to add picture</a:t>
            </a:r>
            <a:endParaRPr lang="en-US" dirty="0"/>
          </a:p>
        </p:txBody>
      </p:sp>
      <p:sp>
        <p:nvSpPr>
          <p:cNvPr id="6" name="Text Placeholder 12"/>
          <p:cNvSpPr>
            <a:spLocks noGrp="1"/>
          </p:cNvSpPr>
          <p:nvPr>
            <p:ph type="body" sz="quarter" idx="11" hasCustomPrompt="1"/>
          </p:nvPr>
        </p:nvSpPr>
        <p:spPr>
          <a:xfrm>
            <a:off x="3048000" y="609600"/>
            <a:ext cx="57912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rgbClr val="0070C0"/>
                </a:solidFill>
                <a:effectLst/>
                <a:uLnTx/>
                <a:uFillTx/>
                <a:latin typeface="Gill Sans M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accent3">
                    <a:lumMod val="75000"/>
                  </a:schemeClr>
                </a:solidFill>
                <a:effectLst/>
                <a:uLnTx/>
                <a:uFillTx/>
                <a:latin typeface="Gill Sans MT" pitchFamily="34" charset="0"/>
                <a:ea typeface="+mj-ea"/>
                <a:cs typeface="+mj-cs"/>
              </a:rPr>
              <a:t>Title Goes Here</a:t>
            </a:r>
          </a:p>
        </p:txBody>
      </p:sp>
      <p:sp>
        <p:nvSpPr>
          <p:cNvPr id="8" name="Date Placeholder 7"/>
          <p:cNvSpPr>
            <a:spLocks noGrp="1"/>
          </p:cNvSpPr>
          <p:nvPr>
            <p:ph type="dt" sz="half" idx="12"/>
          </p:nvPr>
        </p:nvSpPr>
        <p:spPr/>
        <p:txBody>
          <a:bodyPr/>
          <a:lstStyle/>
          <a:p>
            <a:fld id="{2B88354A-A554-40F3-8B5D-4B129AF946F4}" type="datetime1">
              <a:rPr lang="en-US" smtClean="0"/>
              <a:t>6/13/2017</a:t>
            </a:fld>
            <a:endParaRPr lang="en-US"/>
          </a:p>
        </p:txBody>
      </p:sp>
      <p:sp>
        <p:nvSpPr>
          <p:cNvPr id="9" name="Slide Number Placeholder 8"/>
          <p:cNvSpPr>
            <a:spLocks noGrp="1"/>
          </p:cNvSpPr>
          <p:nvPr>
            <p:ph type="sldNum" sz="quarter" idx="13"/>
          </p:nvPr>
        </p:nvSpPr>
        <p:spPr>
          <a:xfrm>
            <a:off x="6858000" y="6356350"/>
            <a:ext cx="2133600" cy="365125"/>
          </a:xfrm>
        </p:spPr>
        <p:txBody>
          <a:bodyPr/>
          <a:lstStyle>
            <a:lvl1pPr>
              <a:defRPr sz="3200" b="1">
                <a:solidFill>
                  <a:schemeClr val="tx1"/>
                </a:solidFill>
                <a:latin typeface="Gill Sans MT" pitchFamily="34" charset="0"/>
              </a:defRPr>
            </a:lvl1pPr>
          </a:lstStyle>
          <a:p>
            <a:fld id="{6D3FAE4D-9488-4B48-8F4A-A56CB5A28AF9}" type="slidenum">
              <a:rPr lang="en-US" smtClean="0"/>
              <a:pPr/>
              <a:t>‹#›</a:t>
            </a:fld>
            <a:endParaRPr lang="en-US" dirty="0"/>
          </a:p>
        </p:txBody>
      </p:sp>
      <p:sp>
        <p:nvSpPr>
          <p:cNvPr id="10" name="Footer Placeholder 9"/>
          <p:cNvSpPr>
            <a:spLocks noGrp="1"/>
          </p:cNvSpPr>
          <p:nvPr>
            <p:ph type="ftr" sz="quarter" idx="14"/>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New Sections">
    <p:spTree>
      <p:nvGrpSpPr>
        <p:cNvPr id="1" name=""/>
        <p:cNvGrpSpPr/>
        <p:nvPr/>
      </p:nvGrpSpPr>
      <p:grpSpPr>
        <a:xfrm>
          <a:off x="0" y="0"/>
          <a:ext cx="0" cy="0"/>
          <a:chOff x="0" y="0"/>
          <a:chExt cx="0" cy="0"/>
        </a:xfrm>
      </p:grpSpPr>
      <p:pic>
        <p:nvPicPr>
          <p:cNvPr id="6" name="Picture 5" descr="pp_ord_blanc4.jpg"/>
          <p:cNvPicPr>
            <a:picLocks noChangeAspect="1"/>
          </p:cNvPicPr>
          <p:nvPr userDrawn="1"/>
        </p:nvPicPr>
        <p:blipFill>
          <a:blip r:embed="rId2" cstate="print"/>
          <a:stretch>
            <a:fillRect/>
          </a:stretch>
        </p:blipFill>
        <p:spPr>
          <a:xfrm>
            <a:off x="0" y="268"/>
            <a:ext cx="9143999" cy="6857463"/>
          </a:xfrm>
          <a:prstGeom prst="rect">
            <a:avLst/>
          </a:prstGeom>
        </p:spPr>
      </p:pic>
      <p:sp>
        <p:nvSpPr>
          <p:cNvPr id="5" name="Text Placeholder 1"/>
          <p:cNvSpPr>
            <a:spLocks noGrp="1"/>
          </p:cNvSpPr>
          <p:nvPr userDrawn="1">
            <p:ph type="body" sz="quarter" idx="4294967295" hasCustomPrompt="1"/>
          </p:nvPr>
        </p:nvSpPr>
        <p:spPr>
          <a:xfrm>
            <a:off x="1219200" y="2590800"/>
            <a:ext cx="6705600" cy="2438400"/>
          </a:xfrm>
        </p:spPr>
        <p:txBody>
          <a:bodyPr>
            <a:normAutofit fontScale="92500"/>
          </a:bodyPr>
          <a:lstStyle>
            <a:lvl1pPr>
              <a:defRPr/>
            </a:lvl1pPr>
          </a:lstStyle>
          <a:p>
            <a:pPr marL="0" lvl="0" algn="ctr">
              <a:spcBef>
                <a:spcPts val="0"/>
              </a:spcBef>
              <a:buNone/>
              <a:defRPr/>
            </a:pPr>
            <a:r>
              <a:rPr lang="en-US" sz="4800" b="1" i="0" dirty="0">
                <a:solidFill>
                  <a:schemeClr val="accent3">
                    <a:lumMod val="75000"/>
                  </a:schemeClr>
                </a:solidFill>
                <a:latin typeface="Gill Sans MT" pitchFamily="34" charset="0"/>
              </a:rPr>
              <a:t>Title</a:t>
            </a:r>
            <a:br>
              <a:rPr lang="en-US" sz="8800" b="1" i="0" dirty="0">
                <a:solidFill>
                  <a:schemeClr val="accent3">
                    <a:lumMod val="75000"/>
                  </a:schemeClr>
                </a:solidFill>
                <a:latin typeface="Gill Sans MT" pitchFamily="34" charset="0"/>
              </a:rPr>
            </a:br>
            <a:r>
              <a:rPr lang="en-US" sz="3200" b="1" i="0" dirty="0">
                <a:solidFill>
                  <a:schemeClr val="tx1"/>
                </a:solidFill>
                <a:latin typeface="Gill Sans MT" pitchFamily="34" charset="0"/>
              </a:rPr>
              <a:t>Presenter's</a:t>
            </a:r>
            <a:r>
              <a:rPr lang="en-US" b="1" dirty="0">
                <a:latin typeface="Gill Sans MT" pitchFamily="34" charset="0"/>
              </a:rPr>
              <a:t> Name</a:t>
            </a:r>
            <a:br>
              <a:rPr lang="en-US" sz="5400" b="1" dirty="0">
                <a:latin typeface="Gill Sans MT" pitchFamily="34" charset="0"/>
              </a:rPr>
            </a:br>
            <a:r>
              <a:rPr lang="en-US" sz="2000" b="0" dirty="0">
                <a:latin typeface="Gill Sans MT" pitchFamily="34" charset="0"/>
              </a:rPr>
              <a:t>Presenter’s Title</a:t>
            </a:r>
            <a:endParaRPr lang="en-US" sz="2000" dirty="0">
              <a:latin typeface="Gill Sans MT" pitchFamily="34" charset="0"/>
            </a:endParaRPr>
          </a:p>
        </p:txBody>
      </p:sp>
      <p:sp>
        <p:nvSpPr>
          <p:cNvPr id="7" name="Date Placeholder 6"/>
          <p:cNvSpPr>
            <a:spLocks noGrp="1"/>
          </p:cNvSpPr>
          <p:nvPr>
            <p:ph type="dt" sz="half" idx="10"/>
          </p:nvPr>
        </p:nvSpPr>
        <p:spPr/>
        <p:txBody>
          <a:bodyPr/>
          <a:lstStyle/>
          <a:p>
            <a:fld id="{E9CAF01B-E859-4882-87D7-1C1DCCDD5803}" type="datetime1">
              <a:rPr lang="en-US" smtClean="0"/>
              <a:t>6/13/2017</a:t>
            </a:fld>
            <a:endParaRPr lang="en-US"/>
          </a:p>
        </p:txBody>
      </p:sp>
      <p:sp>
        <p:nvSpPr>
          <p:cNvPr id="8" name="Slide Number Placeholder 7"/>
          <p:cNvSpPr>
            <a:spLocks noGrp="1"/>
          </p:cNvSpPr>
          <p:nvPr>
            <p:ph type="sldNum" sz="quarter" idx="11"/>
          </p:nvPr>
        </p:nvSpPr>
        <p:spPr>
          <a:xfrm>
            <a:off x="6553200" y="6356350"/>
            <a:ext cx="2438400" cy="365125"/>
          </a:xfrm>
        </p:spPr>
        <p:txBody>
          <a:bodyPr/>
          <a:lstStyle>
            <a:lvl1pPr>
              <a:defRPr sz="3200" b="1">
                <a:solidFill>
                  <a:schemeClr val="tx1"/>
                </a:solidFill>
                <a:latin typeface="Gill Sans MT" pitchFamily="34" charset="0"/>
              </a:defRPr>
            </a:lvl1pPr>
          </a:lstStyle>
          <a:p>
            <a:fld id="{6D3FAE4D-9488-4B48-8F4A-A56CB5A28AF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 Images">
    <p:spTree>
      <p:nvGrpSpPr>
        <p:cNvPr id="1" name=""/>
        <p:cNvGrpSpPr/>
        <p:nvPr/>
      </p:nvGrpSpPr>
      <p:grpSpPr>
        <a:xfrm>
          <a:off x="0" y="0"/>
          <a:ext cx="0" cy="0"/>
          <a:chOff x="0" y="0"/>
          <a:chExt cx="0" cy="0"/>
        </a:xfrm>
      </p:grpSpPr>
      <p:pic>
        <p:nvPicPr>
          <p:cNvPr id="6" name="Picture 5" descr="pp_ord_blanc.jpg"/>
          <p:cNvPicPr>
            <a:picLocks noChangeAspect="1"/>
          </p:cNvPicPr>
          <p:nvPr userDrawn="1"/>
        </p:nvPicPr>
        <p:blipFill>
          <a:blip r:embed="rId2" cstate="print"/>
          <a:stretch>
            <a:fillRect/>
          </a:stretch>
        </p:blipFill>
        <p:spPr>
          <a:xfrm>
            <a:off x="0" y="268"/>
            <a:ext cx="9143999" cy="6857463"/>
          </a:xfrm>
          <a:prstGeom prst="rect">
            <a:avLst/>
          </a:prstGeom>
        </p:spPr>
      </p:pic>
      <p:sp>
        <p:nvSpPr>
          <p:cNvPr id="13" name="Text Placeholder 12"/>
          <p:cNvSpPr>
            <a:spLocks noGrp="1"/>
          </p:cNvSpPr>
          <p:nvPr>
            <p:ph type="body" sz="quarter" idx="10" hasCustomPrompt="1"/>
          </p:nvPr>
        </p:nvSpPr>
        <p:spPr>
          <a:xfrm>
            <a:off x="3048000" y="609600"/>
            <a:ext cx="57912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rgbClr val="0070C0"/>
                </a:solidFill>
                <a:effectLst/>
                <a:uLnTx/>
                <a:uFillTx/>
                <a:latin typeface="Gill Sans M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accent3">
                    <a:lumMod val="75000"/>
                  </a:schemeClr>
                </a:solidFill>
                <a:effectLst/>
                <a:uLnTx/>
                <a:uFillTx/>
                <a:latin typeface="Gill Sans MT" pitchFamily="34" charset="0"/>
                <a:ea typeface="+mj-ea"/>
                <a:cs typeface="+mj-cs"/>
              </a:rPr>
              <a:t>Title Goes Here</a:t>
            </a:r>
          </a:p>
        </p:txBody>
      </p:sp>
      <p:sp>
        <p:nvSpPr>
          <p:cNvPr id="17" name="Picture Placeholder 16"/>
          <p:cNvSpPr>
            <a:spLocks noGrp="1"/>
          </p:cNvSpPr>
          <p:nvPr>
            <p:ph type="pic" sz="quarter" idx="12"/>
          </p:nvPr>
        </p:nvSpPr>
        <p:spPr>
          <a:xfrm>
            <a:off x="6248400" y="1524000"/>
            <a:ext cx="2743200" cy="2133600"/>
          </a:xfrm>
        </p:spPr>
        <p:txBody>
          <a:bodyPr/>
          <a:lstStyle/>
          <a:p>
            <a:r>
              <a:rPr lang="en-US"/>
              <a:t>Click icon to add picture</a:t>
            </a:r>
          </a:p>
        </p:txBody>
      </p:sp>
      <p:sp>
        <p:nvSpPr>
          <p:cNvPr id="19" name="Picture Placeholder 18"/>
          <p:cNvSpPr>
            <a:spLocks noGrp="1"/>
          </p:cNvSpPr>
          <p:nvPr>
            <p:ph type="pic" sz="quarter" idx="13"/>
          </p:nvPr>
        </p:nvSpPr>
        <p:spPr>
          <a:xfrm>
            <a:off x="6248400" y="3886200"/>
            <a:ext cx="2743200" cy="2209800"/>
          </a:xfrm>
        </p:spPr>
        <p:txBody>
          <a:bodyPr/>
          <a:lstStyle/>
          <a:p>
            <a:r>
              <a:rPr lang="en-US"/>
              <a:t>Click icon to add picture</a:t>
            </a:r>
          </a:p>
        </p:txBody>
      </p:sp>
      <p:sp>
        <p:nvSpPr>
          <p:cNvPr id="21" name="Text Placeholder 20"/>
          <p:cNvSpPr>
            <a:spLocks noGrp="1"/>
          </p:cNvSpPr>
          <p:nvPr>
            <p:ph type="body" sz="quarter" idx="14" hasCustomPrompt="1"/>
          </p:nvPr>
        </p:nvSpPr>
        <p:spPr>
          <a:xfrm>
            <a:off x="152400" y="1447800"/>
            <a:ext cx="5943600" cy="5257800"/>
          </a:xfrm>
        </p:spPr>
        <p:txBody>
          <a:bodyPr>
            <a:normAutofit/>
          </a:bodyPr>
          <a:lstStyle>
            <a:lvl1pPr marL="0">
              <a:spcAft>
                <a:spcPts val="600"/>
              </a:spcAft>
              <a:buClr>
                <a:schemeClr val="accent3">
                  <a:lumMod val="75000"/>
                </a:schemeClr>
              </a:buClr>
              <a:buSzPct val="150000"/>
              <a:defRPr sz="1600" b="1" baseline="0">
                <a:latin typeface="Gill Sans MT" pitchFamily="34" charset="0"/>
              </a:defRPr>
            </a:lvl1pPr>
            <a:lvl2pPr>
              <a:defRPr sz="1600" b="1">
                <a:latin typeface="Gill Sans MT" pitchFamily="34" charset="0"/>
              </a:defRPr>
            </a:lvl2pPr>
            <a:lvl3pPr>
              <a:defRPr sz="1600" b="1">
                <a:latin typeface="Gill Sans MT" pitchFamily="34" charset="0"/>
              </a:defRPr>
            </a:lvl3pPr>
            <a:lvl4pPr>
              <a:defRPr sz="1600" b="1">
                <a:latin typeface="Gill Sans MT" pitchFamily="34" charset="0"/>
              </a:defRPr>
            </a:lvl4pPr>
            <a:lvl5pPr>
              <a:defRPr sz="1600" b="1">
                <a:latin typeface="Gill Sans MT" pitchFamily="34" charset="0"/>
              </a:defRPr>
            </a:lvl5pPr>
          </a:lstStyle>
          <a:p>
            <a:pPr lvl="0"/>
            <a:r>
              <a:rPr lang="en-US" dirty="0"/>
              <a:t>Bullet 1</a:t>
            </a:r>
          </a:p>
          <a:p>
            <a:pPr lvl="0"/>
            <a:r>
              <a:rPr lang="en-US" dirty="0"/>
              <a:t>Bullet 2</a:t>
            </a:r>
          </a:p>
          <a:p>
            <a:pPr lvl="0"/>
            <a:r>
              <a:rPr lang="en-US" dirty="0"/>
              <a:t>Bullet 3</a:t>
            </a:r>
          </a:p>
          <a:p>
            <a:pPr lvl="0"/>
            <a:r>
              <a:rPr lang="en-US" dirty="0"/>
              <a:t>Bullet 4</a:t>
            </a:r>
          </a:p>
          <a:p>
            <a:pPr lvl="0"/>
            <a:r>
              <a:rPr lang="en-US" dirty="0"/>
              <a:t>Bullet 5</a:t>
            </a:r>
          </a:p>
          <a:p>
            <a:pPr lvl="0"/>
            <a:r>
              <a:rPr lang="en-US" dirty="0"/>
              <a:t>Bullet 6</a:t>
            </a:r>
          </a:p>
          <a:p>
            <a:pPr lvl="0"/>
            <a:r>
              <a:rPr lang="en-US" dirty="0"/>
              <a:t>Bullet 7</a:t>
            </a:r>
          </a:p>
          <a:p>
            <a:pPr lvl="0"/>
            <a:r>
              <a:rPr lang="en-US" dirty="0"/>
              <a:t>Bullet 8</a:t>
            </a:r>
          </a:p>
          <a:p>
            <a:pPr lvl="0"/>
            <a:r>
              <a:rPr lang="en-US" dirty="0"/>
              <a:t>Bullet 9</a:t>
            </a:r>
          </a:p>
          <a:p>
            <a:pPr lvl="0"/>
            <a:r>
              <a:rPr lang="en-US" dirty="0"/>
              <a:t>Bullet 10</a:t>
            </a:r>
          </a:p>
        </p:txBody>
      </p:sp>
      <p:sp>
        <p:nvSpPr>
          <p:cNvPr id="8" name="Date Placeholder 7"/>
          <p:cNvSpPr>
            <a:spLocks noGrp="1"/>
          </p:cNvSpPr>
          <p:nvPr>
            <p:ph type="dt" sz="half" idx="15"/>
          </p:nvPr>
        </p:nvSpPr>
        <p:spPr/>
        <p:txBody>
          <a:bodyPr/>
          <a:lstStyle/>
          <a:p>
            <a:fld id="{37766B32-6C5F-479B-BFD2-A125CB5C8113}" type="datetime1">
              <a:rPr lang="en-US" smtClean="0"/>
              <a:t>6/13/2017</a:t>
            </a:fld>
            <a:endParaRPr lang="en-US"/>
          </a:p>
        </p:txBody>
      </p:sp>
      <p:sp>
        <p:nvSpPr>
          <p:cNvPr id="9" name="Slide Number Placeholder 8"/>
          <p:cNvSpPr>
            <a:spLocks noGrp="1"/>
          </p:cNvSpPr>
          <p:nvPr>
            <p:ph type="sldNum" sz="quarter" idx="16"/>
          </p:nvPr>
        </p:nvSpPr>
        <p:spPr>
          <a:xfrm>
            <a:off x="6553200" y="6356350"/>
            <a:ext cx="2438400" cy="365125"/>
          </a:xfrm>
        </p:spPr>
        <p:txBody>
          <a:bodyPr/>
          <a:lstStyle>
            <a:lvl1pPr>
              <a:defRPr sz="3200" b="1">
                <a:solidFill>
                  <a:schemeClr val="tx1"/>
                </a:solidFill>
                <a:latin typeface="Gill Sans MT" pitchFamily="34" charset="0"/>
              </a:defRPr>
            </a:lvl1pPr>
          </a:lstStyle>
          <a:p>
            <a:fld id="{6D3FAE4D-9488-4B48-8F4A-A56CB5A28AF9}" type="slidenum">
              <a:rPr lang="en-US" smtClean="0"/>
              <a:pPr/>
              <a:t>‹#›</a:t>
            </a:fld>
            <a:endParaRPr lang="en-US" dirty="0"/>
          </a:p>
        </p:txBody>
      </p:sp>
      <p:sp>
        <p:nvSpPr>
          <p:cNvPr id="10" name="Footer Placeholder 9"/>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pic>
        <p:nvPicPr>
          <p:cNvPr id="6" name="Picture 5" descr="pp_ord_blanc.jpg"/>
          <p:cNvPicPr>
            <a:picLocks noChangeAspect="1"/>
          </p:cNvPicPr>
          <p:nvPr userDrawn="1"/>
        </p:nvPicPr>
        <p:blipFill>
          <a:blip r:embed="rId2" cstate="print"/>
          <a:stretch>
            <a:fillRect/>
          </a:stretch>
        </p:blipFill>
        <p:spPr>
          <a:xfrm>
            <a:off x="0" y="268"/>
            <a:ext cx="9143999" cy="6857463"/>
          </a:xfrm>
          <a:prstGeom prst="rect">
            <a:avLst/>
          </a:prstGeom>
        </p:spPr>
      </p:pic>
      <p:sp>
        <p:nvSpPr>
          <p:cNvPr id="11" name="Text Placeholder 12"/>
          <p:cNvSpPr>
            <a:spLocks noGrp="1"/>
          </p:cNvSpPr>
          <p:nvPr>
            <p:ph type="body" sz="quarter" idx="10" hasCustomPrompt="1"/>
          </p:nvPr>
        </p:nvSpPr>
        <p:spPr>
          <a:xfrm>
            <a:off x="3048000" y="609600"/>
            <a:ext cx="57912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accent5">
                    <a:lumMod val="75000"/>
                  </a:schemeClr>
                </a:solidFill>
                <a:effectLst/>
                <a:uLnTx/>
                <a:uFillTx/>
                <a:latin typeface="Gill Sans M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accent3">
                    <a:lumMod val="75000"/>
                  </a:schemeClr>
                </a:solidFill>
                <a:effectLst/>
                <a:uLnTx/>
                <a:uFillTx/>
                <a:latin typeface="Gill Sans MT" pitchFamily="34" charset="0"/>
                <a:ea typeface="+mj-ea"/>
                <a:cs typeface="+mj-cs"/>
              </a:rPr>
              <a:t>Title Goes Here</a:t>
            </a:r>
          </a:p>
        </p:txBody>
      </p:sp>
      <p:sp>
        <p:nvSpPr>
          <p:cNvPr id="16" name="Text Placeholder 15"/>
          <p:cNvSpPr>
            <a:spLocks noGrp="1"/>
          </p:cNvSpPr>
          <p:nvPr>
            <p:ph type="body" sz="quarter" idx="11" hasCustomPrompt="1"/>
          </p:nvPr>
        </p:nvSpPr>
        <p:spPr>
          <a:xfrm>
            <a:off x="152400" y="1447800"/>
            <a:ext cx="8839200" cy="4876800"/>
          </a:xfrm>
        </p:spPr>
        <p:txBody>
          <a:bodyPr>
            <a:normAutofit/>
          </a:bodyPr>
          <a:lstStyle>
            <a:lvl1pPr>
              <a:spcAft>
                <a:spcPts val="600"/>
              </a:spcAft>
              <a:buClr>
                <a:schemeClr val="accent3">
                  <a:lumMod val="75000"/>
                </a:schemeClr>
              </a:buClr>
              <a:buSzPct val="150000"/>
              <a:defRPr sz="1600" b="1">
                <a:latin typeface="Gill Sans MT" pitchFamily="34" charset="0"/>
              </a:defRPr>
            </a:lvl1pPr>
            <a:lvl2pPr>
              <a:defRPr sz="1600" b="1">
                <a:latin typeface="Gill Sans MT" pitchFamily="34" charset="0"/>
              </a:defRPr>
            </a:lvl2pPr>
            <a:lvl3pPr>
              <a:defRPr sz="1600" b="1">
                <a:latin typeface="Gill Sans MT" pitchFamily="34" charset="0"/>
              </a:defRPr>
            </a:lvl3pPr>
            <a:lvl4pPr>
              <a:defRPr sz="1600" b="1">
                <a:latin typeface="Gill Sans MT" pitchFamily="34" charset="0"/>
              </a:defRPr>
            </a:lvl4pPr>
            <a:lvl5pPr>
              <a:defRPr sz="1600" b="1">
                <a:latin typeface="Gill Sans MT" pitchFamily="34" charset="0"/>
              </a:defRPr>
            </a:lvl5pPr>
          </a:lstStyle>
          <a:p>
            <a:pPr lvl="0"/>
            <a:r>
              <a:rPr lang="en-US" dirty="0"/>
              <a:t>Bullet 1</a:t>
            </a:r>
          </a:p>
          <a:p>
            <a:pPr lvl="0"/>
            <a:r>
              <a:rPr lang="en-US" dirty="0"/>
              <a:t>Bullet 2</a:t>
            </a:r>
          </a:p>
          <a:p>
            <a:pPr lvl="0"/>
            <a:r>
              <a:rPr lang="en-US" dirty="0"/>
              <a:t>Bullet 3</a:t>
            </a:r>
          </a:p>
          <a:p>
            <a:pPr lvl="0"/>
            <a:r>
              <a:rPr lang="en-US" dirty="0"/>
              <a:t>Bullet 4</a:t>
            </a:r>
          </a:p>
          <a:p>
            <a:pPr lvl="0"/>
            <a:r>
              <a:rPr lang="en-US" dirty="0"/>
              <a:t>Bullet 5</a:t>
            </a:r>
          </a:p>
          <a:p>
            <a:pPr lvl="0"/>
            <a:r>
              <a:rPr lang="en-US" dirty="0"/>
              <a:t>Bullet 6</a:t>
            </a:r>
          </a:p>
          <a:p>
            <a:pPr lvl="0"/>
            <a:r>
              <a:rPr lang="en-US" dirty="0"/>
              <a:t>Bullet 7</a:t>
            </a:r>
          </a:p>
          <a:p>
            <a:pPr lvl="0"/>
            <a:r>
              <a:rPr lang="en-US" dirty="0"/>
              <a:t>Bullet 8</a:t>
            </a:r>
          </a:p>
          <a:p>
            <a:pPr lvl="0"/>
            <a:r>
              <a:rPr lang="en-US" dirty="0"/>
              <a:t>Bullet 9</a:t>
            </a:r>
          </a:p>
          <a:p>
            <a:pPr lvl="0"/>
            <a:r>
              <a:rPr lang="en-US" dirty="0"/>
              <a:t>Bullet 10</a:t>
            </a:r>
          </a:p>
          <a:p>
            <a:pPr lvl="0"/>
            <a:r>
              <a:rPr lang="en-US" dirty="0"/>
              <a:t>Bullet 11</a:t>
            </a:r>
          </a:p>
          <a:p>
            <a:pPr lvl="0"/>
            <a:r>
              <a:rPr lang="en-US" dirty="0"/>
              <a:t>Bullet 12</a:t>
            </a:r>
          </a:p>
          <a:p>
            <a:pPr lvl="0"/>
            <a:r>
              <a:rPr lang="en-US" dirty="0"/>
              <a:t>Bullet 13</a:t>
            </a:r>
          </a:p>
          <a:p>
            <a:pPr lvl="0"/>
            <a:endParaRPr lang="en-US" dirty="0"/>
          </a:p>
          <a:p>
            <a:pPr lvl="0"/>
            <a:endParaRPr lang="en-US" dirty="0"/>
          </a:p>
        </p:txBody>
      </p:sp>
      <p:sp>
        <p:nvSpPr>
          <p:cNvPr id="7" name="Date Placeholder 6"/>
          <p:cNvSpPr>
            <a:spLocks noGrp="1"/>
          </p:cNvSpPr>
          <p:nvPr>
            <p:ph type="dt" sz="half" idx="12"/>
          </p:nvPr>
        </p:nvSpPr>
        <p:spPr/>
        <p:txBody>
          <a:bodyPr/>
          <a:lstStyle/>
          <a:p>
            <a:fld id="{6092AF4B-62FD-488E-AD15-09163B94357E}" type="datetime1">
              <a:rPr lang="en-US" smtClean="0"/>
              <a:t>6/13/2017</a:t>
            </a:fld>
            <a:endParaRPr lang="en-US"/>
          </a:p>
        </p:txBody>
      </p:sp>
      <p:sp>
        <p:nvSpPr>
          <p:cNvPr id="8" name="Slide Number Placeholder 7"/>
          <p:cNvSpPr>
            <a:spLocks noGrp="1"/>
          </p:cNvSpPr>
          <p:nvPr>
            <p:ph type="sldNum" sz="quarter" idx="13"/>
          </p:nvPr>
        </p:nvSpPr>
        <p:spPr>
          <a:xfrm>
            <a:off x="6553200" y="6356350"/>
            <a:ext cx="2438400" cy="365125"/>
          </a:xfrm>
        </p:spPr>
        <p:txBody>
          <a:bodyPr/>
          <a:lstStyle>
            <a:lvl1pPr>
              <a:defRPr sz="3200" b="1">
                <a:solidFill>
                  <a:schemeClr val="tx1"/>
                </a:solidFill>
                <a:latin typeface="Gill Sans MT" pitchFamily="34" charset="0"/>
              </a:defRPr>
            </a:lvl1pPr>
          </a:lstStyle>
          <a:p>
            <a:fld id="{6D3FAE4D-9488-4B48-8F4A-A56CB5A28AF9}" type="slidenum">
              <a:rPr lang="en-US" smtClean="0"/>
              <a:pPr/>
              <a:t>‹#›</a:t>
            </a:fld>
            <a:endParaRPr lang="en-US" dirty="0"/>
          </a:p>
        </p:txBody>
      </p:sp>
      <p:sp>
        <p:nvSpPr>
          <p:cNvPr id="9" name="Footer Placeholder 8"/>
          <p:cNvSpPr>
            <a:spLocks noGrp="1"/>
          </p:cNvSpPr>
          <p:nvPr>
            <p:ph type="ftr" sz="quarter" idx="14"/>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41CA44-0627-4C21-AACF-043BF95507C7}" type="datetime1">
              <a:rPr lang="en-US" smtClean="0"/>
              <a:t>6/13/2017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FAE4D-9488-4B48-8F4A-A56CB5A28AF9}" type="slidenum">
              <a:rPr lang="en-US" smtClean="0"/>
              <a:pPr/>
              <a:t>‹#›</a:t>
            </a:fld>
            <a:endParaRPr lang="en-US"/>
          </a:p>
        </p:txBody>
      </p:sp>
      <p:pic>
        <p:nvPicPr>
          <p:cNvPr id="7" name="Picture 6" descr="pp_ord_blanc1.jpg"/>
          <p:cNvPicPr>
            <a:picLocks noChangeAspect="1"/>
          </p:cNvPicPr>
          <p:nvPr userDrawn="1"/>
        </p:nvPicPr>
        <p:blipFill>
          <a:blip r:embed="rId7" cstate="print"/>
          <a:stretch>
            <a:fillRect/>
          </a:stretch>
        </p:blipFill>
        <p:spPr>
          <a:xfrm>
            <a:off x="0" y="268"/>
            <a:ext cx="9144000" cy="6857464"/>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 id="2147483649" r:id="rId2"/>
    <p:sldLayoutId id="2147483653" r:id="rId3"/>
    <p:sldLayoutId id="2147483654" r:id="rId4"/>
    <p:sldLayoutId id="2147483655"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10.png"/></Relationships>
</file>

<file path=ppt/slides/_rels/slide2.xml.rels><?xml version="1.0" encoding="UTF-8" standalone="yes"?>
<Relationships xmlns="http://schemas.openxmlformats.org/package/2006/relationships"><Relationship Id="rId8" Type="http://schemas.openxmlformats.org/officeDocument/2006/relationships/hyperlink" Target="https://tidesandcurrents.noaa.gov/" TargetMode="External"/><Relationship Id="rId3" Type="http://schemas.openxmlformats.org/officeDocument/2006/relationships/image" Target="../media/image6.png"/><Relationship Id="rId7" Type="http://schemas.openxmlformats.org/officeDocument/2006/relationships/hyperlink" Target="https://insideclimatenews.org/"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www.cbf.org/" TargetMode="External"/><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ncsslabdatamart.sc.egov.usda.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219200" y="1600200"/>
            <a:ext cx="6705600" cy="1905000"/>
          </a:xfrm>
        </p:spPr>
        <p:txBody>
          <a:bodyPr>
            <a:normAutofit lnSpcReduction="10000"/>
          </a:bodyPr>
          <a:lstStyle/>
          <a:p>
            <a:pPr marL="0" indent="0" algn="ctr">
              <a:buNone/>
            </a:pPr>
            <a:r>
              <a:rPr lang="en-US" dirty="0"/>
              <a:t>Improvements to the Noah Land Surface Model in WRF-CMAQ and its Application to Future Changes in the Chesapeake Bay Region</a:t>
            </a:r>
          </a:p>
        </p:txBody>
      </p:sp>
      <p:sp>
        <p:nvSpPr>
          <p:cNvPr id="3" name="TextBox 2"/>
          <p:cNvSpPr txBox="1"/>
          <p:nvPr/>
        </p:nvSpPr>
        <p:spPr>
          <a:xfrm>
            <a:off x="259910" y="3962400"/>
            <a:ext cx="8624220" cy="1692771"/>
          </a:xfrm>
          <a:prstGeom prst="rect">
            <a:avLst/>
          </a:prstGeom>
          <a:noFill/>
        </p:spPr>
        <p:txBody>
          <a:bodyPr wrap="none" rtlCol="0">
            <a:spAutoFit/>
          </a:bodyPr>
          <a:lstStyle/>
          <a:p>
            <a:pPr algn="ctr"/>
            <a:r>
              <a:rPr lang="en-US" sz="2400" dirty="0"/>
              <a:t>Patrick Campbell*, Jesse O. Bash, Chris G. Nolte, </a:t>
            </a:r>
          </a:p>
          <a:p>
            <a:pPr algn="ctr"/>
            <a:r>
              <a:rPr lang="en-US" sz="2400" dirty="0"/>
              <a:t>Tanya L. Spero, and Ellen J. Cooter</a:t>
            </a:r>
          </a:p>
          <a:p>
            <a:pPr algn="ctr"/>
            <a:endParaRPr lang="en-US" sz="1600" dirty="0"/>
          </a:p>
          <a:p>
            <a:pPr algn="ctr"/>
            <a:r>
              <a:rPr lang="en-US" sz="1600" dirty="0"/>
              <a:t>Acknowledgments: Chesapeake Bay Program’s Lewis Linker, Kyle Hinson, Gary Shenk, and Gopal Bhatt</a:t>
            </a:r>
          </a:p>
          <a:p>
            <a:pPr algn="ctr"/>
            <a:endParaRPr lang="en-US" sz="2400" dirty="0"/>
          </a:p>
        </p:txBody>
      </p:sp>
      <p:pic>
        <p:nvPicPr>
          <p:cNvPr id="5" name="Picture 16" descr="CBPO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81000"/>
            <a:ext cx="1108362" cy="685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1"/>
          </p:nvPr>
        </p:nvSpPr>
        <p:spPr/>
        <p:txBody>
          <a:bodyPr/>
          <a:lstStyle/>
          <a:p>
            <a:fld id="{6D3FAE4D-9488-4B48-8F4A-A56CB5A28AF9}" type="slidenum">
              <a:rPr lang="en-US" smtClean="0"/>
              <a:pPr/>
              <a:t>1</a:t>
            </a:fld>
            <a:endParaRPr lang="en-US" dirty="0"/>
          </a:p>
        </p:txBody>
      </p:sp>
      <p:sp>
        <p:nvSpPr>
          <p:cNvPr id="7" name="TextBox 6"/>
          <p:cNvSpPr txBox="1"/>
          <p:nvPr/>
        </p:nvSpPr>
        <p:spPr>
          <a:xfrm>
            <a:off x="5943600" y="6211669"/>
            <a:ext cx="2808782" cy="646331"/>
          </a:xfrm>
          <a:prstGeom prst="rect">
            <a:avLst/>
          </a:prstGeom>
          <a:noFill/>
        </p:spPr>
        <p:txBody>
          <a:bodyPr wrap="none" rtlCol="0">
            <a:spAutoFit/>
          </a:bodyPr>
          <a:lstStyle/>
          <a:p>
            <a:r>
              <a:rPr lang="en-US" dirty="0"/>
              <a:t>2017 WRF Users’ Workshop</a:t>
            </a:r>
          </a:p>
          <a:p>
            <a:r>
              <a:rPr lang="en-US" dirty="0"/>
              <a:t>Session 5.2 - June 14, 2017</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32037"/>
            <a:ext cx="2406584" cy="41375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1828800" y="5485773"/>
            <a:ext cx="5770362" cy="338554"/>
          </a:xfrm>
          <a:prstGeom prst="rect">
            <a:avLst/>
          </a:prstGeom>
        </p:spPr>
        <p:txBody>
          <a:bodyPr wrap="none">
            <a:spAutoFit/>
          </a:bodyPr>
          <a:lstStyle/>
          <a:p>
            <a:r>
              <a:rPr lang="en-US" sz="1600" dirty="0"/>
              <a:t>*Work supported by NRC RAP and the ACE AIMS and CIVA Project </a:t>
            </a:r>
          </a:p>
        </p:txBody>
      </p:sp>
    </p:spTree>
    <p:extLst>
      <p:ext uri="{BB962C8B-B14F-4D97-AF65-F5344CB8AC3E}">
        <p14:creationId xmlns:p14="http://schemas.microsoft.com/office/powerpoint/2010/main" val="498406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Impacts on Dry Deposition</a:t>
            </a:r>
          </a:p>
        </p:txBody>
      </p:sp>
      <p:sp>
        <p:nvSpPr>
          <p:cNvPr id="3" name="Text Placeholder 2"/>
          <p:cNvSpPr>
            <a:spLocks noGrp="1"/>
          </p:cNvSpPr>
          <p:nvPr>
            <p:ph type="body" sz="quarter" idx="11"/>
          </p:nvPr>
        </p:nvSpPr>
        <p:spPr/>
        <p:txBody>
          <a:bodyPr>
            <a:normAutofit/>
          </a:bodyPr>
          <a:lstStyle/>
          <a:p>
            <a:pPr marL="0" indent="0">
              <a:buNone/>
            </a:pPr>
            <a:r>
              <a:rPr lang="en-US" sz="2400" dirty="0"/>
              <a:t>Increases in dry deposition of ozone (O</a:t>
            </a:r>
            <a:r>
              <a:rPr lang="en-US" sz="2400" baseline="-25000" dirty="0"/>
              <a:t>3</a:t>
            </a:r>
            <a:r>
              <a:rPr lang="en-US" sz="2400" dirty="0"/>
              <a:t>) and nitrogen (N)</a:t>
            </a:r>
          </a:p>
        </p:txBody>
      </p:sp>
      <p:sp>
        <p:nvSpPr>
          <p:cNvPr id="4" name="Slide Number Placeholder 3"/>
          <p:cNvSpPr>
            <a:spLocks noGrp="1"/>
          </p:cNvSpPr>
          <p:nvPr>
            <p:ph type="sldNum" sz="quarter" idx="13"/>
          </p:nvPr>
        </p:nvSpPr>
        <p:spPr/>
        <p:txBody>
          <a:bodyPr/>
          <a:lstStyle/>
          <a:p>
            <a:fld id="{6D3FAE4D-9488-4B48-8F4A-A56CB5A28AF9}" type="slidenum">
              <a:rPr lang="en-US" smtClean="0"/>
              <a:pPr/>
              <a:t>10</a:t>
            </a:fld>
            <a:endParaRPr lang="en-US" dirty="0"/>
          </a:p>
        </p:txBody>
      </p:sp>
      <p:pic>
        <p:nvPicPr>
          <p:cNvPr id="6" name="Picture 5"/>
          <p:cNvPicPr>
            <a:picLocks noChangeAspect="1"/>
          </p:cNvPicPr>
          <p:nvPr/>
        </p:nvPicPr>
        <p:blipFill rotWithShape="1">
          <a:blip r:embed="rId3"/>
          <a:srcRect t="53945" b="-1"/>
          <a:stretch/>
        </p:blipFill>
        <p:spPr>
          <a:xfrm>
            <a:off x="322108" y="4265587"/>
            <a:ext cx="4425558" cy="2286000"/>
          </a:xfrm>
          <a:prstGeom prst="rect">
            <a:avLst/>
          </a:prstGeom>
        </p:spPr>
      </p:pic>
      <p:sp>
        <p:nvSpPr>
          <p:cNvPr id="7" name="TextBox 6"/>
          <p:cNvSpPr txBox="1"/>
          <p:nvPr/>
        </p:nvSpPr>
        <p:spPr>
          <a:xfrm>
            <a:off x="1089743" y="6415888"/>
            <a:ext cx="3845436" cy="369332"/>
          </a:xfrm>
          <a:prstGeom prst="rect">
            <a:avLst/>
          </a:prstGeom>
          <a:noFill/>
        </p:spPr>
        <p:txBody>
          <a:bodyPr wrap="square" rtlCol="0">
            <a:spAutoFit/>
          </a:bodyPr>
          <a:lstStyle/>
          <a:p>
            <a:r>
              <a:rPr lang="en-US" b="1" dirty="0">
                <a:solidFill>
                  <a:srgbClr val="0070C0"/>
                </a:solidFill>
                <a:latin typeface="Gill Sans MT" panose="020B0502020104020203" pitchFamily="34" charset="0"/>
              </a:rPr>
              <a:t>O</a:t>
            </a:r>
            <a:r>
              <a:rPr lang="en-US" b="1" baseline="-25000" dirty="0">
                <a:solidFill>
                  <a:srgbClr val="0070C0"/>
                </a:solidFill>
                <a:latin typeface="Gill Sans MT" panose="020B0502020104020203" pitchFamily="34" charset="0"/>
              </a:rPr>
              <a:t>3</a:t>
            </a:r>
            <a:r>
              <a:rPr lang="en-US" b="1" dirty="0">
                <a:solidFill>
                  <a:srgbClr val="0070C0"/>
                </a:solidFill>
                <a:latin typeface="Gill Sans MT" panose="020B0502020104020203" pitchFamily="34" charset="0"/>
              </a:rPr>
              <a:t> (g/ha) May 26 – 31, 2011</a:t>
            </a:r>
          </a:p>
        </p:txBody>
      </p:sp>
      <p:sp>
        <p:nvSpPr>
          <p:cNvPr id="14" name="TextBox 13"/>
          <p:cNvSpPr txBox="1"/>
          <p:nvPr/>
        </p:nvSpPr>
        <p:spPr>
          <a:xfrm>
            <a:off x="4662103" y="6299072"/>
            <a:ext cx="4157219" cy="369332"/>
          </a:xfrm>
          <a:prstGeom prst="rect">
            <a:avLst/>
          </a:prstGeom>
          <a:noFill/>
        </p:spPr>
        <p:txBody>
          <a:bodyPr wrap="square" rtlCol="0">
            <a:spAutoFit/>
          </a:bodyPr>
          <a:lstStyle/>
          <a:p>
            <a:r>
              <a:rPr lang="en-US" b="1" dirty="0">
                <a:solidFill>
                  <a:srgbClr val="0070C0"/>
                </a:solidFill>
                <a:latin typeface="Gill Sans MT" panose="020B0502020104020203" pitchFamily="34" charset="0"/>
              </a:rPr>
              <a:t>Total N (g/ha) Jun 01 – Aug 31, 2011</a:t>
            </a:r>
          </a:p>
        </p:txBody>
      </p:sp>
      <p:sp>
        <p:nvSpPr>
          <p:cNvPr id="21" name="TextBox 20"/>
          <p:cNvSpPr txBox="1"/>
          <p:nvPr/>
        </p:nvSpPr>
        <p:spPr>
          <a:xfrm>
            <a:off x="5277209" y="2070318"/>
            <a:ext cx="3357657" cy="1846659"/>
          </a:xfrm>
          <a:prstGeom prst="rect">
            <a:avLst/>
          </a:prstGeom>
          <a:noFill/>
        </p:spPr>
        <p:txBody>
          <a:bodyPr wrap="square" rtlCol="0">
            <a:spAutoFit/>
          </a:bodyPr>
          <a:lstStyle/>
          <a:p>
            <a:r>
              <a:rPr lang="en-US" sz="1600" dirty="0">
                <a:solidFill>
                  <a:srgbClr val="FF0000"/>
                </a:solidFill>
                <a:latin typeface="Gill Sans MT" panose="020B0502020104020203" pitchFamily="34" charset="0"/>
              </a:rPr>
              <a:t>Run A:  Base WRF/Noah-CMAQ</a:t>
            </a:r>
          </a:p>
          <a:p>
            <a:r>
              <a:rPr lang="en-US" sz="1600" dirty="0">
                <a:solidFill>
                  <a:srgbClr val="0070C0"/>
                </a:solidFill>
                <a:latin typeface="Gill Sans MT" panose="020B0502020104020203" pitchFamily="34" charset="0"/>
              </a:rPr>
              <a:t>Run B:   + Resistance (</a:t>
            </a:r>
            <a:r>
              <a:rPr lang="en-US" sz="1600" dirty="0" err="1">
                <a:solidFill>
                  <a:srgbClr val="0070C0"/>
                </a:solidFill>
                <a:latin typeface="Gill Sans MT" panose="020B0502020104020203" pitchFamily="34" charset="0"/>
              </a:rPr>
              <a:t>R</a:t>
            </a:r>
            <a:r>
              <a:rPr lang="en-US" sz="1600" baseline="-25000" dirty="0" err="1">
                <a:solidFill>
                  <a:srgbClr val="0070C0"/>
                </a:solidFill>
                <a:latin typeface="Gill Sans MT" panose="020B0502020104020203" pitchFamily="34" charset="0"/>
              </a:rPr>
              <a:t>c</a:t>
            </a:r>
            <a:r>
              <a:rPr lang="en-US" sz="1600" dirty="0">
                <a:solidFill>
                  <a:srgbClr val="0070C0"/>
                </a:solidFill>
                <a:latin typeface="Gill Sans MT" panose="020B0502020104020203" pitchFamily="34" charset="0"/>
              </a:rPr>
              <a:t>) Updates</a:t>
            </a:r>
          </a:p>
          <a:p>
            <a:r>
              <a:rPr lang="en-US" sz="1600" dirty="0">
                <a:solidFill>
                  <a:srgbClr val="00B050"/>
                </a:solidFill>
                <a:latin typeface="Gill Sans MT" panose="020B0502020104020203" pitchFamily="34" charset="0"/>
              </a:rPr>
              <a:t>Run C:  + </a:t>
            </a:r>
            <a:r>
              <a:rPr lang="en-US" sz="1600" dirty="0" err="1">
                <a:solidFill>
                  <a:srgbClr val="00B050"/>
                </a:solidFill>
                <a:latin typeface="Gill Sans MT" panose="020B0502020104020203" pitchFamily="34" charset="0"/>
              </a:rPr>
              <a:t>R</a:t>
            </a:r>
            <a:r>
              <a:rPr lang="en-US" sz="1600" baseline="-25000" dirty="0" err="1">
                <a:solidFill>
                  <a:srgbClr val="00B050"/>
                </a:solidFill>
                <a:latin typeface="Gill Sans MT" panose="020B0502020104020203" pitchFamily="34" charset="0"/>
              </a:rPr>
              <a:t>c</a:t>
            </a:r>
            <a:r>
              <a:rPr lang="en-US" sz="1600" dirty="0">
                <a:solidFill>
                  <a:srgbClr val="00B050"/>
                </a:solidFill>
                <a:latin typeface="Gill Sans MT" panose="020B0502020104020203" pitchFamily="34" charset="0"/>
              </a:rPr>
              <a:t> Mosaic Updates</a:t>
            </a:r>
          </a:p>
          <a:p>
            <a:r>
              <a:rPr lang="en-US" sz="1600" dirty="0">
                <a:solidFill>
                  <a:srgbClr val="CCCC00"/>
                </a:solidFill>
                <a:latin typeface="Gill Sans MT" panose="020B0502020104020203" pitchFamily="34" charset="0"/>
              </a:rPr>
              <a:t>Run D:  + Vegetation Table Updates</a:t>
            </a:r>
          </a:p>
          <a:p>
            <a:r>
              <a:rPr lang="en-US" sz="1600" dirty="0">
                <a:solidFill>
                  <a:srgbClr val="E6AF00"/>
                </a:solidFill>
                <a:latin typeface="Gill Sans MT" panose="020B0502020104020203" pitchFamily="34" charset="0"/>
              </a:rPr>
              <a:t>Run E:   +  Soil Table Updates</a:t>
            </a:r>
          </a:p>
          <a:p>
            <a:r>
              <a:rPr lang="en-US" sz="1600" dirty="0">
                <a:solidFill>
                  <a:srgbClr val="C00000"/>
                </a:solidFill>
                <a:latin typeface="Gill Sans MT" panose="020B0502020104020203" pitchFamily="34" charset="0"/>
              </a:rPr>
              <a:t>Run F:   +  Thin Soil Layer Updates</a:t>
            </a:r>
          </a:p>
          <a:p>
            <a:endParaRPr lang="en-US" sz="1600" dirty="0">
              <a:solidFill>
                <a:srgbClr val="0070C0"/>
              </a:solidFill>
              <a:latin typeface="Gill Sans MT" panose="020B0502020104020203" pitchFamily="34" charset="0"/>
            </a:endParaRPr>
          </a:p>
        </p:txBody>
      </p:sp>
      <p:pic>
        <p:nvPicPr>
          <p:cNvPr id="28" name="Picture 27"/>
          <p:cNvPicPr>
            <a:picLocks noChangeAspect="1"/>
          </p:cNvPicPr>
          <p:nvPr/>
        </p:nvPicPr>
        <p:blipFill rotWithShape="1">
          <a:blip r:embed="rId4"/>
          <a:srcRect l="22265" t="56567" r="16849"/>
          <a:stretch/>
        </p:blipFill>
        <p:spPr>
          <a:xfrm>
            <a:off x="6649492" y="3589113"/>
            <a:ext cx="2003208" cy="2767237"/>
          </a:xfrm>
          <a:prstGeom prst="rect">
            <a:avLst/>
          </a:prstGeom>
        </p:spPr>
      </p:pic>
      <p:pic>
        <p:nvPicPr>
          <p:cNvPr id="29" name="Picture 28"/>
          <p:cNvPicPr>
            <a:picLocks noChangeAspect="1"/>
          </p:cNvPicPr>
          <p:nvPr/>
        </p:nvPicPr>
        <p:blipFill rotWithShape="1">
          <a:blip r:embed="rId4"/>
          <a:srcRect l="24937" t="8525" r="15746" b="48179"/>
          <a:stretch/>
        </p:blipFill>
        <p:spPr>
          <a:xfrm>
            <a:off x="5029200" y="3586474"/>
            <a:ext cx="1948364" cy="2754001"/>
          </a:xfrm>
          <a:prstGeom prst="rect">
            <a:avLst/>
          </a:prstGeom>
        </p:spPr>
      </p:pic>
      <p:pic>
        <p:nvPicPr>
          <p:cNvPr id="30" name="Picture 29"/>
          <p:cNvPicPr>
            <a:picLocks noChangeAspect="1"/>
          </p:cNvPicPr>
          <p:nvPr/>
        </p:nvPicPr>
        <p:blipFill rotWithShape="1">
          <a:blip r:embed="rId3"/>
          <a:srcRect t="5074" b="50628"/>
          <a:stretch/>
        </p:blipFill>
        <p:spPr>
          <a:xfrm>
            <a:off x="331836" y="1936569"/>
            <a:ext cx="4504033" cy="2237730"/>
          </a:xfrm>
          <a:prstGeom prst="rect">
            <a:avLst/>
          </a:prstGeom>
        </p:spPr>
      </p:pic>
      <p:sp>
        <p:nvSpPr>
          <p:cNvPr id="31" name="Rectangle 30"/>
          <p:cNvSpPr/>
          <p:nvPr/>
        </p:nvSpPr>
        <p:spPr>
          <a:xfrm>
            <a:off x="685800" y="1969859"/>
            <a:ext cx="304800" cy="3161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133600" y="1969859"/>
            <a:ext cx="304800" cy="3161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581400" y="1969858"/>
            <a:ext cx="304800" cy="3161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85800" y="4326699"/>
            <a:ext cx="304800" cy="3161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106166" y="4326699"/>
            <a:ext cx="304800" cy="3161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505455" y="4326698"/>
            <a:ext cx="304800" cy="3161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393779" y="3658309"/>
            <a:ext cx="304800" cy="3161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106698" y="3658309"/>
            <a:ext cx="304800" cy="3161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48405" y="1923763"/>
            <a:ext cx="379591" cy="369332"/>
          </a:xfrm>
          <a:prstGeom prst="rect">
            <a:avLst/>
          </a:prstGeom>
        </p:spPr>
        <p:txBody>
          <a:bodyPr wrap="none">
            <a:spAutoFit/>
          </a:bodyPr>
          <a:lstStyle/>
          <a:p>
            <a:r>
              <a:rPr lang="en-US" dirty="0">
                <a:solidFill>
                  <a:srgbClr val="FF0000"/>
                </a:solidFill>
                <a:latin typeface="Gill Sans MT" panose="020B0502020104020203" pitchFamily="34" charset="0"/>
              </a:rPr>
              <a:t> A</a:t>
            </a:r>
            <a:endParaRPr lang="en-US" dirty="0"/>
          </a:p>
        </p:txBody>
      </p:sp>
      <p:sp>
        <p:nvSpPr>
          <p:cNvPr id="23" name="Rectangle 22"/>
          <p:cNvSpPr/>
          <p:nvPr/>
        </p:nvSpPr>
        <p:spPr>
          <a:xfrm>
            <a:off x="2125702" y="1936569"/>
            <a:ext cx="320595" cy="374953"/>
          </a:xfrm>
          <a:prstGeom prst="rect">
            <a:avLst/>
          </a:prstGeom>
        </p:spPr>
        <p:txBody>
          <a:bodyPr wrap="square">
            <a:spAutoFit/>
          </a:bodyPr>
          <a:lstStyle/>
          <a:p>
            <a:r>
              <a:rPr lang="en-US" dirty="0">
                <a:solidFill>
                  <a:srgbClr val="0070C0"/>
                </a:solidFill>
                <a:latin typeface="Gill Sans MT" panose="020B0502020104020203" pitchFamily="34" charset="0"/>
              </a:rPr>
              <a:t>B</a:t>
            </a:r>
            <a:endParaRPr lang="en-US" dirty="0"/>
          </a:p>
        </p:txBody>
      </p:sp>
      <p:sp>
        <p:nvSpPr>
          <p:cNvPr id="24" name="Rectangle 23"/>
          <p:cNvSpPr/>
          <p:nvPr/>
        </p:nvSpPr>
        <p:spPr>
          <a:xfrm>
            <a:off x="3563458" y="1942190"/>
            <a:ext cx="348172" cy="369332"/>
          </a:xfrm>
          <a:prstGeom prst="rect">
            <a:avLst/>
          </a:prstGeom>
        </p:spPr>
        <p:txBody>
          <a:bodyPr wrap="none">
            <a:spAutoFit/>
          </a:bodyPr>
          <a:lstStyle/>
          <a:p>
            <a:r>
              <a:rPr lang="en-US" dirty="0">
                <a:solidFill>
                  <a:srgbClr val="00B050"/>
                </a:solidFill>
                <a:latin typeface="Gill Sans MT" panose="020B0502020104020203" pitchFamily="34" charset="0"/>
              </a:rPr>
              <a:t>C</a:t>
            </a:r>
            <a:endParaRPr lang="en-US" dirty="0"/>
          </a:p>
        </p:txBody>
      </p:sp>
      <p:sp>
        <p:nvSpPr>
          <p:cNvPr id="25" name="Rectangle 24"/>
          <p:cNvSpPr/>
          <p:nvPr/>
        </p:nvSpPr>
        <p:spPr>
          <a:xfrm>
            <a:off x="673296" y="4302889"/>
            <a:ext cx="357790" cy="369332"/>
          </a:xfrm>
          <a:prstGeom prst="rect">
            <a:avLst/>
          </a:prstGeom>
        </p:spPr>
        <p:txBody>
          <a:bodyPr wrap="none">
            <a:spAutoFit/>
          </a:bodyPr>
          <a:lstStyle/>
          <a:p>
            <a:r>
              <a:rPr lang="en-US" dirty="0">
                <a:solidFill>
                  <a:srgbClr val="CCCC00"/>
                </a:solidFill>
                <a:latin typeface="Gill Sans MT" panose="020B0502020104020203" pitchFamily="34" charset="0"/>
              </a:rPr>
              <a:t>D</a:t>
            </a:r>
            <a:endParaRPr lang="en-US" dirty="0"/>
          </a:p>
        </p:txBody>
      </p:sp>
      <p:sp>
        <p:nvSpPr>
          <p:cNvPr id="26" name="Rectangle 25"/>
          <p:cNvSpPr/>
          <p:nvPr/>
        </p:nvSpPr>
        <p:spPr>
          <a:xfrm>
            <a:off x="2130293" y="4304164"/>
            <a:ext cx="300082" cy="369332"/>
          </a:xfrm>
          <a:prstGeom prst="rect">
            <a:avLst/>
          </a:prstGeom>
        </p:spPr>
        <p:txBody>
          <a:bodyPr wrap="none">
            <a:spAutoFit/>
          </a:bodyPr>
          <a:lstStyle/>
          <a:p>
            <a:r>
              <a:rPr lang="en-US" dirty="0">
                <a:solidFill>
                  <a:srgbClr val="E6AF00"/>
                </a:solidFill>
                <a:latin typeface="Gill Sans MT" panose="020B0502020104020203" pitchFamily="34" charset="0"/>
              </a:rPr>
              <a:t>E</a:t>
            </a:r>
            <a:endParaRPr lang="en-US" dirty="0"/>
          </a:p>
        </p:txBody>
      </p:sp>
      <p:sp>
        <p:nvSpPr>
          <p:cNvPr id="27" name="Rectangle 26"/>
          <p:cNvSpPr/>
          <p:nvPr/>
        </p:nvSpPr>
        <p:spPr>
          <a:xfrm>
            <a:off x="3515381" y="4302889"/>
            <a:ext cx="293670" cy="369332"/>
          </a:xfrm>
          <a:prstGeom prst="rect">
            <a:avLst/>
          </a:prstGeom>
        </p:spPr>
        <p:txBody>
          <a:bodyPr wrap="none">
            <a:spAutoFit/>
          </a:bodyPr>
          <a:lstStyle/>
          <a:p>
            <a:r>
              <a:rPr lang="en-US" dirty="0">
                <a:solidFill>
                  <a:srgbClr val="C00000"/>
                </a:solidFill>
                <a:latin typeface="Gill Sans MT" panose="020B0502020104020203" pitchFamily="34" charset="0"/>
              </a:rPr>
              <a:t>F</a:t>
            </a:r>
            <a:endParaRPr lang="en-US" dirty="0"/>
          </a:p>
        </p:txBody>
      </p:sp>
      <p:sp>
        <p:nvSpPr>
          <p:cNvPr id="39" name="Rectangle 38"/>
          <p:cNvSpPr/>
          <p:nvPr/>
        </p:nvSpPr>
        <p:spPr>
          <a:xfrm>
            <a:off x="5356363" y="3616950"/>
            <a:ext cx="379591" cy="369332"/>
          </a:xfrm>
          <a:prstGeom prst="rect">
            <a:avLst/>
          </a:prstGeom>
        </p:spPr>
        <p:txBody>
          <a:bodyPr wrap="none">
            <a:spAutoFit/>
          </a:bodyPr>
          <a:lstStyle/>
          <a:p>
            <a:r>
              <a:rPr lang="en-US" dirty="0">
                <a:solidFill>
                  <a:srgbClr val="FF0000"/>
                </a:solidFill>
                <a:latin typeface="Gill Sans MT" panose="020B0502020104020203" pitchFamily="34" charset="0"/>
              </a:rPr>
              <a:t> A</a:t>
            </a:r>
            <a:endParaRPr lang="en-US" dirty="0"/>
          </a:p>
        </p:txBody>
      </p:sp>
      <p:sp>
        <p:nvSpPr>
          <p:cNvPr id="40" name="Rectangle 39"/>
          <p:cNvSpPr/>
          <p:nvPr/>
        </p:nvSpPr>
        <p:spPr>
          <a:xfrm>
            <a:off x="7139367" y="3617146"/>
            <a:ext cx="293670" cy="369332"/>
          </a:xfrm>
          <a:prstGeom prst="rect">
            <a:avLst/>
          </a:prstGeom>
        </p:spPr>
        <p:txBody>
          <a:bodyPr wrap="none">
            <a:spAutoFit/>
          </a:bodyPr>
          <a:lstStyle/>
          <a:p>
            <a:r>
              <a:rPr lang="en-US" dirty="0">
                <a:solidFill>
                  <a:srgbClr val="C00000"/>
                </a:solidFill>
                <a:latin typeface="Gill Sans MT" panose="020B0502020104020203" pitchFamily="34" charset="0"/>
              </a:rPr>
              <a:t>F</a:t>
            </a:r>
            <a:endParaRPr lang="en-US" dirty="0"/>
          </a:p>
        </p:txBody>
      </p:sp>
      <p:sp>
        <p:nvSpPr>
          <p:cNvPr id="41" name="TextBox 40"/>
          <p:cNvSpPr txBox="1"/>
          <p:nvPr/>
        </p:nvSpPr>
        <p:spPr>
          <a:xfrm>
            <a:off x="5105400" y="1794364"/>
            <a:ext cx="5334000" cy="369332"/>
          </a:xfrm>
          <a:prstGeom prst="rect">
            <a:avLst/>
          </a:prstGeom>
          <a:noFill/>
        </p:spPr>
        <p:txBody>
          <a:bodyPr wrap="square" rtlCol="0">
            <a:spAutoFit/>
          </a:bodyPr>
          <a:lstStyle/>
          <a:p>
            <a:r>
              <a:rPr lang="en-US" b="1" dirty="0">
                <a:solidFill>
                  <a:srgbClr val="0070C0"/>
                </a:solidFill>
                <a:latin typeface="Gill Sans MT" panose="020B0502020104020203" pitchFamily="34" charset="0"/>
              </a:rPr>
              <a:t>Chesapeake Bay Watershed</a:t>
            </a:r>
          </a:p>
        </p:txBody>
      </p:sp>
    </p:spTree>
    <p:extLst>
      <p:ext uri="{BB962C8B-B14F-4D97-AF65-F5344CB8AC3E}">
        <p14:creationId xmlns:p14="http://schemas.microsoft.com/office/powerpoint/2010/main" val="293837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7" grpId="0" animBg="1"/>
      <p:bldP spid="38" grpId="0" animBg="1"/>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34543" y="1995293"/>
            <a:ext cx="4361325" cy="4650597"/>
          </a:xfrm>
          <a:prstGeom prst="rect">
            <a:avLst/>
          </a:prstGeom>
        </p:spPr>
      </p:pic>
      <p:pic>
        <p:nvPicPr>
          <p:cNvPr id="14" name="Picture 13"/>
          <p:cNvPicPr>
            <a:picLocks noChangeAspect="1"/>
          </p:cNvPicPr>
          <p:nvPr/>
        </p:nvPicPr>
        <p:blipFill>
          <a:blip r:embed="rId4"/>
          <a:stretch>
            <a:fillRect/>
          </a:stretch>
        </p:blipFill>
        <p:spPr>
          <a:xfrm>
            <a:off x="4293297" y="4085162"/>
            <a:ext cx="2382528" cy="2139413"/>
          </a:xfrm>
          <a:prstGeom prst="rect">
            <a:avLst/>
          </a:prstGeom>
        </p:spPr>
      </p:pic>
      <p:sp>
        <p:nvSpPr>
          <p:cNvPr id="2" name="Text Placeholder 1"/>
          <p:cNvSpPr>
            <a:spLocks noGrp="1"/>
          </p:cNvSpPr>
          <p:nvPr>
            <p:ph type="body" sz="quarter" idx="10"/>
          </p:nvPr>
        </p:nvSpPr>
        <p:spPr/>
        <p:txBody>
          <a:bodyPr>
            <a:normAutofit/>
          </a:bodyPr>
          <a:lstStyle/>
          <a:p>
            <a:r>
              <a:rPr lang="en-US" dirty="0"/>
              <a:t>Impacts on Air Quality</a:t>
            </a:r>
          </a:p>
        </p:txBody>
      </p:sp>
      <p:sp>
        <p:nvSpPr>
          <p:cNvPr id="3" name="Text Placeholder 2"/>
          <p:cNvSpPr>
            <a:spLocks noGrp="1"/>
          </p:cNvSpPr>
          <p:nvPr>
            <p:ph type="body" sz="quarter" idx="11"/>
          </p:nvPr>
        </p:nvSpPr>
        <p:spPr/>
        <p:txBody>
          <a:bodyPr>
            <a:normAutofit/>
          </a:bodyPr>
          <a:lstStyle/>
          <a:p>
            <a:pPr marL="0" indent="0">
              <a:buNone/>
            </a:pPr>
            <a:r>
              <a:rPr lang="en-US" sz="2400" dirty="0"/>
              <a:t>Widespread reductions in mean bias and error for O</a:t>
            </a:r>
            <a:r>
              <a:rPr lang="en-US" sz="2400" baseline="-25000" dirty="0"/>
              <a:t>3</a:t>
            </a:r>
            <a:endParaRPr lang="en-US" sz="2400" dirty="0"/>
          </a:p>
        </p:txBody>
      </p:sp>
      <p:sp>
        <p:nvSpPr>
          <p:cNvPr id="4" name="Slide Number Placeholder 3"/>
          <p:cNvSpPr>
            <a:spLocks noGrp="1"/>
          </p:cNvSpPr>
          <p:nvPr>
            <p:ph type="sldNum" sz="quarter" idx="13"/>
          </p:nvPr>
        </p:nvSpPr>
        <p:spPr/>
        <p:txBody>
          <a:bodyPr/>
          <a:lstStyle/>
          <a:p>
            <a:fld id="{6D3FAE4D-9488-4B48-8F4A-A56CB5A28AF9}" type="slidenum">
              <a:rPr lang="en-US" smtClean="0"/>
              <a:pPr/>
              <a:t>11</a:t>
            </a:fld>
            <a:endParaRPr lang="en-US" dirty="0"/>
          </a:p>
        </p:txBody>
      </p:sp>
      <p:sp>
        <p:nvSpPr>
          <p:cNvPr id="7" name="TextBox 6"/>
          <p:cNvSpPr txBox="1"/>
          <p:nvPr/>
        </p:nvSpPr>
        <p:spPr>
          <a:xfrm>
            <a:off x="157159" y="1937120"/>
            <a:ext cx="5334000" cy="369332"/>
          </a:xfrm>
          <a:prstGeom prst="rect">
            <a:avLst/>
          </a:prstGeom>
          <a:noFill/>
        </p:spPr>
        <p:txBody>
          <a:bodyPr wrap="square" rtlCol="0">
            <a:spAutoFit/>
          </a:bodyPr>
          <a:lstStyle/>
          <a:p>
            <a:r>
              <a:rPr lang="en-US" b="1" dirty="0">
                <a:solidFill>
                  <a:srgbClr val="0070C0"/>
                </a:solidFill>
                <a:latin typeface="Gill Sans MT" panose="020B0502020104020203" pitchFamily="34" charset="0"/>
              </a:rPr>
              <a:t>Jun 01 – Aug 31, 2011</a:t>
            </a:r>
          </a:p>
        </p:txBody>
      </p:sp>
      <p:sp>
        <p:nvSpPr>
          <p:cNvPr id="18" name="TextBox 17"/>
          <p:cNvSpPr txBox="1"/>
          <p:nvPr/>
        </p:nvSpPr>
        <p:spPr>
          <a:xfrm>
            <a:off x="5564550" y="4183096"/>
            <a:ext cx="1215300" cy="923330"/>
          </a:xfrm>
          <a:prstGeom prst="rect">
            <a:avLst/>
          </a:prstGeom>
          <a:noFill/>
        </p:spPr>
        <p:txBody>
          <a:bodyPr wrap="square" rtlCol="0">
            <a:spAutoFit/>
          </a:bodyPr>
          <a:lstStyle/>
          <a:p>
            <a:r>
              <a:rPr lang="en-US" dirty="0">
                <a:latin typeface="Gill Sans MT" panose="020B0502020104020203" pitchFamily="34" charset="0"/>
              </a:rPr>
              <a:t>MB Red.   </a:t>
            </a:r>
            <a:r>
              <a:rPr lang="en-US" dirty="0">
                <a:solidFill>
                  <a:srgbClr val="C00000"/>
                </a:solidFill>
                <a:latin typeface="Gill Sans MT" panose="020B0502020104020203" pitchFamily="34" charset="0"/>
              </a:rPr>
              <a:t>F</a:t>
            </a:r>
            <a:r>
              <a:rPr lang="en-US" dirty="0">
                <a:latin typeface="Gill Sans MT" panose="020B0502020104020203" pitchFamily="34" charset="0"/>
              </a:rPr>
              <a:t> - </a:t>
            </a:r>
            <a:r>
              <a:rPr lang="en-US" dirty="0">
                <a:solidFill>
                  <a:srgbClr val="FF0000"/>
                </a:solidFill>
                <a:latin typeface="Gill Sans MT" panose="020B0502020104020203" pitchFamily="34" charset="0"/>
              </a:rPr>
              <a:t>A</a:t>
            </a:r>
          </a:p>
          <a:p>
            <a:r>
              <a:rPr lang="en-US" dirty="0">
                <a:latin typeface="Gill Sans MT" panose="020B0502020104020203" pitchFamily="34" charset="0"/>
              </a:rPr>
              <a:t>~ 80%</a:t>
            </a:r>
          </a:p>
        </p:txBody>
      </p:sp>
      <p:pic>
        <p:nvPicPr>
          <p:cNvPr id="13" name="Picture 12"/>
          <p:cNvPicPr>
            <a:picLocks noChangeAspect="1"/>
          </p:cNvPicPr>
          <p:nvPr/>
        </p:nvPicPr>
        <p:blipFill>
          <a:blip r:embed="rId5"/>
          <a:stretch>
            <a:fillRect/>
          </a:stretch>
        </p:blipFill>
        <p:spPr>
          <a:xfrm>
            <a:off x="6653330" y="4160866"/>
            <a:ext cx="2338270" cy="2088030"/>
          </a:xfrm>
          <a:prstGeom prst="rect">
            <a:avLst/>
          </a:prstGeom>
        </p:spPr>
      </p:pic>
      <p:sp>
        <p:nvSpPr>
          <p:cNvPr id="28" name="TextBox 27"/>
          <p:cNvSpPr txBox="1"/>
          <p:nvPr/>
        </p:nvSpPr>
        <p:spPr>
          <a:xfrm>
            <a:off x="8094141" y="4183096"/>
            <a:ext cx="1069858" cy="923330"/>
          </a:xfrm>
          <a:prstGeom prst="rect">
            <a:avLst/>
          </a:prstGeom>
          <a:noFill/>
        </p:spPr>
        <p:txBody>
          <a:bodyPr wrap="square" rtlCol="0">
            <a:spAutoFit/>
          </a:bodyPr>
          <a:lstStyle/>
          <a:p>
            <a:r>
              <a:rPr lang="en-US" dirty="0">
                <a:latin typeface="Gill Sans MT" panose="020B0502020104020203" pitchFamily="34" charset="0"/>
              </a:rPr>
              <a:t>ME Red. </a:t>
            </a:r>
            <a:r>
              <a:rPr lang="en-US" dirty="0">
                <a:solidFill>
                  <a:srgbClr val="C00000"/>
                </a:solidFill>
                <a:latin typeface="Gill Sans MT" panose="020B0502020104020203" pitchFamily="34" charset="0"/>
              </a:rPr>
              <a:t>F</a:t>
            </a:r>
            <a:r>
              <a:rPr lang="en-US" dirty="0">
                <a:latin typeface="Gill Sans MT" panose="020B0502020104020203" pitchFamily="34" charset="0"/>
              </a:rPr>
              <a:t> -</a:t>
            </a:r>
            <a:r>
              <a:rPr lang="en-US" dirty="0">
                <a:solidFill>
                  <a:srgbClr val="FF0000"/>
                </a:solidFill>
                <a:latin typeface="Gill Sans MT" panose="020B0502020104020203" pitchFamily="34" charset="0"/>
              </a:rPr>
              <a:t> A</a:t>
            </a:r>
          </a:p>
          <a:p>
            <a:r>
              <a:rPr lang="en-US" dirty="0">
                <a:latin typeface="Gill Sans MT" panose="020B0502020104020203" pitchFamily="34" charset="0"/>
              </a:rPr>
              <a:t>~ 75%</a:t>
            </a:r>
          </a:p>
        </p:txBody>
      </p:sp>
      <p:sp>
        <p:nvSpPr>
          <p:cNvPr id="32" name="TextBox 31"/>
          <p:cNvSpPr txBox="1"/>
          <p:nvPr/>
        </p:nvSpPr>
        <p:spPr>
          <a:xfrm>
            <a:off x="4899424" y="1889403"/>
            <a:ext cx="5334000" cy="369332"/>
          </a:xfrm>
          <a:prstGeom prst="rect">
            <a:avLst/>
          </a:prstGeom>
          <a:noFill/>
        </p:spPr>
        <p:txBody>
          <a:bodyPr wrap="square" rtlCol="0">
            <a:spAutoFit/>
          </a:bodyPr>
          <a:lstStyle/>
          <a:p>
            <a:r>
              <a:rPr lang="en-US" b="1" dirty="0">
                <a:solidFill>
                  <a:srgbClr val="0070C0"/>
                </a:solidFill>
                <a:latin typeface="Gill Sans MT" panose="020B0502020104020203" pitchFamily="34" charset="0"/>
              </a:rPr>
              <a:t>Chesapeake Bay Watershed</a:t>
            </a:r>
          </a:p>
        </p:txBody>
      </p:sp>
      <p:sp>
        <p:nvSpPr>
          <p:cNvPr id="22" name="TextBox 21"/>
          <p:cNvSpPr txBox="1"/>
          <p:nvPr/>
        </p:nvSpPr>
        <p:spPr>
          <a:xfrm>
            <a:off x="5126590" y="6135571"/>
            <a:ext cx="1215300" cy="369332"/>
          </a:xfrm>
          <a:prstGeom prst="rect">
            <a:avLst/>
          </a:prstGeom>
          <a:noFill/>
        </p:spPr>
        <p:txBody>
          <a:bodyPr wrap="square" rtlCol="0">
            <a:spAutoFit/>
          </a:bodyPr>
          <a:lstStyle/>
          <a:p>
            <a:r>
              <a:rPr lang="en-US" dirty="0">
                <a:latin typeface="Gill Sans MT" panose="020B0502020104020203" pitchFamily="34" charset="0"/>
              </a:rPr>
              <a:t>MB (ppb)</a:t>
            </a:r>
          </a:p>
        </p:txBody>
      </p:sp>
      <p:sp>
        <p:nvSpPr>
          <p:cNvPr id="23" name="TextBox 22"/>
          <p:cNvSpPr txBox="1"/>
          <p:nvPr/>
        </p:nvSpPr>
        <p:spPr>
          <a:xfrm>
            <a:off x="7510162" y="6135571"/>
            <a:ext cx="1215300" cy="369332"/>
          </a:xfrm>
          <a:prstGeom prst="rect">
            <a:avLst/>
          </a:prstGeom>
          <a:noFill/>
        </p:spPr>
        <p:txBody>
          <a:bodyPr wrap="square" rtlCol="0">
            <a:spAutoFit/>
          </a:bodyPr>
          <a:lstStyle/>
          <a:p>
            <a:r>
              <a:rPr lang="en-US" dirty="0">
                <a:latin typeface="Gill Sans MT" panose="020B0502020104020203" pitchFamily="34" charset="0"/>
              </a:rPr>
              <a:t>ME (ppb)</a:t>
            </a:r>
          </a:p>
        </p:txBody>
      </p:sp>
      <p:sp>
        <p:nvSpPr>
          <p:cNvPr id="24" name="TextBox 23"/>
          <p:cNvSpPr txBox="1"/>
          <p:nvPr/>
        </p:nvSpPr>
        <p:spPr>
          <a:xfrm>
            <a:off x="5064905" y="2207409"/>
            <a:ext cx="3357657" cy="1846659"/>
          </a:xfrm>
          <a:prstGeom prst="rect">
            <a:avLst/>
          </a:prstGeom>
          <a:noFill/>
        </p:spPr>
        <p:txBody>
          <a:bodyPr wrap="square" rtlCol="0">
            <a:spAutoFit/>
          </a:bodyPr>
          <a:lstStyle/>
          <a:p>
            <a:r>
              <a:rPr lang="en-US" sz="1600" dirty="0">
                <a:solidFill>
                  <a:srgbClr val="FF0000"/>
                </a:solidFill>
                <a:latin typeface="Gill Sans MT" panose="020B0502020104020203" pitchFamily="34" charset="0"/>
              </a:rPr>
              <a:t>Run A:  Base WRF/Noah-CMAQ</a:t>
            </a:r>
          </a:p>
          <a:p>
            <a:r>
              <a:rPr lang="en-US" sz="1600" dirty="0">
                <a:solidFill>
                  <a:srgbClr val="0070C0"/>
                </a:solidFill>
                <a:latin typeface="Gill Sans MT" panose="020B0502020104020203" pitchFamily="34" charset="0"/>
              </a:rPr>
              <a:t>Run B:  + Resistance (</a:t>
            </a:r>
            <a:r>
              <a:rPr lang="en-US" sz="1600" dirty="0" err="1">
                <a:solidFill>
                  <a:srgbClr val="0070C0"/>
                </a:solidFill>
                <a:latin typeface="Gill Sans MT" panose="020B0502020104020203" pitchFamily="34" charset="0"/>
              </a:rPr>
              <a:t>R</a:t>
            </a:r>
            <a:r>
              <a:rPr lang="en-US" sz="1600" baseline="-25000" dirty="0" err="1">
                <a:solidFill>
                  <a:srgbClr val="0070C0"/>
                </a:solidFill>
                <a:latin typeface="Gill Sans MT" panose="020B0502020104020203" pitchFamily="34" charset="0"/>
              </a:rPr>
              <a:t>c</a:t>
            </a:r>
            <a:r>
              <a:rPr lang="en-US" sz="1600" dirty="0">
                <a:solidFill>
                  <a:srgbClr val="0070C0"/>
                </a:solidFill>
                <a:latin typeface="Gill Sans MT" panose="020B0502020104020203" pitchFamily="34" charset="0"/>
              </a:rPr>
              <a:t>) Updates </a:t>
            </a:r>
          </a:p>
          <a:p>
            <a:r>
              <a:rPr lang="en-US" sz="1600" dirty="0">
                <a:solidFill>
                  <a:srgbClr val="00B050"/>
                </a:solidFill>
                <a:latin typeface="Gill Sans MT" panose="020B0502020104020203" pitchFamily="34" charset="0"/>
              </a:rPr>
              <a:t>Run C:  + </a:t>
            </a:r>
            <a:r>
              <a:rPr lang="en-US" sz="1600" dirty="0" err="1">
                <a:solidFill>
                  <a:srgbClr val="00B050"/>
                </a:solidFill>
                <a:latin typeface="Gill Sans MT" panose="020B0502020104020203" pitchFamily="34" charset="0"/>
              </a:rPr>
              <a:t>R</a:t>
            </a:r>
            <a:r>
              <a:rPr lang="en-US" sz="1600" baseline="-25000" dirty="0" err="1">
                <a:solidFill>
                  <a:srgbClr val="00B050"/>
                </a:solidFill>
                <a:latin typeface="Gill Sans MT" panose="020B0502020104020203" pitchFamily="34" charset="0"/>
              </a:rPr>
              <a:t>c</a:t>
            </a:r>
            <a:r>
              <a:rPr lang="en-US" sz="1600" dirty="0">
                <a:solidFill>
                  <a:srgbClr val="00B050"/>
                </a:solidFill>
                <a:latin typeface="Gill Sans MT" panose="020B0502020104020203" pitchFamily="34" charset="0"/>
              </a:rPr>
              <a:t> Mosaic Updates</a:t>
            </a:r>
          </a:p>
          <a:p>
            <a:r>
              <a:rPr lang="en-US" sz="1600" dirty="0">
                <a:solidFill>
                  <a:srgbClr val="CCCC00"/>
                </a:solidFill>
                <a:latin typeface="Gill Sans MT" panose="020B0502020104020203" pitchFamily="34" charset="0"/>
              </a:rPr>
              <a:t>Run D:  + Vegetation Table Updates</a:t>
            </a:r>
          </a:p>
          <a:p>
            <a:r>
              <a:rPr lang="en-US" sz="1600" dirty="0">
                <a:solidFill>
                  <a:srgbClr val="E6AF00"/>
                </a:solidFill>
                <a:latin typeface="Gill Sans MT" panose="020B0502020104020203" pitchFamily="34" charset="0"/>
              </a:rPr>
              <a:t>Run E:   +  Soil Table Updates</a:t>
            </a:r>
          </a:p>
          <a:p>
            <a:r>
              <a:rPr lang="en-US" sz="1600" dirty="0">
                <a:solidFill>
                  <a:srgbClr val="C00000"/>
                </a:solidFill>
                <a:latin typeface="Gill Sans MT" panose="020B0502020104020203" pitchFamily="34" charset="0"/>
              </a:rPr>
              <a:t>Run F:   +  Thin Soil Layer Updates </a:t>
            </a:r>
          </a:p>
          <a:p>
            <a:endParaRPr lang="en-US" sz="1600" dirty="0">
              <a:solidFill>
                <a:srgbClr val="0070C0"/>
              </a:solidFill>
              <a:latin typeface="Gill Sans MT" panose="020B0502020104020203" pitchFamily="34" charset="0"/>
            </a:endParaRPr>
          </a:p>
        </p:txBody>
      </p:sp>
      <p:sp>
        <p:nvSpPr>
          <p:cNvPr id="25" name="TextBox 24"/>
          <p:cNvSpPr txBox="1"/>
          <p:nvPr/>
        </p:nvSpPr>
        <p:spPr>
          <a:xfrm>
            <a:off x="89815" y="6078870"/>
            <a:ext cx="5468688" cy="369332"/>
          </a:xfrm>
          <a:prstGeom prst="rect">
            <a:avLst/>
          </a:prstGeom>
          <a:noFill/>
        </p:spPr>
        <p:txBody>
          <a:bodyPr wrap="square" rtlCol="0">
            <a:spAutoFit/>
          </a:bodyPr>
          <a:lstStyle/>
          <a:p>
            <a:r>
              <a:rPr lang="en-US" dirty="0">
                <a:latin typeface="Gill Sans MT" panose="020B0502020104020203" pitchFamily="34" charset="0"/>
              </a:rPr>
              <a:t>Mean Bias Difference:  </a:t>
            </a:r>
            <a:r>
              <a:rPr lang="en-US" dirty="0">
                <a:solidFill>
                  <a:srgbClr val="C00000"/>
                </a:solidFill>
                <a:latin typeface="Gill Sans MT" panose="020B0502020104020203" pitchFamily="34" charset="0"/>
              </a:rPr>
              <a:t>Run</a:t>
            </a:r>
            <a:r>
              <a:rPr lang="en-US" dirty="0">
                <a:latin typeface="Gill Sans MT" panose="020B0502020104020203" pitchFamily="34" charset="0"/>
              </a:rPr>
              <a:t> </a:t>
            </a:r>
            <a:r>
              <a:rPr lang="en-US" dirty="0">
                <a:solidFill>
                  <a:srgbClr val="C00000"/>
                </a:solidFill>
                <a:latin typeface="Gill Sans MT" panose="020B0502020104020203" pitchFamily="34" charset="0"/>
              </a:rPr>
              <a:t>F </a:t>
            </a:r>
            <a:r>
              <a:rPr lang="en-US" dirty="0">
                <a:latin typeface="Gill Sans MT" panose="020B0502020104020203" pitchFamily="34" charset="0"/>
              </a:rPr>
              <a:t>– </a:t>
            </a:r>
            <a:r>
              <a:rPr lang="en-US" dirty="0">
                <a:solidFill>
                  <a:srgbClr val="FF0000"/>
                </a:solidFill>
                <a:latin typeface="Gill Sans MT" panose="020B0502020104020203" pitchFamily="34" charset="0"/>
              </a:rPr>
              <a:t>Run A</a:t>
            </a:r>
            <a:endParaRPr lang="en-US" dirty="0">
              <a:latin typeface="Gill Sans MT" panose="020B0502020104020203" pitchFamily="34" charset="0"/>
            </a:endParaRPr>
          </a:p>
        </p:txBody>
      </p:sp>
      <p:sp>
        <p:nvSpPr>
          <p:cNvPr id="26" name="TextBox 25"/>
          <p:cNvSpPr txBox="1"/>
          <p:nvPr/>
        </p:nvSpPr>
        <p:spPr>
          <a:xfrm>
            <a:off x="69056" y="5855987"/>
            <a:ext cx="2445544" cy="369332"/>
          </a:xfrm>
          <a:prstGeom prst="rect">
            <a:avLst/>
          </a:prstGeom>
          <a:noFill/>
        </p:spPr>
        <p:txBody>
          <a:bodyPr wrap="square" rtlCol="0">
            <a:spAutoFit/>
          </a:bodyPr>
          <a:lstStyle/>
          <a:p>
            <a:r>
              <a:rPr lang="en-US" dirty="0">
                <a:latin typeface="Gill Sans MT" panose="020B0502020104020203" pitchFamily="34" charset="0"/>
              </a:rPr>
              <a:t>O</a:t>
            </a:r>
            <a:r>
              <a:rPr lang="en-US" baseline="-25000" dirty="0">
                <a:latin typeface="Gill Sans MT" panose="020B0502020104020203" pitchFamily="34" charset="0"/>
              </a:rPr>
              <a:t>3</a:t>
            </a:r>
            <a:r>
              <a:rPr lang="en-US" dirty="0">
                <a:latin typeface="Gill Sans MT" panose="020B0502020104020203" pitchFamily="34" charset="0"/>
              </a:rPr>
              <a:t> mixing ratio (ppb)</a:t>
            </a:r>
          </a:p>
        </p:txBody>
      </p:sp>
    </p:spTree>
    <p:extLst>
      <p:ext uri="{BB962C8B-B14F-4D97-AF65-F5344CB8AC3E}">
        <p14:creationId xmlns:p14="http://schemas.microsoft.com/office/powerpoint/2010/main" val="4169297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solidFill>
                  <a:schemeClr val="accent5">
                    <a:lumMod val="75000"/>
                  </a:schemeClr>
                </a:solidFill>
              </a:rPr>
              <a:t>Total Nitrogen </a:t>
            </a:r>
            <a:r>
              <a:rPr lang="en-US" dirty="0">
                <a:solidFill>
                  <a:schemeClr val="accent5">
                    <a:lumMod val="75000"/>
                  </a:schemeClr>
                </a:solidFill>
              </a:rPr>
              <a:t>Deposition</a:t>
            </a:r>
          </a:p>
        </p:txBody>
      </p:sp>
      <p:sp>
        <p:nvSpPr>
          <p:cNvPr id="5" name="TextBox 4"/>
          <p:cNvSpPr txBox="1"/>
          <p:nvPr/>
        </p:nvSpPr>
        <p:spPr>
          <a:xfrm>
            <a:off x="5486538" y="1425218"/>
            <a:ext cx="3809862" cy="5786199"/>
          </a:xfrm>
          <a:prstGeom prst="rect">
            <a:avLst/>
          </a:prstGeom>
          <a:noFill/>
        </p:spPr>
        <p:txBody>
          <a:bodyPr wrap="square" rtlCol="0">
            <a:spAutoFit/>
          </a:bodyPr>
          <a:lstStyle/>
          <a:p>
            <a:r>
              <a:rPr lang="en-US" sz="2000" b="1" dirty="0">
                <a:latin typeface="Gill Sans MT" panose="020B0502020104020203" pitchFamily="34" charset="0"/>
              </a:rPr>
              <a:t>Preliminary RCP4.5  Climate/Emission Results</a:t>
            </a:r>
          </a:p>
          <a:p>
            <a:r>
              <a:rPr lang="en-US" sz="2000" b="1" dirty="0">
                <a:latin typeface="Gill Sans MT" panose="020B0502020104020203" pitchFamily="34" charset="0"/>
              </a:rPr>
              <a:t>1996 </a:t>
            </a:r>
            <a:r>
              <a:rPr lang="en-US" sz="2000" b="1" dirty="0">
                <a:latin typeface="Gill Sans MT" panose="020B0502020104020203" pitchFamily="34" charset="0"/>
                <a:sym typeface="Wingdings" panose="05000000000000000000" pitchFamily="2" charset="2"/>
              </a:rPr>
              <a:t> 2048</a:t>
            </a:r>
            <a:r>
              <a:rPr lang="en-US" sz="2000" dirty="0">
                <a:latin typeface="Gill Sans MT" panose="020B0502020104020203" pitchFamily="34" charset="0"/>
              </a:rPr>
              <a:t> </a:t>
            </a:r>
          </a:p>
          <a:p>
            <a:endParaRPr lang="en-US" sz="2000" dirty="0">
              <a:latin typeface="Gill Sans MT" panose="020B0502020104020203" pitchFamily="34" charset="0"/>
            </a:endParaRPr>
          </a:p>
          <a:p>
            <a:r>
              <a:rPr lang="en-US" sz="2000" b="1" dirty="0">
                <a:latin typeface="Gill Sans MT" panose="020B0502020104020203" pitchFamily="34" charset="0"/>
              </a:rPr>
              <a:t>  </a:t>
            </a:r>
            <a:r>
              <a:rPr lang="en-US" sz="2000" b="1" dirty="0">
                <a:solidFill>
                  <a:srgbClr val="0070C0"/>
                </a:solidFill>
                <a:latin typeface="Gill Sans MT" panose="020B0502020104020203" pitchFamily="34" charset="0"/>
              </a:rPr>
              <a:t>Chesapeake Bay Watershed</a:t>
            </a:r>
          </a:p>
          <a:p>
            <a:pPr marL="285750" indent="-285750">
              <a:buFont typeface="Arial" panose="020B0604020202020204" pitchFamily="34" charset="0"/>
              <a:buChar char="•"/>
            </a:pPr>
            <a:endParaRPr lang="en-US" dirty="0">
              <a:latin typeface="Gill Sans MT" panose="020B0502020104020203" pitchFamily="34" charset="0"/>
            </a:endParaRPr>
          </a:p>
          <a:p>
            <a:pPr marL="285750" indent="-285750">
              <a:buFont typeface="Arial" panose="020B0604020202020204" pitchFamily="34" charset="0"/>
              <a:buChar char="•"/>
            </a:pPr>
            <a:r>
              <a:rPr lang="en-US" dirty="0">
                <a:solidFill>
                  <a:srgbClr val="0070C0"/>
                </a:solidFill>
                <a:latin typeface="Gill Sans MT" panose="020B0502020104020203" pitchFamily="34" charset="0"/>
              </a:rPr>
              <a:t>23% reduction in total nitrogen </a:t>
            </a:r>
          </a:p>
          <a:p>
            <a:r>
              <a:rPr lang="en-US" dirty="0">
                <a:solidFill>
                  <a:srgbClr val="0070C0"/>
                </a:solidFill>
                <a:latin typeface="Gill Sans MT" panose="020B0502020104020203" pitchFamily="34" charset="0"/>
              </a:rPr>
              <a:t>     atmospheric deposition</a:t>
            </a:r>
          </a:p>
          <a:p>
            <a:pPr marL="285750" indent="-285750">
              <a:buFont typeface="Arial" panose="020B0604020202020204" pitchFamily="34" charset="0"/>
              <a:buChar char="•"/>
            </a:pPr>
            <a:endParaRPr lang="en-US" dirty="0">
              <a:solidFill>
                <a:srgbClr val="0070C0"/>
              </a:solidFill>
              <a:latin typeface="Gill Sans MT" panose="020B0502020104020203" pitchFamily="34" charset="0"/>
            </a:endParaRPr>
          </a:p>
          <a:p>
            <a:pPr marL="285750" indent="-285750">
              <a:buFont typeface="Arial" panose="020B0604020202020204" pitchFamily="34" charset="0"/>
              <a:buChar char="•"/>
            </a:pPr>
            <a:r>
              <a:rPr lang="en-US" dirty="0">
                <a:solidFill>
                  <a:srgbClr val="0070C0"/>
                </a:solidFill>
                <a:latin typeface="Gill Sans MT" panose="020B0502020104020203" pitchFamily="34" charset="0"/>
              </a:rPr>
              <a:t>Clear benefits from air-quality </a:t>
            </a:r>
          </a:p>
          <a:p>
            <a:r>
              <a:rPr lang="en-US" dirty="0">
                <a:solidFill>
                  <a:srgbClr val="0070C0"/>
                </a:solidFill>
                <a:latin typeface="Gill Sans MT" panose="020B0502020104020203" pitchFamily="34" charset="0"/>
              </a:rPr>
              <a:t>     standards </a:t>
            </a:r>
          </a:p>
          <a:p>
            <a:endParaRPr lang="en-US" dirty="0">
              <a:solidFill>
                <a:srgbClr val="0070C0"/>
              </a:solidFill>
              <a:latin typeface="Gill Sans MT" panose="020B0502020104020203" pitchFamily="34" charset="0"/>
            </a:endParaRPr>
          </a:p>
          <a:p>
            <a:pPr marL="285750" indent="-285750">
              <a:buFont typeface="Arial" panose="020B0604020202020204" pitchFamily="34" charset="0"/>
              <a:buChar char="•"/>
            </a:pPr>
            <a:r>
              <a:rPr lang="en-US" dirty="0">
                <a:solidFill>
                  <a:srgbClr val="0070C0"/>
                </a:solidFill>
                <a:latin typeface="Gill Sans MT" panose="020B0502020104020203" pitchFamily="34" charset="0"/>
              </a:rPr>
              <a:t>Largely dominated by reductions </a:t>
            </a:r>
          </a:p>
          <a:p>
            <a:r>
              <a:rPr lang="en-US" dirty="0">
                <a:solidFill>
                  <a:srgbClr val="0070C0"/>
                </a:solidFill>
                <a:latin typeface="Gill Sans MT" panose="020B0502020104020203" pitchFamily="34" charset="0"/>
              </a:rPr>
              <a:t>     in OXN deposition (~ 44%)</a:t>
            </a:r>
          </a:p>
          <a:p>
            <a:endParaRPr lang="en-US" dirty="0">
              <a:solidFill>
                <a:srgbClr val="0070C0"/>
              </a:solidFill>
              <a:latin typeface="Gill Sans MT" panose="020B0502020104020203" pitchFamily="34" charset="0"/>
            </a:endParaRPr>
          </a:p>
          <a:p>
            <a:pPr marL="285750" indent="-285750">
              <a:buFont typeface="Arial" panose="020B0604020202020204" pitchFamily="34" charset="0"/>
              <a:buChar char="•"/>
            </a:pPr>
            <a:r>
              <a:rPr lang="en-US" dirty="0">
                <a:solidFill>
                  <a:srgbClr val="0070C0"/>
                </a:solidFill>
                <a:latin typeface="Gill Sans MT" panose="020B0502020104020203" pitchFamily="34" charset="0"/>
              </a:rPr>
              <a:t>Slight increases in total REDN </a:t>
            </a:r>
          </a:p>
          <a:p>
            <a:r>
              <a:rPr lang="en-US" dirty="0">
                <a:solidFill>
                  <a:srgbClr val="0070C0"/>
                </a:solidFill>
                <a:latin typeface="Gill Sans MT" panose="020B0502020104020203" pitchFamily="34" charset="0"/>
              </a:rPr>
              <a:t>    deposition (3%)</a:t>
            </a:r>
          </a:p>
          <a:p>
            <a:endParaRPr lang="en-US" dirty="0">
              <a:latin typeface="Gill Sans MT" panose="020B0502020104020203" pitchFamily="34" charset="0"/>
            </a:endParaRPr>
          </a:p>
          <a:p>
            <a:endParaRPr lang="en-US" dirty="0">
              <a:latin typeface="Gill Sans MT" panose="020B0502020104020203" pitchFamily="34" charset="0"/>
            </a:endParaRPr>
          </a:p>
          <a:p>
            <a:r>
              <a:rPr lang="en-US" dirty="0">
                <a:latin typeface="Gill Sans MT" panose="020B0502020104020203" pitchFamily="34" charset="0"/>
              </a:rPr>
              <a:t>          </a:t>
            </a:r>
          </a:p>
        </p:txBody>
      </p:sp>
      <p:sp>
        <p:nvSpPr>
          <p:cNvPr id="9" name="Slide Number Placeholder 8"/>
          <p:cNvSpPr>
            <a:spLocks noGrp="1"/>
          </p:cNvSpPr>
          <p:nvPr>
            <p:ph type="sldNum" sz="quarter" idx="13"/>
          </p:nvPr>
        </p:nvSpPr>
        <p:spPr/>
        <p:txBody>
          <a:bodyPr/>
          <a:lstStyle/>
          <a:p>
            <a:fld id="{6D3FAE4D-9488-4B48-8F4A-A56CB5A28AF9}" type="slidenum">
              <a:rPr lang="en-US" smtClean="0"/>
              <a:pPr/>
              <a:t>12</a:t>
            </a:fld>
            <a:endParaRPr lang="en-US" dirty="0"/>
          </a:p>
        </p:txBody>
      </p:sp>
      <p:pic>
        <p:nvPicPr>
          <p:cNvPr id="2" name="Picture 1"/>
          <p:cNvPicPr>
            <a:picLocks noChangeAspect="1"/>
          </p:cNvPicPr>
          <p:nvPr/>
        </p:nvPicPr>
        <p:blipFill>
          <a:blip r:embed="rId3"/>
          <a:stretch>
            <a:fillRect/>
          </a:stretch>
        </p:blipFill>
        <p:spPr>
          <a:xfrm>
            <a:off x="381000" y="1353519"/>
            <a:ext cx="1581149" cy="5441918"/>
          </a:xfrm>
          <a:prstGeom prst="rect">
            <a:avLst/>
          </a:prstGeom>
        </p:spPr>
      </p:pic>
      <p:pic>
        <p:nvPicPr>
          <p:cNvPr id="6" name="Picture 5"/>
          <p:cNvPicPr>
            <a:picLocks noChangeAspect="1"/>
          </p:cNvPicPr>
          <p:nvPr/>
        </p:nvPicPr>
        <p:blipFill>
          <a:blip r:embed="rId4"/>
          <a:stretch>
            <a:fillRect/>
          </a:stretch>
        </p:blipFill>
        <p:spPr>
          <a:xfrm>
            <a:off x="3784930" y="1395564"/>
            <a:ext cx="1685513" cy="5376862"/>
          </a:xfrm>
          <a:prstGeom prst="rect">
            <a:avLst/>
          </a:prstGeom>
        </p:spPr>
      </p:pic>
      <p:pic>
        <p:nvPicPr>
          <p:cNvPr id="7" name="Picture 6"/>
          <p:cNvPicPr>
            <a:picLocks noChangeAspect="1"/>
          </p:cNvPicPr>
          <p:nvPr/>
        </p:nvPicPr>
        <p:blipFill>
          <a:blip r:embed="rId5"/>
          <a:stretch>
            <a:fillRect/>
          </a:stretch>
        </p:blipFill>
        <p:spPr>
          <a:xfrm>
            <a:off x="2057400" y="1377171"/>
            <a:ext cx="1648374" cy="5418266"/>
          </a:xfrm>
          <a:prstGeom prst="rect">
            <a:avLst/>
          </a:prstGeom>
        </p:spPr>
      </p:pic>
      <p:sp>
        <p:nvSpPr>
          <p:cNvPr id="8" name="Rectangle 7"/>
          <p:cNvSpPr/>
          <p:nvPr/>
        </p:nvSpPr>
        <p:spPr>
          <a:xfrm>
            <a:off x="607808" y="3759313"/>
            <a:ext cx="484954" cy="260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31922" y="3716971"/>
            <a:ext cx="990600" cy="369332"/>
          </a:xfrm>
          <a:prstGeom prst="rect">
            <a:avLst/>
          </a:prstGeom>
          <a:noFill/>
        </p:spPr>
        <p:txBody>
          <a:bodyPr wrap="square" rtlCol="0">
            <a:spAutoFit/>
          </a:bodyPr>
          <a:lstStyle/>
          <a:p>
            <a:r>
              <a:rPr lang="en-US" dirty="0">
                <a:latin typeface="Gill Sans MT" panose="020B0502020104020203" pitchFamily="34" charset="0"/>
              </a:rPr>
              <a:t>1996</a:t>
            </a:r>
          </a:p>
        </p:txBody>
      </p:sp>
      <p:sp>
        <p:nvSpPr>
          <p:cNvPr id="15" name="Rectangle 14"/>
          <p:cNvSpPr/>
          <p:nvPr/>
        </p:nvSpPr>
        <p:spPr>
          <a:xfrm>
            <a:off x="2367577" y="3772984"/>
            <a:ext cx="484954" cy="260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66880" y="3725946"/>
            <a:ext cx="990600" cy="369332"/>
          </a:xfrm>
          <a:prstGeom prst="rect">
            <a:avLst/>
          </a:prstGeom>
          <a:noFill/>
        </p:spPr>
        <p:txBody>
          <a:bodyPr wrap="square" rtlCol="0">
            <a:spAutoFit/>
          </a:bodyPr>
          <a:lstStyle/>
          <a:p>
            <a:r>
              <a:rPr lang="en-US" dirty="0">
                <a:latin typeface="Gill Sans MT" panose="020B0502020104020203" pitchFamily="34" charset="0"/>
              </a:rPr>
              <a:t>1996</a:t>
            </a:r>
          </a:p>
        </p:txBody>
      </p:sp>
      <p:sp>
        <p:nvSpPr>
          <p:cNvPr id="16" name="Rectangle 15"/>
          <p:cNvSpPr/>
          <p:nvPr/>
        </p:nvSpPr>
        <p:spPr>
          <a:xfrm>
            <a:off x="4132197" y="3759313"/>
            <a:ext cx="484954" cy="260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07808" y="6366961"/>
            <a:ext cx="484954" cy="260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367577" y="6352143"/>
            <a:ext cx="484954" cy="260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119704" y="6343126"/>
            <a:ext cx="484954" cy="260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10505" y="3731230"/>
            <a:ext cx="990600" cy="369332"/>
          </a:xfrm>
          <a:prstGeom prst="rect">
            <a:avLst/>
          </a:prstGeom>
          <a:noFill/>
        </p:spPr>
        <p:txBody>
          <a:bodyPr wrap="square" rtlCol="0">
            <a:spAutoFit/>
          </a:bodyPr>
          <a:lstStyle/>
          <a:p>
            <a:r>
              <a:rPr lang="en-US" dirty="0">
                <a:latin typeface="Gill Sans MT" panose="020B0502020104020203" pitchFamily="34" charset="0"/>
              </a:rPr>
              <a:t>1996</a:t>
            </a:r>
          </a:p>
        </p:txBody>
      </p:sp>
      <p:sp>
        <p:nvSpPr>
          <p:cNvPr id="12" name="TextBox 11"/>
          <p:cNvSpPr txBox="1"/>
          <p:nvPr/>
        </p:nvSpPr>
        <p:spPr>
          <a:xfrm>
            <a:off x="523875" y="6352143"/>
            <a:ext cx="990600" cy="369332"/>
          </a:xfrm>
          <a:prstGeom prst="rect">
            <a:avLst/>
          </a:prstGeom>
          <a:noFill/>
        </p:spPr>
        <p:txBody>
          <a:bodyPr wrap="square" rtlCol="0">
            <a:spAutoFit/>
          </a:bodyPr>
          <a:lstStyle/>
          <a:p>
            <a:r>
              <a:rPr lang="en-US" dirty="0">
                <a:latin typeface="Gill Sans MT" panose="020B0502020104020203" pitchFamily="34" charset="0"/>
              </a:rPr>
              <a:t>2048</a:t>
            </a:r>
          </a:p>
        </p:txBody>
      </p:sp>
      <p:sp>
        <p:nvSpPr>
          <p:cNvPr id="13" name="TextBox 12"/>
          <p:cNvSpPr txBox="1"/>
          <p:nvPr/>
        </p:nvSpPr>
        <p:spPr>
          <a:xfrm>
            <a:off x="2285930" y="6352143"/>
            <a:ext cx="990600" cy="369332"/>
          </a:xfrm>
          <a:prstGeom prst="rect">
            <a:avLst/>
          </a:prstGeom>
          <a:noFill/>
        </p:spPr>
        <p:txBody>
          <a:bodyPr wrap="square" rtlCol="0">
            <a:spAutoFit/>
          </a:bodyPr>
          <a:lstStyle/>
          <a:p>
            <a:r>
              <a:rPr lang="en-US" dirty="0">
                <a:latin typeface="Gill Sans MT" panose="020B0502020104020203" pitchFamily="34" charset="0"/>
              </a:rPr>
              <a:t>2048</a:t>
            </a:r>
          </a:p>
        </p:txBody>
      </p:sp>
      <p:sp>
        <p:nvSpPr>
          <p:cNvPr id="14" name="TextBox 13"/>
          <p:cNvSpPr txBox="1"/>
          <p:nvPr/>
        </p:nvSpPr>
        <p:spPr>
          <a:xfrm>
            <a:off x="4048605" y="6343126"/>
            <a:ext cx="990600" cy="369332"/>
          </a:xfrm>
          <a:prstGeom prst="rect">
            <a:avLst/>
          </a:prstGeom>
          <a:noFill/>
        </p:spPr>
        <p:txBody>
          <a:bodyPr wrap="square" rtlCol="0">
            <a:spAutoFit/>
          </a:bodyPr>
          <a:lstStyle/>
          <a:p>
            <a:r>
              <a:rPr lang="en-US" dirty="0">
                <a:latin typeface="Gill Sans MT" panose="020B0502020104020203" pitchFamily="34" charset="0"/>
              </a:rPr>
              <a:t>2048</a:t>
            </a:r>
          </a:p>
        </p:txBody>
      </p:sp>
      <p:sp>
        <p:nvSpPr>
          <p:cNvPr id="23" name="Rectangle 22"/>
          <p:cNvSpPr/>
          <p:nvPr/>
        </p:nvSpPr>
        <p:spPr>
          <a:xfrm>
            <a:off x="4185558" y="1913821"/>
            <a:ext cx="838200" cy="2436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456522" y="1913821"/>
            <a:ext cx="838200" cy="2436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11762" y="1885689"/>
            <a:ext cx="583638" cy="171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11762" y="1788160"/>
            <a:ext cx="762000" cy="369332"/>
          </a:xfrm>
          <a:prstGeom prst="rect">
            <a:avLst/>
          </a:prstGeom>
          <a:noFill/>
        </p:spPr>
        <p:txBody>
          <a:bodyPr wrap="square" rtlCol="0">
            <a:spAutoFit/>
          </a:bodyPr>
          <a:lstStyle/>
          <a:p>
            <a:r>
              <a:rPr lang="en-US" dirty="0">
                <a:latin typeface="Gill Sans MT" panose="020B0502020104020203" pitchFamily="34" charset="0"/>
              </a:rPr>
              <a:t>Total </a:t>
            </a:r>
          </a:p>
        </p:txBody>
      </p:sp>
      <p:sp>
        <p:nvSpPr>
          <p:cNvPr id="21" name="TextBox 20"/>
          <p:cNvSpPr txBox="1"/>
          <p:nvPr/>
        </p:nvSpPr>
        <p:spPr>
          <a:xfrm>
            <a:off x="2367577" y="1818640"/>
            <a:ext cx="1143070" cy="369332"/>
          </a:xfrm>
          <a:prstGeom prst="rect">
            <a:avLst/>
          </a:prstGeom>
          <a:noFill/>
        </p:spPr>
        <p:txBody>
          <a:bodyPr wrap="square" rtlCol="0">
            <a:spAutoFit/>
          </a:bodyPr>
          <a:lstStyle/>
          <a:p>
            <a:r>
              <a:rPr lang="en-US" dirty="0">
                <a:latin typeface="Gill Sans MT" panose="020B0502020104020203" pitchFamily="34" charset="0"/>
              </a:rPr>
              <a:t>Oxidized </a:t>
            </a:r>
          </a:p>
        </p:txBody>
      </p:sp>
      <p:sp>
        <p:nvSpPr>
          <p:cNvPr id="22" name="TextBox 21"/>
          <p:cNvSpPr txBox="1"/>
          <p:nvPr/>
        </p:nvSpPr>
        <p:spPr>
          <a:xfrm>
            <a:off x="4120583" y="1818640"/>
            <a:ext cx="1014206" cy="369332"/>
          </a:xfrm>
          <a:prstGeom prst="rect">
            <a:avLst/>
          </a:prstGeom>
          <a:noFill/>
        </p:spPr>
        <p:txBody>
          <a:bodyPr wrap="square" rtlCol="0">
            <a:spAutoFit/>
          </a:bodyPr>
          <a:lstStyle/>
          <a:p>
            <a:r>
              <a:rPr lang="en-US" dirty="0">
                <a:latin typeface="Gill Sans MT" panose="020B0502020104020203" pitchFamily="34" charset="0"/>
              </a:rPr>
              <a:t>Reduced </a:t>
            </a:r>
          </a:p>
        </p:txBody>
      </p:sp>
    </p:spTree>
    <p:extLst>
      <p:ext uri="{BB962C8B-B14F-4D97-AF65-F5344CB8AC3E}">
        <p14:creationId xmlns:p14="http://schemas.microsoft.com/office/powerpoint/2010/main" val="154450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71800" y="533400"/>
            <a:ext cx="5791200" cy="685800"/>
          </a:xfrm>
        </p:spPr>
        <p:txBody>
          <a:bodyPr>
            <a:normAutofit/>
          </a:bodyPr>
          <a:lstStyle/>
          <a:p>
            <a:r>
              <a:rPr lang="en-US" dirty="0"/>
              <a:t>Conclusions</a:t>
            </a:r>
          </a:p>
        </p:txBody>
      </p:sp>
      <p:sp>
        <p:nvSpPr>
          <p:cNvPr id="3" name="Text Placeholder 2"/>
          <p:cNvSpPr>
            <a:spLocks noGrp="1"/>
          </p:cNvSpPr>
          <p:nvPr>
            <p:ph type="body" sz="quarter" idx="11"/>
          </p:nvPr>
        </p:nvSpPr>
        <p:spPr>
          <a:xfrm>
            <a:off x="152400" y="1447799"/>
            <a:ext cx="8839200" cy="5410201"/>
          </a:xfrm>
        </p:spPr>
        <p:txBody>
          <a:bodyPr>
            <a:noAutofit/>
          </a:bodyPr>
          <a:lstStyle/>
          <a:p>
            <a:pPr marL="457200" indent="-457200">
              <a:buAutoNum type="alphaUcPeriod"/>
            </a:pPr>
            <a:r>
              <a:rPr lang="en-US" sz="2400" dirty="0"/>
              <a:t>Use of Noah </a:t>
            </a:r>
            <a:r>
              <a:rPr lang="en-US" sz="2400" dirty="0" err="1"/>
              <a:t>R</a:t>
            </a:r>
            <a:r>
              <a:rPr lang="en-US" sz="2400" baseline="-25000" dirty="0" err="1"/>
              <a:t>c</a:t>
            </a:r>
            <a:r>
              <a:rPr lang="en-US" sz="2400" dirty="0"/>
              <a:t>, updates to vegetation and soil tables, use of Noah Mosaic </a:t>
            </a:r>
            <a:r>
              <a:rPr lang="en-US" sz="2400" dirty="0" err="1"/>
              <a:t>R</a:t>
            </a:r>
            <a:r>
              <a:rPr lang="en-US" sz="2400" baseline="-25000" dirty="0" err="1"/>
              <a:t>c</a:t>
            </a:r>
            <a:r>
              <a:rPr lang="en-US" sz="2400" dirty="0"/>
              <a:t>, and reducing top soil layer thicknesses for Noah result in:</a:t>
            </a:r>
          </a:p>
          <a:p>
            <a:pPr marL="514350" indent="-514350">
              <a:buAutoNum type="romanLcPeriod"/>
            </a:pPr>
            <a:r>
              <a:rPr lang="en-US" sz="2000" dirty="0"/>
              <a:t>Improved scientific consistency with soil-vegetation-chemistry interactions in CMAQ </a:t>
            </a:r>
          </a:p>
          <a:p>
            <a:pPr marL="514350" indent="-514350">
              <a:buAutoNum type="romanLcPeriod"/>
            </a:pPr>
            <a:r>
              <a:rPr lang="en-US" sz="2000" dirty="0"/>
              <a:t>Reduced bias and error for meteorology, soil, and air quality variables </a:t>
            </a:r>
          </a:p>
          <a:p>
            <a:pPr marL="514350" indent="-514350">
              <a:buAutoNum type="romanLcPeriod"/>
            </a:pPr>
            <a:r>
              <a:rPr lang="en-US" sz="2000" dirty="0"/>
              <a:t>Improved simulation of nitrogen budget in CMAQ—critical for future climate/emission Chesapeake Bay simulations</a:t>
            </a:r>
          </a:p>
          <a:p>
            <a:pPr marL="457200" indent="-457200">
              <a:buAutoNum type="alphaUcPeriod" startAt="2"/>
            </a:pPr>
            <a:r>
              <a:rPr lang="en-US" sz="2400" dirty="0"/>
              <a:t>Initial simulations of changes to climate, air quality, and deposition in Chesapeake Bay show:</a:t>
            </a:r>
          </a:p>
          <a:p>
            <a:pPr marL="514350" indent="-514350">
              <a:buAutoNum type="romanLcPeriod"/>
            </a:pPr>
            <a:r>
              <a:rPr lang="en-US" sz="2000" dirty="0"/>
              <a:t>Nutrient deposition changes dominated by emission changes over climate in the future for Chesapeake Bay </a:t>
            </a:r>
          </a:p>
          <a:p>
            <a:pPr marL="0" indent="0">
              <a:buNone/>
            </a:pPr>
            <a:endParaRPr lang="en-US" sz="2400" dirty="0">
              <a:sym typeface="Wingdings" panose="05000000000000000000" pitchFamily="2" charset="2"/>
            </a:endParaRPr>
          </a:p>
          <a:p>
            <a:pPr marL="0" indent="0">
              <a:buNone/>
            </a:pPr>
            <a:endParaRPr lang="en-US" sz="2400" dirty="0"/>
          </a:p>
        </p:txBody>
      </p:sp>
      <p:sp>
        <p:nvSpPr>
          <p:cNvPr id="4" name="Slide Number Placeholder 3"/>
          <p:cNvSpPr>
            <a:spLocks noGrp="1"/>
          </p:cNvSpPr>
          <p:nvPr>
            <p:ph type="sldNum" sz="quarter" idx="13"/>
          </p:nvPr>
        </p:nvSpPr>
        <p:spPr/>
        <p:txBody>
          <a:bodyPr/>
          <a:lstStyle/>
          <a:p>
            <a:fld id="{6D3FAE4D-9488-4B48-8F4A-A56CB5A28AF9}" type="slidenum">
              <a:rPr lang="en-US" smtClean="0"/>
              <a:pPr/>
              <a:t>13</a:t>
            </a:fld>
            <a:endParaRPr lang="en-US" dirty="0"/>
          </a:p>
        </p:txBody>
      </p:sp>
    </p:spTree>
    <p:extLst>
      <p:ext uri="{BB962C8B-B14F-4D97-AF65-F5344CB8AC3E}">
        <p14:creationId xmlns:p14="http://schemas.microsoft.com/office/powerpoint/2010/main" val="130993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CMAQ Soil O</a:t>
            </a:r>
            <a:r>
              <a:rPr lang="en-US" baseline="-25000" dirty="0"/>
              <a:t>3</a:t>
            </a:r>
            <a:r>
              <a:rPr lang="en-US" dirty="0"/>
              <a:t> Resistance</a:t>
            </a:r>
            <a:endParaRPr lang="en-US" baseline="-25000" dirty="0">
              <a:solidFill>
                <a:srgbClr val="FF0000"/>
              </a:solidFill>
            </a:endParaRPr>
          </a:p>
        </p:txBody>
      </p:sp>
      <p:sp>
        <p:nvSpPr>
          <p:cNvPr id="3" name="Text Placeholder 2"/>
          <p:cNvSpPr>
            <a:spLocks noGrp="1"/>
          </p:cNvSpPr>
          <p:nvPr>
            <p:ph type="body" sz="quarter" idx="11"/>
          </p:nvPr>
        </p:nvSpPr>
        <p:spPr>
          <a:xfrm>
            <a:off x="152400" y="1447800"/>
            <a:ext cx="8839200" cy="5638800"/>
          </a:xfrm>
        </p:spPr>
        <p:txBody>
          <a:bodyPr>
            <a:normAutofit/>
          </a:bodyPr>
          <a:lstStyle/>
          <a:p>
            <a:r>
              <a:rPr lang="en-US" sz="2000" dirty="0"/>
              <a:t> CMAQ underestimates O</a:t>
            </a:r>
            <a:r>
              <a:rPr lang="en-US" sz="2000" baseline="-25000" dirty="0"/>
              <a:t>3</a:t>
            </a:r>
            <a:r>
              <a:rPr lang="en-US" sz="2000" dirty="0"/>
              <a:t> deposition to soil</a:t>
            </a:r>
          </a:p>
          <a:p>
            <a:pPr lvl="1"/>
            <a:r>
              <a:rPr lang="en-US" sz="2000" dirty="0"/>
              <a:t>Masked by the exaggerated vegetation fraction in WRF PX</a:t>
            </a:r>
          </a:p>
          <a:p>
            <a:pPr lvl="1"/>
            <a:r>
              <a:rPr lang="en-US" sz="2000" dirty="0"/>
              <a:t>Results in O3 biases when using Noah, CLM, or PX with MODIS based vegetation fraction (Ran et al. 2016)</a:t>
            </a:r>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1800" dirty="0"/>
          </a:p>
          <a:p>
            <a:pPr marL="457200" lvl="1" indent="0">
              <a:buNone/>
            </a:pPr>
            <a:endParaRPr lang="en-US" sz="1800" dirty="0"/>
          </a:p>
          <a:p>
            <a:pPr marL="457200" lvl="1" indent="0">
              <a:buNone/>
            </a:pPr>
            <a:endParaRPr lang="en-US" sz="2000" dirty="0"/>
          </a:p>
          <a:p>
            <a:r>
              <a:rPr lang="en-US" sz="2000" dirty="0"/>
              <a:t>Revised soil O</a:t>
            </a:r>
            <a:r>
              <a:rPr lang="en-US" sz="2000" baseline="-25000" dirty="0"/>
              <a:t>3</a:t>
            </a:r>
            <a:r>
              <a:rPr lang="en-US" sz="2000" dirty="0"/>
              <a:t> resistance based on </a:t>
            </a:r>
            <a:r>
              <a:rPr lang="en-US" sz="2000" dirty="0" err="1"/>
              <a:t>Meszaros</a:t>
            </a:r>
            <a:r>
              <a:rPr lang="en-US" sz="2000" dirty="0"/>
              <a:t> et al. (2009)</a:t>
            </a:r>
          </a:p>
        </p:txBody>
      </p:sp>
      <p:sp>
        <p:nvSpPr>
          <p:cNvPr id="4" name="Slide Number Placeholder 3"/>
          <p:cNvSpPr>
            <a:spLocks noGrp="1"/>
          </p:cNvSpPr>
          <p:nvPr>
            <p:ph type="sldNum" sz="quarter" idx="13"/>
          </p:nvPr>
        </p:nvSpPr>
        <p:spPr/>
        <p:txBody>
          <a:bodyPr/>
          <a:lstStyle/>
          <a:p>
            <a:fld id="{6D3FAE4D-9488-4B48-8F4A-A56CB5A28AF9}" type="slidenum">
              <a:rPr lang="en-US" smtClean="0"/>
              <a:pPr/>
              <a:t>14</a:t>
            </a:fld>
            <a:endParaRPr lang="en-US" dirty="0"/>
          </a:p>
        </p:txBody>
      </p:sp>
      <p:pic>
        <p:nvPicPr>
          <p:cNvPr id="5" name="Picture 4"/>
          <p:cNvPicPr>
            <a:picLocks noChangeAspect="1"/>
          </p:cNvPicPr>
          <p:nvPr/>
        </p:nvPicPr>
        <p:blipFill rotWithShape="1">
          <a:blip r:embed="rId3"/>
          <a:srcRect l="1585" t="13008" r="826" b="4875"/>
          <a:stretch/>
        </p:blipFill>
        <p:spPr>
          <a:xfrm>
            <a:off x="381000" y="2915482"/>
            <a:ext cx="6508606" cy="2867415"/>
          </a:xfrm>
          <a:prstGeom prst="rect">
            <a:avLst/>
          </a:prstGeom>
        </p:spPr>
      </p:pic>
      <p:sp>
        <p:nvSpPr>
          <p:cNvPr id="6" name="TextBox 5"/>
          <p:cNvSpPr txBox="1"/>
          <p:nvPr/>
        </p:nvSpPr>
        <p:spPr>
          <a:xfrm>
            <a:off x="1219200" y="2899718"/>
            <a:ext cx="1843710" cy="584775"/>
          </a:xfrm>
          <a:prstGeom prst="rect">
            <a:avLst/>
          </a:prstGeom>
          <a:solidFill>
            <a:schemeClr val="bg1"/>
          </a:solidFill>
        </p:spPr>
        <p:txBody>
          <a:bodyPr wrap="none" rtlCol="0">
            <a:spAutoFit/>
          </a:bodyPr>
          <a:lstStyle/>
          <a:p>
            <a:r>
              <a:rPr lang="en-US" sz="1600" b="1" dirty="0"/>
              <a:t>WRF PX</a:t>
            </a:r>
          </a:p>
          <a:p>
            <a:r>
              <a:rPr lang="en-US" sz="1600" b="1" dirty="0"/>
              <a:t>Vegetation Fraction</a:t>
            </a:r>
          </a:p>
        </p:txBody>
      </p:sp>
      <p:sp>
        <p:nvSpPr>
          <p:cNvPr id="7" name="TextBox 6"/>
          <p:cNvSpPr txBox="1"/>
          <p:nvPr/>
        </p:nvSpPr>
        <p:spPr>
          <a:xfrm>
            <a:off x="4422368" y="2889120"/>
            <a:ext cx="1843710" cy="584775"/>
          </a:xfrm>
          <a:prstGeom prst="rect">
            <a:avLst/>
          </a:prstGeom>
          <a:solidFill>
            <a:schemeClr val="bg1"/>
          </a:solidFill>
        </p:spPr>
        <p:txBody>
          <a:bodyPr wrap="none" rtlCol="0">
            <a:spAutoFit/>
          </a:bodyPr>
          <a:lstStyle/>
          <a:p>
            <a:r>
              <a:rPr lang="en-US" sz="1600" b="1" dirty="0"/>
              <a:t>WRF Noah/CLM</a:t>
            </a:r>
          </a:p>
          <a:p>
            <a:r>
              <a:rPr lang="en-US" sz="1600" b="1" dirty="0"/>
              <a:t>Vegetation Fraction</a:t>
            </a:r>
          </a:p>
        </p:txBody>
      </p:sp>
      <mc:AlternateContent xmlns:mc="http://schemas.openxmlformats.org/markup-compatibility/2006" xmlns:a14="http://schemas.microsoft.com/office/drawing/2010/main">
        <mc:Choice Requires="a14">
          <p:sp>
            <p:nvSpPr>
              <p:cNvPr id="8" name="TextBox 7"/>
              <p:cNvSpPr txBox="1"/>
              <p:nvPr/>
            </p:nvSpPr>
            <p:spPr>
              <a:xfrm>
                <a:off x="1143000" y="6096000"/>
                <a:ext cx="2416431" cy="5698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𝑠𝑜𝑖𝑙</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𝑂</m:t>
                              </m:r>
                            </m:e>
                            <m:sub>
                              <m:r>
                                <a:rPr lang="en-US" b="0" i="1" smtClean="0">
                                  <a:latin typeface="Cambria Math" panose="02040503050406030204" pitchFamily="18" charset="0"/>
                                </a:rPr>
                                <m:t>3</m:t>
                              </m:r>
                            </m:sub>
                          </m:sSub>
                        </m:sub>
                      </m:sSub>
                      <m:r>
                        <a:rPr lang="en-US" b="0" i="1" smtClean="0">
                          <a:latin typeface="Cambria Math" panose="02040503050406030204" pitchFamily="18" charset="0"/>
                        </a:rPr>
                        <m:t>=200+300</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𝜃</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𝐹𝐶</m:t>
                              </m:r>
                            </m:sub>
                          </m:sSub>
                        </m:den>
                      </m:f>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143000" y="6096000"/>
                <a:ext cx="2416431" cy="569836"/>
              </a:xfrm>
              <a:prstGeom prst="rect">
                <a:avLst/>
              </a:prstGeom>
              <a:blipFill>
                <a:blip r:embed="rId4"/>
                <a:stretch>
                  <a:fillRect b="-1075"/>
                </a:stretch>
              </a:blipFill>
            </p:spPr>
            <p:txBody>
              <a:bodyPr/>
              <a:lstStyle/>
              <a:p>
                <a:r>
                  <a:rPr lang="en-US">
                    <a:noFill/>
                  </a:rPr>
                  <a:t> </a:t>
                </a:r>
              </a:p>
            </p:txBody>
          </p:sp>
        </mc:Fallback>
      </mc:AlternateContent>
      <p:sp>
        <p:nvSpPr>
          <p:cNvPr id="9" name="TextBox 8"/>
          <p:cNvSpPr txBox="1"/>
          <p:nvPr/>
        </p:nvSpPr>
        <p:spPr>
          <a:xfrm>
            <a:off x="3526951" y="6059269"/>
            <a:ext cx="2797649" cy="646331"/>
          </a:xfrm>
          <a:prstGeom prst="rect">
            <a:avLst/>
          </a:prstGeom>
          <a:noFill/>
        </p:spPr>
        <p:txBody>
          <a:bodyPr wrap="square" rtlCol="0">
            <a:spAutoFit/>
          </a:bodyPr>
          <a:lstStyle/>
          <a:p>
            <a:r>
              <a:rPr lang="en-US" dirty="0">
                <a:latin typeface="Gill Sans MT" panose="020B0502020104020203" pitchFamily="34" charset="0"/>
                <a:sym typeface="Wingdings" panose="05000000000000000000" pitchFamily="2" charset="2"/>
              </a:rPr>
              <a:t></a:t>
            </a:r>
            <a:r>
              <a:rPr lang="en-US" dirty="0">
                <a:latin typeface="Gill Sans MT" panose="020B0502020104020203" pitchFamily="34" charset="0"/>
              </a:rPr>
              <a:t>Soil moisture content (</a:t>
            </a:r>
            <a:r>
              <a:rPr lang="el-GR" dirty="0"/>
              <a:t>ϴ</a:t>
            </a:r>
            <a:r>
              <a:rPr lang="en-US" dirty="0">
                <a:latin typeface="Gill Sans MT" panose="020B0502020104020203" pitchFamily="34" charset="0"/>
              </a:rPr>
              <a:t>)         from modified WRF/Noah</a:t>
            </a:r>
          </a:p>
        </p:txBody>
      </p:sp>
    </p:spTree>
    <p:extLst>
      <p:ext uri="{BB962C8B-B14F-4D97-AF65-F5344CB8AC3E}">
        <p14:creationId xmlns:p14="http://schemas.microsoft.com/office/powerpoint/2010/main" val="1925374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2800" dirty="0"/>
              <a:t>Regional Climate and Air Quality</a:t>
            </a:r>
          </a:p>
        </p:txBody>
      </p:sp>
      <p:sp>
        <p:nvSpPr>
          <p:cNvPr id="3" name="Text Placeholder 2"/>
          <p:cNvSpPr>
            <a:spLocks noGrp="1"/>
          </p:cNvSpPr>
          <p:nvPr>
            <p:ph type="body" sz="quarter" idx="11"/>
          </p:nvPr>
        </p:nvSpPr>
        <p:spPr>
          <a:xfrm>
            <a:off x="152400" y="1447799"/>
            <a:ext cx="8839200" cy="5273675"/>
          </a:xfrm>
        </p:spPr>
        <p:txBody>
          <a:bodyPr>
            <a:normAutofit lnSpcReduction="10000"/>
          </a:bodyPr>
          <a:lstStyle/>
          <a:p>
            <a:endParaRPr lang="en-US" dirty="0">
              <a:solidFill>
                <a:srgbClr val="FF0000"/>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sym typeface="Wingdings" panose="05000000000000000000" pitchFamily="2" charset="2"/>
            </a:endParaRPr>
          </a:p>
          <a:p>
            <a:r>
              <a:rPr lang="en-US" dirty="0">
                <a:sym typeface="Wingdings" panose="05000000000000000000" pitchFamily="2" charset="2"/>
              </a:rPr>
              <a:t>Consistently study future climate, land use, air quality impacts in the Chesapeake Bay</a:t>
            </a:r>
            <a:endParaRPr lang="en-US" dirty="0"/>
          </a:p>
          <a:p>
            <a:r>
              <a:rPr lang="en-US" dirty="0"/>
              <a:t>Apply a “One-atmosphere” modeling system </a:t>
            </a:r>
            <a:r>
              <a:rPr lang="en-US" dirty="0">
                <a:sym typeface="Wingdings" panose="05000000000000000000" pitchFamily="2" charset="2"/>
              </a:rPr>
              <a:t> Towards a “One-biosphere” system</a:t>
            </a:r>
          </a:p>
        </p:txBody>
      </p:sp>
      <p:sp>
        <p:nvSpPr>
          <p:cNvPr id="4" name="Slide Number Placeholder 3"/>
          <p:cNvSpPr>
            <a:spLocks noGrp="1"/>
          </p:cNvSpPr>
          <p:nvPr>
            <p:ph type="sldNum" sz="quarter" idx="13"/>
          </p:nvPr>
        </p:nvSpPr>
        <p:spPr/>
        <p:txBody>
          <a:bodyPr/>
          <a:lstStyle/>
          <a:p>
            <a:fld id="{6D3FAE4D-9488-4B48-8F4A-A56CB5A28AF9}" type="slidenum">
              <a:rPr lang="en-US" smtClean="0"/>
              <a:pPr/>
              <a:t>2</a:t>
            </a:fld>
            <a:endParaRPr lang="en-US" dirty="0"/>
          </a:p>
        </p:txBody>
      </p:sp>
      <p:pic>
        <p:nvPicPr>
          <p:cNvPr id="6" name="Picture 5"/>
          <p:cNvPicPr>
            <a:picLocks noChangeAspect="1"/>
          </p:cNvPicPr>
          <p:nvPr/>
        </p:nvPicPr>
        <p:blipFill>
          <a:blip r:embed="rId3"/>
          <a:stretch>
            <a:fillRect/>
          </a:stretch>
        </p:blipFill>
        <p:spPr>
          <a:xfrm>
            <a:off x="304800" y="1476996"/>
            <a:ext cx="3300084" cy="3852862"/>
          </a:xfrm>
          <a:prstGeom prst="rect">
            <a:avLst/>
          </a:prstGeom>
        </p:spPr>
      </p:pic>
      <p:pic>
        <p:nvPicPr>
          <p:cNvPr id="7" name="Picture 6"/>
          <p:cNvPicPr>
            <a:picLocks noChangeAspect="1"/>
          </p:cNvPicPr>
          <p:nvPr/>
        </p:nvPicPr>
        <p:blipFill>
          <a:blip r:embed="rId4"/>
          <a:stretch>
            <a:fillRect/>
          </a:stretch>
        </p:blipFill>
        <p:spPr>
          <a:xfrm>
            <a:off x="3908365" y="1581849"/>
            <a:ext cx="4779753" cy="626779"/>
          </a:xfrm>
          <a:prstGeom prst="rect">
            <a:avLst/>
          </a:prstGeom>
        </p:spPr>
      </p:pic>
      <p:pic>
        <p:nvPicPr>
          <p:cNvPr id="8" name="Picture 7"/>
          <p:cNvPicPr>
            <a:picLocks noChangeAspect="1"/>
          </p:cNvPicPr>
          <p:nvPr/>
        </p:nvPicPr>
        <p:blipFill rotWithShape="1">
          <a:blip r:embed="rId5"/>
          <a:srcRect t="33205" b="1"/>
          <a:stretch/>
        </p:blipFill>
        <p:spPr>
          <a:xfrm>
            <a:off x="3934255" y="2227420"/>
            <a:ext cx="2947987" cy="1992151"/>
          </a:xfrm>
          <a:prstGeom prst="rect">
            <a:avLst/>
          </a:prstGeom>
        </p:spPr>
      </p:pic>
      <p:sp>
        <p:nvSpPr>
          <p:cNvPr id="11" name="TextBox 10"/>
          <p:cNvSpPr txBox="1"/>
          <p:nvPr/>
        </p:nvSpPr>
        <p:spPr>
          <a:xfrm>
            <a:off x="6865553" y="2198067"/>
            <a:ext cx="2278447" cy="1015663"/>
          </a:xfrm>
          <a:prstGeom prst="rect">
            <a:avLst/>
          </a:prstGeom>
          <a:noFill/>
        </p:spPr>
        <p:txBody>
          <a:bodyPr wrap="square" rtlCol="0">
            <a:spAutoFit/>
          </a:bodyPr>
          <a:lstStyle/>
          <a:p>
            <a:r>
              <a:rPr lang="en-US" sz="1200" dirty="0">
                <a:latin typeface="Gill Sans MT" panose="020B0502020104020203" pitchFamily="34" charset="0"/>
              </a:rPr>
              <a:t>Sources:  </a:t>
            </a:r>
            <a:r>
              <a:rPr lang="en-US" sz="1200" dirty="0">
                <a:latin typeface="Gill Sans MT" panose="020B0502020104020203" pitchFamily="34" charset="0"/>
                <a:hlinkClick r:id="rId6"/>
              </a:rPr>
              <a:t>http://www.cbf.org</a:t>
            </a:r>
            <a:endParaRPr lang="en-US" sz="1200" dirty="0">
              <a:latin typeface="Gill Sans MT" panose="020B0502020104020203" pitchFamily="34" charset="0"/>
            </a:endParaRPr>
          </a:p>
          <a:p>
            <a:r>
              <a:rPr lang="en-US" sz="1200" dirty="0">
                <a:latin typeface="Gill Sans MT" panose="020B0502020104020203" pitchFamily="34" charset="0"/>
                <a:hlinkClick r:id="rId7"/>
              </a:rPr>
              <a:t>https://insideclimatenews.org/</a:t>
            </a:r>
            <a:endParaRPr lang="en-US" sz="1200" dirty="0">
              <a:latin typeface="Gill Sans MT" panose="020B0502020104020203" pitchFamily="34" charset="0"/>
            </a:endParaRPr>
          </a:p>
          <a:p>
            <a:r>
              <a:rPr lang="en-US" sz="1200" dirty="0">
                <a:latin typeface="Gill Sans MT" panose="020B0502020104020203" pitchFamily="34" charset="0"/>
                <a:hlinkClick r:id="rId8"/>
              </a:rPr>
              <a:t>https://tidesandcurrents.noaa.gov/</a:t>
            </a:r>
            <a:endParaRPr lang="en-US" sz="1200" dirty="0">
              <a:latin typeface="Gill Sans MT" panose="020B0502020104020203" pitchFamily="34" charset="0"/>
            </a:endParaRPr>
          </a:p>
          <a:p>
            <a:endParaRPr lang="en-US" sz="1200" dirty="0">
              <a:latin typeface="Gill Sans MT" panose="020B0502020104020203" pitchFamily="34" charset="0"/>
            </a:endParaRPr>
          </a:p>
          <a:p>
            <a:endParaRPr lang="en-US" sz="1200" dirty="0">
              <a:latin typeface="Gill Sans MT" panose="020B0502020104020203" pitchFamily="34" charset="0"/>
            </a:endParaRPr>
          </a:p>
        </p:txBody>
      </p:sp>
      <p:pic>
        <p:nvPicPr>
          <p:cNvPr id="5" name="Picture 4"/>
          <p:cNvPicPr>
            <a:picLocks noChangeAspect="1"/>
          </p:cNvPicPr>
          <p:nvPr/>
        </p:nvPicPr>
        <p:blipFill>
          <a:blip r:embed="rId9"/>
          <a:stretch>
            <a:fillRect/>
          </a:stretch>
        </p:blipFill>
        <p:spPr>
          <a:xfrm>
            <a:off x="359586" y="2963433"/>
            <a:ext cx="6153150" cy="1979083"/>
          </a:xfrm>
          <a:prstGeom prst="rect">
            <a:avLst/>
          </a:prstGeom>
        </p:spPr>
      </p:pic>
      <p:pic>
        <p:nvPicPr>
          <p:cNvPr id="16" name="Picture 15"/>
          <p:cNvPicPr>
            <a:picLocks noChangeAspect="1"/>
          </p:cNvPicPr>
          <p:nvPr/>
        </p:nvPicPr>
        <p:blipFill>
          <a:blip r:embed="rId10"/>
          <a:stretch>
            <a:fillRect/>
          </a:stretch>
        </p:blipFill>
        <p:spPr>
          <a:xfrm>
            <a:off x="5421636" y="3909927"/>
            <a:ext cx="3579953" cy="1912693"/>
          </a:xfrm>
          <a:prstGeom prst="rect">
            <a:avLst/>
          </a:prstGeom>
        </p:spPr>
      </p:pic>
      <p:sp>
        <p:nvSpPr>
          <p:cNvPr id="18" name="TextBox 17"/>
          <p:cNvSpPr txBox="1"/>
          <p:nvPr/>
        </p:nvSpPr>
        <p:spPr>
          <a:xfrm>
            <a:off x="6868492" y="3540594"/>
            <a:ext cx="2925628" cy="369332"/>
          </a:xfrm>
          <a:prstGeom prst="rect">
            <a:avLst/>
          </a:prstGeom>
          <a:noFill/>
        </p:spPr>
        <p:txBody>
          <a:bodyPr wrap="square" rtlCol="0">
            <a:spAutoFit/>
          </a:bodyPr>
          <a:lstStyle/>
          <a:p>
            <a:r>
              <a:rPr lang="en-US" dirty="0">
                <a:latin typeface="Gill Sans MT" panose="020B0502020104020203" pitchFamily="34" charset="0"/>
              </a:rPr>
              <a:t>Regional Impacts</a:t>
            </a:r>
          </a:p>
        </p:txBody>
      </p:sp>
      <p:sp>
        <p:nvSpPr>
          <p:cNvPr id="19" name="TextBox 18"/>
          <p:cNvSpPr txBox="1"/>
          <p:nvPr/>
        </p:nvSpPr>
        <p:spPr>
          <a:xfrm>
            <a:off x="4046376" y="2267222"/>
            <a:ext cx="2313517" cy="369332"/>
          </a:xfrm>
          <a:prstGeom prst="rect">
            <a:avLst/>
          </a:prstGeom>
          <a:noFill/>
        </p:spPr>
        <p:txBody>
          <a:bodyPr wrap="square" rtlCol="0">
            <a:spAutoFit/>
          </a:bodyPr>
          <a:lstStyle/>
          <a:p>
            <a:r>
              <a:rPr lang="en-US" dirty="0">
                <a:latin typeface="Gill Sans MT" panose="020B0502020104020203" pitchFamily="34" charset="0"/>
              </a:rPr>
              <a:t>~1 – 8 </a:t>
            </a:r>
            <a:r>
              <a:rPr lang="en-US" dirty="0" err="1">
                <a:latin typeface="Gill Sans MT" panose="020B0502020104020203" pitchFamily="34" charset="0"/>
              </a:rPr>
              <a:t>ft</a:t>
            </a:r>
            <a:r>
              <a:rPr lang="en-US" dirty="0">
                <a:latin typeface="Gill Sans MT" panose="020B0502020104020203" pitchFamily="34" charset="0"/>
              </a:rPr>
              <a:t> by 2100</a:t>
            </a:r>
          </a:p>
        </p:txBody>
      </p:sp>
    </p:spTree>
    <p:extLst>
      <p:ext uri="{BB962C8B-B14F-4D97-AF65-F5344CB8AC3E}">
        <p14:creationId xmlns:p14="http://schemas.microsoft.com/office/powerpoint/2010/main" val="288325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4" end="14"/>
                                            </p:txEl>
                                          </p:spTgt>
                                        </p:tgtEl>
                                        <p:attrNameLst>
                                          <p:attrName>style.visibility</p:attrName>
                                        </p:attrNameLst>
                                      </p:cBhvr>
                                      <p:to>
                                        <p:strVal val="visible"/>
                                      </p:to>
                                    </p:set>
                                    <p:anim calcmode="lin" valueType="num">
                                      <p:cBhvr additive="base">
                                        <p:cTn id="20"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13" end="13"/>
                                            </p:txEl>
                                          </p:spTgt>
                                        </p:tgtEl>
                                        <p:attrNameLst>
                                          <p:attrName>style.visibility</p:attrName>
                                        </p:attrNameLst>
                                      </p:cBhvr>
                                      <p:to>
                                        <p:strVal val="visible"/>
                                      </p:to>
                                    </p:set>
                                    <p:anim calcmode="lin" valueType="num">
                                      <p:cBhvr additive="base">
                                        <p:cTn id="24"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fontScale="85000" lnSpcReduction="10000"/>
          </a:bodyPr>
          <a:lstStyle/>
          <a:p>
            <a:r>
              <a:rPr lang="en-US" dirty="0">
                <a:solidFill>
                  <a:schemeClr val="accent5">
                    <a:lumMod val="75000"/>
                  </a:schemeClr>
                </a:solidFill>
              </a:rPr>
              <a:t>WRF-CMAQ Simulation Design</a:t>
            </a:r>
          </a:p>
        </p:txBody>
      </p:sp>
      <p:sp>
        <p:nvSpPr>
          <p:cNvPr id="4" name="Slide Number Placeholder 3"/>
          <p:cNvSpPr>
            <a:spLocks noGrp="1"/>
          </p:cNvSpPr>
          <p:nvPr>
            <p:ph type="sldNum" sz="quarter" idx="13"/>
          </p:nvPr>
        </p:nvSpPr>
        <p:spPr/>
        <p:txBody>
          <a:bodyPr/>
          <a:lstStyle/>
          <a:p>
            <a:fld id="{6D3FAE4D-9488-4B48-8F4A-A56CB5A28AF9}" type="slidenum">
              <a:rPr lang="en-US" smtClean="0"/>
              <a:pPr/>
              <a:t>3</a:t>
            </a:fld>
            <a:endParaRPr lang="en-US" dirty="0"/>
          </a:p>
        </p:txBody>
      </p:sp>
      <p:sp>
        <p:nvSpPr>
          <p:cNvPr id="24" name="TextBox 23"/>
          <p:cNvSpPr txBox="1"/>
          <p:nvPr/>
        </p:nvSpPr>
        <p:spPr>
          <a:xfrm>
            <a:off x="6938211" y="1713950"/>
            <a:ext cx="2133600"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Gill Sans MT" panose="020B0502020104020203" pitchFamily="34" charset="0"/>
              </a:rPr>
              <a:t>Historical Period:  1996 - 2005</a:t>
            </a:r>
          </a:p>
        </p:txBody>
      </p:sp>
      <p:sp>
        <p:nvSpPr>
          <p:cNvPr id="25" name="TextBox 24"/>
          <p:cNvSpPr txBox="1"/>
          <p:nvPr/>
        </p:nvSpPr>
        <p:spPr>
          <a:xfrm>
            <a:off x="6930190" y="2244450"/>
            <a:ext cx="2133600"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Gill Sans MT" panose="020B0502020104020203" pitchFamily="34" charset="0"/>
              </a:rPr>
              <a:t>Future Period:    2046 - 2055</a:t>
            </a:r>
          </a:p>
        </p:txBody>
      </p:sp>
      <p:sp>
        <p:nvSpPr>
          <p:cNvPr id="26" name="TextBox 25"/>
          <p:cNvSpPr txBox="1"/>
          <p:nvPr/>
        </p:nvSpPr>
        <p:spPr>
          <a:xfrm>
            <a:off x="6988343" y="1391684"/>
            <a:ext cx="2133600" cy="1200329"/>
          </a:xfrm>
          <a:prstGeom prst="rect">
            <a:avLst/>
          </a:prstGeom>
          <a:noFill/>
        </p:spPr>
        <p:txBody>
          <a:bodyPr wrap="square" rtlCol="0">
            <a:spAutoFit/>
          </a:bodyPr>
          <a:lstStyle/>
          <a:p>
            <a:r>
              <a:rPr lang="en-US" b="1" u="sng" dirty="0">
                <a:latin typeface="Gill Sans MT" panose="020B0502020104020203" pitchFamily="34" charset="0"/>
              </a:rPr>
              <a:t>RCP4.5 Scenario</a:t>
            </a:r>
          </a:p>
          <a:p>
            <a:endParaRPr lang="en-US" b="1" dirty="0">
              <a:latin typeface="Gill Sans MT" panose="020B0502020104020203" pitchFamily="34" charset="0"/>
            </a:endParaRPr>
          </a:p>
          <a:p>
            <a:r>
              <a:rPr lang="en-US" b="1" dirty="0">
                <a:latin typeface="Gill Sans MT" panose="020B0502020104020203" pitchFamily="34" charset="0"/>
              </a:rPr>
              <a:t>   </a:t>
            </a:r>
          </a:p>
          <a:p>
            <a:endParaRPr lang="en-US" b="1" dirty="0">
              <a:latin typeface="Gill Sans MT" panose="020B0502020104020203" pitchFamily="34" charset="0"/>
            </a:endParaRPr>
          </a:p>
        </p:txBody>
      </p:sp>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r="67308"/>
          <a:stretch/>
        </p:blipFill>
        <p:spPr>
          <a:xfrm>
            <a:off x="6881280" y="2823745"/>
            <a:ext cx="1295530" cy="1447678"/>
          </a:xfrm>
          <a:prstGeom prst="rect">
            <a:avLst/>
          </a:prstGeom>
        </p:spPr>
      </p:pic>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l="32291" r="33274"/>
          <a:stretch/>
        </p:blipFill>
        <p:spPr>
          <a:xfrm>
            <a:off x="6904676" y="5000318"/>
            <a:ext cx="1328400" cy="1409250"/>
          </a:xfrm>
          <a:prstGeom prst="rect">
            <a:avLst/>
          </a:prstGeom>
        </p:spPr>
      </p:pic>
      <p:pic>
        <p:nvPicPr>
          <p:cNvPr id="30" name="Picture 29"/>
          <p:cNvPicPr>
            <a:picLocks noChangeAspect="1"/>
          </p:cNvPicPr>
          <p:nvPr/>
        </p:nvPicPr>
        <p:blipFill rotWithShape="1">
          <a:blip r:embed="rId3">
            <a:extLst>
              <a:ext uri="{28A0092B-C50C-407E-A947-70E740481C1C}">
                <a14:useLocalDpi xmlns:a14="http://schemas.microsoft.com/office/drawing/2010/main" val="0"/>
              </a:ext>
            </a:extLst>
          </a:blip>
          <a:srcRect l="67710"/>
          <a:stretch/>
        </p:blipFill>
        <p:spPr>
          <a:xfrm>
            <a:off x="7832707" y="3888626"/>
            <a:ext cx="1134830" cy="1283881"/>
          </a:xfrm>
          <a:prstGeom prst="rect">
            <a:avLst/>
          </a:prstGeom>
        </p:spPr>
      </p:pic>
      <p:pic>
        <p:nvPicPr>
          <p:cNvPr id="7" name="Picture 6"/>
          <p:cNvPicPr>
            <a:picLocks noChangeAspect="1"/>
          </p:cNvPicPr>
          <p:nvPr/>
        </p:nvPicPr>
        <p:blipFill>
          <a:blip r:embed="rId4"/>
          <a:stretch>
            <a:fillRect/>
          </a:stretch>
        </p:blipFill>
        <p:spPr>
          <a:xfrm>
            <a:off x="126794" y="1407913"/>
            <a:ext cx="6745243" cy="5176710"/>
          </a:xfrm>
          <a:prstGeom prst="rect">
            <a:avLst/>
          </a:prstGeom>
        </p:spPr>
      </p:pic>
    </p:spTree>
    <p:extLst>
      <p:ext uri="{BB962C8B-B14F-4D97-AF65-F5344CB8AC3E}">
        <p14:creationId xmlns:p14="http://schemas.microsoft.com/office/powerpoint/2010/main" val="2838512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solidFill>
                  <a:schemeClr val="accent5">
                    <a:lumMod val="75000"/>
                  </a:schemeClr>
                </a:solidFill>
              </a:rPr>
              <a:t>Noah LSM in WRF-CMAQ</a:t>
            </a:r>
          </a:p>
        </p:txBody>
      </p:sp>
      <p:sp>
        <p:nvSpPr>
          <p:cNvPr id="3" name="Text Placeholder 2"/>
          <p:cNvSpPr>
            <a:spLocks noGrp="1"/>
          </p:cNvSpPr>
          <p:nvPr>
            <p:ph type="body" sz="quarter" idx="14"/>
          </p:nvPr>
        </p:nvSpPr>
        <p:spPr>
          <a:xfrm>
            <a:off x="129268" y="1463675"/>
            <a:ext cx="5257800" cy="5257800"/>
          </a:xfrm>
        </p:spPr>
        <p:txBody>
          <a:bodyPr>
            <a:normAutofit/>
          </a:bodyPr>
          <a:lstStyle/>
          <a:p>
            <a:r>
              <a:rPr lang="en-US" sz="2000" dirty="0"/>
              <a:t>Most WRF-CMAQ air quality modeling studies use Pleim-</a:t>
            </a:r>
            <a:r>
              <a:rPr lang="en-US" sz="2000" dirty="0" err="1"/>
              <a:t>Xiu</a:t>
            </a:r>
            <a:r>
              <a:rPr lang="en-US" sz="2000" dirty="0"/>
              <a:t> (P-X) LSM in WRF</a:t>
            </a:r>
          </a:p>
          <a:p>
            <a:r>
              <a:rPr lang="en-US" sz="2000" dirty="0"/>
              <a:t>P-X is not suitable for future climate applications as it relies on surface moisture and temperature nudging</a:t>
            </a:r>
          </a:p>
          <a:p>
            <a:r>
              <a:rPr lang="en-US" sz="2000" dirty="0"/>
              <a:t>Thus Noah is widely used in WRF for future climate/air quality applications</a:t>
            </a:r>
          </a:p>
          <a:p>
            <a:r>
              <a:rPr lang="en-US" sz="2000" dirty="0"/>
              <a:t>The current version of WRF/Noah is limited in its inputs to CMAQ and lacks physical consistency with some parameterizations in CMAQ</a:t>
            </a:r>
          </a:p>
          <a:p>
            <a:r>
              <a:rPr lang="en-US" sz="2000" dirty="0"/>
              <a:t>Motivation for our work to update WRF/Noah-CMAQ model system   </a:t>
            </a:r>
            <a:r>
              <a:rPr lang="en-US" sz="2000" dirty="0">
                <a:sym typeface="Wingdings" panose="05000000000000000000" pitchFamily="2" charset="2"/>
              </a:rPr>
              <a:t></a:t>
            </a:r>
            <a:r>
              <a:rPr lang="en-US" sz="2000" dirty="0"/>
              <a:t> </a:t>
            </a:r>
          </a:p>
          <a:p>
            <a:pPr lvl="1"/>
            <a:endParaRPr lang="en-US" sz="2000" dirty="0"/>
          </a:p>
        </p:txBody>
      </p:sp>
      <p:sp>
        <p:nvSpPr>
          <p:cNvPr id="4" name="Slide Number Placeholder 3"/>
          <p:cNvSpPr>
            <a:spLocks noGrp="1"/>
          </p:cNvSpPr>
          <p:nvPr>
            <p:ph type="sldNum" sz="quarter" idx="16"/>
          </p:nvPr>
        </p:nvSpPr>
        <p:spPr/>
        <p:txBody>
          <a:bodyPr/>
          <a:lstStyle/>
          <a:p>
            <a:fld id="{6D3FAE4D-9488-4B48-8F4A-A56CB5A28AF9}" type="slidenum">
              <a:rPr lang="en-US" smtClean="0"/>
              <a:pPr/>
              <a:t>4</a:t>
            </a:fld>
            <a:endParaRPr lang="en-US" dirty="0"/>
          </a:p>
        </p:txBody>
      </p:sp>
      <p:pic>
        <p:nvPicPr>
          <p:cNvPr id="7" name="Picture Placeholder 6"/>
          <p:cNvPicPr>
            <a:picLocks noGrp="1" noChangeAspect="1"/>
          </p:cNvPicPr>
          <p:nvPr>
            <p:ph type="pic" sz="quarter" idx="12"/>
          </p:nvPr>
        </p:nvPicPr>
        <p:blipFill>
          <a:blip r:embed="rId3"/>
          <a:srcRect l="1070" r="1070"/>
          <a:stretch>
            <a:fillRect/>
          </a:stretch>
        </p:blipFill>
        <p:spPr>
          <a:xfrm>
            <a:off x="5334000" y="1579262"/>
            <a:ext cx="3429000" cy="2667000"/>
          </a:xfrm>
          <a:prstGeom prst="rect">
            <a:avLst/>
          </a:prstGeom>
        </p:spPr>
      </p:pic>
      <p:sp>
        <p:nvSpPr>
          <p:cNvPr id="8" name="TextBox 7"/>
          <p:cNvSpPr txBox="1"/>
          <p:nvPr/>
        </p:nvSpPr>
        <p:spPr>
          <a:xfrm>
            <a:off x="5362575" y="4217687"/>
            <a:ext cx="5738132" cy="307777"/>
          </a:xfrm>
          <a:prstGeom prst="rect">
            <a:avLst/>
          </a:prstGeom>
          <a:noFill/>
        </p:spPr>
        <p:txBody>
          <a:bodyPr wrap="square" rtlCol="0">
            <a:spAutoFit/>
          </a:bodyPr>
          <a:lstStyle/>
          <a:p>
            <a:r>
              <a:rPr lang="en-US" sz="1400" dirty="0">
                <a:latin typeface="Gill Sans MT" panose="020B0502020104020203" pitchFamily="34" charset="0"/>
              </a:rPr>
              <a:t>NCAR LSM group meeting (</a:t>
            </a:r>
            <a:r>
              <a:rPr lang="en-US" sz="1400" dirty="0" err="1">
                <a:latin typeface="Gill Sans MT" panose="020B0502020104020203" pitchFamily="34" charset="0"/>
              </a:rPr>
              <a:t>Fei</a:t>
            </a:r>
            <a:r>
              <a:rPr lang="en-US" sz="1400" dirty="0">
                <a:latin typeface="Gill Sans MT" panose="020B0502020104020203" pitchFamily="34" charset="0"/>
              </a:rPr>
              <a:t> Chen, 2007)</a:t>
            </a:r>
          </a:p>
        </p:txBody>
      </p:sp>
      <p:sp>
        <p:nvSpPr>
          <p:cNvPr id="9" name="TextBox 8"/>
          <p:cNvSpPr txBox="1"/>
          <p:nvPr/>
        </p:nvSpPr>
        <p:spPr>
          <a:xfrm>
            <a:off x="4495800" y="4753808"/>
            <a:ext cx="4894385" cy="1785104"/>
          </a:xfrm>
          <a:prstGeom prst="rect">
            <a:avLst/>
          </a:prstGeom>
          <a:noFill/>
        </p:spPr>
        <p:txBody>
          <a:bodyPr wrap="square" rtlCol="0">
            <a:spAutoFit/>
          </a:bodyPr>
          <a:lstStyle/>
          <a:p>
            <a:pPr marL="800100" lvl="1" indent="-342900">
              <a:buFont typeface="Wingdings" panose="05000000000000000000" pitchFamily="2" charset="2"/>
              <a:buChar char="ü"/>
            </a:pPr>
            <a:r>
              <a:rPr lang="en-US" sz="2200" dirty="0">
                <a:solidFill>
                  <a:srgbClr val="FF0000"/>
                </a:solidFill>
                <a:latin typeface="Gill Sans MT" panose="020B0502020104020203" pitchFamily="34" charset="0"/>
              </a:rPr>
              <a:t>Noah stomatal conductance</a:t>
            </a:r>
          </a:p>
          <a:p>
            <a:pPr marL="800100" lvl="1" indent="-342900">
              <a:buFont typeface="Wingdings" panose="05000000000000000000" pitchFamily="2" charset="2"/>
              <a:buChar char="ü"/>
            </a:pPr>
            <a:r>
              <a:rPr lang="en-US" sz="2200" dirty="0" err="1">
                <a:solidFill>
                  <a:srgbClr val="FF0000"/>
                </a:solidFill>
                <a:latin typeface="Gill Sans MT" panose="020B0502020104020203" pitchFamily="34" charset="0"/>
              </a:rPr>
              <a:t>Subgrid</a:t>
            </a:r>
            <a:r>
              <a:rPr lang="en-US" sz="2200" dirty="0">
                <a:solidFill>
                  <a:srgbClr val="FF0000"/>
                </a:solidFill>
                <a:latin typeface="Gill Sans MT" panose="020B0502020104020203" pitchFamily="34" charset="0"/>
              </a:rPr>
              <a:t>-scale land-use (Mosaic)</a:t>
            </a:r>
          </a:p>
          <a:p>
            <a:pPr marL="800100" lvl="1" indent="-342900">
              <a:buFont typeface="Wingdings" panose="05000000000000000000" pitchFamily="2" charset="2"/>
              <a:buChar char="ü"/>
            </a:pPr>
            <a:r>
              <a:rPr lang="en-US" sz="2200" dirty="0">
                <a:solidFill>
                  <a:srgbClr val="FF0000"/>
                </a:solidFill>
                <a:latin typeface="Gill Sans MT" panose="020B0502020104020203" pitchFamily="34" charset="0"/>
              </a:rPr>
              <a:t>Update soil/vegetation tables </a:t>
            </a:r>
          </a:p>
          <a:p>
            <a:pPr marL="800100" lvl="1" indent="-342900">
              <a:buFont typeface="Wingdings" panose="05000000000000000000" pitchFamily="2" charset="2"/>
              <a:buChar char="ü"/>
            </a:pPr>
            <a:r>
              <a:rPr lang="en-US" sz="2200" dirty="0">
                <a:solidFill>
                  <a:srgbClr val="FF0000"/>
                </a:solidFill>
                <a:latin typeface="Gill Sans MT" panose="020B0502020104020203" pitchFamily="34" charset="0"/>
              </a:rPr>
              <a:t>Modify top soil layer depth</a:t>
            </a:r>
          </a:p>
          <a:p>
            <a:pPr marL="342900" indent="-342900">
              <a:buFont typeface="Wingdings" panose="05000000000000000000" pitchFamily="2" charset="2"/>
              <a:buChar char="ü"/>
            </a:pPr>
            <a:endParaRPr lang="en-US" sz="2200" dirty="0">
              <a:solidFill>
                <a:srgbClr val="FF0000"/>
              </a:solidFill>
              <a:latin typeface="Gill Sans MT" panose="020B0502020104020203" pitchFamily="34" charset="0"/>
            </a:endParaRPr>
          </a:p>
        </p:txBody>
      </p:sp>
    </p:spTree>
    <p:extLst>
      <p:ext uri="{BB962C8B-B14F-4D97-AF65-F5344CB8AC3E}">
        <p14:creationId xmlns:p14="http://schemas.microsoft.com/office/powerpoint/2010/main" val="109996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WRF/Noah </a:t>
            </a:r>
            <a:r>
              <a:rPr lang="en-US" dirty="0" err="1"/>
              <a:t>R</a:t>
            </a:r>
            <a:r>
              <a:rPr lang="en-US" baseline="-25000" dirty="0" err="1"/>
              <a:t>c</a:t>
            </a:r>
            <a:r>
              <a:rPr lang="en-US" dirty="0"/>
              <a:t> to CMAQ</a:t>
            </a:r>
          </a:p>
        </p:txBody>
      </p:sp>
      <p:sp>
        <p:nvSpPr>
          <p:cNvPr id="3" name="Text Placeholder 2"/>
          <p:cNvSpPr>
            <a:spLocks noGrp="1"/>
          </p:cNvSpPr>
          <p:nvPr>
            <p:ph type="body" sz="quarter" idx="11"/>
          </p:nvPr>
        </p:nvSpPr>
        <p:spPr/>
        <p:txBody>
          <a:bodyPr>
            <a:normAutofit/>
          </a:bodyPr>
          <a:lstStyle/>
          <a:p>
            <a:pPr marL="0" indent="0">
              <a:buNone/>
            </a:pPr>
            <a:r>
              <a:rPr lang="en-US" sz="2000" dirty="0"/>
              <a:t>WRF/Noah </a:t>
            </a:r>
            <a:r>
              <a:rPr lang="en-US" sz="2000" dirty="0" err="1"/>
              <a:t>R</a:t>
            </a:r>
            <a:r>
              <a:rPr lang="en-US" sz="2000" baseline="-25000" dirty="0" err="1"/>
              <a:t>c</a:t>
            </a:r>
            <a:r>
              <a:rPr lang="en-US" sz="2000" dirty="0"/>
              <a:t> (canopy resistance, i.e., bulk stomatal resistance) used as input into coupled WRF-CMAQ </a:t>
            </a:r>
            <a:r>
              <a:rPr lang="en-US" sz="2000" dirty="0">
                <a:sym typeface="Wingdings" panose="05000000000000000000" pitchFamily="2" charset="2"/>
              </a:rPr>
              <a:t> Key parameter for CMAQ deposition</a:t>
            </a:r>
            <a:endParaRPr lang="en-US" sz="2000" dirty="0"/>
          </a:p>
          <a:p>
            <a:endParaRPr lang="en-US" sz="2000" dirty="0"/>
          </a:p>
        </p:txBody>
      </p:sp>
      <p:sp>
        <p:nvSpPr>
          <p:cNvPr id="4" name="Slide Number Placeholder 3"/>
          <p:cNvSpPr>
            <a:spLocks noGrp="1"/>
          </p:cNvSpPr>
          <p:nvPr>
            <p:ph type="sldNum" sz="quarter" idx="13"/>
          </p:nvPr>
        </p:nvSpPr>
        <p:spPr/>
        <p:txBody>
          <a:bodyPr/>
          <a:lstStyle/>
          <a:p>
            <a:fld id="{6D3FAE4D-9488-4B48-8F4A-A56CB5A28AF9}" type="slidenum">
              <a:rPr lang="en-US" smtClean="0"/>
              <a:pPr/>
              <a:t>5</a:t>
            </a:fld>
            <a:endParaRPr lang="en-US" dirty="0"/>
          </a:p>
        </p:txBody>
      </p:sp>
      <p:pic>
        <p:nvPicPr>
          <p:cNvPr id="6" name="Picture 5"/>
          <p:cNvPicPr>
            <a:picLocks noChangeAspect="1"/>
          </p:cNvPicPr>
          <p:nvPr/>
        </p:nvPicPr>
        <p:blipFill rotWithShape="1">
          <a:blip r:embed="rId3"/>
          <a:srcRect t="21278" r="66360"/>
          <a:stretch/>
        </p:blipFill>
        <p:spPr>
          <a:xfrm>
            <a:off x="101710" y="2810186"/>
            <a:ext cx="3519819" cy="2840516"/>
          </a:xfrm>
          <a:prstGeom prst="rect">
            <a:avLst/>
          </a:prstGeom>
        </p:spPr>
      </p:pic>
      <p:sp>
        <p:nvSpPr>
          <p:cNvPr id="8" name="TextBox 7"/>
          <p:cNvSpPr txBox="1"/>
          <p:nvPr/>
        </p:nvSpPr>
        <p:spPr>
          <a:xfrm>
            <a:off x="757706" y="2270499"/>
            <a:ext cx="2595187" cy="584775"/>
          </a:xfrm>
          <a:prstGeom prst="rect">
            <a:avLst/>
          </a:prstGeom>
          <a:noFill/>
        </p:spPr>
        <p:txBody>
          <a:bodyPr wrap="square" rtlCol="0">
            <a:spAutoFit/>
          </a:bodyPr>
          <a:lstStyle/>
          <a:p>
            <a:r>
              <a:rPr lang="en-US" sz="1600" b="1" dirty="0">
                <a:solidFill>
                  <a:srgbClr val="FF0000"/>
                </a:solidFill>
                <a:latin typeface="Gill Sans MT" panose="020B0502020104020203" pitchFamily="34" charset="0"/>
              </a:rPr>
              <a:t>A</a:t>
            </a:r>
            <a:r>
              <a:rPr lang="en-US" sz="1600" dirty="0">
                <a:latin typeface="Gill Sans MT" panose="020B0502020104020203" pitchFamily="34" charset="0"/>
              </a:rPr>
              <a:t>. WRF/Noah-CMAQ</a:t>
            </a:r>
          </a:p>
          <a:p>
            <a:r>
              <a:rPr lang="en-US" sz="1600" dirty="0">
                <a:latin typeface="Gill Sans MT" panose="020B0502020104020203" pitchFamily="34" charset="0"/>
                <a:sym typeface="Wingdings" panose="05000000000000000000" pitchFamily="2" charset="2"/>
              </a:rPr>
              <a:t>Old Stand-alone Calc.</a:t>
            </a:r>
            <a:r>
              <a:rPr lang="en-US" sz="1600" baseline="-25000" dirty="0">
                <a:latin typeface="Gill Sans MT" panose="020B0502020104020203" pitchFamily="34" charset="0"/>
                <a:sym typeface="Wingdings" panose="05000000000000000000" pitchFamily="2" charset="2"/>
              </a:rPr>
              <a:t> </a:t>
            </a:r>
            <a:r>
              <a:rPr lang="en-US" sz="1600" dirty="0">
                <a:latin typeface="Gill Sans MT" panose="020B0502020104020203" pitchFamily="34" charset="0"/>
                <a:sym typeface="Wingdings" panose="05000000000000000000" pitchFamily="2" charset="2"/>
              </a:rPr>
              <a:t>(s/m)</a:t>
            </a:r>
            <a:endParaRPr lang="en-US" sz="1600" dirty="0">
              <a:latin typeface="Gill Sans MT" panose="020B0502020104020203" pitchFamily="34" charset="0"/>
            </a:endParaRPr>
          </a:p>
        </p:txBody>
      </p:sp>
      <p:sp>
        <p:nvSpPr>
          <p:cNvPr id="12" name="Rectangle 11"/>
          <p:cNvSpPr/>
          <p:nvPr/>
        </p:nvSpPr>
        <p:spPr>
          <a:xfrm>
            <a:off x="3020327" y="5639438"/>
            <a:ext cx="1529458" cy="307777"/>
          </a:xfrm>
          <a:prstGeom prst="rect">
            <a:avLst/>
          </a:prstGeom>
        </p:spPr>
        <p:txBody>
          <a:bodyPr wrap="none">
            <a:spAutoFit/>
          </a:bodyPr>
          <a:lstStyle/>
          <a:p>
            <a:r>
              <a:rPr lang="en-US" sz="1400" dirty="0"/>
              <a:t>May 26 – 31, 2011</a:t>
            </a:r>
          </a:p>
        </p:txBody>
      </p:sp>
      <p:sp>
        <p:nvSpPr>
          <p:cNvPr id="13" name="TextBox 12"/>
          <p:cNvSpPr txBox="1"/>
          <p:nvPr/>
        </p:nvSpPr>
        <p:spPr>
          <a:xfrm>
            <a:off x="3969766" y="2270500"/>
            <a:ext cx="2806337" cy="584775"/>
          </a:xfrm>
          <a:prstGeom prst="rect">
            <a:avLst/>
          </a:prstGeom>
          <a:noFill/>
        </p:spPr>
        <p:txBody>
          <a:bodyPr wrap="square" rtlCol="0">
            <a:spAutoFit/>
          </a:bodyPr>
          <a:lstStyle/>
          <a:p>
            <a:r>
              <a:rPr lang="en-US" sz="1600" b="1" dirty="0">
                <a:solidFill>
                  <a:srgbClr val="FF0000"/>
                </a:solidFill>
                <a:latin typeface="Gill Sans MT" panose="020B0502020104020203" pitchFamily="34" charset="0"/>
              </a:rPr>
              <a:t>B</a:t>
            </a:r>
            <a:r>
              <a:rPr lang="en-US" sz="1600" dirty="0">
                <a:latin typeface="Gill Sans MT" panose="020B0502020104020203" pitchFamily="34" charset="0"/>
              </a:rPr>
              <a:t>. WRF/Noah Mosaic-CMAQ</a:t>
            </a:r>
          </a:p>
          <a:p>
            <a:r>
              <a:rPr lang="en-US" sz="1600" dirty="0">
                <a:latin typeface="Gill Sans MT" panose="020B0502020104020203" pitchFamily="34" charset="0"/>
                <a:sym typeface="Wingdings" panose="05000000000000000000" pitchFamily="2" charset="2"/>
              </a:rPr>
              <a:t>New WRF/Noah Output (s/m)</a:t>
            </a:r>
            <a:endParaRPr lang="en-US" sz="1600" dirty="0">
              <a:latin typeface="Gill Sans MT" panose="020B0502020104020203" pitchFamily="34" charset="0"/>
            </a:endParaRPr>
          </a:p>
        </p:txBody>
      </p:sp>
      <p:pic>
        <p:nvPicPr>
          <p:cNvPr id="14" name="Picture 13"/>
          <p:cNvPicPr>
            <a:picLocks noChangeAspect="1"/>
          </p:cNvPicPr>
          <p:nvPr/>
        </p:nvPicPr>
        <p:blipFill rotWithShape="1">
          <a:blip r:embed="rId3"/>
          <a:srcRect l="66208" t="21278"/>
          <a:stretch/>
        </p:blipFill>
        <p:spPr>
          <a:xfrm>
            <a:off x="3541938" y="2808553"/>
            <a:ext cx="3499845" cy="2811639"/>
          </a:xfrm>
          <a:prstGeom prst="rect">
            <a:avLst/>
          </a:prstGeom>
        </p:spPr>
      </p:pic>
      <p:sp>
        <p:nvSpPr>
          <p:cNvPr id="17" name="Rectangle 16"/>
          <p:cNvSpPr/>
          <p:nvPr/>
        </p:nvSpPr>
        <p:spPr>
          <a:xfrm>
            <a:off x="7061865" y="3883412"/>
            <a:ext cx="1033978" cy="350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041783" y="3360664"/>
            <a:ext cx="2580085" cy="307777"/>
          </a:xfrm>
          <a:prstGeom prst="rect">
            <a:avLst/>
          </a:prstGeom>
        </p:spPr>
        <p:txBody>
          <a:bodyPr wrap="square">
            <a:spAutoFit/>
          </a:bodyPr>
          <a:lstStyle/>
          <a:p>
            <a:r>
              <a:rPr lang="en-US" sz="1400" dirty="0"/>
              <a:t>Jun 01– Aug 31, 2011</a:t>
            </a:r>
          </a:p>
        </p:txBody>
      </p:sp>
      <p:sp>
        <p:nvSpPr>
          <p:cNvPr id="26" name="Rectangle 25"/>
          <p:cNvSpPr/>
          <p:nvPr/>
        </p:nvSpPr>
        <p:spPr>
          <a:xfrm>
            <a:off x="461438" y="4558218"/>
            <a:ext cx="417102" cy="369332"/>
          </a:xfrm>
          <a:prstGeom prst="rect">
            <a:avLst/>
          </a:prstGeom>
        </p:spPr>
        <p:txBody>
          <a:bodyPr wrap="none">
            <a:spAutoFit/>
          </a:bodyPr>
          <a:lstStyle/>
          <a:p>
            <a:r>
              <a:rPr lang="en-US" b="1" dirty="0" err="1">
                <a:solidFill>
                  <a:schemeClr val="bg1"/>
                </a:solidFill>
                <a:latin typeface="Gill Sans MT" panose="020B0502020104020203" pitchFamily="34" charset="0"/>
              </a:rPr>
              <a:t>R</a:t>
            </a:r>
            <a:r>
              <a:rPr lang="en-US" b="1" baseline="-25000" dirty="0" err="1">
                <a:solidFill>
                  <a:schemeClr val="bg1"/>
                </a:solidFill>
                <a:latin typeface="Gill Sans MT" panose="020B0502020104020203" pitchFamily="34" charset="0"/>
              </a:rPr>
              <a:t>c</a:t>
            </a:r>
            <a:endParaRPr lang="en-US" b="1" baseline="-25000" dirty="0">
              <a:solidFill>
                <a:schemeClr val="bg1"/>
              </a:solidFill>
            </a:endParaRPr>
          </a:p>
        </p:txBody>
      </p:sp>
      <p:sp>
        <p:nvSpPr>
          <p:cNvPr id="27" name="Rectangle 26"/>
          <p:cNvSpPr/>
          <p:nvPr/>
        </p:nvSpPr>
        <p:spPr>
          <a:xfrm>
            <a:off x="3833067" y="4558218"/>
            <a:ext cx="417102" cy="369332"/>
          </a:xfrm>
          <a:prstGeom prst="rect">
            <a:avLst/>
          </a:prstGeom>
        </p:spPr>
        <p:txBody>
          <a:bodyPr wrap="none">
            <a:spAutoFit/>
          </a:bodyPr>
          <a:lstStyle/>
          <a:p>
            <a:r>
              <a:rPr lang="en-US" b="1" dirty="0" err="1">
                <a:solidFill>
                  <a:schemeClr val="bg1"/>
                </a:solidFill>
                <a:latin typeface="Gill Sans MT" panose="020B0502020104020203" pitchFamily="34" charset="0"/>
              </a:rPr>
              <a:t>R</a:t>
            </a:r>
            <a:r>
              <a:rPr lang="en-US" b="1" baseline="-25000" dirty="0" err="1">
                <a:solidFill>
                  <a:schemeClr val="bg1"/>
                </a:solidFill>
                <a:latin typeface="Gill Sans MT" panose="020B0502020104020203" pitchFamily="34" charset="0"/>
              </a:rPr>
              <a:t>c</a:t>
            </a:r>
            <a:endParaRPr lang="en-US" b="1" baseline="-25000" dirty="0">
              <a:solidFill>
                <a:schemeClr val="bg1"/>
              </a:solidFill>
            </a:endParaRPr>
          </a:p>
        </p:txBody>
      </p:sp>
      <p:pic>
        <p:nvPicPr>
          <p:cNvPr id="11" name="Picture 10"/>
          <p:cNvPicPr>
            <a:picLocks noChangeAspect="1"/>
          </p:cNvPicPr>
          <p:nvPr/>
        </p:nvPicPr>
        <p:blipFill>
          <a:blip r:embed="rId4"/>
          <a:stretch>
            <a:fillRect/>
          </a:stretch>
        </p:blipFill>
        <p:spPr>
          <a:xfrm>
            <a:off x="6496465" y="3621760"/>
            <a:ext cx="2632985" cy="2474240"/>
          </a:xfrm>
          <a:prstGeom prst="rect">
            <a:avLst/>
          </a:prstGeom>
        </p:spPr>
      </p:pic>
      <p:sp>
        <p:nvSpPr>
          <p:cNvPr id="5" name="TextBox 4"/>
          <p:cNvSpPr txBox="1"/>
          <p:nvPr/>
        </p:nvSpPr>
        <p:spPr>
          <a:xfrm>
            <a:off x="7069959" y="3626580"/>
            <a:ext cx="2110686" cy="646331"/>
          </a:xfrm>
          <a:prstGeom prst="rect">
            <a:avLst/>
          </a:prstGeom>
          <a:noFill/>
        </p:spPr>
        <p:txBody>
          <a:bodyPr wrap="square" rtlCol="0">
            <a:spAutoFit/>
          </a:bodyPr>
          <a:lstStyle/>
          <a:p>
            <a:r>
              <a:rPr lang="en-US" dirty="0"/>
              <a:t>Diurnal </a:t>
            </a:r>
            <a:r>
              <a:rPr lang="en-US" dirty="0" err="1"/>
              <a:t>g</a:t>
            </a:r>
            <a:r>
              <a:rPr lang="en-US" baseline="-25000" dirty="0" err="1"/>
              <a:t>c</a:t>
            </a:r>
            <a:r>
              <a:rPr lang="en-US" baseline="-25000" dirty="0"/>
              <a:t> </a:t>
            </a:r>
            <a:r>
              <a:rPr lang="en-US" dirty="0"/>
              <a:t>(=1/</a:t>
            </a:r>
            <a:r>
              <a:rPr lang="en-US" dirty="0" err="1"/>
              <a:t>R</a:t>
            </a:r>
            <a:r>
              <a:rPr lang="en-US" baseline="-25000" dirty="0" err="1"/>
              <a:t>c</a:t>
            </a:r>
            <a:r>
              <a:rPr lang="en-US" dirty="0"/>
              <a:t>) m/s  </a:t>
            </a:r>
          </a:p>
        </p:txBody>
      </p:sp>
      <p:sp>
        <p:nvSpPr>
          <p:cNvPr id="16" name="Rectangle 15"/>
          <p:cNvSpPr/>
          <p:nvPr/>
        </p:nvSpPr>
        <p:spPr>
          <a:xfrm>
            <a:off x="7935527" y="4017424"/>
            <a:ext cx="320632" cy="369332"/>
          </a:xfrm>
          <a:prstGeom prst="rect">
            <a:avLst/>
          </a:prstGeom>
        </p:spPr>
        <p:txBody>
          <a:bodyPr wrap="square">
            <a:spAutoFit/>
          </a:bodyPr>
          <a:lstStyle/>
          <a:p>
            <a:r>
              <a:rPr lang="en-US" b="1" dirty="0">
                <a:solidFill>
                  <a:srgbClr val="FF0000"/>
                </a:solidFill>
                <a:latin typeface="Gill Sans MT" panose="020B0502020104020203" pitchFamily="34" charset="0"/>
              </a:rPr>
              <a:t>B</a:t>
            </a:r>
            <a:endParaRPr lang="en-US" dirty="0"/>
          </a:p>
        </p:txBody>
      </p:sp>
      <p:sp>
        <p:nvSpPr>
          <p:cNvPr id="15" name="Rectangle 14"/>
          <p:cNvSpPr/>
          <p:nvPr/>
        </p:nvSpPr>
        <p:spPr>
          <a:xfrm>
            <a:off x="7913742" y="4631509"/>
            <a:ext cx="364202" cy="369332"/>
          </a:xfrm>
          <a:prstGeom prst="rect">
            <a:avLst/>
          </a:prstGeom>
        </p:spPr>
        <p:txBody>
          <a:bodyPr wrap="none">
            <a:spAutoFit/>
          </a:bodyPr>
          <a:lstStyle/>
          <a:p>
            <a:r>
              <a:rPr lang="en-US" b="1" dirty="0">
                <a:solidFill>
                  <a:srgbClr val="FF0000"/>
                </a:solidFill>
                <a:latin typeface="Gill Sans MT" panose="020B0502020104020203" pitchFamily="34" charset="0"/>
              </a:rPr>
              <a:t>A</a:t>
            </a:r>
            <a:endParaRPr lang="en-US" dirty="0"/>
          </a:p>
        </p:txBody>
      </p:sp>
      <p:sp>
        <p:nvSpPr>
          <p:cNvPr id="22" name="Rectangle 21"/>
          <p:cNvSpPr/>
          <p:nvPr/>
        </p:nvSpPr>
        <p:spPr>
          <a:xfrm>
            <a:off x="7903582" y="5320039"/>
            <a:ext cx="1116299" cy="345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659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P spid="16" grpId="0"/>
      <p:bldP spid="1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srcRect l="5323" t="15138" r="51454" b="27843"/>
          <a:stretch/>
        </p:blipFill>
        <p:spPr>
          <a:xfrm>
            <a:off x="3908633" y="3875428"/>
            <a:ext cx="2491467" cy="1726444"/>
          </a:xfrm>
          <a:prstGeom prst="rect">
            <a:avLst/>
          </a:prstGeom>
        </p:spPr>
      </p:pic>
      <p:pic>
        <p:nvPicPr>
          <p:cNvPr id="19" name="Picture 18"/>
          <p:cNvPicPr>
            <a:picLocks noChangeAspect="1"/>
          </p:cNvPicPr>
          <p:nvPr/>
        </p:nvPicPr>
        <p:blipFill rotWithShape="1">
          <a:blip r:embed="rId4"/>
          <a:srcRect l="5591" t="15668" r="51026" b="30114"/>
          <a:stretch/>
        </p:blipFill>
        <p:spPr>
          <a:xfrm>
            <a:off x="3930959" y="2232514"/>
            <a:ext cx="2502649" cy="1642914"/>
          </a:xfrm>
          <a:prstGeom prst="rect">
            <a:avLst/>
          </a:prstGeom>
        </p:spPr>
      </p:pic>
      <p:sp>
        <p:nvSpPr>
          <p:cNvPr id="2" name="Text Placeholder 1"/>
          <p:cNvSpPr>
            <a:spLocks noGrp="1"/>
          </p:cNvSpPr>
          <p:nvPr>
            <p:ph type="body" sz="quarter" idx="10"/>
          </p:nvPr>
        </p:nvSpPr>
        <p:spPr/>
        <p:txBody>
          <a:bodyPr/>
          <a:lstStyle/>
          <a:p>
            <a:r>
              <a:rPr lang="en-US" dirty="0"/>
              <a:t>WRF/Noah Vegetation Tables</a:t>
            </a:r>
            <a:endParaRPr lang="en-US" dirty="0">
              <a:solidFill>
                <a:srgbClr val="FF0000"/>
              </a:solidFill>
            </a:endParaRPr>
          </a:p>
          <a:p>
            <a:endParaRPr lang="en-US" dirty="0"/>
          </a:p>
        </p:txBody>
      </p:sp>
      <p:sp>
        <p:nvSpPr>
          <p:cNvPr id="3" name="Text Placeholder 2"/>
          <p:cNvSpPr>
            <a:spLocks noGrp="1"/>
          </p:cNvSpPr>
          <p:nvPr>
            <p:ph type="body" sz="quarter" idx="11"/>
          </p:nvPr>
        </p:nvSpPr>
        <p:spPr/>
        <p:txBody>
          <a:bodyPr/>
          <a:lstStyle/>
          <a:p>
            <a:pPr marL="0" indent="0">
              <a:buNone/>
            </a:pPr>
            <a:r>
              <a:rPr lang="en-US" sz="2000" dirty="0"/>
              <a:t>Default vegetation tables in WRF/Noah show unrealistic Leaf Area Index (LAI) compared to MODIS in many regions of North America</a:t>
            </a:r>
          </a:p>
          <a:p>
            <a:endParaRPr lang="en-US" dirty="0"/>
          </a:p>
        </p:txBody>
      </p:sp>
      <p:sp>
        <p:nvSpPr>
          <p:cNvPr id="4" name="Slide Number Placeholder 3"/>
          <p:cNvSpPr>
            <a:spLocks noGrp="1"/>
          </p:cNvSpPr>
          <p:nvPr>
            <p:ph type="sldNum" sz="quarter" idx="13"/>
          </p:nvPr>
        </p:nvSpPr>
        <p:spPr/>
        <p:txBody>
          <a:bodyPr/>
          <a:lstStyle/>
          <a:p>
            <a:fld id="{6D3FAE4D-9488-4B48-8F4A-A56CB5A28AF9}" type="slidenum">
              <a:rPr lang="en-US" smtClean="0"/>
              <a:pPr/>
              <a:t>6</a:t>
            </a:fld>
            <a:endParaRPr lang="en-US" dirty="0"/>
          </a:p>
        </p:txBody>
      </p:sp>
      <p:pic>
        <p:nvPicPr>
          <p:cNvPr id="5" name="Picture 4"/>
          <p:cNvPicPr>
            <a:picLocks noChangeAspect="1"/>
          </p:cNvPicPr>
          <p:nvPr/>
        </p:nvPicPr>
        <p:blipFill rotWithShape="1">
          <a:blip r:embed="rId5"/>
          <a:srcRect l="55413" t="14970" r="3334" b="29588"/>
          <a:stretch/>
        </p:blipFill>
        <p:spPr>
          <a:xfrm>
            <a:off x="1613312" y="2207403"/>
            <a:ext cx="2398366" cy="1693135"/>
          </a:xfrm>
          <a:prstGeom prst="rect">
            <a:avLst/>
          </a:prstGeom>
        </p:spPr>
      </p:pic>
      <p:pic>
        <p:nvPicPr>
          <p:cNvPr id="6" name="Picture 5"/>
          <p:cNvPicPr>
            <a:picLocks noChangeAspect="1"/>
          </p:cNvPicPr>
          <p:nvPr/>
        </p:nvPicPr>
        <p:blipFill rotWithShape="1">
          <a:blip r:embed="rId4"/>
          <a:srcRect l="55567" t="15668" r="2742" b="30114"/>
          <a:stretch/>
        </p:blipFill>
        <p:spPr>
          <a:xfrm>
            <a:off x="6314414" y="2232514"/>
            <a:ext cx="2405043" cy="1642914"/>
          </a:xfrm>
          <a:prstGeom prst="rect">
            <a:avLst/>
          </a:prstGeom>
        </p:spPr>
      </p:pic>
      <p:pic>
        <p:nvPicPr>
          <p:cNvPr id="7" name="Picture 6"/>
          <p:cNvPicPr>
            <a:picLocks noChangeAspect="1"/>
          </p:cNvPicPr>
          <p:nvPr/>
        </p:nvPicPr>
        <p:blipFill rotWithShape="1">
          <a:blip r:embed="rId6"/>
          <a:srcRect l="55065" t="15025" r="3684" b="29281"/>
          <a:stretch/>
        </p:blipFill>
        <p:spPr>
          <a:xfrm>
            <a:off x="1595335" y="3878750"/>
            <a:ext cx="2390066" cy="1694989"/>
          </a:xfrm>
          <a:prstGeom prst="rect">
            <a:avLst/>
          </a:prstGeom>
        </p:spPr>
      </p:pic>
      <p:pic>
        <p:nvPicPr>
          <p:cNvPr id="8" name="Picture 7"/>
          <p:cNvPicPr>
            <a:picLocks noChangeAspect="1"/>
          </p:cNvPicPr>
          <p:nvPr/>
        </p:nvPicPr>
        <p:blipFill rotWithShape="1">
          <a:blip r:embed="rId3"/>
          <a:srcRect l="55060" t="15138" r="3011" b="27843"/>
          <a:stretch/>
        </p:blipFill>
        <p:spPr>
          <a:xfrm>
            <a:off x="6282134" y="3875428"/>
            <a:ext cx="2366260" cy="1690265"/>
          </a:xfrm>
          <a:prstGeom prst="rect">
            <a:avLst/>
          </a:prstGeom>
        </p:spPr>
      </p:pic>
      <p:sp>
        <p:nvSpPr>
          <p:cNvPr id="9" name="TextBox 8"/>
          <p:cNvSpPr txBox="1"/>
          <p:nvPr/>
        </p:nvSpPr>
        <p:spPr>
          <a:xfrm>
            <a:off x="1554713" y="5464218"/>
            <a:ext cx="2263816" cy="369332"/>
          </a:xfrm>
          <a:prstGeom prst="rect">
            <a:avLst/>
          </a:prstGeom>
          <a:noFill/>
        </p:spPr>
        <p:txBody>
          <a:bodyPr wrap="square" rtlCol="0">
            <a:spAutoFit/>
          </a:bodyPr>
          <a:lstStyle/>
          <a:p>
            <a:r>
              <a:rPr lang="en-US" dirty="0">
                <a:solidFill>
                  <a:srgbClr val="0070C0"/>
                </a:solidFill>
                <a:latin typeface="Gill Sans MT" panose="020B0502020104020203" pitchFamily="34" charset="0"/>
              </a:rPr>
              <a:t>Default Look Up Table</a:t>
            </a:r>
          </a:p>
        </p:txBody>
      </p:sp>
      <p:sp>
        <p:nvSpPr>
          <p:cNvPr id="10" name="TextBox 9"/>
          <p:cNvSpPr txBox="1"/>
          <p:nvPr/>
        </p:nvSpPr>
        <p:spPr>
          <a:xfrm>
            <a:off x="6332458" y="5464218"/>
            <a:ext cx="2506742" cy="369332"/>
          </a:xfrm>
          <a:prstGeom prst="rect">
            <a:avLst/>
          </a:prstGeom>
          <a:noFill/>
        </p:spPr>
        <p:txBody>
          <a:bodyPr wrap="square" rtlCol="0">
            <a:spAutoFit/>
          </a:bodyPr>
          <a:lstStyle/>
          <a:p>
            <a:r>
              <a:rPr lang="en-US" dirty="0">
                <a:solidFill>
                  <a:srgbClr val="0070C0"/>
                </a:solidFill>
                <a:latin typeface="Gill Sans MT" panose="020B0502020104020203" pitchFamily="34" charset="0"/>
              </a:rPr>
              <a:t>Revised Look Up Table</a:t>
            </a:r>
          </a:p>
        </p:txBody>
      </p:sp>
      <p:sp>
        <p:nvSpPr>
          <p:cNvPr id="11" name="TextBox 10"/>
          <p:cNvSpPr txBox="1"/>
          <p:nvPr/>
        </p:nvSpPr>
        <p:spPr>
          <a:xfrm>
            <a:off x="4445122" y="5494110"/>
            <a:ext cx="1524000" cy="369332"/>
          </a:xfrm>
          <a:prstGeom prst="rect">
            <a:avLst/>
          </a:prstGeom>
          <a:noFill/>
        </p:spPr>
        <p:txBody>
          <a:bodyPr wrap="square" rtlCol="0">
            <a:spAutoFit/>
          </a:bodyPr>
          <a:lstStyle/>
          <a:p>
            <a:r>
              <a:rPr lang="en-US" dirty="0">
                <a:solidFill>
                  <a:srgbClr val="0070C0"/>
                </a:solidFill>
                <a:latin typeface="Gill Sans MT" panose="020B0502020104020203" pitchFamily="34" charset="0"/>
              </a:rPr>
              <a:t>MODIS LAI</a:t>
            </a:r>
          </a:p>
        </p:txBody>
      </p:sp>
      <p:sp>
        <p:nvSpPr>
          <p:cNvPr id="12" name="TextBox 11"/>
          <p:cNvSpPr txBox="1"/>
          <p:nvPr/>
        </p:nvSpPr>
        <p:spPr>
          <a:xfrm>
            <a:off x="1653965" y="3472121"/>
            <a:ext cx="1125626" cy="369332"/>
          </a:xfrm>
          <a:prstGeom prst="rect">
            <a:avLst/>
          </a:prstGeom>
          <a:noFill/>
        </p:spPr>
        <p:txBody>
          <a:bodyPr wrap="square" rtlCol="0">
            <a:spAutoFit/>
          </a:bodyPr>
          <a:lstStyle/>
          <a:p>
            <a:r>
              <a:rPr lang="en-US" dirty="0">
                <a:latin typeface="Gill Sans MT" panose="020B0502020104020203" pitchFamily="34" charset="0"/>
              </a:rPr>
              <a:t>January</a:t>
            </a:r>
          </a:p>
        </p:txBody>
      </p:sp>
      <p:sp>
        <p:nvSpPr>
          <p:cNvPr id="13" name="TextBox 12"/>
          <p:cNvSpPr txBox="1"/>
          <p:nvPr/>
        </p:nvSpPr>
        <p:spPr>
          <a:xfrm>
            <a:off x="4005279" y="3466574"/>
            <a:ext cx="1125626" cy="369332"/>
          </a:xfrm>
          <a:prstGeom prst="rect">
            <a:avLst/>
          </a:prstGeom>
          <a:noFill/>
        </p:spPr>
        <p:txBody>
          <a:bodyPr wrap="square" rtlCol="0">
            <a:spAutoFit/>
          </a:bodyPr>
          <a:lstStyle/>
          <a:p>
            <a:r>
              <a:rPr lang="en-US" dirty="0">
                <a:latin typeface="Gill Sans MT" panose="020B0502020104020203" pitchFamily="34" charset="0"/>
              </a:rPr>
              <a:t>January</a:t>
            </a:r>
          </a:p>
        </p:txBody>
      </p:sp>
      <p:sp>
        <p:nvSpPr>
          <p:cNvPr id="14" name="TextBox 13"/>
          <p:cNvSpPr txBox="1"/>
          <p:nvPr/>
        </p:nvSpPr>
        <p:spPr>
          <a:xfrm>
            <a:off x="6378644" y="3459192"/>
            <a:ext cx="1125626" cy="369332"/>
          </a:xfrm>
          <a:prstGeom prst="rect">
            <a:avLst/>
          </a:prstGeom>
          <a:noFill/>
        </p:spPr>
        <p:txBody>
          <a:bodyPr wrap="square" rtlCol="0">
            <a:spAutoFit/>
          </a:bodyPr>
          <a:lstStyle/>
          <a:p>
            <a:r>
              <a:rPr lang="en-US" dirty="0">
                <a:latin typeface="Gill Sans MT" panose="020B0502020104020203" pitchFamily="34" charset="0"/>
              </a:rPr>
              <a:t>January</a:t>
            </a:r>
          </a:p>
        </p:txBody>
      </p:sp>
      <p:sp>
        <p:nvSpPr>
          <p:cNvPr id="15" name="TextBox 14"/>
          <p:cNvSpPr txBox="1"/>
          <p:nvPr/>
        </p:nvSpPr>
        <p:spPr>
          <a:xfrm>
            <a:off x="1689873" y="5182550"/>
            <a:ext cx="1125626" cy="369332"/>
          </a:xfrm>
          <a:prstGeom prst="rect">
            <a:avLst/>
          </a:prstGeom>
          <a:noFill/>
        </p:spPr>
        <p:txBody>
          <a:bodyPr wrap="square" rtlCol="0">
            <a:spAutoFit/>
          </a:bodyPr>
          <a:lstStyle/>
          <a:p>
            <a:r>
              <a:rPr lang="en-US" dirty="0">
                <a:latin typeface="Gill Sans MT" panose="020B0502020104020203" pitchFamily="34" charset="0"/>
              </a:rPr>
              <a:t>July</a:t>
            </a:r>
          </a:p>
        </p:txBody>
      </p:sp>
      <p:sp>
        <p:nvSpPr>
          <p:cNvPr id="16" name="TextBox 15"/>
          <p:cNvSpPr txBox="1"/>
          <p:nvPr/>
        </p:nvSpPr>
        <p:spPr>
          <a:xfrm>
            <a:off x="4008141" y="5149947"/>
            <a:ext cx="1125626" cy="369332"/>
          </a:xfrm>
          <a:prstGeom prst="rect">
            <a:avLst/>
          </a:prstGeom>
          <a:noFill/>
        </p:spPr>
        <p:txBody>
          <a:bodyPr wrap="square" rtlCol="0">
            <a:spAutoFit/>
          </a:bodyPr>
          <a:lstStyle/>
          <a:p>
            <a:r>
              <a:rPr lang="en-US" dirty="0">
                <a:latin typeface="Gill Sans MT" panose="020B0502020104020203" pitchFamily="34" charset="0"/>
              </a:rPr>
              <a:t>July</a:t>
            </a:r>
          </a:p>
        </p:txBody>
      </p:sp>
      <p:sp>
        <p:nvSpPr>
          <p:cNvPr id="17" name="TextBox 16"/>
          <p:cNvSpPr txBox="1"/>
          <p:nvPr/>
        </p:nvSpPr>
        <p:spPr>
          <a:xfrm>
            <a:off x="6391309" y="5122667"/>
            <a:ext cx="1125626" cy="369332"/>
          </a:xfrm>
          <a:prstGeom prst="rect">
            <a:avLst/>
          </a:prstGeom>
          <a:noFill/>
        </p:spPr>
        <p:txBody>
          <a:bodyPr wrap="square" rtlCol="0">
            <a:spAutoFit/>
          </a:bodyPr>
          <a:lstStyle/>
          <a:p>
            <a:r>
              <a:rPr lang="en-US" dirty="0">
                <a:latin typeface="Gill Sans MT" panose="020B0502020104020203" pitchFamily="34" charset="0"/>
              </a:rPr>
              <a:t>July</a:t>
            </a:r>
          </a:p>
        </p:txBody>
      </p:sp>
      <p:sp>
        <p:nvSpPr>
          <p:cNvPr id="18" name="TextBox 17"/>
          <p:cNvSpPr txBox="1"/>
          <p:nvPr/>
        </p:nvSpPr>
        <p:spPr>
          <a:xfrm>
            <a:off x="96663" y="2185363"/>
            <a:ext cx="1716173" cy="3693319"/>
          </a:xfrm>
          <a:prstGeom prst="rect">
            <a:avLst/>
          </a:prstGeom>
          <a:noFill/>
        </p:spPr>
        <p:txBody>
          <a:bodyPr wrap="square" rtlCol="0">
            <a:spAutoFit/>
          </a:bodyPr>
          <a:lstStyle/>
          <a:p>
            <a:r>
              <a:rPr lang="en-US" b="1" dirty="0">
                <a:solidFill>
                  <a:srgbClr val="FF0000"/>
                </a:solidFill>
                <a:latin typeface="Gill Sans MT" panose="020B0502020104020203" pitchFamily="34" charset="0"/>
              </a:rPr>
              <a:t>Updated Vegetation Tables:</a:t>
            </a:r>
          </a:p>
          <a:p>
            <a:endParaRPr lang="en-US" b="1" dirty="0">
              <a:solidFill>
                <a:srgbClr val="FF0000"/>
              </a:solidFill>
              <a:latin typeface="Gill Sans MT" panose="020B0502020104020203" pitchFamily="34" charset="0"/>
            </a:endParaRPr>
          </a:p>
          <a:p>
            <a:r>
              <a:rPr lang="en-US" b="1" dirty="0">
                <a:solidFill>
                  <a:srgbClr val="FF0000"/>
                </a:solidFill>
                <a:latin typeface="Gill Sans MT" panose="020B0502020104020203" pitchFamily="34" charset="0"/>
              </a:rPr>
              <a:t>Based on generalized linear model</a:t>
            </a:r>
          </a:p>
          <a:p>
            <a:endParaRPr lang="en-US" b="1" dirty="0">
              <a:solidFill>
                <a:srgbClr val="FF0000"/>
              </a:solidFill>
              <a:latin typeface="Gill Sans MT" panose="020B0502020104020203" pitchFamily="34" charset="0"/>
            </a:endParaRPr>
          </a:p>
          <a:p>
            <a:r>
              <a:rPr lang="en-US" b="1" dirty="0">
                <a:solidFill>
                  <a:srgbClr val="FF0000"/>
                </a:solidFill>
                <a:latin typeface="Gill Sans MT" panose="020B0502020104020203" pitchFamily="34" charset="0"/>
              </a:rPr>
              <a:t>Land use types regressed against MODIS LAI</a:t>
            </a:r>
          </a:p>
        </p:txBody>
      </p:sp>
      <p:pic>
        <p:nvPicPr>
          <p:cNvPr id="21" name="Picture 20"/>
          <p:cNvPicPr>
            <a:picLocks noChangeAspect="1"/>
          </p:cNvPicPr>
          <p:nvPr/>
        </p:nvPicPr>
        <p:blipFill rotWithShape="1">
          <a:blip r:embed="rId6"/>
          <a:srcRect l="55065" t="82892" r="3684" b="1585"/>
          <a:stretch/>
        </p:blipFill>
        <p:spPr>
          <a:xfrm>
            <a:off x="3454108" y="5907244"/>
            <a:ext cx="3656200" cy="722728"/>
          </a:xfrm>
          <a:prstGeom prst="rect">
            <a:avLst/>
          </a:prstGeom>
        </p:spPr>
      </p:pic>
    </p:spTree>
    <p:extLst>
      <p:ext uri="{BB962C8B-B14F-4D97-AF65-F5344CB8AC3E}">
        <p14:creationId xmlns:p14="http://schemas.microsoft.com/office/powerpoint/2010/main" val="1906056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3"/>
          <a:srcRect b="7606"/>
          <a:stretch/>
        </p:blipFill>
        <p:spPr>
          <a:xfrm>
            <a:off x="5983379" y="2976640"/>
            <a:ext cx="2267043" cy="3062634"/>
          </a:xfrm>
          <a:prstGeom prst="rect">
            <a:avLst/>
          </a:prstGeom>
        </p:spPr>
      </p:pic>
      <p:sp>
        <p:nvSpPr>
          <p:cNvPr id="2" name="Text Placeholder 1"/>
          <p:cNvSpPr>
            <a:spLocks noGrp="1"/>
          </p:cNvSpPr>
          <p:nvPr>
            <p:ph type="body" sz="quarter" idx="10"/>
          </p:nvPr>
        </p:nvSpPr>
        <p:spPr/>
        <p:txBody>
          <a:bodyPr/>
          <a:lstStyle/>
          <a:p>
            <a:r>
              <a:rPr lang="en-US" dirty="0"/>
              <a:t>WRF/Noah Soil Tables</a:t>
            </a:r>
          </a:p>
        </p:txBody>
      </p:sp>
      <p:sp>
        <p:nvSpPr>
          <p:cNvPr id="3" name="Text Placeholder 2"/>
          <p:cNvSpPr>
            <a:spLocks noGrp="1"/>
          </p:cNvSpPr>
          <p:nvPr>
            <p:ph type="body" sz="quarter" idx="11"/>
          </p:nvPr>
        </p:nvSpPr>
        <p:spPr>
          <a:xfrm>
            <a:off x="152400" y="1479550"/>
            <a:ext cx="8839200" cy="4876800"/>
          </a:xfrm>
        </p:spPr>
        <p:txBody>
          <a:bodyPr>
            <a:normAutofit/>
          </a:bodyPr>
          <a:lstStyle/>
          <a:p>
            <a:pPr marL="0" indent="0">
              <a:buNone/>
            </a:pPr>
            <a:r>
              <a:rPr lang="en-US" sz="2000" dirty="0"/>
              <a:t>Default soil hydraulic tables in WRF/Noah are outdated (&gt; 25 years) </a:t>
            </a:r>
          </a:p>
          <a:p>
            <a:pPr marL="0" indent="0">
              <a:buNone/>
            </a:pPr>
            <a:r>
              <a:rPr lang="en-US" sz="2000" dirty="0"/>
              <a:t>New table values are adapted from </a:t>
            </a:r>
            <a:r>
              <a:rPr lang="en-US" sz="2000" dirty="0" err="1"/>
              <a:t>Kishne</a:t>
            </a:r>
            <a:r>
              <a:rPr lang="en-US" sz="2000" dirty="0"/>
              <a:t> et al. (2017)* </a:t>
            </a:r>
            <a:r>
              <a:rPr lang="en-US" sz="2000" dirty="0">
                <a:sym typeface="Wingdings" panose="05000000000000000000" pitchFamily="2" charset="2"/>
              </a:rPr>
              <a:t> B</a:t>
            </a:r>
            <a:r>
              <a:rPr lang="en-US" sz="2000" dirty="0"/>
              <a:t>ased on a detailed study using the USDA - National Cooperative Soil Characterization Database (USDA-NRCS)** </a:t>
            </a:r>
          </a:p>
        </p:txBody>
      </p:sp>
      <p:sp>
        <p:nvSpPr>
          <p:cNvPr id="4" name="Slide Number Placeholder 3"/>
          <p:cNvSpPr>
            <a:spLocks noGrp="1"/>
          </p:cNvSpPr>
          <p:nvPr>
            <p:ph type="sldNum" sz="quarter" idx="13"/>
          </p:nvPr>
        </p:nvSpPr>
        <p:spPr/>
        <p:txBody>
          <a:bodyPr/>
          <a:lstStyle/>
          <a:p>
            <a:fld id="{6D3FAE4D-9488-4B48-8F4A-A56CB5A28AF9}" type="slidenum">
              <a:rPr lang="en-US" smtClean="0"/>
              <a:pPr/>
              <a:t>7</a:t>
            </a:fld>
            <a:endParaRPr lang="en-US" dirty="0"/>
          </a:p>
        </p:txBody>
      </p:sp>
      <p:sp>
        <p:nvSpPr>
          <p:cNvPr id="5" name="TextBox 4"/>
          <p:cNvSpPr txBox="1"/>
          <p:nvPr/>
        </p:nvSpPr>
        <p:spPr>
          <a:xfrm>
            <a:off x="460034" y="6075493"/>
            <a:ext cx="9525000" cy="1200329"/>
          </a:xfrm>
          <a:prstGeom prst="rect">
            <a:avLst/>
          </a:prstGeom>
          <a:noFill/>
        </p:spPr>
        <p:txBody>
          <a:bodyPr wrap="square" rtlCol="0">
            <a:spAutoFit/>
          </a:bodyPr>
          <a:lstStyle/>
          <a:p>
            <a:r>
              <a:rPr lang="en-US" sz="1200" dirty="0">
                <a:latin typeface="Gill Sans MT" panose="020B0502020104020203" pitchFamily="34" charset="0"/>
              </a:rPr>
              <a:t>*</a:t>
            </a:r>
            <a:r>
              <a:rPr lang="en-US" sz="1200" dirty="0" err="1">
                <a:latin typeface="Gill Sans MT" panose="020B0502020104020203" pitchFamily="34" charset="0"/>
              </a:rPr>
              <a:t>Kishné</a:t>
            </a:r>
            <a:r>
              <a:rPr lang="en-US" sz="1200" dirty="0">
                <a:latin typeface="Gill Sans MT" panose="020B0502020104020203" pitchFamily="34" charset="0"/>
              </a:rPr>
              <a:t>, A. S.,  Y. T. </a:t>
            </a:r>
            <a:r>
              <a:rPr lang="en-US" sz="1200" dirty="0" err="1">
                <a:latin typeface="Gill Sans MT" panose="020B0502020104020203" pitchFamily="34" charset="0"/>
              </a:rPr>
              <a:t>Yimama</a:t>
            </a:r>
            <a:r>
              <a:rPr lang="en-US" sz="1200" dirty="0">
                <a:latin typeface="Gill Sans MT" panose="020B0502020104020203" pitchFamily="34" charset="0"/>
              </a:rPr>
              <a:t>, C. L.S. Morgan, B. C. </a:t>
            </a:r>
            <a:r>
              <a:rPr lang="en-US" sz="1200" dirty="0" err="1">
                <a:latin typeface="Gill Sans MT" panose="020B0502020104020203" pitchFamily="34" charset="0"/>
              </a:rPr>
              <a:t>Dornblaser</a:t>
            </a:r>
            <a:r>
              <a:rPr lang="en-US" sz="1200" dirty="0">
                <a:latin typeface="Gill Sans MT" panose="020B0502020104020203" pitchFamily="34" charset="0"/>
              </a:rPr>
              <a:t> (2017), Evaluation and improvement of the default </a:t>
            </a:r>
          </a:p>
          <a:p>
            <a:r>
              <a:rPr lang="en-US" sz="1200" dirty="0">
                <a:latin typeface="Gill Sans MT" panose="020B0502020104020203" pitchFamily="34" charset="0"/>
              </a:rPr>
              <a:t>soil hydraulic parameters for the Noah Land Surface Model, </a:t>
            </a:r>
            <a:r>
              <a:rPr lang="en-US" sz="1200" dirty="0" err="1">
                <a:latin typeface="Gill Sans MT" panose="020B0502020104020203" pitchFamily="34" charset="0"/>
              </a:rPr>
              <a:t>Geoderma</a:t>
            </a:r>
            <a:r>
              <a:rPr lang="en-US" sz="1200" dirty="0">
                <a:latin typeface="Gill Sans MT" panose="020B0502020104020203" pitchFamily="34" charset="0"/>
              </a:rPr>
              <a:t>, 285, 247 – 259, </a:t>
            </a:r>
            <a:r>
              <a:rPr lang="en-US" sz="1200" dirty="0" err="1">
                <a:latin typeface="Gill Sans MT" panose="020B0502020104020203" pitchFamily="34" charset="0"/>
              </a:rPr>
              <a:t>doi</a:t>
            </a:r>
            <a:r>
              <a:rPr lang="en-US" sz="1200" dirty="0">
                <a:latin typeface="Gill Sans MT" panose="020B0502020104020203" pitchFamily="34" charset="0"/>
              </a:rPr>
              <a:t>:  10.1016/j.geoderma.2016.09.022.</a:t>
            </a:r>
          </a:p>
          <a:p>
            <a:r>
              <a:rPr lang="en-US" sz="1200" dirty="0">
                <a:latin typeface="Gill Sans MT" panose="020B0502020104020203" pitchFamily="34" charset="0"/>
              </a:rPr>
              <a:t>**Data available:  </a:t>
            </a:r>
            <a:r>
              <a:rPr lang="en-US" sz="1200" dirty="0">
                <a:latin typeface="Gill Sans MT" panose="020B0502020104020203" pitchFamily="34" charset="0"/>
                <a:hlinkClick r:id="rId4"/>
              </a:rPr>
              <a:t>http://ncsslabdatamart.sc.egov.usda.gov</a:t>
            </a:r>
            <a:endParaRPr lang="en-US" sz="1200" dirty="0">
              <a:latin typeface="Gill Sans MT" panose="020B0502020104020203" pitchFamily="34" charset="0"/>
            </a:endParaRPr>
          </a:p>
          <a:p>
            <a:endParaRPr lang="en-US" sz="1200" dirty="0">
              <a:latin typeface="Gill Sans MT" panose="020B0502020104020203" pitchFamily="34" charset="0"/>
            </a:endParaRPr>
          </a:p>
          <a:p>
            <a:endParaRPr lang="en-US" sz="1200" dirty="0">
              <a:latin typeface="Gill Sans MT" panose="020B0502020104020203" pitchFamily="34" charset="0"/>
            </a:endParaRPr>
          </a:p>
          <a:p>
            <a:endParaRPr lang="en-US" sz="1200" dirty="0">
              <a:latin typeface="Gill Sans MT" panose="020B0502020104020203" pitchFamily="34" charset="0"/>
            </a:endParaRPr>
          </a:p>
        </p:txBody>
      </p:sp>
      <p:pic>
        <p:nvPicPr>
          <p:cNvPr id="8" name="Picture 7"/>
          <p:cNvPicPr>
            <a:picLocks noChangeAspect="1"/>
          </p:cNvPicPr>
          <p:nvPr/>
        </p:nvPicPr>
        <p:blipFill rotWithShape="1">
          <a:blip r:embed="rId5"/>
          <a:srcRect b="15333"/>
          <a:stretch/>
        </p:blipFill>
        <p:spPr>
          <a:xfrm>
            <a:off x="615246" y="3064741"/>
            <a:ext cx="2618249" cy="3033871"/>
          </a:xfrm>
          <a:prstGeom prst="rect">
            <a:avLst/>
          </a:prstGeom>
        </p:spPr>
      </p:pic>
      <p:pic>
        <p:nvPicPr>
          <p:cNvPr id="9" name="Picture 8"/>
          <p:cNvPicPr>
            <a:picLocks noChangeAspect="1"/>
          </p:cNvPicPr>
          <p:nvPr/>
        </p:nvPicPr>
        <p:blipFill rotWithShape="1">
          <a:blip r:embed="rId6"/>
          <a:srcRect b="15084"/>
          <a:stretch/>
        </p:blipFill>
        <p:spPr>
          <a:xfrm>
            <a:off x="3339051" y="2984135"/>
            <a:ext cx="2628587" cy="3040746"/>
          </a:xfrm>
          <a:prstGeom prst="rect">
            <a:avLst/>
          </a:prstGeom>
        </p:spPr>
      </p:pic>
      <p:sp>
        <p:nvSpPr>
          <p:cNvPr id="11" name="TextBox 10"/>
          <p:cNvSpPr txBox="1"/>
          <p:nvPr/>
        </p:nvSpPr>
        <p:spPr>
          <a:xfrm>
            <a:off x="1363347" y="3995009"/>
            <a:ext cx="2133600" cy="338554"/>
          </a:xfrm>
          <a:prstGeom prst="rect">
            <a:avLst/>
          </a:prstGeom>
          <a:noFill/>
        </p:spPr>
        <p:txBody>
          <a:bodyPr wrap="square" rtlCol="0">
            <a:spAutoFit/>
          </a:bodyPr>
          <a:lstStyle/>
          <a:p>
            <a:r>
              <a:rPr lang="en-US" sz="1600" dirty="0">
                <a:solidFill>
                  <a:srgbClr val="FF0000"/>
                </a:solidFill>
                <a:latin typeface="Gill Sans MT" panose="020B0502020104020203" pitchFamily="34" charset="0"/>
              </a:rPr>
              <a:t>Coarse </a:t>
            </a:r>
            <a:r>
              <a:rPr lang="en-US" sz="1600" dirty="0">
                <a:solidFill>
                  <a:srgbClr val="FF0000"/>
                </a:solidFill>
                <a:latin typeface="Gill Sans MT" panose="020B0502020104020203" pitchFamily="34" charset="0"/>
                <a:sym typeface="Wingdings" panose="05000000000000000000" pitchFamily="2" charset="2"/>
              </a:rPr>
              <a:t> Fine</a:t>
            </a:r>
            <a:endParaRPr lang="en-US" sz="1600" dirty="0">
              <a:solidFill>
                <a:srgbClr val="FF0000"/>
              </a:solidFill>
              <a:latin typeface="Gill Sans MT" panose="020B0502020104020203" pitchFamily="34" charset="0"/>
            </a:endParaRPr>
          </a:p>
        </p:txBody>
      </p:sp>
      <p:sp>
        <p:nvSpPr>
          <p:cNvPr id="15" name="TextBox 14"/>
          <p:cNvSpPr txBox="1"/>
          <p:nvPr/>
        </p:nvSpPr>
        <p:spPr>
          <a:xfrm>
            <a:off x="6360254" y="2849298"/>
            <a:ext cx="2209800" cy="430887"/>
          </a:xfrm>
          <a:prstGeom prst="rect">
            <a:avLst/>
          </a:prstGeom>
          <a:noFill/>
        </p:spPr>
        <p:txBody>
          <a:bodyPr wrap="square" rtlCol="0">
            <a:spAutoFit/>
          </a:bodyPr>
          <a:lstStyle/>
          <a:p>
            <a:r>
              <a:rPr lang="en-US" sz="1100" b="1" dirty="0">
                <a:solidFill>
                  <a:srgbClr val="FF0000"/>
                </a:solidFill>
                <a:latin typeface="Gill Sans MT" panose="020B0502020104020203" pitchFamily="34" charset="0"/>
              </a:rPr>
              <a:t>Total available water</a:t>
            </a:r>
          </a:p>
          <a:p>
            <a:r>
              <a:rPr lang="en-US" sz="1100" b="1" dirty="0">
                <a:solidFill>
                  <a:srgbClr val="FF0000"/>
                </a:solidFill>
                <a:latin typeface="Gill Sans MT" panose="020B0502020104020203" pitchFamily="34" charset="0"/>
              </a:rPr>
              <a:t>   “Water Stress”</a:t>
            </a:r>
          </a:p>
        </p:txBody>
      </p:sp>
      <p:sp>
        <p:nvSpPr>
          <p:cNvPr id="16" name="TextBox 15"/>
          <p:cNvSpPr txBox="1"/>
          <p:nvPr/>
        </p:nvSpPr>
        <p:spPr>
          <a:xfrm>
            <a:off x="6280355" y="4267314"/>
            <a:ext cx="2656859" cy="261610"/>
          </a:xfrm>
          <a:prstGeom prst="rect">
            <a:avLst/>
          </a:prstGeom>
          <a:noFill/>
        </p:spPr>
        <p:txBody>
          <a:bodyPr wrap="square" rtlCol="0">
            <a:spAutoFit/>
          </a:bodyPr>
          <a:lstStyle/>
          <a:p>
            <a:r>
              <a:rPr lang="en-US" sz="1100" b="1" dirty="0">
                <a:solidFill>
                  <a:srgbClr val="FF0000"/>
                </a:solidFill>
                <a:latin typeface="Gill Sans MT" panose="020B0502020104020203" pitchFamily="34" charset="0"/>
              </a:rPr>
              <a:t>Potential plant available water</a:t>
            </a:r>
          </a:p>
        </p:txBody>
      </p:sp>
      <p:sp>
        <p:nvSpPr>
          <p:cNvPr id="17" name="Down Arrow 16"/>
          <p:cNvSpPr/>
          <p:nvPr/>
        </p:nvSpPr>
        <p:spPr>
          <a:xfrm>
            <a:off x="6553200" y="4877422"/>
            <a:ext cx="200642" cy="4485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7819820" y="3525803"/>
            <a:ext cx="141130" cy="25873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7465154" y="4999246"/>
            <a:ext cx="152400" cy="25873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7884750" y="4999246"/>
            <a:ext cx="152400" cy="25873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7049599" y="3350742"/>
            <a:ext cx="76200" cy="12516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64252" y="2851792"/>
            <a:ext cx="2971800" cy="430887"/>
          </a:xfrm>
          <a:prstGeom prst="rect">
            <a:avLst/>
          </a:prstGeom>
          <a:noFill/>
        </p:spPr>
        <p:txBody>
          <a:bodyPr wrap="square" rtlCol="0">
            <a:spAutoFit/>
          </a:bodyPr>
          <a:lstStyle/>
          <a:p>
            <a:r>
              <a:rPr lang="en-US" sz="1100" b="1" dirty="0">
                <a:solidFill>
                  <a:srgbClr val="FF0000"/>
                </a:solidFill>
                <a:latin typeface="Gill Sans MT" panose="020B0502020104020203" pitchFamily="34" charset="0"/>
              </a:rPr>
              <a:t>          Soil Moisture Release Function</a:t>
            </a:r>
          </a:p>
          <a:p>
            <a:r>
              <a:rPr lang="en-US" sz="1100" b="1" dirty="0">
                <a:solidFill>
                  <a:srgbClr val="FF0000"/>
                </a:solidFill>
                <a:latin typeface="Gill Sans MT" panose="020B0502020104020203" pitchFamily="34" charset="0"/>
              </a:rPr>
              <a:t>            “Volumetric Water Content”</a:t>
            </a:r>
          </a:p>
        </p:txBody>
      </p:sp>
      <p:sp>
        <p:nvSpPr>
          <p:cNvPr id="22" name="TextBox 21"/>
          <p:cNvSpPr txBox="1"/>
          <p:nvPr/>
        </p:nvSpPr>
        <p:spPr>
          <a:xfrm>
            <a:off x="1111973" y="4298948"/>
            <a:ext cx="2971800" cy="430887"/>
          </a:xfrm>
          <a:prstGeom prst="rect">
            <a:avLst/>
          </a:prstGeom>
          <a:noFill/>
        </p:spPr>
        <p:txBody>
          <a:bodyPr wrap="square" rtlCol="0">
            <a:spAutoFit/>
          </a:bodyPr>
          <a:lstStyle/>
          <a:p>
            <a:r>
              <a:rPr lang="en-US" sz="1100" b="1" dirty="0">
                <a:solidFill>
                  <a:srgbClr val="FF0000"/>
                </a:solidFill>
                <a:latin typeface="Gill Sans MT" panose="020B0502020104020203" pitchFamily="34" charset="0"/>
              </a:rPr>
              <a:t>Air Entry Water Potential</a:t>
            </a:r>
          </a:p>
          <a:p>
            <a:r>
              <a:rPr lang="en-US" sz="1100" b="1" dirty="0">
                <a:solidFill>
                  <a:srgbClr val="FF0000"/>
                </a:solidFill>
                <a:latin typeface="Gill Sans MT" panose="020B0502020104020203" pitchFamily="34" charset="0"/>
              </a:rPr>
              <a:t>    “runoff vs. infiltration”</a:t>
            </a:r>
          </a:p>
        </p:txBody>
      </p:sp>
      <p:sp>
        <p:nvSpPr>
          <p:cNvPr id="23" name="TextBox 22"/>
          <p:cNvSpPr txBox="1"/>
          <p:nvPr/>
        </p:nvSpPr>
        <p:spPr>
          <a:xfrm>
            <a:off x="3708086" y="2866963"/>
            <a:ext cx="2971800" cy="261610"/>
          </a:xfrm>
          <a:prstGeom prst="rect">
            <a:avLst/>
          </a:prstGeom>
          <a:noFill/>
        </p:spPr>
        <p:txBody>
          <a:bodyPr wrap="square" rtlCol="0">
            <a:spAutoFit/>
          </a:bodyPr>
          <a:lstStyle/>
          <a:p>
            <a:r>
              <a:rPr lang="en-US" sz="1100" b="1" dirty="0">
                <a:solidFill>
                  <a:srgbClr val="FF0000"/>
                </a:solidFill>
                <a:latin typeface="Gill Sans MT" panose="020B0502020104020203" pitchFamily="34" charset="0"/>
              </a:rPr>
              <a:t>Saturated Hydraulic Conductivity</a:t>
            </a:r>
          </a:p>
        </p:txBody>
      </p:sp>
      <p:sp>
        <p:nvSpPr>
          <p:cNvPr id="24" name="TextBox 23"/>
          <p:cNvSpPr txBox="1"/>
          <p:nvPr/>
        </p:nvSpPr>
        <p:spPr>
          <a:xfrm>
            <a:off x="3675361" y="4317926"/>
            <a:ext cx="2971800" cy="430887"/>
          </a:xfrm>
          <a:prstGeom prst="rect">
            <a:avLst/>
          </a:prstGeom>
          <a:noFill/>
        </p:spPr>
        <p:txBody>
          <a:bodyPr wrap="square" rtlCol="0">
            <a:spAutoFit/>
          </a:bodyPr>
          <a:lstStyle/>
          <a:p>
            <a:r>
              <a:rPr lang="en-US" sz="1100" b="1" dirty="0">
                <a:solidFill>
                  <a:srgbClr val="FF0000"/>
                </a:solidFill>
                <a:latin typeface="Gill Sans MT" panose="020B0502020104020203" pitchFamily="34" charset="0"/>
              </a:rPr>
              <a:t>Saturated Hydraulic Diffusivity</a:t>
            </a:r>
          </a:p>
          <a:p>
            <a:r>
              <a:rPr lang="en-US" sz="1100" b="1" dirty="0">
                <a:solidFill>
                  <a:srgbClr val="FF0000"/>
                </a:solidFill>
                <a:latin typeface="Gill Sans MT" panose="020B0502020104020203" pitchFamily="34" charset="0"/>
              </a:rPr>
              <a:t> “Water Pressure/Movement”</a:t>
            </a:r>
          </a:p>
        </p:txBody>
      </p:sp>
      <p:sp>
        <p:nvSpPr>
          <p:cNvPr id="25" name="TextBox 24"/>
          <p:cNvSpPr txBox="1"/>
          <p:nvPr/>
        </p:nvSpPr>
        <p:spPr>
          <a:xfrm>
            <a:off x="3782042" y="3041858"/>
            <a:ext cx="2971800" cy="261610"/>
          </a:xfrm>
          <a:prstGeom prst="rect">
            <a:avLst/>
          </a:prstGeom>
          <a:noFill/>
        </p:spPr>
        <p:txBody>
          <a:bodyPr wrap="square" rtlCol="0">
            <a:spAutoFit/>
          </a:bodyPr>
          <a:lstStyle/>
          <a:p>
            <a:r>
              <a:rPr lang="en-US" sz="1100" b="1" dirty="0">
                <a:solidFill>
                  <a:srgbClr val="FF0000"/>
                </a:solidFill>
                <a:latin typeface="Gill Sans MT" panose="020B0502020104020203" pitchFamily="34" charset="0"/>
              </a:rPr>
              <a:t>“Water Filling/Movement”</a:t>
            </a:r>
          </a:p>
        </p:txBody>
      </p:sp>
      <p:sp>
        <p:nvSpPr>
          <p:cNvPr id="7" name="TextBox 6"/>
          <p:cNvSpPr txBox="1"/>
          <p:nvPr/>
        </p:nvSpPr>
        <p:spPr>
          <a:xfrm>
            <a:off x="6553200" y="3995009"/>
            <a:ext cx="1828800" cy="369332"/>
          </a:xfrm>
          <a:prstGeom prst="rect">
            <a:avLst/>
          </a:prstGeom>
          <a:noFill/>
        </p:spPr>
        <p:txBody>
          <a:bodyPr wrap="square" rtlCol="0">
            <a:spAutoFit/>
          </a:bodyPr>
          <a:lstStyle/>
          <a:p>
            <a:r>
              <a:rPr lang="en-US" dirty="0">
                <a:solidFill>
                  <a:srgbClr val="FF0000"/>
                </a:solidFill>
                <a:latin typeface="Gill Sans MT" panose="020B0502020104020203" pitchFamily="34" charset="0"/>
              </a:rPr>
              <a:t>35 – 76% lower</a:t>
            </a:r>
          </a:p>
        </p:txBody>
      </p:sp>
    </p:spTree>
    <p:extLst>
      <p:ext uri="{BB962C8B-B14F-4D97-AF65-F5344CB8AC3E}">
        <p14:creationId xmlns:p14="http://schemas.microsoft.com/office/powerpoint/2010/main" val="345470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7" grpId="0" animBg="1"/>
      <p:bldP spid="18" grpId="0" animBg="1"/>
      <p:bldP spid="19" grpId="0" animBg="1"/>
      <p:bldP spid="20" grpId="0" animBg="1"/>
      <p:bldP spid="21" grpId="0" animBg="1"/>
      <p:bldP spid="6" grpId="0"/>
      <p:bldP spid="22" grpId="0"/>
      <p:bldP spid="23" grpId="0"/>
      <p:bldP spid="24" grpId="0"/>
      <p:bldP spid="2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5774" y="2604813"/>
            <a:ext cx="8639175" cy="2791373"/>
          </a:xfrm>
          <a:prstGeom prst="rect">
            <a:avLst/>
          </a:prstGeom>
        </p:spPr>
      </p:pic>
      <p:sp>
        <p:nvSpPr>
          <p:cNvPr id="2" name="Text Placeholder 1"/>
          <p:cNvSpPr>
            <a:spLocks noGrp="1"/>
          </p:cNvSpPr>
          <p:nvPr>
            <p:ph type="body" sz="quarter" idx="10"/>
          </p:nvPr>
        </p:nvSpPr>
        <p:spPr/>
        <p:txBody>
          <a:bodyPr>
            <a:normAutofit/>
          </a:bodyPr>
          <a:lstStyle/>
          <a:p>
            <a:r>
              <a:rPr lang="en-US" dirty="0"/>
              <a:t>WRF/Noah Top Soil Depth</a:t>
            </a:r>
          </a:p>
        </p:txBody>
      </p:sp>
      <p:sp>
        <p:nvSpPr>
          <p:cNvPr id="3" name="Text Placeholder 2"/>
          <p:cNvSpPr>
            <a:spLocks noGrp="1"/>
          </p:cNvSpPr>
          <p:nvPr>
            <p:ph type="body" sz="quarter" idx="11"/>
          </p:nvPr>
        </p:nvSpPr>
        <p:spPr>
          <a:xfrm>
            <a:off x="304800" y="1752600"/>
            <a:ext cx="8839200" cy="4876800"/>
          </a:xfrm>
        </p:spPr>
        <p:txBody>
          <a:bodyPr>
            <a:normAutofit/>
          </a:bodyPr>
          <a:lstStyle/>
          <a:p>
            <a:pPr marL="0" indent="0">
              <a:buNone/>
            </a:pPr>
            <a:r>
              <a:rPr lang="en-US" sz="2000" dirty="0"/>
              <a:t>WRF/Noah top soil layer depth is changed from </a:t>
            </a:r>
            <a:r>
              <a:rPr lang="en-US" sz="2000" dirty="0">
                <a:solidFill>
                  <a:srgbClr val="FF0000"/>
                </a:solidFill>
              </a:rPr>
              <a:t>10 to 1 cm</a:t>
            </a:r>
            <a:r>
              <a:rPr lang="en-US" sz="2000" dirty="0"/>
              <a:t> for CMAQ processes (e.g., bi-directional NH</a:t>
            </a:r>
            <a:r>
              <a:rPr lang="en-US" sz="2000" baseline="-25000" dirty="0"/>
              <a:t>3</a:t>
            </a:r>
            <a:r>
              <a:rPr lang="en-US" sz="2000" dirty="0"/>
              <a:t> exchange and windblown dust)</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3"/>
          </p:nvPr>
        </p:nvSpPr>
        <p:spPr/>
        <p:txBody>
          <a:bodyPr/>
          <a:lstStyle/>
          <a:p>
            <a:fld id="{6D3FAE4D-9488-4B48-8F4A-A56CB5A28AF9}" type="slidenum">
              <a:rPr lang="en-US" smtClean="0"/>
              <a:pPr/>
              <a:t>8</a:t>
            </a:fld>
            <a:endParaRPr lang="en-US" dirty="0"/>
          </a:p>
        </p:txBody>
      </p:sp>
      <p:sp>
        <p:nvSpPr>
          <p:cNvPr id="6" name="TextBox 5"/>
          <p:cNvSpPr txBox="1"/>
          <p:nvPr/>
        </p:nvSpPr>
        <p:spPr>
          <a:xfrm>
            <a:off x="5755585" y="2785589"/>
            <a:ext cx="3810000" cy="923330"/>
          </a:xfrm>
          <a:prstGeom prst="rect">
            <a:avLst/>
          </a:prstGeom>
          <a:noFill/>
        </p:spPr>
        <p:txBody>
          <a:bodyPr wrap="square" rtlCol="0">
            <a:spAutoFit/>
          </a:bodyPr>
          <a:lstStyle/>
          <a:p>
            <a:r>
              <a:rPr lang="en-US" dirty="0">
                <a:solidFill>
                  <a:schemeClr val="bg1">
                    <a:lumMod val="50000"/>
                  </a:schemeClr>
                </a:solidFill>
                <a:latin typeface="Gill Sans MT" panose="020B0502020104020203" pitchFamily="34" charset="0"/>
              </a:rPr>
              <a:t>Gray:  </a:t>
            </a:r>
            <a:r>
              <a:rPr lang="en-US" dirty="0" err="1">
                <a:solidFill>
                  <a:schemeClr val="bg1">
                    <a:lumMod val="50000"/>
                  </a:schemeClr>
                </a:solidFill>
                <a:latin typeface="Gill Sans MT" panose="020B0502020104020203" pitchFamily="34" charset="0"/>
              </a:rPr>
              <a:t>Fluxnet</a:t>
            </a:r>
            <a:r>
              <a:rPr lang="en-US" dirty="0">
                <a:solidFill>
                  <a:schemeClr val="bg1">
                    <a:lumMod val="50000"/>
                  </a:schemeClr>
                </a:solidFill>
                <a:latin typeface="Gill Sans MT" panose="020B0502020104020203" pitchFamily="34" charset="0"/>
              </a:rPr>
              <a:t> Observations</a:t>
            </a:r>
          </a:p>
          <a:p>
            <a:r>
              <a:rPr lang="en-US" dirty="0">
                <a:solidFill>
                  <a:srgbClr val="0070C0"/>
                </a:solidFill>
                <a:latin typeface="Gill Sans MT" panose="020B0502020104020203" pitchFamily="34" charset="0"/>
              </a:rPr>
              <a:t>Blue:  WRF/P-X at 1 cm</a:t>
            </a:r>
          </a:p>
          <a:p>
            <a:r>
              <a:rPr lang="en-US" dirty="0">
                <a:solidFill>
                  <a:srgbClr val="FF0000"/>
                </a:solidFill>
                <a:latin typeface="Gill Sans MT" panose="020B0502020104020203" pitchFamily="34" charset="0"/>
              </a:rPr>
              <a:t>Red:  WRF/Noah at 1 cm</a:t>
            </a:r>
          </a:p>
        </p:txBody>
      </p:sp>
      <p:sp>
        <p:nvSpPr>
          <p:cNvPr id="7" name="Rectangle 6"/>
          <p:cNvSpPr/>
          <p:nvPr/>
        </p:nvSpPr>
        <p:spPr>
          <a:xfrm>
            <a:off x="923097" y="2753839"/>
            <a:ext cx="4876800" cy="461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51191" y="3117079"/>
            <a:ext cx="1219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3097" y="2984671"/>
            <a:ext cx="1766997"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7959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3"/>
          <a:srcRect b="10065"/>
          <a:stretch/>
        </p:blipFill>
        <p:spPr>
          <a:xfrm>
            <a:off x="5846145" y="4639748"/>
            <a:ext cx="2346314" cy="2021918"/>
          </a:xfrm>
          <a:prstGeom prst="rect">
            <a:avLst/>
          </a:prstGeom>
        </p:spPr>
      </p:pic>
      <p:pic>
        <p:nvPicPr>
          <p:cNvPr id="23" name="Picture 22"/>
          <p:cNvPicPr>
            <a:picLocks noChangeAspect="1"/>
          </p:cNvPicPr>
          <p:nvPr/>
        </p:nvPicPr>
        <p:blipFill rotWithShape="1">
          <a:blip r:embed="rId4"/>
          <a:srcRect b="9116"/>
          <a:stretch/>
        </p:blipFill>
        <p:spPr>
          <a:xfrm>
            <a:off x="3404653" y="4608799"/>
            <a:ext cx="2273815" cy="2046876"/>
          </a:xfrm>
          <a:prstGeom prst="rect">
            <a:avLst/>
          </a:prstGeom>
        </p:spPr>
      </p:pic>
      <p:pic>
        <p:nvPicPr>
          <p:cNvPr id="22" name="Picture 21"/>
          <p:cNvPicPr>
            <a:picLocks noChangeAspect="1"/>
          </p:cNvPicPr>
          <p:nvPr/>
        </p:nvPicPr>
        <p:blipFill>
          <a:blip r:embed="rId5"/>
          <a:stretch>
            <a:fillRect/>
          </a:stretch>
        </p:blipFill>
        <p:spPr>
          <a:xfrm>
            <a:off x="3403332" y="1890170"/>
            <a:ext cx="5468688" cy="2670284"/>
          </a:xfrm>
          <a:prstGeom prst="rect">
            <a:avLst/>
          </a:prstGeom>
        </p:spPr>
      </p:pic>
      <p:pic>
        <p:nvPicPr>
          <p:cNvPr id="17" name="Picture 16"/>
          <p:cNvPicPr>
            <a:picLocks noChangeAspect="1"/>
          </p:cNvPicPr>
          <p:nvPr/>
        </p:nvPicPr>
        <p:blipFill>
          <a:blip r:embed="rId6"/>
          <a:stretch>
            <a:fillRect/>
          </a:stretch>
        </p:blipFill>
        <p:spPr>
          <a:xfrm>
            <a:off x="66658" y="1890170"/>
            <a:ext cx="3298327" cy="2981253"/>
          </a:xfrm>
          <a:prstGeom prst="rect">
            <a:avLst/>
          </a:prstGeom>
        </p:spPr>
      </p:pic>
      <p:sp>
        <p:nvSpPr>
          <p:cNvPr id="2" name="Text Placeholder 1"/>
          <p:cNvSpPr>
            <a:spLocks noGrp="1"/>
          </p:cNvSpPr>
          <p:nvPr>
            <p:ph type="body" sz="quarter" idx="10"/>
          </p:nvPr>
        </p:nvSpPr>
        <p:spPr>
          <a:xfrm>
            <a:off x="3048000" y="609600"/>
            <a:ext cx="5943600" cy="685800"/>
          </a:xfrm>
        </p:spPr>
        <p:txBody>
          <a:bodyPr>
            <a:normAutofit/>
          </a:bodyPr>
          <a:lstStyle/>
          <a:p>
            <a:r>
              <a:rPr lang="en-US" dirty="0"/>
              <a:t>Impacts on Meteorology</a:t>
            </a:r>
          </a:p>
        </p:txBody>
      </p:sp>
      <p:sp>
        <p:nvSpPr>
          <p:cNvPr id="3" name="Text Placeholder 2"/>
          <p:cNvSpPr>
            <a:spLocks noGrp="1"/>
          </p:cNvSpPr>
          <p:nvPr>
            <p:ph type="body" sz="quarter" idx="11"/>
          </p:nvPr>
        </p:nvSpPr>
        <p:spPr/>
        <p:txBody>
          <a:bodyPr>
            <a:normAutofit/>
          </a:bodyPr>
          <a:lstStyle/>
          <a:p>
            <a:pPr marL="0" indent="0">
              <a:buNone/>
            </a:pPr>
            <a:r>
              <a:rPr lang="en-US" sz="2400" dirty="0"/>
              <a:t>Reductions in 10-m wind speed (WSPD10) bias and error</a:t>
            </a:r>
          </a:p>
        </p:txBody>
      </p:sp>
      <p:sp>
        <p:nvSpPr>
          <p:cNvPr id="4" name="Slide Number Placeholder 3"/>
          <p:cNvSpPr>
            <a:spLocks noGrp="1"/>
          </p:cNvSpPr>
          <p:nvPr>
            <p:ph type="sldNum" sz="quarter" idx="13"/>
          </p:nvPr>
        </p:nvSpPr>
        <p:spPr/>
        <p:txBody>
          <a:bodyPr/>
          <a:lstStyle/>
          <a:p>
            <a:fld id="{6D3FAE4D-9488-4B48-8F4A-A56CB5A28AF9}" type="slidenum">
              <a:rPr lang="en-US" smtClean="0"/>
              <a:pPr/>
              <a:t>9</a:t>
            </a:fld>
            <a:endParaRPr lang="en-US" dirty="0"/>
          </a:p>
        </p:txBody>
      </p:sp>
      <p:sp>
        <p:nvSpPr>
          <p:cNvPr id="15" name="TextBox 14"/>
          <p:cNvSpPr txBox="1"/>
          <p:nvPr/>
        </p:nvSpPr>
        <p:spPr>
          <a:xfrm>
            <a:off x="3692764" y="4589536"/>
            <a:ext cx="1069858" cy="923330"/>
          </a:xfrm>
          <a:prstGeom prst="rect">
            <a:avLst/>
          </a:prstGeom>
          <a:noFill/>
        </p:spPr>
        <p:txBody>
          <a:bodyPr wrap="square" rtlCol="0">
            <a:spAutoFit/>
          </a:bodyPr>
          <a:lstStyle/>
          <a:p>
            <a:r>
              <a:rPr lang="en-US" dirty="0">
                <a:latin typeface="Gill Sans MT" panose="020B0502020104020203" pitchFamily="34" charset="0"/>
              </a:rPr>
              <a:t>MB Red. </a:t>
            </a:r>
            <a:r>
              <a:rPr lang="en-US" dirty="0">
                <a:solidFill>
                  <a:srgbClr val="C00000"/>
                </a:solidFill>
                <a:latin typeface="Gill Sans MT" panose="020B0502020104020203" pitchFamily="34" charset="0"/>
              </a:rPr>
              <a:t>F</a:t>
            </a:r>
            <a:r>
              <a:rPr lang="en-US" dirty="0">
                <a:latin typeface="Gill Sans MT" panose="020B0502020104020203" pitchFamily="34" charset="0"/>
              </a:rPr>
              <a:t> - </a:t>
            </a:r>
            <a:r>
              <a:rPr lang="en-US" dirty="0">
                <a:solidFill>
                  <a:srgbClr val="FF0000"/>
                </a:solidFill>
                <a:latin typeface="Gill Sans MT" panose="020B0502020104020203" pitchFamily="34" charset="0"/>
              </a:rPr>
              <a:t>A</a:t>
            </a:r>
          </a:p>
          <a:p>
            <a:r>
              <a:rPr lang="en-US" dirty="0">
                <a:latin typeface="Gill Sans MT" panose="020B0502020104020203" pitchFamily="34" charset="0"/>
              </a:rPr>
              <a:t>~ 82%</a:t>
            </a:r>
          </a:p>
        </p:txBody>
      </p:sp>
      <p:sp>
        <p:nvSpPr>
          <p:cNvPr id="21" name="TextBox 20"/>
          <p:cNvSpPr txBox="1"/>
          <p:nvPr/>
        </p:nvSpPr>
        <p:spPr>
          <a:xfrm>
            <a:off x="6137676" y="4622385"/>
            <a:ext cx="1069858" cy="923330"/>
          </a:xfrm>
          <a:prstGeom prst="rect">
            <a:avLst/>
          </a:prstGeom>
          <a:noFill/>
        </p:spPr>
        <p:txBody>
          <a:bodyPr wrap="square" rtlCol="0">
            <a:spAutoFit/>
          </a:bodyPr>
          <a:lstStyle/>
          <a:p>
            <a:r>
              <a:rPr lang="en-US" dirty="0">
                <a:latin typeface="Gill Sans MT" panose="020B0502020104020203" pitchFamily="34" charset="0"/>
              </a:rPr>
              <a:t>ME Red.</a:t>
            </a:r>
          </a:p>
          <a:p>
            <a:r>
              <a:rPr lang="en-US" dirty="0">
                <a:solidFill>
                  <a:srgbClr val="C00000"/>
                </a:solidFill>
                <a:latin typeface="Gill Sans MT" panose="020B0502020104020203" pitchFamily="34" charset="0"/>
              </a:rPr>
              <a:t>F</a:t>
            </a:r>
            <a:r>
              <a:rPr lang="en-US" dirty="0">
                <a:latin typeface="Gill Sans MT" panose="020B0502020104020203" pitchFamily="34" charset="0"/>
              </a:rPr>
              <a:t> – </a:t>
            </a:r>
            <a:r>
              <a:rPr lang="en-US" dirty="0">
                <a:solidFill>
                  <a:srgbClr val="FF0000"/>
                </a:solidFill>
                <a:latin typeface="Gill Sans MT" panose="020B0502020104020203" pitchFamily="34" charset="0"/>
              </a:rPr>
              <a:t>A</a:t>
            </a:r>
          </a:p>
          <a:p>
            <a:r>
              <a:rPr lang="en-US" dirty="0">
                <a:latin typeface="Gill Sans MT" panose="020B0502020104020203" pitchFamily="34" charset="0"/>
              </a:rPr>
              <a:t>~ 75%</a:t>
            </a:r>
          </a:p>
        </p:txBody>
      </p:sp>
      <p:sp>
        <p:nvSpPr>
          <p:cNvPr id="12" name="TextBox 11"/>
          <p:cNvSpPr txBox="1"/>
          <p:nvPr/>
        </p:nvSpPr>
        <p:spPr>
          <a:xfrm>
            <a:off x="4221932" y="6540520"/>
            <a:ext cx="1691721" cy="369332"/>
          </a:xfrm>
          <a:prstGeom prst="rect">
            <a:avLst/>
          </a:prstGeom>
          <a:noFill/>
        </p:spPr>
        <p:txBody>
          <a:bodyPr wrap="square" rtlCol="0">
            <a:spAutoFit/>
          </a:bodyPr>
          <a:lstStyle/>
          <a:p>
            <a:r>
              <a:rPr lang="en-US" dirty="0">
                <a:latin typeface="Gill Sans MT" panose="020B0502020104020203" pitchFamily="34" charset="0"/>
              </a:rPr>
              <a:t>MB (m/s)</a:t>
            </a:r>
          </a:p>
        </p:txBody>
      </p:sp>
      <p:sp>
        <p:nvSpPr>
          <p:cNvPr id="13" name="TextBox 12"/>
          <p:cNvSpPr txBox="1"/>
          <p:nvPr/>
        </p:nvSpPr>
        <p:spPr>
          <a:xfrm>
            <a:off x="6620708" y="6556294"/>
            <a:ext cx="1691721" cy="369332"/>
          </a:xfrm>
          <a:prstGeom prst="rect">
            <a:avLst/>
          </a:prstGeom>
          <a:noFill/>
        </p:spPr>
        <p:txBody>
          <a:bodyPr wrap="square" rtlCol="0">
            <a:spAutoFit/>
          </a:bodyPr>
          <a:lstStyle/>
          <a:p>
            <a:r>
              <a:rPr lang="en-US" dirty="0">
                <a:latin typeface="Gill Sans MT" panose="020B0502020104020203" pitchFamily="34" charset="0"/>
              </a:rPr>
              <a:t>ME (m/s)</a:t>
            </a:r>
          </a:p>
        </p:txBody>
      </p:sp>
      <p:sp>
        <p:nvSpPr>
          <p:cNvPr id="16" name="TextBox 15"/>
          <p:cNvSpPr txBox="1"/>
          <p:nvPr/>
        </p:nvSpPr>
        <p:spPr>
          <a:xfrm>
            <a:off x="3463773" y="4061992"/>
            <a:ext cx="5468688" cy="369332"/>
          </a:xfrm>
          <a:prstGeom prst="rect">
            <a:avLst/>
          </a:prstGeom>
          <a:noFill/>
        </p:spPr>
        <p:txBody>
          <a:bodyPr wrap="square" rtlCol="0">
            <a:spAutoFit/>
          </a:bodyPr>
          <a:lstStyle/>
          <a:p>
            <a:r>
              <a:rPr lang="en-US" dirty="0">
                <a:latin typeface="Gill Sans MT" panose="020B0502020104020203" pitchFamily="34" charset="0"/>
              </a:rPr>
              <a:t>Mean Bias Difference:  </a:t>
            </a:r>
            <a:r>
              <a:rPr lang="en-US" dirty="0">
                <a:solidFill>
                  <a:srgbClr val="C00000"/>
                </a:solidFill>
                <a:latin typeface="Gill Sans MT" panose="020B0502020104020203" pitchFamily="34" charset="0"/>
              </a:rPr>
              <a:t>Run</a:t>
            </a:r>
            <a:r>
              <a:rPr lang="en-US" dirty="0">
                <a:latin typeface="Gill Sans MT" panose="020B0502020104020203" pitchFamily="34" charset="0"/>
              </a:rPr>
              <a:t> </a:t>
            </a:r>
            <a:r>
              <a:rPr lang="en-US" dirty="0">
                <a:solidFill>
                  <a:srgbClr val="C00000"/>
                </a:solidFill>
                <a:latin typeface="Gill Sans MT" panose="020B0502020104020203" pitchFamily="34" charset="0"/>
              </a:rPr>
              <a:t>F </a:t>
            </a:r>
            <a:r>
              <a:rPr lang="en-US" dirty="0">
                <a:latin typeface="Gill Sans MT" panose="020B0502020104020203" pitchFamily="34" charset="0"/>
              </a:rPr>
              <a:t>– </a:t>
            </a:r>
            <a:r>
              <a:rPr lang="en-US" dirty="0">
                <a:solidFill>
                  <a:srgbClr val="FF0000"/>
                </a:solidFill>
                <a:latin typeface="Gill Sans MT" panose="020B0502020104020203" pitchFamily="34" charset="0"/>
              </a:rPr>
              <a:t>Run A</a:t>
            </a:r>
            <a:endParaRPr lang="en-US" dirty="0">
              <a:latin typeface="Gill Sans MT" panose="020B0502020104020203" pitchFamily="34" charset="0"/>
            </a:endParaRPr>
          </a:p>
        </p:txBody>
      </p:sp>
      <p:sp>
        <p:nvSpPr>
          <p:cNvPr id="5" name="Down Arrow 4"/>
          <p:cNvSpPr/>
          <p:nvPr/>
        </p:nvSpPr>
        <p:spPr>
          <a:xfrm>
            <a:off x="4055994" y="4443935"/>
            <a:ext cx="395996" cy="195017"/>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wn Arrow 17"/>
          <p:cNvSpPr/>
          <p:nvPr/>
        </p:nvSpPr>
        <p:spPr>
          <a:xfrm>
            <a:off x="7169393" y="4448677"/>
            <a:ext cx="395996" cy="195017"/>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443014" y="3839109"/>
            <a:ext cx="2124698" cy="369332"/>
          </a:xfrm>
          <a:prstGeom prst="rect">
            <a:avLst/>
          </a:prstGeom>
          <a:noFill/>
        </p:spPr>
        <p:txBody>
          <a:bodyPr wrap="square" rtlCol="0">
            <a:spAutoFit/>
          </a:bodyPr>
          <a:lstStyle/>
          <a:p>
            <a:r>
              <a:rPr lang="en-US" dirty="0">
                <a:latin typeface="Gill Sans MT" panose="020B0502020104020203" pitchFamily="34" charset="0"/>
              </a:rPr>
              <a:t>WSPD10 (m/s)</a:t>
            </a:r>
          </a:p>
        </p:txBody>
      </p:sp>
      <p:sp>
        <p:nvSpPr>
          <p:cNvPr id="25" name="TextBox 24"/>
          <p:cNvSpPr txBox="1"/>
          <p:nvPr/>
        </p:nvSpPr>
        <p:spPr>
          <a:xfrm>
            <a:off x="99024" y="5044280"/>
            <a:ext cx="5468688" cy="2031325"/>
          </a:xfrm>
          <a:prstGeom prst="rect">
            <a:avLst/>
          </a:prstGeom>
          <a:noFill/>
        </p:spPr>
        <p:txBody>
          <a:bodyPr wrap="square" rtlCol="0">
            <a:spAutoFit/>
          </a:bodyPr>
          <a:lstStyle/>
          <a:p>
            <a:r>
              <a:rPr lang="en-US" dirty="0">
                <a:solidFill>
                  <a:srgbClr val="FF0000"/>
                </a:solidFill>
                <a:latin typeface="Gill Sans MT" panose="020B0502020104020203" pitchFamily="34" charset="0"/>
              </a:rPr>
              <a:t>Run A:  Base WRF/Noah-CMAQ</a:t>
            </a:r>
          </a:p>
          <a:p>
            <a:r>
              <a:rPr lang="en-US" dirty="0">
                <a:solidFill>
                  <a:srgbClr val="0070C0"/>
                </a:solidFill>
                <a:latin typeface="Gill Sans MT" panose="020B0502020104020203" pitchFamily="34" charset="0"/>
              </a:rPr>
              <a:t>Run B:  + Resistance (</a:t>
            </a:r>
            <a:r>
              <a:rPr lang="en-US" dirty="0" err="1">
                <a:solidFill>
                  <a:srgbClr val="0070C0"/>
                </a:solidFill>
                <a:latin typeface="Gill Sans MT" panose="020B0502020104020203" pitchFamily="34" charset="0"/>
              </a:rPr>
              <a:t>R</a:t>
            </a:r>
            <a:r>
              <a:rPr lang="en-US" baseline="-25000" dirty="0" err="1">
                <a:solidFill>
                  <a:srgbClr val="0070C0"/>
                </a:solidFill>
                <a:latin typeface="Gill Sans MT" panose="020B0502020104020203" pitchFamily="34" charset="0"/>
              </a:rPr>
              <a:t>c</a:t>
            </a:r>
            <a:r>
              <a:rPr lang="en-US" dirty="0">
                <a:solidFill>
                  <a:srgbClr val="0070C0"/>
                </a:solidFill>
                <a:latin typeface="Gill Sans MT" panose="020B0502020104020203" pitchFamily="34" charset="0"/>
              </a:rPr>
              <a:t>) Updates</a:t>
            </a:r>
          </a:p>
          <a:p>
            <a:r>
              <a:rPr lang="en-US" dirty="0">
                <a:solidFill>
                  <a:srgbClr val="00B050"/>
                </a:solidFill>
                <a:latin typeface="Gill Sans MT" panose="020B0502020104020203" pitchFamily="34" charset="0"/>
              </a:rPr>
              <a:t>Run C:  + </a:t>
            </a:r>
            <a:r>
              <a:rPr lang="en-US" dirty="0" err="1">
                <a:solidFill>
                  <a:srgbClr val="00B050"/>
                </a:solidFill>
                <a:latin typeface="Gill Sans MT" panose="020B0502020104020203" pitchFamily="34" charset="0"/>
              </a:rPr>
              <a:t>R</a:t>
            </a:r>
            <a:r>
              <a:rPr lang="en-US" baseline="-25000" dirty="0" err="1">
                <a:solidFill>
                  <a:srgbClr val="00B050"/>
                </a:solidFill>
                <a:latin typeface="Gill Sans MT" panose="020B0502020104020203" pitchFamily="34" charset="0"/>
              </a:rPr>
              <a:t>c</a:t>
            </a:r>
            <a:r>
              <a:rPr lang="en-US" dirty="0">
                <a:solidFill>
                  <a:srgbClr val="00B050"/>
                </a:solidFill>
                <a:latin typeface="Gill Sans MT" panose="020B0502020104020203" pitchFamily="34" charset="0"/>
              </a:rPr>
              <a:t> Mosaic Updates</a:t>
            </a:r>
          </a:p>
          <a:p>
            <a:r>
              <a:rPr lang="en-US" dirty="0">
                <a:solidFill>
                  <a:srgbClr val="CCCC00"/>
                </a:solidFill>
                <a:latin typeface="Gill Sans MT" panose="020B0502020104020203" pitchFamily="34" charset="0"/>
              </a:rPr>
              <a:t>Run D:  + Vegetation Table Updates</a:t>
            </a:r>
          </a:p>
          <a:p>
            <a:r>
              <a:rPr lang="en-US" dirty="0">
                <a:solidFill>
                  <a:srgbClr val="E6AF00"/>
                </a:solidFill>
                <a:latin typeface="Gill Sans MT" panose="020B0502020104020203" pitchFamily="34" charset="0"/>
              </a:rPr>
              <a:t>Run E:   + Soil Table Updates</a:t>
            </a:r>
          </a:p>
          <a:p>
            <a:r>
              <a:rPr lang="en-US" dirty="0">
                <a:solidFill>
                  <a:srgbClr val="C00000"/>
                </a:solidFill>
                <a:latin typeface="Gill Sans MT" panose="020B0502020104020203" pitchFamily="34" charset="0"/>
              </a:rPr>
              <a:t>Run F:   + Thin Soil Layer Updates</a:t>
            </a:r>
          </a:p>
          <a:p>
            <a:endParaRPr lang="en-US" dirty="0">
              <a:solidFill>
                <a:srgbClr val="0070C0"/>
              </a:solidFill>
              <a:latin typeface="Gill Sans MT" panose="020B0502020104020203" pitchFamily="34" charset="0"/>
            </a:endParaRPr>
          </a:p>
        </p:txBody>
      </p:sp>
      <p:sp>
        <p:nvSpPr>
          <p:cNvPr id="6" name="Rectangle 5"/>
          <p:cNvSpPr/>
          <p:nvPr/>
        </p:nvSpPr>
        <p:spPr>
          <a:xfrm>
            <a:off x="914400" y="4008338"/>
            <a:ext cx="379591" cy="369332"/>
          </a:xfrm>
          <a:prstGeom prst="rect">
            <a:avLst/>
          </a:prstGeom>
        </p:spPr>
        <p:txBody>
          <a:bodyPr wrap="none">
            <a:spAutoFit/>
          </a:bodyPr>
          <a:lstStyle/>
          <a:p>
            <a:r>
              <a:rPr lang="en-US" dirty="0">
                <a:solidFill>
                  <a:srgbClr val="FF0000"/>
                </a:solidFill>
                <a:latin typeface="Gill Sans MT" panose="020B0502020104020203" pitchFamily="34" charset="0"/>
              </a:rPr>
              <a:t> A</a:t>
            </a:r>
            <a:endParaRPr lang="en-US" dirty="0"/>
          </a:p>
        </p:txBody>
      </p:sp>
      <p:sp>
        <p:nvSpPr>
          <p:cNvPr id="7" name="Rectangle 6"/>
          <p:cNvSpPr/>
          <p:nvPr/>
        </p:nvSpPr>
        <p:spPr>
          <a:xfrm>
            <a:off x="1357344" y="4003476"/>
            <a:ext cx="314510" cy="369332"/>
          </a:xfrm>
          <a:prstGeom prst="rect">
            <a:avLst/>
          </a:prstGeom>
        </p:spPr>
        <p:txBody>
          <a:bodyPr wrap="none">
            <a:spAutoFit/>
          </a:bodyPr>
          <a:lstStyle/>
          <a:p>
            <a:r>
              <a:rPr lang="en-US" dirty="0">
                <a:solidFill>
                  <a:srgbClr val="0070C0"/>
                </a:solidFill>
                <a:latin typeface="Gill Sans MT" panose="020B0502020104020203" pitchFamily="34" charset="0"/>
              </a:rPr>
              <a:t>B</a:t>
            </a:r>
            <a:endParaRPr lang="en-US" dirty="0"/>
          </a:p>
        </p:txBody>
      </p:sp>
      <p:sp>
        <p:nvSpPr>
          <p:cNvPr id="8" name="Rectangle 7"/>
          <p:cNvSpPr/>
          <p:nvPr/>
        </p:nvSpPr>
        <p:spPr>
          <a:xfrm>
            <a:off x="1707819" y="4003476"/>
            <a:ext cx="348172" cy="369332"/>
          </a:xfrm>
          <a:prstGeom prst="rect">
            <a:avLst/>
          </a:prstGeom>
        </p:spPr>
        <p:txBody>
          <a:bodyPr wrap="none">
            <a:spAutoFit/>
          </a:bodyPr>
          <a:lstStyle/>
          <a:p>
            <a:r>
              <a:rPr lang="en-US" dirty="0">
                <a:solidFill>
                  <a:srgbClr val="00B050"/>
                </a:solidFill>
                <a:latin typeface="Gill Sans MT" panose="020B0502020104020203" pitchFamily="34" charset="0"/>
              </a:rPr>
              <a:t>C</a:t>
            </a:r>
            <a:endParaRPr lang="en-US" dirty="0"/>
          </a:p>
        </p:txBody>
      </p:sp>
      <p:sp>
        <p:nvSpPr>
          <p:cNvPr id="9" name="Rectangle 8"/>
          <p:cNvSpPr/>
          <p:nvPr/>
        </p:nvSpPr>
        <p:spPr>
          <a:xfrm>
            <a:off x="2115111" y="4006101"/>
            <a:ext cx="357790" cy="369332"/>
          </a:xfrm>
          <a:prstGeom prst="rect">
            <a:avLst/>
          </a:prstGeom>
        </p:spPr>
        <p:txBody>
          <a:bodyPr wrap="none">
            <a:spAutoFit/>
          </a:bodyPr>
          <a:lstStyle/>
          <a:p>
            <a:r>
              <a:rPr lang="en-US" dirty="0">
                <a:solidFill>
                  <a:srgbClr val="CCCC00"/>
                </a:solidFill>
                <a:latin typeface="Gill Sans MT" panose="020B0502020104020203" pitchFamily="34" charset="0"/>
              </a:rPr>
              <a:t>D</a:t>
            </a:r>
            <a:endParaRPr lang="en-US" dirty="0"/>
          </a:p>
        </p:txBody>
      </p:sp>
      <p:sp>
        <p:nvSpPr>
          <p:cNvPr id="10" name="Rectangle 9"/>
          <p:cNvSpPr/>
          <p:nvPr/>
        </p:nvSpPr>
        <p:spPr>
          <a:xfrm>
            <a:off x="2502781" y="4003476"/>
            <a:ext cx="300082" cy="369332"/>
          </a:xfrm>
          <a:prstGeom prst="rect">
            <a:avLst/>
          </a:prstGeom>
        </p:spPr>
        <p:txBody>
          <a:bodyPr wrap="none">
            <a:spAutoFit/>
          </a:bodyPr>
          <a:lstStyle/>
          <a:p>
            <a:r>
              <a:rPr lang="en-US" dirty="0">
                <a:solidFill>
                  <a:srgbClr val="E6AF00"/>
                </a:solidFill>
                <a:latin typeface="Gill Sans MT" panose="020B0502020104020203" pitchFamily="34" charset="0"/>
              </a:rPr>
              <a:t>E</a:t>
            </a:r>
            <a:endParaRPr lang="en-US" dirty="0"/>
          </a:p>
        </p:txBody>
      </p:sp>
      <p:sp>
        <p:nvSpPr>
          <p:cNvPr id="27" name="Rectangle 26"/>
          <p:cNvSpPr/>
          <p:nvPr/>
        </p:nvSpPr>
        <p:spPr>
          <a:xfrm>
            <a:off x="2888605" y="4003476"/>
            <a:ext cx="293670" cy="369332"/>
          </a:xfrm>
          <a:prstGeom prst="rect">
            <a:avLst/>
          </a:prstGeom>
        </p:spPr>
        <p:txBody>
          <a:bodyPr wrap="none">
            <a:spAutoFit/>
          </a:bodyPr>
          <a:lstStyle/>
          <a:p>
            <a:r>
              <a:rPr lang="en-US" dirty="0">
                <a:solidFill>
                  <a:srgbClr val="C00000"/>
                </a:solidFill>
                <a:latin typeface="Gill Sans MT" panose="020B0502020104020203" pitchFamily="34" charset="0"/>
              </a:rPr>
              <a:t>F</a:t>
            </a:r>
            <a:endParaRPr lang="en-US" dirty="0"/>
          </a:p>
        </p:txBody>
      </p:sp>
      <p:sp>
        <p:nvSpPr>
          <p:cNvPr id="28" name="Down Arrow 27"/>
          <p:cNvSpPr/>
          <p:nvPr/>
        </p:nvSpPr>
        <p:spPr>
          <a:xfrm>
            <a:off x="1580529" y="4889033"/>
            <a:ext cx="395996" cy="195017"/>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ectangle 28"/>
          <p:cNvSpPr/>
          <p:nvPr/>
        </p:nvSpPr>
        <p:spPr>
          <a:xfrm>
            <a:off x="457200" y="1890170"/>
            <a:ext cx="2819400" cy="7768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79421" y="1978015"/>
            <a:ext cx="2768450" cy="646331"/>
          </a:xfrm>
          <a:prstGeom prst="rect">
            <a:avLst/>
          </a:prstGeom>
        </p:spPr>
        <p:txBody>
          <a:bodyPr wrap="none">
            <a:spAutoFit/>
          </a:bodyPr>
          <a:lstStyle/>
          <a:p>
            <a:r>
              <a:rPr lang="en-US" dirty="0">
                <a:latin typeface="Gill Sans MT" panose="020B0502020104020203" pitchFamily="34" charset="0"/>
              </a:rPr>
              <a:t>Boxplot comparison against</a:t>
            </a:r>
          </a:p>
          <a:p>
            <a:r>
              <a:rPr lang="en-US" dirty="0">
                <a:solidFill>
                  <a:schemeClr val="bg1">
                    <a:lumMod val="50000"/>
                  </a:schemeClr>
                </a:solidFill>
                <a:latin typeface="Gill Sans MT" panose="020B0502020104020203" pitchFamily="34" charset="0"/>
              </a:rPr>
              <a:t>CASTNET Observations</a:t>
            </a:r>
          </a:p>
        </p:txBody>
      </p:sp>
      <p:sp>
        <p:nvSpPr>
          <p:cNvPr id="31" name="Down Arrow 30"/>
          <p:cNvSpPr/>
          <p:nvPr/>
        </p:nvSpPr>
        <p:spPr>
          <a:xfrm>
            <a:off x="529942" y="2559828"/>
            <a:ext cx="395996" cy="195017"/>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4419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12" grpId="0"/>
      <p:bldP spid="13" grpId="0"/>
      <p:bldP spid="16" grpId="0"/>
      <p:bldP spid="5" grpId="0" animBg="1"/>
      <p:bldP spid="18" grpId="0" animBg="1"/>
      <p:bldP spid="24" grpId="0"/>
    </p:bldLst>
  </p:timing>
</p:sld>
</file>

<file path=ppt/theme/theme1.xml><?xml version="1.0" encoding="utf-8"?>
<a:theme xmlns:a="http://schemas.openxmlformats.org/drawingml/2006/main" name="Completely Blan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8A962171-D552-4676-B395-758A98625687}" vid="{846194FD-7B6A-4030-AA42-D2F66C8CF4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06838E00-0812-46F3-8FA6-89B810B0D4A2}">
  <ds:schemaRefs>
    <ds:schemaRef ds:uri="ESRI.ArcGIS.Mapping.OfficeIntegration.PowerPointInfo"/>
  </ds:schemaRefs>
</ds:datastoreItem>
</file>

<file path=customXml/itemProps2.xml><?xml version="1.0" encoding="utf-8"?>
<ds:datastoreItem xmlns:ds="http://schemas.openxmlformats.org/officeDocument/2006/customXml" ds:itemID="{04329423-082B-4D3E-A05A-13C29641CAE2}">
  <ds:schemaRefs>
    <ds:schemaRef ds:uri="ESRI.ArcGIS.Mapping.OfficeIntegration.PowerPointInfo"/>
  </ds:schemaRefs>
</ds:datastoreItem>
</file>

<file path=customXml/itemProps3.xml><?xml version="1.0" encoding="utf-8"?>
<ds:datastoreItem xmlns:ds="http://schemas.openxmlformats.org/officeDocument/2006/customXml" ds:itemID="{79ABF3E9-331A-423C-AC09-EEB44155F431}">
  <ds:schemaRefs>
    <ds:schemaRef ds:uri="ESRI.ArcGIS.Mapping.OfficeIntegration.PowerPointInfo"/>
  </ds:schemaRefs>
</ds:datastoreItem>
</file>

<file path=customXml/itemProps4.xml><?xml version="1.0" encoding="utf-8"?>
<ds:datastoreItem xmlns:ds="http://schemas.openxmlformats.org/officeDocument/2006/customXml" ds:itemID="{5D7F3172-1F4F-4677-8BF4-BB22CF619974}">
  <ds:schemaRefs>
    <ds:schemaRef ds:uri="ESRI.ArcGIS.Mapping.OfficeIntegration.PowerPointInfo"/>
  </ds:schemaRefs>
</ds:datastoreItem>
</file>

<file path=customXml/itemProps5.xml><?xml version="1.0" encoding="utf-8"?>
<ds:datastoreItem xmlns:ds="http://schemas.openxmlformats.org/officeDocument/2006/customXml" ds:itemID="{95C1C64E-8811-4CD6-8609-ED2B4D790940}">
  <ds:schemaRefs>
    <ds:schemaRef ds:uri="ESRI.ArcGIS.Mapping.OfficeIntegration.PowerPointInfo"/>
  </ds:schemaRefs>
</ds:datastoreItem>
</file>

<file path=customXml/itemProps6.xml><?xml version="1.0" encoding="utf-8"?>
<ds:datastoreItem xmlns:ds="http://schemas.openxmlformats.org/officeDocument/2006/customXml" ds:itemID="{3D6002B1-3177-4532-B455-BD941AFD25AD}">
  <ds:schemaRefs>
    <ds:schemaRef ds:uri="ESRI.ArcGIS.Mapping.OfficeIntegration.PowerPointInfo"/>
  </ds:schemaRefs>
</ds:datastoreItem>
</file>

<file path=customXml/itemProps7.xml><?xml version="1.0" encoding="utf-8"?>
<ds:datastoreItem xmlns:ds="http://schemas.openxmlformats.org/officeDocument/2006/customXml" ds:itemID="{8B7DFED8-6213-44CA-8F75-A68D565702CF}">
  <ds:schemaRefs>
    <ds:schemaRef ds:uri="ESRI.ArcGIS.Mapping.OfficeIntegration.PowerPointInfo"/>
  </ds:schemaRefs>
</ds:datastoreItem>
</file>

<file path=customXml/itemProps8.xml><?xml version="1.0" encoding="utf-8"?>
<ds:datastoreItem xmlns:ds="http://schemas.openxmlformats.org/officeDocument/2006/customXml" ds:itemID="{2FC29190-F170-480B-A2E1-04E043078EF4}">
  <ds:schemaRefs>
    <ds:schemaRef ds:uri="ESRI.ArcGIS.Mapping.OfficeIntegration.PowerPointInfo"/>
  </ds:schemaRefs>
</ds:datastoreItem>
</file>

<file path=customXml/itemProps9.xml><?xml version="1.0" encoding="utf-8"?>
<ds:datastoreItem xmlns:ds="http://schemas.openxmlformats.org/officeDocument/2006/customXml" ds:itemID="{3325BD9E-A6B2-44F0-B12F-D225646B1DF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2014 ORD_template</Template>
  <TotalTime>18490</TotalTime>
  <Words>5740</Words>
  <Application>Microsoft Office PowerPoint</Application>
  <PresentationFormat>On-screen Show (4:3)</PresentationFormat>
  <Paragraphs>501</Paragraphs>
  <Slides>14</Slides>
  <Notes>14</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Cambria Math</vt:lpstr>
      <vt:lpstr>Gill Sans MT</vt:lpstr>
      <vt:lpstr>Wingdings</vt:lpstr>
      <vt:lpstr>Completely Blanc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Robin</dc:creator>
  <cp:lastModifiedBy>Campbell, PatrickC</cp:lastModifiedBy>
  <cp:revision>653</cp:revision>
  <dcterms:created xsi:type="dcterms:W3CDTF">2014-12-18T17:18:14Z</dcterms:created>
  <dcterms:modified xsi:type="dcterms:W3CDTF">2017-06-14T12:52:28Z</dcterms:modified>
</cp:coreProperties>
</file>