
<file path=[Content_Types].xml><?xml version="1.0" encoding="utf-8"?>
<Types xmlns="http://schemas.openxmlformats.org/package/2006/content-types">
  <Override PartName="/ppt/slides/slide1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presProps.xml" ContentType="application/vnd.openxmlformats-officedocument.presentationml.presProps+xml"/>
  <Default Extension="jpeg" ContentType="image/jpeg"/>
  <Override PartName="/ppt/slideLayouts/slideLayout3.xml" ContentType="application/vnd.openxmlformats-officedocument.presentationml.slideLayout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Default Extension="png" ContentType="image/png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15.xml" ContentType="application/vnd.openxmlformats-officedocument.presentationml.slide+xml"/>
  <Override PartName="/ppt/viewProps.xml" ContentType="application/vnd.openxmlformats-officedocument.presentationml.viewProps+xml"/>
  <Default Extension="bin" ContentType="application/vnd.openxmlformats-officedocument.presentationml.printerSettings"/>
  <Override PartName="/docProps/core.xml" ContentType="application/vnd.openxmlformats-package.core-properties+xml"/>
  <Default Extension="rels" ContentType="application/vnd.openxmlformats-package.relationships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pdf" ContentType="application/pdf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69" r:id="rId3"/>
    <p:sldId id="268" r:id="rId4"/>
    <p:sldId id="257" r:id="rId5"/>
    <p:sldId id="267" r:id="rId6"/>
    <p:sldId id="266" r:id="rId7"/>
    <p:sldId id="258" r:id="rId8"/>
    <p:sldId id="272" r:id="rId9"/>
    <p:sldId id="271" r:id="rId10"/>
    <p:sldId id="270" r:id="rId11"/>
    <p:sldId id="259" r:id="rId12"/>
    <p:sldId id="260" r:id="rId13"/>
    <p:sldId id="261" r:id="rId14"/>
    <p:sldId id="262" r:id="rId15"/>
    <p:sldId id="264" r:id="rId16"/>
    <p:sldId id="265" r:id="rId17"/>
    <p:sldId id="263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25FF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8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14" Type="http://schemas.openxmlformats.org/officeDocument/2006/relationships/slide" Target="slides/slide13.xml"/><Relationship Id="rId23" Type="http://schemas.openxmlformats.org/officeDocument/2006/relationships/viewProps" Target="viewProps.xml"/><Relationship Id="rId4" Type="http://schemas.openxmlformats.org/officeDocument/2006/relationships/slide" Target="slides/slide3.xml"/><Relationship Id="rId11" Type="http://schemas.openxmlformats.org/officeDocument/2006/relationships/slide" Target="slides/slide10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notesMaster" Target="notesMasters/notesMaster1.xml"/><Relationship Id="rId20" Type="http://schemas.openxmlformats.org/officeDocument/2006/relationships/handoutMaster" Target="handoutMasters/handoutMaster1.xml"/><Relationship Id="rId22" Type="http://schemas.openxmlformats.org/officeDocument/2006/relationships/presProps" Target="presProps.xml"/><Relationship Id="rId21" Type="http://schemas.openxmlformats.org/officeDocument/2006/relationships/printerSettings" Target="printerSettings/printerSettings1.bin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551E33-2A0A-0048-A829-5450931C797F}" type="datetime1">
              <a:rPr lang="en-US" smtClean="0"/>
              <a:pPr/>
              <a:t>6/13/17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0050CC-5F9E-E64B-B670-1A6DD1D4ED5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E9CFFA-24EC-1844-845E-CB73701724BD}" type="datetime1">
              <a:rPr lang="en-US" smtClean="0"/>
              <a:pPr/>
              <a:t>6/13/17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00F5B7-35A5-794B-8725-F84FD94CBD9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00F5B7-35A5-794B-8725-F84FD94CBD9D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E202C-B8FF-AC46-8D70-5F978AFBE16B}" type="datetime1">
              <a:rPr lang="en-US" smtClean="0"/>
              <a:pPr/>
              <a:t>6/13/17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5FE52-7260-1D4A-8722-D9DFC41C1C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5BDB1-A59B-9548-B106-41BEEBCDE4F5}" type="datetime1">
              <a:rPr lang="en-US" smtClean="0"/>
              <a:pPr/>
              <a:t>6/13/17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5FE52-7260-1D4A-8722-D9DFC41C1C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B43D6-E3F2-AC4E-8A88-9F24F0578144}" type="datetime1">
              <a:rPr lang="en-US" smtClean="0"/>
              <a:pPr/>
              <a:t>6/13/17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5FE52-7260-1D4A-8722-D9DFC41C1C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17172-865D-0242-BA8F-95F16BC9A5A3}" type="datetime1">
              <a:rPr lang="en-US" smtClean="0"/>
              <a:pPr/>
              <a:t>6/13/17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5FE52-7260-1D4A-8722-D9DFC41C1C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23573-38F5-F048-80D8-1C14CA169F1B}" type="datetime1">
              <a:rPr lang="en-US" smtClean="0"/>
              <a:pPr/>
              <a:t>6/13/17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5FE52-7260-1D4A-8722-D9DFC41C1C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3C61A-9BE6-6C44-9018-BC563597E502}" type="datetime1">
              <a:rPr lang="en-US" smtClean="0"/>
              <a:pPr/>
              <a:t>6/13/17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5FE52-7260-1D4A-8722-D9DFC41C1C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2DEAC-AC21-FE45-ACBC-B4CA73106E58}" type="datetime1">
              <a:rPr lang="en-US" smtClean="0"/>
              <a:pPr/>
              <a:t>6/13/17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5FE52-7260-1D4A-8722-D9DFC41C1C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E6D42-7A6F-DE4C-9501-0959E701B754}" type="datetime1">
              <a:rPr lang="en-US" smtClean="0"/>
              <a:pPr/>
              <a:t>6/13/17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5FE52-7260-1D4A-8722-D9DFC41C1C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C5F29-B1ED-1341-9B43-8C897594EDCE}" type="datetime1">
              <a:rPr lang="en-US" smtClean="0"/>
              <a:pPr/>
              <a:t>6/13/17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5FE52-7260-1D4A-8722-D9DFC41C1C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BD326-9627-9347-A198-673D81F9576D}" type="datetime1">
              <a:rPr lang="en-US" smtClean="0"/>
              <a:pPr/>
              <a:t>6/13/17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5FE52-7260-1D4A-8722-D9DFC41C1C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07B3B-E588-7F44-9241-6F58B4801E76}" type="datetime1">
              <a:rPr lang="en-US" smtClean="0"/>
              <a:pPr/>
              <a:t>6/13/17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5FE52-7260-1D4A-8722-D9DFC41C1C7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60ACB-67D1-C248-9708-FAD7558B11C1}" type="datetime1">
              <a:rPr lang="en-US" smtClean="0"/>
              <a:pPr/>
              <a:t>6/13/17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5FE52-7260-1D4A-8722-D9DFC41C1C7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.pd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df"/><Relationship Id="rId3" Type="http://schemas.openxmlformats.org/officeDocument/2006/relationships/image" Target="../media/image12.png"/><Relationship Id="rId5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7.pd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df"/><Relationship Id="rId3" Type="http://schemas.openxmlformats.org/officeDocument/2006/relationships/image" Target="../media/image16.png"/><Relationship Id="rId5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1.pd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df"/><Relationship Id="rId3" Type="http://schemas.openxmlformats.org/officeDocument/2006/relationships/image" Target="../media/image20.png"/><Relationship Id="rId5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5.pd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df"/><Relationship Id="rId3" Type="http://schemas.openxmlformats.org/officeDocument/2006/relationships/image" Target="../media/image24.png"/><Relationship Id="rId5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9.pd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df"/><Relationship Id="rId3" Type="http://schemas.openxmlformats.org/officeDocument/2006/relationships/image" Target="../media/image28.png"/><Relationship Id="rId5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df"/><Relationship Id="rId3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d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df"/><Relationship Id="rId3" Type="http://schemas.openxmlformats.org/officeDocument/2006/relationships/image" Target="../media/image4.png"/><Relationship Id="rId5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df"/><Relationship Id="rId3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df"/><Relationship Id="rId3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32287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+mn-lt"/>
              </a:rPr>
              <a:t>Evaluation of the Noah-MP LSM coupled to WRF in a semiarid urban environment</a:t>
            </a:r>
            <a:endParaRPr lang="en-US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388386"/>
            <a:ext cx="7772400" cy="17526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F. Salamanca</a:t>
            </a:r>
            <a:r>
              <a:rPr lang="en-US" baseline="30000" dirty="0" smtClean="0">
                <a:solidFill>
                  <a:srgbClr val="0000FF"/>
                </a:solidFill>
              </a:rPr>
              <a:t>1</a:t>
            </a:r>
            <a:r>
              <a:rPr lang="en-US" dirty="0" smtClean="0">
                <a:solidFill>
                  <a:srgbClr val="0000FF"/>
                </a:solidFill>
              </a:rPr>
              <a:t>, Y. Zhang</a:t>
            </a:r>
            <a:r>
              <a:rPr lang="en-US" baseline="30000" dirty="0" smtClean="0">
                <a:solidFill>
                  <a:srgbClr val="0000FF"/>
                </a:solidFill>
              </a:rPr>
              <a:t>2</a:t>
            </a:r>
            <a:r>
              <a:rPr lang="en-US" dirty="0" smtClean="0">
                <a:solidFill>
                  <a:srgbClr val="0000FF"/>
                </a:solidFill>
              </a:rPr>
              <a:t>, M. Barlage</a:t>
            </a:r>
            <a:r>
              <a:rPr lang="en-US" baseline="30000" dirty="0" smtClean="0">
                <a:solidFill>
                  <a:srgbClr val="0000FF"/>
                </a:solidFill>
              </a:rPr>
              <a:t>3</a:t>
            </a:r>
            <a:r>
              <a:rPr lang="en-US" dirty="0" smtClean="0">
                <a:solidFill>
                  <a:srgbClr val="0000FF"/>
                </a:solidFill>
              </a:rPr>
              <a:t>, F. Chen</a:t>
            </a:r>
            <a:r>
              <a:rPr lang="en-US" baseline="30000" dirty="0" smtClean="0">
                <a:solidFill>
                  <a:srgbClr val="0000FF"/>
                </a:solidFill>
              </a:rPr>
              <a:t>3</a:t>
            </a:r>
            <a:r>
              <a:rPr lang="en-US" dirty="0" smtClean="0">
                <a:solidFill>
                  <a:srgbClr val="0000FF"/>
                </a:solidFill>
              </a:rPr>
              <a:t>, A. Mahalov</a:t>
            </a:r>
            <a:r>
              <a:rPr lang="en-US" baseline="30000" dirty="0" smtClean="0">
                <a:solidFill>
                  <a:srgbClr val="0000FF"/>
                </a:solidFill>
              </a:rPr>
              <a:t>1</a:t>
            </a:r>
            <a:r>
              <a:rPr lang="en-US" dirty="0" smtClean="0">
                <a:solidFill>
                  <a:srgbClr val="0000FF"/>
                </a:solidFill>
              </a:rPr>
              <a:t>, S. Miao</a:t>
            </a:r>
            <a:r>
              <a:rPr lang="en-US" baseline="30000" dirty="0" smtClean="0">
                <a:solidFill>
                  <a:srgbClr val="0000FF"/>
                </a:solidFill>
              </a:rPr>
              <a:t>2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782980" y="3976047"/>
            <a:ext cx="77724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baseline="30000" dirty="0" smtClean="0">
                <a:solidFill>
                  <a:srgbClr val="0000FF"/>
                </a:solidFill>
              </a:rPr>
              <a:t>1</a:t>
            </a:r>
            <a:r>
              <a:rPr lang="en-US" dirty="0" smtClean="0">
                <a:solidFill>
                  <a:srgbClr val="0000FF"/>
                </a:solidFill>
              </a:rPr>
              <a:t>School of Mathematical and Statistical Sciences, ASU, AZ, USA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Institute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Urban Meteorology, Beijing, China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baseline="30000" dirty="0">
                <a:solidFill>
                  <a:srgbClr val="0000FF"/>
                </a:solidFill>
              </a:rPr>
              <a:t>3</a:t>
            </a:r>
            <a:r>
              <a:rPr lang="en-US" baseline="0" dirty="0" smtClean="0">
                <a:solidFill>
                  <a:srgbClr val="0000FF"/>
                </a:solidFill>
              </a:rPr>
              <a:t>Research Applications Laboratory, NCAR, Boulder, CO, USA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32341" y="5682732"/>
            <a:ext cx="6529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0000FF"/>
                </a:solidFill>
              </a:rPr>
              <a:t>18</a:t>
            </a:r>
            <a:r>
              <a:rPr lang="en-US" i="1" baseline="30000" dirty="0" smtClean="0">
                <a:solidFill>
                  <a:srgbClr val="0000FF"/>
                </a:solidFill>
              </a:rPr>
              <a:t>th</a:t>
            </a:r>
            <a:r>
              <a:rPr lang="en-US" i="1" dirty="0" smtClean="0">
                <a:solidFill>
                  <a:srgbClr val="0000FF"/>
                </a:solidFill>
              </a:rPr>
              <a:t> Annual WRF Users’ Workshop 12-16 June 2017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115FE52-7260-1D4A-8722-D9DFC41C1C7A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25811" y="6111252"/>
            <a:ext cx="6529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NSF Grant DMS 1419593</a:t>
            </a:r>
          </a:p>
          <a:p>
            <a:pPr algn="ctr"/>
            <a:r>
              <a:rPr lang="en-US" i="1" dirty="0" smtClean="0"/>
              <a:t>USDA NIFA Grants 2015-67003-23508 and 2015-67003-23460 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RMSE and MAE for WRF-modeled 2-m air temperature (</a:t>
            </a:r>
            <a:r>
              <a:rPr lang="en-US" baseline="30000" dirty="0" err="1" smtClean="0">
                <a:solidFill>
                  <a:srgbClr val="0000FF"/>
                </a:solidFill>
              </a:rPr>
              <a:t>o</a:t>
            </a:r>
            <a:r>
              <a:rPr lang="en-US" dirty="0" err="1" smtClean="0">
                <a:solidFill>
                  <a:srgbClr val="0000FF"/>
                </a:solidFill>
              </a:rPr>
              <a:t>C</a:t>
            </a:r>
            <a:r>
              <a:rPr lang="en-US" dirty="0" smtClean="0">
                <a:solidFill>
                  <a:srgbClr val="0000FF"/>
                </a:solidFill>
              </a:rPr>
              <a:t>) and 10-m wind speed  (ms</a:t>
            </a:r>
            <a:r>
              <a:rPr lang="en-US" baseline="30000" dirty="0" smtClean="0">
                <a:solidFill>
                  <a:srgbClr val="0000FF"/>
                </a:solidFill>
              </a:rPr>
              <a:t>-1</a:t>
            </a:r>
            <a:r>
              <a:rPr lang="en-US" dirty="0" smtClean="0">
                <a:solidFill>
                  <a:srgbClr val="0000FF"/>
                </a:solidFill>
              </a:rPr>
              <a:t>) at the rural stations </a:t>
            </a:r>
            <a:endParaRPr lang="en-US" dirty="0">
              <a:solidFill>
                <a:srgbClr val="0000FF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2319867"/>
          <a:ext cx="8229600" cy="25958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913467"/>
                <a:gridCol w="1378373"/>
                <a:gridCol w="1645920"/>
                <a:gridCol w="1645920"/>
                <a:gridCol w="164592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WRF-experiment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RMSE (</a:t>
                      </a:r>
                      <a:r>
                        <a:rPr lang="en-US" baseline="30000" dirty="0" err="1" smtClean="0">
                          <a:solidFill>
                            <a:srgbClr val="0000FF"/>
                          </a:solidFill>
                        </a:rPr>
                        <a:t>o</a:t>
                      </a:r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C</a:t>
                      </a:r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)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MAE (</a:t>
                      </a:r>
                      <a:r>
                        <a:rPr lang="en-US" baseline="30000" dirty="0" err="1" smtClean="0">
                          <a:solidFill>
                            <a:srgbClr val="0000FF"/>
                          </a:solidFill>
                        </a:rPr>
                        <a:t>o</a:t>
                      </a:r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C</a:t>
                      </a:r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)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RMSE (ms</a:t>
                      </a:r>
                      <a:r>
                        <a:rPr lang="en-US" baseline="30000" dirty="0" smtClean="0">
                          <a:solidFill>
                            <a:srgbClr val="0000FF"/>
                          </a:solidFill>
                        </a:rPr>
                        <a:t>-1</a:t>
                      </a:r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)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MAE (ms</a:t>
                      </a:r>
                      <a:r>
                        <a:rPr lang="en-US" baseline="30000" dirty="0" smtClean="0">
                          <a:solidFill>
                            <a:srgbClr val="0000FF"/>
                          </a:solidFill>
                        </a:rPr>
                        <a:t>-1</a:t>
                      </a:r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)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NoahMP</a:t>
                      </a:r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-BEPBEM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1.772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1.529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1.361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1.082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Noah-BEPBEM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2.113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1.915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1.851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1.602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NoahMP</a:t>
                      </a:r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-SUCM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1.780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1.543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1.388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1.098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Noah-SUCM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2.091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1.887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1.913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1.657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NoahMP</a:t>
                      </a:r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-BULK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1.774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1.548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1.435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1.137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Noah-BULK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2.248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2.056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1.828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1.563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5FE52-7260-1D4A-8722-D9DFC41C1C7A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32341" y="6304002"/>
            <a:ext cx="6529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0000FF"/>
                </a:solidFill>
              </a:rPr>
              <a:t>18</a:t>
            </a:r>
            <a:r>
              <a:rPr lang="en-US" i="1" baseline="30000" dirty="0" smtClean="0">
                <a:solidFill>
                  <a:srgbClr val="0000FF"/>
                </a:solidFill>
              </a:rPr>
              <a:t>th</a:t>
            </a:r>
            <a:r>
              <a:rPr lang="en-US" i="1" dirty="0" smtClean="0">
                <a:solidFill>
                  <a:srgbClr val="0000FF"/>
                </a:solidFill>
              </a:rPr>
              <a:t> Annual WRF Users’ Workshop 12-16 June 2017</a:t>
            </a:r>
            <a:endParaRPr lang="en-US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936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Scatter plots of WRF-modeled </a:t>
            </a:r>
            <a:r>
              <a:rPr lang="en-US" sz="2800" dirty="0" err="1" smtClean="0">
                <a:solidFill>
                  <a:srgbClr val="0000FF"/>
                </a:solidFill>
              </a:rPr>
              <a:t>vs</a:t>
            </a:r>
            <a:r>
              <a:rPr lang="en-US" sz="2800" dirty="0" smtClean="0">
                <a:solidFill>
                  <a:srgbClr val="0000FF"/>
                </a:solidFill>
              </a:rPr>
              <a:t> observed 2-m air temperature (left) and 10-m wind speed (right) averaged over all urban stations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4" name="Picture 3" descr="WRF_vs_Obs_Noah_NoahMP_BULK_SUCM_BEPBEM_T2m_URBAN_scatterplots_sixpanel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355507" y="276120"/>
            <a:ext cx="5299364" cy="6858000"/>
          </a:xfrm>
          <a:prstGeom prst="rect">
            <a:avLst/>
          </a:prstGeom>
        </p:spPr>
      </p:pic>
      <p:pic>
        <p:nvPicPr>
          <p:cNvPr id="5" name="Picture 4" descr="WRF_vs_Obs_Noah_NoahMP_BULK_SUCM_BEPBEM_WS10m_URBAN_scatterplots_sixpanel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131118" y="262314"/>
            <a:ext cx="5299364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32341" y="6304002"/>
            <a:ext cx="6529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0000FF"/>
                </a:solidFill>
              </a:rPr>
              <a:t>18</a:t>
            </a:r>
            <a:r>
              <a:rPr lang="en-US" i="1" baseline="30000" dirty="0" smtClean="0">
                <a:solidFill>
                  <a:srgbClr val="0000FF"/>
                </a:solidFill>
              </a:rPr>
              <a:t>th</a:t>
            </a:r>
            <a:r>
              <a:rPr lang="en-US" i="1" dirty="0" smtClean="0">
                <a:solidFill>
                  <a:srgbClr val="0000FF"/>
                </a:solidFill>
              </a:rPr>
              <a:t> Annual WRF Users’ Workshop 12-16 June 2017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1509" y="5922658"/>
            <a:ext cx="1074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Noah-MP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80843" y="5964076"/>
            <a:ext cx="68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Noah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90070" y="5948476"/>
            <a:ext cx="1074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Noah-MP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77005" y="5939858"/>
            <a:ext cx="68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Noah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8479738" y="2124711"/>
            <a:ext cx="977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BEPBEM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8043530" y="2907147"/>
            <a:ext cx="1851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SUCM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8044075" y="4233057"/>
            <a:ext cx="1851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BULK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5FE52-7260-1D4A-8722-D9DFC41C1C7A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RF_vs_Obs_Noah_NoahMP_BULK_T2m_URBAN_diurnal_cycle_red_twopanel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162237" y="276120"/>
            <a:ext cx="5299364" cy="6858000"/>
          </a:xfrm>
          <a:prstGeom prst="rect">
            <a:avLst/>
          </a:prstGeom>
        </p:spPr>
      </p:pic>
      <p:pic>
        <p:nvPicPr>
          <p:cNvPr id="5" name="Picture 4" descr="WRF_vs_Obs_Noah_NoahMP_SUCM_T2m_URBAN_diurnal_cycle_red_twopanel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131118" y="276120"/>
            <a:ext cx="5299364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-111930"/>
            <a:ext cx="8229600" cy="161675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Time series of observed (black curves) and WRF-modeled (red curves) 2-m air temperature </a:t>
            </a:r>
            <a:br>
              <a:rPr lang="en-US" sz="2800" dirty="0" smtClean="0">
                <a:solidFill>
                  <a:srgbClr val="0000FF"/>
                </a:solidFill>
              </a:rPr>
            </a:br>
            <a:r>
              <a:rPr lang="en-US" sz="2800" dirty="0" smtClean="0">
                <a:solidFill>
                  <a:srgbClr val="0000FF"/>
                </a:solidFill>
              </a:rPr>
              <a:t>averaged over all urban stations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01570" y="3563831"/>
            <a:ext cx="2419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Obs. vs. </a:t>
            </a:r>
            <a:r>
              <a:rPr lang="en-US" dirty="0" err="1" smtClean="0">
                <a:solidFill>
                  <a:srgbClr val="0000FF"/>
                </a:solidFill>
              </a:rPr>
              <a:t>NoahMP</a:t>
            </a:r>
            <a:r>
              <a:rPr lang="en-US" dirty="0" smtClean="0">
                <a:solidFill>
                  <a:srgbClr val="0000FF"/>
                </a:solidFill>
              </a:rPr>
              <a:t>-SUCM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21026" y="6033106"/>
            <a:ext cx="2110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Obs. vs. Noah-SUCM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10565" y="6046912"/>
            <a:ext cx="2026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Obs. vs. Noah-BULK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10565" y="3550025"/>
            <a:ext cx="2335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Obs. vs. </a:t>
            </a:r>
            <a:r>
              <a:rPr lang="en-US" dirty="0" err="1" smtClean="0">
                <a:solidFill>
                  <a:srgbClr val="0000FF"/>
                </a:solidFill>
              </a:rPr>
              <a:t>NoahMP</a:t>
            </a:r>
            <a:r>
              <a:rPr lang="en-US" dirty="0" smtClean="0">
                <a:solidFill>
                  <a:srgbClr val="0000FF"/>
                </a:solidFill>
              </a:rPr>
              <a:t>-BULK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32341" y="6414450"/>
            <a:ext cx="6529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0000FF"/>
                </a:solidFill>
              </a:rPr>
              <a:t>18</a:t>
            </a:r>
            <a:r>
              <a:rPr lang="en-US" i="1" baseline="30000" dirty="0" smtClean="0">
                <a:solidFill>
                  <a:srgbClr val="0000FF"/>
                </a:solidFill>
              </a:rPr>
              <a:t>th</a:t>
            </a:r>
            <a:r>
              <a:rPr lang="en-US" i="1" dirty="0" smtClean="0">
                <a:solidFill>
                  <a:srgbClr val="0000FF"/>
                </a:solidFill>
              </a:rPr>
              <a:t> Annual WRF Users’ Workshop 12-16 June 2017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5FE52-7260-1D4A-8722-D9DFC41C1C7A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-111930"/>
            <a:ext cx="8229600" cy="161675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Time series of observed (black curves) and WRF-modeled (red curves) 10-m wind speed </a:t>
            </a:r>
            <a:br>
              <a:rPr lang="en-US" sz="2800" dirty="0" smtClean="0">
                <a:solidFill>
                  <a:srgbClr val="0000FF"/>
                </a:solidFill>
              </a:rPr>
            </a:br>
            <a:r>
              <a:rPr lang="en-US" sz="2800" dirty="0" smtClean="0">
                <a:solidFill>
                  <a:srgbClr val="0000FF"/>
                </a:solidFill>
              </a:rPr>
              <a:t>averaged over all urban stations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6" name="Picture 5" descr="WRF_vs_Obs_Noah_NoahMP_BEPBEM_WS10m_URBAN_diurnal_cycle_red_twopanel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217457" y="262314"/>
            <a:ext cx="5299364" cy="6858000"/>
          </a:xfrm>
          <a:prstGeom prst="rect">
            <a:avLst/>
          </a:prstGeom>
        </p:spPr>
      </p:pic>
      <p:pic>
        <p:nvPicPr>
          <p:cNvPr id="7" name="Picture 6" descr="WRF_vs_Obs_Noah_NoahMP_SUCM_WS10m_URBAN_diurnal_cycle_red_twopanel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227753" y="262314"/>
            <a:ext cx="5299364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89685" y="3550025"/>
            <a:ext cx="2638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Obs. vs. </a:t>
            </a:r>
            <a:r>
              <a:rPr lang="en-US" dirty="0" err="1" smtClean="0">
                <a:solidFill>
                  <a:srgbClr val="0000FF"/>
                </a:solidFill>
              </a:rPr>
              <a:t>NoahMP</a:t>
            </a:r>
            <a:r>
              <a:rPr lang="en-US" dirty="0" smtClean="0">
                <a:solidFill>
                  <a:srgbClr val="0000FF"/>
                </a:solidFill>
              </a:rPr>
              <a:t>-BEPBEM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10565" y="6046912"/>
            <a:ext cx="2328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Obs. vs. Noah-BEPBEM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25815" y="3550025"/>
            <a:ext cx="2419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Obs. vs. </a:t>
            </a:r>
            <a:r>
              <a:rPr lang="en-US" dirty="0" err="1" smtClean="0">
                <a:solidFill>
                  <a:srgbClr val="0000FF"/>
                </a:solidFill>
              </a:rPr>
              <a:t>NoahMP</a:t>
            </a:r>
            <a:r>
              <a:rPr lang="en-US" dirty="0" smtClean="0">
                <a:solidFill>
                  <a:srgbClr val="0000FF"/>
                </a:solidFill>
              </a:rPr>
              <a:t>-SUCM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21026" y="6033106"/>
            <a:ext cx="2110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Obs. vs. Noah-SUCM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32341" y="6414450"/>
            <a:ext cx="6529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0000FF"/>
                </a:solidFill>
              </a:rPr>
              <a:t>18</a:t>
            </a:r>
            <a:r>
              <a:rPr lang="en-US" i="1" baseline="30000" dirty="0" smtClean="0">
                <a:solidFill>
                  <a:srgbClr val="0000FF"/>
                </a:solidFill>
              </a:rPr>
              <a:t>th</a:t>
            </a:r>
            <a:r>
              <a:rPr lang="en-US" i="1" dirty="0" smtClean="0">
                <a:solidFill>
                  <a:srgbClr val="0000FF"/>
                </a:solidFill>
              </a:rPr>
              <a:t> Annual WRF Users’ Workshop 12-16 June 2017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5FE52-7260-1D4A-8722-D9DFC41C1C7A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TRL_Present_Clim_Noah_NoahMP_bepbem_sucm_bulk_TSK_PHX_13LT_newscale_sixpanel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327897" y="303732"/>
            <a:ext cx="5299364" cy="6858000"/>
          </a:xfrm>
          <a:prstGeom prst="rect">
            <a:avLst/>
          </a:prstGeom>
        </p:spPr>
      </p:pic>
      <p:pic>
        <p:nvPicPr>
          <p:cNvPr id="5" name="Picture 4" descr="CTRL_Present_Clim_Noah_NoahMP_bepbem_sucm_bulk_TSK_TUC_13LT_newscale_sixpanel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213948" y="303732"/>
            <a:ext cx="5299364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3268" y="67548"/>
            <a:ext cx="8738482" cy="11430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WRF-modeled mean surface skin temperature averaged for the entire 15-day clear-sky summertime period (at 1300 LT) and across the Phoenix (left) and Tucson (right) regions 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32341" y="6304002"/>
            <a:ext cx="6529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0000FF"/>
                </a:solidFill>
              </a:rPr>
              <a:t>18</a:t>
            </a:r>
            <a:r>
              <a:rPr lang="en-US" i="1" baseline="30000" dirty="0" smtClean="0">
                <a:solidFill>
                  <a:srgbClr val="0000FF"/>
                </a:solidFill>
              </a:rPr>
              <a:t>th</a:t>
            </a:r>
            <a:r>
              <a:rPr lang="en-US" i="1" dirty="0" smtClean="0">
                <a:solidFill>
                  <a:srgbClr val="0000FF"/>
                </a:solidFill>
              </a:rPr>
              <a:t> Annual WRF Users’ Workshop 12-16 June 2017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14209" y="5964076"/>
            <a:ext cx="1074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Noah-MP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59123" y="5939858"/>
            <a:ext cx="1074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Noah-MP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98675" y="5950270"/>
            <a:ext cx="3069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Noah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3518" y="5950804"/>
            <a:ext cx="68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Noah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5FE52-7260-1D4A-8722-D9DFC41C1C7A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3268" y="67548"/>
            <a:ext cx="8738482" cy="11430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WRF-modeled mean surface skin temperature averaged for the entire 15-day clear-sky summertime period (at 1100 LT) and across the Phoenix (left) and Tucson (right) regions 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5" name="Picture 4" descr="CTRL_Present_Clim_Noah_NoahMP_bepbem_sucm_bulk_TSK_PHX_11LT_newscale_sixpanel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300287" y="345150"/>
            <a:ext cx="5299364" cy="6858000"/>
          </a:xfrm>
          <a:prstGeom prst="rect">
            <a:avLst/>
          </a:prstGeom>
        </p:spPr>
      </p:pic>
      <p:pic>
        <p:nvPicPr>
          <p:cNvPr id="6" name="Picture 5" descr="CTRL_Present_Clim_Noah_NoahMP_bepbem_sucm_bulk_TSK_TUC_11LT_newscale_sixpanel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213948" y="345150"/>
            <a:ext cx="5299364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32341" y="6304002"/>
            <a:ext cx="6529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0000FF"/>
                </a:solidFill>
              </a:rPr>
              <a:t>18</a:t>
            </a:r>
            <a:r>
              <a:rPr lang="en-US" i="1" baseline="30000" dirty="0" smtClean="0">
                <a:solidFill>
                  <a:srgbClr val="0000FF"/>
                </a:solidFill>
              </a:rPr>
              <a:t>th</a:t>
            </a:r>
            <a:r>
              <a:rPr lang="en-US" i="1" dirty="0" smtClean="0">
                <a:solidFill>
                  <a:srgbClr val="0000FF"/>
                </a:solidFill>
              </a:rPr>
              <a:t> Annual WRF Users’ Workshop 12-16 June 2017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5FE52-7260-1D4A-8722-D9DFC41C1C7A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83518" y="5950804"/>
            <a:ext cx="68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Noah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14209" y="5964076"/>
            <a:ext cx="1074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Noah-MP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98675" y="5950270"/>
            <a:ext cx="3069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Noah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59123" y="5953664"/>
            <a:ext cx="1074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Noah-MP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2250"/>
            <a:ext cx="8229600" cy="11430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Spatial mean of daytime MODIS-observed and WRF-modeled surface skin temperature averaged for the entire 15-day clear sky summertime period  (at 1100 LT and at 1300 LT) and across the Phoenix (PHX) and Tucson (TUC) regions</a:t>
            </a:r>
            <a:endParaRPr lang="en-US" sz="2400" dirty="0">
              <a:solidFill>
                <a:srgbClr val="0000FF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07074" y="1972962"/>
          <a:ext cx="8479728" cy="351027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043120"/>
                <a:gridCol w="1753218"/>
                <a:gridCol w="1380487"/>
                <a:gridCol w="1670389"/>
                <a:gridCol w="163251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WRF-experiments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PHX</a:t>
                      </a:r>
                      <a:r>
                        <a:rPr lang="en-US" baseline="0" dirty="0" smtClean="0">
                          <a:solidFill>
                            <a:srgbClr val="0000FF"/>
                          </a:solidFill>
                        </a:rPr>
                        <a:t> (</a:t>
                      </a:r>
                      <a:r>
                        <a:rPr lang="en-US" baseline="30000" dirty="0" err="1" smtClean="0">
                          <a:solidFill>
                            <a:srgbClr val="0000FF"/>
                          </a:solidFill>
                        </a:rPr>
                        <a:t>o</a:t>
                      </a:r>
                      <a:r>
                        <a:rPr lang="en-US" baseline="0" dirty="0" err="1" smtClean="0">
                          <a:solidFill>
                            <a:srgbClr val="0000FF"/>
                          </a:solidFill>
                        </a:rPr>
                        <a:t>C</a:t>
                      </a:r>
                      <a:r>
                        <a:rPr lang="en-US" baseline="0" dirty="0" smtClean="0">
                          <a:solidFill>
                            <a:srgbClr val="0000FF"/>
                          </a:solidFill>
                        </a:rPr>
                        <a:t>)</a:t>
                      </a:r>
                    </a:p>
                    <a:p>
                      <a:r>
                        <a:rPr lang="en-US" baseline="0" dirty="0" smtClean="0">
                          <a:solidFill>
                            <a:srgbClr val="0000FF"/>
                          </a:solidFill>
                        </a:rPr>
                        <a:t>(1300 LT)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TUC (</a:t>
                      </a:r>
                      <a:r>
                        <a:rPr lang="en-US" baseline="30000" dirty="0" err="1" smtClean="0">
                          <a:solidFill>
                            <a:srgbClr val="0000FF"/>
                          </a:solidFill>
                        </a:rPr>
                        <a:t>o</a:t>
                      </a:r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C</a:t>
                      </a:r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)</a:t>
                      </a:r>
                    </a:p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(1300 LT)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PHX</a:t>
                      </a:r>
                      <a:r>
                        <a:rPr lang="en-US" baseline="0" dirty="0" smtClean="0">
                          <a:solidFill>
                            <a:srgbClr val="0000FF"/>
                          </a:solidFill>
                        </a:rPr>
                        <a:t> (</a:t>
                      </a:r>
                      <a:r>
                        <a:rPr lang="en-US" baseline="30000" dirty="0" err="1" smtClean="0">
                          <a:solidFill>
                            <a:srgbClr val="0000FF"/>
                          </a:solidFill>
                        </a:rPr>
                        <a:t>o</a:t>
                      </a:r>
                      <a:r>
                        <a:rPr lang="en-US" baseline="0" dirty="0" err="1" smtClean="0">
                          <a:solidFill>
                            <a:srgbClr val="0000FF"/>
                          </a:solidFill>
                        </a:rPr>
                        <a:t>C</a:t>
                      </a:r>
                      <a:r>
                        <a:rPr lang="en-US" baseline="0" dirty="0" smtClean="0">
                          <a:solidFill>
                            <a:srgbClr val="0000FF"/>
                          </a:solidFill>
                        </a:rPr>
                        <a:t>)</a:t>
                      </a:r>
                    </a:p>
                    <a:p>
                      <a:r>
                        <a:rPr lang="en-US" baseline="0" dirty="0" smtClean="0">
                          <a:solidFill>
                            <a:srgbClr val="0000FF"/>
                          </a:solidFill>
                        </a:rPr>
                        <a:t>(1100 LT)</a:t>
                      </a:r>
                      <a:endParaRPr lang="en-US" dirty="0" smtClean="0">
                        <a:solidFill>
                          <a:srgbClr val="0000FF"/>
                        </a:solidFill>
                      </a:endParaRPr>
                    </a:p>
                    <a:p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TUC (</a:t>
                      </a:r>
                      <a:r>
                        <a:rPr lang="en-US" baseline="30000" dirty="0" err="1" smtClean="0">
                          <a:solidFill>
                            <a:srgbClr val="0000FF"/>
                          </a:solidFill>
                        </a:rPr>
                        <a:t>o</a:t>
                      </a:r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C</a:t>
                      </a:r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)</a:t>
                      </a:r>
                    </a:p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(1100 LT)</a:t>
                      </a:r>
                    </a:p>
                    <a:p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NoahMP</a:t>
                      </a:r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-BEPBEM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52.986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50.109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49.437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46.878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Noah-BEPBEM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50.908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48.663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48.004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46.073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NoahMP</a:t>
                      </a:r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-SUCM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52.296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49.534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48.756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46.292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Noah-SUCM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50.289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48.156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47.355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45.544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NoahMP</a:t>
                      </a:r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-BULK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52.671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49.842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48.998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46.537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Noah-BULK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50.622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48.430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47.619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45.771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MODIS 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55.224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53.932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51.808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49.553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32341" y="6193554"/>
            <a:ext cx="6529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0000FF"/>
                </a:solidFill>
              </a:rPr>
              <a:t>Salamanca et al. (2017), J. </a:t>
            </a:r>
            <a:r>
              <a:rPr lang="en-US" i="1" dirty="0" err="1" smtClean="0">
                <a:solidFill>
                  <a:srgbClr val="0000FF"/>
                </a:solidFill>
              </a:rPr>
              <a:t>Geophys</a:t>
            </a:r>
            <a:r>
              <a:rPr lang="en-US" i="1" dirty="0" smtClean="0">
                <a:solidFill>
                  <a:srgbClr val="0000FF"/>
                </a:solidFill>
              </a:rPr>
              <a:t>. Res. Atmos. (submitted)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5FE52-7260-1D4A-8722-D9DFC41C1C7A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8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Conclusions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073" y="1116990"/>
            <a:ext cx="8710871" cy="5316484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800" dirty="0" smtClean="0">
                <a:solidFill>
                  <a:srgbClr val="0000FF"/>
                </a:solidFill>
              </a:rPr>
              <a:t>Noah-MP reproduces somewhat better than Noah the daytime surface skin temperature and the daily evolution of near-surface air temperature and wind speed.</a:t>
            </a:r>
          </a:p>
          <a:p>
            <a:pPr algn="just"/>
            <a:r>
              <a:rPr lang="en-US" sz="2800" dirty="0" smtClean="0">
                <a:solidFill>
                  <a:srgbClr val="0000FF"/>
                </a:solidFill>
              </a:rPr>
              <a:t>Bulk urban parameterization seems to overestimate nighttime 2-m air temperature compared to the single-layer and multilayer </a:t>
            </a:r>
            <a:r>
              <a:rPr lang="en-US" sz="2800" dirty="0" err="1" smtClean="0">
                <a:solidFill>
                  <a:srgbClr val="0000FF"/>
                </a:solidFill>
              </a:rPr>
              <a:t>UCMs</a:t>
            </a:r>
            <a:r>
              <a:rPr lang="en-US" sz="2800" dirty="0" smtClean="0">
                <a:solidFill>
                  <a:srgbClr val="0000FF"/>
                </a:solidFill>
              </a:rPr>
              <a:t> that reproduce more accurately the daily evolution of near-surface air temperature.</a:t>
            </a:r>
          </a:p>
          <a:p>
            <a:pPr algn="just"/>
            <a:r>
              <a:rPr lang="en-US" sz="2800" dirty="0" smtClean="0">
                <a:solidFill>
                  <a:srgbClr val="0000FF"/>
                </a:solidFill>
              </a:rPr>
              <a:t> Only the multilayer UCM is able to reproduce effectively the daily evolution of near-surface wind speed, while both the single-layer and bulk urban parameterizations overestimate it considerably.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5FE52-7260-1D4A-8722-D9DFC41C1C7A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7738"/>
            <a:ext cx="8405526" cy="4525963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Introduction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WRF-simulations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Results (WRF </a:t>
            </a:r>
            <a:r>
              <a:rPr lang="en-US" dirty="0" err="1" smtClean="0">
                <a:solidFill>
                  <a:srgbClr val="0000FF"/>
                </a:solidFill>
              </a:rPr>
              <a:t>vs</a:t>
            </a:r>
            <a:r>
              <a:rPr lang="en-US" dirty="0" smtClean="0">
                <a:solidFill>
                  <a:srgbClr val="0000FF"/>
                </a:solidFill>
              </a:rPr>
              <a:t> Observations):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Rural areas (near-surface temp. and wind speed)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Urban areas (near-surface temp. and wind speed)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Urban and rural areas </a:t>
            </a:r>
            <a:r>
              <a:rPr lang="en-US" dirty="0" smtClean="0">
                <a:solidFill>
                  <a:srgbClr val="0000FF"/>
                </a:solidFill>
              </a:rPr>
              <a:t>(daytime land </a:t>
            </a:r>
            <a:r>
              <a:rPr lang="en-US" dirty="0" smtClean="0">
                <a:solidFill>
                  <a:srgbClr val="0000FF"/>
                </a:solidFill>
              </a:rPr>
              <a:t>surface </a:t>
            </a:r>
            <a:r>
              <a:rPr lang="en-US" dirty="0" smtClean="0">
                <a:solidFill>
                  <a:srgbClr val="0000FF"/>
                </a:solidFill>
              </a:rPr>
              <a:t>temp.)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Conclusions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5FE52-7260-1D4A-8722-D9DFC41C1C7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5800" y="10094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Evaluation of the Noah-MP LSM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coupled to WRF in a semiarid urban environment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32341" y="6304002"/>
            <a:ext cx="6529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0000FF"/>
                </a:solidFill>
              </a:rPr>
              <a:t>18</a:t>
            </a:r>
            <a:r>
              <a:rPr lang="en-US" i="1" baseline="30000" dirty="0" smtClean="0">
                <a:solidFill>
                  <a:srgbClr val="0000FF"/>
                </a:solidFill>
              </a:rPr>
              <a:t>th</a:t>
            </a:r>
            <a:r>
              <a:rPr lang="en-US" i="1" dirty="0" smtClean="0">
                <a:solidFill>
                  <a:srgbClr val="0000FF"/>
                </a:solidFill>
              </a:rPr>
              <a:t> Annual WRF Users’ Workshop 12-16 June 2017</a:t>
            </a:r>
            <a:endParaRPr lang="en-US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Introduction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268" y="1738260"/>
            <a:ext cx="8697068" cy="4525963"/>
          </a:xfrm>
        </p:spPr>
        <p:txBody>
          <a:bodyPr/>
          <a:lstStyle/>
          <a:p>
            <a:pPr algn="just"/>
            <a:r>
              <a:rPr lang="en-US" dirty="0" smtClean="0">
                <a:solidFill>
                  <a:srgbClr val="0000FF"/>
                </a:solidFill>
              </a:rPr>
              <a:t>We have augmented the existing capabilities of the WRF-urban modeling system by coupling three </a:t>
            </a:r>
            <a:r>
              <a:rPr lang="en-US" dirty="0" err="1" smtClean="0">
                <a:solidFill>
                  <a:srgbClr val="0000FF"/>
                </a:solidFill>
              </a:rPr>
              <a:t>UCMs</a:t>
            </a:r>
            <a:r>
              <a:rPr lang="en-US" dirty="0" smtClean="0">
                <a:solidFill>
                  <a:srgbClr val="0000FF"/>
                </a:solidFill>
              </a:rPr>
              <a:t> with the new community Noah with multi-parameterization options (Noah-MP) LSM.</a:t>
            </a:r>
          </a:p>
          <a:p>
            <a:pPr algn="just"/>
            <a:r>
              <a:rPr lang="en-US" dirty="0" smtClean="0">
                <a:solidFill>
                  <a:srgbClr val="0000FF"/>
                </a:solidFill>
              </a:rPr>
              <a:t>These new WRF-urban modeling system’s capabilities are included in the public release of WRF and are </a:t>
            </a:r>
            <a:r>
              <a:rPr lang="en-US" smtClean="0">
                <a:solidFill>
                  <a:srgbClr val="0000FF"/>
                </a:solidFill>
              </a:rPr>
              <a:t>available in </a:t>
            </a:r>
            <a:r>
              <a:rPr lang="en-US" dirty="0" smtClean="0">
                <a:solidFill>
                  <a:srgbClr val="0000FF"/>
                </a:solidFill>
              </a:rPr>
              <a:t>WRFv3.9 (April 2017). </a:t>
            </a:r>
          </a:p>
          <a:p>
            <a:pPr algn="just"/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32341" y="6304002"/>
            <a:ext cx="6529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0000FF"/>
                </a:solidFill>
              </a:rPr>
              <a:t>18</a:t>
            </a:r>
            <a:r>
              <a:rPr lang="en-US" i="1" baseline="30000" dirty="0" smtClean="0">
                <a:solidFill>
                  <a:srgbClr val="0000FF"/>
                </a:solidFill>
              </a:rPr>
              <a:t>th</a:t>
            </a:r>
            <a:r>
              <a:rPr lang="en-US" i="1" dirty="0" smtClean="0">
                <a:solidFill>
                  <a:srgbClr val="0000FF"/>
                </a:solidFill>
              </a:rPr>
              <a:t> Annual WRF Users’ Workshop 12-16 June 2017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5FE52-7260-1D4A-8722-D9DFC41C1C7A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WRF-simulations</a:t>
            </a:r>
            <a:endParaRPr lang="en-US" dirty="0">
              <a:solidFill>
                <a:srgbClr val="0000FF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738260"/>
          <a:ext cx="8229600" cy="25958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WRF-simulations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Land surface model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Urban parameterization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Noah-BULK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Noah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Bulk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Noah-SUCM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Noah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Single-layer UCM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Noah-BEPBEM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Noah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Multilayer BEP+BEM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NoahMP</a:t>
                      </a:r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-BULK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Noah-MP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Bulk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NoahMP</a:t>
                      </a:r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-SUCM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Noah-MP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Single-layer UCM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0000FF"/>
                          </a:solidFill>
                        </a:rPr>
                        <a:t>NoahMP</a:t>
                      </a:r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-BEPBEM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Noah-MP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Multilayer BEP+BEM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32341" y="6304002"/>
            <a:ext cx="6529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0000FF"/>
                </a:solidFill>
              </a:rPr>
              <a:t>18</a:t>
            </a:r>
            <a:r>
              <a:rPr lang="en-US" i="1" baseline="30000" dirty="0" smtClean="0">
                <a:solidFill>
                  <a:srgbClr val="0000FF"/>
                </a:solidFill>
              </a:rPr>
              <a:t>th</a:t>
            </a:r>
            <a:r>
              <a:rPr lang="en-US" i="1" dirty="0" smtClean="0">
                <a:solidFill>
                  <a:srgbClr val="0000FF"/>
                </a:solidFill>
              </a:rPr>
              <a:t> Annual WRF Users’ Workshop 12-16 June 2017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5FE52-7260-1D4A-8722-D9DFC41C1C7A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096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WRF-simulations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55953"/>
            <a:ext cx="8229600" cy="5693127"/>
          </a:xfrm>
        </p:spPr>
        <p:txBody>
          <a:bodyPr>
            <a:normAutofit fontScale="85000" lnSpcReduction="20000"/>
          </a:bodyPr>
          <a:lstStyle/>
          <a:p>
            <a:pPr lvl="0" algn="just" fontAlgn="base"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FF"/>
                </a:solidFill>
                <a:ea typeface="Times New Roman" pitchFamily="-111" charset="0"/>
                <a:cs typeface="Times New Roman" pitchFamily="-111" charset="0"/>
              </a:rPr>
              <a:t>WRF-model (V3.7.1) simulations were performed with three two-way nested domains with 276 </a:t>
            </a:r>
            <a:r>
              <a:rPr lang="en-US" dirty="0" err="1" smtClean="0">
                <a:solidFill>
                  <a:srgbClr val="0000FF"/>
                </a:solidFill>
                <a:ea typeface="Times New Roman" pitchFamily="-111" charset="0"/>
                <a:cs typeface="Times New Roman" pitchFamily="-111" charset="0"/>
              </a:rPr>
              <a:t>x</a:t>
            </a:r>
            <a:r>
              <a:rPr lang="en-US" dirty="0" smtClean="0">
                <a:solidFill>
                  <a:srgbClr val="0000FF"/>
                </a:solidFill>
                <a:ea typeface="Times New Roman" pitchFamily="-111" charset="0"/>
                <a:cs typeface="Times New Roman" pitchFamily="-111" charset="0"/>
              </a:rPr>
              <a:t> 296, 250 </a:t>
            </a:r>
            <a:r>
              <a:rPr lang="en-US" dirty="0" err="1" smtClean="0">
                <a:solidFill>
                  <a:srgbClr val="0000FF"/>
                </a:solidFill>
                <a:ea typeface="Times New Roman" pitchFamily="-111" charset="0"/>
                <a:cs typeface="Times New Roman" pitchFamily="-111" charset="0"/>
              </a:rPr>
              <a:t>x</a:t>
            </a:r>
            <a:r>
              <a:rPr lang="en-US" dirty="0" smtClean="0">
                <a:solidFill>
                  <a:srgbClr val="0000FF"/>
                </a:solidFill>
                <a:ea typeface="Times New Roman" pitchFamily="-111" charset="0"/>
                <a:cs typeface="Times New Roman" pitchFamily="-111" charset="0"/>
              </a:rPr>
              <a:t> 283, and 391 </a:t>
            </a:r>
            <a:r>
              <a:rPr lang="en-US" dirty="0" err="1" smtClean="0">
                <a:solidFill>
                  <a:srgbClr val="0000FF"/>
                </a:solidFill>
                <a:ea typeface="Times New Roman" pitchFamily="-111" charset="0"/>
                <a:cs typeface="Times New Roman" pitchFamily="-111" charset="0"/>
              </a:rPr>
              <a:t>x</a:t>
            </a:r>
            <a:r>
              <a:rPr lang="en-US" dirty="0" smtClean="0">
                <a:solidFill>
                  <a:srgbClr val="0000FF"/>
                </a:solidFill>
                <a:ea typeface="Times New Roman" pitchFamily="-111" charset="0"/>
                <a:cs typeface="Times New Roman" pitchFamily="-111" charset="0"/>
              </a:rPr>
              <a:t> 364 grid points, distanced, 9, 3, and 1 km respectively (the number of vertical sigma pressure levels was 40). </a:t>
            </a:r>
          </a:p>
          <a:p>
            <a:pPr lvl="0" algn="just" eaLnBrk="0" fontAlgn="base" hangingPunct="0"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FF"/>
                </a:solidFill>
                <a:ea typeface="Times New Roman" pitchFamily="-111" charset="0"/>
                <a:cs typeface="Times New Roman" pitchFamily="-111" charset="0"/>
              </a:rPr>
              <a:t> The simulations were conducted with the National Centers for Environmental Prediction Final Analysis data files (number ds083.2) for a 15-day clear-sky summertime period from June 15 (00 LT) to June 29 (23 LT) 2012.</a:t>
            </a:r>
          </a:p>
          <a:p>
            <a:pPr lvl="0" algn="just" fontAlgn="base"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FF"/>
                </a:solidFill>
                <a:ea typeface="Times New Roman" pitchFamily="-111" charset="0"/>
                <a:cs typeface="Times New Roman" pitchFamily="-111" charset="0"/>
              </a:rPr>
              <a:t> The US Geological Survey 30m 2006 National Land Cover Data set was used to represent modern-day  LULC within the Noah and Noah-MP land surface models for the urban domain. Three different urban classes describe the morphology of the cities: COI, HIR and LIR.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32341" y="6304002"/>
            <a:ext cx="6529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0000FF"/>
                </a:solidFill>
              </a:rPr>
              <a:t>18</a:t>
            </a:r>
            <a:r>
              <a:rPr lang="en-US" i="1" baseline="30000" dirty="0" smtClean="0">
                <a:solidFill>
                  <a:srgbClr val="0000FF"/>
                </a:solidFill>
              </a:rPr>
              <a:t>th</a:t>
            </a:r>
            <a:r>
              <a:rPr lang="en-US" i="1" dirty="0" smtClean="0">
                <a:solidFill>
                  <a:srgbClr val="0000FF"/>
                </a:solidFill>
              </a:rPr>
              <a:t> Annual WRF Users’ Workshop 12-16 June 2017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5FE52-7260-1D4A-8722-D9DFC41C1C7A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RF_inner_domain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91597" y="193284"/>
            <a:ext cx="7933195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34683" y="-70512"/>
            <a:ext cx="8669457" cy="967883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MODIS-based LULC and urban classification in the inner domain. AZMET weather stations locations for WRF model evaluation are indicated in the map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5FE52-7260-1D4A-8722-D9DFC41C1C7A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1930"/>
            <a:ext cx="8229600" cy="161675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Time series of observed (black curves) and WRF-modeled (red curves) 2-m air temperature (left) and </a:t>
            </a:r>
            <a:br>
              <a:rPr lang="en-US" sz="2800" dirty="0" smtClean="0">
                <a:solidFill>
                  <a:srgbClr val="0000FF"/>
                </a:solidFill>
              </a:rPr>
            </a:br>
            <a:r>
              <a:rPr lang="en-US" sz="2800" dirty="0" smtClean="0">
                <a:solidFill>
                  <a:srgbClr val="0000FF"/>
                </a:solidFill>
              </a:rPr>
              <a:t>10-m wind speed (right) averaged over all rural stations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32341" y="6304002"/>
            <a:ext cx="6529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0000FF"/>
                </a:solidFill>
              </a:rPr>
              <a:t>18</a:t>
            </a:r>
            <a:r>
              <a:rPr lang="en-US" i="1" baseline="30000" dirty="0" smtClean="0">
                <a:solidFill>
                  <a:srgbClr val="0000FF"/>
                </a:solidFill>
              </a:rPr>
              <a:t>th</a:t>
            </a:r>
            <a:r>
              <a:rPr lang="en-US" i="1" dirty="0" smtClean="0">
                <a:solidFill>
                  <a:srgbClr val="0000FF"/>
                </a:solidFill>
              </a:rPr>
              <a:t> Annual WRF Users’ Workshop 12-16 June 2017</a:t>
            </a:r>
            <a:endParaRPr lang="en-US" i="1" dirty="0">
              <a:solidFill>
                <a:srgbClr val="0000FF"/>
              </a:solidFill>
            </a:endParaRPr>
          </a:p>
        </p:txBody>
      </p:sp>
      <p:pic>
        <p:nvPicPr>
          <p:cNvPr id="10" name="Picture 9" descr="WRF_vs_Obs_Noah_NoahMP_BULK_T2m_RURAL_diurnal_cycle_red_twopanel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189847" y="262314"/>
            <a:ext cx="5299364" cy="6858000"/>
          </a:xfrm>
          <a:prstGeom prst="rect">
            <a:avLst/>
          </a:prstGeom>
        </p:spPr>
      </p:pic>
      <p:pic>
        <p:nvPicPr>
          <p:cNvPr id="11" name="Picture 10" descr="WRF_vs_Obs_Noah_NoahMP_BULK_WS10m_RURAL_diurnal_cycle_red_twopanel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075898" y="262314"/>
            <a:ext cx="5299364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35894" y="3527634"/>
            <a:ext cx="2335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Obs. vs. </a:t>
            </a:r>
            <a:r>
              <a:rPr lang="en-US" dirty="0" err="1" smtClean="0">
                <a:solidFill>
                  <a:srgbClr val="0000FF"/>
                </a:solidFill>
              </a:rPr>
              <a:t>NoahMP</a:t>
            </a:r>
            <a:r>
              <a:rPr lang="en-US" dirty="0" smtClean="0">
                <a:solidFill>
                  <a:srgbClr val="0000FF"/>
                </a:solidFill>
              </a:rPr>
              <a:t>-BULK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77121" y="5962282"/>
            <a:ext cx="2026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Obs. vs. Noah-BULK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71021" y="5962816"/>
            <a:ext cx="2026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Obs. vs. Noah-BULK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01815" y="3541974"/>
            <a:ext cx="2335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Obs. vs. </a:t>
            </a:r>
            <a:r>
              <a:rPr lang="en-US" dirty="0" err="1" smtClean="0">
                <a:solidFill>
                  <a:srgbClr val="0000FF"/>
                </a:solidFill>
              </a:rPr>
              <a:t>NoahMP</a:t>
            </a:r>
            <a:r>
              <a:rPr lang="en-US" dirty="0" smtClean="0">
                <a:solidFill>
                  <a:srgbClr val="0000FF"/>
                </a:solidFill>
              </a:rPr>
              <a:t>-BULK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5FE52-7260-1D4A-8722-D9DFC41C1C7A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5FE52-7260-1D4A-8722-D9DFC41C1C7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32341" y="6386838"/>
            <a:ext cx="6529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0000FF"/>
                </a:solidFill>
              </a:rPr>
              <a:t>18</a:t>
            </a:r>
            <a:r>
              <a:rPr lang="en-US" i="1" baseline="30000" dirty="0" smtClean="0">
                <a:solidFill>
                  <a:srgbClr val="0000FF"/>
                </a:solidFill>
              </a:rPr>
              <a:t>th</a:t>
            </a:r>
            <a:r>
              <a:rPr lang="en-US" i="1" dirty="0" smtClean="0">
                <a:solidFill>
                  <a:srgbClr val="0000FF"/>
                </a:solidFill>
              </a:rPr>
              <a:t> Annual WRF Users’ Workshop 12-16 June 2017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-111930"/>
            <a:ext cx="8229600" cy="161675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Time series of observed (black curves) and WRF-modeled (red curves)</a:t>
            </a:r>
            <a:r>
              <a:rPr lang="en-US" sz="2800" dirty="0" smtClean="0">
                <a:solidFill>
                  <a:srgbClr val="0000FF"/>
                </a:solidFill>
              </a:rPr>
              <a:t>  10</a:t>
            </a:r>
            <a:r>
              <a:rPr lang="en-US" sz="2800" dirty="0" smtClean="0">
                <a:solidFill>
                  <a:srgbClr val="0000FF"/>
                </a:solidFill>
              </a:rPr>
              <a:t>-m wind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smtClean="0">
                <a:solidFill>
                  <a:srgbClr val="0000FF"/>
                </a:solidFill>
              </a:rPr>
              <a:t>direction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smtClean="0">
                <a:solidFill>
                  <a:srgbClr val="0000FF"/>
                </a:solidFill>
              </a:rPr>
              <a:t>averaged over all rural stations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7" name="Picture 6" descr="WRF_vs_Obs_Noah_NoahMP_BULK_WD10m_RURAL_diurnal_cycle_red_twopanel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922318" y="331344"/>
            <a:ext cx="5299364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20429" y="3601852"/>
            <a:ext cx="2335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Obs. vs. </a:t>
            </a:r>
            <a:r>
              <a:rPr lang="en-US" dirty="0" err="1" smtClean="0">
                <a:solidFill>
                  <a:srgbClr val="0000FF"/>
                </a:solidFill>
              </a:rPr>
              <a:t>NoahMP</a:t>
            </a:r>
            <a:r>
              <a:rPr lang="en-US" dirty="0" smtClean="0">
                <a:solidFill>
                  <a:srgbClr val="0000FF"/>
                </a:solidFill>
              </a:rPr>
              <a:t>-BULK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61134" y="6008888"/>
            <a:ext cx="2026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Obs. vs. Noah-BULK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5FE52-7260-1D4A-8722-D9DFC41C1C7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48488" y="67548"/>
            <a:ext cx="8641848" cy="11430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Scatter plots of WRF-modeled </a:t>
            </a:r>
            <a:r>
              <a:rPr lang="en-US" sz="2800" dirty="0" err="1" smtClean="0">
                <a:solidFill>
                  <a:srgbClr val="0000FF"/>
                </a:solidFill>
              </a:rPr>
              <a:t>vs</a:t>
            </a:r>
            <a:r>
              <a:rPr lang="en-US" sz="2800" dirty="0" smtClean="0">
                <a:solidFill>
                  <a:srgbClr val="0000FF"/>
                </a:solidFill>
              </a:rPr>
              <a:t> observed 2-m air temperature </a:t>
            </a:r>
            <a:r>
              <a:rPr lang="en-US" sz="2800" dirty="0" smtClean="0">
                <a:solidFill>
                  <a:srgbClr val="0000FF"/>
                </a:solidFill>
              </a:rPr>
              <a:t>(top), 10</a:t>
            </a:r>
            <a:r>
              <a:rPr lang="en-US" sz="2800" dirty="0" smtClean="0">
                <a:solidFill>
                  <a:srgbClr val="0000FF"/>
                </a:solidFill>
              </a:rPr>
              <a:t>-m wind speed </a:t>
            </a:r>
            <a:r>
              <a:rPr lang="en-US" sz="2800" dirty="0" smtClean="0">
                <a:solidFill>
                  <a:srgbClr val="0000FF"/>
                </a:solidFill>
              </a:rPr>
              <a:t>(</a:t>
            </a:r>
            <a:r>
              <a:rPr lang="en-US" sz="2800" dirty="0" smtClean="0">
                <a:solidFill>
                  <a:srgbClr val="0000FF"/>
                </a:solidFill>
              </a:rPr>
              <a:t>middle</a:t>
            </a:r>
            <a:r>
              <a:rPr lang="en-US" sz="2800" dirty="0" smtClean="0">
                <a:solidFill>
                  <a:srgbClr val="0000FF"/>
                </a:solidFill>
              </a:rPr>
              <a:t>) and 10-m wind direction (bottom) </a:t>
            </a:r>
            <a:r>
              <a:rPr lang="en-US" sz="2800" dirty="0" smtClean="0">
                <a:solidFill>
                  <a:srgbClr val="0000FF"/>
                </a:solidFill>
              </a:rPr>
              <a:t>averaged over all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smtClean="0">
                <a:solidFill>
                  <a:srgbClr val="0000FF"/>
                </a:solidFill>
              </a:rPr>
              <a:t>rural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smtClean="0">
                <a:solidFill>
                  <a:srgbClr val="0000FF"/>
                </a:solidFill>
              </a:rPr>
              <a:t>stations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6" name="Picture 5" descr="WRF_vs_Obs_Noah_NoahMP_BULK_T2m_WS10m_WD10m_RURAL_scatterplots_sixpanels_blacklin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922318" y="289926"/>
            <a:ext cx="5299364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79504" y="6006012"/>
            <a:ext cx="2277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NoahMP</a:t>
            </a:r>
            <a:r>
              <a:rPr lang="en-US" dirty="0" smtClean="0">
                <a:solidFill>
                  <a:srgbClr val="0000FF"/>
                </a:solidFill>
              </a:rPr>
              <a:t>-BULK </a:t>
            </a:r>
            <a:r>
              <a:rPr lang="en-US" dirty="0" err="1" smtClean="0">
                <a:solidFill>
                  <a:srgbClr val="0000FF"/>
                </a:solidFill>
              </a:rPr>
              <a:t>vs</a:t>
            </a:r>
            <a:r>
              <a:rPr lang="en-US" dirty="0" smtClean="0">
                <a:solidFill>
                  <a:srgbClr val="0000FF"/>
                </a:solidFill>
              </a:rPr>
              <a:t> Obs.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34056" y="5996876"/>
            <a:ext cx="196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Noah-BULK </a:t>
            </a:r>
            <a:r>
              <a:rPr lang="en-US" dirty="0" err="1" smtClean="0">
                <a:solidFill>
                  <a:srgbClr val="FF0000"/>
                </a:solidFill>
              </a:rPr>
              <a:t>vs</a:t>
            </a:r>
            <a:r>
              <a:rPr lang="en-US" dirty="0" smtClean="0">
                <a:solidFill>
                  <a:srgbClr val="FF0000"/>
                </a:solidFill>
              </a:rPr>
              <a:t> Obs.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32341" y="6386838"/>
            <a:ext cx="6529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0000FF"/>
                </a:solidFill>
              </a:rPr>
              <a:t>18</a:t>
            </a:r>
            <a:r>
              <a:rPr lang="en-US" i="1" baseline="30000" dirty="0" smtClean="0">
                <a:solidFill>
                  <a:srgbClr val="0000FF"/>
                </a:solidFill>
              </a:rPr>
              <a:t>th</a:t>
            </a:r>
            <a:r>
              <a:rPr lang="en-US" i="1" dirty="0" smtClean="0">
                <a:solidFill>
                  <a:srgbClr val="0000FF"/>
                </a:solidFill>
              </a:rPr>
              <a:t> Annual WRF Users’ Workshop 12-16 June 2017</a:t>
            </a:r>
            <a:endParaRPr lang="en-US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865</TotalTime>
  <Words>1360</Words>
  <Application>Microsoft Macintosh PowerPoint</Application>
  <PresentationFormat>On-screen Show (4:3)</PresentationFormat>
  <Paragraphs>203</Paragraphs>
  <Slides>17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Evaluation of the Noah-MP LSM coupled to WRF in a semiarid urban environment</vt:lpstr>
      <vt:lpstr>Slide 2</vt:lpstr>
      <vt:lpstr>Introduction </vt:lpstr>
      <vt:lpstr>WRF-simulations</vt:lpstr>
      <vt:lpstr>WRF-simulations</vt:lpstr>
      <vt:lpstr>MODIS-based LULC and urban classification in the inner domain. AZMET weather stations locations for WRF model evaluation are indicated in the map</vt:lpstr>
      <vt:lpstr>Time series of observed (black curves) and WRF-modeled (red curves) 2-m air temperature (left) and  10-m wind speed (right) averaged over all rural stations</vt:lpstr>
      <vt:lpstr>Time series of observed (black curves) and WRF-modeled (red curves)  10-m wind direction averaged over all rural stations</vt:lpstr>
      <vt:lpstr>Scatter plots of WRF-modeled vs observed 2-m air temperature (top), 10-m wind speed (middle) and 10-m wind direction (bottom) averaged over all rural stations</vt:lpstr>
      <vt:lpstr>RMSE and MAE for WRF-modeled 2-m air temperature (oC) and 10-m wind speed  (ms-1) at the rural stations </vt:lpstr>
      <vt:lpstr>Scatter plots of WRF-modeled vs observed 2-m air temperature (left) and 10-m wind speed (right) averaged over all urban stations</vt:lpstr>
      <vt:lpstr>Time series of observed (black curves) and WRF-modeled (red curves) 2-m air temperature  averaged over all urban stations</vt:lpstr>
      <vt:lpstr>Time series of observed (black curves) and WRF-modeled (red curves) 10-m wind speed  averaged over all urban stations</vt:lpstr>
      <vt:lpstr>WRF-modeled mean surface skin temperature averaged for the entire 15-day clear-sky summertime period (at 1300 LT) and across the Phoenix (left) and Tucson (right) regions </vt:lpstr>
      <vt:lpstr>WRF-modeled mean surface skin temperature averaged for the entire 15-day clear-sky summertime period (at 1100 LT) and across the Phoenix (left) and Tucson (right) regions </vt:lpstr>
      <vt:lpstr>Spatial mean of daytime MODIS-observed and WRF-modeled surface skin temperature averaged for the entire 15-day clear sky summertime period  (at 1100 LT and at 1300 LT) and across the Phoenix (PHX) and Tucson (TUC) regions</vt:lpstr>
      <vt:lpstr>Conclusions</vt:lpstr>
    </vt:vector>
  </TitlesOfParts>
  <Company>LBNL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Evaluation of the Noah-MP LSM coupled to WRF in a semiarid urban environment</dc:title>
  <dc:creator>FRANCISCO SALAMANCA</dc:creator>
  <cp:lastModifiedBy>FRANCISCO SALAMANCA</cp:lastModifiedBy>
  <cp:revision>75</cp:revision>
  <dcterms:created xsi:type="dcterms:W3CDTF">2017-06-14T01:41:48Z</dcterms:created>
  <dcterms:modified xsi:type="dcterms:W3CDTF">2017-06-14T04:10:51Z</dcterms:modified>
</cp:coreProperties>
</file>