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60" r:id="rId3"/>
    <p:sldId id="265" r:id="rId4"/>
    <p:sldId id="263" r:id="rId5"/>
    <p:sldId id="264" r:id="rId6"/>
    <p:sldId id="266" r:id="rId7"/>
    <p:sldId id="301" r:id="rId8"/>
    <p:sldId id="302" r:id="rId9"/>
    <p:sldId id="303" r:id="rId10"/>
    <p:sldId id="304" r:id="rId11"/>
    <p:sldId id="300" r:id="rId12"/>
    <p:sldId id="299" r:id="rId13"/>
    <p:sldId id="268" r:id="rId14"/>
    <p:sldId id="280" r:id="rId15"/>
    <p:sldId id="305" r:id="rId16"/>
    <p:sldId id="281" r:id="rId17"/>
    <p:sldId id="306" r:id="rId18"/>
    <p:sldId id="289" r:id="rId19"/>
    <p:sldId id="27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Seefeldt" initials="MS" lastIdx="8" clrIdx="0">
    <p:extLst/>
  </p:cmAuthor>
  <p:cmAuthor id="2" name="Mark Seefeldt" initials="MS [2]" lastIdx="1" clrIdx="1">
    <p:extLst/>
  </p:cmAuthor>
  <p:cmAuthor id="3" name="Mark Seefeldt" initials="MS [3]" lastIdx="1" clrIdx="2">
    <p:extLst/>
  </p:cmAuthor>
  <p:cmAuthor id="4" name="Mark Seefeldt" initials="MS [4]" lastIdx="1" clrIdx="3">
    <p:extLst/>
  </p:cmAuthor>
  <p:cmAuthor id="5" name="Mark Seefeldt" initials="MS [5]" lastIdx="1" clrIdx="4">
    <p:extLst/>
  </p:cmAuthor>
  <p:cmAuthor id="6" name="Mark Seefeldt" initials="MS [5] [2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0D0"/>
    <a:srgbClr val="E4E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60"/>
    <p:restoredTop sz="89043"/>
  </p:normalViewPr>
  <p:slideViewPr>
    <p:cSldViewPr snapToGrid="0" snapToObjects="1">
      <p:cViewPr varScale="1">
        <p:scale>
          <a:sx n="95" d="100"/>
          <a:sy n="95" d="100"/>
        </p:scale>
        <p:origin x="164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commentAuthors" Target="commentAuthor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EC648-A99E-9248-BCAF-39EB129EFE27}" type="datetimeFigureOut">
              <a:rPr lang="en-US" smtClean="0"/>
              <a:t>6/14/17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A14D0-0DC7-3C47-9439-248C5A386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84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Mention DOE/ONR/NSF funding sponsorship &amp; DOD/HPCMP computing resource support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5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31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 radiative impact of clouds for cumulus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cu_rad_feedback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.true.)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spectrally nudge WRF to ERA-Interim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reanalyses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 to wavenumbers 4 and 3,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nudge the temperature and wind with a strength of 0.0003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configuration allows the atmosphere–ice– ocean boundary layer system to freely evolve under the constraint of large-scale upper atmospheric circulation, including the polar vortex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39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48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RASM simulates</a:t>
            </a:r>
            <a:r>
              <a:rPr lang="en-US" baseline="0" dirty="0" smtClean="0"/>
              <a:t> SLP well with very small biases. </a:t>
            </a:r>
            <a:r>
              <a:rPr lang="mr-IN" baseline="0" dirty="0" smtClean="0"/>
              <a:t>–</a:t>
            </a:r>
            <a:r>
              <a:rPr lang="en-US" baseline="0" dirty="0" smtClean="0"/>
              <a:t> baseline simulation with KF for Cu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43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8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27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err="1" smtClean="0"/>
              <a:t>Tsfc</a:t>
            </a:r>
            <a:r>
              <a:rPr lang="en-US" dirty="0" smtClean="0"/>
              <a:t>: G3_ShCu and 15_37_d have near 0 bias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Simulations w/o </a:t>
            </a:r>
            <a:r>
              <a:rPr lang="en-US" dirty="0" err="1" smtClean="0"/>
              <a:t>ShCu</a:t>
            </a:r>
            <a:r>
              <a:rPr lang="en-US" dirty="0" smtClean="0"/>
              <a:t> have cold bias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15_37_b and </a:t>
            </a:r>
            <a:r>
              <a:rPr lang="en-US" dirty="0" err="1" smtClean="0"/>
              <a:t>GF_ShCu</a:t>
            </a:r>
            <a:r>
              <a:rPr lang="en-US" dirty="0" smtClean="0"/>
              <a:t> have largest warm bias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err="1" smtClean="0"/>
              <a:t>Precip</a:t>
            </a:r>
            <a:r>
              <a:rPr lang="en-US" dirty="0" smtClean="0"/>
              <a:t>: G3_ShCu positive bias, but similar to CFSR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15_37_d, 15_37_b and </a:t>
            </a:r>
            <a:r>
              <a:rPr lang="en-US" dirty="0" err="1" smtClean="0"/>
              <a:t>GF_ShCu</a:t>
            </a:r>
            <a:r>
              <a:rPr lang="en-US" dirty="0" smtClean="0"/>
              <a:t> near zero bias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Simulations w/o </a:t>
            </a:r>
            <a:r>
              <a:rPr lang="en-US" dirty="0" err="1" smtClean="0"/>
              <a:t>ShCu</a:t>
            </a:r>
            <a:r>
              <a:rPr lang="en-US" dirty="0" smtClean="0"/>
              <a:t> have negative bias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SWD: Small negative bias in </a:t>
            </a:r>
            <a:r>
              <a:rPr lang="en-US" dirty="0" err="1" smtClean="0"/>
              <a:t>GF_ShCu</a:t>
            </a:r>
            <a:r>
              <a:rPr lang="en-US" dirty="0" smtClean="0"/>
              <a:t> and 15_37_d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Positive bias in 15_37_b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Larger negative bias in G3_ShCu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Largest negative bias in simulations w/o </a:t>
            </a:r>
            <a:r>
              <a:rPr lang="en-US" dirty="0" err="1" smtClean="0"/>
              <a:t>ShCu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LWD: Generally opposite sign errors to SWD, except for 15_37_b which has positive bias in SWD and LWD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18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err="1" smtClean="0"/>
              <a:t>Tsfc</a:t>
            </a:r>
            <a:r>
              <a:rPr lang="en-US" dirty="0" smtClean="0"/>
              <a:t>: G3 and GF have smallest warm bias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err="1" smtClean="0"/>
              <a:t>Precip</a:t>
            </a:r>
            <a:r>
              <a:rPr lang="en-US" dirty="0" smtClean="0"/>
              <a:t>: Reasonable except G3_ShCu, 15_37_b, and 15_37_d which have large positive bias in summer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SWD: G3 / G3_ShCu have smallest biases followed by 15_37_d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LWD: All simulations have generally positive biases – G3_ShCu and 15_37_d have largest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34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96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6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latin typeface="Calibri" charset="0"/>
              </a:rPr>
              <a:t>This slides provides a selected list of processes and feedbacks, poorly or not at all represented in state-of-the-art Earth System Models, participating in CMIP5 and IPCC-AR5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latin typeface="Calibri" charset="0"/>
              </a:rPr>
              <a:t>Improved representation of such processes and feedbacks is expected to reduce model uncertainty and improve prediction of arctic climate change and variability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71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5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Emphasize that RASM is a relatively</a:t>
            </a:r>
            <a:r>
              <a:rPr lang="en-US" baseline="0" dirty="0" smtClean="0"/>
              <a:t> large project and a group effort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65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All of the</a:t>
            </a:r>
            <a:r>
              <a:rPr lang="en-US" baseline="0" dirty="0" smtClean="0"/>
              <a:t> fluxes and variables are passed through the coupler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An extended ocean climate domain is present beyond the actual ocean/sea ice domain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04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25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94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15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A14D0-0DC7-3C47-9439-248C5A3863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9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1F36-5043-6846-B8AF-9E525EF95D73}" type="datetimeFigureOut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F17F-F406-1B48-BB02-2FA447BC9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7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1F36-5043-6846-B8AF-9E525EF95D73}" type="datetimeFigureOut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F17F-F406-1B48-BB02-2FA447BC9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9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1F36-5043-6846-B8AF-9E525EF95D73}" type="datetimeFigureOut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F17F-F406-1B48-BB02-2FA447BC9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5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1F36-5043-6846-B8AF-9E525EF95D73}" type="datetimeFigureOut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F17F-F406-1B48-BB02-2FA447BC9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22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1F36-5043-6846-B8AF-9E525EF95D73}" type="datetimeFigureOut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F17F-F406-1B48-BB02-2FA447BC9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39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1F36-5043-6846-B8AF-9E525EF95D73}" type="datetimeFigureOut">
              <a:rPr lang="en-US" smtClean="0"/>
              <a:t>6/14/17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F17F-F406-1B48-BB02-2FA447BC9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09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1F36-5043-6846-B8AF-9E525EF95D73}" type="datetimeFigureOut">
              <a:rPr lang="en-US" smtClean="0"/>
              <a:t>6/14/17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F17F-F406-1B48-BB02-2FA447BC9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9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1F36-5043-6846-B8AF-9E525EF95D73}" type="datetimeFigureOut">
              <a:rPr lang="en-US" smtClean="0"/>
              <a:t>6/14/17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F17F-F406-1B48-BB02-2FA447BC9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1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1F36-5043-6846-B8AF-9E525EF95D73}" type="datetimeFigureOut">
              <a:rPr lang="en-US" smtClean="0"/>
              <a:t>6/14/17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F17F-F406-1B48-BB02-2FA447BC9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1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1F36-5043-6846-B8AF-9E525EF95D73}" type="datetimeFigureOut">
              <a:rPr lang="en-US" smtClean="0"/>
              <a:t>6/14/17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F17F-F406-1B48-BB02-2FA447BC9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03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D1F36-5043-6846-B8AF-9E525EF95D73}" type="datetimeFigureOut">
              <a:rPr lang="en-US" smtClean="0"/>
              <a:t>6/14/17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F17F-F406-1B48-BB02-2FA447BC9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D1F36-5043-6846-B8AF-9E525EF95D73}" type="datetimeFigureOut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7F17F-F406-1B48-BB02-2FA447BC90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IRES PPT graphic 4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3" y="6008397"/>
            <a:ext cx="9162288" cy="87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2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87851" y="1591512"/>
            <a:ext cx="8168298" cy="1674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WRF as the Atmospheric Model in the Regional Arctic System Model (RASM)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10005" y="3755571"/>
            <a:ext cx="7810051" cy="1883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Mark W. Seefeldt and John J.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Cassano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Cooperative Institute for Research in Environmental Sciences (CIRES)</a:t>
            </a: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University of Colorado – Boulder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1981" y="6046384"/>
            <a:ext cx="302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1200" baseline="300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WRF User’s Workshop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Bolder, CO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14, 2017</a:t>
            </a:r>
            <a:endParaRPr lang="en-US" sz="1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5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RASM Diagnostics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30306" y="992255"/>
            <a:ext cx="8283388" cy="4945969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Timestep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averaged output at user selected intervals of seconds, minutes, hours, days, or month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Provides output of surface meteorology state variables, surface fluxes, and TOA radiation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Designed to reduce the output load for long duration regional climate simulations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Contributed to the WRF repository and included in v3.9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See poster: P4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1981" y="6046384"/>
            <a:ext cx="302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12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WRF User’s Workshop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Bolder, CO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14, 2017</a:t>
            </a:r>
          </a:p>
        </p:txBody>
      </p:sp>
    </p:spTree>
    <p:extLst>
      <p:ext uri="{BB962C8B-B14F-4D97-AF65-F5344CB8AC3E}">
        <p14:creationId xmlns:p14="http://schemas.microsoft.com/office/powerpoint/2010/main" val="160338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RASM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– WRF v3.7.1 Configuration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79352" y="992255"/>
            <a:ext cx="7633130" cy="4945969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50 km horizontal grid, 40 vertical levels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Physics: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Microphysics: Morrison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Droplet concentration set to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250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cm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-3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over land, 50 cm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-3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over water / ice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Radiation: RRTMG LW and SW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Calculate radiative fluxes based on droplet size from Morrison microphysics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PBL: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MYNN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PBL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Surface layer: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Revised MM5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Cumulus: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Kain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-Fritsch /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Grell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-Freitas /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Grell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3D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Land: VIC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strike="sngStrike" dirty="0" smtClean="0">
                <a:latin typeface="Arial" charset="0"/>
                <a:ea typeface="Arial" charset="0"/>
                <a:cs typeface="Arial" charset="0"/>
              </a:rPr>
              <a:t>Spectral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Grid nudging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of wind and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 (top 20 levels)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1981" y="6046384"/>
            <a:ext cx="302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12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WRF User’s Workshop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Bolder, CO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14, 2017</a:t>
            </a:r>
          </a:p>
        </p:txBody>
      </p:sp>
    </p:spTree>
    <p:extLst>
      <p:ext uri="{BB962C8B-B14F-4D97-AF65-F5344CB8AC3E}">
        <p14:creationId xmlns:p14="http://schemas.microsoft.com/office/powerpoint/2010/main" val="18704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RASM Domains and Evaluation Regions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04" y="980905"/>
            <a:ext cx="7004792" cy="4997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1981" y="6046384"/>
            <a:ext cx="302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12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WRF User’s Workshop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Bolder, CO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14, 2017</a:t>
            </a:r>
          </a:p>
        </p:txBody>
      </p:sp>
    </p:spTree>
    <p:extLst>
      <p:ext uri="{BB962C8B-B14F-4D97-AF65-F5344CB8AC3E}">
        <p14:creationId xmlns:p14="http://schemas.microsoft.com/office/powerpoint/2010/main" val="168550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RASM: Sea Level Pressure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57200" y="905934"/>
            <a:ext cx="8305800" cy="390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Sea-level pressure (atmospheric circulation) is well simulated </a:t>
            </a:r>
            <a:endParaRPr lang="en-US" altLang="ja-JP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1981" y="6046384"/>
            <a:ext cx="302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12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WRF User’s Workshop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Bolder, CO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14, </a:t>
            </a:r>
            <a:r>
              <a:rPr lang="en-US" sz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06" y="1487566"/>
            <a:ext cx="6914388" cy="43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0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2400"/>
            <a:ext cx="9144000" cy="29034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RASM: Surface Temperature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57200" y="905934"/>
            <a:ext cx="8305800" cy="10437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Large warm-bias over land </a:t>
            </a:r>
            <a:r>
              <a:rPr lang="mr-IN" sz="20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especially during the JJA months</a:t>
            </a:r>
          </a:p>
          <a:p>
            <a:pPr eaLnBrk="1" hangingPunct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Slight warm bias over the North Pacific and North Atlantic</a:t>
            </a:r>
          </a:p>
          <a:p>
            <a:pPr eaLnBrk="1" hangingPunct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Only small biases in the Central Arctic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 rot="3052242">
            <a:off x="4362197" y="3757077"/>
            <a:ext cx="640392" cy="82528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0303474">
            <a:off x="6769100" y="3191109"/>
            <a:ext cx="1800881" cy="56702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18602280">
            <a:off x="7536534" y="4255681"/>
            <a:ext cx="1004359" cy="5439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731981" y="6046384"/>
            <a:ext cx="302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12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WRF User’s Workshop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Bolder, CO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14, 2017</a:t>
            </a:r>
          </a:p>
        </p:txBody>
      </p:sp>
      <p:sp>
        <p:nvSpPr>
          <p:cNvPr id="23" name="Oval 22"/>
          <p:cNvSpPr/>
          <p:nvPr/>
        </p:nvSpPr>
        <p:spPr>
          <a:xfrm rot="2878567">
            <a:off x="5991626" y="4187345"/>
            <a:ext cx="1395526" cy="60057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9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New WRF Physics Configurations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30306" y="992255"/>
            <a:ext cx="8283388" cy="4945969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Assessed changes to WRF boundary layer, microphysics, convective parameterizations, and inclusion of shallow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convection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Largest improvements seen with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cumulus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/ shallow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conv.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changes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Simulations discussed below:</a:t>
            </a: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15_37_b_G3</a:t>
            </a:r>
          </a:p>
          <a:p>
            <a:pPr lvl="2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use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Grell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3D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instead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of KF</a:t>
            </a: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15_37_b_G3_ShCu</a:t>
            </a:r>
          </a:p>
          <a:p>
            <a:pPr lvl="2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use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Grell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3D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shallow convection option instead of KF</a:t>
            </a: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15_37_b_GF</a:t>
            </a:r>
          </a:p>
          <a:p>
            <a:pPr lvl="2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use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Grell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-Freitas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instead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of KF</a:t>
            </a: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15_37_b_GF_ShCu</a:t>
            </a:r>
          </a:p>
          <a:p>
            <a:pPr lvl="2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use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Grell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-Freitas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shallow convection option instead of KF</a:t>
            </a: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15_37_d</a:t>
            </a:r>
          </a:p>
          <a:p>
            <a:pPr lvl="2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use KF but with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icloud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= 3 instead of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icloud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= 1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1981" y="6046384"/>
            <a:ext cx="302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12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WRF User’s Workshop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Bolder, CO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14, 2017</a:t>
            </a:r>
          </a:p>
        </p:txBody>
      </p:sp>
    </p:spTree>
    <p:extLst>
      <p:ext uri="{BB962C8B-B14F-4D97-AF65-F5344CB8AC3E}">
        <p14:creationId xmlns:p14="http://schemas.microsoft.com/office/powerpoint/2010/main" val="157243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RASM: North Pacific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1981" y="6046384"/>
            <a:ext cx="302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12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WRF User’s Workshop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Bolder, CO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14, 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" y="914400"/>
            <a:ext cx="6479032" cy="4978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82946" y="919191"/>
            <a:ext cx="266105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Tsfc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: 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125413" indent="-125413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ange in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T_sfc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biases from -1°C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2°C</a:t>
            </a:r>
          </a:p>
          <a:p>
            <a:pPr marL="125413" indent="-125413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Simulations without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ShCu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have cold bias</a:t>
            </a:r>
          </a:p>
          <a:p>
            <a:pPr marL="125413" indent="-125413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KF and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GF_ShCu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have largest warm bias</a:t>
            </a:r>
          </a:p>
          <a:p>
            <a:pPr marL="125413" indent="-125413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G3_ShCu provides the best results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SW_d_sfc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marL="174625" indent="-174625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Range in biases from  -60 W/m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to 20 W/m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174625" indent="-174625">
              <a:buFont typeface="Arial" charset="0"/>
              <a:buChar char="•"/>
            </a:pP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ShCu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have large negative bias 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related to large negative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T_sfc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71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RASM: Lena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1981" y="6046384"/>
            <a:ext cx="302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12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WRF User’s Workshop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Bolder, CO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14, 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" y="919191"/>
            <a:ext cx="6458753" cy="4978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82946" y="919191"/>
            <a:ext cx="266105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Tsfc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: 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125413" indent="-125413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Warm biases for all cases except for late in the year</a:t>
            </a:r>
          </a:p>
          <a:p>
            <a:pPr marL="125413" indent="-125413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G3 and GF (without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ShCu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 have the smallest warm bias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SW_d_sfc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marL="125413" indent="-125413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G3 and GF (without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ShCu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 have the smallest warm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bias</a:t>
            </a:r>
          </a:p>
          <a:p>
            <a:pPr marL="125413" indent="-125413">
              <a:buFont typeface="Arial" charset="0"/>
              <a:buChar char="•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Conclusion: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ShCu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works well over the ocean but not over the land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RASM – Atmosphere: Conclusions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82034"/>
            <a:ext cx="8229600" cy="4889789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RASM climate shows significant sensitivity to WRF physical parameterization choices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Changing PBL and cumulus parameterizations changes the sign of large cloud / radiation biases</a:t>
            </a:r>
          </a:p>
          <a:p>
            <a:pPr lvl="1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Improves ocean simulation but degrades land simulation and vice versa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These biases have a large impact on other aspects of the simulated climate including:</a:t>
            </a:r>
          </a:p>
          <a:p>
            <a:pPr lvl="1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Surface temperature (resulting impacts on evaporation)</a:t>
            </a:r>
          </a:p>
          <a:p>
            <a:pPr lvl="1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Precipitation</a:t>
            </a:r>
          </a:p>
          <a:p>
            <a:pPr lvl="1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Sea ice thickness and extent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Next steps</a:t>
            </a:r>
          </a:p>
          <a:p>
            <a:pPr lvl="1"/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Identify WRF physics options that produce realistic cloud cover and radiative fluxes across entire model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domain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1981" y="6046384"/>
            <a:ext cx="3022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International Workshop on Coupled Modeling of Polar </a:t>
            </a:r>
            <a:r>
              <a:rPr lang="en-US" sz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Environments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Ohio State University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4, 2016</a:t>
            </a:r>
            <a:endParaRPr lang="en-US" sz="1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2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RASM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09600" y="1050925"/>
            <a:ext cx="8077200" cy="4816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Email:</a:t>
            </a:r>
          </a:p>
          <a:p>
            <a:pPr marL="0" indent="0">
              <a:buFontTx/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	Mark Seefeldt	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mark.seefeldt@colorado.edu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FontTx/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	John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Cassano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john.cassano@colorado.edu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FontTx/>
              <a:buNone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FontTx/>
              <a:buNone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FontTx/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Acknowledgments: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Research supported by the Department of Energy</a:t>
            </a:r>
          </a:p>
          <a:p>
            <a:pPr marL="0" indent="0">
              <a:buFontTx/>
              <a:buNone/>
            </a:pP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FontTx/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 descr="DOE_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502" y="4180265"/>
            <a:ext cx="3396996" cy="9475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1981" y="6046384"/>
            <a:ext cx="3022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International Workshop on Coupled Modeling of Polar </a:t>
            </a:r>
            <a:r>
              <a:rPr lang="en-US" sz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Environments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Ohio State University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4, 2016</a:t>
            </a:r>
            <a:endParaRPr lang="en-US" sz="1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6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RASM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– Overarching Science Hypothesis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01616" y="2481486"/>
            <a:ext cx="8972206" cy="127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Mesoscale processes and resulting feedbacks are critical to improved representation of the state of the Arctic Climate System and prediction of polar amplification of global climate change.</a:t>
            </a:r>
            <a:endParaRPr lang="en-US" sz="2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51505" y="4425391"/>
            <a:ext cx="8605986" cy="135564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Tx/>
              <a:buChar char="-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sea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ice thickness distribution, deformation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export, fast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ice</a:t>
            </a:r>
          </a:p>
          <a:p>
            <a:pPr>
              <a:spcBef>
                <a:spcPts val="0"/>
              </a:spcBef>
              <a:buFontTx/>
              <a:buChar char="-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oceanic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eddies,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surface/bottom mixed layer, upper ocean heat content 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  <a:buFontTx/>
              <a:buChar char="-"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atmospheric modes of circulation, clouds,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fronts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  <a:buFontTx/>
              <a:buChar char="-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shelf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-basin, wave-ice and air–sea-ice interactions and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coupling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980" y="3825189"/>
            <a:ext cx="9144000" cy="5405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 smtClean="0">
                <a:solidFill>
                  <a:srgbClr val="000090"/>
                </a:solidFill>
              </a:rPr>
              <a:t>Some Arctic processes/feedbacks are poorly resolved/represented in ESMs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1155412"/>
            <a:ext cx="9144000" cy="11583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Regional Arctic System Model (RASM) is a coupled atmosphere-land-ocean-sea ice model with a focus on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climate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simulations of the Arctic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31981" y="6046384"/>
            <a:ext cx="302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12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WRF User’s Workshop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Bolder, CO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14, 2017</a:t>
            </a:r>
          </a:p>
        </p:txBody>
      </p:sp>
    </p:spTree>
    <p:extLst>
      <p:ext uri="{BB962C8B-B14F-4D97-AF65-F5344CB8AC3E}">
        <p14:creationId xmlns:p14="http://schemas.microsoft.com/office/powerpoint/2010/main" val="96084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RASM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smtClean="0">
                <a:latin typeface="Arial" charset="0"/>
                <a:ea typeface="Arial" charset="0"/>
                <a:cs typeface="Arial" charset="0"/>
              </a:rPr>
              <a:t>– Overview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742043"/>
              </p:ext>
            </p:extLst>
          </p:nvPr>
        </p:nvGraphicFramePr>
        <p:xfrm>
          <a:off x="254580" y="1105890"/>
          <a:ext cx="8667801" cy="4677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387"/>
                <a:gridCol w="768614"/>
                <a:gridCol w="6499800"/>
              </a:tblGrid>
              <a:tr h="856767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RASM</a:t>
                      </a:r>
                      <a:r>
                        <a:rPr lang="en-US" baseline="0" dirty="0" smtClean="0"/>
                        <a:t> 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Configuration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rgbClr val="000090"/>
                        </a:solidFill>
                        <a:latin typeface="+mn-lt"/>
                        <a:ea typeface="ＭＳ Ｐゴシック" charset="0"/>
                        <a:cs typeface="Bookman Old Style"/>
                      </a:endParaRPr>
                    </a:p>
                  </a:txBody>
                  <a:tcPr/>
                </a:tc>
              </a:tr>
              <a:tr h="637456">
                <a:tc>
                  <a:txBody>
                    <a:bodyPr/>
                    <a:lstStyle/>
                    <a:p>
                      <a:r>
                        <a:rPr lang="en-US" dirty="0" smtClean="0"/>
                        <a:t>Atmosphere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WRF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 km horizontal, </a:t>
                      </a:r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 </a:t>
                      </a:r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vertical levels </a:t>
                      </a:r>
                      <a:endParaRPr lang="en-US" dirty="0"/>
                    </a:p>
                  </a:txBody>
                  <a:tcPr/>
                </a:tc>
              </a:tr>
              <a:tr h="610423">
                <a:tc>
                  <a:txBody>
                    <a:bodyPr/>
                    <a:lstStyle/>
                    <a:p>
                      <a:r>
                        <a:rPr lang="en-US" dirty="0" smtClean="0"/>
                        <a:t>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 km (matching atmosphere), </a:t>
                      </a:r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Soil Layers </a:t>
                      </a:r>
                      <a:endParaRPr lang="en-US" dirty="0"/>
                    </a:p>
                  </a:txBody>
                  <a:tcPr/>
                </a:tc>
              </a:tr>
              <a:tr h="856767">
                <a:tc>
                  <a:txBody>
                    <a:bodyPr/>
                    <a:lstStyle/>
                    <a:p>
                      <a:r>
                        <a:rPr lang="en-US" dirty="0" smtClean="0"/>
                        <a:t>Ocean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POP2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1/12˚ (~</a:t>
                      </a:r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 km</a:t>
                      </a:r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&amp;</a:t>
                      </a:r>
                      <a:r>
                        <a:rPr lang="en-US" sz="1800" b="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1/48˚ (~</a:t>
                      </a:r>
                      <a:r>
                        <a:rPr lang="en-US" sz="1800" b="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2.4 km</a:t>
                      </a:r>
                      <a:r>
                        <a:rPr lang="en-US" sz="1800" b="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 levels (7 in the top 42 m),</a:t>
                      </a:r>
                    </a:p>
                  </a:txBody>
                  <a:tcPr/>
                </a:tc>
              </a:tr>
              <a:tr h="85676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Sea Ice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CICE5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1/12˚ or 1/48˚, 5 thickness categories</a:t>
                      </a:r>
                    </a:p>
                    <a:p>
                      <a:r>
                        <a:rPr lang="en-US" sz="1800" u="non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Anistropic</a:t>
                      </a:r>
                      <a:r>
                        <a:rPr lang="en-US" sz="180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(EAP) / Isotropic (EVP) rheology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56767">
                <a:tc>
                  <a:txBody>
                    <a:bodyPr/>
                    <a:lstStyle/>
                    <a:p>
                      <a:r>
                        <a:rPr lang="en-US" dirty="0" smtClean="0"/>
                        <a:t>Coupler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CPL7x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Flux exchange every 20 minutes,</a:t>
                      </a:r>
                    </a:p>
                    <a:p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inertial resolving with minimized lags.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1731981" y="6046384"/>
            <a:ext cx="302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12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WRF User’s Workshop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Bolder, CO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14, 2017</a:t>
            </a:r>
          </a:p>
        </p:txBody>
      </p:sp>
    </p:spTree>
    <p:extLst>
      <p:ext uri="{BB962C8B-B14F-4D97-AF65-F5344CB8AC3E}">
        <p14:creationId xmlns:p14="http://schemas.microsoft.com/office/powerpoint/2010/main" val="174503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RASM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– Participants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1326"/>
              </p:ext>
            </p:extLst>
          </p:nvPr>
        </p:nvGraphicFramePr>
        <p:xfrm>
          <a:off x="254580" y="1115894"/>
          <a:ext cx="8667801" cy="4642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387"/>
                <a:gridCol w="768614"/>
                <a:gridCol w="6499800"/>
              </a:tblGrid>
              <a:tr h="374239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RASM</a:t>
                      </a:r>
                      <a:r>
                        <a:rPr lang="en-US" baseline="0" dirty="0" smtClean="0"/>
                        <a:t> 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Contributors</a:t>
                      </a:r>
                    </a:p>
                  </a:txBody>
                  <a:tcPr/>
                </a:tc>
              </a:tr>
              <a:tr h="711324">
                <a:tc>
                  <a:txBody>
                    <a:bodyPr/>
                    <a:lstStyle/>
                    <a:p>
                      <a:r>
                        <a:rPr lang="en-US" dirty="0" smtClean="0"/>
                        <a:t>Atmosphere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WRF</a:t>
                      </a:r>
                    </a:p>
                    <a:p>
                      <a:r>
                        <a:rPr lang="en-US" dirty="0" smtClean="0"/>
                        <a:t>v3.2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University of Colorado – Boulder:  John </a:t>
                      </a:r>
                      <a:r>
                        <a:rPr lang="en-US" sz="1800" u="non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Cassano</a:t>
                      </a:r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Mark Seefeldt, Alice </a:t>
                      </a:r>
                      <a:r>
                        <a:rPr lang="en-US" sz="1800" u="non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DuVivier</a:t>
                      </a:r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Mimi Hughes, Matthew Higgins</a:t>
                      </a:r>
                      <a:endParaRPr lang="en-US" dirty="0"/>
                    </a:p>
                  </a:txBody>
                  <a:tcPr/>
                </a:tc>
              </a:tr>
              <a:tr h="711324">
                <a:tc>
                  <a:txBody>
                    <a:bodyPr/>
                    <a:lstStyle/>
                    <a:p>
                      <a:r>
                        <a:rPr lang="en-US" dirty="0" smtClean="0"/>
                        <a:t>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University of Washington:  Bart </a:t>
                      </a:r>
                      <a:r>
                        <a:rPr lang="en-US" sz="1800" u="non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Nijssen</a:t>
                      </a:r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Diana Gergel, </a:t>
                      </a:r>
                    </a:p>
                    <a:p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Joseph Hamman</a:t>
                      </a:r>
                      <a:endParaRPr lang="en-US" dirty="0"/>
                    </a:p>
                  </a:txBody>
                  <a:tcPr/>
                </a:tc>
              </a:tr>
              <a:tr h="711324">
                <a:tc>
                  <a:txBody>
                    <a:bodyPr/>
                    <a:lstStyle/>
                    <a:p>
                      <a:r>
                        <a:rPr lang="en-US" dirty="0" smtClean="0"/>
                        <a:t>Ocean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POP2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Naval Postgraduate School:  </a:t>
                      </a:r>
                      <a:r>
                        <a:rPr lang="en-US" sz="1800" u="non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Wieslaw</a:t>
                      </a:r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u="non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Maslowski</a:t>
                      </a:r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Robert </a:t>
                      </a:r>
                      <a:r>
                        <a:rPr lang="en-US" sz="1800" u="non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Osinski</a:t>
                      </a:r>
                      <a:endParaRPr lang="en-US" sz="1800" u="non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1132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Sea Ice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CICE5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Naval Postgraduate School:  Andrew Roberts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11324">
                <a:tc>
                  <a:txBody>
                    <a:bodyPr/>
                    <a:lstStyle/>
                    <a:p>
                      <a:r>
                        <a:rPr lang="en-US" dirty="0" smtClean="0"/>
                        <a:t>Coupler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CPL7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non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Naval Postgraduate School:  Anthony Craig</a:t>
                      </a:r>
                      <a:endParaRPr lang="en-US" dirty="0"/>
                    </a:p>
                  </a:txBody>
                  <a:tcPr/>
                </a:tc>
              </a:tr>
              <a:tr h="711324">
                <a:tc>
                  <a:txBody>
                    <a:bodyPr/>
                    <a:lstStyle/>
                    <a:p>
                      <a:r>
                        <a:rPr lang="en-US" dirty="0" smtClean="0"/>
                        <a:t>Additional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Contributors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Iow</a:t>
                      </a:r>
                      <a:r>
                        <a:rPr lang="en-US" baseline="0" dirty="0" smtClean="0"/>
                        <a:t>a State University:  William </a:t>
                      </a:r>
                      <a:r>
                        <a:rPr lang="en-US" baseline="0" dirty="0" err="1" smtClean="0"/>
                        <a:t>Gutowski</a:t>
                      </a:r>
                      <a:r>
                        <a:rPr lang="en-US" baseline="0" dirty="0" smtClean="0"/>
                        <a:t>, Brandon </a:t>
                      </a:r>
                      <a:r>
                        <a:rPr lang="en-US" baseline="0" dirty="0" err="1" smtClean="0"/>
                        <a:t>Fisel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University of Arizona:  </a:t>
                      </a:r>
                      <a:r>
                        <a:rPr lang="en-US" baseline="0" dirty="0" err="1" smtClean="0"/>
                        <a:t>Xubin</a:t>
                      </a:r>
                      <a:r>
                        <a:rPr lang="en-US" baseline="0" dirty="0" smtClean="0"/>
                        <a:t> Zeng, Michael </a:t>
                      </a:r>
                      <a:r>
                        <a:rPr lang="en-US" baseline="0" dirty="0" err="1" smtClean="0"/>
                        <a:t>Brunke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731981" y="6046384"/>
            <a:ext cx="302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12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WRF User’s Workshop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Bolder, CO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14, 2017</a:t>
            </a:r>
          </a:p>
        </p:txBody>
      </p:sp>
    </p:spTree>
    <p:extLst>
      <p:ext uri="{BB962C8B-B14F-4D97-AF65-F5344CB8AC3E}">
        <p14:creationId xmlns:p14="http://schemas.microsoft.com/office/powerpoint/2010/main" val="17461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RASM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– Domains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0381" y="5415886"/>
            <a:ext cx="8229600" cy="5277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Model domain, components, and interactions of RASM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1981" y="6046384"/>
            <a:ext cx="302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12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WRF User’s Workshop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Bolder, CO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14, 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415" y="1097292"/>
            <a:ext cx="5702046" cy="4267200"/>
          </a:xfrm>
          <a:prstGeom prst="rect">
            <a:avLst/>
          </a:prstGeom>
        </p:spPr>
      </p:pic>
      <p:sp>
        <p:nvSpPr>
          <p:cNvPr id="11" name="Octagon 10"/>
          <p:cNvSpPr>
            <a:spLocks noChangeAspect="1"/>
          </p:cNvSpPr>
          <p:nvPr/>
        </p:nvSpPr>
        <p:spPr>
          <a:xfrm>
            <a:off x="1474326" y="3327482"/>
            <a:ext cx="641134" cy="643462"/>
          </a:xfrm>
          <a:prstGeom prst="octagon">
            <a:avLst/>
          </a:prstGeom>
          <a:solidFill>
            <a:schemeClr val="bg1">
              <a:lumMod val="5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553507" y="3447871"/>
            <a:ext cx="492940" cy="33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pPr algn="ctr"/>
            <a:r>
              <a:rPr lang="en-US" sz="1200" b="1" dirty="0" smtClean="0"/>
              <a:t>Coupler</a:t>
            </a:r>
          </a:p>
          <a:p>
            <a:pPr algn="ctr"/>
            <a:r>
              <a:rPr lang="en-US" sz="1200" b="1" dirty="0" smtClean="0"/>
              <a:t>CPL7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3" name="Oval 1"/>
          <p:cNvSpPr>
            <a:spLocks noChangeAspect="1"/>
          </p:cNvSpPr>
          <p:nvPr/>
        </p:nvSpPr>
        <p:spPr bwMode="auto">
          <a:xfrm>
            <a:off x="1369122" y="1350976"/>
            <a:ext cx="733115" cy="733681"/>
          </a:xfrm>
          <a:prstGeom prst="ellipse">
            <a:avLst/>
          </a:prstGeom>
          <a:solidFill>
            <a:schemeClr val="tx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en-US" sz="1300">
              <a:solidFill>
                <a:schemeClr val="tx2"/>
              </a:solidFill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368554" y="1378367"/>
            <a:ext cx="726853" cy="62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sz="1000" dirty="0">
                <a:solidFill>
                  <a:schemeClr val="bg1"/>
                </a:solidFill>
              </a:rPr>
              <a:t>ESM </a:t>
            </a:r>
            <a:r>
              <a:rPr lang="en-US" sz="1000" dirty="0" smtClean="0">
                <a:solidFill>
                  <a:schemeClr val="bg1"/>
                </a:solidFill>
              </a:rPr>
              <a:t>Reanalysis </a:t>
            </a:r>
            <a:r>
              <a:rPr lang="en-US" sz="1000" dirty="0">
                <a:solidFill>
                  <a:schemeClr val="bg1"/>
                </a:solidFill>
              </a:rPr>
              <a:t>Atmospheric Boundary Conditions</a:t>
            </a:r>
            <a:endParaRPr lang="en-US" sz="1000" dirty="0"/>
          </a:p>
        </p:txBody>
      </p:sp>
      <p:sp>
        <p:nvSpPr>
          <p:cNvPr id="15" name="Octagon 14"/>
          <p:cNvSpPr>
            <a:spLocks noChangeAspect="1"/>
          </p:cNvSpPr>
          <p:nvPr/>
        </p:nvSpPr>
        <p:spPr>
          <a:xfrm>
            <a:off x="1434577" y="4305368"/>
            <a:ext cx="641134" cy="643462"/>
          </a:xfrm>
          <a:prstGeom prst="octagon">
            <a:avLst/>
          </a:prstGeom>
          <a:solidFill>
            <a:srgbClr val="00009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ctagon 15"/>
          <p:cNvSpPr>
            <a:spLocks noChangeAspect="1"/>
          </p:cNvSpPr>
          <p:nvPr/>
        </p:nvSpPr>
        <p:spPr>
          <a:xfrm>
            <a:off x="1434577" y="2356070"/>
            <a:ext cx="641134" cy="643462"/>
          </a:xfrm>
          <a:prstGeom prst="octagon">
            <a:avLst/>
          </a:prstGeom>
          <a:solidFill>
            <a:schemeClr val="tx2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ctagon 16"/>
          <p:cNvSpPr>
            <a:spLocks noChangeAspect="1"/>
          </p:cNvSpPr>
          <p:nvPr/>
        </p:nvSpPr>
        <p:spPr>
          <a:xfrm>
            <a:off x="463162" y="2971297"/>
            <a:ext cx="641134" cy="643462"/>
          </a:xfrm>
          <a:prstGeom prst="octagon">
            <a:avLst/>
          </a:prstGeom>
          <a:solidFill>
            <a:srgbClr val="69490B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ctagon 17"/>
          <p:cNvSpPr>
            <a:spLocks noChangeAspect="1"/>
          </p:cNvSpPr>
          <p:nvPr/>
        </p:nvSpPr>
        <p:spPr>
          <a:xfrm>
            <a:off x="456686" y="3819662"/>
            <a:ext cx="641134" cy="643462"/>
          </a:xfrm>
          <a:prstGeom prst="octagon">
            <a:avLst/>
          </a:prstGeom>
          <a:solidFill>
            <a:schemeClr val="accent6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1393078" y="2507386"/>
            <a:ext cx="735691" cy="34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pPr algn="ctr"/>
            <a:r>
              <a:rPr lang="en-US" sz="900" b="1" dirty="0" smtClean="0"/>
              <a:t>Atmosphere</a:t>
            </a:r>
          </a:p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WRF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1567342" y="4425060"/>
            <a:ext cx="418092" cy="33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Ocean</a:t>
            </a:r>
          </a:p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POP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606217" y="3084513"/>
            <a:ext cx="341187" cy="33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pPr algn="ctr"/>
            <a:r>
              <a:rPr lang="en-US" sz="1200" b="1" dirty="0" smtClean="0"/>
              <a:t>Land</a:t>
            </a:r>
          </a:p>
          <a:p>
            <a:pPr algn="ctr"/>
            <a:r>
              <a:rPr lang="en-US" sz="1200" b="1" dirty="0" smtClean="0"/>
              <a:t>VIC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413166" y="3919674"/>
            <a:ext cx="758215" cy="52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pPr algn="ctr"/>
            <a:r>
              <a:rPr lang="en-US" sz="1000" b="1" dirty="0" err="1" smtClean="0"/>
              <a:t>Streamflow</a:t>
            </a:r>
            <a:endParaRPr lang="en-US" sz="1000" b="1" dirty="0" smtClean="0"/>
          </a:p>
          <a:p>
            <a:pPr algn="ctr"/>
            <a:r>
              <a:rPr lang="en-US" sz="1000" b="1" dirty="0" smtClean="0"/>
              <a:t>Routing</a:t>
            </a:r>
          </a:p>
          <a:p>
            <a:pPr algn="ctr"/>
            <a:r>
              <a:rPr lang="en-US" sz="1000" b="1" dirty="0" smtClean="0"/>
              <a:t>RVIC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3" name="Octagon 22"/>
          <p:cNvSpPr>
            <a:spLocks noChangeAspect="1"/>
          </p:cNvSpPr>
          <p:nvPr/>
        </p:nvSpPr>
        <p:spPr>
          <a:xfrm>
            <a:off x="2418944" y="2971297"/>
            <a:ext cx="641134" cy="643462"/>
          </a:xfrm>
          <a:prstGeom prst="octagon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1848111" y="2999533"/>
            <a:ext cx="0" cy="326102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1789826" y="2999533"/>
            <a:ext cx="0" cy="326102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1731541" y="3003903"/>
            <a:ext cx="0" cy="326102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8766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1666780" y="3027736"/>
            <a:ext cx="0" cy="299745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2523856" y="3084766"/>
            <a:ext cx="448902" cy="33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pPr algn="ctr"/>
            <a:r>
              <a:rPr lang="en-US" sz="1200" b="1" dirty="0" smtClean="0"/>
              <a:t>Sea Ice</a:t>
            </a:r>
          </a:p>
          <a:p>
            <a:pPr algn="ctr"/>
            <a:r>
              <a:rPr lang="en-US" sz="1200" b="1" dirty="0" smtClean="0"/>
              <a:t>CICE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H="1">
            <a:off x="2115460" y="3426979"/>
            <a:ext cx="303484" cy="88283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1803739" y="3983921"/>
            <a:ext cx="0" cy="321447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2082187" y="3543558"/>
            <a:ext cx="475366" cy="157992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 flipH="1" flipV="1">
            <a:off x="1093507" y="3340433"/>
            <a:ext cx="372514" cy="140628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1065439" y="3468412"/>
            <a:ext cx="368201" cy="120479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8766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/>
          <p:nvPr/>
        </p:nvCxnSpPr>
        <p:spPr bwMode="auto">
          <a:xfrm flipH="1">
            <a:off x="1104296" y="3841447"/>
            <a:ext cx="369138" cy="187781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8766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1104296" y="3882577"/>
            <a:ext cx="435581" cy="234960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1726001" y="3981539"/>
            <a:ext cx="5540" cy="323829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1673256" y="3979718"/>
            <a:ext cx="0" cy="299745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1867539" y="3957991"/>
            <a:ext cx="0" cy="326102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2068298" y="3486481"/>
            <a:ext cx="421883" cy="135997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/>
          <p:nvPr/>
        </p:nvCxnSpPr>
        <p:spPr bwMode="auto">
          <a:xfrm flipH="1">
            <a:off x="1752218" y="2099671"/>
            <a:ext cx="1" cy="238566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373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RASM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/ WRF History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43753" y="992255"/>
            <a:ext cx="8229600" cy="4945969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Most of the initial work in implementing WRF with RASM was done with v3.2</a:t>
            </a: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RASM 1.0 simulations were completed with v3.2</a:t>
            </a:r>
          </a:p>
          <a:p>
            <a:pPr marL="857250" lvl="2" indent="0">
              <a:buNone/>
            </a:pP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Cassano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et al., 2017, Journal of Climate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Amy Solomon of NOAA-ESRL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upgraded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WRF in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 RASM branch to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v3.6.1 for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sea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ice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past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year, WRF was upgraded to v3.7.1 and verified with a series of simulations</a:t>
            </a: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Some of the changes and additions from v3.2 to v3.7.1 are beneficial to RASM (e.g. cumulus radiative feedback, pressure-level diagnostics)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1981" y="6046384"/>
            <a:ext cx="302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12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WRF User’s Workshop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Bolder, CO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14, 2017</a:t>
            </a:r>
          </a:p>
        </p:txBody>
      </p:sp>
    </p:spTree>
    <p:extLst>
      <p:ext uri="{BB962C8B-B14F-4D97-AF65-F5344CB8AC3E}">
        <p14:creationId xmlns:p14="http://schemas.microsoft.com/office/powerpoint/2010/main" val="181123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RASM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/ WRF History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30306" y="992255"/>
            <a:ext cx="8283388" cy="4945969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The RASM modifications to WRF fall into three categories: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RASM/CESM coupling modifications</a:t>
            </a: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RASM physics modifications</a:t>
            </a: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RASM climate diagnostic output	</a:t>
            </a: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It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is likely that a number of the current RASM modifications in WRF are no longer necessary or were never needed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1981" y="6046384"/>
            <a:ext cx="302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12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WRF User’s Workshop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Bolder, CO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14, 2017</a:t>
            </a:r>
          </a:p>
        </p:txBody>
      </p:sp>
    </p:spTree>
    <p:extLst>
      <p:ext uri="{BB962C8B-B14F-4D97-AF65-F5344CB8AC3E}">
        <p14:creationId xmlns:p14="http://schemas.microsoft.com/office/powerpoint/2010/main" val="39257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RASM / CESM Coupling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30306" y="992255"/>
            <a:ext cx="8283388" cy="4945969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WRF is coupled to the other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RASM model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components using the CPL coupler from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CESM1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WRF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transfers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variables (radiation fluxes, lowest model level state variables)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to CPL and CPL transfers variables to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WRF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coupling is done in 20 minute intervals 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matching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radiation </a:t>
            </a:r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timestep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surface layer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and radiation parameterizations are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primary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locations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where the variables from the coupler are integrated into WRF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1981" y="6046384"/>
            <a:ext cx="302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12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WRF User’s Workshop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Bolder, CO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14, 2017</a:t>
            </a:r>
          </a:p>
        </p:txBody>
      </p:sp>
    </p:spTree>
    <p:extLst>
      <p:ext uri="{BB962C8B-B14F-4D97-AF65-F5344CB8AC3E}">
        <p14:creationId xmlns:p14="http://schemas.microsoft.com/office/powerpoint/2010/main" val="213592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83920"/>
          </a:xfrm>
          <a:prstGeom prst="rect">
            <a:avLst/>
          </a:prstGeom>
          <a:solidFill>
            <a:srgbClr val="D3D0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4" y="30480"/>
            <a:ext cx="822960" cy="82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9882" y="149572"/>
            <a:ext cx="7152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RASM Physics Modifications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1" y="30479"/>
            <a:ext cx="822960" cy="82296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30306" y="992255"/>
            <a:ext cx="8283388" cy="4945969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Difficulties in properly simulating clouds and the resultant surface energy balance have resulted in some modifications to the physics parameterizations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Morrison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microphysics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Droplet concentration set to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250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cm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-3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over land, 50 cm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-3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over water /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ice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RRTMG SW/LW radiation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Calculate radiative fluxes based on droplet size from Morrison microphysics</a:t>
            </a: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Divide the downward radiation into direct and diffuse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Shallow Cumulus</a:t>
            </a: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Run the shallow cumulus over ocean points but not land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1981" y="6046384"/>
            <a:ext cx="3022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12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WRF User’s Workshop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Bolder, CO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June 14, 2017</a:t>
            </a:r>
          </a:p>
        </p:txBody>
      </p:sp>
    </p:spTree>
    <p:extLst>
      <p:ext uri="{BB962C8B-B14F-4D97-AF65-F5344CB8AC3E}">
        <p14:creationId xmlns:p14="http://schemas.microsoft.com/office/powerpoint/2010/main" val="34053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1636</Words>
  <Application>Microsoft Macintosh PowerPoint</Application>
  <PresentationFormat>On-screen Show (4:3)</PresentationFormat>
  <Paragraphs>284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Bookman Old Style</vt:lpstr>
      <vt:lpstr>Calibri</vt:lpstr>
      <vt:lpstr>Mangal</vt:lpstr>
      <vt:lpstr>ＭＳ Ｐゴシック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CIRES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Human, Katy</dc:creator>
  <cp:lastModifiedBy>Mark Seefeldt</cp:lastModifiedBy>
  <cp:revision>70</cp:revision>
  <dcterms:created xsi:type="dcterms:W3CDTF">2015-02-09T21:55:09Z</dcterms:created>
  <dcterms:modified xsi:type="dcterms:W3CDTF">2017-06-14T14:09:41Z</dcterms:modified>
</cp:coreProperties>
</file>