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</p:sldMasterIdLst>
  <p:notesMasterIdLst>
    <p:notesMasterId r:id="rId21"/>
  </p:notesMasterIdLst>
  <p:sldIdLst>
    <p:sldId id="257" r:id="rId5"/>
    <p:sldId id="270" r:id="rId6"/>
    <p:sldId id="271" r:id="rId7"/>
    <p:sldId id="272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3" r:id="rId19"/>
    <p:sldId id="274" r:id="rId20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9"/>
    <p:restoredTop sz="94696"/>
  </p:normalViewPr>
  <p:slideViewPr>
    <p:cSldViewPr>
      <p:cViewPr>
        <p:scale>
          <a:sx n="100" d="100"/>
          <a:sy n="100" d="100"/>
        </p:scale>
        <p:origin x="135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5E9AF-F4CA-4075-B1E9-686A9E2C9515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ABA6D-B4A7-4CCC-894F-33E53F7B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0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ansikuva 200 opt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VAISALA_Logo_Negative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4829175"/>
            <a:ext cx="109220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612000" y="1090799"/>
            <a:ext cx="7830000" cy="2250000"/>
          </a:xfrm>
        </p:spPr>
        <p:txBody>
          <a:bodyPr lIns="90000" tIns="46800" rIns="90000" bIns="46800"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612000" y="3430800"/>
            <a:ext cx="7830000" cy="810000"/>
          </a:xfrm>
        </p:spPr>
        <p:txBody>
          <a:bodyPr lIns="90000" tIns="46800" rIns="90000" bIns="4680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203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001600" indent="0">
              <a:buNone/>
              <a:defRPr/>
            </a:lvl6pPr>
            <a:lvl7pPr marL="2365200" indent="0">
              <a:buNone/>
              <a:defRPr/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F7E8-04E2-406B-8495-C158DB971A45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8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ansikuva 200 opti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4"/>
          <a:stretch/>
        </p:blipFill>
        <p:spPr bwMode="auto">
          <a:xfrm>
            <a:off x="0" y="1948070"/>
            <a:ext cx="9144000" cy="35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VAISALA_Logo_Negative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4829175"/>
            <a:ext cx="109220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12000" y="2062799"/>
            <a:ext cx="7830000" cy="1872000"/>
          </a:xfrm>
        </p:spPr>
        <p:txBody>
          <a:bodyPr lIns="90000" tIns="46800" rIns="90000" bIns="46800" anchor="b" anchorCtr="0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10106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000" y="1710000"/>
            <a:ext cx="3960000" cy="423360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2000"/>
            </a:lvl3pPr>
            <a:lvl4pPr>
              <a:defRPr sz="17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00" y="1710000"/>
            <a:ext cx="3960000" cy="423360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2000"/>
            </a:lvl3pPr>
            <a:lvl4pPr>
              <a:defRPr sz="17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EB27-84BE-412E-8E89-090D42228117}" type="datetime1">
              <a:rPr lang="en-US" smtClean="0"/>
              <a:t>6/14/17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4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000" y="1710000"/>
            <a:ext cx="3960000" cy="64800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" y="2347758"/>
            <a:ext cx="3960000" cy="360000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2000"/>
            </a:lvl3pPr>
            <a:lvl4pPr>
              <a:defRPr sz="17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86" y="1710000"/>
            <a:ext cx="3960000" cy="64800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086" y="2347758"/>
            <a:ext cx="3960000" cy="360000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2000"/>
            </a:lvl3pPr>
            <a:lvl4pPr>
              <a:defRPr sz="17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EC79-3950-4679-AE2A-BE5894C5BD89}" type="datetime1">
              <a:rPr lang="en-US" smtClean="0"/>
              <a:t>6/14/17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6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9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432-53CA-470E-B8FB-5CDE95FA837C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ansikuva 200 opti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3378" r="2166" b="17937"/>
          <a:stretch/>
        </p:blipFill>
        <p:spPr bwMode="auto">
          <a:xfrm>
            <a:off x="267095" y="272955"/>
            <a:ext cx="8625385" cy="63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VAISALA_Logo_Negative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9993"/>
            <a:ext cx="109220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853200" y="1699200"/>
            <a:ext cx="7830000" cy="1872000"/>
          </a:xfrm>
        </p:spPr>
        <p:txBody>
          <a:bodyPr lIns="90000" tIns="46800" rIns="90000" bIns="46800" anchor="b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209716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P_uusi_alapalkki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9144000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VAISALA_Logo_Negative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6405563"/>
            <a:ext cx="881062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400" y="277200"/>
            <a:ext cx="8805600" cy="1292400"/>
          </a:xfrm>
          <a:prstGeom prst="rect">
            <a:avLst/>
          </a:prstGeom>
        </p:spPr>
        <p:txBody>
          <a:bodyPr vert="horz" lIns="180000" tIns="180000" rIns="180000" bIns="7200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000" y="1710000"/>
            <a:ext cx="8100000" cy="42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8" name="Page"/>
          <p:cNvSpPr txBox="1"/>
          <p:nvPr/>
        </p:nvSpPr>
        <p:spPr bwMode="black">
          <a:xfrm>
            <a:off x="323528" y="6444000"/>
            <a:ext cx="24686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Page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611560" y="6444000"/>
            <a:ext cx="324000" cy="158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fld id="{284544B4-158B-456D-9D2B-CCC55E37A10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1617371" y="6444000"/>
            <a:ext cx="720000" cy="158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fld id="{7A16F7E8-04E2-406B-8495-C158DB971A45}" type="datetime1">
              <a:rPr lang="en-US" smtClean="0"/>
              <a:t>6/14/17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 bwMode="black">
          <a:xfrm>
            <a:off x="939911" y="6444000"/>
            <a:ext cx="49051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 © </a:t>
            </a:r>
            <a:r>
              <a:rPr lang="en-US" sz="800" b="1" baseline="0" dirty="0" smtClean="0">
                <a:solidFill>
                  <a:schemeClr val="bg1"/>
                </a:solidFill>
              </a:rPr>
              <a:t>Vaisala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6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552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rgbClr val="4C4C4C"/>
          </a:solidFill>
          <a:latin typeface="+mn-lt"/>
          <a:ea typeface="+mn-ea"/>
          <a:cs typeface="+mn-cs"/>
        </a:defRPr>
      </a:lvl1pPr>
      <a:lvl2pPr marL="626400" indent="-18000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080000" indent="-180000" algn="l" defTabSz="914400" rtl="0" eaLnBrk="1" latinLnBrk="0" hangingPunct="1">
        <a:spcBef>
          <a:spcPts val="24"/>
        </a:spcBef>
        <a:buClr>
          <a:schemeClr val="accent2"/>
        </a:buClr>
        <a:buFont typeface="Times New Roman" pitchFamily="18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3pPr>
      <a:lvl4pPr marL="1450800" indent="-190800" algn="l" defTabSz="914400" rtl="0" eaLnBrk="1" latinLnBrk="0" hangingPunct="1">
        <a:spcBef>
          <a:spcPct val="20000"/>
        </a:spcBef>
        <a:buClr>
          <a:schemeClr val="accent2"/>
        </a:buClr>
        <a:buFont typeface="Times New Roman" pitchFamily="18" charset="0"/>
        <a:buChar char="–"/>
        <a:defRPr sz="1700" kern="1200">
          <a:solidFill>
            <a:srgbClr val="4C4C4C"/>
          </a:solidFill>
          <a:latin typeface="+mn-lt"/>
          <a:ea typeface="+mn-ea"/>
          <a:cs typeface="+mn-cs"/>
        </a:defRPr>
      </a:lvl4pPr>
      <a:lvl5pPr marL="1818000" indent="-190800" algn="l" defTabSz="914400" rtl="0" eaLnBrk="1" latinLnBrk="0" hangingPunct="1">
        <a:spcBef>
          <a:spcPts val="384"/>
        </a:spcBef>
        <a:buClr>
          <a:schemeClr val="accent2"/>
        </a:buClr>
        <a:buFont typeface="Times New Roman" pitchFamily="18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181600" indent="-180000" algn="l" defTabSz="914400" rtl="0" eaLnBrk="1" latinLnBrk="0" hangingPunct="1">
        <a:spcBef>
          <a:spcPts val="384"/>
        </a:spcBef>
        <a:buClr>
          <a:schemeClr val="accent2"/>
        </a:buClr>
        <a:buFont typeface="Times New Roman" pitchFamily="18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6pPr>
      <a:lvl7pPr marL="2545200" indent="-180000" algn="l" defTabSz="914400" rtl="0" eaLnBrk="1" latinLnBrk="0" hangingPunct="1">
        <a:spcBef>
          <a:spcPts val="384"/>
        </a:spcBef>
        <a:buClr>
          <a:schemeClr val="accent2"/>
        </a:buClr>
        <a:buFont typeface="Times New Roman" pitchFamily="18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7pPr>
      <a:lvl8pPr marL="2908800" indent="-180000" algn="l" defTabSz="914400" rtl="0" eaLnBrk="1" latinLnBrk="0" hangingPunct="1">
        <a:spcBef>
          <a:spcPts val="384"/>
        </a:spcBef>
        <a:buClr>
          <a:schemeClr val="accent2"/>
        </a:buClr>
        <a:buFont typeface="Times New Roman" pitchFamily="18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8pPr>
      <a:lvl9pPr marL="3272400" indent="-180000" algn="l" defTabSz="914400" rtl="0" eaLnBrk="1" latinLnBrk="0" hangingPunct="1">
        <a:spcBef>
          <a:spcPts val="384"/>
        </a:spcBef>
        <a:buClr>
          <a:schemeClr val="accent2"/>
        </a:buClr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high-altitude wind power (HAWP) climatology with global WRF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 Stoelinga, James McCaa, and Rhea George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1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WRF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29" y="2080474"/>
            <a:ext cx="5616624" cy="3962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389" b="79501"/>
          <a:stretch/>
        </p:blipFill>
        <p:spPr>
          <a:xfrm>
            <a:off x="3721786" y="377780"/>
            <a:ext cx="4813453" cy="438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9348" r="5242"/>
          <a:stretch/>
        </p:blipFill>
        <p:spPr>
          <a:xfrm>
            <a:off x="3758403" y="692696"/>
            <a:ext cx="5206085" cy="12971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5936" y="2087169"/>
            <a:ext cx="435648" cy="290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2792" y="1367779"/>
            <a:ext cx="3203104" cy="4725517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552"/>
              </a:spcBef>
              <a:buClr>
                <a:schemeClr val="accent2"/>
              </a:buClr>
              <a:buFont typeface="Wingdings" pitchFamily="2" charset="2"/>
              <a:buChar char="§"/>
              <a:defRPr sz="23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626400" indent="-1800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080000" indent="-180000" algn="l" defTabSz="914400" rtl="0" eaLnBrk="1" latinLnBrk="0" hangingPunct="1">
              <a:spcBef>
                <a:spcPts val="24"/>
              </a:spcBef>
              <a:buClr>
                <a:schemeClr val="accent2"/>
              </a:buClr>
              <a:buFont typeface="Times New Roman" pitchFamily="18" charset="0"/>
              <a:buChar char="–"/>
              <a:defRPr sz="20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450800" indent="-1908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Times New Roman" pitchFamily="18" charset="0"/>
              <a:buChar char="–"/>
              <a:defRPr sz="17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1818000" indent="-1908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1816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5452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29088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2724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Derived from </a:t>
            </a:r>
            <a:r>
              <a:rPr lang="en-US" sz="1800" dirty="0" err="1" smtClean="0"/>
              <a:t>PlanetWRF</a:t>
            </a:r>
            <a:endParaRPr lang="en-US" sz="1800" dirty="0" smtClean="0"/>
          </a:p>
          <a:p>
            <a:r>
              <a:rPr lang="en-US" sz="1800" dirty="0" smtClean="0"/>
              <a:t>Major modifications:</a:t>
            </a:r>
          </a:p>
          <a:p>
            <a:pPr lvl="1"/>
            <a:r>
              <a:rPr lang="en-US" sz="1800" dirty="0" smtClean="0"/>
              <a:t>Unequal map scale factors in x and y directions </a:t>
            </a:r>
            <a:r>
              <a:rPr lang="en-US" sz="1800" dirty="0" smtClean="0">
                <a:sym typeface="Wingdings"/>
              </a:rPr>
              <a:t> allows for global </a:t>
            </a:r>
            <a:r>
              <a:rPr lang="en-US" sz="1800" dirty="0" err="1" smtClean="0">
                <a:sym typeface="Wingdings"/>
              </a:rPr>
              <a:t>lat</a:t>
            </a:r>
            <a:r>
              <a:rPr lang="en-US" sz="1800" dirty="0" smtClean="0">
                <a:sym typeface="Wingdings"/>
              </a:rPr>
              <a:t>/</a:t>
            </a:r>
            <a:r>
              <a:rPr lang="en-US" sz="1800" dirty="0" err="1" smtClean="0">
                <a:sym typeface="Wingdings"/>
              </a:rPr>
              <a:t>lon</a:t>
            </a:r>
            <a:r>
              <a:rPr lang="en-US" sz="1800" dirty="0" smtClean="0">
                <a:sym typeface="Wingdings"/>
              </a:rPr>
              <a:t> grid</a:t>
            </a:r>
          </a:p>
          <a:p>
            <a:pPr lvl="1"/>
            <a:r>
              <a:rPr lang="en-US" sz="1800" dirty="0" smtClean="0">
                <a:sym typeface="Wingdings"/>
              </a:rPr>
              <a:t>Polar filter: northern and southern boundaries collapse to single point, requiring special treatment</a:t>
            </a:r>
          </a:p>
        </p:txBody>
      </p:sp>
    </p:spTree>
    <p:extLst>
      <p:ext uri="{BB962C8B-B14F-4D97-AF65-F5344CB8AC3E}">
        <p14:creationId xmlns:p14="http://schemas.microsoft.com/office/powerpoint/2010/main" val="182935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MPAS?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 with WRF</a:t>
            </a:r>
          </a:p>
          <a:p>
            <a:r>
              <a:rPr lang="en-US" dirty="0"/>
              <a:t>Physics options</a:t>
            </a:r>
          </a:p>
          <a:p>
            <a:r>
              <a:rPr lang="en-US" dirty="0"/>
              <a:t>Continuous mesh refinement not really needed</a:t>
            </a:r>
          </a:p>
          <a:p>
            <a:r>
              <a:rPr lang="en-US" dirty="0"/>
              <a:t>Spectral nudging required for reanalysis (or climate model) downscaling.</a:t>
            </a:r>
          </a:p>
          <a:p>
            <a:r>
              <a:rPr lang="en-US" dirty="0"/>
              <a:t>However, in the future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Tribulations with Global WRF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bugs encountered in </a:t>
            </a:r>
            <a:r>
              <a:rPr lang="en-US" dirty="0" smtClean="0"/>
              <a:t>Global WRF (V3.6.1)</a:t>
            </a:r>
            <a:endParaRPr lang="en-US" dirty="0"/>
          </a:p>
          <a:p>
            <a:pPr lvl="1"/>
            <a:r>
              <a:rPr lang="en-US" dirty="0"/>
              <a:t>Polar filter generating negative mixing ratios</a:t>
            </a:r>
          </a:p>
          <a:p>
            <a:pPr lvl="1"/>
            <a:r>
              <a:rPr lang="en-US" dirty="0"/>
              <a:t>Polar point instability</a:t>
            </a:r>
          </a:p>
          <a:p>
            <a:pPr lvl="1"/>
            <a:r>
              <a:rPr lang="en-US" dirty="0"/>
              <a:t>Discovered and fixed both by us and WRF team in V3.7</a:t>
            </a:r>
          </a:p>
          <a:p>
            <a:r>
              <a:rPr lang="en-US" dirty="0" smtClean="0"/>
              <a:t>Recurrent problems with </a:t>
            </a:r>
            <a:r>
              <a:rPr lang="en-US" dirty="0"/>
              <a:t>interactions between:</a:t>
            </a:r>
          </a:p>
          <a:p>
            <a:pPr lvl="1"/>
            <a:r>
              <a:rPr lang="en-US" dirty="0"/>
              <a:t>Adaptive </a:t>
            </a:r>
            <a:r>
              <a:rPr lang="en-US" dirty="0" err="1"/>
              <a:t>timestep</a:t>
            </a:r>
            <a:endParaRPr lang="en-US" dirty="0"/>
          </a:p>
          <a:p>
            <a:pPr lvl="1"/>
            <a:r>
              <a:rPr lang="en-US" dirty="0"/>
              <a:t>Restarts</a:t>
            </a:r>
          </a:p>
          <a:p>
            <a:pPr lvl="1"/>
            <a:r>
              <a:rPr lang="en-US" dirty="0"/>
              <a:t>ESMF</a:t>
            </a:r>
          </a:p>
          <a:p>
            <a:pPr lvl="1"/>
            <a:r>
              <a:rPr lang="en-US" dirty="0"/>
              <a:t>Delayed nests (not for global)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F7E8-04E2-406B-8495-C158DB971A45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00" y="44624"/>
            <a:ext cx="8805600" cy="1292400"/>
          </a:xfrm>
        </p:spPr>
        <p:txBody>
          <a:bodyPr/>
          <a:lstStyle/>
          <a:p>
            <a:r>
              <a:rPr lang="en-US" dirty="0" smtClean="0"/>
              <a:t>Finally, success!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80112" y="5809054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Note, speeds </a:t>
            </a:r>
            <a:r>
              <a:rPr lang="en-US" sz="1400" smtClean="0"/>
              <a:t>over ocean reduced by 1/2</a:t>
            </a:r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4355976" y="300575"/>
            <a:ext cx="455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5-day, hourly </a:t>
            </a:r>
            <a:r>
              <a:rPr lang="en-US" sz="2000" dirty="0" smtClean="0"/>
              <a:t>loop of 50-m </a:t>
            </a:r>
            <a:r>
              <a:rPr lang="en-US" sz="2000" smtClean="0"/>
              <a:t>wind speed</a:t>
            </a:r>
            <a:endParaRPr lang="en-US" sz="2000"/>
          </a:p>
        </p:txBody>
      </p:sp>
      <p:pic>
        <p:nvPicPr>
          <p:cNvPr id="8" name="movie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433" t="6433" r="6433" b="6433"/>
          <a:stretch/>
        </p:blipFill>
        <p:spPr>
          <a:xfrm>
            <a:off x="0" y="764703"/>
            <a:ext cx="9144000" cy="48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10-year mean wind speed, 50 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688" r="6688" b="6688"/>
          <a:stretch/>
        </p:blipFill>
        <p:spPr>
          <a:xfrm>
            <a:off x="0" y="990600"/>
            <a:ext cx="9144000" cy="48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10-year mean wind speed, 150 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688" r="6688" b="6688"/>
          <a:stretch/>
        </p:blipFill>
        <p:spPr>
          <a:xfrm>
            <a:off x="0" y="990600"/>
            <a:ext cx="9144000" cy="48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Ratio, 150-m to 50-m wind speed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688" r="6688" b="6688"/>
          <a:stretch/>
        </p:blipFill>
        <p:spPr>
          <a:xfrm>
            <a:off x="0" y="990600"/>
            <a:ext cx="9144000" cy="48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altitude wind power (HAWP)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99" y="1438158"/>
            <a:ext cx="5982121" cy="4079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521990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1056" y="2132856"/>
            <a:ext cx="65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500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7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altitude wind power (HAWP)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99" y="1438158"/>
            <a:ext cx="5982121" cy="407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0332"/>
          <a:stretch/>
        </p:blipFill>
        <p:spPr>
          <a:xfrm>
            <a:off x="6320520" y="4221088"/>
            <a:ext cx="2625911" cy="1296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521990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1056" y="2132856"/>
            <a:ext cx="65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500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altitude wind power (HAWP)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99" y="1438158"/>
            <a:ext cx="5982121" cy="407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0332"/>
          <a:stretch/>
        </p:blipFill>
        <p:spPr>
          <a:xfrm>
            <a:off x="6320520" y="4221088"/>
            <a:ext cx="2625911" cy="1296144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5724128" y="1569600"/>
            <a:ext cx="780019" cy="2651488"/>
          </a:xfrm>
          <a:prstGeom prst="rightBrac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64536" y="1484783"/>
            <a:ext cx="2427944" cy="2664297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Here’s where 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gold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if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you can reach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it.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Wind resource is: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Stronger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Steadier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Less turbulent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521990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1056" y="2132856"/>
            <a:ext cx="65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500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technologies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51520" y="1268760"/>
            <a:ext cx="8712968" cy="4450635"/>
            <a:chOff x="827584" y="1413858"/>
            <a:chExt cx="8011028" cy="4092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006" r="5217"/>
            <a:stretch/>
          </p:blipFill>
          <p:spPr>
            <a:xfrm>
              <a:off x="827584" y="1419545"/>
              <a:ext cx="2520280" cy="1999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720" y="3501008"/>
              <a:ext cx="2664288" cy="19996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385"/>
            <a:stretch/>
          </p:blipFill>
          <p:spPr>
            <a:xfrm>
              <a:off x="3491880" y="1413858"/>
              <a:ext cx="2530392" cy="20058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910"/>
            <a:stretch/>
          </p:blipFill>
          <p:spPr>
            <a:xfrm>
              <a:off x="6156176" y="1416967"/>
              <a:ext cx="2682436" cy="19996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6620"/>
            <a:stretch/>
          </p:blipFill>
          <p:spPr>
            <a:xfrm>
              <a:off x="4860032" y="3501008"/>
              <a:ext cx="2808312" cy="2004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32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Resource Assessment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for “prospecting” wind energy</a:t>
            </a:r>
          </a:p>
          <a:p>
            <a:r>
              <a:rPr lang="en-US" dirty="0" smtClean="0"/>
              <a:t>A “light” version of regional climate modeling:</a:t>
            </a:r>
            <a:endParaRPr lang="en-US" dirty="0" smtClean="0"/>
          </a:p>
          <a:p>
            <a:pPr lvl="1"/>
            <a:r>
              <a:rPr lang="en-US" dirty="0" smtClean="0"/>
              <a:t>Primary </a:t>
            </a:r>
            <a:r>
              <a:rPr lang="en-US" dirty="0"/>
              <a:t>interest is </a:t>
            </a:r>
            <a:r>
              <a:rPr lang="en-US" dirty="0" smtClean="0"/>
              <a:t>recent</a:t>
            </a:r>
            <a:r>
              <a:rPr lang="en-US" dirty="0" smtClean="0"/>
              <a:t> climate</a:t>
            </a:r>
          </a:p>
          <a:p>
            <a:pPr lvl="1"/>
            <a:r>
              <a:rPr lang="en-US" dirty="0" smtClean="0"/>
              <a:t>Relies on downscaling of global reanalysis datasets</a:t>
            </a:r>
            <a:endParaRPr lang="en-US" dirty="0"/>
          </a:p>
          <a:p>
            <a:pPr lvl="1"/>
            <a:r>
              <a:rPr lang="en-US" dirty="0"/>
              <a:t>Fewer freely forecasted </a:t>
            </a:r>
            <a:r>
              <a:rPr lang="en-US" dirty="0" smtClean="0"/>
              <a:t>aspects</a:t>
            </a:r>
            <a:endParaRPr lang="en-US" dirty="0"/>
          </a:p>
          <a:p>
            <a:pPr lvl="1"/>
            <a:r>
              <a:rPr lang="en-US" dirty="0"/>
              <a:t>Periodically reinitialized (every N days, N = 3 to 30)</a:t>
            </a:r>
          </a:p>
          <a:p>
            <a:pPr lvl="2"/>
            <a:r>
              <a:rPr lang="en-US" dirty="0"/>
              <a:t>Maintain fidelity to reanalysis</a:t>
            </a:r>
          </a:p>
          <a:p>
            <a:pPr lvl="2"/>
            <a:r>
              <a:rPr lang="en-US" dirty="0"/>
              <a:t>Parallelization in time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F7E8-04E2-406B-8495-C158DB971A45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00" y="260648"/>
            <a:ext cx="8805600" cy="1292400"/>
          </a:xfrm>
        </p:spPr>
        <p:txBody>
          <a:bodyPr/>
          <a:lstStyle/>
          <a:p>
            <a:r>
              <a:rPr lang="en-US" dirty="0"/>
              <a:t>2007: 3TIER’s “</a:t>
            </a:r>
            <a:r>
              <a:rPr lang="en-US" dirty="0" err="1"/>
              <a:t>FirstLook</a:t>
            </a:r>
            <a:r>
              <a:rPr lang="en-US" dirty="0"/>
              <a:t>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9376" y="1124744"/>
            <a:ext cx="2213372" cy="423360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Global, 5-km resolution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10-year </a:t>
            </a:r>
            <a:r>
              <a:rPr lang="en-US" dirty="0" smtClean="0"/>
              <a:t>climatology</a:t>
            </a:r>
          </a:p>
          <a:p>
            <a:pPr marL="0" indent="0">
              <a:buNone/>
            </a:pPr>
            <a:r>
              <a:rPr lang="en-US" dirty="0" smtClean="0"/>
              <a:t>  But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EB27-84BE-412E-8E89-090D42228117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1176277"/>
            <a:ext cx="6339468" cy="4744035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6792476" y="3284984"/>
            <a:ext cx="2213372" cy="42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spcBef>
                <a:spcPts val="552"/>
              </a:spcBef>
              <a:buClr>
                <a:schemeClr val="accent2"/>
              </a:buClr>
              <a:buFont typeface="Wingdings" pitchFamily="2" charset="2"/>
              <a:buChar char="§"/>
              <a:defRPr sz="23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626400" indent="-1800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080000" indent="-180000" algn="l" defTabSz="914400" rtl="0" eaLnBrk="1" latinLnBrk="0" hangingPunct="1">
              <a:spcBef>
                <a:spcPts val="24"/>
              </a:spcBef>
              <a:buClr>
                <a:schemeClr val="accent2"/>
              </a:buClr>
              <a:buFont typeface="Times New Roman" pitchFamily="18" charset="0"/>
              <a:buChar char="–"/>
              <a:defRPr sz="20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450800" indent="-1908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Times New Roman" pitchFamily="18" charset="0"/>
              <a:buChar char="–"/>
              <a:defRPr sz="17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1818000" indent="-1908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1816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5452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29088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Times New Roman" pitchFamily="18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272400" indent="-180000" algn="l" defTabSz="914400" rtl="0" eaLnBrk="1" latinLnBrk="0" hangingPunct="1">
              <a:spcBef>
                <a:spcPts val="384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smtClean="0"/>
              <a:t>Turbine </a:t>
            </a:r>
            <a:r>
              <a:rPr lang="en-US" dirty="0" smtClean="0"/>
              <a:t>hub-height winds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NCEP/NCAR Reanalysis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WRF V2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Simple nudging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</a:t>
            </a:r>
            <a:r>
              <a:rPr lang="mr-IN" dirty="0"/>
              <a:t>…</a:t>
            </a:r>
            <a:r>
              <a:rPr lang="en-US" dirty="0"/>
              <a:t>no global WRF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05C6-B19A-4827-BE60-9BF238142CFD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532440" cy="44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did we </a:t>
            </a:r>
            <a:r>
              <a:rPr lang="en-US" dirty="0"/>
              <a:t>want </a:t>
            </a:r>
            <a:r>
              <a:rPr lang="en-US" dirty="0" smtClean="0"/>
              <a:t>this time?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How </a:t>
            </a:r>
            <a:r>
              <a:rPr lang="en-US" i="1" dirty="0" smtClean="0"/>
              <a:t>did we </a:t>
            </a:r>
            <a:r>
              <a:rPr lang="en-US" i="1" dirty="0"/>
              <a:t>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" y="2075720"/>
            <a:ext cx="8100000" cy="4233600"/>
          </a:xfrm>
        </p:spPr>
        <p:txBody>
          <a:bodyPr/>
          <a:lstStyle/>
          <a:p>
            <a:r>
              <a:rPr lang="en-US" dirty="0"/>
              <a:t>Global coverage including oceans: </a:t>
            </a:r>
            <a:r>
              <a:rPr lang="en-US" i="1" dirty="0"/>
              <a:t>Global </a:t>
            </a:r>
            <a:r>
              <a:rPr lang="en-US" i="1" dirty="0" smtClean="0"/>
              <a:t>WRF V3.7.1</a:t>
            </a:r>
            <a:endParaRPr lang="en-US" i="1" dirty="0"/>
          </a:p>
          <a:p>
            <a:r>
              <a:rPr lang="en-US" dirty="0"/>
              <a:t>Avoid tiling and blending: </a:t>
            </a:r>
            <a:r>
              <a:rPr lang="en-US" i="1" dirty="0"/>
              <a:t>Global </a:t>
            </a:r>
            <a:r>
              <a:rPr lang="en-US" i="1" dirty="0"/>
              <a:t>WRF V3.7.1</a:t>
            </a:r>
          </a:p>
          <a:p>
            <a:r>
              <a:rPr lang="en-US" dirty="0" smtClean="0"/>
              <a:t>More </a:t>
            </a:r>
            <a:r>
              <a:rPr lang="en-US" dirty="0"/>
              <a:t>output variables, higher altitude: </a:t>
            </a:r>
            <a:r>
              <a:rPr lang="en-US" i="1" dirty="0"/>
              <a:t>More storage</a:t>
            </a:r>
          </a:p>
          <a:p>
            <a:r>
              <a:rPr lang="en-US" dirty="0"/>
              <a:t>Better reanalysis: </a:t>
            </a:r>
            <a:r>
              <a:rPr lang="en-US" i="1" dirty="0"/>
              <a:t>ERA-Interim</a:t>
            </a:r>
          </a:p>
          <a:p>
            <a:r>
              <a:rPr lang="en-US" dirty="0"/>
              <a:t>Better downscaling: </a:t>
            </a:r>
            <a:r>
              <a:rPr lang="en-US" i="1" dirty="0"/>
              <a:t>Spectral Nudging</a:t>
            </a:r>
          </a:p>
          <a:p>
            <a:r>
              <a:rPr lang="en-US" dirty="0"/>
              <a:t>Higher resolution but faster production: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/>
              <a:t>Mass-conserving diagnostic flow model (10 km </a:t>
            </a:r>
            <a:r>
              <a:rPr lang="en-US" i="1" dirty="0">
                <a:sym typeface="Wingdings"/>
              </a:rPr>
              <a:t> 2 km</a:t>
            </a:r>
            <a:r>
              <a:rPr lang="en-US" i="1" dirty="0" smtClean="0">
                <a:sym typeface="Wingdings"/>
              </a:rPr>
              <a:t>)</a:t>
            </a:r>
          </a:p>
          <a:p>
            <a:endParaRPr lang="en-US" i="1" dirty="0">
              <a:sym typeface="Wingdings"/>
            </a:endParaRPr>
          </a:p>
          <a:p>
            <a:r>
              <a:rPr lang="en-US" sz="1800" i="1" dirty="0" smtClean="0">
                <a:sym typeface="Wingdings"/>
              </a:rPr>
              <a:t>Other configuration options: YSU PBL, Ferrier micro, RRTMG radiation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F7E8-04E2-406B-8495-C158DB971A45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44B4-158B-456D-9D2B-CCC55E37A1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93521"/>
      </p:ext>
    </p:extLst>
  </p:cSld>
  <p:clrMapOvr>
    <a:masterClrMapping/>
  </p:clrMapOvr>
</p:sld>
</file>

<file path=ppt/theme/theme1.xml><?xml version="1.0" encoding="utf-8"?>
<a:theme xmlns:a="http://schemas.openxmlformats.org/drawingml/2006/main" name="Second Wind-3TIER-by-Vaisala-template">
  <a:themeElements>
    <a:clrScheme name="Vaisala">
      <a:dk1>
        <a:srgbClr val="000000"/>
      </a:dk1>
      <a:lt1>
        <a:srgbClr val="FFFFFF"/>
      </a:lt1>
      <a:dk2>
        <a:srgbClr val="0099B5"/>
      </a:dk2>
      <a:lt2>
        <a:srgbClr val="7D7D7D"/>
      </a:lt2>
      <a:accent1>
        <a:srgbClr val="00728F"/>
      </a:accent1>
      <a:accent2>
        <a:srgbClr val="D15B05"/>
      </a:accent2>
      <a:accent3>
        <a:srgbClr val="009AC8"/>
      </a:accent3>
      <a:accent4>
        <a:srgbClr val="000000"/>
      </a:accent4>
      <a:accent5>
        <a:srgbClr val="AABCC6"/>
      </a:accent5>
      <a:accent6>
        <a:srgbClr val="FFDE6C"/>
      </a:accent6>
      <a:hlink>
        <a:srgbClr val="D15B05"/>
      </a:hlink>
      <a:folHlink>
        <a:srgbClr val="FFDE6C"/>
      </a:folHlink>
    </a:clrScheme>
    <a:fontScheme name="Vais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096E8A64021478650556EA7178EAD" ma:contentTypeVersion="0" ma:contentTypeDescription="Create a new document." ma:contentTypeScope="" ma:versionID="e491c6f438329dc5a09d8a5bd1b724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540F93-A7E6-47F3-A30C-F242764DB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93A3C46-3955-46FF-A48E-C685D83CE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A2216B-7988-40F3-A2B2-25EE79C8267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Second Wind-3TIER-by-Vaisala-template</Template>
  <TotalTime>1520</TotalTime>
  <Words>387</Words>
  <Application>Microsoft Macintosh PowerPoint</Application>
  <PresentationFormat>On-screen Show (4:3)</PresentationFormat>
  <Paragraphs>100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Times New Roman</vt:lpstr>
      <vt:lpstr>Wingdings</vt:lpstr>
      <vt:lpstr>Arial</vt:lpstr>
      <vt:lpstr>Second Wind-3TIER-by-Vaisala-template</vt:lpstr>
      <vt:lpstr>A high-altitude wind power (HAWP) climatology with global WRF</vt:lpstr>
      <vt:lpstr>High altitude wind power (HAWP)</vt:lpstr>
      <vt:lpstr>High altitude wind power (HAWP)</vt:lpstr>
      <vt:lpstr>High altitude wind power (HAWP)</vt:lpstr>
      <vt:lpstr>Novel technologies</vt:lpstr>
      <vt:lpstr>Wind Resource Assessment Mapping</vt:lpstr>
      <vt:lpstr>2007: 3TIER’s “FirstLook”</vt:lpstr>
      <vt:lpstr>And…no global WRF</vt:lpstr>
      <vt:lpstr>What did we want this time? How did we get there?</vt:lpstr>
      <vt:lpstr>Global WRF</vt:lpstr>
      <vt:lpstr>Why not MPAS?</vt:lpstr>
      <vt:lpstr>Tribulations with Global WRF</vt:lpstr>
      <vt:lpstr>Finally, success!</vt:lpstr>
      <vt:lpstr>10-year mean wind speed, 50 m</vt:lpstr>
      <vt:lpstr>10-year mean wind speed, 150 m</vt:lpstr>
      <vt:lpstr>Ratio, 150-m to 50-m wind speed</vt:lpstr>
    </vt:vector>
  </TitlesOfParts>
  <Company>Vaisala Oyj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Pierce</dc:creator>
  <cp:lastModifiedBy>Mark Stoelinga</cp:lastModifiedBy>
  <cp:revision>54</cp:revision>
  <dcterms:created xsi:type="dcterms:W3CDTF">2014-09-04T17:17:14Z</dcterms:created>
  <dcterms:modified xsi:type="dcterms:W3CDTF">2017-06-14T13:36:16Z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0x0101008AD096E8A64021478650556EA7178EAD</vt:lpwstr>
  </property>
</Properties>
</file>