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gif" ContentType="image/gif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3.xml" ContentType="application/vnd.openxmlformats-officedocument.theme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4.xml" ContentType="application/vnd.openxmlformats-officedocument.theme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theme/theme5.xml" ContentType="application/vnd.openxmlformats-officedocument.theme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theme/theme6.xml" ContentType="application/vnd.openxmlformats-officedocument.theme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theme/theme7.xml" ContentType="application/vnd.openxmlformats-officedocument.theme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theme/theme8.xml" ContentType="application/vnd.openxmlformats-officedocument.theme+xml"/>
  <Override PartName="/ppt/theme/theme9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  <p:sldMasterId id="2147483758" r:id="rId2"/>
    <p:sldMasterId id="2147483903" r:id="rId3"/>
    <p:sldMasterId id="2147483927" r:id="rId4"/>
    <p:sldMasterId id="2147483939" r:id="rId5"/>
    <p:sldMasterId id="2147483951" r:id="rId6"/>
    <p:sldMasterId id="2147483964" r:id="rId7"/>
    <p:sldMasterId id="2147483977" r:id="rId8"/>
  </p:sldMasterIdLst>
  <p:notesMasterIdLst>
    <p:notesMasterId r:id="rId33"/>
  </p:notesMasterIdLst>
  <p:sldIdLst>
    <p:sldId id="391" r:id="rId9"/>
    <p:sldId id="387" r:id="rId10"/>
    <p:sldId id="388" r:id="rId11"/>
    <p:sldId id="397" r:id="rId12"/>
    <p:sldId id="333" r:id="rId13"/>
    <p:sldId id="335" r:id="rId14"/>
    <p:sldId id="393" r:id="rId15"/>
    <p:sldId id="400" r:id="rId16"/>
    <p:sldId id="395" r:id="rId17"/>
    <p:sldId id="394" r:id="rId18"/>
    <p:sldId id="398" r:id="rId19"/>
    <p:sldId id="399" r:id="rId20"/>
    <p:sldId id="317" r:id="rId21"/>
    <p:sldId id="392" r:id="rId22"/>
    <p:sldId id="401" r:id="rId23"/>
    <p:sldId id="402" r:id="rId24"/>
    <p:sldId id="403" r:id="rId25"/>
    <p:sldId id="404" r:id="rId26"/>
    <p:sldId id="405" r:id="rId27"/>
    <p:sldId id="406" r:id="rId28"/>
    <p:sldId id="407" r:id="rId29"/>
    <p:sldId id="396" r:id="rId30"/>
    <p:sldId id="354" r:id="rId31"/>
    <p:sldId id="389" r:id="rId32"/>
  </p:sldIdLst>
  <p:sldSz cx="9144000" cy="5143500" type="screen16x9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icrosoft Office User" initials="Office" lastIdx="1" clrIdx="0"/>
  <p:cmAuthor id="2" name="Benjamin Green" initials="BWG" lastIdx="1" clrIdx="1"/>
  <p:cmAuthor id="3" name="Microsoft Office User" initials="Office [2]" lastIdx="1" clrIdx="2"/>
  <p:cmAuthor id="4" name="Benjamin Green" initials="BWG [2]" lastIdx="1" clrIdx="3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4FF02"/>
    <a:srgbClr val="8C5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353" autoAdjust="0"/>
    <p:restoredTop sz="94872" autoAdjust="0"/>
  </p:normalViewPr>
  <p:slideViewPr>
    <p:cSldViewPr snapToGrid="0" snapToObjects="1">
      <p:cViewPr>
        <p:scale>
          <a:sx n="98" d="100"/>
          <a:sy n="98" d="100"/>
        </p:scale>
        <p:origin x="1568" y="792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2.xml"/><Relationship Id="rId21" Type="http://schemas.openxmlformats.org/officeDocument/2006/relationships/slide" Target="slides/slide13.xml"/><Relationship Id="rId22" Type="http://schemas.openxmlformats.org/officeDocument/2006/relationships/slide" Target="slides/slide14.xml"/><Relationship Id="rId23" Type="http://schemas.openxmlformats.org/officeDocument/2006/relationships/slide" Target="slides/slide15.xml"/><Relationship Id="rId24" Type="http://schemas.openxmlformats.org/officeDocument/2006/relationships/slide" Target="slides/slide16.xml"/><Relationship Id="rId25" Type="http://schemas.openxmlformats.org/officeDocument/2006/relationships/slide" Target="slides/slide17.xml"/><Relationship Id="rId26" Type="http://schemas.openxmlformats.org/officeDocument/2006/relationships/slide" Target="slides/slide18.xml"/><Relationship Id="rId27" Type="http://schemas.openxmlformats.org/officeDocument/2006/relationships/slide" Target="slides/slide19.xml"/><Relationship Id="rId28" Type="http://schemas.openxmlformats.org/officeDocument/2006/relationships/slide" Target="slides/slide20.xml"/><Relationship Id="rId29" Type="http://schemas.openxmlformats.org/officeDocument/2006/relationships/slide" Target="slides/slide21.xml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Master" Target="slideMasters/slideMaster3.xml"/><Relationship Id="rId4" Type="http://schemas.openxmlformats.org/officeDocument/2006/relationships/slideMaster" Target="slideMasters/slideMaster4.xml"/><Relationship Id="rId5" Type="http://schemas.openxmlformats.org/officeDocument/2006/relationships/slideMaster" Target="slideMasters/slideMaster5.xml"/><Relationship Id="rId30" Type="http://schemas.openxmlformats.org/officeDocument/2006/relationships/slide" Target="slides/slide22.xml"/><Relationship Id="rId31" Type="http://schemas.openxmlformats.org/officeDocument/2006/relationships/slide" Target="slides/slide23.xml"/><Relationship Id="rId32" Type="http://schemas.openxmlformats.org/officeDocument/2006/relationships/slide" Target="slides/slide24.xml"/><Relationship Id="rId9" Type="http://schemas.openxmlformats.org/officeDocument/2006/relationships/slide" Target="slides/slide1.xml"/><Relationship Id="rId6" Type="http://schemas.openxmlformats.org/officeDocument/2006/relationships/slideMaster" Target="slideMasters/slideMaster6.xml"/><Relationship Id="rId7" Type="http://schemas.openxmlformats.org/officeDocument/2006/relationships/slideMaster" Target="slideMasters/slideMaster7.xml"/><Relationship Id="rId8" Type="http://schemas.openxmlformats.org/officeDocument/2006/relationships/slideMaster" Target="slideMasters/slideMaster8.xml"/><Relationship Id="rId33" Type="http://schemas.openxmlformats.org/officeDocument/2006/relationships/notesMaster" Target="notesMasters/notesMaster1.xml"/><Relationship Id="rId34" Type="http://schemas.openxmlformats.org/officeDocument/2006/relationships/commentAuthors" Target="commentAuthors.xml"/><Relationship Id="rId35" Type="http://schemas.openxmlformats.org/officeDocument/2006/relationships/presProps" Target="presProps.xml"/><Relationship Id="rId36" Type="http://schemas.openxmlformats.org/officeDocument/2006/relationships/viewProps" Target="viewProps.xml"/><Relationship Id="rId10" Type="http://schemas.openxmlformats.org/officeDocument/2006/relationships/slide" Target="slides/slide2.xml"/><Relationship Id="rId11" Type="http://schemas.openxmlformats.org/officeDocument/2006/relationships/slide" Target="slides/slide3.xml"/><Relationship Id="rId12" Type="http://schemas.openxmlformats.org/officeDocument/2006/relationships/slide" Target="slides/slide4.xml"/><Relationship Id="rId13" Type="http://schemas.openxmlformats.org/officeDocument/2006/relationships/slide" Target="slides/slide5.xml"/><Relationship Id="rId14" Type="http://schemas.openxmlformats.org/officeDocument/2006/relationships/slide" Target="slides/slide6.xml"/><Relationship Id="rId15" Type="http://schemas.openxmlformats.org/officeDocument/2006/relationships/slide" Target="slides/slide7.xml"/><Relationship Id="rId16" Type="http://schemas.openxmlformats.org/officeDocument/2006/relationships/slide" Target="slides/slide8.xml"/><Relationship Id="rId17" Type="http://schemas.openxmlformats.org/officeDocument/2006/relationships/slide" Target="slides/slide9.xml"/><Relationship Id="rId18" Type="http://schemas.openxmlformats.org/officeDocument/2006/relationships/slide" Target="slides/slide10.xml"/><Relationship Id="rId19" Type="http://schemas.openxmlformats.org/officeDocument/2006/relationships/slide" Target="slides/slide11.xml"/><Relationship Id="rId37" Type="http://schemas.openxmlformats.org/officeDocument/2006/relationships/theme" Target="theme/theme1.xml"/><Relationship Id="rId38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9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B174031-5158-034C-919D-565654B4BD30}" type="datetimeFigureOut">
              <a:rPr lang="en-US" smtClean="0"/>
              <a:t>6/13/17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B9E3837-B442-2B4F-8B6C-9D9907074A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396798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61950" y="676275"/>
            <a:ext cx="6145213" cy="3457575"/>
          </a:xfrm>
          <a:ln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/>
          </a:extLst>
        </p:spPr>
      </p:sp>
      <p:sp>
        <p:nvSpPr>
          <p:cNvPr id="1843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96938" y="4359275"/>
            <a:ext cx="5076825" cy="4133850"/>
          </a:xfrm>
          <a:extLst>
            <a:ext uri="{909E8E84-426E-40dd-AFC4-6F175D3DCCD1}"/>
            <a:ext uri="{91240B29-F687-4f45-9708-019B960494DF}"/>
          </a:extLst>
        </p:spPr>
        <p:txBody>
          <a:bodyPr/>
          <a:lstStyle/>
          <a:p>
            <a:pPr eaLnBrk="1" hangingPunct="1">
              <a:spcBef>
                <a:spcPct val="0"/>
              </a:spcBef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800309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361950" y="676275"/>
            <a:ext cx="6145213" cy="3457575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18434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896938" y="4359275"/>
            <a:ext cx="5076825" cy="4133850"/>
          </a:xfrm>
          <a:noFill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dirty="0"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42937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361950" y="676275"/>
            <a:ext cx="6145213" cy="3457575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18434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896938" y="4359275"/>
            <a:ext cx="5076825" cy="4133850"/>
          </a:xfrm>
          <a:noFill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dirty="0"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2150866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361950" y="676275"/>
            <a:ext cx="6145213" cy="3457575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18434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896938" y="4359275"/>
            <a:ext cx="5076825" cy="4133850"/>
          </a:xfrm>
          <a:noFill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dirty="0"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9296907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361950" y="676275"/>
            <a:ext cx="6145213" cy="3457575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18434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896938" y="4359275"/>
            <a:ext cx="5076825" cy="4133850"/>
          </a:xfrm>
          <a:noFill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dirty="0"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3071590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361950" y="676275"/>
            <a:ext cx="6145213" cy="3457575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18434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896938" y="4359275"/>
            <a:ext cx="5076825" cy="4133850"/>
          </a:xfrm>
          <a:noFill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dirty="0"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3484842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361950" y="676275"/>
            <a:ext cx="6145213" cy="3457575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8434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896938" y="4359275"/>
            <a:ext cx="5076825" cy="4133850"/>
          </a:xfrm>
          <a:noFill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dirty="0"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7759864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34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CD900D-A5F8-E846-9EE5-6190398B37F8}" type="datetimeFigureOut">
              <a:rPr lang="en-US" smtClean="0"/>
              <a:t>6/13/17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9D3D7F-37A4-5243-9883-D3C05210EC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30903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zh-CN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C08B1A-45D1-EB44-B239-75F64A09D3A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6/13/17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91D5DF-8848-5C4E-B84C-E1B3C213EBB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/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C08B1A-45D1-EB44-B239-75F64A09D3A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6/13/17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91D5DF-8848-5C4E-B84C-E1B3C213EBB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/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C08B1A-45D1-EB44-B239-75F64A09D3A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6/13/17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91D5DF-8848-5C4E-B84C-E1B3C213EBB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/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 altLang="zh-CN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C08B1A-45D1-EB44-B239-75F64A09D3A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6/13/17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91D5DF-8848-5C4E-B84C-E1B3C213EBB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/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 altLang="zh-CN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C08B1A-45D1-EB44-B239-75F64A09D3A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6/13/17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91D5DF-8848-5C4E-B84C-E1B3C213EBB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/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C08B1A-45D1-EB44-B239-75F64A09D3A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6/13/17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91D5DF-8848-5C4E-B84C-E1B3C213EBB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/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 altLang="zh-CN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C08B1A-45D1-EB44-B239-75F64A09D3A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6/13/17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91D5DF-8848-5C4E-B84C-E1B3C213EBB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/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719BAD3-B5BF-0440-9FA3-352C8DF5A1A1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213553E-BB80-C546-8C23-3B5F13130150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442098"/>
            <a:ext cx="7886700" cy="1125140"/>
          </a:xfrm>
        </p:spPr>
        <p:txBody>
          <a:bodyPr/>
          <a:lstStyle>
            <a:lvl1pPr marL="0" indent="0">
              <a:buNone/>
              <a:defRPr sz="1800"/>
            </a:lvl1pPr>
            <a:lvl2pPr marL="342900" indent="0">
              <a:buNone/>
              <a:defRPr sz="1500"/>
            </a:lvl2pPr>
            <a:lvl3pPr marL="685800" indent="0">
              <a:buNone/>
              <a:defRPr sz="135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  <a:lvl6pPr marL="1714500" indent="0">
              <a:buNone/>
              <a:defRPr sz="1200"/>
            </a:lvl6pPr>
            <a:lvl7pPr marL="2057400" indent="0">
              <a:buNone/>
              <a:defRPr sz="1200"/>
            </a:lvl7pPr>
            <a:lvl8pPr marL="2400300" indent="0">
              <a:buNone/>
              <a:defRPr sz="1200"/>
            </a:lvl8pPr>
            <a:lvl9pPr marL="2743200" indent="0">
              <a:buNone/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6F512FA-2418-EE44-92F8-110D0C6A7EA0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CD900D-A5F8-E846-9EE5-6190398B37F8}" type="datetimeFigureOut">
              <a:rPr lang="en-US" smtClean="0"/>
              <a:t>6/13/17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9D3D7F-37A4-5243-9883-D3C05210EC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27331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485900"/>
            <a:ext cx="3810000" cy="30861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85900"/>
            <a:ext cx="3810000" cy="30861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45343DB-583F-B34D-B455-33B2FFA85E46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273844"/>
            <a:ext cx="7886700" cy="99417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9" y="1260872"/>
            <a:ext cx="3868737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9" y="1878806"/>
            <a:ext cx="3868737" cy="2763441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788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3887788" cy="2763441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B90A8A8-DF8A-5D42-8B27-D54E0D559039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4518CB4-D9DE-A44C-BFA2-8B47DBF4790B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D41A2B7-C585-0045-AB6D-D29BE0F2E929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9" y="342900"/>
            <a:ext cx="2949575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740569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9" y="1543050"/>
            <a:ext cx="2949575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B9D0ECE-E2C9-A34F-875C-E1D86E1796DC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9" y="342900"/>
            <a:ext cx="2949575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740569"/>
            <a:ext cx="4629150" cy="3655219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9" y="1543050"/>
            <a:ext cx="2949575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61CB2AC-5004-7144-A388-C11461CE882B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98FA82C-8B0F-C74F-962C-9CB63CB7F3AF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457200"/>
            <a:ext cx="1943100" cy="41148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457200"/>
            <a:ext cx="5676900" cy="41148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A02D96D-F418-334A-9F29-200037839C15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DE3FC1A-5937-5446-B67A-DA8F60DC11E6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96D16D1-1956-2E46-86C8-F3B41C5486AC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33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33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CD900D-A5F8-E846-9EE5-6190398B37F8}" type="datetimeFigureOut">
              <a:rPr lang="en-US" smtClean="0"/>
              <a:t>6/13/17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9D3D7F-37A4-5243-9883-D3C05210EC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61825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442098"/>
            <a:ext cx="7886700" cy="1125140"/>
          </a:xfrm>
        </p:spPr>
        <p:txBody>
          <a:bodyPr/>
          <a:lstStyle>
            <a:lvl1pPr marL="0" indent="0">
              <a:buNone/>
              <a:defRPr sz="1800"/>
            </a:lvl1pPr>
            <a:lvl2pPr marL="342900" indent="0">
              <a:buNone/>
              <a:defRPr sz="1500"/>
            </a:lvl2pPr>
            <a:lvl3pPr marL="685800" indent="0">
              <a:buNone/>
              <a:defRPr sz="135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  <a:lvl6pPr marL="1714500" indent="0">
              <a:buNone/>
              <a:defRPr sz="1200"/>
            </a:lvl6pPr>
            <a:lvl7pPr marL="2057400" indent="0">
              <a:buNone/>
              <a:defRPr sz="1200"/>
            </a:lvl7pPr>
            <a:lvl8pPr marL="2400300" indent="0">
              <a:buNone/>
              <a:defRPr sz="1200"/>
            </a:lvl8pPr>
            <a:lvl9pPr marL="2743200" indent="0">
              <a:buNone/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A36FE3E-8B50-D84E-A6D6-C5D1A63F435D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485900"/>
            <a:ext cx="3810000" cy="30861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85900"/>
            <a:ext cx="3810000" cy="30861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D23A868-AFC8-1045-B6C6-86900A17D858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273844"/>
            <a:ext cx="7886700" cy="99417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9" y="1260872"/>
            <a:ext cx="3868737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9" y="1878806"/>
            <a:ext cx="3868737" cy="2763441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788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3887788" cy="2763441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D20B254-5E8A-284B-B1F0-F0658AB4AA34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5A466DD-58AD-884A-A451-977C4415CDBF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880922B-D6D2-5A43-9121-473809EA2E16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9" y="342900"/>
            <a:ext cx="2949575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740569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9" y="1543050"/>
            <a:ext cx="2949575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EC38530-C7BB-2F49-8D55-75EE001A2A3E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9" y="342900"/>
            <a:ext cx="2949575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740569"/>
            <a:ext cx="4629150" cy="3655219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9" y="1543050"/>
            <a:ext cx="2949575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CBFF081-8269-624D-B518-676DC6E16AA4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19DE392-984B-D646-9BFE-3ED253190FD4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457200"/>
            <a:ext cx="1943100" cy="41148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457200"/>
            <a:ext cx="5676900" cy="41148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CEF1D74-AC94-514E-ACEC-C70E70358A75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C8A4F0-D435-0445-95AB-F2A888CAFD8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6/13/17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F87926-DE40-004F-AB91-2F1E5BD377E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/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CD900D-A5F8-E846-9EE5-6190398B37F8}" type="datetimeFigureOut">
              <a:rPr lang="en-US" smtClean="0"/>
              <a:t>6/13/17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9D3D7F-37A4-5243-9883-D3C05210EC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89051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C8A4F0-D435-0445-95AB-F2A888CAFD8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6/13/17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F87926-DE40-004F-AB91-2F1E5BD377E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/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3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C8A4F0-D435-0445-95AB-F2A888CAFD8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6/13/17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F87926-DE40-004F-AB91-2F1E5BD377E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/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C8A4F0-D435-0445-95AB-F2A888CAFD8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6/13/17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F87926-DE40-004F-AB91-2F1E5BD377E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/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C8A4F0-D435-0445-95AB-F2A888CAFD8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6/13/17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F87926-DE40-004F-AB91-2F1E5BD377E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/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C8A4F0-D435-0445-95AB-F2A888CAFD8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6/13/17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F87926-DE40-004F-AB91-2F1E5BD377E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/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C8A4F0-D435-0445-95AB-F2A888CAFD8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6/13/17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F87926-DE40-004F-AB91-2F1E5BD377E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/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C8A4F0-D435-0445-95AB-F2A888CAFD8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6/13/17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F87926-DE40-004F-AB91-2F1E5BD377E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/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C8A4F0-D435-0445-95AB-F2A888CAFD8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6/13/17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F87926-DE40-004F-AB91-2F1E5BD377E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/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C8A4F0-D435-0445-95AB-F2A888CAFD8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6/13/17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F87926-DE40-004F-AB91-2F1E5BD377E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/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C8A4F0-D435-0445-95AB-F2A888CAFD8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6/13/17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F87926-DE40-004F-AB91-2F1E5BD377E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/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CD900D-A5F8-E846-9EE5-6190398B37F8}" type="datetimeFigureOut">
              <a:rPr lang="en-US" smtClean="0"/>
              <a:t>6/13/17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9D3D7F-37A4-5243-9883-D3C05210EC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43159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60A911-75D8-1649-A41C-222011814FD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6/13/17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E11518-300A-4449-9A8E-1C43D35F7DD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/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60A911-75D8-1649-A41C-222011814FD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6/13/17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E11518-300A-4449-9A8E-1C43D35F7DD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/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442098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60A911-75D8-1649-A41C-222011814FD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6/13/17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E11518-300A-4449-9A8E-1C43D35F7DD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/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60A911-75D8-1649-A41C-222011814FD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6/13/17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E11518-300A-4449-9A8E-1C43D35F7DD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/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3887391" cy="2763441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60A911-75D8-1649-A41C-222011814FD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6/13/17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E11518-300A-4449-9A8E-1C43D35F7DD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/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60A911-75D8-1649-A41C-222011814FD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6/13/17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E11518-300A-4449-9A8E-1C43D35F7DD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/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60A911-75D8-1649-A41C-222011814FD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6/13/17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E11518-300A-4449-9A8E-1C43D35F7DD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/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60A911-75D8-1649-A41C-222011814FD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6/13/17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E11518-300A-4449-9A8E-1C43D35F7DD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/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60A911-75D8-1649-A41C-222011814FD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6/13/17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E11518-300A-4449-9A8E-1C43D35F7DD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/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60A911-75D8-1649-A41C-222011814FD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6/13/17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E11518-300A-4449-9A8E-1C43D35F7DD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/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 altLang="zh-CN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altLang="zh-CN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C08B1A-45D1-EB44-B239-75F64A09D3A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6/13/17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91D5DF-8848-5C4E-B84C-E1B3C213EBB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/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273844"/>
            <a:ext cx="1971675" cy="4358879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273844"/>
            <a:ext cx="5800725" cy="4358879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60A911-75D8-1649-A41C-222011814FD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6/13/17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E11518-300A-4449-9A8E-1C43D35F7DD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/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>
  <p:cSld name="Title and Content ov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6481" y="205222"/>
            <a:ext cx="8226719" cy="85761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6481" y="1203247"/>
            <a:ext cx="8226719" cy="164501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6481" y="2951950"/>
            <a:ext cx="8226719" cy="164501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165E9B0-7DA8-466E-963D-86F25D5E43BA}" type="slidenum">
              <a:rPr lang="en-GB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/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60A911-75D8-1649-A41C-222011814FD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6/13/17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E11518-300A-4449-9A8E-1C43D35F7DD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/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60A911-75D8-1649-A41C-222011814FD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6/13/17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E11518-300A-4449-9A8E-1C43D35F7DD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/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442098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60A911-75D8-1649-A41C-222011814FD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6/13/17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E11518-300A-4449-9A8E-1C43D35F7DD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/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60A911-75D8-1649-A41C-222011814FD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6/13/17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E11518-300A-4449-9A8E-1C43D35F7DD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/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3887391" cy="2763441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60A911-75D8-1649-A41C-222011814FD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6/13/17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E11518-300A-4449-9A8E-1C43D35F7DD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/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60A911-75D8-1649-A41C-222011814FD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6/13/17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E11518-300A-4449-9A8E-1C43D35F7DD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/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60A911-75D8-1649-A41C-222011814FD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6/13/17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E11518-300A-4449-9A8E-1C43D35F7DD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/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60A911-75D8-1649-A41C-222011814FD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6/13/17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E11518-300A-4449-9A8E-1C43D35F7DD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/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C08B1A-45D1-EB44-B239-75F64A09D3A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6/13/17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91D5DF-8848-5C4E-B84C-E1B3C213EBB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/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60A911-75D8-1649-A41C-222011814FD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6/13/17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E11518-300A-4449-9A8E-1C43D35F7DD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/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60A911-75D8-1649-A41C-222011814FD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6/13/17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E11518-300A-4449-9A8E-1C43D35F7DD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/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273844"/>
            <a:ext cx="1971675" cy="4358879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273844"/>
            <a:ext cx="5800725" cy="4358879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60A911-75D8-1649-A41C-222011814FD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6/13/17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E11518-300A-4449-9A8E-1C43D35F7DD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/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>
  <p:cSld name="Title and Content ov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6481" y="205222"/>
            <a:ext cx="8226719" cy="85761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6481" y="1203247"/>
            <a:ext cx="8226719" cy="164501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6481" y="2951950"/>
            <a:ext cx="8226719" cy="164501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165E9B0-7DA8-466E-963D-86F25D5E43BA}" type="slidenum">
              <a:rPr lang="en-GB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/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719BAD3-B5BF-0440-9FA3-352C8DF5A1A1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213553E-BB80-C546-8C23-3B5F13130150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442098"/>
            <a:ext cx="7886700" cy="1125140"/>
          </a:xfrm>
        </p:spPr>
        <p:txBody>
          <a:bodyPr/>
          <a:lstStyle>
            <a:lvl1pPr marL="0" indent="0">
              <a:buNone/>
              <a:defRPr sz="1800"/>
            </a:lvl1pPr>
            <a:lvl2pPr marL="342900" indent="0">
              <a:buNone/>
              <a:defRPr sz="1500"/>
            </a:lvl2pPr>
            <a:lvl3pPr marL="685800" indent="0">
              <a:buNone/>
              <a:defRPr sz="135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  <a:lvl6pPr marL="1714500" indent="0">
              <a:buNone/>
              <a:defRPr sz="1200"/>
            </a:lvl6pPr>
            <a:lvl7pPr marL="2057400" indent="0">
              <a:buNone/>
              <a:defRPr sz="1200"/>
            </a:lvl7pPr>
            <a:lvl8pPr marL="2400300" indent="0">
              <a:buNone/>
              <a:defRPr sz="1200"/>
            </a:lvl8pPr>
            <a:lvl9pPr marL="2743200" indent="0">
              <a:buNone/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6F512FA-2418-EE44-92F8-110D0C6A7EA0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485900"/>
            <a:ext cx="3810000" cy="30861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85900"/>
            <a:ext cx="3810000" cy="30861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45343DB-583F-B34D-B455-33B2FFA85E46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273844"/>
            <a:ext cx="7886700" cy="99417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9" y="1260872"/>
            <a:ext cx="3868737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9" y="1878806"/>
            <a:ext cx="3868737" cy="2763441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788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3887788" cy="2763441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B90A8A8-DF8A-5D42-8B27-D54E0D559039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4518CB4-D9DE-A44C-BFA2-8B47DBF4790B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3000" b="1" cap="all"/>
            </a:lvl1pPr>
          </a:lstStyle>
          <a:p>
            <a:r>
              <a:rPr lang="en-US" altLang="zh-CN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C08B1A-45D1-EB44-B239-75F64A09D3A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6/13/17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91D5DF-8848-5C4E-B84C-E1B3C213EBB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/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D41A2B7-C585-0045-AB6D-D29BE0F2E929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9" y="342900"/>
            <a:ext cx="2949575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740569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9" y="1543050"/>
            <a:ext cx="2949575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B9D0ECE-E2C9-A34F-875C-E1D86E1796DC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9" y="342900"/>
            <a:ext cx="2949575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740569"/>
            <a:ext cx="4629150" cy="3655219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9" y="1543050"/>
            <a:ext cx="2949575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61CB2AC-5004-7144-A388-C11461CE882B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98FA82C-8B0F-C74F-962C-9CB63CB7F3AF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457200"/>
            <a:ext cx="1943100" cy="41148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457200"/>
            <a:ext cx="5676900" cy="41148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A02D96D-F418-334A-9F29-200037839C15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C08B1A-45D1-EB44-B239-75F64A09D3A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6/13/17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91D5DF-8848-5C4E-B84C-E1B3C213EBB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/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_rels/slideMaster2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6.xml"/><Relationship Id="rId12" Type="http://schemas.openxmlformats.org/officeDocument/2006/relationships/theme" Target="../theme/theme2.xml"/><Relationship Id="rId1" Type="http://schemas.openxmlformats.org/officeDocument/2006/relationships/slideLayout" Target="../slideLayouts/slideLayout6.xml"/><Relationship Id="rId2" Type="http://schemas.openxmlformats.org/officeDocument/2006/relationships/slideLayout" Target="../slideLayouts/slideLayout7.xml"/><Relationship Id="rId3" Type="http://schemas.openxmlformats.org/officeDocument/2006/relationships/slideLayout" Target="../slideLayouts/slideLayout8.xml"/><Relationship Id="rId4" Type="http://schemas.openxmlformats.org/officeDocument/2006/relationships/slideLayout" Target="../slideLayouts/slideLayout9.xml"/><Relationship Id="rId5" Type="http://schemas.openxmlformats.org/officeDocument/2006/relationships/slideLayout" Target="../slideLayouts/slideLayout10.xml"/><Relationship Id="rId6" Type="http://schemas.openxmlformats.org/officeDocument/2006/relationships/slideLayout" Target="../slideLayouts/slideLayout11.xml"/><Relationship Id="rId7" Type="http://schemas.openxmlformats.org/officeDocument/2006/relationships/slideLayout" Target="../slideLayouts/slideLayout12.xml"/><Relationship Id="rId8" Type="http://schemas.openxmlformats.org/officeDocument/2006/relationships/slideLayout" Target="../slideLayouts/slideLayout13.xml"/><Relationship Id="rId9" Type="http://schemas.openxmlformats.org/officeDocument/2006/relationships/slideLayout" Target="../slideLayouts/slideLayout14.xml"/><Relationship Id="rId10" Type="http://schemas.openxmlformats.org/officeDocument/2006/relationships/slideLayout" Target="../slideLayouts/slideLayout15.xml"/></Relationships>
</file>

<file path=ppt/slideMasters/_rels/slideMaster3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27.xml"/><Relationship Id="rId12" Type="http://schemas.openxmlformats.org/officeDocument/2006/relationships/theme" Target="../theme/theme3.xml"/><Relationship Id="rId1" Type="http://schemas.openxmlformats.org/officeDocument/2006/relationships/slideLayout" Target="../slideLayouts/slideLayout17.xml"/><Relationship Id="rId2" Type="http://schemas.openxmlformats.org/officeDocument/2006/relationships/slideLayout" Target="../slideLayouts/slideLayout18.xml"/><Relationship Id="rId3" Type="http://schemas.openxmlformats.org/officeDocument/2006/relationships/slideLayout" Target="../slideLayouts/slideLayout19.xml"/><Relationship Id="rId4" Type="http://schemas.openxmlformats.org/officeDocument/2006/relationships/slideLayout" Target="../slideLayouts/slideLayout20.xml"/><Relationship Id="rId5" Type="http://schemas.openxmlformats.org/officeDocument/2006/relationships/slideLayout" Target="../slideLayouts/slideLayout21.xml"/><Relationship Id="rId6" Type="http://schemas.openxmlformats.org/officeDocument/2006/relationships/slideLayout" Target="../slideLayouts/slideLayout22.xml"/><Relationship Id="rId7" Type="http://schemas.openxmlformats.org/officeDocument/2006/relationships/slideLayout" Target="../slideLayouts/slideLayout23.xml"/><Relationship Id="rId8" Type="http://schemas.openxmlformats.org/officeDocument/2006/relationships/slideLayout" Target="../slideLayouts/slideLayout24.xml"/><Relationship Id="rId9" Type="http://schemas.openxmlformats.org/officeDocument/2006/relationships/slideLayout" Target="../slideLayouts/slideLayout25.xml"/><Relationship Id="rId10" Type="http://schemas.openxmlformats.org/officeDocument/2006/relationships/slideLayout" Target="../slideLayouts/slideLayout26.xml"/></Relationships>
</file>

<file path=ppt/slideMasters/_rels/slideMaster4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38.xml"/><Relationship Id="rId12" Type="http://schemas.openxmlformats.org/officeDocument/2006/relationships/theme" Target="../theme/theme4.xml"/><Relationship Id="rId1" Type="http://schemas.openxmlformats.org/officeDocument/2006/relationships/slideLayout" Target="../slideLayouts/slideLayout28.xml"/><Relationship Id="rId2" Type="http://schemas.openxmlformats.org/officeDocument/2006/relationships/slideLayout" Target="../slideLayouts/slideLayout29.xml"/><Relationship Id="rId3" Type="http://schemas.openxmlformats.org/officeDocument/2006/relationships/slideLayout" Target="../slideLayouts/slideLayout30.xml"/><Relationship Id="rId4" Type="http://schemas.openxmlformats.org/officeDocument/2006/relationships/slideLayout" Target="../slideLayouts/slideLayout31.xml"/><Relationship Id="rId5" Type="http://schemas.openxmlformats.org/officeDocument/2006/relationships/slideLayout" Target="../slideLayouts/slideLayout32.xml"/><Relationship Id="rId6" Type="http://schemas.openxmlformats.org/officeDocument/2006/relationships/slideLayout" Target="../slideLayouts/slideLayout33.xml"/><Relationship Id="rId7" Type="http://schemas.openxmlformats.org/officeDocument/2006/relationships/slideLayout" Target="../slideLayouts/slideLayout34.xml"/><Relationship Id="rId8" Type="http://schemas.openxmlformats.org/officeDocument/2006/relationships/slideLayout" Target="../slideLayouts/slideLayout35.xml"/><Relationship Id="rId9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37.xml"/></Relationships>
</file>

<file path=ppt/slideMasters/_rels/slideMaster5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49.xml"/><Relationship Id="rId12" Type="http://schemas.openxmlformats.org/officeDocument/2006/relationships/theme" Target="../theme/theme5.xml"/><Relationship Id="rId1" Type="http://schemas.openxmlformats.org/officeDocument/2006/relationships/slideLayout" Target="../slideLayouts/slideLayout39.xml"/><Relationship Id="rId2" Type="http://schemas.openxmlformats.org/officeDocument/2006/relationships/slideLayout" Target="../slideLayouts/slideLayout40.xml"/><Relationship Id="rId3" Type="http://schemas.openxmlformats.org/officeDocument/2006/relationships/slideLayout" Target="../slideLayouts/slideLayout41.xml"/><Relationship Id="rId4" Type="http://schemas.openxmlformats.org/officeDocument/2006/relationships/slideLayout" Target="../slideLayouts/slideLayout42.xml"/><Relationship Id="rId5" Type="http://schemas.openxmlformats.org/officeDocument/2006/relationships/slideLayout" Target="../slideLayouts/slideLayout43.xml"/><Relationship Id="rId6" Type="http://schemas.openxmlformats.org/officeDocument/2006/relationships/slideLayout" Target="../slideLayouts/slideLayout44.xml"/><Relationship Id="rId7" Type="http://schemas.openxmlformats.org/officeDocument/2006/relationships/slideLayout" Target="../slideLayouts/slideLayout45.xml"/><Relationship Id="rId8" Type="http://schemas.openxmlformats.org/officeDocument/2006/relationships/slideLayout" Target="../slideLayouts/slideLayout46.xml"/><Relationship Id="rId9" Type="http://schemas.openxmlformats.org/officeDocument/2006/relationships/slideLayout" Target="../slideLayouts/slideLayout47.xml"/><Relationship Id="rId10" Type="http://schemas.openxmlformats.org/officeDocument/2006/relationships/slideLayout" Target="../slideLayouts/slideLayout48.xml"/></Relationships>
</file>

<file path=ppt/slideMasters/_rels/slideMaster6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60.xml"/><Relationship Id="rId12" Type="http://schemas.openxmlformats.org/officeDocument/2006/relationships/slideLayout" Target="../slideLayouts/slideLayout61.xml"/><Relationship Id="rId13" Type="http://schemas.openxmlformats.org/officeDocument/2006/relationships/theme" Target="../theme/theme6.xml"/><Relationship Id="rId1" Type="http://schemas.openxmlformats.org/officeDocument/2006/relationships/slideLayout" Target="../slideLayouts/slideLayout50.xml"/><Relationship Id="rId2" Type="http://schemas.openxmlformats.org/officeDocument/2006/relationships/slideLayout" Target="../slideLayouts/slideLayout51.xml"/><Relationship Id="rId3" Type="http://schemas.openxmlformats.org/officeDocument/2006/relationships/slideLayout" Target="../slideLayouts/slideLayout52.xml"/><Relationship Id="rId4" Type="http://schemas.openxmlformats.org/officeDocument/2006/relationships/slideLayout" Target="../slideLayouts/slideLayout53.xml"/><Relationship Id="rId5" Type="http://schemas.openxmlformats.org/officeDocument/2006/relationships/slideLayout" Target="../slideLayouts/slideLayout54.xml"/><Relationship Id="rId6" Type="http://schemas.openxmlformats.org/officeDocument/2006/relationships/slideLayout" Target="../slideLayouts/slideLayout55.xml"/><Relationship Id="rId7" Type="http://schemas.openxmlformats.org/officeDocument/2006/relationships/slideLayout" Target="../slideLayouts/slideLayout56.xml"/><Relationship Id="rId8" Type="http://schemas.openxmlformats.org/officeDocument/2006/relationships/slideLayout" Target="../slideLayouts/slideLayout57.xml"/><Relationship Id="rId9" Type="http://schemas.openxmlformats.org/officeDocument/2006/relationships/slideLayout" Target="../slideLayouts/slideLayout58.xml"/><Relationship Id="rId10" Type="http://schemas.openxmlformats.org/officeDocument/2006/relationships/slideLayout" Target="../slideLayouts/slideLayout59.xml"/></Relationships>
</file>

<file path=ppt/slideMasters/_rels/slideMaster7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72.xml"/><Relationship Id="rId12" Type="http://schemas.openxmlformats.org/officeDocument/2006/relationships/slideLayout" Target="../slideLayouts/slideLayout73.xml"/><Relationship Id="rId13" Type="http://schemas.openxmlformats.org/officeDocument/2006/relationships/theme" Target="../theme/theme7.xml"/><Relationship Id="rId1" Type="http://schemas.openxmlformats.org/officeDocument/2006/relationships/slideLayout" Target="../slideLayouts/slideLayout62.xml"/><Relationship Id="rId2" Type="http://schemas.openxmlformats.org/officeDocument/2006/relationships/slideLayout" Target="../slideLayouts/slideLayout63.xml"/><Relationship Id="rId3" Type="http://schemas.openxmlformats.org/officeDocument/2006/relationships/slideLayout" Target="../slideLayouts/slideLayout64.xml"/><Relationship Id="rId4" Type="http://schemas.openxmlformats.org/officeDocument/2006/relationships/slideLayout" Target="../slideLayouts/slideLayout65.xml"/><Relationship Id="rId5" Type="http://schemas.openxmlformats.org/officeDocument/2006/relationships/slideLayout" Target="../slideLayouts/slideLayout66.xml"/><Relationship Id="rId6" Type="http://schemas.openxmlformats.org/officeDocument/2006/relationships/slideLayout" Target="../slideLayouts/slideLayout67.xml"/><Relationship Id="rId7" Type="http://schemas.openxmlformats.org/officeDocument/2006/relationships/slideLayout" Target="../slideLayouts/slideLayout68.xml"/><Relationship Id="rId8" Type="http://schemas.openxmlformats.org/officeDocument/2006/relationships/slideLayout" Target="../slideLayouts/slideLayout69.xml"/><Relationship Id="rId9" Type="http://schemas.openxmlformats.org/officeDocument/2006/relationships/slideLayout" Target="../slideLayouts/slideLayout70.xml"/><Relationship Id="rId10" Type="http://schemas.openxmlformats.org/officeDocument/2006/relationships/slideLayout" Target="../slideLayouts/slideLayout71.xml"/></Relationships>
</file>

<file path=ppt/slideMasters/_rels/slideMaster8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84.xml"/><Relationship Id="rId12" Type="http://schemas.openxmlformats.org/officeDocument/2006/relationships/theme" Target="../theme/theme8.xml"/><Relationship Id="rId1" Type="http://schemas.openxmlformats.org/officeDocument/2006/relationships/slideLayout" Target="../slideLayouts/slideLayout74.xml"/><Relationship Id="rId2" Type="http://schemas.openxmlformats.org/officeDocument/2006/relationships/slideLayout" Target="../slideLayouts/slideLayout75.xml"/><Relationship Id="rId3" Type="http://schemas.openxmlformats.org/officeDocument/2006/relationships/slideLayout" Target="../slideLayouts/slideLayout76.xml"/><Relationship Id="rId4" Type="http://schemas.openxmlformats.org/officeDocument/2006/relationships/slideLayout" Target="../slideLayouts/slideLayout77.xml"/><Relationship Id="rId5" Type="http://schemas.openxmlformats.org/officeDocument/2006/relationships/slideLayout" Target="../slideLayouts/slideLayout78.xml"/><Relationship Id="rId6" Type="http://schemas.openxmlformats.org/officeDocument/2006/relationships/slideLayout" Target="../slideLayouts/slideLayout79.xml"/><Relationship Id="rId7" Type="http://schemas.openxmlformats.org/officeDocument/2006/relationships/slideLayout" Target="../slideLayouts/slideLayout80.xml"/><Relationship Id="rId8" Type="http://schemas.openxmlformats.org/officeDocument/2006/relationships/slideLayout" Target="../slideLayouts/slideLayout81.xml"/><Relationship Id="rId9" Type="http://schemas.openxmlformats.org/officeDocument/2006/relationships/slideLayout" Target="../slideLayouts/slideLayout82.xml"/><Relationship Id="rId10" Type="http://schemas.openxmlformats.org/officeDocument/2006/relationships/slideLayout" Target="../slideLayouts/slideLayout8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8CD900D-A5F8-E846-9EE5-6190398B37F8}" type="datetimeFigureOut">
              <a:rPr lang="en-US" smtClean="0"/>
              <a:t>6/13/17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39D3D7F-37A4-5243-9883-D3C05210EC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55245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3" r:id="rId3"/>
    <p:sldLayoutId id="2147483654" r:id="rId4"/>
    <p:sldLayoutId id="2147483655" r:id="rId5"/>
  </p:sldLayoutIdLst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altLang="zh-CN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7C08B1A-45D1-EB44-B239-75F64A09D3A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6/13/17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91D5DF-8848-5C4E-B84C-E1B3C213EBB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488779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9" r:id="rId1"/>
    <p:sldLayoutId id="2147483760" r:id="rId2"/>
    <p:sldLayoutId id="2147483761" r:id="rId3"/>
    <p:sldLayoutId id="2147483762" r:id="rId4"/>
    <p:sldLayoutId id="2147483763" r:id="rId5"/>
    <p:sldLayoutId id="2147483764" r:id="rId6"/>
    <p:sldLayoutId id="2147483765" r:id="rId7"/>
    <p:sldLayoutId id="2147483766" r:id="rId8"/>
    <p:sldLayoutId id="2147483767" r:id="rId9"/>
    <p:sldLayoutId id="2147483768" r:id="rId10"/>
    <p:sldLayoutId id="2147483769" r:id="rId11"/>
  </p:sldLayoutIdLst>
  <p:txStyles>
    <p:titleStyle>
      <a:lvl1pPr algn="ctr" defTabSz="342900" rtl="0" eaLnBrk="1" latinLnBrk="0" hangingPunct="1"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7175" indent="-257175" algn="l" defTabSz="3429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57213" indent="-214313" algn="l" defTabSz="342900" rtl="0" eaLnBrk="1" latinLnBrk="0" hangingPunct="1">
        <a:spcBef>
          <a:spcPct val="20000"/>
        </a:spcBef>
        <a:buFont typeface="Arial"/>
        <a:buChar char="–"/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342900" rtl="0" eaLnBrk="1" latinLnBrk="0" hangingPunct="1">
        <a:spcBef>
          <a:spcPct val="200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342900" rtl="0" eaLnBrk="1" latinLnBrk="0" hangingPunct="1">
        <a:spcBef>
          <a:spcPct val="20000"/>
        </a:spcBef>
        <a:buFont typeface="Arial"/>
        <a:buChar char="–"/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342900" rtl="0" eaLnBrk="1" latinLnBrk="0" hangingPunct="1">
        <a:spcBef>
          <a:spcPct val="20000"/>
        </a:spcBef>
        <a:buFont typeface="Arial"/>
        <a:buChar char="»"/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457200"/>
            <a:ext cx="7772400" cy="857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485900"/>
            <a:ext cx="7772400" cy="3086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4686300"/>
            <a:ext cx="1905000" cy="342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1" hangingPunct="1">
              <a:defRPr sz="1050">
                <a:latin typeface="+mn-lt"/>
              </a:defRPr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4686300"/>
            <a:ext cx="2895600" cy="342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050">
                <a:latin typeface="+mn-lt"/>
              </a:defRPr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4686300"/>
            <a:ext cx="1905000" cy="342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050">
                <a:latin typeface="+mn-lt"/>
              </a:defRPr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fld id="{9DE80DB6-3290-C34D-B9FA-16947D9335D4}" type="slidenum">
              <a:rPr lang="en-US" altLang="en-US" smtClean="0">
                <a:solidFill>
                  <a:srgbClr val="000000"/>
                </a:solidFill>
              </a:rPr>
              <a:pPr defTabSz="68580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3260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04" r:id="rId1"/>
    <p:sldLayoutId id="2147483905" r:id="rId2"/>
    <p:sldLayoutId id="2147483906" r:id="rId3"/>
    <p:sldLayoutId id="2147483907" r:id="rId4"/>
    <p:sldLayoutId id="2147483908" r:id="rId5"/>
    <p:sldLayoutId id="2147483909" r:id="rId6"/>
    <p:sldLayoutId id="2147483910" r:id="rId7"/>
    <p:sldLayoutId id="2147483911" r:id="rId8"/>
    <p:sldLayoutId id="2147483912" r:id="rId9"/>
    <p:sldLayoutId id="2147483913" r:id="rId10"/>
    <p:sldLayoutId id="2147483914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33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Times New Roman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Times New Roman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Times New Roman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Times New Roman" charset="0"/>
        </a:defRPr>
      </a:lvl5pPr>
      <a:lvl6pPr marL="342900" algn="ctr" rtl="0" fontAlgn="base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Times New Roman" charset="0"/>
        </a:defRPr>
      </a:lvl6pPr>
      <a:lvl7pPr marL="685800" algn="ctr" rtl="0" fontAlgn="base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Times New Roman" charset="0"/>
        </a:defRPr>
      </a:lvl7pPr>
      <a:lvl8pPr marL="1028700" algn="ctr" rtl="0" fontAlgn="base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Times New Roman" charset="0"/>
        </a:defRPr>
      </a:lvl8pPr>
      <a:lvl9pPr marL="1371600" algn="ctr" rtl="0" fontAlgn="base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Times New Roman" charset="0"/>
        </a:defRPr>
      </a:lvl9pPr>
    </p:titleStyle>
    <p:bodyStyle>
      <a:lvl1pPr marL="257175" indent="-257175" algn="l" rtl="0" eaLnBrk="0" fontAlgn="base" hangingPunct="0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57213" indent="-214313" algn="l" rtl="0" eaLnBrk="0" fontAlgn="base" hangingPunct="0">
        <a:spcBef>
          <a:spcPct val="20000"/>
        </a:spcBef>
        <a:spcAft>
          <a:spcPct val="0"/>
        </a:spcAft>
        <a:buChar char="–"/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rtl="0" eaLnBrk="0" fontAlgn="base" hangingPunct="0">
        <a:spcBef>
          <a:spcPct val="20000"/>
        </a:spcBef>
        <a:spcAft>
          <a:spcPct val="0"/>
        </a:spcAft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rtl="0" eaLnBrk="0" fontAlgn="base" hangingPunct="0">
        <a:spcBef>
          <a:spcPct val="20000"/>
        </a:spcBef>
        <a:spcAft>
          <a:spcPct val="0"/>
        </a:spcAft>
        <a:buChar char="–"/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rtl="0" eaLnBrk="0" fontAlgn="base" hangingPunct="0">
        <a:spcBef>
          <a:spcPct val="20000"/>
        </a:spcBef>
        <a:spcAft>
          <a:spcPct val="0"/>
        </a:spcAft>
        <a:buChar char="»"/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457200"/>
            <a:ext cx="7772400" cy="857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485900"/>
            <a:ext cx="7772400" cy="3086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4686300"/>
            <a:ext cx="1905000" cy="342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1" hangingPunct="1">
              <a:defRPr sz="1050" smtClean="0">
                <a:latin typeface="+mn-lt"/>
              </a:defRPr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4686300"/>
            <a:ext cx="2895600" cy="342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050" smtClean="0">
                <a:latin typeface="+mn-lt"/>
              </a:defRPr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4686300"/>
            <a:ext cx="1905000" cy="342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050" smtClean="0">
                <a:latin typeface="+mn-lt"/>
              </a:defRPr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fld id="{08A4490B-44DB-3547-8826-368F38CF5417}" type="slidenum">
              <a:rPr lang="en-US" altLang="en-US" smtClean="0">
                <a:solidFill>
                  <a:srgbClr val="000000"/>
                </a:solidFill>
              </a:rPr>
              <a:pPr defTabSz="68580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18139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28" r:id="rId1"/>
    <p:sldLayoutId id="2147483929" r:id="rId2"/>
    <p:sldLayoutId id="2147483930" r:id="rId3"/>
    <p:sldLayoutId id="2147483931" r:id="rId4"/>
    <p:sldLayoutId id="2147483932" r:id="rId5"/>
    <p:sldLayoutId id="2147483933" r:id="rId6"/>
    <p:sldLayoutId id="2147483934" r:id="rId7"/>
    <p:sldLayoutId id="2147483935" r:id="rId8"/>
    <p:sldLayoutId id="2147483936" r:id="rId9"/>
    <p:sldLayoutId id="2147483937" r:id="rId10"/>
    <p:sldLayoutId id="2147483938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33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Times New Roman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Times New Roman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Times New Roman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Times New Roman" charset="0"/>
        </a:defRPr>
      </a:lvl5pPr>
      <a:lvl6pPr marL="342900" algn="ctr" rtl="0" fontAlgn="base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Times New Roman" charset="0"/>
        </a:defRPr>
      </a:lvl6pPr>
      <a:lvl7pPr marL="685800" algn="ctr" rtl="0" fontAlgn="base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Times New Roman" charset="0"/>
        </a:defRPr>
      </a:lvl7pPr>
      <a:lvl8pPr marL="1028700" algn="ctr" rtl="0" fontAlgn="base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Times New Roman" charset="0"/>
        </a:defRPr>
      </a:lvl8pPr>
      <a:lvl9pPr marL="1371600" algn="ctr" rtl="0" fontAlgn="base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Times New Roman" charset="0"/>
        </a:defRPr>
      </a:lvl9pPr>
    </p:titleStyle>
    <p:bodyStyle>
      <a:lvl1pPr marL="257175" indent="-257175" algn="l" rtl="0" eaLnBrk="0" fontAlgn="base" hangingPunct="0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57213" indent="-214313" algn="l" rtl="0" eaLnBrk="0" fontAlgn="base" hangingPunct="0">
        <a:spcBef>
          <a:spcPct val="20000"/>
        </a:spcBef>
        <a:spcAft>
          <a:spcPct val="0"/>
        </a:spcAft>
        <a:buChar char="–"/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rtl="0" eaLnBrk="0" fontAlgn="base" hangingPunct="0">
        <a:spcBef>
          <a:spcPct val="20000"/>
        </a:spcBef>
        <a:spcAft>
          <a:spcPct val="0"/>
        </a:spcAft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rtl="0" eaLnBrk="0" fontAlgn="base" hangingPunct="0">
        <a:spcBef>
          <a:spcPct val="20000"/>
        </a:spcBef>
        <a:spcAft>
          <a:spcPct val="0"/>
        </a:spcAft>
        <a:buChar char="–"/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rtl="0" eaLnBrk="0" fontAlgn="base" hangingPunct="0">
        <a:spcBef>
          <a:spcPct val="20000"/>
        </a:spcBef>
        <a:spcAft>
          <a:spcPct val="0"/>
        </a:spcAft>
        <a:buChar char="»"/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0C8A4F0-D435-0445-95AB-F2A888CAFD8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6/13/17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6F87926-DE40-004F-AB91-2F1E5BD377E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91082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40" r:id="rId1"/>
    <p:sldLayoutId id="2147483941" r:id="rId2"/>
    <p:sldLayoutId id="2147483942" r:id="rId3"/>
    <p:sldLayoutId id="2147483943" r:id="rId4"/>
    <p:sldLayoutId id="2147483944" r:id="rId5"/>
    <p:sldLayoutId id="2147483945" r:id="rId6"/>
    <p:sldLayoutId id="2147483946" r:id="rId7"/>
    <p:sldLayoutId id="2147483947" r:id="rId8"/>
    <p:sldLayoutId id="2147483948" r:id="rId9"/>
    <p:sldLayoutId id="2147483949" r:id="rId10"/>
    <p:sldLayoutId id="2147483950" r:id="rId11"/>
  </p:sldLayoutIdLst>
  <p:txStyles>
    <p:titleStyle>
      <a:lvl1pPr algn="ctr" defTabSz="342900" rtl="0" eaLnBrk="1" latinLnBrk="0" hangingPunct="1"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7175" indent="-257175" algn="l" defTabSz="3429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57213" indent="-214313" algn="l" defTabSz="342900" rtl="0" eaLnBrk="1" latinLnBrk="0" hangingPunct="1">
        <a:spcBef>
          <a:spcPct val="20000"/>
        </a:spcBef>
        <a:buFont typeface="Arial"/>
        <a:buChar char="–"/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342900" rtl="0" eaLnBrk="1" latinLnBrk="0" hangingPunct="1">
        <a:spcBef>
          <a:spcPct val="200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342900" rtl="0" eaLnBrk="1" latinLnBrk="0" hangingPunct="1">
        <a:spcBef>
          <a:spcPct val="20000"/>
        </a:spcBef>
        <a:buFont typeface="Arial"/>
        <a:buChar char="–"/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342900" rtl="0" eaLnBrk="1" latinLnBrk="0" hangingPunct="1">
        <a:spcBef>
          <a:spcPct val="20000"/>
        </a:spcBef>
        <a:buFont typeface="Arial"/>
        <a:buChar char="»"/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800"/>
            <a:fld id="{9860A911-75D8-1649-A41C-222011814FD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6/13/17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8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800"/>
            <a:fld id="{DBE11518-300A-4449-9A8E-1C43D35F7DD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33637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52" r:id="rId1"/>
    <p:sldLayoutId id="2147483953" r:id="rId2"/>
    <p:sldLayoutId id="2147483954" r:id="rId3"/>
    <p:sldLayoutId id="2147483955" r:id="rId4"/>
    <p:sldLayoutId id="2147483956" r:id="rId5"/>
    <p:sldLayoutId id="2147483957" r:id="rId6"/>
    <p:sldLayoutId id="2147483958" r:id="rId7"/>
    <p:sldLayoutId id="2147483959" r:id="rId8"/>
    <p:sldLayoutId id="2147483960" r:id="rId9"/>
    <p:sldLayoutId id="2147483961" r:id="rId10"/>
    <p:sldLayoutId id="2147483962" r:id="rId11"/>
    <p:sldLayoutId id="2147483963" r:id="rId12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800"/>
            <a:fld id="{9860A911-75D8-1649-A41C-222011814FD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6/13/17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8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800"/>
            <a:fld id="{DBE11518-300A-4449-9A8E-1C43D35F7DD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0262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65" r:id="rId1"/>
    <p:sldLayoutId id="2147483966" r:id="rId2"/>
    <p:sldLayoutId id="2147483967" r:id="rId3"/>
    <p:sldLayoutId id="2147483968" r:id="rId4"/>
    <p:sldLayoutId id="2147483969" r:id="rId5"/>
    <p:sldLayoutId id="2147483970" r:id="rId6"/>
    <p:sldLayoutId id="2147483971" r:id="rId7"/>
    <p:sldLayoutId id="2147483972" r:id="rId8"/>
    <p:sldLayoutId id="2147483973" r:id="rId9"/>
    <p:sldLayoutId id="2147483974" r:id="rId10"/>
    <p:sldLayoutId id="2147483975" r:id="rId11"/>
    <p:sldLayoutId id="2147483976" r:id="rId12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457200"/>
            <a:ext cx="7772400" cy="857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485900"/>
            <a:ext cx="7772400" cy="3086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4686300"/>
            <a:ext cx="1905000" cy="342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1" hangingPunct="1">
              <a:defRPr sz="1050">
                <a:latin typeface="+mn-lt"/>
              </a:defRPr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4686300"/>
            <a:ext cx="2895600" cy="342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050">
                <a:latin typeface="+mn-lt"/>
              </a:defRPr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4686300"/>
            <a:ext cx="1905000" cy="342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050">
                <a:latin typeface="+mn-lt"/>
              </a:defRPr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fld id="{9DE80DB6-3290-C34D-B9FA-16947D9335D4}" type="slidenum">
              <a:rPr lang="en-US" altLang="en-US" smtClean="0">
                <a:solidFill>
                  <a:srgbClr val="000000"/>
                </a:solidFill>
              </a:rPr>
              <a:pPr defTabSz="68580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826667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78" r:id="rId1"/>
    <p:sldLayoutId id="2147483979" r:id="rId2"/>
    <p:sldLayoutId id="2147483980" r:id="rId3"/>
    <p:sldLayoutId id="2147483981" r:id="rId4"/>
    <p:sldLayoutId id="2147483982" r:id="rId5"/>
    <p:sldLayoutId id="2147483983" r:id="rId6"/>
    <p:sldLayoutId id="2147483984" r:id="rId7"/>
    <p:sldLayoutId id="2147483985" r:id="rId8"/>
    <p:sldLayoutId id="2147483986" r:id="rId9"/>
    <p:sldLayoutId id="2147483987" r:id="rId10"/>
    <p:sldLayoutId id="2147483988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33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Times New Roman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Times New Roman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Times New Roman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Times New Roman" charset="0"/>
        </a:defRPr>
      </a:lvl5pPr>
      <a:lvl6pPr marL="342900" algn="ctr" rtl="0" fontAlgn="base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Times New Roman" charset="0"/>
        </a:defRPr>
      </a:lvl6pPr>
      <a:lvl7pPr marL="685800" algn="ctr" rtl="0" fontAlgn="base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Times New Roman" charset="0"/>
        </a:defRPr>
      </a:lvl7pPr>
      <a:lvl8pPr marL="1028700" algn="ctr" rtl="0" fontAlgn="base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Times New Roman" charset="0"/>
        </a:defRPr>
      </a:lvl8pPr>
      <a:lvl9pPr marL="1371600" algn="ctr" rtl="0" fontAlgn="base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Times New Roman" charset="0"/>
        </a:defRPr>
      </a:lvl9pPr>
    </p:titleStyle>
    <p:bodyStyle>
      <a:lvl1pPr marL="257175" indent="-257175" algn="l" rtl="0" eaLnBrk="0" fontAlgn="base" hangingPunct="0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57213" indent="-214313" algn="l" rtl="0" eaLnBrk="0" fontAlgn="base" hangingPunct="0">
        <a:spcBef>
          <a:spcPct val="20000"/>
        </a:spcBef>
        <a:spcAft>
          <a:spcPct val="0"/>
        </a:spcAft>
        <a:buChar char="–"/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rtl="0" eaLnBrk="0" fontAlgn="base" hangingPunct="0">
        <a:spcBef>
          <a:spcPct val="20000"/>
        </a:spcBef>
        <a:spcAft>
          <a:spcPct val="0"/>
        </a:spcAft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rtl="0" eaLnBrk="0" fontAlgn="base" hangingPunct="0">
        <a:spcBef>
          <a:spcPct val="20000"/>
        </a:spcBef>
        <a:spcAft>
          <a:spcPct val="0"/>
        </a:spcAft>
        <a:buChar char="–"/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rtl="0" eaLnBrk="0" fontAlgn="base" hangingPunct="0">
        <a:spcBef>
          <a:spcPct val="20000"/>
        </a:spcBef>
        <a:spcAft>
          <a:spcPct val="0"/>
        </a:spcAft>
        <a:buChar char="»"/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4" Type="http://schemas.openxmlformats.org/officeDocument/2006/relationships/image" Target="../media/image600.png"/><Relationship Id="rId5" Type="http://schemas.openxmlformats.org/officeDocument/2006/relationships/image" Target="../media/image61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Relationship Id="rId3" Type="http://schemas.openxmlformats.org/officeDocument/2006/relationships/image" Target="../media/image10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Relationship Id="rId2" Type="http://schemas.openxmlformats.org/officeDocument/2006/relationships/image" Target="../media/image11.png"/><Relationship Id="rId3" Type="http://schemas.openxmlformats.org/officeDocument/2006/relationships/image" Target="../media/image12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5.xml"/><Relationship Id="rId2" Type="http://schemas.openxmlformats.org/officeDocument/2006/relationships/image" Target="../media/image13.png"/><Relationship Id="rId3" Type="http://schemas.openxmlformats.org/officeDocument/2006/relationships/image" Target="../media/image14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Relationship Id="rId2" Type="http://schemas.openxmlformats.org/officeDocument/2006/relationships/notesSlide" Target="../notesSlides/notesSlide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5.xml"/><Relationship Id="rId2" Type="http://schemas.openxmlformats.org/officeDocument/2006/relationships/image" Target="../media/image15.gif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5.xml"/><Relationship Id="rId2" Type="http://schemas.openxmlformats.org/officeDocument/2006/relationships/image" Target="../media/image16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3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2.png"/><Relationship Id="rId3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5.xml"/><Relationship Id="rId2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1.xml"/><Relationship Id="rId2" Type="http://schemas.openxmlformats.org/officeDocument/2006/relationships/image" Target="../media/image6.png"/><Relationship Id="rId3" Type="http://schemas.openxmlformats.org/officeDocument/2006/relationships/image" Target="../media/image7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1365646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New developments and applications using the scale and aerosol aware Grell-Freitas </a:t>
            </a:r>
            <a:r>
              <a:rPr lang="en-US" dirty="0" smtClean="0"/>
              <a:t>convective parameterization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1210234" y="2232212"/>
            <a:ext cx="6364941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Georg A. Grell and </a:t>
            </a:r>
            <a:r>
              <a:rPr lang="en-US" dirty="0" err="1" smtClean="0"/>
              <a:t>Saulo</a:t>
            </a:r>
            <a:r>
              <a:rPr lang="en-US" dirty="0" smtClean="0"/>
              <a:t> R. Freitas</a:t>
            </a:r>
          </a:p>
          <a:p>
            <a:pPr algn="ctr"/>
            <a:endParaRPr lang="en-US" dirty="0"/>
          </a:p>
          <a:p>
            <a:pPr algn="ctr"/>
            <a:r>
              <a:rPr lang="en-US" dirty="0" smtClean="0"/>
              <a:t>With major acknowledgements to:</a:t>
            </a:r>
          </a:p>
          <a:p>
            <a:pPr algn="ctr"/>
            <a:r>
              <a:rPr lang="en-US" dirty="0" smtClean="0"/>
              <a:t> RAP/HRRR crew, HWRF folks, FIM crew, GEOS-5 crew</a:t>
            </a:r>
          </a:p>
          <a:p>
            <a:pPr algn="ctr"/>
            <a:r>
              <a:rPr lang="en-US" dirty="0" smtClean="0"/>
              <a:t>And not to forget the folks that distribute the NGGPS funding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257289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4"/>
            <a:ext cx="6858000" cy="812800"/>
          </a:xfrm>
        </p:spPr>
        <p:txBody>
          <a:bodyPr>
            <a:normAutofit/>
          </a:bodyPr>
          <a:lstStyle/>
          <a:p>
            <a:r>
              <a:rPr lang="en-US" sz="2400" dirty="0"/>
              <a:t>Diurnal cycle of convection over the Amazon Basin </a:t>
            </a:r>
            <a:endParaRPr lang="en-US" sz="2400" dirty="0">
              <a:solidFill>
                <a:srgbClr val="105CF0"/>
              </a:solidFill>
            </a:endParaRPr>
          </a:p>
        </p:txBody>
      </p:sp>
      <p:grpSp>
        <p:nvGrpSpPr>
          <p:cNvPr id="16" name="Group 15"/>
          <p:cNvGrpSpPr/>
          <p:nvPr/>
        </p:nvGrpSpPr>
        <p:grpSpPr>
          <a:xfrm>
            <a:off x="2518516" y="1216211"/>
            <a:ext cx="5358678" cy="3228813"/>
            <a:chOff x="1891553" y="1621611"/>
            <a:chExt cx="7087372" cy="4164533"/>
          </a:xfrm>
        </p:grpSpPr>
        <p:grpSp>
          <p:nvGrpSpPr>
            <p:cNvPr id="10" name="Group 9"/>
            <p:cNvGrpSpPr/>
            <p:nvPr/>
          </p:nvGrpSpPr>
          <p:grpSpPr>
            <a:xfrm>
              <a:off x="1891553" y="1621611"/>
              <a:ext cx="7087372" cy="3773499"/>
              <a:chOff x="63500" y="0"/>
              <a:chExt cx="18140742" cy="6858000"/>
            </a:xfrm>
          </p:grpSpPr>
          <p:pic>
            <p:nvPicPr>
              <p:cNvPr id="8" name="Picture 7"/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3500" y="0"/>
                <a:ext cx="8996742" cy="6858000"/>
              </a:xfrm>
              <a:prstGeom prst="rect">
                <a:avLst/>
              </a:prstGeom>
            </p:spPr>
          </p:pic>
          <p:pic>
            <p:nvPicPr>
              <p:cNvPr id="9" name="Picture 8"/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9207500" y="0"/>
                <a:ext cx="8996742" cy="6858000"/>
              </a:xfrm>
              <a:prstGeom prst="rect">
                <a:avLst/>
              </a:prstGeom>
            </p:spPr>
          </p:pic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" name="TextBox 2"/>
                <p:cNvSpPr txBox="1"/>
                <p:nvPr/>
              </p:nvSpPr>
              <p:spPr>
                <a:xfrm>
                  <a:off x="2236645" y="1871981"/>
                  <a:ext cx="602541" cy="62862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>
                          <m:fPr>
                            <m:ctrlPr>
                              <a:rPr lang="mr-IN" sz="1350" b="1" i="1">
                                <a:solidFill>
                                  <a:schemeClr val="bg1"/>
                                </a:solidFill>
                                <a:latin typeface="Cambria Math" charset="0"/>
                              </a:rPr>
                            </m:ctrlPr>
                          </m:fPr>
                          <m:num>
                            <m:r>
                              <a:rPr lang="mr-IN" sz="1350" b="1" i="1">
                                <a:solidFill>
                                  <a:schemeClr val="bg1"/>
                                </a:solidFill>
                                <a:latin typeface="Cambria Math" charset="0"/>
                              </a:rPr>
                              <m:t>𝝏</m:t>
                            </m:r>
                            <m:r>
                              <a:rPr lang="en-US" sz="1350" b="1" i="1">
                                <a:solidFill>
                                  <a:schemeClr val="bg1"/>
                                </a:solidFill>
                                <a:latin typeface="Cambria Math" charset="0"/>
                              </a:rPr>
                              <m:t>𝑸</m:t>
                            </m:r>
                          </m:num>
                          <m:den>
                            <m:r>
                              <a:rPr lang="mr-IN" sz="1350" b="1" i="1">
                                <a:solidFill>
                                  <a:schemeClr val="bg1"/>
                                </a:solidFill>
                                <a:latin typeface="Cambria Math" charset="0"/>
                              </a:rPr>
                              <m:t>𝝏</m:t>
                            </m:r>
                            <m:r>
                              <a:rPr lang="en-US" sz="1350" b="1" i="1">
                                <a:solidFill>
                                  <a:schemeClr val="bg1"/>
                                </a:solidFill>
                                <a:latin typeface="Cambria Math" charset="0"/>
                              </a:rPr>
                              <m:t>𝒕</m:t>
                            </m:r>
                          </m:den>
                        </m:f>
                      </m:oMath>
                    </m:oMathPara>
                  </a14:m>
                  <a:endParaRPr lang="en-US" sz="1350" b="1" dirty="0">
                    <a:solidFill>
                      <a:schemeClr val="bg1"/>
                    </a:solidFill>
                  </a:endParaRPr>
                </a:p>
              </p:txBody>
            </p:sp>
          </mc:Choice>
          <mc:Fallback xmlns="">
            <p:sp>
              <p:nvSpPr>
                <p:cNvPr id="3" name="TextBox 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236645" y="1871981"/>
                  <a:ext cx="546945" cy="619016"/>
                </a:xfrm>
                <a:prstGeom prst="rect">
                  <a:avLst/>
                </a:prstGeom>
                <a:blipFill rotWithShape="0"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" name="TextBox 10"/>
                <p:cNvSpPr txBox="1"/>
                <p:nvPr/>
              </p:nvSpPr>
              <p:spPr>
                <a:xfrm>
                  <a:off x="5851984" y="1871981"/>
                  <a:ext cx="577099" cy="62862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>
                          <m:fPr>
                            <m:ctrlPr>
                              <a:rPr lang="mr-IN" sz="1350" b="1" i="1">
                                <a:solidFill>
                                  <a:srgbClr val="105CF0"/>
                                </a:solidFill>
                                <a:latin typeface="Cambria Math" charset="0"/>
                              </a:rPr>
                            </m:ctrlPr>
                          </m:fPr>
                          <m:num>
                            <m:r>
                              <a:rPr lang="mr-IN" sz="1350" b="1" i="1">
                                <a:solidFill>
                                  <a:srgbClr val="105CF0"/>
                                </a:solidFill>
                                <a:latin typeface="Cambria Math" charset="0"/>
                              </a:rPr>
                              <m:t>𝝏</m:t>
                            </m:r>
                            <m:r>
                              <a:rPr lang="en-US" sz="1350" b="1" i="1">
                                <a:solidFill>
                                  <a:srgbClr val="105CF0"/>
                                </a:solidFill>
                                <a:latin typeface="Cambria Math" charset="0"/>
                              </a:rPr>
                              <m:t>𝑻</m:t>
                            </m:r>
                          </m:num>
                          <m:den>
                            <m:r>
                              <a:rPr lang="mr-IN" sz="1350" b="1" i="1">
                                <a:solidFill>
                                  <a:srgbClr val="105CF0"/>
                                </a:solidFill>
                                <a:latin typeface="Cambria Math" charset="0"/>
                              </a:rPr>
                              <m:t>𝝏</m:t>
                            </m:r>
                            <m:r>
                              <a:rPr lang="en-US" sz="1350" b="1" i="1">
                                <a:solidFill>
                                  <a:srgbClr val="105CF0"/>
                                </a:solidFill>
                                <a:latin typeface="Cambria Math" charset="0"/>
                              </a:rPr>
                              <m:t>𝒕</m:t>
                            </m:r>
                          </m:den>
                        </m:f>
                      </m:oMath>
                    </m:oMathPara>
                  </a14:m>
                  <a:endParaRPr lang="en-US" sz="1350" b="1" dirty="0">
                    <a:solidFill>
                      <a:srgbClr val="105CF0"/>
                    </a:solidFill>
                  </a:endParaRPr>
                </a:p>
              </p:txBody>
            </p:sp>
          </mc:Choice>
          <mc:Fallback xmlns="">
            <p:sp>
              <p:nvSpPr>
                <p:cNvPr id="11" name="TextBox 10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851984" y="1871981"/>
                  <a:ext cx="522900" cy="619016"/>
                </a:xfrm>
                <a:prstGeom prst="rect">
                  <a:avLst/>
                </a:prstGeom>
                <a:blipFill rotWithShape="0"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7" name="Straight Arrow Connector 6"/>
            <p:cNvCxnSpPr/>
            <p:nvPr/>
          </p:nvCxnSpPr>
          <p:spPr>
            <a:xfrm flipV="1">
              <a:off x="2510117" y="5428871"/>
              <a:ext cx="5562649" cy="1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5" name="TextBox 14"/>
            <p:cNvSpPr txBox="1"/>
            <p:nvPr/>
          </p:nvSpPr>
          <p:spPr>
            <a:xfrm>
              <a:off x="4480964" y="5428870"/>
              <a:ext cx="2146333" cy="35727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/>
                <a:t>UTC time   (LT=UTC-4h)</a:t>
              </a:r>
            </a:p>
          </p:txBody>
        </p:sp>
      </p:grpSp>
      <p:grpSp>
        <p:nvGrpSpPr>
          <p:cNvPr id="19" name="Group 18"/>
          <p:cNvGrpSpPr/>
          <p:nvPr/>
        </p:nvGrpSpPr>
        <p:grpSpPr>
          <a:xfrm>
            <a:off x="1211748" y="2930878"/>
            <a:ext cx="2701088" cy="1569660"/>
            <a:chOff x="91660" y="3907836"/>
            <a:chExt cx="3601451" cy="2092881"/>
          </a:xfrm>
        </p:grpSpPr>
        <p:cxnSp>
          <p:nvCxnSpPr>
            <p:cNvPr id="6" name="Straight Arrow Connector 5"/>
            <p:cNvCxnSpPr/>
            <p:nvPr/>
          </p:nvCxnSpPr>
          <p:spPr>
            <a:xfrm flipV="1">
              <a:off x="1776023" y="4616389"/>
              <a:ext cx="1917088" cy="8877"/>
            </a:xfrm>
            <a:prstGeom prst="straightConnector1">
              <a:avLst/>
            </a:prstGeom>
            <a:ln w="22225">
              <a:solidFill>
                <a:srgbClr val="009C48"/>
              </a:solidFill>
              <a:prstDash val="solid"/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8" name="TextBox 17"/>
            <p:cNvSpPr txBox="1"/>
            <p:nvPr/>
          </p:nvSpPr>
          <p:spPr>
            <a:xfrm>
              <a:off x="91660" y="3907836"/>
              <a:ext cx="1684363" cy="2092881"/>
            </a:xfrm>
            <a:prstGeom prst="rect">
              <a:avLst/>
            </a:prstGeom>
            <a:solidFill>
              <a:srgbClr val="009C48"/>
            </a:solidFill>
          </p:spPr>
          <p:txBody>
            <a:bodyPr wrap="square" rtlCol="0">
              <a:spAutoFit/>
            </a:bodyPr>
            <a:lstStyle/>
            <a:p>
              <a:r>
                <a:rPr lang="en-US" sz="1200" dirty="0"/>
                <a:t>Late morning and early afternoon low/mid tropospheric moistening by shallow and congestus</a:t>
              </a:r>
            </a:p>
          </p:txBody>
        </p:sp>
      </p:grpSp>
      <p:grpSp>
        <p:nvGrpSpPr>
          <p:cNvPr id="20" name="Group 19"/>
          <p:cNvGrpSpPr/>
          <p:nvPr/>
        </p:nvGrpSpPr>
        <p:grpSpPr>
          <a:xfrm>
            <a:off x="1812806" y="3495127"/>
            <a:ext cx="2602355" cy="1754170"/>
            <a:chOff x="91660" y="3415603"/>
            <a:chExt cx="3469807" cy="2338893"/>
          </a:xfrm>
        </p:grpSpPr>
        <p:cxnSp>
          <p:nvCxnSpPr>
            <p:cNvPr id="21" name="Straight Arrow Connector 20"/>
            <p:cNvCxnSpPr/>
            <p:nvPr/>
          </p:nvCxnSpPr>
          <p:spPr>
            <a:xfrm flipV="1">
              <a:off x="1776023" y="3415603"/>
              <a:ext cx="1785444" cy="1209664"/>
            </a:xfrm>
            <a:prstGeom prst="straightConnector1">
              <a:avLst/>
            </a:prstGeom>
            <a:ln w="22225">
              <a:solidFill>
                <a:srgbClr val="009C48"/>
              </a:solidFill>
              <a:prstDash val="solid"/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TextBox 21"/>
            <p:cNvSpPr txBox="1"/>
            <p:nvPr/>
          </p:nvSpPr>
          <p:spPr>
            <a:xfrm>
              <a:off x="91660" y="3907836"/>
              <a:ext cx="1684363" cy="1846660"/>
            </a:xfrm>
            <a:prstGeom prst="rect">
              <a:avLst/>
            </a:prstGeom>
            <a:solidFill>
              <a:srgbClr val="009C48"/>
            </a:solidFill>
          </p:spPr>
          <p:txBody>
            <a:bodyPr wrap="square" rtlCol="0">
              <a:spAutoFit/>
            </a:bodyPr>
            <a:lstStyle/>
            <a:p>
              <a:r>
                <a:rPr lang="en-US" sz="1200" dirty="0"/>
                <a:t>Late afternoon and early evening tropospheric drying by the rainfall from the deep cumulus</a:t>
              </a:r>
            </a:p>
          </p:txBody>
        </p:sp>
      </p:grpSp>
      <p:sp>
        <p:nvSpPr>
          <p:cNvPr id="37" name="Rectangle 36"/>
          <p:cNvSpPr/>
          <p:nvPr/>
        </p:nvSpPr>
        <p:spPr>
          <a:xfrm>
            <a:off x="4405699" y="1216210"/>
            <a:ext cx="231374" cy="175409"/>
          </a:xfrm>
          <a:prstGeom prst="rect">
            <a:avLst/>
          </a:prstGeom>
          <a:noFill/>
          <a:ln w="15875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46" name="Rectangle 45"/>
          <p:cNvSpPr/>
          <p:nvPr/>
        </p:nvSpPr>
        <p:spPr>
          <a:xfrm>
            <a:off x="7094695" y="1216207"/>
            <a:ext cx="231374" cy="175410"/>
          </a:xfrm>
          <a:prstGeom prst="rect">
            <a:avLst/>
          </a:prstGeom>
          <a:noFill/>
          <a:ln w="15875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47" name="Rectangle 46"/>
          <p:cNvSpPr/>
          <p:nvPr/>
        </p:nvSpPr>
        <p:spPr>
          <a:xfrm>
            <a:off x="4405699" y="2676617"/>
            <a:ext cx="231374" cy="162156"/>
          </a:xfrm>
          <a:prstGeom prst="rect">
            <a:avLst/>
          </a:prstGeom>
          <a:noFill/>
          <a:ln w="15875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48" name="Rectangle 47"/>
          <p:cNvSpPr/>
          <p:nvPr/>
        </p:nvSpPr>
        <p:spPr>
          <a:xfrm>
            <a:off x="7088411" y="2676617"/>
            <a:ext cx="231374" cy="158066"/>
          </a:xfrm>
          <a:prstGeom prst="rect">
            <a:avLst/>
          </a:prstGeom>
          <a:noFill/>
          <a:ln w="15875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grpSp>
        <p:nvGrpSpPr>
          <p:cNvPr id="28" name="Group 27"/>
          <p:cNvGrpSpPr/>
          <p:nvPr/>
        </p:nvGrpSpPr>
        <p:grpSpPr>
          <a:xfrm>
            <a:off x="1211745" y="932976"/>
            <a:ext cx="2751368" cy="1938992"/>
            <a:chOff x="91660" y="3907836"/>
            <a:chExt cx="3668490" cy="2585323"/>
          </a:xfrm>
        </p:grpSpPr>
        <p:cxnSp>
          <p:nvCxnSpPr>
            <p:cNvPr id="29" name="Straight Arrow Connector 28"/>
            <p:cNvCxnSpPr/>
            <p:nvPr/>
          </p:nvCxnSpPr>
          <p:spPr>
            <a:xfrm>
              <a:off x="1776023" y="4625267"/>
              <a:ext cx="1984127" cy="678877"/>
            </a:xfrm>
            <a:prstGeom prst="straightConnector1">
              <a:avLst/>
            </a:prstGeom>
            <a:ln w="22225">
              <a:solidFill>
                <a:srgbClr val="009C48"/>
              </a:solidFill>
              <a:prstDash val="solid"/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0" name="TextBox 29"/>
            <p:cNvSpPr txBox="1"/>
            <p:nvPr/>
          </p:nvSpPr>
          <p:spPr>
            <a:xfrm>
              <a:off x="91660" y="3907836"/>
              <a:ext cx="1684362" cy="2585323"/>
            </a:xfrm>
            <a:prstGeom prst="rect">
              <a:avLst/>
            </a:prstGeom>
            <a:solidFill>
              <a:srgbClr val="009C48"/>
            </a:solidFill>
          </p:spPr>
          <p:txBody>
            <a:bodyPr wrap="square" rtlCol="0">
              <a:spAutoFit/>
            </a:bodyPr>
            <a:lstStyle/>
            <a:p>
              <a:r>
                <a:rPr lang="en-US" sz="1200" dirty="0"/>
                <a:t>Not applying the diurnal cycle closure, the 3 convective modes </a:t>
              </a:r>
              <a:r>
                <a:rPr lang="en-US" sz="1200" dirty="0"/>
                <a:t>o</a:t>
              </a:r>
              <a:r>
                <a:rPr lang="en-US" sz="1200" dirty="0" smtClean="0"/>
                <a:t>c</a:t>
              </a:r>
              <a:r>
                <a:rPr lang="en-US" sz="1200" dirty="0" smtClean="0"/>
                <a:t>cur </a:t>
              </a:r>
              <a:r>
                <a:rPr lang="en-US" sz="1200" dirty="0"/>
                <a:t>at the same time, with the deep convection occurring too early.</a:t>
              </a:r>
            </a:p>
          </p:txBody>
        </p:sp>
      </p:grpSp>
      <p:sp>
        <p:nvSpPr>
          <p:cNvPr id="4" name="TextBox 3"/>
          <p:cNvSpPr txBox="1"/>
          <p:nvPr/>
        </p:nvSpPr>
        <p:spPr>
          <a:xfrm>
            <a:off x="2636322" y="831273"/>
            <a:ext cx="200075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Drying tendencies</a:t>
            </a:r>
            <a:endParaRPr lang="en-US" dirty="0"/>
          </a:p>
        </p:txBody>
      </p:sp>
      <p:sp>
        <p:nvSpPr>
          <p:cNvPr id="31" name="TextBox 30"/>
          <p:cNvSpPr txBox="1"/>
          <p:nvPr/>
        </p:nvSpPr>
        <p:spPr>
          <a:xfrm>
            <a:off x="5267338" y="850706"/>
            <a:ext cx="200075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Heating tendencies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610984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59026" y="492443"/>
            <a:ext cx="8984974" cy="44935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/>
              <a:buChar char="•"/>
            </a:pPr>
            <a:r>
              <a:rPr lang="en-US" sz="1900" dirty="0" smtClean="0">
                <a:solidFill>
                  <a:prstClr val="black"/>
                </a:solidFill>
                <a:latin typeface="Arial" charset="0"/>
                <a:ea typeface="Arial" charset="0"/>
                <a:cs typeface="Arial" charset="0"/>
              </a:rPr>
              <a:t>Momentum transport (as in SAS and/or ECMWF) </a:t>
            </a:r>
          </a:p>
          <a:p>
            <a:pPr lvl="1" indent="-457200">
              <a:buFont typeface="Arial"/>
              <a:buChar char="•"/>
            </a:pPr>
            <a:r>
              <a:rPr lang="en-US" sz="1900" dirty="0" smtClean="0">
                <a:solidFill>
                  <a:prstClr val="black"/>
                </a:solidFill>
                <a:latin typeface="Arial" charset="0"/>
                <a:ea typeface="Arial" charset="0"/>
                <a:cs typeface="Arial" charset="0"/>
              </a:rPr>
              <a:t>Additional closure for deep convection: Diurnal cycle effect (</a:t>
            </a:r>
            <a:r>
              <a:rPr lang="en-US" sz="1900" dirty="0" err="1" smtClean="0">
                <a:solidFill>
                  <a:prstClr val="black"/>
                </a:solidFill>
                <a:latin typeface="Arial" charset="0"/>
                <a:ea typeface="Arial" charset="0"/>
                <a:cs typeface="Arial" charset="0"/>
              </a:rPr>
              <a:t>Bechtold</a:t>
            </a:r>
            <a:r>
              <a:rPr lang="en-US" sz="1900" dirty="0" smtClean="0">
                <a:solidFill>
                  <a:prstClr val="black"/>
                </a:solidFill>
                <a:latin typeface="Arial" charset="0"/>
                <a:ea typeface="Arial" charset="0"/>
                <a:cs typeface="Arial" charset="0"/>
              </a:rPr>
              <a:t>) </a:t>
            </a:r>
          </a:p>
          <a:p>
            <a:pPr lvl="1" indent="-457200">
              <a:buFont typeface="Arial"/>
              <a:buChar char="•"/>
            </a:pPr>
            <a:r>
              <a:rPr lang="en-US" sz="1900" dirty="0" smtClean="0">
                <a:solidFill>
                  <a:srgbClr val="00B050"/>
                </a:solidFill>
                <a:latin typeface="Arial" charset="0"/>
                <a:ea typeface="Arial" charset="0"/>
                <a:cs typeface="Arial" charset="0"/>
              </a:rPr>
              <a:t>PDF </a:t>
            </a:r>
            <a:r>
              <a:rPr lang="en-US" sz="1900" dirty="0">
                <a:solidFill>
                  <a:srgbClr val="00B050"/>
                </a:solidFill>
                <a:latin typeface="Arial" charset="0"/>
                <a:ea typeface="Arial" charset="0"/>
                <a:cs typeface="Arial" charset="0"/>
              </a:rPr>
              <a:t>approach for normalized mass flux profiles was implemented </a:t>
            </a:r>
          </a:p>
          <a:p>
            <a:pPr lvl="2" indent="-457200">
              <a:buFont typeface="Arial"/>
              <a:buChar char="•"/>
            </a:pPr>
            <a:r>
              <a:rPr lang="en-US" sz="1900" dirty="0">
                <a:solidFill>
                  <a:srgbClr val="00B050"/>
                </a:solidFill>
                <a:latin typeface="Arial" charset="0"/>
                <a:ea typeface="Arial" charset="0"/>
                <a:cs typeface="Arial" charset="0"/>
              </a:rPr>
              <a:t>Originally to fit LES modeling for shallow convection </a:t>
            </a:r>
          </a:p>
          <a:p>
            <a:pPr lvl="2" indent="-457200">
              <a:buFont typeface="Arial"/>
              <a:buChar char="•"/>
            </a:pPr>
            <a:r>
              <a:rPr lang="en-US" sz="1900" dirty="0">
                <a:solidFill>
                  <a:srgbClr val="00B050"/>
                </a:solidFill>
                <a:latin typeface="Arial" charset="0"/>
                <a:ea typeface="Arial" charset="0"/>
                <a:cs typeface="Arial" charset="0"/>
              </a:rPr>
              <a:t>allows easy application of mass conserving stochastic perturbation of vertical heating and moistening profiles</a:t>
            </a:r>
          </a:p>
          <a:p>
            <a:pPr lvl="2" indent="-457200">
              <a:buFont typeface="Arial"/>
              <a:buChar char="•"/>
            </a:pPr>
            <a:r>
              <a:rPr lang="en-US" sz="1900" dirty="0">
                <a:solidFill>
                  <a:srgbClr val="00B050"/>
                </a:solidFill>
                <a:latin typeface="Arial" charset="0"/>
                <a:ea typeface="Arial" charset="0"/>
                <a:cs typeface="Arial" charset="0"/>
              </a:rPr>
              <a:t>Provides smooth vertical </a:t>
            </a:r>
            <a:r>
              <a:rPr lang="en-US" sz="1900" dirty="0" smtClean="0">
                <a:solidFill>
                  <a:srgbClr val="00B050"/>
                </a:solidFill>
                <a:latin typeface="Arial" charset="0"/>
                <a:ea typeface="Arial" charset="0"/>
                <a:cs typeface="Arial" charset="0"/>
              </a:rPr>
              <a:t>profiles</a:t>
            </a:r>
          </a:p>
          <a:p>
            <a:pPr marL="457200" indent="-457200">
              <a:buFont typeface="Arial"/>
              <a:buChar char="•"/>
            </a:pPr>
            <a:r>
              <a:rPr lang="en-US" sz="1900" dirty="0">
                <a:solidFill>
                  <a:prstClr val="black"/>
                </a:solidFill>
                <a:latin typeface="Arial" charset="0"/>
                <a:ea typeface="Arial" charset="0"/>
                <a:cs typeface="Arial" charset="0"/>
              </a:rPr>
              <a:t>T</a:t>
            </a:r>
            <a:r>
              <a:rPr lang="en-US" sz="1900" dirty="0" smtClean="0">
                <a:solidFill>
                  <a:prstClr val="black"/>
                </a:solidFill>
                <a:latin typeface="Arial" charset="0"/>
                <a:ea typeface="Arial" charset="0"/>
                <a:cs typeface="Arial" charset="0"/>
              </a:rPr>
              <a:t>hird </a:t>
            </a:r>
            <a:r>
              <a:rPr lang="en-US" sz="1900" dirty="0">
                <a:solidFill>
                  <a:prstClr val="black"/>
                </a:solidFill>
                <a:latin typeface="Arial" charset="0"/>
                <a:ea typeface="Arial" charset="0"/>
                <a:cs typeface="Arial" charset="0"/>
              </a:rPr>
              <a:t>type of cloud </a:t>
            </a:r>
            <a:r>
              <a:rPr lang="en-US" sz="1900" dirty="0" smtClean="0">
                <a:solidFill>
                  <a:prstClr val="black"/>
                </a:solidFill>
                <a:latin typeface="Arial" charset="0"/>
                <a:ea typeface="Arial" charset="0"/>
                <a:cs typeface="Arial" charset="0"/>
              </a:rPr>
              <a:t>(</a:t>
            </a:r>
            <a:r>
              <a:rPr lang="en-US" sz="1900" dirty="0" err="1" smtClean="0">
                <a:solidFill>
                  <a:prstClr val="black"/>
                </a:solidFill>
                <a:latin typeface="Arial" charset="0"/>
                <a:ea typeface="Arial" charset="0"/>
                <a:cs typeface="Arial" charset="0"/>
              </a:rPr>
              <a:t>congestus</a:t>
            </a:r>
            <a:r>
              <a:rPr lang="en-US" sz="1900" dirty="0" smtClean="0">
                <a:solidFill>
                  <a:prstClr val="black"/>
                </a:solidFill>
                <a:latin typeface="Arial" charset="0"/>
                <a:ea typeface="Arial" charset="0"/>
                <a:cs typeface="Arial" charset="0"/>
              </a:rPr>
              <a:t> type convection)</a:t>
            </a:r>
          </a:p>
          <a:p>
            <a:pPr lvl="1" indent="-457200">
              <a:buFont typeface="Arial"/>
              <a:buChar char="•"/>
            </a:pPr>
            <a:r>
              <a:rPr lang="en-US" sz="1900" dirty="0" smtClean="0">
                <a:solidFill>
                  <a:prstClr val="black"/>
                </a:solidFill>
                <a:latin typeface="Arial" charset="0"/>
                <a:ea typeface="Arial" charset="0"/>
                <a:cs typeface="Arial" charset="0"/>
              </a:rPr>
              <a:t>Changed cloud water detrainment treatment</a:t>
            </a:r>
          </a:p>
          <a:p>
            <a:pPr marL="457200" indent="-457200">
              <a:buFont typeface="Arial"/>
              <a:buChar char="•"/>
            </a:pPr>
            <a:r>
              <a:rPr lang="en-US" sz="1900" dirty="0" smtClean="0">
                <a:solidFill>
                  <a:prstClr val="black"/>
                </a:solidFill>
                <a:latin typeface="Arial" charset="0"/>
                <a:ea typeface="Arial" charset="0"/>
                <a:cs typeface="Arial" charset="0"/>
              </a:rPr>
              <a:t>Stochastic part now coupled to Stochastic Parameter Perturbation (SPP), and Stochastic Kinetic Energy Backscatter (SKEBS) approach (J. </a:t>
            </a:r>
            <a:r>
              <a:rPr lang="en-US" sz="1900" dirty="0" err="1" smtClean="0">
                <a:solidFill>
                  <a:prstClr val="black"/>
                </a:solidFill>
                <a:latin typeface="Arial" charset="0"/>
                <a:ea typeface="Arial" charset="0"/>
                <a:cs typeface="Arial" charset="0"/>
              </a:rPr>
              <a:t>Berner</a:t>
            </a:r>
            <a:r>
              <a:rPr lang="en-US" sz="1900" dirty="0" smtClean="0">
                <a:solidFill>
                  <a:prstClr val="black"/>
                </a:solidFill>
                <a:latin typeface="Arial" charset="0"/>
                <a:ea typeface="Arial" charset="0"/>
                <a:cs typeface="Arial" charset="0"/>
              </a:rPr>
              <a:t> )</a:t>
            </a:r>
          </a:p>
          <a:p>
            <a:pPr lvl="1" indent="-457200">
              <a:buFont typeface="Arial"/>
              <a:buChar char="•"/>
            </a:pPr>
            <a:r>
              <a:rPr lang="en-US" sz="1900" dirty="0" smtClean="0">
                <a:solidFill>
                  <a:prstClr val="black"/>
                </a:solidFill>
                <a:latin typeface="Arial" charset="0"/>
                <a:ea typeface="Arial" charset="0"/>
                <a:cs typeface="Arial" charset="0"/>
              </a:rPr>
              <a:t>Additional closures for shallow convection (Boundary Layer Equilibrium (BLQE, Raymond 1995; W</a:t>
            </a:r>
            <a:r>
              <a:rPr lang="en-US" sz="1900" baseline="30000" dirty="0" smtClean="0">
                <a:solidFill>
                  <a:prstClr val="black"/>
                </a:solidFill>
                <a:latin typeface="Arial" charset="0"/>
                <a:ea typeface="Arial" charset="0"/>
                <a:cs typeface="Arial" charset="0"/>
              </a:rPr>
              <a:t>*</a:t>
            </a:r>
            <a:r>
              <a:rPr lang="en-US" sz="1900" dirty="0" smtClean="0">
                <a:solidFill>
                  <a:prstClr val="black"/>
                </a:solidFill>
                <a:latin typeface="Arial" charset="0"/>
                <a:ea typeface="Arial" charset="0"/>
                <a:cs typeface="Arial" charset="0"/>
              </a:rPr>
              <a:t>, Grant 2001, Heat Engine, </a:t>
            </a:r>
            <a:r>
              <a:rPr lang="en-US" sz="1900" dirty="0" err="1" smtClean="0">
                <a:latin typeface="Arial" charset="0"/>
                <a:ea typeface="Arial" charset="0"/>
                <a:cs typeface="Arial" charset="0"/>
              </a:rPr>
              <a:t>Renno</a:t>
            </a:r>
            <a:r>
              <a:rPr lang="en-US" sz="1900" dirty="0" smtClean="0">
                <a:latin typeface="Arial" charset="0"/>
                <a:ea typeface="Arial" charset="0"/>
                <a:cs typeface="Arial" charset="0"/>
              </a:rPr>
              <a:t> and Ingersoll, JAS 1996</a:t>
            </a:r>
            <a:r>
              <a:rPr lang="en-US" sz="1900" dirty="0" smtClean="0">
                <a:solidFill>
                  <a:prstClr val="black"/>
                </a:solidFill>
                <a:latin typeface="Arial" charset="0"/>
                <a:ea typeface="Arial" charset="0"/>
                <a:cs typeface="Arial" charset="0"/>
              </a:rPr>
              <a:t>)</a:t>
            </a:r>
          </a:p>
          <a:p>
            <a:pPr marL="91440" lvl="1" algn="ctr"/>
            <a:r>
              <a:rPr lang="en-US" sz="2000" b="1" dirty="0">
                <a:solidFill>
                  <a:srgbClr val="000000"/>
                </a:solidFill>
              </a:rPr>
              <a:t>V</a:t>
            </a:r>
            <a:r>
              <a:rPr lang="en-US" sz="2000" b="1" dirty="0" smtClean="0">
                <a:solidFill>
                  <a:srgbClr val="000000"/>
                </a:solidFill>
              </a:rPr>
              <a:t>ersions now used in WRF, FIM, GFS, GEOS-5, will be operational in RAP</a:t>
            </a:r>
            <a:endParaRPr lang="en-US" sz="1900" b="1" dirty="0" smtClean="0">
              <a:solidFill>
                <a:prstClr val="black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0" y="0"/>
            <a:ext cx="914400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600" b="1" dirty="0" smtClean="0"/>
              <a:t>Recent (since ACP paper) new implementations into GF scheme</a:t>
            </a:r>
            <a:endParaRPr lang="en-US" sz="2600" b="1" dirty="0"/>
          </a:p>
        </p:txBody>
      </p:sp>
    </p:spTree>
    <p:extLst>
      <p:ext uri="{BB962C8B-B14F-4D97-AF65-F5344CB8AC3E}">
        <p14:creationId xmlns:p14="http://schemas.microsoft.com/office/powerpoint/2010/main" val="20988812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66928" y="96287"/>
            <a:ext cx="7772400" cy="1063229"/>
          </a:xfrm>
        </p:spPr>
        <p:txBody>
          <a:bodyPr>
            <a:noAutofit/>
          </a:bodyPr>
          <a:lstStyle/>
          <a:p>
            <a:r>
              <a:rPr lang="en-US" sz="2800" dirty="0" smtClean="0"/>
              <a:t>The original reason for implementing PDF’s for vertical mass flux: shallow convection</a:t>
            </a:r>
            <a:endParaRPr lang="en-US" sz="2800" dirty="0"/>
          </a:p>
        </p:txBody>
      </p:sp>
      <p:pic>
        <p:nvPicPr>
          <p:cNvPr id="4" name="Content Placeholder 3" descr="Macintosh HD:Users:saulofreitas:Desktop:paper-gf-shallow:lesXbeta2.png"/>
          <p:cNvPicPr>
            <a:picLocks noGrp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498" r="149"/>
          <a:stretch/>
        </p:blipFill>
        <p:spPr bwMode="auto">
          <a:xfrm>
            <a:off x="996696" y="1403350"/>
            <a:ext cx="7104888" cy="339447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6167289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219468" y="888435"/>
            <a:ext cx="2677257" cy="27699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/>
              <a:t>Changing the vertical mass flux PDF’s</a:t>
            </a:r>
          </a:p>
          <a:p>
            <a:pPr algn="ctr"/>
            <a:endParaRPr lang="en-US" b="1" dirty="0"/>
          </a:p>
          <a:p>
            <a:pPr marL="257175" indent="-257175">
              <a:buFont typeface="Arial"/>
              <a:buChar char="•"/>
            </a:pPr>
            <a:r>
              <a:rPr lang="en-US" sz="1500" dirty="0"/>
              <a:t>Large changes in vertical redistribution of heat and moisture</a:t>
            </a:r>
          </a:p>
          <a:p>
            <a:pPr marL="257175" indent="-257175">
              <a:buFont typeface="Arial"/>
              <a:buChar char="•"/>
            </a:pPr>
            <a:r>
              <a:rPr lang="en-US" sz="1500" dirty="0"/>
              <a:t>Mass conserving for stochastic approaches</a:t>
            </a:r>
          </a:p>
          <a:p>
            <a:pPr marL="257175" indent="-257175">
              <a:buFont typeface="Arial"/>
              <a:buChar char="•"/>
            </a:pPr>
            <a:r>
              <a:rPr lang="en-US" sz="1500" dirty="0"/>
              <a:t>S</a:t>
            </a:r>
            <a:r>
              <a:rPr lang="en-US" sz="1500" dirty="0" smtClean="0"/>
              <a:t>ignificant </a:t>
            </a:r>
            <a:r>
              <a:rPr lang="en-US" sz="1500" dirty="0"/>
              <a:t>impact on </a:t>
            </a:r>
            <a:r>
              <a:rPr lang="en-US" sz="1500" dirty="0" smtClean="0"/>
              <a:t>HAC’s,</a:t>
            </a:r>
          </a:p>
          <a:p>
            <a:pPr marL="257175" indent="-257175">
              <a:buFont typeface="Arial"/>
              <a:buChar char="•"/>
            </a:pPr>
            <a:r>
              <a:rPr lang="en-US" sz="1500" dirty="0" smtClean="0"/>
              <a:t>Increases spread for ensemble data assimilation</a:t>
            </a:r>
            <a:endParaRPr lang="en-US" sz="1500" dirty="0"/>
          </a:p>
        </p:txBody>
      </p:sp>
      <p:pic>
        <p:nvPicPr>
          <p:cNvPr id="9" name="Content Placeholder 8" descr="tunning16beta12_gate.png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3" t="1309" r="483"/>
          <a:stretch/>
        </p:blipFill>
        <p:spPr>
          <a:xfrm>
            <a:off x="2989690" y="2"/>
            <a:ext cx="4916060" cy="2668239"/>
          </a:xfrm>
        </p:spPr>
      </p:pic>
      <p:pic>
        <p:nvPicPr>
          <p:cNvPr id="10" name="Picture 9" descr="tunning06beta4_gate.pn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4" t="10293"/>
          <a:stretch/>
        </p:blipFill>
        <p:spPr>
          <a:xfrm>
            <a:off x="3035312" y="2668239"/>
            <a:ext cx="5053441" cy="2473984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8088753" y="1185333"/>
            <a:ext cx="7843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accent2"/>
                </a:solidFill>
              </a:rPr>
              <a:t>PDF1</a:t>
            </a:r>
            <a:endParaRPr lang="en-US" b="1" dirty="0">
              <a:solidFill>
                <a:schemeClr val="accent2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8088753" y="3535899"/>
            <a:ext cx="7843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accent2"/>
                </a:solidFill>
              </a:rPr>
              <a:t>PDF2</a:t>
            </a:r>
            <a:endParaRPr lang="en-US" b="1" dirty="0">
              <a:solidFill>
                <a:schemeClr val="accent2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85763" y="4100513"/>
            <a:ext cx="2000250" cy="64633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1d version of GF only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36683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250881"/>
            <a:ext cx="9144000" cy="820273"/>
          </a:xfrm>
        </p:spPr>
        <p:txBody>
          <a:bodyPr>
            <a:noAutofit/>
          </a:bodyPr>
          <a:lstStyle/>
          <a:p>
            <a:pPr eaLnBrk="1" hangingPunct="1">
              <a:defRPr/>
            </a:pPr>
            <a:r>
              <a:rPr lang="en-US" sz="3600" smtClean="0"/>
              <a:t>Stochastic </a:t>
            </a:r>
            <a:r>
              <a:rPr lang="en-US" sz="3600" dirty="0"/>
              <a:t>parameter perturbation in GF scheme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31074" y="1222772"/>
            <a:ext cx="8138160" cy="3270851"/>
          </a:xfrm>
        </p:spPr>
        <p:txBody>
          <a:bodyPr>
            <a:normAutofit/>
          </a:bodyPr>
          <a:lstStyle/>
          <a:p>
            <a:pPr marL="600075" lvl="1" indent="-257175" algn="l" eaLnBrk="1" hangingPunct="1">
              <a:spcBef>
                <a:spcPts val="0"/>
              </a:spcBef>
              <a:spcAft>
                <a:spcPts val="450"/>
              </a:spcAft>
              <a:buFont typeface="Arial" pitchFamily="34" charset="0"/>
              <a:buChar char="•"/>
              <a:defRPr/>
            </a:pPr>
            <a:r>
              <a:rPr lang="en-US" sz="2175" dirty="0">
                <a:solidFill>
                  <a:prstClr val="black"/>
                </a:solidFill>
              </a:rPr>
              <a:t>For </a:t>
            </a:r>
            <a:r>
              <a:rPr lang="en-US" sz="2175" dirty="0" err="1">
                <a:solidFill>
                  <a:prstClr val="black"/>
                </a:solidFill>
              </a:rPr>
              <a:t>stochasticism</a:t>
            </a:r>
            <a:r>
              <a:rPr lang="en-US" sz="2175" dirty="0">
                <a:solidFill>
                  <a:prstClr val="black"/>
                </a:solidFill>
              </a:rPr>
              <a:t>: significantly different from original approach through bringing in temporal and spatial </a:t>
            </a:r>
            <a:r>
              <a:rPr lang="en-US" sz="2175" dirty="0" smtClean="0">
                <a:solidFill>
                  <a:prstClr val="black"/>
                </a:solidFill>
              </a:rPr>
              <a:t>perturbations, but still possible to perturb the ensembles from GD scheme</a:t>
            </a:r>
            <a:endParaRPr lang="en-US" sz="2175" dirty="0">
              <a:solidFill>
                <a:prstClr val="black"/>
              </a:solidFill>
            </a:endParaRPr>
          </a:p>
          <a:p>
            <a:pPr marL="1371600" lvl="3" indent="-342900" algn="l" eaLnBrk="1" hangingPunct="1">
              <a:spcBef>
                <a:spcPts val="0"/>
              </a:spcBef>
              <a:spcAft>
                <a:spcPts val="450"/>
              </a:spcAft>
              <a:buFont typeface="Arial"/>
              <a:buChar char="•"/>
              <a:defRPr/>
            </a:pPr>
            <a:r>
              <a:rPr lang="en-US" sz="1800" dirty="0" smtClean="0">
                <a:solidFill>
                  <a:prstClr val="black"/>
                </a:solidFill>
              </a:rPr>
              <a:t>Apply </a:t>
            </a:r>
            <a:r>
              <a:rPr lang="en-US" sz="1800" dirty="0">
                <a:solidFill>
                  <a:prstClr val="black"/>
                </a:solidFill>
              </a:rPr>
              <a:t>directly to closure assumptions – for location and strength of </a:t>
            </a:r>
            <a:r>
              <a:rPr lang="en-US" sz="1800" dirty="0" smtClean="0">
                <a:solidFill>
                  <a:prstClr val="black"/>
                </a:solidFill>
              </a:rPr>
              <a:t>convection</a:t>
            </a:r>
            <a:endParaRPr lang="en-US" sz="1800" dirty="0">
              <a:solidFill>
                <a:prstClr val="black"/>
              </a:solidFill>
            </a:endParaRPr>
          </a:p>
          <a:p>
            <a:pPr marL="1371600" lvl="3" indent="-342900" algn="l" eaLnBrk="1" hangingPunct="1">
              <a:spcBef>
                <a:spcPts val="0"/>
              </a:spcBef>
              <a:spcAft>
                <a:spcPts val="450"/>
              </a:spcAft>
              <a:buFont typeface="Arial"/>
              <a:buChar char="•"/>
              <a:defRPr/>
            </a:pPr>
            <a:r>
              <a:rPr lang="en-US" sz="1800" dirty="0" smtClean="0">
                <a:solidFill>
                  <a:prstClr val="black"/>
                </a:solidFill>
              </a:rPr>
              <a:t>Apply </a:t>
            </a:r>
            <a:r>
              <a:rPr lang="en-US" sz="1800" dirty="0">
                <a:solidFill>
                  <a:prstClr val="black"/>
                </a:solidFill>
              </a:rPr>
              <a:t>to skewness </a:t>
            </a:r>
            <a:r>
              <a:rPr lang="en-US" sz="1800" dirty="0" smtClean="0">
                <a:solidFill>
                  <a:prstClr val="black"/>
                </a:solidFill>
              </a:rPr>
              <a:t>and sharpness of </a:t>
            </a:r>
            <a:r>
              <a:rPr lang="en-US" sz="1800" dirty="0">
                <a:solidFill>
                  <a:prstClr val="black"/>
                </a:solidFill>
              </a:rPr>
              <a:t>vertical mass flux </a:t>
            </a:r>
            <a:r>
              <a:rPr lang="en-US" sz="1800" dirty="0" smtClean="0">
                <a:solidFill>
                  <a:prstClr val="black"/>
                </a:solidFill>
              </a:rPr>
              <a:t>PDF’s: an </a:t>
            </a:r>
            <a:r>
              <a:rPr lang="en-US" sz="1800" dirty="0">
                <a:solidFill>
                  <a:prstClr val="black"/>
                </a:solidFill>
              </a:rPr>
              <a:t>easy way to significantly alter</a:t>
            </a:r>
            <a:r>
              <a:rPr lang="en-US" sz="1800" b="1" dirty="0">
                <a:solidFill>
                  <a:prstClr val="black"/>
                </a:solidFill>
              </a:rPr>
              <a:t> vertical </a:t>
            </a:r>
            <a:r>
              <a:rPr lang="en-US" sz="1800" dirty="0">
                <a:solidFill>
                  <a:prstClr val="black"/>
                </a:solidFill>
              </a:rPr>
              <a:t>heating and drying </a:t>
            </a:r>
            <a:r>
              <a:rPr lang="en-US" sz="1800" dirty="0" smtClean="0">
                <a:solidFill>
                  <a:prstClr val="black"/>
                </a:solidFill>
              </a:rPr>
              <a:t>profiles, but conserving mass</a:t>
            </a:r>
            <a:endParaRPr lang="en-US" sz="1800" dirty="0" smtClean="0">
              <a:solidFill>
                <a:prstClr val="black"/>
              </a:solidFill>
            </a:endParaRPr>
          </a:p>
          <a:p>
            <a:pPr marL="1371600" lvl="3" indent="-342900" algn="l" eaLnBrk="1" hangingPunct="1">
              <a:spcBef>
                <a:spcPts val="0"/>
              </a:spcBef>
              <a:spcAft>
                <a:spcPts val="450"/>
              </a:spcAft>
              <a:buFont typeface="Arial"/>
              <a:buChar char="•"/>
              <a:defRPr/>
            </a:pPr>
            <a:r>
              <a:rPr lang="en-US" sz="1800" dirty="0" smtClean="0">
                <a:solidFill>
                  <a:prstClr val="black"/>
                </a:solidFill>
              </a:rPr>
              <a:t>Momentum transport</a:t>
            </a:r>
            <a:endParaRPr lang="en-US" sz="1800" dirty="0">
              <a:solidFill>
                <a:prstClr val="black"/>
              </a:solidFill>
            </a:endParaRPr>
          </a:p>
          <a:p>
            <a:pPr eaLnBrk="1" hangingPunct="1"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562648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Using SPP to perturb normalized vertical mass flux PDF’s</a:t>
            </a:r>
            <a:endParaRPr lang="en-US" dirty="0"/>
          </a:p>
        </p:txBody>
      </p:sp>
      <p:sp>
        <p:nvSpPr>
          <p:cNvPr id="4" name="Subtitle 2"/>
          <p:cNvSpPr>
            <a:spLocks noGrp="1"/>
          </p:cNvSpPr>
          <p:nvPr>
            <p:ph idx="1"/>
          </p:nvPr>
        </p:nvSpPr>
        <p:spPr>
          <a:xfrm>
            <a:off x="783771" y="1644287"/>
            <a:ext cx="7772400" cy="3086100"/>
          </a:xfrm>
        </p:spPr>
        <p:txBody>
          <a:bodyPr>
            <a:noAutofit/>
          </a:bodyPr>
          <a:lstStyle/>
          <a:p>
            <a:pPr marL="285750" indent="-285750" algn="l">
              <a:buFont typeface="Arial"/>
              <a:buChar char="•"/>
            </a:pPr>
            <a:r>
              <a:rPr lang="en-US" sz="1800" dirty="0"/>
              <a:t>P</a:t>
            </a:r>
            <a:r>
              <a:rPr lang="en-US" sz="1800" dirty="0" smtClean="0">
                <a:solidFill>
                  <a:schemeClr val="tx1"/>
                </a:solidFill>
              </a:rPr>
              <a:t>erturbed 8-member RAP ensemble mean is compared against deterministic RAP – initial results are for 4 days only</a:t>
            </a:r>
          </a:p>
          <a:p>
            <a:pPr marL="285750" indent="-285750" algn="l">
              <a:buFont typeface="Arial"/>
              <a:buChar char="•"/>
            </a:pPr>
            <a:r>
              <a:rPr lang="en-US" sz="1800" dirty="0" smtClean="0">
                <a:solidFill>
                  <a:schemeClr val="tx1"/>
                </a:solidFill>
              </a:rPr>
              <a:t>July 1, 3, 5, and 8, initial time 00Z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037806" y="3187337"/>
            <a:ext cx="52643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Preliminary results produced by </a:t>
            </a:r>
            <a:r>
              <a:rPr lang="en-US" dirty="0" err="1" smtClean="0"/>
              <a:t>Isidora</a:t>
            </a:r>
            <a:r>
              <a:rPr lang="en-US" dirty="0" smtClean="0"/>
              <a:t> </a:t>
            </a:r>
            <a:r>
              <a:rPr lang="en-US" dirty="0" err="1" smtClean="0"/>
              <a:t>Jankov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093735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TMP_RMSE_CONUS_00Z_f24_BILIN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483" r="5366" b="14587"/>
          <a:stretch/>
        </p:blipFill>
        <p:spPr>
          <a:xfrm>
            <a:off x="2768252" y="2774858"/>
            <a:ext cx="3722351" cy="2368643"/>
          </a:xfrm>
          <a:prstGeom prst="rect">
            <a:avLst/>
          </a:prstGeom>
        </p:spPr>
      </p:pic>
      <p:pic>
        <p:nvPicPr>
          <p:cNvPr id="5" name="Picture 4" descr="TMP_ME_CONUS_00Z_f24_BILIN.pn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961" r="5518" b="15646"/>
          <a:stretch/>
        </p:blipFill>
        <p:spPr>
          <a:xfrm>
            <a:off x="2760325" y="332284"/>
            <a:ext cx="3705407" cy="2442575"/>
          </a:xfrm>
          <a:prstGeom prst="rect">
            <a:avLst/>
          </a:prstGeom>
        </p:spPr>
      </p:pic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1526928" y="-100266"/>
            <a:ext cx="6172200" cy="569993"/>
          </a:xfrm>
        </p:spPr>
        <p:txBody>
          <a:bodyPr>
            <a:normAutofit/>
          </a:bodyPr>
          <a:lstStyle/>
          <a:p>
            <a:r>
              <a:rPr lang="en-US" sz="1800" dirty="0"/>
              <a:t> Temperature Bias and RMSE profiles for 24hr lead time</a:t>
            </a:r>
          </a:p>
        </p:txBody>
      </p:sp>
    </p:spTree>
    <p:extLst>
      <p:ext uri="{BB962C8B-B14F-4D97-AF65-F5344CB8AC3E}">
        <p14:creationId xmlns:p14="http://schemas.microsoft.com/office/powerpoint/2010/main" val="544470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 SPP with GF: Opportunities, but much work remains</a:t>
            </a:r>
            <a:endParaRPr lang="en-US" dirty="0"/>
          </a:p>
        </p:txBody>
      </p:sp>
      <p:sp>
        <p:nvSpPr>
          <p:cNvPr id="4" name="Subtitle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285750" indent="-285750" algn="l">
              <a:buFont typeface="Arial"/>
              <a:buChar char="•"/>
            </a:pPr>
            <a:r>
              <a:rPr lang="en-US" sz="1800" dirty="0" smtClean="0">
                <a:solidFill>
                  <a:schemeClr val="tx1"/>
                </a:solidFill>
              </a:rPr>
              <a:t>Simple initial test for perturbing normalized vertical mass flux PDF’s: For most of the variables similar or improved performance from the ensemble mean (including RH, winds and precipitation)</a:t>
            </a:r>
          </a:p>
          <a:p>
            <a:pPr marL="285750" indent="-285750" algn="l">
              <a:buFont typeface="Arial"/>
              <a:buChar char="•"/>
            </a:pPr>
            <a:r>
              <a:rPr lang="en-US" sz="1800" dirty="0" smtClean="0"/>
              <a:t>Coupling with SKEBS (J. </a:t>
            </a:r>
            <a:r>
              <a:rPr lang="en-US" sz="1800" dirty="0" err="1" smtClean="0"/>
              <a:t>Berner</a:t>
            </a:r>
            <a:r>
              <a:rPr lang="en-US" sz="1800" dirty="0" smtClean="0"/>
              <a:t>)</a:t>
            </a:r>
          </a:p>
          <a:p>
            <a:pPr marL="285750" indent="-285750" algn="l">
              <a:buFont typeface="Arial"/>
              <a:buChar char="•"/>
            </a:pPr>
            <a:r>
              <a:rPr lang="en-US" sz="1800" dirty="0" smtClean="0">
                <a:solidFill>
                  <a:schemeClr val="tx1"/>
                </a:solidFill>
              </a:rPr>
              <a:t>Sensitivity: much to learn with “best” stochastic fields, but also limits to perturbation of PDF’s</a:t>
            </a:r>
          </a:p>
          <a:p>
            <a:pPr marL="285750" indent="-285750" algn="l">
              <a:buFont typeface="Arial"/>
              <a:buChar char="•"/>
            </a:pPr>
            <a:r>
              <a:rPr lang="en-US" sz="1800" dirty="0" smtClean="0"/>
              <a:t>Can this be tied more to physics?</a:t>
            </a:r>
          </a:p>
          <a:p>
            <a:pPr marL="285750" indent="-285750" algn="l">
              <a:buFont typeface="Arial"/>
              <a:buChar char="•"/>
            </a:pPr>
            <a:r>
              <a:rPr lang="en-US" sz="1800" dirty="0" smtClean="0">
                <a:solidFill>
                  <a:schemeClr val="tx1"/>
                </a:solidFill>
              </a:rPr>
              <a:t>Momentum</a:t>
            </a:r>
            <a:endParaRPr lang="en-US" sz="1800" dirty="0" smtClean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4685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59026" y="492443"/>
            <a:ext cx="8984974" cy="44935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/>
              <a:buChar char="•"/>
            </a:pPr>
            <a:r>
              <a:rPr lang="en-US" sz="1900" dirty="0" smtClean="0">
                <a:solidFill>
                  <a:prstClr val="black"/>
                </a:solidFill>
                <a:latin typeface="Arial" charset="0"/>
                <a:ea typeface="Arial" charset="0"/>
                <a:cs typeface="Arial" charset="0"/>
              </a:rPr>
              <a:t>Momentum transport (as in SAS and/or ECMWF) </a:t>
            </a:r>
          </a:p>
          <a:p>
            <a:pPr lvl="1" indent="-457200">
              <a:buFont typeface="Arial"/>
              <a:buChar char="•"/>
            </a:pPr>
            <a:r>
              <a:rPr lang="en-US" sz="1900" dirty="0" smtClean="0">
                <a:solidFill>
                  <a:prstClr val="black"/>
                </a:solidFill>
                <a:latin typeface="Arial" charset="0"/>
                <a:ea typeface="Arial" charset="0"/>
                <a:cs typeface="Arial" charset="0"/>
              </a:rPr>
              <a:t>Additional closure for deep convection: Diurnal cycle effect (</a:t>
            </a:r>
            <a:r>
              <a:rPr lang="en-US" sz="1900" dirty="0" err="1" smtClean="0">
                <a:solidFill>
                  <a:prstClr val="black"/>
                </a:solidFill>
                <a:latin typeface="Arial" charset="0"/>
                <a:ea typeface="Arial" charset="0"/>
                <a:cs typeface="Arial" charset="0"/>
              </a:rPr>
              <a:t>Bechtold</a:t>
            </a:r>
            <a:r>
              <a:rPr lang="en-US" sz="1900" dirty="0" smtClean="0">
                <a:solidFill>
                  <a:prstClr val="black"/>
                </a:solidFill>
                <a:latin typeface="Arial" charset="0"/>
                <a:ea typeface="Arial" charset="0"/>
                <a:cs typeface="Arial" charset="0"/>
              </a:rPr>
              <a:t>) </a:t>
            </a:r>
          </a:p>
          <a:p>
            <a:pPr lvl="1" indent="-457200">
              <a:buFont typeface="Arial"/>
              <a:buChar char="•"/>
            </a:pPr>
            <a:r>
              <a:rPr lang="en-US" sz="1900" dirty="0" smtClean="0">
                <a:solidFill>
                  <a:prstClr val="black"/>
                </a:solidFill>
                <a:latin typeface="Arial" charset="0"/>
                <a:ea typeface="Arial" charset="0"/>
                <a:cs typeface="Arial" charset="0"/>
              </a:rPr>
              <a:t>PDF </a:t>
            </a:r>
            <a:r>
              <a:rPr lang="en-US" sz="1900" dirty="0">
                <a:solidFill>
                  <a:prstClr val="black"/>
                </a:solidFill>
                <a:latin typeface="Arial" charset="0"/>
                <a:ea typeface="Arial" charset="0"/>
                <a:cs typeface="Arial" charset="0"/>
              </a:rPr>
              <a:t>approach for normalized mass flux profiles was implemented </a:t>
            </a:r>
          </a:p>
          <a:p>
            <a:pPr lvl="2" indent="-457200">
              <a:buFont typeface="Arial"/>
              <a:buChar char="•"/>
            </a:pPr>
            <a:r>
              <a:rPr lang="en-US" sz="1900" dirty="0">
                <a:solidFill>
                  <a:prstClr val="black"/>
                </a:solidFill>
                <a:latin typeface="Arial" charset="0"/>
                <a:ea typeface="Arial" charset="0"/>
                <a:cs typeface="Arial" charset="0"/>
              </a:rPr>
              <a:t>Originally to fit LES modeling for shallow convection </a:t>
            </a:r>
          </a:p>
          <a:p>
            <a:pPr lvl="2" indent="-457200">
              <a:buFont typeface="Arial"/>
              <a:buChar char="•"/>
            </a:pPr>
            <a:r>
              <a:rPr lang="en-US" sz="1900" dirty="0">
                <a:solidFill>
                  <a:prstClr val="black"/>
                </a:solidFill>
                <a:latin typeface="Arial" charset="0"/>
                <a:ea typeface="Arial" charset="0"/>
                <a:cs typeface="Arial" charset="0"/>
              </a:rPr>
              <a:t>allows easy application of mass conserving stochastic perturbation of vertical heating and moistening profiles</a:t>
            </a:r>
          </a:p>
          <a:p>
            <a:pPr lvl="2" indent="-457200">
              <a:buFont typeface="Arial"/>
              <a:buChar char="•"/>
            </a:pPr>
            <a:r>
              <a:rPr lang="en-US" sz="1900" dirty="0">
                <a:solidFill>
                  <a:prstClr val="black"/>
                </a:solidFill>
                <a:latin typeface="Arial" charset="0"/>
                <a:ea typeface="Arial" charset="0"/>
                <a:cs typeface="Arial" charset="0"/>
              </a:rPr>
              <a:t>Provides smooth vertical </a:t>
            </a:r>
            <a:r>
              <a:rPr lang="en-US" sz="1900" dirty="0" smtClean="0">
                <a:solidFill>
                  <a:prstClr val="black"/>
                </a:solidFill>
                <a:latin typeface="Arial" charset="0"/>
                <a:ea typeface="Arial" charset="0"/>
                <a:cs typeface="Arial" charset="0"/>
              </a:rPr>
              <a:t>profiles</a:t>
            </a:r>
          </a:p>
          <a:p>
            <a:pPr marL="457200" indent="-457200">
              <a:buFont typeface="Arial"/>
              <a:buChar char="•"/>
            </a:pPr>
            <a:r>
              <a:rPr lang="en-US" sz="1900" dirty="0">
                <a:solidFill>
                  <a:prstClr val="black"/>
                </a:solidFill>
                <a:latin typeface="Arial" charset="0"/>
                <a:ea typeface="Arial" charset="0"/>
                <a:cs typeface="Arial" charset="0"/>
              </a:rPr>
              <a:t>T</a:t>
            </a:r>
            <a:r>
              <a:rPr lang="en-US" sz="1900" dirty="0" smtClean="0">
                <a:solidFill>
                  <a:prstClr val="black"/>
                </a:solidFill>
                <a:latin typeface="Arial" charset="0"/>
                <a:ea typeface="Arial" charset="0"/>
                <a:cs typeface="Arial" charset="0"/>
              </a:rPr>
              <a:t>hird </a:t>
            </a:r>
            <a:r>
              <a:rPr lang="en-US" sz="1900" dirty="0">
                <a:solidFill>
                  <a:prstClr val="black"/>
                </a:solidFill>
                <a:latin typeface="Arial" charset="0"/>
                <a:ea typeface="Arial" charset="0"/>
                <a:cs typeface="Arial" charset="0"/>
              </a:rPr>
              <a:t>type of cloud </a:t>
            </a:r>
            <a:r>
              <a:rPr lang="en-US" sz="1900" dirty="0" smtClean="0">
                <a:solidFill>
                  <a:prstClr val="black"/>
                </a:solidFill>
                <a:latin typeface="Arial" charset="0"/>
                <a:ea typeface="Arial" charset="0"/>
                <a:cs typeface="Arial" charset="0"/>
              </a:rPr>
              <a:t>(</a:t>
            </a:r>
            <a:r>
              <a:rPr lang="en-US" sz="1900" dirty="0" err="1" smtClean="0">
                <a:solidFill>
                  <a:prstClr val="black"/>
                </a:solidFill>
                <a:latin typeface="Arial" charset="0"/>
                <a:ea typeface="Arial" charset="0"/>
                <a:cs typeface="Arial" charset="0"/>
              </a:rPr>
              <a:t>congestus</a:t>
            </a:r>
            <a:r>
              <a:rPr lang="en-US" sz="1900" dirty="0" smtClean="0">
                <a:solidFill>
                  <a:prstClr val="black"/>
                </a:solidFill>
                <a:latin typeface="Arial" charset="0"/>
                <a:ea typeface="Arial" charset="0"/>
                <a:cs typeface="Arial" charset="0"/>
              </a:rPr>
              <a:t> type convection)</a:t>
            </a:r>
          </a:p>
          <a:p>
            <a:pPr lvl="1" indent="-457200">
              <a:buFont typeface="Arial"/>
              <a:buChar char="•"/>
            </a:pPr>
            <a:r>
              <a:rPr lang="en-US" sz="1900" dirty="0" smtClean="0">
                <a:solidFill>
                  <a:srgbClr val="00B050"/>
                </a:solidFill>
                <a:latin typeface="Arial" charset="0"/>
                <a:ea typeface="Arial" charset="0"/>
                <a:cs typeface="Arial" charset="0"/>
              </a:rPr>
              <a:t>Changed cloud water detrainment treatment: Can be specified</a:t>
            </a:r>
          </a:p>
          <a:p>
            <a:pPr marL="457200" indent="-457200">
              <a:buFont typeface="Arial"/>
              <a:buChar char="•"/>
            </a:pPr>
            <a:r>
              <a:rPr lang="en-US" sz="1900" dirty="0" smtClean="0">
                <a:solidFill>
                  <a:prstClr val="black"/>
                </a:solidFill>
                <a:latin typeface="Arial" charset="0"/>
                <a:ea typeface="Arial" charset="0"/>
                <a:cs typeface="Arial" charset="0"/>
              </a:rPr>
              <a:t>Stochastic part now coupled to Stochastic Parameter Perturbation (SPP), and Stochastic Kinetic Energy Backscatter (SKEBS) approach (J. </a:t>
            </a:r>
            <a:r>
              <a:rPr lang="en-US" sz="1900" dirty="0" err="1" smtClean="0">
                <a:solidFill>
                  <a:prstClr val="black"/>
                </a:solidFill>
                <a:latin typeface="Arial" charset="0"/>
                <a:ea typeface="Arial" charset="0"/>
                <a:cs typeface="Arial" charset="0"/>
              </a:rPr>
              <a:t>Berner</a:t>
            </a:r>
            <a:r>
              <a:rPr lang="en-US" sz="1900" dirty="0" smtClean="0">
                <a:solidFill>
                  <a:prstClr val="black"/>
                </a:solidFill>
                <a:latin typeface="Arial" charset="0"/>
                <a:ea typeface="Arial" charset="0"/>
                <a:cs typeface="Arial" charset="0"/>
              </a:rPr>
              <a:t> )</a:t>
            </a:r>
          </a:p>
          <a:p>
            <a:pPr lvl="1" indent="-457200">
              <a:buFont typeface="Arial"/>
              <a:buChar char="•"/>
            </a:pPr>
            <a:r>
              <a:rPr lang="en-US" sz="1900" dirty="0" smtClean="0">
                <a:solidFill>
                  <a:prstClr val="black"/>
                </a:solidFill>
                <a:latin typeface="Arial" charset="0"/>
                <a:ea typeface="Arial" charset="0"/>
                <a:cs typeface="Arial" charset="0"/>
              </a:rPr>
              <a:t>Additional closures for shallow convection (Boundary Layer Equilibrium (BLQE, Raymond 1995; W</a:t>
            </a:r>
            <a:r>
              <a:rPr lang="en-US" sz="1900" baseline="30000" dirty="0" smtClean="0">
                <a:solidFill>
                  <a:prstClr val="black"/>
                </a:solidFill>
                <a:latin typeface="Arial" charset="0"/>
                <a:ea typeface="Arial" charset="0"/>
                <a:cs typeface="Arial" charset="0"/>
              </a:rPr>
              <a:t>*</a:t>
            </a:r>
            <a:r>
              <a:rPr lang="en-US" sz="1900" dirty="0" smtClean="0">
                <a:solidFill>
                  <a:prstClr val="black"/>
                </a:solidFill>
                <a:latin typeface="Arial" charset="0"/>
                <a:ea typeface="Arial" charset="0"/>
                <a:cs typeface="Arial" charset="0"/>
              </a:rPr>
              <a:t>, Grant 2001, Heat Engine, </a:t>
            </a:r>
            <a:r>
              <a:rPr lang="en-US" sz="1900" dirty="0" err="1" smtClean="0">
                <a:latin typeface="Arial" charset="0"/>
                <a:ea typeface="Arial" charset="0"/>
                <a:cs typeface="Arial" charset="0"/>
              </a:rPr>
              <a:t>Renno</a:t>
            </a:r>
            <a:r>
              <a:rPr lang="en-US" sz="1900" dirty="0" smtClean="0">
                <a:latin typeface="Arial" charset="0"/>
                <a:ea typeface="Arial" charset="0"/>
                <a:cs typeface="Arial" charset="0"/>
              </a:rPr>
              <a:t> and Ingersoll, JAS 1996</a:t>
            </a:r>
            <a:r>
              <a:rPr lang="en-US" sz="1900" dirty="0" smtClean="0">
                <a:solidFill>
                  <a:prstClr val="black"/>
                </a:solidFill>
                <a:latin typeface="Arial" charset="0"/>
                <a:ea typeface="Arial" charset="0"/>
                <a:cs typeface="Arial" charset="0"/>
              </a:rPr>
              <a:t>)</a:t>
            </a:r>
          </a:p>
          <a:p>
            <a:pPr marL="91440" lvl="1" algn="ctr"/>
            <a:r>
              <a:rPr lang="en-US" sz="2000" b="1" dirty="0">
                <a:solidFill>
                  <a:srgbClr val="000000"/>
                </a:solidFill>
              </a:rPr>
              <a:t>V</a:t>
            </a:r>
            <a:r>
              <a:rPr lang="en-US" sz="2000" b="1" dirty="0" smtClean="0">
                <a:solidFill>
                  <a:srgbClr val="000000"/>
                </a:solidFill>
              </a:rPr>
              <a:t>ersions now used in WRF, FIM, GFS, GEOS-5, will be operational in RAP</a:t>
            </a:r>
            <a:endParaRPr lang="en-US" sz="1900" b="1" dirty="0" smtClean="0">
              <a:solidFill>
                <a:prstClr val="black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0" y="0"/>
            <a:ext cx="914400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600" b="1" dirty="0" smtClean="0"/>
              <a:t>Recent (since ACP paper) new implementations into GF scheme</a:t>
            </a:r>
            <a:endParaRPr lang="en-US" sz="2600" b="1" dirty="0"/>
          </a:p>
        </p:txBody>
      </p:sp>
    </p:spTree>
    <p:extLst>
      <p:ext uri="{BB962C8B-B14F-4D97-AF65-F5344CB8AC3E}">
        <p14:creationId xmlns:p14="http://schemas.microsoft.com/office/powerpoint/2010/main" val="2174334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4204" r="49481"/>
          <a:stretch/>
        </p:blipFill>
        <p:spPr>
          <a:xfrm>
            <a:off x="65171" y="689114"/>
            <a:ext cx="2731038" cy="2544776"/>
          </a:xfrm>
        </p:spPr>
      </p:pic>
      <p:sp>
        <p:nvSpPr>
          <p:cNvPr id="36867" name="TextBox 4"/>
          <p:cNvSpPr txBox="1">
            <a:spLocks noChangeArrowheads="1"/>
          </p:cNvSpPr>
          <p:nvPr/>
        </p:nvSpPr>
        <p:spPr bwMode="auto">
          <a:xfrm>
            <a:off x="0" y="4641025"/>
            <a:ext cx="9144000" cy="3000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defTabSz="6858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x-none" sz="1350" b="1" i="1" dirty="0">
                <a:solidFill>
                  <a:srgbClr val="FF0000"/>
                </a:solidFill>
              </a:rPr>
              <a:t>Small changes in </a:t>
            </a:r>
            <a:r>
              <a:rPr lang="en-US" altLang="x-none" sz="1350" b="1" i="1" dirty="0" err="1">
                <a:solidFill>
                  <a:srgbClr val="FF0000"/>
                </a:solidFill>
              </a:rPr>
              <a:t>clw</a:t>
            </a:r>
            <a:r>
              <a:rPr lang="en-US" altLang="x-none" sz="1350" b="1" i="1" dirty="0">
                <a:solidFill>
                  <a:srgbClr val="FF0000"/>
                </a:solidFill>
              </a:rPr>
              <a:t>/ice detrainment can cause large impact in biases – </a:t>
            </a:r>
            <a:r>
              <a:rPr lang="en-US" altLang="x-none" sz="1350" b="1" i="1" dirty="0" smtClean="0">
                <a:solidFill>
                  <a:srgbClr val="FF0000"/>
                </a:solidFill>
              </a:rPr>
              <a:t>interaction with </a:t>
            </a:r>
            <a:r>
              <a:rPr lang="en-US" altLang="x-none" sz="1350" b="1" i="1" dirty="0">
                <a:solidFill>
                  <a:srgbClr val="FF0000"/>
                </a:solidFill>
              </a:rPr>
              <a:t>microphysics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88106"/>
            <a:ext cx="9144000" cy="857250"/>
          </a:xfrm>
        </p:spPr>
        <p:txBody>
          <a:bodyPr/>
          <a:lstStyle/>
          <a:p>
            <a:pPr>
              <a:defRPr/>
            </a:pPr>
            <a:r>
              <a:rPr lang="en-US" sz="2800" dirty="0" smtClean="0"/>
              <a:t> </a:t>
            </a:r>
            <a:r>
              <a:rPr lang="en-US" sz="2800" dirty="0"/>
              <a:t>L</a:t>
            </a:r>
            <a:r>
              <a:rPr lang="en-US" sz="2800" dirty="0" smtClean="0"/>
              <a:t>arge </a:t>
            </a:r>
            <a:r>
              <a:rPr lang="en-US" sz="2800" dirty="0"/>
              <a:t>impact in </a:t>
            </a:r>
            <a:r>
              <a:rPr lang="en-US" sz="2800" dirty="0" smtClean="0"/>
              <a:t>physics from </a:t>
            </a:r>
            <a:r>
              <a:rPr lang="en-US" sz="2800" b="1" u="sng" dirty="0" err="1"/>
              <a:t>clw</a:t>
            </a:r>
            <a:r>
              <a:rPr lang="en-US" sz="2800" b="1" u="sng" dirty="0"/>
              <a:t> detrainment </a:t>
            </a:r>
            <a:r>
              <a:rPr lang="en-US" sz="2800" dirty="0"/>
              <a:t>profiles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603" t="293" r="-1141" b="56748"/>
          <a:stretch/>
        </p:blipFill>
        <p:spPr>
          <a:xfrm>
            <a:off x="6038210" y="844354"/>
            <a:ext cx="3024297" cy="2708729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715" t="56878" r="-1311"/>
          <a:stretch/>
        </p:blipFill>
        <p:spPr>
          <a:xfrm>
            <a:off x="2734110" y="844354"/>
            <a:ext cx="3383749" cy="2685343"/>
          </a:xfrm>
          <a:prstGeom prst="rect">
            <a:avLst/>
          </a:prstGeom>
        </p:spPr>
      </p:pic>
      <p:cxnSp>
        <p:nvCxnSpPr>
          <p:cNvPr id="8" name="Straight Connector 7"/>
          <p:cNvCxnSpPr/>
          <p:nvPr/>
        </p:nvCxnSpPr>
        <p:spPr bwMode="auto">
          <a:xfrm flipH="1" flipV="1">
            <a:off x="4280576" y="1051553"/>
            <a:ext cx="19136" cy="207614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1" name="TextBox 10"/>
          <p:cNvSpPr txBox="1"/>
          <p:nvPr/>
        </p:nvSpPr>
        <p:spPr>
          <a:xfrm>
            <a:off x="7553739" y="1499837"/>
            <a:ext cx="159026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solidFill>
                  <a:srgbClr val="FF0000"/>
                </a:solidFill>
              </a:rPr>
              <a:t>Red </a:t>
            </a:r>
            <a:r>
              <a:rPr lang="en-US" sz="1200" dirty="0" smtClean="0"/>
              <a:t>using old GF</a:t>
            </a:r>
          </a:p>
          <a:p>
            <a:r>
              <a:rPr lang="en-US" sz="1200" dirty="0" smtClean="0">
                <a:solidFill>
                  <a:schemeClr val="accent2"/>
                </a:solidFill>
              </a:rPr>
              <a:t>Blue</a:t>
            </a:r>
            <a:r>
              <a:rPr lang="en-US" sz="1200" dirty="0" smtClean="0"/>
              <a:t> using new GF</a:t>
            </a:r>
            <a:endParaRPr lang="en-US" sz="1200" dirty="0"/>
          </a:p>
        </p:txBody>
      </p:sp>
      <p:sp>
        <p:nvSpPr>
          <p:cNvPr id="12" name="TextBox 11"/>
          <p:cNvSpPr txBox="1"/>
          <p:nvPr/>
        </p:nvSpPr>
        <p:spPr>
          <a:xfrm>
            <a:off x="65171" y="3337293"/>
            <a:ext cx="292904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FIM, 120hr forecasts, 30 days, only change is a slight modification of </a:t>
            </a:r>
            <a:r>
              <a:rPr lang="en-US" dirty="0" err="1" smtClean="0"/>
              <a:t>clw</a:t>
            </a:r>
            <a:r>
              <a:rPr lang="en-US" dirty="0" smtClean="0"/>
              <a:t> detrainment</a:t>
            </a:r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3268133" y="3529697"/>
            <a:ext cx="417173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WRF, 12hr forecasts, RAP with cycling for 10 days, many </a:t>
            </a:r>
            <a:r>
              <a:rPr lang="en-US" smtClean="0"/>
              <a:t>other changes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3558988" y="844354"/>
            <a:ext cx="9144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 smtClean="0"/>
              <a:t>BIAS</a:t>
            </a:r>
            <a:endParaRPr lang="en-US" sz="1200" b="1" dirty="0"/>
          </a:p>
        </p:txBody>
      </p:sp>
      <p:sp>
        <p:nvSpPr>
          <p:cNvPr id="13" name="TextBox 12"/>
          <p:cNvSpPr txBox="1"/>
          <p:nvPr/>
        </p:nvSpPr>
        <p:spPr>
          <a:xfrm>
            <a:off x="6809953" y="913559"/>
            <a:ext cx="9144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 smtClean="0"/>
              <a:t>RMSE</a:t>
            </a:r>
            <a:endParaRPr lang="en-US" sz="1200" b="1" dirty="0"/>
          </a:p>
        </p:txBody>
      </p:sp>
      <p:sp>
        <p:nvSpPr>
          <p:cNvPr id="15" name="TextBox 14"/>
          <p:cNvSpPr txBox="1"/>
          <p:nvPr/>
        </p:nvSpPr>
        <p:spPr>
          <a:xfrm>
            <a:off x="1310089" y="988553"/>
            <a:ext cx="9144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 smtClean="0"/>
              <a:t>FIM-BIAS</a:t>
            </a:r>
            <a:endParaRPr lang="en-US" sz="1200" b="1" dirty="0"/>
          </a:p>
        </p:txBody>
      </p:sp>
    </p:spTree>
    <p:extLst>
      <p:ext uri="{BB962C8B-B14F-4D97-AF65-F5344CB8AC3E}">
        <p14:creationId xmlns:p14="http://schemas.microsoft.com/office/powerpoint/2010/main" val="9566342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9" name="Text Box 2"/>
          <p:cNvSpPr txBox="1">
            <a:spLocks noChangeArrowheads="1"/>
          </p:cNvSpPr>
          <p:nvPr/>
        </p:nvSpPr>
        <p:spPr bwMode="auto">
          <a:xfrm>
            <a:off x="1377553" y="1"/>
            <a:ext cx="6623447" cy="5078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 algn="ctr" defTabSz="685800"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x-none" sz="2700">
                <a:solidFill>
                  <a:srgbClr val="000000"/>
                </a:solidFill>
                <a:latin typeface="Arial Black" charset="0"/>
                <a:ea typeface="ＭＳ Ｐゴシック" charset="-128"/>
                <a:cs typeface="Arial Black" charset="0"/>
              </a:rPr>
              <a:t>Grell-Freitas Convective Param</a:t>
            </a:r>
          </a:p>
        </p:txBody>
      </p:sp>
      <p:sp>
        <p:nvSpPr>
          <p:cNvPr id="24580" name="TextBox 1"/>
          <p:cNvSpPr txBox="1">
            <a:spLocks noChangeArrowheads="1"/>
          </p:cNvSpPr>
          <p:nvPr/>
        </p:nvSpPr>
        <p:spPr bwMode="auto">
          <a:xfrm>
            <a:off x="813015" y="507832"/>
            <a:ext cx="7752522" cy="35548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285750" indent="-285750">
              <a:defRPr>
                <a:solidFill>
                  <a:schemeClr val="tx1"/>
                </a:solidFill>
                <a:latin typeface="Arial" charset="0"/>
              </a:defRPr>
            </a:lvl1pPr>
            <a:lvl2pPr marL="800100" indent="-34290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defTabSz="685800" eaLnBrk="0" fontAlgn="base" hangingPunct="0">
              <a:lnSpc>
                <a:spcPct val="150000"/>
              </a:lnSpc>
              <a:spcBef>
                <a:spcPts val="600"/>
              </a:spcBef>
              <a:spcAft>
                <a:spcPct val="0"/>
              </a:spcAft>
              <a:buFont typeface="Arial" charset="0"/>
              <a:buChar char="•"/>
            </a:pPr>
            <a:r>
              <a:rPr lang="en-US" altLang="x-none" sz="2000" b="1" dirty="0">
                <a:solidFill>
                  <a:srgbClr val="000000"/>
                </a:solidFill>
              </a:rPr>
              <a:t>Scale-aware/Aerosol-aware (Grell and Freitas, 2014, ACP)</a:t>
            </a:r>
          </a:p>
          <a:p>
            <a:pPr lvl="1" defTabSz="685800" eaLnBrk="0" fontAlgn="base" hangingPunct="0">
              <a:lnSpc>
                <a:spcPct val="150000"/>
              </a:lnSpc>
              <a:spcBef>
                <a:spcPts val="600"/>
              </a:spcBef>
              <a:spcAft>
                <a:spcPct val="0"/>
              </a:spcAft>
              <a:buFont typeface="Arial" charset="0"/>
              <a:buChar char="•"/>
            </a:pPr>
            <a:r>
              <a:rPr lang="en-US" altLang="x-none" sz="2000" dirty="0">
                <a:solidFill>
                  <a:srgbClr val="000000"/>
                </a:solidFill>
              </a:rPr>
              <a:t>Stochastic approach adapted from the Grell-</a:t>
            </a:r>
            <a:r>
              <a:rPr lang="en-US" altLang="x-none" sz="2000" dirty="0" err="1">
                <a:solidFill>
                  <a:srgbClr val="000000"/>
                </a:solidFill>
              </a:rPr>
              <a:t>Devenyi</a:t>
            </a:r>
            <a:r>
              <a:rPr lang="en-US" altLang="x-none" sz="2000" dirty="0">
                <a:solidFill>
                  <a:srgbClr val="000000"/>
                </a:solidFill>
              </a:rPr>
              <a:t> </a:t>
            </a:r>
            <a:r>
              <a:rPr lang="en-US" altLang="x-none" sz="2000" dirty="0" smtClean="0">
                <a:solidFill>
                  <a:srgbClr val="000000"/>
                </a:solidFill>
              </a:rPr>
              <a:t>(2002) scheme, but changed to include temporal and spatial perturbation patterns</a:t>
            </a:r>
            <a:endParaRPr lang="en-US" altLang="x-none" sz="2000" dirty="0">
              <a:solidFill>
                <a:srgbClr val="000000"/>
              </a:solidFill>
            </a:endParaRPr>
          </a:p>
          <a:p>
            <a:pPr lvl="1" defTabSz="685800" eaLnBrk="0" fontAlgn="base" hangingPunct="0">
              <a:lnSpc>
                <a:spcPct val="150000"/>
              </a:lnSpc>
              <a:spcBef>
                <a:spcPts val="600"/>
              </a:spcBef>
              <a:spcAft>
                <a:spcPct val="0"/>
              </a:spcAft>
              <a:buFont typeface="Arial" charset="0"/>
              <a:buChar char="•"/>
            </a:pPr>
            <a:r>
              <a:rPr lang="en-US" altLang="x-none" sz="2000" dirty="0">
                <a:solidFill>
                  <a:srgbClr val="000000"/>
                </a:solidFill>
              </a:rPr>
              <a:t>Scale awareness through Arakawa approach (2011) </a:t>
            </a:r>
          </a:p>
          <a:p>
            <a:pPr lvl="1" defTabSz="685800" eaLnBrk="0" fontAlgn="base" hangingPunct="0">
              <a:lnSpc>
                <a:spcPct val="150000"/>
              </a:lnSpc>
              <a:spcBef>
                <a:spcPts val="600"/>
              </a:spcBef>
              <a:spcAft>
                <a:spcPct val="0"/>
              </a:spcAft>
              <a:buFont typeface="Arial" charset="0"/>
              <a:buChar char="•"/>
            </a:pPr>
            <a:r>
              <a:rPr lang="en-US" altLang="x-none" sz="2000" dirty="0">
                <a:solidFill>
                  <a:srgbClr val="000000"/>
                </a:solidFill>
              </a:rPr>
              <a:t>Aerosol awareness is implemented with empirical assumptions based on a paper by Jiang and Feingold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239151" y="4121834"/>
            <a:ext cx="867976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rgbClr val="000000"/>
                </a:solidFill>
              </a:rPr>
              <a:t>2014 version of GF operational at EMC in RAP, also in Brazil (using a version of B-RAMS)</a:t>
            </a:r>
            <a:endParaRPr lang="en-US" sz="24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4887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83026" y="93593"/>
            <a:ext cx="7566991" cy="2213113"/>
          </a:xfrm>
        </p:spPr>
        <p:txBody>
          <a:bodyPr/>
          <a:lstStyle/>
          <a:p>
            <a:r>
              <a:rPr lang="en-US" sz="2800" dirty="0" smtClean="0"/>
              <a:t>Tuning: usually done within a physics suite, will determine statistical performance for </a:t>
            </a:r>
            <a:r>
              <a:rPr lang="en-US" sz="2800" dirty="0" smtClean="0"/>
              <a:t>operational applications! 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799" y="2400299"/>
            <a:ext cx="7772400" cy="2343979"/>
          </a:xfrm>
        </p:spPr>
        <p:txBody>
          <a:bodyPr/>
          <a:lstStyle/>
          <a:p>
            <a:r>
              <a:rPr lang="en-US" dirty="0" smtClean="0"/>
              <a:t>WRF version of GF was tuned to meet RAP standards (RAP/HRRR physics suite), focus on CONUS, short range storm scale type verification</a:t>
            </a:r>
          </a:p>
          <a:p>
            <a:r>
              <a:rPr lang="en-US" dirty="0" smtClean="0"/>
              <a:t>Use in other suites may require significant amount of work </a:t>
            </a:r>
          </a:p>
          <a:p>
            <a:r>
              <a:rPr lang="en-US" dirty="0" smtClean="0"/>
              <a:t>Example: GEOS-5 (NASA’s version of FV3)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82858" y="0"/>
            <a:ext cx="2537315" cy="2400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20837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3947" y="457200"/>
            <a:ext cx="7827859" cy="4686301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27013" y="-4465"/>
            <a:ext cx="870615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/>
              <a:t>RAP CSI/BIAS Precipitation Summer (Three Weeks Jul 2016)</a:t>
            </a:r>
            <a:endParaRPr lang="en-US" sz="24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4072229" y="479136"/>
            <a:ext cx="5886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6</a:t>
            </a:r>
            <a:r>
              <a:rPr lang="en-US" b="1" dirty="0" smtClean="0"/>
              <a:t> </a:t>
            </a:r>
            <a:r>
              <a:rPr lang="en-US" b="1" dirty="0" smtClean="0"/>
              <a:t>hr</a:t>
            </a:r>
            <a:endParaRPr lang="en-US" b="1" dirty="0"/>
          </a:p>
        </p:txBody>
      </p:sp>
      <p:sp>
        <p:nvSpPr>
          <p:cNvPr id="7" name="TextBox 6"/>
          <p:cNvSpPr txBox="1"/>
          <p:nvPr/>
        </p:nvSpPr>
        <p:spPr>
          <a:xfrm>
            <a:off x="1393404" y="479136"/>
            <a:ext cx="6078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1 hr</a:t>
            </a:r>
            <a:endParaRPr lang="en-US" b="1" dirty="0"/>
          </a:p>
        </p:txBody>
      </p:sp>
      <p:sp>
        <p:nvSpPr>
          <p:cNvPr id="8" name="TextBox 7"/>
          <p:cNvSpPr txBox="1"/>
          <p:nvPr/>
        </p:nvSpPr>
        <p:spPr>
          <a:xfrm>
            <a:off x="6595795" y="511899"/>
            <a:ext cx="7040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12 </a:t>
            </a:r>
            <a:r>
              <a:rPr lang="en-US" b="1" dirty="0" smtClean="0"/>
              <a:t>hr</a:t>
            </a:r>
            <a:endParaRPr lang="en-US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4017582" y="1006918"/>
            <a:ext cx="159026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>
                <a:solidFill>
                  <a:srgbClr val="FF0000"/>
                </a:solidFill>
              </a:rPr>
              <a:t>Red </a:t>
            </a:r>
            <a:r>
              <a:rPr lang="en-US" sz="1200" dirty="0" smtClean="0"/>
              <a:t>using old GF</a:t>
            </a:r>
          </a:p>
          <a:p>
            <a:pPr algn="ctr"/>
            <a:r>
              <a:rPr lang="en-US" sz="1200" dirty="0" smtClean="0">
                <a:solidFill>
                  <a:schemeClr val="accent2"/>
                </a:solidFill>
              </a:rPr>
              <a:t>Blue</a:t>
            </a:r>
            <a:r>
              <a:rPr lang="en-US" sz="1200" dirty="0" smtClean="0"/>
              <a:t> using new GF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11385768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40708900"/>
              </p:ext>
            </p:extLst>
          </p:nvPr>
        </p:nvGraphicFramePr>
        <p:xfrm>
          <a:off x="1864659" y="1362633"/>
          <a:ext cx="5737411" cy="3576923"/>
        </p:xfrm>
        <a:graphic>
          <a:graphicData uri="http://schemas.openxmlformats.org/drawingml/2006/table">
            <a:tbl>
              <a:tblPr firstRow="1" bandRow="1">
                <a:tableStyleId>{9D7B26C5-4107-4FEC-AEDC-1716B250A1EF}</a:tableStyleId>
              </a:tblPr>
              <a:tblGrid>
                <a:gridCol w="1049195"/>
                <a:gridCol w="1190263"/>
                <a:gridCol w="2109363"/>
                <a:gridCol w="1388590"/>
              </a:tblGrid>
              <a:tr h="703845">
                <a:tc rowSpan="2" gridSpan="2">
                  <a:txBody>
                    <a:bodyPr/>
                    <a:lstStyle/>
                    <a:p>
                      <a:pPr algn="ctr"/>
                      <a:r>
                        <a:rPr lang="en-US" sz="1000" dirty="0" smtClean="0"/>
                        <a:t>GEOS Model Resolution</a:t>
                      </a:r>
                      <a:endParaRPr lang="en-US" sz="1000" dirty="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rowSpan="2"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1000" baseline="0" dirty="0" smtClean="0"/>
                        <a:t>Precipitation (mm/day)</a:t>
                      </a:r>
                      <a:endParaRPr lang="en-US" sz="1000" dirty="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703845">
                <a:tc gridSpan="2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>
                          <a:solidFill>
                            <a:srgbClr val="C00000"/>
                          </a:solidFill>
                        </a:rPr>
                        <a:t>PARAMETERIZED (PARAM/TOTAL)</a:t>
                      </a:r>
                      <a:endParaRPr lang="en-US" sz="1000" dirty="0">
                        <a:solidFill>
                          <a:srgbClr val="C00000"/>
                        </a:solidFill>
                      </a:endParaRP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>
                          <a:solidFill>
                            <a:srgbClr val="C00000"/>
                          </a:solidFill>
                        </a:rPr>
                        <a:t>TOTAL</a:t>
                      </a:r>
                      <a:endParaRPr lang="en-US" sz="1000" dirty="0">
                        <a:solidFill>
                          <a:srgbClr val="C00000"/>
                        </a:solidFill>
                      </a:endParaRP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41759">
                <a:tc>
                  <a:txBody>
                    <a:bodyPr/>
                    <a:lstStyle/>
                    <a:p>
                      <a:r>
                        <a:rPr lang="en-US" sz="1000" dirty="0" smtClean="0"/>
                        <a:t>C180</a:t>
                      </a:r>
                      <a:endParaRPr lang="en-US" sz="1000" dirty="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dirty="0" smtClean="0"/>
                        <a:t>~ 50km</a:t>
                      </a: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>
                          <a:solidFill>
                            <a:srgbClr val="105CF0"/>
                          </a:solidFill>
                        </a:rPr>
                        <a:t>1.75 (55%)</a:t>
                      </a:r>
                      <a:endParaRPr lang="en-US" sz="1000" dirty="0">
                        <a:solidFill>
                          <a:srgbClr val="105CF0"/>
                        </a:solidFill>
                      </a:endParaRP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>
                          <a:solidFill>
                            <a:srgbClr val="105CF0"/>
                          </a:solidFill>
                        </a:rPr>
                        <a:t>3.20</a:t>
                      </a:r>
                      <a:endParaRPr lang="en-US" sz="1000" dirty="0">
                        <a:solidFill>
                          <a:srgbClr val="105CF0"/>
                        </a:solidFill>
                      </a:endParaRP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41759">
                <a:tc>
                  <a:txBody>
                    <a:bodyPr/>
                    <a:lstStyle/>
                    <a:p>
                      <a:r>
                        <a:rPr lang="en-US" sz="1000" dirty="0" smtClean="0"/>
                        <a:t>C360 </a:t>
                      </a:r>
                      <a:endParaRPr lang="en-US" sz="1000" dirty="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000" dirty="0" smtClean="0"/>
                        <a:t>~ 25km</a:t>
                      </a:r>
                      <a:endParaRPr lang="en-US" sz="1000" dirty="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>
                          <a:solidFill>
                            <a:srgbClr val="105CF0"/>
                          </a:solidFill>
                        </a:rPr>
                        <a:t>1.59 (50%)</a:t>
                      </a:r>
                      <a:endParaRPr lang="en-US" sz="1000" dirty="0">
                        <a:solidFill>
                          <a:srgbClr val="105CF0"/>
                        </a:solidFill>
                      </a:endParaRP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>
                          <a:solidFill>
                            <a:srgbClr val="105CF0"/>
                          </a:solidFill>
                        </a:rPr>
                        <a:t>3.21</a:t>
                      </a:r>
                      <a:endParaRPr lang="en-US" sz="1000" dirty="0">
                        <a:solidFill>
                          <a:srgbClr val="105CF0"/>
                        </a:solidFill>
                      </a:endParaRP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41759">
                <a:tc>
                  <a:txBody>
                    <a:bodyPr/>
                    <a:lstStyle/>
                    <a:p>
                      <a:r>
                        <a:rPr lang="en-US" sz="1000" dirty="0" smtClean="0"/>
                        <a:t>C720</a:t>
                      </a:r>
                      <a:endParaRPr lang="en-US" sz="1000" dirty="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000" dirty="0" smtClean="0"/>
                        <a:t>~ 12km</a:t>
                      </a:r>
                      <a:endParaRPr lang="en-US" sz="1000" dirty="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>
                          <a:solidFill>
                            <a:srgbClr val="105CF0"/>
                          </a:solidFill>
                        </a:rPr>
                        <a:t>1.19 (38%)</a:t>
                      </a:r>
                      <a:endParaRPr lang="en-US" sz="1000" dirty="0">
                        <a:solidFill>
                          <a:srgbClr val="105CF0"/>
                        </a:solidFill>
                      </a:endParaRP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>
                          <a:solidFill>
                            <a:srgbClr val="105CF0"/>
                          </a:solidFill>
                        </a:rPr>
                        <a:t>3.17</a:t>
                      </a:r>
                      <a:endParaRPr lang="en-US" sz="1000" dirty="0">
                        <a:solidFill>
                          <a:srgbClr val="105CF0"/>
                        </a:solidFill>
                      </a:endParaRP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41759">
                <a:tc>
                  <a:txBody>
                    <a:bodyPr/>
                    <a:lstStyle/>
                    <a:p>
                      <a:r>
                        <a:rPr lang="en-US" sz="1000" dirty="0" smtClean="0"/>
                        <a:t>C1000</a:t>
                      </a:r>
                      <a:endParaRPr lang="en-US" sz="1000" dirty="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000" dirty="0" smtClean="0"/>
                        <a:t>~ 09km</a:t>
                      </a:r>
                      <a:endParaRPr lang="en-US" sz="1000" dirty="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>
                          <a:solidFill>
                            <a:srgbClr val="105CF0"/>
                          </a:solidFill>
                        </a:rPr>
                        <a:t>0.84 (26%)</a:t>
                      </a:r>
                      <a:endParaRPr lang="en-US" sz="1000" dirty="0">
                        <a:solidFill>
                          <a:srgbClr val="105CF0"/>
                        </a:solidFill>
                      </a:endParaRP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>
                          <a:solidFill>
                            <a:srgbClr val="105CF0"/>
                          </a:solidFill>
                        </a:rPr>
                        <a:t>3.23</a:t>
                      </a:r>
                      <a:endParaRPr lang="en-US" sz="1000" dirty="0">
                        <a:solidFill>
                          <a:srgbClr val="105CF0"/>
                        </a:solidFill>
                      </a:endParaRP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02197">
                <a:tc>
                  <a:txBody>
                    <a:bodyPr/>
                    <a:lstStyle/>
                    <a:p>
                      <a:r>
                        <a:rPr lang="en-US" sz="1000" dirty="0" smtClean="0"/>
                        <a:t>C1440</a:t>
                      </a:r>
                      <a:endParaRPr lang="en-US" sz="1000" dirty="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000" dirty="0" smtClean="0"/>
                        <a:t>~ 06km</a:t>
                      </a:r>
                      <a:endParaRPr lang="en-US" sz="1000" dirty="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>
                          <a:solidFill>
                            <a:srgbClr val="105CF0"/>
                          </a:solidFill>
                        </a:rPr>
                        <a:t>0.54 (16%)</a:t>
                      </a:r>
                      <a:endParaRPr lang="en-US" sz="1000" dirty="0">
                        <a:solidFill>
                          <a:srgbClr val="105CF0"/>
                        </a:solidFill>
                      </a:endParaRP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>
                          <a:solidFill>
                            <a:srgbClr val="105CF0"/>
                          </a:solidFill>
                        </a:rPr>
                        <a:t>3.28</a:t>
                      </a:r>
                      <a:endParaRPr lang="en-US" sz="1000" dirty="0">
                        <a:solidFill>
                          <a:srgbClr val="105CF0"/>
                        </a:solidFill>
                      </a:endParaRP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5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 eaLnBrk="1" hangingPunct="1"/>
            <a:r>
              <a:rPr lang="en-US" sz="2250" dirty="0">
                <a:latin typeface="Cambria Math" charset="0"/>
                <a:ea typeface="Cambria Math" charset="0"/>
                <a:cs typeface="Cambria Math" charset="0"/>
              </a:rPr>
              <a:t>GF </a:t>
            </a:r>
            <a:r>
              <a:rPr lang="en-US" sz="2250" dirty="0" smtClean="0">
                <a:latin typeface="Cambria Math" charset="0"/>
                <a:ea typeface="Cambria Math" charset="0"/>
                <a:cs typeface="Cambria Math" charset="0"/>
              </a:rPr>
              <a:t>in </a:t>
            </a:r>
            <a:r>
              <a:rPr lang="en-US" sz="2250" dirty="0">
                <a:latin typeface="Cambria Math" charset="0"/>
                <a:ea typeface="Cambria Math" charset="0"/>
                <a:cs typeface="Cambria Math" charset="0"/>
              </a:rPr>
              <a:t>NASA GEOS </a:t>
            </a:r>
            <a:r>
              <a:rPr lang="en-US" sz="2250" dirty="0" smtClean="0">
                <a:latin typeface="Cambria Math" charset="0"/>
                <a:ea typeface="Cambria Math" charset="0"/>
                <a:cs typeface="Cambria Math" charset="0"/>
              </a:rPr>
              <a:t>Model, Summary of scale dependence </a:t>
            </a:r>
            <a:r>
              <a:rPr lang="en-US" sz="2250" dirty="0" smtClean="0">
                <a:latin typeface="Cambria Math" charset="0"/>
                <a:ea typeface="Cambria Math" charset="0"/>
                <a:cs typeface="Cambria Math" charset="0"/>
              </a:rPr>
              <a:t>tests:</a:t>
            </a:r>
            <a:r>
              <a:rPr lang="en-US" sz="2250" dirty="0" smtClean="0">
                <a:latin typeface="Cambria Math" charset="0"/>
                <a:ea typeface="Cambria Math" charset="0"/>
                <a:cs typeface="Cambria Math" charset="0"/>
              </a:rPr>
              <a:t/>
            </a:r>
            <a:br>
              <a:rPr lang="en-US" sz="2250" dirty="0" smtClean="0">
                <a:latin typeface="Cambria Math" charset="0"/>
                <a:ea typeface="Cambria Math" charset="0"/>
                <a:cs typeface="Cambria Math" charset="0"/>
              </a:rPr>
            </a:br>
            <a:r>
              <a:rPr lang="en-US" sz="2250" dirty="0" err="1" smtClean="0">
                <a:latin typeface="Cambria Math" charset="0"/>
                <a:ea typeface="Cambria Math" charset="0"/>
                <a:cs typeface="Cambria Math" charset="0"/>
              </a:rPr>
              <a:t>Saulo</a:t>
            </a:r>
            <a:r>
              <a:rPr lang="en-US" sz="2250" dirty="0" smtClean="0">
                <a:latin typeface="Cambria Math" charset="0"/>
                <a:ea typeface="Cambria Math" charset="0"/>
                <a:cs typeface="Cambria Math" charset="0"/>
              </a:rPr>
              <a:t> </a:t>
            </a:r>
            <a:r>
              <a:rPr lang="en-US" sz="2250" dirty="0" smtClean="0">
                <a:latin typeface="Cambria Math" charset="0"/>
                <a:ea typeface="Cambria Math" charset="0"/>
                <a:cs typeface="Cambria Math" charset="0"/>
              </a:rPr>
              <a:t>Freitas </a:t>
            </a:r>
            <a:r>
              <a:rPr lang="en-US" sz="2250" dirty="0" smtClean="0">
                <a:latin typeface="Cambria Math" charset="0"/>
                <a:ea typeface="Cambria Math" charset="0"/>
                <a:cs typeface="Cambria Math" charset="0"/>
              </a:rPr>
              <a:t>probably </a:t>
            </a:r>
            <a:r>
              <a:rPr lang="en-US" sz="2250" dirty="0" smtClean="0">
                <a:latin typeface="Cambria Math" charset="0"/>
                <a:ea typeface="Cambria Math" charset="0"/>
                <a:cs typeface="Cambria Math" charset="0"/>
              </a:rPr>
              <a:t>spent </a:t>
            </a:r>
            <a:r>
              <a:rPr lang="en-US" sz="2250" dirty="0" smtClean="0">
                <a:latin typeface="Cambria Math" charset="0"/>
                <a:ea typeface="Cambria Math" charset="0"/>
                <a:cs typeface="Cambria Math" charset="0"/>
              </a:rPr>
              <a:t>close to </a:t>
            </a:r>
            <a:r>
              <a:rPr lang="en-US" sz="2250" dirty="0" smtClean="0">
                <a:solidFill>
                  <a:srgbClr val="FF0000"/>
                </a:solidFill>
                <a:latin typeface="Cambria Math" charset="0"/>
                <a:ea typeface="Cambria Math" charset="0"/>
                <a:cs typeface="Cambria Math" charset="0"/>
              </a:rPr>
              <a:t>half a year </a:t>
            </a:r>
            <a:r>
              <a:rPr lang="en-US" sz="2250" dirty="0" smtClean="0">
                <a:latin typeface="Cambria Math" charset="0"/>
                <a:ea typeface="Cambria Math" charset="0"/>
                <a:cs typeface="Cambria Math" charset="0"/>
              </a:rPr>
              <a:t>tuning</a:t>
            </a:r>
            <a:br>
              <a:rPr lang="en-US" sz="2250" dirty="0" smtClean="0">
                <a:latin typeface="Cambria Math" charset="0"/>
                <a:ea typeface="Cambria Math" charset="0"/>
                <a:cs typeface="Cambria Math" charset="0"/>
              </a:rPr>
            </a:br>
            <a:r>
              <a:rPr lang="en-US" sz="2250" dirty="0" smtClean="0">
                <a:latin typeface="Cambria Math" charset="0"/>
                <a:ea typeface="Cambria Math" charset="0"/>
                <a:cs typeface="Cambria Math" charset="0"/>
              </a:rPr>
              <a:t>global precipitation </a:t>
            </a:r>
            <a:r>
              <a:rPr lang="en-US" sz="2250" dirty="0" smtClean="0">
                <a:latin typeface="Cambria Math" charset="0"/>
                <a:ea typeface="Cambria Math" charset="0"/>
                <a:cs typeface="Cambria Math" charset="0"/>
              </a:rPr>
              <a:t>(now very </a:t>
            </a:r>
            <a:r>
              <a:rPr lang="en-US" sz="2250" dirty="0" smtClean="0">
                <a:latin typeface="Cambria Math" charset="0"/>
                <a:ea typeface="Cambria Math" charset="0"/>
                <a:cs typeface="Cambria Math" charset="0"/>
              </a:rPr>
              <a:t>close to </a:t>
            </a:r>
            <a:r>
              <a:rPr lang="en-US" sz="2250" dirty="0" smtClean="0">
                <a:latin typeface="Cambria Math" charset="0"/>
                <a:ea typeface="Cambria Math" charset="0"/>
                <a:cs typeface="Cambria Math" charset="0"/>
              </a:rPr>
              <a:t>observed)</a:t>
            </a:r>
            <a:endParaRPr lang="en-US" sz="2250" dirty="0">
              <a:latin typeface="Cambria Math" charset="0"/>
              <a:ea typeface="Cambria Math" charset="0"/>
              <a:cs typeface="Cambria Math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623595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Slide Number Placeholder 11"/>
          <p:cNvSpPr>
            <a:spLocks noGrp="1"/>
          </p:cNvSpPr>
          <p:nvPr>
            <p:ph type="sldNum" sz="quarter" idx="12"/>
          </p:nvPr>
        </p:nvSpPr>
        <p:spPr>
          <a:xfrm>
            <a:off x="8534400" y="4843462"/>
            <a:ext cx="533400" cy="300038"/>
          </a:xfrm>
        </p:spPr>
        <p:txBody>
          <a:bodyPr/>
          <a:lstStyle/>
          <a:p>
            <a:fld id="{0623A093-28FF-41ED-B809-977C58BD55F4}" type="slidenum">
              <a:rPr lang="en-US" sz="1600" b="1" smtClean="0">
                <a:solidFill>
                  <a:srgbClr val="003399"/>
                </a:solidFill>
                <a:latin typeface="Calibri" pitchFamily="34" charset="0"/>
              </a:rPr>
              <a:pPr/>
              <a:t>23</a:t>
            </a:fld>
            <a:endParaRPr lang="en-US" sz="1600" b="1" dirty="0">
              <a:solidFill>
                <a:srgbClr val="003399"/>
              </a:solidFill>
              <a:latin typeface="Calibri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0" y="955086"/>
            <a:ext cx="9144000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91440" algn="ctr"/>
            <a:r>
              <a:rPr lang="en-US" sz="2800" dirty="0" smtClean="0">
                <a:solidFill>
                  <a:prstClr val="black"/>
                </a:solidFill>
              </a:rPr>
              <a:t>Splitting the module into three parts:</a:t>
            </a:r>
          </a:p>
          <a:p>
            <a:pPr marL="1005840" lvl="1" indent="-457200">
              <a:buFont typeface="Arial"/>
              <a:buChar char="•"/>
            </a:pPr>
            <a:r>
              <a:rPr lang="en-US" sz="2800" dirty="0" smtClean="0">
                <a:solidFill>
                  <a:prstClr val="black"/>
                </a:solidFill>
              </a:rPr>
              <a:t>Driver (may be different for various physics suites)</a:t>
            </a:r>
          </a:p>
          <a:p>
            <a:pPr marL="1005840" lvl="1" indent="-457200">
              <a:buFont typeface="Arial"/>
              <a:buChar char="•"/>
            </a:pPr>
            <a:r>
              <a:rPr lang="en-US" sz="2800" dirty="0" smtClean="0">
                <a:solidFill>
                  <a:prstClr val="black"/>
                </a:solidFill>
              </a:rPr>
              <a:t>Module for deep convection (independent of dynamic core or physics suite)</a:t>
            </a:r>
          </a:p>
          <a:p>
            <a:pPr marL="1005840" lvl="1" indent="-457200">
              <a:buFont typeface="Arial"/>
              <a:buChar char="•"/>
            </a:pPr>
            <a:r>
              <a:rPr lang="en-US" sz="2800" dirty="0" smtClean="0">
                <a:solidFill>
                  <a:prstClr val="black"/>
                </a:solidFill>
              </a:rPr>
              <a:t>Module for shallow convection (also independent</a:t>
            </a:r>
            <a:r>
              <a:rPr lang="en-US" sz="2800" dirty="0" smtClean="0">
                <a:solidFill>
                  <a:prstClr val="black"/>
                </a:solidFill>
              </a:rPr>
              <a:t>)</a:t>
            </a:r>
          </a:p>
          <a:p>
            <a:pPr marL="1005840" lvl="1" indent="-457200">
              <a:buFont typeface="Arial"/>
              <a:buChar char="•"/>
            </a:pPr>
            <a:endParaRPr lang="en-US" sz="2800" dirty="0" smtClean="0">
              <a:solidFill>
                <a:prstClr val="black"/>
              </a:solidFill>
            </a:endParaRPr>
          </a:p>
          <a:p>
            <a:pPr marL="548640" lvl="1" algn="ctr"/>
            <a:r>
              <a:rPr lang="en-US" sz="2800" dirty="0" smtClean="0">
                <a:solidFill>
                  <a:prstClr val="black"/>
                </a:solidFill>
              </a:rPr>
              <a:t>General clean up of unused arrays, and adding comments</a:t>
            </a:r>
            <a:endParaRPr lang="en-US" sz="2800" dirty="0">
              <a:solidFill>
                <a:prstClr val="black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0" y="303560"/>
            <a:ext cx="914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/>
              <a:t>Technical changes in new GF scheme</a:t>
            </a:r>
            <a:endParaRPr lang="en-US" sz="2800" b="1" dirty="0"/>
          </a:p>
        </p:txBody>
      </p:sp>
    </p:spTree>
    <p:extLst>
      <p:ext uri="{BB962C8B-B14F-4D97-AF65-F5344CB8AC3E}">
        <p14:creationId xmlns:p14="http://schemas.microsoft.com/office/powerpoint/2010/main" val="6109357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141685"/>
            <a:ext cx="9144000" cy="1102519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n-US" dirty="0" smtClean="0"/>
              <a:t>Near future experiments with WRF and NGGPS: Memory and organization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97565" y="1375171"/>
            <a:ext cx="8017565" cy="3435368"/>
          </a:xfrm>
        </p:spPr>
        <p:txBody>
          <a:bodyPr>
            <a:normAutofit/>
          </a:bodyPr>
          <a:lstStyle/>
          <a:p>
            <a:pPr marL="600075" lvl="1" indent="-257175" algn="l" eaLnBrk="1" hangingPunct="1">
              <a:lnSpc>
                <a:spcPct val="150000"/>
              </a:lnSpc>
              <a:spcBef>
                <a:spcPts val="0"/>
              </a:spcBef>
              <a:spcAft>
                <a:spcPts val="450"/>
              </a:spcAft>
              <a:buFont typeface="Arial" pitchFamily="34" charset="0"/>
              <a:buChar char="•"/>
              <a:defRPr/>
            </a:pPr>
            <a:r>
              <a:rPr lang="en-US" sz="2400" dirty="0">
                <a:solidFill>
                  <a:prstClr val="black"/>
                </a:solidFill>
              </a:rPr>
              <a:t>Depending on how long the convective parameterization has been active:</a:t>
            </a:r>
          </a:p>
          <a:p>
            <a:pPr marL="942975" lvl="2" indent="-257175" algn="l" eaLnBrk="1" hangingPunct="1">
              <a:lnSpc>
                <a:spcPct val="150000"/>
              </a:lnSpc>
              <a:spcBef>
                <a:spcPts val="0"/>
              </a:spcBef>
              <a:spcAft>
                <a:spcPts val="450"/>
              </a:spcAft>
              <a:buFont typeface="Arial" pitchFamily="34" charset="0"/>
              <a:buChar char="•"/>
              <a:defRPr/>
            </a:pPr>
            <a:r>
              <a:rPr lang="en-US" sz="2400" dirty="0">
                <a:solidFill>
                  <a:prstClr val="black"/>
                </a:solidFill>
              </a:rPr>
              <a:t>Modify entrainment rate</a:t>
            </a:r>
          </a:p>
          <a:p>
            <a:pPr marL="942975" lvl="2" indent="-257175" algn="l" eaLnBrk="1" hangingPunct="1">
              <a:lnSpc>
                <a:spcPct val="150000"/>
              </a:lnSpc>
              <a:spcBef>
                <a:spcPts val="0"/>
              </a:spcBef>
              <a:spcAft>
                <a:spcPts val="450"/>
              </a:spcAft>
              <a:buFont typeface="Arial" pitchFamily="34" charset="0"/>
              <a:buChar char="•"/>
              <a:defRPr/>
            </a:pPr>
            <a:r>
              <a:rPr lang="en-US" sz="2400" dirty="0">
                <a:solidFill>
                  <a:prstClr val="black"/>
                </a:solidFill>
              </a:rPr>
              <a:t>Modify  vertical mass flux </a:t>
            </a:r>
            <a:r>
              <a:rPr lang="en-US" sz="2400" dirty="0" err="1">
                <a:solidFill>
                  <a:prstClr val="black"/>
                </a:solidFill>
              </a:rPr>
              <a:t>pdf’s</a:t>
            </a:r>
            <a:endParaRPr lang="en-US" sz="2400" dirty="0">
              <a:solidFill>
                <a:prstClr val="black"/>
              </a:solidFill>
            </a:endParaRPr>
          </a:p>
          <a:p>
            <a:pPr marL="942975" lvl="2" indent="-257175" algn="l" eaLnBrk="1" hangingPunct="1">
              <a:lnSpc>
                <a:spcPct val="150000"/>
              </a:lnSpc>
              <a:spcBef>
                <a:spcPts val="0"/>
              </a:spcBef>
              <a:spcAft>
                <a:spcPts val="450"/>
              </a:spcAft>
              <a:buFont typeface="Arial" pitchFamily="34" charset="0"/>
              <a:buChar char="•"/>
              <a:defRPr/>
            </a:pPr>
            <a:r>
              <a:rPr lang="en-US" sz="2400" dirty="0">
                <a:solidFill>
                  <a:prstClr val="black"/>
                </a:solidFill>
              </a:rPr>
              <a:t>Modify cloud water detrainment</a:t>
            </a:r>
          </a:p>
          <a:p>
            <a:pPr eaLnBrk="1" hangingPunct="1"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085185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59026" y="492443"/>
            <a:ext cx="8984974" cy="44935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/>
              <a:buChar char="•"/>
            </a:pPr>
            <a:r>
              <a:rPr lang="en-US" sz="1900" dirty="0" smtClean="0">
                <a:solidFill>
                  <a:prstClr val="black"/>
                </a:solidFill>
                <a:latin typeface="Arial" charset="0"/>
                <a:ea typeface="Arial" charset="0"/>
                <a:cs typeface="Arial" charset="0"/>
              </a:rPr>
              <a:t>Momentum transport (as in SAS and/or ECMWF) </a:t>
            </a:r>
          </a:p>
          <a:p>
            <a:pPr lvl="1" indent="-457200">
              <a:buFont typeface="Arial"/>
              <a:buChar char="•"/>
            </a:pPr>
            <a:r>
              <a:rPr lang="en-US" sz="1900" dirty="0" smtClean="0">
                <a:solidFill>
                  <a:prstClr val="black"/>
                </a:solidFill>
                <a:latin typeface="Arial" charset="0"/>
                <a:ea typeface="Arial" charset="0"/>
                <a:cs typeface="Arial" charset="0"/>
              </a:rPr>
              <a:t>Additional closure for deep convection: Diurnal cycle effect (</a:t>
            </a:r>
            <a:r>
              <a:rPr lang="en-US" sz="1900" dirty="0" err="1" smtClean="0">
                <a:solidFill>
                  <a:prstClr val="black"/>
                </a:solidFill>
                <a:latin typeface="Arial" charset="0"/>
                <a:ea typeface="Arial" charset="0"/>
                <a:cs typeface="Arial" charset="0"/>
              </a:rPr>
              <a:t>Bechtold</a:t>
            </a:r>
            <a:r>
              <a:rPr lang="en-US" sz="1900" dirty="0" smtClean="0">
                <a:solidFill>
                  <a:prstClr val="black"/>
                </a:solidFill>
                <a:latin typeface="Arial" charset="0"/>
                <a:ea typeface="Arial" charset="0"/>
                <a:cs typeface="Arial" charset="0"/>
              </a:rPr>
              <a:t>) </a:t>
            </a:r>
          </a:p>
          <a:p>
            <a:pPr lvl="1" indent="-457200">
              <a:buFont typeface="Arial"/>
              <a:buChar char="•"/>
            </a:pPr>
            <a:r>
              <a:rPr lang="en-US" sz="1900" dirty="0" smtClean="0">
                <a:solidFill>
                  <a:prstClr val="black"/>
                </a:solidFill>
                <a:latin typeface="Arial" charset="0"/>
                <a:ea typeface="Arial" charset="0"/>
                <a:cs typeface="Arial" charset="0"/>
              </a:rPr>
              <a:t>PDF </a:t>
            </a:r>
            <a:r>
              <a:rPr lang="en-US" sz="1900" dirty="0">
                <a:solidFill>
                  <a:prstClr val="black"/>
                </a:solidFill>
                <a:latin typeface="Arial" charset="0"/>
                <a:ea typeface="Arial" charset="0"/>
                <a:cs typeface="Arial" charset="0"/>
              </a:rPr>
              <a:t>approach for normalized mass flux profiles was implemented </a:t>
            </a:r>
          </a:p>
          <a:p>
            <a:pPr lvl="2" indent="-457200">
              <a:buFont typeface="Arial"/>
              <a:buChar char="•"/>
            </a:pPr>
            <a:r>
              <a:rPr lang="en-US" sz="1900" dirty="0">
                <a:solidFill>
                  <a:prstClr val="black"/>
                </a:solidFill>
                <a:latin typeface="Arial" charset="0"/>
                <a:ea typeface="Arial" charset="0"/>
                <a:cs typeface="Arial" charset="0"/>
              </a:rPr>
              <a:t>Originally to fit LES modeling for shallow convection </a:t>
            </a:r>
          </a:p>
          <a:p>
            <a:pPr lvl="2" indent="-457200">
              <a:buFont typeface="Arial"/>
              <a:buChar char="•"/>
            </a:pPr>
            <a:r>
              <a:rPr lang="en-US" sz="1900" dirty="0">
                <a:solidFill>
                  <a:prstClr val="black"/>
                </a:solidFill>
                <a:latin typeface="Arial" charset="0"/>
                <a:ea typeface="Arial" charset="0"/>
                <a:cs typeface="Arial" charset="0"/>
              </a:rPr>
              <a:t>allows easy application of mass conserving stochastic perturbation of vertical heating and moistening profiles</a:t>
            </a:r>
          </a:p>
          <a:p>
            <a:pPr lvl="2" indent="-457200">
              <a:buFont typeface="Arial"/>
              <a:buChar char="•"/>
            </a:pPr>
            <a:r>
              <a:rPr lang="en-US" sz="1900" dirty="0">
                <a:solidFill>
                  <a:prstClr val="black"/>
                </a:solidFill>
                <a:latin typeface="Arial" charset="0"/>
                <a:ea typeface="Arial" charset="0"/>
                <a:cs typeface="Arial" charset="0"/>
              </a:rPr>
              <a:t>Provides smooth vertical </a:t>
            </a:r>
            <a:r>
              <a:rPr lang="en-US" sz="1900" dirty="0" smtClean="0">
                <a:solidFill>
                  <a:prstClr val="black"/>
                </a:solidFill>
                <a:latin typeface="Arial" charset="0"/>
                <a:ea typeface="Arial" charset="0"/>
                <a:cs typeface="Arial" charset="0"/>
              </a:rPr>
              <a:t>profiles</a:t>
            </a:r>
          </a:p>
          <a:p>
            <a:pPr marL="457200" indent="-457200">
              <a:buFont typeface="Arial"/>
              <a:buChar char="•"/>
            </a:pPr>
            <a:r>
              <a:rPr lang="en-US" sz="1900" dirty="0">
                <a:solidFill>
                  <a:prstClr val="black"/>
                </a:solidFill>
                <a:latin typeface="Arial" charset="0"/>
                <a:ea typeface="Arial" charset="0"/>
                <a:cs typeface="Arial" charset="0"/>
              </a:rPr>
              <a:t>T</a:t>
            </a:r>
            <a:r>
              <a:rPr lang="en-US" sz="1900" dirty="0" smtClean="0">
                <a:solidFill>
                  <a:prstClr val="black"/>
                </a:solidFill>
                <a:latin typeface="Arial" charset="0"/>
                <a:ea typeface="Arial" charset="0"/>
                <a:cs typeface="Arial" charset="0"/>
              </a:rPr>
              <a:t>hird </a:t>
            </a:r>
            <a:r>
              <a:rPr lang="en-US" sz="1900" dirty="0">
                <a:solidFill>
                  <a:prstClr val="black"/>
                </a:solidFill>
                <a:latin typeface="Arial" charset="0"/>
                <a:ea typeface="Arial" charset="0"/>
                <a:cs typeface="Arial" charset="0"/>
              </a:rPr>
              <a:t>type of cloud </a:t>
            </a:r>
            <a:r>
              <a:rPr lang="en-US" sz="1900" dirty="0" smtClean="0">
                <a:solidFill>
                  <a:prstClr val="black"/>
                </a:solidFill>
                <a:latin typeface="Arial" charset="0"/>
                <a:ea typeface="Arial" charset="0"/>
                <a:cs typeface="Arial" charset="0"/>
              </a:rPr>
              <a:t>(</a:t>
            </a:r>
            <a:r>
              <a:rPr lang="en-US" sz="1900" dirty="0" err="1" smtClean="0">
                <a:solidFill>
                  <a:prstClr val="black"/>
                </a:solidFill>
                <a:latin typeface="Arial" charset="0"/>
                <a:ea typeface="Arial" charset="0"/>
                <a:cs typeface="Arial" charset="0"/>
              </a:rPr>
              <a:t>congestus</a:t>
            </a:r>
            <a:r>
              <a:rPr lang="en-US" sz="1900" dirty="0" smtClean="0">
                <a:solidFill>
                  <a:prstClr val="black"/>
                </a:solidFill>
                <a:latin typeface="Arial" charset="0"/>
                <a:ea typeface="Arial" charset="0"/>
                <a:cs typeface="Arial" charset="0"/>
              </a:rPr>
              <a:t> type convection)</a:t>
            </a:r>
          </a:p>
          <a:p>
            <a:pPr lvl="1" indent="-457200">
              <a:buFont typeface="Arial"/>
              <a:buChar char="•"/>
            </a:pPr>
            <a:r>
              <a:rPr lang="en-US" sz="1900" dirty="0" smtClean="0">
                <a:solidFill>
                  <a:prstClr val="black"/>
                </a:solidFill>
                <a:latin typeface="Arial" charset="0"/>
                <a:ea typeface="Arial" charset="0"/>
                <a:cs typeface="Arial" charset="0"/>
              </a:rPr>
              <a:t>Changed cloud water detrainment treatment</a:t>
            </a:r>
          </a:p>
          <a:p>
            <a:pPr marL="457200" indent="-457200">
              <a:buFont typeface="Arial"/>
              <a:buChar char="•"/>
            </a:pPr>
            <a:r>
              <a:rPr lang="en-US" sz="1900" dirty="0" smtClean="0">
                <a:solidFill>
                  <a:prstClr val="black"/>
                </a:solidFill>
                <a:latin typeface="Arial" charset="0"/>
                <a:ea typeface="Arial" charset="0"/>
                <a:cs typeface="Arial" charset="0"/>
              </a:rPr>
              <a:t>Stochastic part now coupled to Stochastic Parameter Perturbation (SPP), and Stochastic Kinetic Energy Backscatter (SKEBS) approach (J. </a:t>
            </a:r>
            <a:r>
              <a:rPr lang="en-US" sz="1900" dirty="0" err="1" smtClean="0">
                <a:solidFill>
                  <a:prstClr val="black"/>
                </a:solidFill>
                <a:latin typeface="Arial" charset="0"/>
                <a:ea typeface="Arial" charset="0"/>
                <a:cs typeface="Arial" charset="0"/>
              </a:rPr>
              <a:t>Berner</a:t>
            </a:r>
            <a:r>
              <a:rPr lang="en-US" sz="1900" dirty="0" smtClean="0">
                <a:solidFill>
                  <a:prstClr val="black"/>
                </a:solidFill>
                <a:latin typeface="Arial" charset="0"/>
                <a:ea typeface="Arial" charset="0"/>
                <a:cs typeface="Arial" charset="0"/>
              </a:rPr>
              <a:t> )</a:t>
            </a:r>
          </a:p>
          <a:p>
            <a:pPr lvl="1" indent="-457200">
              <a:buFont typeface="Arial"/>
              <a:buChar char="•"/>
            </a:pPr>
            <a:r>
              <a:rPr lang="en-US" sz="1900" dirty="0" smtClean="0">
                <a:solidFill>
                  <a:prstClr val="black"/>
                </a:solidFill>
                <a:latin typeface="Arial" charset="0"/>
                <a:ea typeface="Arial" charset="0"/>
                <a:cs typeface="Arial" charset="0"/>
              </a:rPr>
              <a:t>Additional closures for shallow convection (Boundary Layer Equilibrium (BLQE, Raymond 1995; W</a:t>
            </a:r>
            <a:r>
              <a:rPr lang="en-US" sz="1900" baseline="30000" dirty="0" smtClean="0">
                <a:solidFill>
                  <a:prstClr val="black"/>
                </a:solidFill>
                <a:latin typeface="Arial" charset="0"/>
                <a:ea typeface="Arial" charset="0"/>
                <a:cs typeface="Arial" charset="0"/>
              </a:rPr>
              <a:t>*</a:t>
            </a:r>
            <a:r>
              <a:rPr lang="en-US" sz="1900" dirty="0" smtClean="0">
                <a:solidFill>
                  <a:prstClr val="black"/>
                </a:solidFill>
                <a:latin typeface="Arial" charset="0"/>
                <a:ea typeface="Arial" charset="0"/>
                <a:cs typeface="Arial" charset="0"/>
              </a:rPr>
              <a:t>, Grant 2001, Heat Engine, </a:t>
            </a:r>
            <a:r>
              <a:rPr lang="en-US" sz="1900" dirty="0" err="1" smtClean="0">
                <a:latin typeface="Arial" charset="0"/>
                <a:ea typeface="Arial" charset="0"/>
                <a:cs typeface="Arial" charset="0"/>
              </a:rPr>
              <a:t>Renno</a:t>
            </a:r>
            <a:r>
              <a:rPr lang="en-US" sz="1900" dirty="0" smtClean="0">
                <a:latin typeface="Arial" charset="0"/>
                <a:ea typeface="Arial" charset="0"/>
                <a:cs typeface="Arial" charset="0"/>
              </a:rPr>
              <a:t> and Ingersoll, JAS 1996</a:t>
            </a:r>
            <a:r>
              <a:rPr lang="en-US" sz="1900" dirty="0" smtClean="0">
                <a:solidFill>
                  <a:prstClr val="black"/>
                </a:solidFill>
                <a:latin typeface="Arial" charset="0"/>
                <a:ea typeface="Arial" charset="0"/>
                <a:cs typeface="Arial" charset="0"/>
              </a:rPr>
              <a:t>)</a:t>
            </a:r>
          </a:p>
          <a:p>
            <a:pPr marL="91440" lvl="1" algn="ctr"/>
            <a:r>
              <a:rPr lang="en-US" sz="2000" b="1" dirty="0">
                <a:solidFill>
                  <a:srgbClr val="000000"/>
                </a:solidFill>
              </a:rPr>
              <a:t>V</a:t>
            </a:r>
            <a:r>
              <a:rPr lang="en-US" sz="2000" b="1" dirty="0" smtClean="0">
                <a:solidFill>
                  <a:srgbClr val="000000"/>
                </a:solidFill>
              </a:rPr>
              <a:t>ersions now used in WRF, FIM, GFS, GEOS-5, will be operational in RAP</a:t>
            </a:r>
            <a:endParaRPr lang="en-US" sz="1900" b="1" dirty="0" smtClean="0">
              <a:solidFill>
                <a:prstClr val="black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0" y="0"/>
            <a:ext cx="914400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600" b="1" dirty="0" smtClean="0"/>
              <a:t>Recent (since ACP paper) new implementations into GF scheme</a:t>
            </a:r>
            <a:endParaRPr lang="en-US" sz="2600" b="1" dirty="0"/>
          </a:p>
        </p:txBody>
      </p:sp>
    </p:spTree>
    <p:extLst>
      <p:ext uri="{BB962C8B-B14F-4D97-AF65-F5344CB8AC3E}">
        <p14:creationId xmlns:p14="http://schemas.microsoft.com/office/powerpoint/2010/main" val="19309102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59026" y="492443"/>
            <a:ext cx="8984974" cy="44935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/>
              <a:buChar char="•"/>
            </a:pPr>
            <a:r>
              <a:rPr lang="en-US" sz="1900" dirty="0" smtClean="0">
                <a:solidFill>
                  <a:srgbClr val="00B050"/>
                </a:solidFill>
                <a:latin typeface="Arial" charset="0"/>
                <a:ea typeface="Arial" charset="0"/>
                <a:cs typeface="Arial" charset="0"/>
              </a:rPr>
              <a:t>Momentum transport (as in SAS and/or ECMWF) </a:t>
            </a:r>
          </a:p>
          <a:p>
            <a:pPr lvl="1" indent="-457200">
              <a:buFont typeface="Arial"/>
              <a:buChar char="•"/>
            </a:pPr>
            <a:r>
              <a:rPr lang="en-US" sz="1900" dirty="0" smtClean="0">
                <a:solidFill>
                  <a:prstClr val="black"/>
                </a:solidFill>
                <a:latin typeface="Arial" charset="0"/>
                <a:ea typeface="Arial" charset="0"/>
                <a:cs typeface="Arial" charset="0"/>
              </a:rPr>
              <a:t>Additional closure for deep convection: Diurnal cycle effect (</a:t>
            </a:r>
            <a:r>
              <a:rPr lang="en-US" sz="1900" dirty="0" err="1" smtClean="0">
                <a:solidFill>
                  <a:prstClr val="black"/>
                </a:solidFill>
                <a:latin typeface="Arial" charset="0"/>
                <a:ea typeface="Arial" charset="0"/>
                <a:cs typeface="Arial" charset="0"/>
              </a:rPr>
              <a:t>Bechtold</a:t>
            </a:r>
            <a:r>
              <a:rPr lang="en-US" sz="1900" dirty="0" smtClean="0">
                <a:solidFill>
                  <a:prstClr val="black"/>
                </a:solidFill>
                <a:latin typeface="Arial" charset="0"/>
                <a:ea typeface="Arial" charset="0"/>
                <a:cs typeface="Arial" charset="0"/>
              </a:rPr>
              <a:t>) </a:t>
            </a:r>
          </a:p>
          <a:p>
            <a:pPr lvl="1" indent="-457200">
              <a:buFont typeface="Arial"/>
              <a:buChar char="•"/>
            </a:pPr>
            <a:r>
              <a:rPr lang="en-US" sz="1900" dirty="0" smtClean="0">
                <a:solidFill>
                  <a:prstClr val="black"/>
                </a:solidFill>
                <a:latin typeface="Arial" charset="0"/>
                <a:ea typeface="Arial" charset="0"/>
                <a:cs typeface="Arial" charset="0"/>
              </a:rPr>
              <a:t>PDF </a:t>
            </a:r>
            <a:r>
              <a:rPr lang="en-US" sz="1900" dirty="0">
                <a:solidFill>
                  <a:prstClr val="black"/>
                </a:solidFill>
                <a:latin typeface="Arial" charset="0"/>
                <a:ea typeface="Arial" charset="0"/>
                <a:cs typeface="Arial" charset="0"/>
              </a:rPr>
              <a:t>approach for normalized mass flux profiles was implemented </a:t>
            </a:r>
          </a:p>
          <a:p>
            <a:pPr lvl="2" indent="-457200">
              <a:buFont typeface="Arial"/>
              <a:buChar char="•"/>
            </a:pPr>
            <a:r>
              <a:rPr lang="en-US" sz="1900" dirty="0">
                <a:solidFill>
                  <a:prstClr val="black"/>
                </a:solidFill>
                <a:latin typeface="Arial" charset="0"/>
                <a:ea typeface="Arial" charset="0"/>
                <a:cs typeface="Arial" charset="0"/>
              </a:rPr>
              <a:t>Originally to fit LES modeling for shallow convection </a:t>
            </a:r>
          </a:p>
          <a:p>
            <a:pPr lvl="2" indent="-457200">
              <a:buFont typeface="Arial"/>
              <a:buChar char="•"/>
            </a:pPr>
            <a:r>
              <a:rPr lang="en-US" sz="1900" dirty="0">
                <a:solidFill>
                  <a:prstClr val="black"/>
                </a:solidFill>
                <a:latin typeface="Arial" charset="0"/>
                <a:ea typeface="Arial" charset="0"/>
                <a:cs typeface="Arial" charset="0"/>
              </a:rPr>
              <a:t>allows easy application of mass conserving stochastic perturbation of vertical heating and moistening profiles</a:t>
            </a:r>
          </a:p>
          <a:p>
            <a:pPr lvl="2" indent="-457200">
              <a:buFont typeface="Arial"/>
              <a:buChar char="•"/>
            </a:pPr>
            <a:r>
              <a:rPr lang="en-US" sz="1900" dirty="0">
                <a:solidFill>
                  <a:prstClr val="black"/>
                </a:solidFill>
                <a:latin typeface="Arial" charset="0"/>
                <a:ea typeface="Arial" charset="0"/>
                <a:cs typeface="Arial" charset="0"/>
              </a:rPr>
              <a:t>Provides smooth vertical </a:t>
            </a:r>
            <a:r>
              <a:rPr lang="en-US" sz="1900" dirty="0" smtClean="0">
                <a:solidFill>
                  <a:prstClr val="black"/>
                </a:solidFill>
                <a:latin typeface="Arial" charset="0"/>
                <a:ea typeface="Arial" charset="0"/>
                <a:cs typeface="Arial" charset="0"/>
              </a:rPr>
              <a:t>profiles</a:t>
            </a:r>
          </a:p>
          <a:p>
            <a:pPr marL="457200" indent="-457200">
              <a:buFont typeface="Arial"/>
              <a:buChar char="•"/>
            </a:pPr>
            <a:r>
              <a:rPr lang="en-US" sz="1900" dirty="0">
                <a:solidFill>
                  <a:prstClr val="black"/>
                </a:solidFill>
                <a:latin typeface="Arial" charset="0"/>
                <a:ea typeface="Arial" charset="0"/>
                <a:cs typeface="Arial" charset="0"/>
              </a:rPr>
              <a:t>T</a:t>
            </a:r>
            <a:r>
              <a:rPr lang="en-US" sz="1900" dirty="0" smtClean="0">
                <a:solidFill>
                  <a:prstClr val="black"/>
                </a:solidFill>
                <a:latin typeface="Arial" charset="0"/>
                <a:ea typeface="Arial" charset="0"/>
                <a:cs typeface="Arial" charset="0"/>
              </a:rPr>
              <a:t>hird </a:t>
            </a:r>
            <a:r>
              <a:rPr lang="en-US" sz="1900" dirty="0">
                <a:solidFill>
                  <a:prstClr val="black"/>
                </a:solidFill>
                <a:latin typeface="Arial" charset="0"/>
                <a:ea typeface="Arial" charset="0"/>
                <a:cs typeface="Arial" charset="0"/>
              </a:rPr>
              <a:t>type of cloud </a:t>
            </a:r>
            <a:r>
              <a:rPr lang="en-US" sz="1900" dirty="0" smtClean="0">
                <a:solidFill>
                  <a:prstClr val="black"/>
                </a:solidFill>
                <a:latin typeface="Arial" charset="0"/>
                <a:ea typeface="Arial" charset="0"/>
                <a:cs typeface="Arial" charset="0"/>
              </a:rPr>
              <a:t>(</a:t>
            </a:r>
            <a:r>
              <a:rPr lang="en-US" sz="1900" dirty="0" err="1" smtClean="0">
                <a:solidFill>
                  <a:prstClr val="black"/>
                </a:solidFill>
                <a:latin typeface="Arial" charset="0"/>
                <a:ea typeface="Arial" charset="0"/>
                <a:cs typeface="Arial" charset="0"/>
              </a:rPr>
              <a:t>congestus</a:t>
            </a:r>
            <a:r>
              <a:rPr lang="en-US" sz="1900" dirty="0" smtClean="0">
                <a:solidFill>
                  <a:prstClr val="black"/>
                </a:solidFill>
                <a:latin typeface="Arial" charset="0"/>
                <a:ea typeface="Arial" charset="0"/>
                <a:cs typeface="Arial" charset="0"/>
              </a:rPr>
              <a:t> type convection)</a:t>
            </a:r>
          </a:p>
          <a:p>
            <a:pPr lvl="1" indent="-457200">
              <a:buFont typeface="Arial"/>
              <a:buChar char="•"/>
            </a:pPr>
            <a:r>
              <a:rPr lang="en-US" sz="1900" dirty="0" smtClean="0">
                <a:solidFill>
                  <a:prstClr val="black"/>
                </a:solidFill>
                <a:latin typeface="Arial" charset="0"/>
                <a:ea typeface="Arial" charset="0"/>
                <a:cs typeface="Arial" charset="0"/>
              </a:rPr>
              <a:t>Changed cloud water detrainment treatment</a:t>
            </a:r>
          </a:p>
          <a:p>
            <a:pPr marL="457200" indent="-457200">
              <a:buFont typeface="Arial"/>
              <a:buChar char="•"/>
            </a:pPr>
            <a:r>
              <a:rPr lang="en-US" sz="1900" dirty="0" smtClean="0">
                <a:solidFill>
                  <a:prstClr val="black"/>
                </a:solidFill>
                <a:latin typeface="Arial" charset="0"/>
                <a:ea typeface="Arial" charset="0"/>
                <a:cs typeface="Arial" charset="0"/>
              </a:rPr>
              <a:t>Stochastic part now coupled to Stochastic Parameter Perturbation (SPP), and Stochastic Kinetic Energy Backscatter (SKEBS) approach (J. </a:t>
            </a:r>
            <a:r>
              <a:rPr lang="en-US" sz="1900" dirty="0" err="1" smtClean="0">
                <a:solidFill>
                  <a:prstClr val="black"/>
                </a:solidFill>
                <a:latin typeface="Arial" charset="0"/>
                <a:ea typeface="Arial" charset="0"/>
                <a:cs typeface="Arial" charset="0"/>
              </a:rPr>
              <a:t>Berner</a:t>
            </a:r>
            <a:r>
              <a:rPr lang="en-US" sz="1900" dirty="0" smtClean="0">
                <a:solidFill>
                  <a:prstClr val="black"/>
                </a:solidFill>
                <a:latin typeface="Arial" charset="0"/>
                <a:ea typeface="Arial" charset="0"/>
                <a:cs typeface="Arial" charset="0"/>
              </a:rPr>
              <a:t> )</a:t>
            </a:r>
          </a:p>
          <a:p>
            <a:pPr lvl="1" indent="-457200">
              <a:buFont typeface="Arial"/>
              <a:buChar char="•"/>
            </a:pPr>
            <a:r>
              <a:rPr lang="en-US" sz="1900" dirty="0" smtClean="0">
                <a:solidFill>
                  <a:prstClr val="black"/>
                </a:solidFill>
                <a:latin typeface="Arial" charset="0"/>
                <a:ea typeface="Arial" charset="0"/>
                <a:cs typeface="Arial" charset="0"/>
              </a:rPr>
              <a:t>Additional closures for shallow convection (Boundary Layer Equilibrium (BLQE, Raymond 1995; W</a:t>
            </a:r>
            <a:r>
              <a:rPr lang="en-US" sz="1900" baseline="30000" dirty="0" smtClean="0">
                <a:solidFill>
                  <a:prstClr val="black"/>
                </a:solidFill>
                <a:latin typeface="Arial" charset="0"/>
                <a:ea typeface="Arial" charset="0"/>
                <a:cs typeface="Arial" charset="0"/>
              </a:rPr>
              <a:t>*</a:t>
            </a:r>
            <a:r>
              <a:rPr lang="en-US" sz="1900" dirty="0" smtClean="0">
                <a:solidFill>
                  <a:prstClr val="black"/>
                </a:solidFill>
                <a:latin typeface="Arial" charset="0"/>
                <a:ea typeface="Arial" charset="0"/>
                <a:cs typeface="Arial" charset="0"/>
              </a:rPr>
              <a:t>, Grant 2001, Heat Engine, </a:t>
            </a:r>
            <a:r>
              <a:rPr lang="en-US" sz="1900" dirty="0" err="1" smtClean="0">
                <a:latin typeface="Arial" charset="0"/>
                <a:ea typeface="Arial" charset="0"/>
                <a:cs typeface="Arial" charset="0"/>
              </a:rPr>
              <a:t>Renno</a:t>
            </a:r>
            <a:r>
              <a:rPr lang="en-US" sz="1900" dirty="0" smtClean="0">
                <a:latin typeface="Arial" charset="0"/>
                <a:ea typeface="Arial" charset="0"/>
                <a:cs typeface="Arial" charset="0"/>
              </a:rPr>
              <a:t> and Ingersoll, JAS 1996</a:t>
            </a:r>
            <a:r>
              <a:rPr lang="en-US" sz="1900" dirty="0" smtClean="0">
                <a:solidFill>
                  <a:prstClr val="black"/>
                </a:solidFill>
                <a:latin typeface="Arial" charset="0"/>
                <a:ea typeface="Arial" charset="0"/>
                <a:cs typeface="Arial" charset="0"/>
              </a:rPr>
              <a:t>)</a:t>
            </a:r>
          </a:p>
          <a:p>
            <a:pPr marL="91440" lvl="1" algn="ctr"/>
            <a:r>
              <a:rPr lang="en-US" sz="2000" b="1" dirty="0">
                <a:solidFill>
                  <a:srgbClr val="000000"/>
                </a:solidFill>
              </a:rPr>
              <a:t>V</a:t>
            </a:r>
            <a:r>
              <a:rPr lang="en-US" sz="2000" b="1" dirty="0" smtClean="0">
                <a:solidFill>
                  <a:srgbClr val="000000"/>
                </a:solidFill>
              </a:rPr>
              <a:t>ersions now used in WRF, FIM, GFS, GEOS-5, will be operational in RAP</a:t>
            </a:r>
            <a:endParaRPr lang="en-US" sz="1900" b="1" dirty="0" smtClean="0">
              <a:solidFill>
                <a:prstClr val="black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0" y="0"/>
            <a:ext cx="914400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600" b="1" dirty="0" smtClean="0"/>
              <a:t>Recent (since ACP paper) new implementations into GF scheme</a:t>
            </a:r>
            <a:endParaRPr lang="en-US" sz="2600" b="1" dirty="0"/>
          </a:p>
        </p:txBody>
      </p:sp>
    </p:spTree>
    <p:extLst>
      <p:ext uri="{BB962C8B-B14F-4D97-AF65-F5344CB8AC3E}">
        <p14:creationId xmlns:p14="http://schemas.microsoft.com/office/powerpoint/2010/main" val="4601957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5119" y="3554017"/>
            <a:ext cx="1675210" cy="944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414463" y="448867"/>
            <a:ext cx="6322219" cy="3208571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1350" dirty="0"/>
              <a:t>Effect of cloud scale horizontal pressure gradients (Gregory et al. 1997,  Zhang and Wu, 2000) is to adjust the in-cloud winds towards those of the large scale flow. For the ECMWF approach (follows Gregory et al., 1997), the entrainment rate is simply adjusted</a:t>
            </a:r>
          </a:p>
          <a:p>
            <a:pPr algn="ctr">
              <a:defRPr/>
            </a:pPr>
            <a:endParaRPr lang="en-US" sz="1350" dirty="0"/>
          </a:p>
          <a:p>
            <a:pPr algn="ctr">
              <a:defRPr/>
            </a:pPr>
            <a:r>
              <a:rPr lang="en-US" sz="1350" dirty="0"/>
              <a:t>  E(</a:t>
            </a:r>
            <a:r>
              <a:rPr lang="en-US" sz="1350" dirty="0" err="1"/>
              <a:t>u,v</a:t>
            </a:r>
            <a:r>
              <a:rPr lang="en-US" sz="1350" dirty="0"/>
              <a:t>)</a:t>
            </a:r>
            <a:r>
              <a:rPr lang="en-US" sz="1350" baseline="-25000" dirty="0"/>
              <a:t>up</a:t>
            </a:r>
            <a:r>
              <a:rPr lang="en-US" sz="1350" dirty="0"/>
              <a:t>=</a:t>
            </a:r>
            <a:r>
              <a:rPr lang="en-US" sz="1350" dirty="0" err="1"/>
              <a:t>E</a:t>
            </a:r>
            <a:r>
              <a:rPr lang="en-US" sz="1350" baseline="-25000" dirty="0" err="1"/>
              <a:t>up</a:t>
            </a:r>
            <a:r>
              <a:rPr lang="en-US" sz="1350" dirty="0"/>
              <a:t> +</a:t>
            </a:r>
            <a:r>
              <a:rPr lang="en-US" sz="1350" dirty="0" err="1"/>
              <a:t>λD</a:t>
            </a:r>
            <a:r>
              <a:rPr lang="en-US" sz="1350" baseline="-25000" dirty="0" err="1"/>
              <a:t>up</a:t>
            </a:r>
            <a:r>
              <a:rPr lang="en-US" sz="1350" dirty="0"/>
              <a:t> </a:t>
            </a:r>
          </a:p>
          <a:p>
            <a:pPr algn="ctr">
              <a:defRPr/>
            </a:pPr>
            <a:r>
              <a:rPr lang="en-US" sz="1350" dirty="0"/>
              <a:t>    D(</a:t>
            </a:r>
            <a:r>
              <a:rPr lang="en-US" sz="1350" dirty="0" err="1"/>
              <a:t>u,v</a:t>
            </a:r>
            <a:r>
              <a:rPr lang="en-US" sz="1350" dirty="0"/>
              <a:t>)</a:t>
            </a:r>
            <a:r>
              <a:rPr lang="en-US" sz="1350" baseline="-25000" dirty="0"/>
              <a:t>up</a:t>
            </a:r>
            <a:r>
              <a:rPr lang="en-US" sz="1350" dirty="0"/>
              <a:t>=D</a:t>
            </a:r>
            <a:r>
              <a:rPr lang="en-US" sz="1350" baseline="-25000" dirty="0"/>
              <a:t>up</a:t>
            </a:r>
            <a:r>
              <a:rPr lang="en-US" sz="1350" dirty="0"/>
              <a:t> +</a:t>
            </a:r>
            <a:r>
              <a:rPr lang="en-US" sz="1350" dirty="0" err="1"/>
              <a:t>λD</a:t>
            </a:r>
            <a:r>
              <a:rPr lang="en-US" sz="1350" baseline="-25000" dirty="0" err="1"/>
              <a:t>up</a:t>
            </a:r>
            <a:r>
              <a:rPr lang="en-US" sz="1350" dirty="0"/>
              <a:t>  </a:t>
            </a:r>
          </a:p>
          <a:p>
            <a:pPr algn="ctr">
              <a:defRPr/>
            </a:pPr>
            <a:endParaRPr lang="en-US" sz="1350" dirty="0"/>
          </a:p>
          <a:p>
            <a:pPr algn="ctr">
              <a:defRPr/>
            </a:pPr>
            <a:r>
              <a:rPr lang="en-US" sz="1350" dirty="0"/>
              <a:t>Where E(</a:t>
            </a:r>
            <a:r>
              <a:rPr lang="en-US" sz="1350" dirty="0" err="1"/>
              <a:t>u,v</a:t>
            </a:r>
            <a:r>
              <a:rPr lang="en-US" sz="1350" dirty="0"/>
              <a:t>) and D(</a:t>
            </a:r>
            <a:r>
              <a:rPr lang="en-US" sz="1350" dirty="0" err="1"/>
              <a:t>u,v</a:t>
            </a:r>
            <a:r>
              <a:rPr lang="en-US" sz="1350" dirty="0"/>
              <a:t>) are simply the entrainment/detrainment rates. </a:t>
            </a:r>
          </a:p>
          <a:p>
            <a:pPr algn="ctr">
              <a:defRPr/>
            </a:pPr>
            <a:endParaRPr lang="en-US" sz="1350" dirty="0"/>
          </a:p>
          <a:p>
            <a:pPr algn="ctr">
              <a:defRPr/>
            </a:pPr>
            <a:r>
              <a:rPr lang="en-US" sz="1350" dirty="0"/>
              <a:t>For SAS approach equations follow directly Zhang and Wu, 2003</a:t>
            </a:r>
          </a:p>
          <a:p>
            <a:pPr algn="ctr">
              <a:defRPr/>
            </a:pPr>
            <a:endParaRPr lang="en-US" sz="1350" dirty="0"/>
          </a:p>
          <a:p>
            <a:pPr marL="214313" indent="-214313">
              <a:buFont typeface="Arial"/>
              <a:buChar char="•"/>
              <a:defRPr/>
            </a:pPr>
            <a:r>
              <a:rPr lang="en-US" sz="1350" dirty="0"/>
              <a:t>The pressure gradient force across the updraft is proportional to the product of mass flux and vertical shear of the mean wind, </a:t>
            </a:r>
          </a:p>
          <a:p>
            <a:pPr marL="214313" indent="-214313">
              <a:buFont typeface="Arial"/>
              <a:buChar char="•"/>
              <a:defRPr/>
            </a:pPr>
            <a:r>
              <a:rPr lang="en-US" sz="1350" dirty="0"/>
              <a:t>Proportionality constant is -.55 for Zhang and Wu,</a:t>
            </a:r>
          </a:p>
          <a:p>
            <a:pPr marL="214313" indent="-214313">
              <a:buFont typeface="Arial"/>
              <a:buChar char="•"/>
              <a:defRPr/>
            </a:pPr>
            <a:r>
              <a:rPr lang="en-US" sz="1350" dirty="0"/>
              <a:t>Gregory at al at first assumed the constant to be -.7</a:t>
            </a:r>
          </a:p>
        </p:txBody>
      </p:sp>
      <p:sp>
        <p:nvSpPr>
          <p:cNvPr id="21507" name="TextBox 5"/>
          <p:cNvSpPr txBox="1">
            <a:spLocks noChangeArrowheads="1"/>
          </p:cNvSpPr>
          <p:nvPr/>
        </p:nvSpPr>
        <p:spPr bwMode="auto">
          <a:xfrm>
            <a:off x="1143000" y="4498181"/>
            <a:ext cx="6858000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ctr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algn="ctr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algn="ctr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algn="ctr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algn="ctr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en-US" sz="1500" b="1" dirty="0">
                <a:solidFill>
                  <a:srgbClr val="FF0000"/>
                </a:solidFill>
              </a:rPr>
              <a:t>Both are very simple to implement. </a:t>
            </a:r>
            <a:r>
              <a:rPr lang="en-US" altLang="en-US" sz="1500" b="1" dirty="0" smtClean="0">
                <a:solidFill>
                  <a:srgbClr val="FF0000"/>
                </a:solidFill>
              </a:rPr>
              <a:t>Proportionality constant was tested for Stochastic Parameter Perturbation (SPP)</a:t>
            </a:r>
            <a:endParaRPr lang="en-US" altLang="en-US" sz="1500" b="1" dirty="0">
              <a:solidFill>
                <a:srgbClr val="FF0000"/>
              </a:solidFill>
            </a:endParaRPr>
          </a:p>
        </p:txBody>
      </p:sp>
      <p:sp>
        <p:nvSpPr>
          <p:cNvPr id="21508" name="TextBox 6"/>
          <p:cNvSpPr txBox="1">
            <a:spLocks noChangeArrowheads="1"/>
          </p:cNvSpPr>
          <p:nvPr/>
        </p:nvSpPr>
        <p:spPr bwMode="auto">
          <a:xfrm>
            <a:off x="1143000" y="73819"/>
            <a:ext cx="6858000" cy="4154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ctr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algn="ctr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algn="ctr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algn="ctr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algn="ctr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en-US" sz="2100" b="1"/>
              <a:t>Momentum transport</a:t>
            </a:r>
          </a:p>
        </p:txBody>
      </p:sp>
    </p:spTree>
    <p:extLst>
      <p:ext uri="{BB962C8B-B14F-4D97-AF65-F5344CB8AC3E}">
        <p14:creationId xmlns:p14="http://schemas.microsoft.com/office/powerpoint/2010/main" val="19311753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TextBox 5"/>
          <p:cNvSpPr txBox="1">
            <a:spLocks noChangeArrowheads="1"/>
          </p:cNvSpPr>
          <p:nvPr/>
        </p:nvSpPr>
        <p:spPr bwMode="auto">
          <a:xfrm>
            <a:off x="1143000" y="1164432"/>
            <a:ext cx="6858000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ctr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algn="ctr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algn="ctr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algn="ctr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algn="ctr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en-US" sz="1500"/>
              <a:t>As in ECMWF, we also include an additional heat source representing dissipation of kinetic energy (Steinheimer et al 2007)</a:t>
            </a:r>
          </a:p>
          <a:p>
            <a:endParaRPr lang="en-US" altLang="en-US" sz="1500"/>
          </a:p>
          <a:p>
            <a:endParaRPr lang="en-US" altLang="en-US" sz="1500"/>
          </a:p>
        </p:txBody>
      </p:sp>
      <p:sp>
        <p:nvSpPr>
          <p:cNvPr id="22530" name="TextBox 6"/>
          <p:cNvSpPr txBox="1">
            <a:spLocks noChangeArrowheads="1"/>
          </p:cNvSpPr>
          <p:nvPr/>
        </p:nvSpPr>
        <p:spPr bwMode="auto">
          <a:xfrm>
            <a:off x="29170" y="359569"/>
            <a:ext cx="9144000" cy="4154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algn="ctr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algn="ctr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algn="ctr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algn="ctr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algn="ctr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en-US" sz="2100" b="1" dirty="0" smtClean="0"/>
              <a:t>Heat source from momentum transport: dissipation of kinetic energy</a:t>
            </a:r>
            <a:endParaRPr lang="en-US" altLang="en-US" sz="2100" b="1" dirty="0"/>
          </a:p>
        </p:txBody>
      </p:sp>
      <p:pic>
        <p:nvPicPr>
          <p:cNvPr id="22531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5697" y="2157413"/>
            <a:ext cx="5670947" cy="10417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2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5698" y="3417094"/>
            <a:ext cx="5392340" cy="871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274180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/>
          <a:srcRect l="10044" t="6449" r="11497"/>
          <a:stretch/>
        </p:blipFill>
        <p:spPr>
          <a:xfrm>
            <a:off x="1330105" y="229639"/>
            <a:ext cx="4966761" cy="4811798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6398938" y="1905109"/>
            <a:ext cx="1602062" cy="11310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350" dirty="0">
                <a:solidFill>
                  <a:prstClr val="black"/>
                </a:solidFill>
              </a:rPr>
              <a:t>Sandy: Momentum transport, 10-29-06</a:t>
            </a:r>
          </a:p>
          <a:p>
            <a:pPr algn="ctr"/>
            <a:r>
              <a:rPr lang="en-US" sz="1350" dirty="0">
                <a:solidFill>
                  <a:prstClr val="black"/>
                </a:solidFill>
              </a:rPr>
              <a:t>GF with EC or SAS method, compared to SAS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846272" y="3421144"/>
            <a:ext cx="752528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50" dirty="0">
                <a:solidFill>
                  <a:prstClr val="black"/>
                </a:solidFill>
              </a:rPr>
              <a:t>1</a:t>
            </a:r>
            <a:r>
              <a:rPr lang="en-US" sz="1350" baseline="30000" dirty="0">
                <a:solidFill>
                  <a:prstClr val="black"/>
                </a:solidFill>
              </a:rPr>
              <a:t>0</a:t>
            </a:r>
            <a:r>
              <a:rPr lang="en-US" sz="1350" dirty="0">
                <a:solidFill>
                  <a:prstClr val="black"/>
                </a:solidFill>
              </a:rPr>
              <a:t> radius</a:t>
            </a:r>
          </a:p>
        </p:txBody>
      </p:sp>
      <p:grpSp>
        <p:nvGrpSpPr>
          <p:cNvPr id="9" name="Group 8"/>
          <p:cNvGrpSpPr/>
          <p:nvPr/>
        </p:nvGrpSpPr>
        <p:grpSpPr>
          <a:xfrm>
            <a:off x="2954412" y="3976712"/>
            <a:ext cx="739811" cy="627816"/>
            <a:chOff x="2057718" y="3964138"/>
            <a:chExt cx="986414" cy="837088"/>
          </a:xfrm>
        </p:grpSpPr>
        <p:cxnSp>
          <p:nvCxnSpPr>
            <p:cNvPr id="10" name="Straight Connector 9"/>
            <p:cNvCxnSpPr/>
            <p:nvPr/>
          </p:nvCxnSpPr>
          <p:spPr>
            <a:xfrm>
              <a:off x="2090618" y="4107368"/>
              <a:ext cx="381423" cy="0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>
              <a:off x="2082033" y="4396163"/>
              <a:ext cx="381423" cy="0"/>
            </a:xfrm>
            <a:prstGeom prst="line">
              <a:avLst/>
            </a:prstGeom>
            <a:ln>
              <a:solidFill>
                <a:schemeClr val="tx2">
                  <a:lumMod val="40000"/>
                  <a:lumOff val="6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>
              <a:off x="2057718" y="4650313"/>
              <a:ext cx="381423" cy="0"/>
            </a:xfrm>
            <a:prstGeom prst="line">
              <a:avLst/>
            </a:prstGeom>
            <a:ln>
              <a:solidFill>
                <a:srgbClr val="0000FF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TextBox 12"/>
            <p:cNvSpPr txBox="1"/>
            <p:nvPr/>
          </p:nvSpPr>
          <p:spPr>
            <a:xfrm>
              <a:off x="2343188" y="3964138"/>
              <a:ext cx="516640" cy="29238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825" dirty="0">
                  <a:solidFill>
                    <a:prstClr val="black"/>
                  </a:solidFill>
                </a:rPr>
                <a:t>SAS</a:t>
              </a: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2415216" y="4248429"/>
              <a:ext cx="628916" cy="44644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788" dirty="0">
                  <a:solidFill>
                    <a:prstClr val="black"/>
                  </a:solidFill>
                </a:rPr>
                <a:t>GF-SAS</a:t>
              </a: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2343188" y="4516446"/>
              <a:ext cx="612592" cy="28478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788" dirty="0">
                  <a:solidFill>
                    <a:prstClr val="black"/>
                  </a:solidFill>
                </a:rPr>
                <a:t>GF-EC</a:t>
              </a:r>
            </a:p>
          </p:txBody>
        </p:sp>
      </p:grpSp>
      <p:grpSp>
        <p:nvGrpSpPr>
          <p:cNvPr id="16" name="Group 15"/>
          <p:cNvGrpSpPr/>
          <p:nvPr/>
        </p:nvGrpSpPr>
        <p:grpSpPr>
          <a:xfrm>
            <a:off x="4341568" y="4172921"/>
            <a:ext cx="807557" cy="570346"/>
            <a:chOff x="5341494" y="4770362"/>
            <a:chExt cx="1076742" cy="760460"/>
          </a:xfrm>
        </p:grpSpPr>
        <p:cxnSp>
          <p:nvCxnSpPr>
            <p:cNvPr id="17" name="Straight Connector 16"/>
            <p:cNvCxnSpPr/>
            <p:nvPr/>
          </p:nvCxnSpPr>
          <p:spPr>
            <a:xfrm>
              <a:off x="5365809" y="4918097"/>
              <a:ext cx="381423" cy="0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5341494" y="5172247"/>
              <a:ext cx="381423" cy="0"/>
            </a:xfrm>
            <a:prstGeom prst="line">
              <a:avLst/>
            </a:prstGeom>
            <a:ln>
              <a:solidFill>
                <a:srgbClr val="0000FF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TextBox 18"/>
            <p:cNvSpPr txBox="1"/>
            <p:nvPr/>
          </p:nvSpPr>
          <p:spPr>
            <a:xfrm>
              <a:off x="5698991" y="4770362"/>
              <a:ext cx="719243" cy="49244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900" dirty="0" err="1">
                  <a:solidFill>
                    <a:prstClr val="black"/>
                  </a:solidFill>
                </a:rPr>
                <a:t>GF</a:t>
              </a:r>
              <a:r>
                <a:rPr lang="en-US" sz="900" baseline="-25000" dirty="0" err="1">
                  <a:solidFill>
                    <a:prstClr val="black"/>
                  </a:solidFill>
                </a:rPr>
                <a:t>ec</a:t>
              </a:r>
              <a:r>
                <a:rPr lang="en-US" sz="900" dirty="0">
                  <a:solidFill>
                    <a:prstClr val="black"/>
                  </a:solidFill>
                </a:rPr>
                <a:t>-SAS</a:t>
              </a:r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5626965" y="5038380"/>
              <a:ext cx="791271" cy="49244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900" dirty="0" err="1">
                  <a:solidFill>
                    <a:prstClr val="black"/>
                  </a:solidFill>
                </a:rPr>
                <a:t>GF</a:t>
              </a:r>
              <a:r>
                <a:rPr lang="en-US" sz="900" baseline="-25000" dirty="0" err="1">
                  <a:solidFill>
                    <a:prstClr val="black"/>
                  </a:solidFill>
                </a:rPr>
                <a:t>sas</a:t>
              </a:r>
              <a:r>
                <a:rPr lang="en-US" sz="900" dirty="0">
                  <a:solidFill>
                    <a:prstClr val="black"/>
                  </a:solidFill>
                </a:rPr>
                <a:t>-SAS</a:t>
              </a:r>
            </a:p>
          </p:txBody>
        </p:sp>
      </p:grpSp>
      <p:sp>
        <p:nvSpPr>
          <p:cNvPr id="2" name="TextBox 1"/>
          <p:cNvSpPr txBox="1"/>
          <p:nvPr/>
        </p:nvSpPr>
        <p:spPr>
          <a:xfrm>
            <a:off x="6679096" y="229639"/>
            <a:ext cx="21601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Runs with HWRF, Hurricane Sandy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111492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59026" y="492443"/>
            <a:ext cx="8984974" cy="44935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/>
              <a:buChar char="•"/>
            </a:pPr>
            <a:r>
              <a:rPr lang="en-US" sz="1900" dirty="0" smtClean="0">
                <a:solidFill>
                  <a:prstClr val="black"/>
                </a:solidFill>
                <a:latin typeface="Arial" charset="0"/>
                <a:ea typeface="Arial" charset="0"/>
                <a:cs typeface="Arial" charset="0"/>
              </a:rPr>
              <a:t>Momentum transport (as in SAS and/or ECMWF) </a:t>
            </a:r>
          </a:p>
          <a:p>
            <a:pPr lvl="1" indent="-457200">
              <a:buFont typeface="Arial"/>
              <a:buChar char="•"/>
            </a:pPr>
            <a:r>
              <a:rPr lang="en-US" sz="1900" dirty="0" smtClean="0">
                <a:solidFill>
                  <a:srgbClr val="00B050"/>
                </a:solidFill>
                <a:latin typeface="Arial" charset="0"/>
                <a:ea typeface="Arial" charset="0"/>
                <a:cs typeface="Arial" charset="0"/>
              </a:rPr>
              <a:t>Additional closure for deep convection: Diurnal cycle effect (</a:t>
            </a:r>
            <a:r>
              <a:rPr lang="en-US" sz="1900" dirty="0" err="1" smtClean="0">
                <a:solidFill>
                  <a:srgbClr val="00B050"/>
                </a:solidFill>
                <a:latin typeface="Arial" charset="0"/>
                <a:ea typeface="Arial" charset="0"/>
                <a:cs typeface="Arial" charset="0"/>
              </a:rPr>
              <a:t>Bechtold</a:t>
            </a:r>
            <a:r>
              <a:rPr lang="en-US" sz="1900" dirty="0" smtClean="0">
                <a:solidFill>
                  <a:srgbClr val="00B050"/>
                </a:solidFill>
                <a:latin typeface="Arial" charset="0"/>
                <a:ea typeface="Arial" charset="0"/>
                <a:cs typeface="Arial" charset="0"/>
              </a:rPr>
              <a:t> 2014) </a:t>
            </a:r>
          </a:p>
          <a:p>
            <a:pPr lvl="1" indent="-457200">
              <a:buFont typeface="Arial"/>
              <a:buChar char="•"/>
            </a:pPr>
            <a:r>
              <a:rPr lang="en-US" sz="1900" dirty="0" smtClean="0">
                <a:solidFill>
                  <a:prstClr val="black"/>
                </a:solidFill>
                <a:latin typeface="Arial" charset="0"/>
                <a:ea typeface="Arial" charset="0"/>
                <a:cs typeface="Arial" charset="0"/>
              </a:rPr>
              <a:t>PDF </a:t>
            </a:r>
            <a:r>
              <a:rPr lang="en-US" sz="1900" dirty="0">
                <a:solidFill>
                  <a:prstClr val="black"/>
                </a:solidFill>
                <a:latin typeface="Arial" charset="0"/>
                <a:ea typeface="Arial" charset="0"/>
                <a:cs typeface="Arial" charset="0"/>
              </a:rPr>
              <a:t>approach for normalized mass flux profiles was implemented </a:t>
            </a:r>
          </a:p>
          <a:p>
            <a:pPr lvl="2" indent="-457200">
              <a:buFont typeface="Arial"/>
              <a:buChar char="•"/>
            </a:pPr>
            <a:r>
              <a:rPr lang="en-US" sz="1900" dirty="0">
                <a:solidFill>
                  <a:prstClr val="black"/>
                </a:solidFill>
                <a:latin typeface="Arial" charset="0"/>
                <a:ea typeface="Arial" charset="0"/>
                <a:cs typeface="Arial" charset="0"/>
              </a:rPr>
              <a:t>Originally to fit LES modeling for shallow convection </a:t>
            </a:r>
          </a:p>
          <a:p>
            <a:pPr lvl="2" indent="-457200">
              <a:buFont typeface="Arial"/>
              <a:buChar char="•"/>
            </a:pPr>
            <a:r>
              <a:rPr lang="en-US" sz="1900" dirty="0">
                <a:solidFill>
                  <a:prstClr val="black"/>
                </a:solidFill>
                <a:latin typeface="Arial" charset="0"/>
                <a:ea typeface="Arial" charset="0"/>
                <a:cs typeface="Arial" charset="0"/>
              </a:rPr>
              <a:t>allows easy application of mass conserving stochastic perturbation of vertical heating and moistening profiles</a:t>
            </a:r>
          </a:p>
          <a:p>
            <a:pPr lvl="2" indent="-457200">
              <a:buFont typeface="Arial"/>
              <a:buChar char="•"/>
            </a:pPr>
            <a:r>
              <a:rPr lang="en-US" sz="1900" dirty="0">
                <a:solidFill>
                  <a:prstClr val="black"/>
                </a:solidFill>
                <a:latin typeface="Arial" charset="0"/>
                <a:ea typeface="Arial" charset="0"/>
                <a:cs typeface="Arial" charset="0"/>
              </a:rPr>
              <a:t>Provides smooth vertical </a:t>
            </a:r>
            <a:r>
              <a:rPr lang="en-US" sz="1900" dirty="0" smtClean="0">
                <a:solidFill>
                  <a:prstClr val="black"/>
                </a:solidFill>
                <a:latin typeface="Arial" charset="0"/>
                <a:ea typeface="Arial" charset="0"/>
                <a:cs typeface="Arial" charset="0"/>
              </a:rPr>
              <a:t>profiles</a:t>
            </a:r>
          </a:p>
          <a:p>
            <a:pPr marL="457200" indent="-457200">
              <a:buFont typeface="Arial"/>
              <a:buChar char="•"/>
            </a:pPr>
            <a:r>
              <a:rPr lang="en-US" sz="1900" dirty="0">
                <a:solidFill>
                  <a:srgbClr val="00B050"/>
                </a:solidFill>
                <a:latin typeface="Arial" charset="0"/>
                <a:ea typeface="Arial" charset="0"/>
                <a:cs typeface="Arial" charset="0"/>
              </a:rPr>
              <a:t>T</a:t>
            </a:r>
            <a:r>
              <a:rPr lang="en-US" sz="1900" dirty="0" smtClean="0">
                <a:solidFill>
                  <a:srgbClr val="00B050"/>
                </a:solidFill>
                <a:latin typeface="Arial" charset="0"/>
                <a:ea typeface="Arial" charset="0"/>
                <a:cs typeface="Arial" charset="0"/>
              </a:rPr>
              <a:t>hird </a:t>
            </a:r>
            <a:r>
              <a:rPr lang="en-US" sz="1900" dirty="0">
                <a:solidFill>
                  <a:srgbClr val="00B050"/>
                </a:solidFill>
                <a:latin typeface="Arial" charset="0"/>
                <a:ea typeface="Arial" charset="0"/>
                <a:cs typeface="Arial" charset="0"/>
              </a:rPr>
              <a:t>type of cloud </a:t>
            </a:r>
            <a:r>
              <a:rPr lang="en-US" sz="1900" dirty="0" smtClean="0">
                <a:solidFill>
                  <a:srgbClr val="00B050"/>
                </a:solidFill>
                <a:latin typeface="Arial" charset="0"/>
                <a:ea typeface="Arial" charset="0"/>
                <a:cs typeface="Arial" charset="0"/>
              </a:rPr>
              <a:t>(</a:t>
            </a:r>
            <a:r>
              <a:rPr lang="en-US" sz="1900" dirty="0" err="1" smtClean="0">
                <a:solidFill>
                  <a:srgbClr val="00B050"/>
                </a:solidFill>
                <a:latin typeface="Arial" charset="0"/>
                <a:ea typeface="Arial" charset="0"/>
                <a:cs typeface="Arial" charset="0"/>
              </a:rPr>
              <a:t>congestus</a:t>
            </a:r>
            <a:r>
              <a:rPr lang="en-US" sz="1900" dirty="0" smtClean="0">
                <a:solidFill>
                  <a:srgbClr val="00B050"/>
                </a:solidFill>
                <a:latin typeface="Arial" charset="0"/>
                <a:ea typeface="Arial" charset="0"/>
                <a:cs typeface="Arial" charset="0"/>
              </a:rPr>
              <a:t> type convection)</a:t>
            </a:r>
          </a:p>
          <a:p>
            <a:pPr lvl="1" indent="-457200">
              <a:buFont typeface="Arial"/>
              <a:buChar char="•"/>
            </a:pPr>
            <a:r>
              <a:rPr lang="en-US" sz="1900" dirty="0" smtClean="0">
                <a:solidFill>
                  <a:prstClr val="black"/>
                </a:solidFill>
                <a:latin typeface="Arial" charset="0"/>
                <a:ea typeface="Arial" charset="0"/>
                <a:cs typeface="Arial" charset="0"/>
              </a:rPr>
              <a:t>Changed cloud water detrainment treatment</a:t>
            </a:r>
          </a:p>
          <a:p>
            <a:pPr marL="457200" indent="-457200">
              <a:buFont typeface="Arial"/>
              <a:buChar char="•"/>
            </a:pPr>
            <a:r>
              <a:rPr lang="en-US" sz="1900" dirty="0" smtClean="0">
                <a:solidFill>
                  <a:prstClr val="black"/>
                </a:solidFill>
                <a:latin typeface="Arial" charset="0"/>
                <a:ea typeface="Arial" charset="0"/>
                <a:cs typeface="Arial" charset="0"/>
              </a:rPr>
              <a:t>Stochastic part now coupled to Stochastic Parameter Perturbation (SPP), and Stochastic Kinetic Energy Backscatter (SKEBS) approach (J. </a:t>
            </a:r>
            <a:r>
              <a:rPr lang="en-US" sz="1900" dirty="0" err="1" smtClean="0">
                <a:solidFill>
                  <a:prstClr val="black"/>
                </a:solidFill>
                <a:latin typeface="Arial" charset="0"/>
                <a:ea typeface="Arial" charset="0"/>
                <a:cs typeface="Arial" charset="0"/>
              </a:rPr>
              <a:t>Berner</a:t>
            </a:r>
            <a:r>
              <a:rPr lang="en-US" sz="1900" dirty="0" smtClean="0">
                <a:solidFill>
                  <a:prstClr val="black"/>
                </a:solidFill>
                <a:latin typeface="Arial" charset="0"/>
                <a:ea typeface="Arial" charset="0"/>
                <a:cs typeface="Arial" charset="0"/>
              </a:rPr>
              <a:t> )</a:t>
            </a:r>
          </a:p>
          <a:p>
            <a:pPr lvl="1" indent="-457200">
              <a:buFont typeface="Arial"/>
              <a:buChar char="•"/>
            </a:pPr>
            <a:r>
              <a:rPr lang="en-US" sz="1900" dirty="0" smtClean="0">
                <a:solidFill>
                  <a:prstClr val="black"/>
                </a:solidFill>
                <a:latin typeface="Arial" charset="0"/>
                <a:ea typeface="Arial" charset="0"/>
                <a:cs typeface="Arial" charset="0"/>
              </a:rPr>
              <a:t>Additional closures for shallow convection (Boundary Layer Equilibrium (BLQE, Raymond 1995; W</a:t>
            </a:r>
            <a:r>
              <a:rPr lang="en-US" sz="1900" baseline="30000" dirty="0" smtClean="0">
                <a:solidFill>
                  <a:prstClr val="black"/>
                </a:solidFill>
                <a:latin typeface="Arial" charset="0"/>
                <a:ea typeface="Arial" charset="0"/>
                <a:cs typeface="Arial" charset="0"/>
              </a:rPr>
              <a:t>*</a:t>
            </a:r>
            <a:r>
              <a:rPr lang="en-US" sz="1900" dirty="0" smtClean="0">
                <a:solidFill>
                  <a:prstClr val="black"/>
                </a:solidFill>
                <a:latin typeface="Arial" charset="0"/>
                <a:ea typeface="Arial" charset="0"/>
                <a:cs typeface="Arial" charset="0"/>
              </a:rPr>
              <a:t>, Grant 2001, Heat Engine, </a:t>
            </a:r>
            <a:r>
              <a:rPr lang="en-US" sz="1900" dirty="0" err="1" smtClean="0">
                <a:latin typeface="Arial" charset="0"/>
                <a:ea typeface="Arial" charset="0"/>
                <a:cs typeface="Arial" charset="0"/>
              </a:rPr>
              <a:t>Renno</a:t>
            </a:r>
            <a:r>
              <a:rPr lang="en-US" sz="1900" dirty="0" smtClean="0">
                <a:latin typeface="Arial" charset="0"/>
                <a:ea typeface="Arial" charset="0"/>
                <a:cs typeface="Arial" charset="0"/>
              </a:rPr>
              <a:t> and Ingersoll, JAS 1996</a:t>
            </a:r>
            <a:r>
              <a:rPr lang="en-US" sz="1900" dirty="0" smtClean="0">
                <a:solidFill>
                  <a:prstClr val="black"/>
                </a:solidFill>
                <a:latin typeface="Arial" charset="0"/>
                <a:ea typeface="Arial" charset="0"/>
                <a:cs typeface="Arial" charset="0"/>
              </a:rPr>
              <a:t>)</a:t>
            </a:r>
          </a:p>
          <a:p>
            <a:pPr marL="91440" lvl="1" algn="ctr"/>
            <a:r>
              <a:rPr lang="en-US" sz="2000" b="1" dirty="0">
                <a:solidFill>
                  <a:srgbClr val="000000"/>
                </a:solidFill>
              </a:rPr>
              <a:t>V</a:t>
            </a:r>
            <a:r>
              <a:rPr lang="en-US" sz="2000" b="1" dirty="0" smtClean="0">
                <a:solidFill>
                  <a:srgbClr val="000000"/>
                </a:solidFill>
              </a:rPr>
              <a:t>ersions now used in WRF, FIM, GFS, GEOS-5, will be operational in RAP</a:t>
            </a:r>
            <a:endParaRPr lang="en-US" sz="1900" b="1" dirty="0" smtClean="0">
              <a:solidFill>
                <a:prstClr val="black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0" y="0"/>
            <a:ext cx="914400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600" b="1" dirty="0" smtClean="0"/>
              <a:t>Recent (since ACP paper) new implementations into GF scheme</a:t>
            </a:r>
            <a:endParaRPr lang="en-US" sz="2600" b="1" dirty="0"/>
          </a:p>
        </p:txBody>
      </p:sp>
    </p:spTree>
    <p:extLst>
      <p:ext uri="{BB962C8B-B14F-4D97-AF65-F5344CB8AC3E}">
        <p14:creationId xmlns:p14="http://schemas.microsoft.com/office/powerpoint/2010/main" val="21131895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695325" y="12076"/>
            <a:ext cx="7886700" cy="850106"/>
          </a:xfrm>
        </p:spPr>
        <p:txBody>
          <a:bodyPr>
            <a:normAutofit/>
          </a:bodyPr>
          <a:lstStyle/>
          <a:p>
            <a:pPr algn="ctr" eaLnBrk="1" hangingPunct="1"/>
            <a:r>
              <a:rPr lang="en-US" sz="2250" dirty="0">
                <a:solidFill>
                  <a:srgbClr val="BC0202"/>
                </a:solidFill>
                <a:latin typeface="Cambria Math" charset="0"/>
                <a:ea typeface="Cambria Math" charset="0"/>
                <a:cs typeface="Cambria Math" charset="0"/>
              </a:rPr>
              <a:t>Improving the simulation of the diurnal cycle of convection</a:t>
            </a:r>
            <a:br>
              <a:rPr lang="en-US" sz="2250" dirty="0">
                <a:solidFill>
                  <a:srgbClr val="BC0202"/>
                </a:solidFill>
                <a:latin typeface="Cambria Math" charset="0"/>
                <a:ea typeface="Cambria Math" charset="0"/>
                <a:cs typeface="Cambria Math" charset="0"/>
              </a:rPr>
            </a:br>
            <a:r>
              <a:rPr lang="en-US" sz="2250" dirty="0">
                <a:solidFill>
                  <a:srgbClr val="BC0202"/>
                </a:solidFill>
                <a:latin typeface="Cambria Math" charset="0"/>
                <a:ea typeface="Cambria Math" charset="0"/>
                <a:cs typeface="Cambria Math" charset="0"/>
              </a:rPr>
              <a:t>in GF scheme </a:t>
            </a:r>
          </a:p>
        </p:txBody>
      </p:sp>
      <p:sp>
        <p:nvSpPr>
          <p:cNvPr id="2" name="Rectangle 1"/>
          <p:cNvSpPr/>
          <p:nvPr/>
        </p:nvSpPr>
        <p:spPr>
          <a:xfrm>
            <a:off x="1037606" y="792143"/>
            <a:ext cx="7391400" cy="10272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57175" indent="-257175" defTabSz="685800">
              <a:lnSpc>
                <a:spcPct val="150000"/>
              </a:lnSpc>
              <a:buFont typeface="Arial" charset="0"/>
              <a:buChar char="•"/>
            </a:pPr>
            <a:r>
              <a:rPr lang="en-US" sz="1350" dirty="0">
                <a:solidFill>
                  <a:prstClr val="black"/>
                </a:solidFill>
                <a:latin typeface="Cambria Math" charset="0"/>
                <a:ea typeface="Cambria Math" charset="0"/>
                <a:cs typeface="Cambria Math" charset="0"/>
              </a:rPr>
              <a:t>In the attempt to improve the diurnal cycle of convection in the GF scheme, we adopted a closure for non-equilibrium convection developed by Bechtold et al. (2014).</a:t>
            </a:r>
          </a:p>
          <a:p>
            <a:pPr marL="257175" indent="-257175" defTabSz="685800">
              <a:lnSpc>
                <a:spcPct val="150000"/>
              </a:lnSpc>
              <a:buFont typeface="Arial" charset="0"/>
              <a:buChar char="•"/>
            </a:pPr>
            <a:r>
              <a:rPr lang="en-US" sz="1350" dirty="0">
                <a:solidFill>
                  <a:prstClr val="black"/>
                </a:solidFill>
                <a:latin typeface="Cambria Math" charset="0"/>
                <a:ea typeface="Cambria Math" charset="0"/>
                <a:cs typeface="Cambria Math" charset="0"/>
              </a:rPr>
              <a:t>B2014 proposed the following equation for the convective tendency for deep convection: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/>
              <p:cNvSpPr/>
              <p:nvPr/>
            </p:nvSpPr>
            <p:spPr>
              <a:xfrm>
                <a:off x="3086951" y="1733410"/>
                <a:ext cx="2631811" cy="63966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defTabSz="68580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500" i="1">
                              <a:solidFill>
                                <a:prstClr val="black"/>
                              </a:solidFill>
                              <a:latin typeface="Cambria Math" charset="0"/>
                            </a:rPr>
                          </m:ctrlPr>
                        </m:sSubPr>
                        <m:e>
                          <m:d>
                            <m:dPr>
                              <m:begChr m:val=""/>
                              <m:endChr m:val="|"/>
                              <m:ctrlPr>
                                <a:rPr lang="en-US" sz="1500" i="1">
                                  <a:solidFill>
                                    <a:prstClr val="black"/>
                                  </a:solidFill>
                                  <a:latin typeface="Cambria Math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sz="1500" i="1">
                                      <a:solidFill>
                                        <a:prstClr val="black"/>
                                      </a:solidFill>
                                      <a:latin typeface="Cambria Math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1500" i="1">
                                      <a:solidFill>
                                        <a:prstClr val="black"/>
                                      </a:solidFill>
                                      <a:latin typeface="Cambria Math" charset="0"/>
                                      <a:ea typeface="Times New Roman" charset="0"/>
                                      <a:cs typeface="Times New Roman" charset="0"/>
                                    </a:rPr>
                                    <m:t>𝜕</m:t>
                                  </m:r>
                                  <m:r>
                                    <m:rPr>
                                      <m:sty m:val="p"/>
                                    </m:rPr>
                                    <a:rPr lang="en-US" sz="1500">
                                      <a:solidFill>
                                        <a:prstClr val="black"/>
                                      </a:solidFill>
                                      <a:latin typeface="Cambria Math" charset="0"/>
                                      <a:ea typeface="Times New Roman" charset="0"/>
                                      <a:cs typeface="Times New Roman" charset="0"/>
                                    </a:rPr>
                                    <m:t>A</m:t>
                                  </m:r>
                                </m:num>
                                <m:den>
                                  <m:r>
                                    <a:rPr lang="en-US" sz="1500" i="1">
                                      <a:solidFill>
                                        <a:prstClr val="black"/>
                                      </a:solidFill>
                                      <a:latin typeface="Cambria Math" charset="0"/>
                                      <a:ea typeface="Times New Roman" charset="0"/>
                                      <a:cs typeface="Times New Roman" charset="0"/>
                                    </a:rPr>
                                    <m:t>𝜕</m:t>
                                  </m:r>
                                  <m:r>
                                    <a:rPr lang="en-US" sz="1500" i="1">
                                      <a:solidFill>
                                        <a:prstClr val="black"/>
                                      </a:solidFill>
                                      <a:latin typeface="Cambria Math" charset="0"/>
                                      <a:ea typeface="Times New Roman" charset="0"/>
                                      <a:cs typeface="Times New Roman" charset="0"/>
                                    </a:rPr>
                                    <m:t>𝑡</m:t>
                                  </m:r>
                                </m:den>
                              </m:f>
                            </m:e>
                          </m:d>
                        </m:e>
                        <m:sub>
                          <m:r>
                            <a:rPr lang="en-US" sz="1500" i="1">
                              <a:solidFill>
                                <a:prstClr val="black"/>
                              </a:solidFill>
                              <a:latin typeface="Cambria Math" charset="0"/>
                              <a:ea typeface="Times New Roman" charset="0"/>
                              <a:cs typeface="Times New Roman" charset="0"/>
                            </a:rPr>
                            <m:t>𝑐𝑜𝑛𝑣</m:t>
                          </m:r>
                        </m:sub>
                      </m:sSub>
                      <m:r>
                        <a:rPr lang="en-US" sz="1500" i="1">
                          <a:solidFill>
                            <a:prstClr val="black"/>
                          </a:solidFill>
                          <a:latin typeface="Cambria Math" charset="0"/>
                          <a:ea typeface="Times New Roman" charset="0"/>
                          <a:cs typeface="Times New Roman" charset="0"/>
                        </a:rPr>
                        <m:t>=−</m:t>
                      </m:r>
                      <m:d>
                        <m:dPr>
                          <m:ctrlPr>
                            <a:rPr lang="mr-IN" sz="1500" i="1">
                              <a:solidFill>
                                <a:prstClr val="black"/>
                              </a:solidFill>
                              <a:latin typeface="Cambria Math" charset="0"/>
                              <a:ea typeface="Times New Roman" charset="0"/>
                              <a:cs typeface="Times New Roman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sz="1500" i="1">
                                  <a:solidFill>
                                    <a:prstClr val="black"/>
                                  </a:solidFill>
                                  <a:latin typeface="Cambria Math" charset="0"/>
                                </a:rPr>
                              </m:ctrlPr>
                            </m:fPr>
                            <m:num>
                              <m:r>
                                <m:rPr>
                                  <m:sty m:val="p"/>
                                </m:rPr>
                                <a:rPr lang="en-US" sz="1500">
                                  <a:solidFill>
                                    <a:prstClr val="black"/>
                                  </a:solidFill>
                                  <a:latin typeface="Cambria Math" charset="0"/>
                                </a:rPr>
                                <m:t>A</m:t>
                              </m:r>
                            </m:num>
                            <m:den>
                              <m:r>
                                <a:rPr lang="en-US" sz="1500" i="1">
                                  <a:solidFill>
                                    <a:prstClr val="black"/>
                                  </a:solidFill>
                                  <a:latin typeface="Cambria Math" charset="0"/>
                                  <a:ea typeface="Times New Roman" charset="0"/>
                                  <a:cs typeface="Times New Roman" charset="0"/>
                                </a:rPr>
                                <m:t>𝜏</m:t>
                              </m:r>
                            </m:den>
                          </m:f>
                          <m:r>
                            <a:rPr lang="en-US" sz="1500" i="1">
                              <a:solidFill>
                                <a:prstClr val="black"/>
                              </a:solidFill>
                              <a:latin typeface="Cambria Math" charset="0"/>
                              <a:ea typeface="Times New Roman" charset="0"/>
                              <a:cs typeface="Times New Roman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en-US" sz="1500" i="1">
                                  <a:solidFill>
                                    <a:prstClr val="black"/>
                                  </a:solidFill>
                                  <a:latin typeface="Cambria Math" charset="0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lang="en-US" sz="1500" i="1">
                                      <a:solidFill>
                                        <a:prstClr val="black"/>
                                      </a:solidFill>
                                      <a:latin typeface="Cambria Math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500" i="1">
                                      <a:solidFill>
                                        <a:prstClr val="black"/>
                                      </a:solidFill>
                                      <a:latin typeface="Cambria Math" charset="0"/>
                                      <a:ea typeface="Times New Roman" charset="0"/>
                                      <a:cs typeface="Times New Roman" charset="0"/>
                                    </a:rPr>
                                    <m:t>𝜏</m:t>
                                  </m:r>
                                </m:e>
                                <m:sub>
                                  <m:r>
                                    <a:rPr lang="en-US" sz="1500" i="1">
                                      <a:solidFill>
                                        <a:prstClr val="black"/>
                                      </a:solidFill>
                                      <a:latin typeface="Cambria Math" charset="0"/>
                                      <a:ea typeface="Times New Roman" charset="0"/>
                                      <a:cs typeface="Times New Roman" charset="0"/>
                                    </a:rPr>
                                    <m:t>𝐵𝐿</m:t>
                                  </m:r>
                                </m:sub>
                              </m:sSub>
                            </m:num>
                            <m:den>
                              <m:r>
                                <a:rPr lang="en-US" sz="1500" i="1">
                                  <a:solidFill>
                                    <a:prstClr val="black"/>
                                  </a:solidFill>
                                  <a:latin typeface="Cambria Math" charset="0"/>
                                  <a:ea typeface="Times New Roman" charset="0"/>
                                  <a:cs typeface="Times New Roman" charset="0"/>
                                </a:rPr>
                                <m:t>𝜏</m:t>
                              </m:r>
                            </m:den>
                          </m:f>
                          <m:sSub>
                            <m:sSubPr>
                              <m:ctrlPr>
                                <a:rPr lang="en-US" sz="1500" i="1">
                                  <a:solidFill>
                                    <a:prstClr val="black"/>
                                  </a:solidFill>
                                  <a:latin typeface="Cambria Math" charset="0"/>
                                </a:rPr>
                              </m:ctrlPr>
                            </m:sSubPr>
                            <m:e>
                              <m:d>
                                <m:dPr>
                                  <m:begChr m:val=""/>
                                  <m:endChr m:val="|"/>
                                  <m:ctrlPr>
                                    <a:rPr lang="en-US" sz="1500" i="1">
                                      <a:solidFill>
                                        <a:prstClr val="black"/>
                                      </a:solidFill>
                                      <a:latin typeface="Cambria Math" charset="0"/>
                                    </a:rPr>
                                  </m:ctrlPr>
                                </m:dPr>
                                <m:e>
                                  <m:f>
                                    <m:fPr>
                                      <m:ctrlPr>
                                        <a:rPr lang="en-US" sz="1500" i="1">
                                          <a:solidFill>
                                            <a:prstClr val="black"/>
                                          </a:solidFill>
                                          <a:latin typeface="Cambria Math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n-US" sz="1500" i="1">
                                          <a:solidFill>
                                            <a:prstClr val="black"/>
                                          </a:solidFill>
                                          <a:latin typeface="Cambria Math" charset="0"/>
                                          <a:ea typeface="Times New Roman" charset="0"/>
                                          <a:cs typeface="Times New Roman" charset="0"/>
                                        </a:rPr>
                                        <m:t>𝜕</m:t>
                                      </m:r>
                                      <m:r>
                                        <m:rPr>
                                          <m:sty m:val="p"/>
                                        </m:rPr>
                                        <a:rPr lang="en-US" sz="1500">
                                          <a:solidFill>
                                            <a:prstClr val="black"/>
                                          </a:solidFill>
                                          <a:latin typeface="Cambria Math" charset="0"/>
                                          <a:ea typeface="Times New Roman" charset="0"/>
                                          <a:cs typeface="Times New Roman" charset="0"/>
                                        </a:rPr>
                                        <m:t>A</m:t>
                                      </m:r>
                                    </m:num>
                                    <m:den>
                                      <m:r>
                                        <a:rPr lang="en-US" sz="1500" i="1">
                                          <a:solidFill>
                                            <a:prstClr val="black"/>
                                          </a:solidFill>
                                          <a:latin typeface="Cambria Math" charset="0"/>
                                          <a:ea typeface="Times New Roman" charset="0"/>
                                          <a:cs typeface="Times New Roman" charset="0"/>
                                        </a:rPr>
                                        <m:t>𝜕</m:t>
                                      </m:r>
                                      <m:r>
                                        <a:rPr lang="en-US" sz="1500" i="1">
                                          <a:solidFill>
                                            <a:prstClr val="black"/>
                                          </a:solidFill>
                                          <a:latin typeface="Cambria Math" charset="0"/>
                                          <a:ea typeface="Times New Roman" charset="0"/>
                                          <a:cs typeface="Times New Roman" charset="0"/>
                                        </a:rPr>
                                        <m:t>𝑡</m:t>
                                      </m:r>
                                    </m:den>
                                  </m:f>
                                </m:e>
                              </m:d>
                            </m:e>
                            <m:sub>
                              <m:r>
                                <a:rPr lang="en-US" sz="1500" i="1">
                                  <a:solidFill>
                                    <a:prstClr val="black"/>
                                  </a:solidFill>
                                  <a:latin typeface="Cambria Math" charset="0"/>
                                  <a:ea typeface="Times New Roman" charset="0"/>
                                  <a:cs typeface="Times New Roman" charset="0"/>
                                </a:rPr>
                                <m:t>𝐵𝐿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en-US" dirty="0">
                  <a:solidFill>
                    <a:prstClr val="black"/>
                  </a:solidFill>
                </a:endParaRPr>
              </a:p>
            </p:txBody>
          </p:sp>
        </mc:Choice>
        <mc:Fallback xmlns="">
          <p:sp>
            <p:nvSpPr>
              <p:cNvPr id="6" name="Rectangle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15934" y="2311213"/>
                <a:ext cx="3445751" cy="822148"/>
              </a:xfrm>
              <a:prstGeom prst="rect">
                <a:avLst/>
              </a:prstGeom>
              <a:blipFill rotWithShape="0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Rectangle 6"/>
          <p:cNvSpPr/>
          <p:nvPr/>
        </p:nvSpPr>
        <p:spPr>
          <a:xfrm>
            <a:off x="1038225" y="2398923"/>
            <a:ext cx="7390781" cy="7155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defTabSz="685800">
              <a:lnSpc>
                <a:spcPct val="150000"/>
              </a:lnSpc>
            </a:pPr>
            <a:r>
              <a:rPr lang="en-US" sz="1350" dirty="0">
                <a:solidFill>
                  <a:prstClr val="black"/>
                </a:solidFill>
                <a:latin typeface="Cambria Math" charset="0"/>
                <a:ea typeface="Cambria Math" charset="0"/>
                <a:cs typeface="Cambria Math" charset="0"/>
              </a:rPr>
              <a:t>where </a:t>
            </a:r>
            <a:r>
              <a:rPr lang="en-US" sz="1350" b="1" i="1" dirty="0">
                <a:solidFill>
                  <a:prstClr val="black"/>
                </a:solidFill>
                <a:latin typeface="Cambria Math" charset="0"/>
                <a:ea typeface="Cambria Math" charset="0"/>
                <a:cs typeface="Cambria Math" charset="0"/>
                <a:sym typeface="Symbol" charset="2"/>
              </a:rPr>
              <a:t>A</a:t>
            </a:r>
            <a:r>
              <a:rPr lang="en-US" sz="1350" dirty="0">
                <a:solidFill>
                  <a:prstClr val="black"/>
                </a:solidFill>
                <a:latin typeface="Cambria Math" charset="0"/>
                <a:ea typeface="Cambria Math" charset="0"/>
                <a:cs typeface="Cambria Math" charset="0"/>
              </a:rPr>
              <a:t> is called density-weight buoyancy integral, and </a:t>
            </a:r>
            <a:r>
              <a:rPr lang="en-US" sz="1350" dirty="0">
                <a:solidFill>
                  <a:prstClr val="black"/>
                </a:solidFill>
                <a:latin typeface="Cambria Math" charset="0"/>
                <a:ea typeface="Cambria Math" charset="0"/>
                <a:cs typeface="Cambria Math" charset="0"/>
                <a:sym typeface="Symbol" charset="2"/>
              </a:rPr>
              <a:t></a:t>
            </a:r>
            <a:r>
              <a:rPr lang="en-US" sz="1350" dirty="0">
                <a:solidFill>
                  <a:prstClr val="black"/>
                </a:solidFill>
                <a:latin typeface="Cambria Math" charset="0"/>
                <a:ea typeface="Cambria Math" charset="0"/>
                <a:cs typeface="Cambria Math" charset="0"/>
              </a:rPr>
              <a:t> and </a:t>
            </a:r>
            <a:r>
              <a:rPr lang="en-US" sz="1350" dirty="0">
                <a:solidFill>
                  <a:prstClr val="black"/>
                </a:solidFill>
                <a:latin typeface="Cambria Math" charset="0"/>
                <a:ea typeface="Cambria Math" charset="0"/>
                <a:cs typeface="Cambria Math" charset="0"/>
                <a:sym typeface="Symbol" charset="2"/>
              </a:rPr>
              <a:t></a:t>
            </a:r>
            <a:r>
              <a:rPr lang="en-US" sz="1350" baseline="-25000" dirty="0">
                <a:solidFill>
                  <a:prstClr val="black"/>
                </a:solidFill>
                <a:latin typeface="Cambria Math" charset="0"/>
                <a:ea typeface="Cambria Math" charset="0"/>
                <a:cs typeface="Cambria Math" charset="0"/>
              </a:rPr>
              <a:t>BL  </a:t>
            </a:r>
            <a:r>
              <a:rPr lang="en-US" sz="1350" dirty="0">
                <a:solidFill>
                  <a:prstClr val="black"/>
                </a:solidFill>
                <a:latin typeface="Cambria Math" charset="0"/>
                <a:ea typeface="Cambria Math" charset="0"/>
                <a:cs typeface="Cambria Math" charset="0"/>
              </a:rPr>
              <a:t>are appropriated time scales. </a:t>
            </a:r>
          </a:p>
          <a:p>
            <a:pPr marL="214313" indent="-214313" algn="just" defTabSz="685800">
              <a:lnSpc>
                <a:spcPct val="150000"/>
              </a:lnSpc>
              <a:buFont typeface="Arial" charset="0"/>
              <a:buChar char="•"/>
            </a:pPr>
            <a:r>
              <a:rPr lang="en-US" sz="1350" dirty="0">
                <a:solidFill>
                  <a:prstClr val="black"/>
                </a:solidFill>
                <a:latin typeface="Cambria Math" charset="0"/>
                <a:ea typeface="Cambria Math" charset="0"/>
                <a:cs typeface="Cambria Math" charset="0"/>
              </a:rPr>
              <a:t>The tendency on the right side of this equation, is the total boundary layer production given by: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angle 7"/>
              <p:cNvSpPr/>
              <p:nvPr/>
            </p:nvSpPr>
            <p:spPr>
              <a:xfrm>
                <a:off x="3046338" y="3043573"/>
                <a:ext cx="2720745" cy="85600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defTabSz="68580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500" i="1">
                              <a:solidFill>
                                <a:prstClr val="black"/>
                              </a:solidFill>
                              <a:latin typeface="Cambria Math" charset="0"/>
                            </a:rPr>
                          </m:ctrlPr>
                        </m:sSubPr>
                        <m:e>
                          <m:d>
                            <m:dPr>
                              <m:begChr m:val=""/>
                              <m:endChr m:val="|"/>
                              <m:ctrlPr>
                                <a:rPr lang="en-US" sz="1500" i="1">
                                  <a:solidFill>
                                    <a:prstClr val="black"/>
                                  </a:solidFill>
                                  <a:latin typeface="Cambria Math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sz="1500" i="1">
                                      <a:solidFill>
                                        <a:prstClr val="black"/>
                                      </a:solidFill>
                                      <a:latin typeface="Cambria Math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1500">
                                      <a:solidFill>
                                        <a:prstClr val="black"/>
                                      </a:solidFill>
                                      <a:latin typeface="Cambria Math" charset="0"/>
                                    </a:rPr>
                                    <m:t>𝜕</m:t>
                                  </m:r>
                                  <m:r>
                                    <m:rPr>
                                      <m:sty m:val="p"/>
                                    </m:rPr>
                                    <a:rPr lang="en-US" sz="1500">
                                      <a:solidFill>
                                        <a:prstClr val="black"/>
                                      </a:solidFill>
                                      <a:latin typeface="Cambria Math" charset="0"/>
                                    </a:rPr>
                                    <m:t>A</m:t>
                                  </m:r>
                                </m:num>
                                <m:den>
                                  <m:r>
                                    <a:rPr lang="en-US" sz="1500">
                                      <a:solidFill>
                                        <a:prstClr val="black"/>
                                      </a:solidFill>
                                      <a:latin typeface="Cambria Math" charset="0"/>
                                    </a:rPr>
                                    <m:t>𝜕</m:t>
                                  </m:r>
                                  <m:r>
                                    <a:rPr lang="en-US" sz="1500" i="1">
                                      <a:solidFill>
                                        <a:prstClr val="black"/>
                                      </a:solidFill>
                                      <a:latin typeface="Cambria Math" charset="0"/>
                                    </a:rPr>
                                    <m:t>𝑡</m:t>
                                  </m:r>
                                </m:den>
                              </m:f>
                            </m:e>
                          </m:d>
                        </m:e>
                        <m:sub>
                          <m:r>
                            <a:rPr lang="en-US" sz="1500" i="1">
                              <a:solidFill>
                                <a:prstClr val="black"/>
                              </a:solidFill>
                              <a:latin typeface="Cambria Math" charset="0"/>
                            </a:rPr>
                            <m:t>𝐵𝐿</m:t>
                          </m:r>
                        </m:sub>
                      </m:sSub>
                      <m:r>
                        <a:rPr lang="en-US" sz="1500">
                          <a:solidFill>
                            <a:prstClr val="black"/>
                          </a:solidFill>
                          <a:latin typeface="Cambria Math" charset="0"/>
                        </a:rPr>
                        <m:t>=−</m:t>
                      </m:r>
                      <m:f>
                        <m:fPr>
                          <m:ctrlPr>
                            <a:rPr lang="en-US" sz="1500" i="1">
                              <a:solidFill>
                                <a:prstClr val="black"/>
                              </a:solidFill>
                              <a:latin typeface="Cambria Math" charset="0"/>
                            </a:rPr>
                          </m:ctrlPr>
                        </m:fPr>
                        <m:num>
                          <m:r>
                            <a:rPr lang="en-US" sz="1500">
                              <a:solidFill>
                                <a:prstClr val="black"/>
                              </a:solidFill>
                              <a:latin typeface="Cambria Math" charset="0"/>
                            </a:rPr>
                            <m:t>1</m:t>
                          </m:r>
                        </m:num>
                        <m:den>
                          <m:sSup>
                            <m:sSupPr>
                              <m:ctrlPr>
                                <a:rPr lang="en-US" sz="1500" i="1">
                                  <a:solidFill>
                                    <a:prstClr val="black"/>
                                  </a:solidFill>
                                  <a:latin typeface="Cambria Math" charset="0"/>
                                </a:rPr>
                              </m:ctrlPr>
                            </m:sSupPr>
                            <m:e>
                              <m:r>
                                <a:rPr lang="en-US" sz="1500" i="1">
                                  <a:solidFill>
                                    <a:prstClr val="black"/>
                                  </a:solidFill>
                                  <a:latin typeface="Cambria Math" charset="0"/>
                                </a:rPr>
                                <m:t>𝑇</m:t>
                              </m:r>
                            </m:e>
                            <m:sup>
                              <m:r>
                                <a:rPr lang="en-US" sz="1500">
                                  <a:solidFill>
                                    <a:prstClr val="black"/>
                                  </a:solidFill>
                                  <a:latin typeface="Cambria Math" charset="0"/>
                                </a:rPr>
                                <m:t>∗</m:t>
                              </m:r>
                            </m:sup>
                          </m:sSup>
                        </m:den>
                      </m:f>
                      <m:sSub>
                        <m:sSubPr>
                          <m:ctrlPr>
                            <a:rPr lang="en-US" sz="1500" i="1">
                              <a:solidFill>
                                <a:prstClr val="black"/>
                              </a:solidFill>
                              <a:latin typeface="Cambria Math" charset="0"/>
                            </a:rPr>
                          </m:ctrlPr>
                        </m:sSubPr>
                        <m:e>
                          <m:d>
                            <m:dPr>
                              <m:begChr m:val=""/>
                              <m:endChr m:val="|"/>
                              <m:ctrlPr>
                                <a:rPr lang="en-US" sz="1500" i="1">
                                  <a:solidFill>
                                    <a:prstClr val="black"/>
                                  </a:solidFill>
                                  <a:latin typeface="Cambria Math" charset="0"/>
                                </a:rPr>
                              </m:ctrlPr>
                            </m:dPr>
                            <m:e>
                              <m:nary>
                                <m:naryPr>
                                  <m:limLoc m:val="subSup"/>
                                  <m:ctrlPr>
                                    <a:rPr lang="en-US" sz="1500" i="1">
                                      <a:solidFill>
                                        <a:prstClr val="black"/>
                                      </a:solidFill>
                                      <a:latin typeface="Cambria Math" charset="0"/>
                                    </a:rPr>
                                  </m:ctrlPr>
                                </m:naryPr>
                                <m:sub>
                                  <m:sSub>
                                    <m:sSubPr>
                                      <m:ctrlPr>
                                        <a:rPr lang="en-US" sz="1500" i="1">
                                          <a:solidFill>
                                            <a:prstClr val="black"/>
                                          </a:solidFill>
                                          <a:latin typeface="Cambria Math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1500" i="1">
                                          <a:solidFill>
                                            <a:prstClr val="black"/>
                                          </a:solidFill>
                                          <a:latin typeface="Cambria Math" charset="0"/>
                                        </a:rPr>
                                        <m:t>𝑝</m:t>
                                      </m:r>
                                    </m:e>
                                    <m:sub>
                                      <m:r>
                                        <a:rPr lang="en-US" sz="1500" i="1">
                                          <a:solidFill>
                                            <a:prstClr val="black"/>
                                          </a:solidFill>
                                          <a:latin typeface="Cambria Math" charset="0"/>
                                        </a:rPr>
                                        <m:t>𝑠𝑢𝑟𝑓</m:t>
                                      </m:r>
                                    </m:sub>
                                  </m:sSub>
                                </m:sub>
                                <m:sup>
                                  <m:sSub>
                                    <m:sSubPr>
                                      <m:ctrlPr>
                                        <a:rPr lang="en-US" sz="1500" i="1">
                                          <a:solidFill>
                                            <a:prstClr val="black"/>
                                          </a:solidFill>
                                          <a:latin typeface="Cambria Math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1500" i="1">
                                          <a:solidFill>
                                            <a:prstClr val="black"/>
                                          </a:solidFill>
                                          <a:latin typeface="Cambria Math" charset="0"/>
                                        </a:rPr>
                                        <m:t>𝑝</m:t>
                                      </m:r>
                                    </m:e>
                                    <m:sub>
                                      <m:r>
                                        <a:rPr lang="en-US" sz="1500" i="1">
                                          <a:solidFill>
                                            <a:prstClr val="black"/>
                                          </a:solidFill>
                                          <a:latin typeface="Cambria Math" charset="0"/>
                                        </a:rPr>
                                        <m:t>𝑏𝑎𝑠𝑒</m:t>
                                      </m:r>
                                    </m:sub>
                                  </m:sSub>
                                </m:sup>
                                <m:e>
                                  <m:f>
                                    <m:fPr>
                                      <m:ctrlPr>
                                        <a:rPr lang="en-US" sz="1500" i="1">
                                          <a:solidFill>
                                            <a:prstClr val="black"/>
                                          </a:solidFill>
                                          <a:latin typeface="Cambria Math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n-US" sz="1500">
                                          <a:solidFill>
                                            <a:prstClr val="black"/>
                                          </a:solidFill>
                                          <a:latin typeface="Cambria Math" charset="0"/>
                                        </a:rPr>
                                        <m:t>𝜕</m:t>
                                      </m:r>
                                      <m:acc>
                                        <m:accPr>
                                          <m:chr m:val="̅"/>
                                          <m:ctrlPr>
                                            <a:rPr lang="en-US" sz="1500" i="1">
                                              <a:solidFill>
                                                <a:prstClr val="black"/>
                                              </a:solidFill>
                                              <a:latin typeface="Cambria Math" charset="0"/>
                                            </a:rPr>
                                          </m:ctrlPr>
                                        </m:accPr>
                                        <m:e>
                                          <m:sSub>
                                            <m:sSubPr>
                                              <m:ctrlPr>
                                                <a:rPr lang="en-US" sz="1500" i="1">
                                                  <a:solidFill>
                                                    <a:prstClr val="black"/>
                                                  </a:solidFill>
                                                  <a:latin typeface="Cambria Math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m:rPr>
                                                  <m:sty m:val="p"/>
                                                </m:rPr>
                                                <a:rPr lang="en-US" sz="1500">
                                                  <a:solidFill>
                                                    <a:prstClr val="black"/>
                                                  </a:solidFill>
                                                  <a:latin typeface="Cambria Math" charset="0"/>
                                                </a:rPr>
                                                <m:t>T</m:t>
                                              </m:r>
                                            </m:e>
                                            <m:sub>
                                              <m:r>
                                                <a:rPr lang="en-US" sz="1500" i="1">
                                                  <a:solidFill>
                                                    <a:prstClr val="black"/>
                                                  </a:solidFill>
                                                  <a:latin typeface="Cambria Math" charset="0"/>
                                                </a:rPr>
                                                <m:t>𝑣</m:t>
                                              </m:r>
                                            </m:sub>
                                          </m:sSub>
                                        </m:e>
                                      </m:acc>
                                    </m:num>
                                    <m:den>
                                      <m:r>
                                        <a:rPr lang="en-US" sz="1500">
                                          <a:solidFill>
                                            <a:prstClr val="black"/>
                                          </a:solidFill>
                                          <a:latin typeface="Cambria Math" charset="0"/>
                                        </a:rPr>
                                        <m:t>𝜕</m:t>
                                      </m:r>
                                      <m:r>
                                        <a:rPr lang="en-US" sz="1500" i="1">
                                          <a:solidFill>
                                            <a:prstClr val="black"/>
                                          </a:solidFill>
                                          <a:latin typeface="Cambria Math" charset="0"/>
                                        </a:rPr>
                                        <m:t>𝑡</m:t>
                                      </m:r>
                                    </m:den>
                                  </m:f>
                                </m:e>
                              </m:nary>
                            </m:e>
                          </m:d>
                        </m:e>
                        <m:sub>
                          <m:r>
                            <a:rPr lang="en-US" sz="1500" i="1">
                              <a:solidFill>
                                <a:prstClr val="black"/>
                              </a:solidFill>
                              <a:latin typeface="Cambria Math" charset="0"/>
                            </a:rPr>
                            <m:t>𝐵𝐿</m:t>
                          </m:r>
                        </m:sub>
                      </m:sSub>
                      <m:r>
                        <a:rPr lang="en-US" sz="1500" i="1">
                          <a:solidFill>
                            <a:prstClr val="black"/>
                          </a:solidFill>
                          <a:latin typeface="Cambria Math" charset="0"/>
                        </a:rPr>
                        <m:t>𝑑𝑝</m:t>
                      </m:r>
                    </m:oMath>
                  </m:oMathPara>
                </a14:m>
                <a:endParaRPr lang="en-US" sz="1350" dirty="0">
                  <a:solidFill>
                    <a:prstClr val="black"/>
                  </a:solidFill>
                </a:endParaRPr>
              </a:p>
            </p:txBody>
          </p:sp>
        </mc:Choice>
        <mc:Fallback xmlns="">
          <p:sp>
            <p:nvSpPr>
              <p:cNvPr id="8" name="Rectangle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61784" y="4058097"/>
                <a:ext cx="3554050" cy="1110625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Rectangle 8"/>
          <p:cNvSpPr/>
          <p:nvPr/>
        </p:nvSpPr>
        <p:spPr>
          <a:xfrm>
            <a:off x="1038225" y="3876542"/>
            <a:ext cx="7390781" cy="3654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defTabSz="685800">
              <a:lnSpc>
                <a:spcPct val="150000"/>
              </a:lnSpc>
            </a:pPr>
            <a:r>
              <a:rPr lang="en-US" sz="1350" dirty="0">
                <a:solidFill>
                  <a:prstClr val="black"/>
                </a:solidFill>
                <a:latin typeface="Cambria Math" charset="0"/>
                <a:ea typeface="Cambria Math" charset="0"/>
                <a:cs typeface="Cambria Math" charset="0"/>
              </a:rPr>
              <a:t>T</a:t>
            </a:r>
            <a:r>
              <a:rPr lang="en-US" sz="1350" baseline="30000" dirty="0">
                <a:solidFill>
                  <a:prstClr val="black"/>
                </a:solidFill>
                <a:latin typeface="Cambria Math" charset="0"/>
                <a:ea typeface="Cambria Math" charset="0"/>
                <a:cs typeface="Cambria Math" charset="0"/>
              </a:rPr>
              <a:t>*</a:t>
            </a:r>
            <a:r>
              <a:rPr lang="en-US" sz="1350" dirty="0">
                <a:solidFill>
                  <a:prstClr val="black"/>
                </a:solidFill>
                <a:latin typeface="Cambria Math" charset="0"/>
                <a:ea typeface="Cambria Math" charset="0"/>
                <a:cs typeface="Cambria Math" charset="0"/>
              </a:rPr>
              <a:t> is a scale temperature parameter with a range of about 1 to 4 K. </a:t>
            </a:r>
          </a:p>
        </p:txBody>
      </p:sp>
    </p:spTree>
    <p:extLst>
      <p:ext uri="{BB962C8B-B14F-4D97-AF65-F5344CB8AC3E}">
        <p14:creationId xmlns:p14="http://schemas.microsoft.com/office/powerpoint/2010/main" val="3516969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8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Default Design">
  <a:themeElements>
    <a:clrScheme name="Default Design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>
          <a:noFill/>
        </a:ln>
        <a:effectLst/>
        <a:extLst>
          <a:ext uri="{91240B29-F687-4F45-9708-019B960494DF}">
            <a14:hiddenLine xmlns:a14="http://schemas.microsoft.com/office/drawing/2010/main"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blurRad="63500"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18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>
          <a:noFill/>
        </a:ln>
        <a:effectLst/>
        <a:extLst>
          <a:ext uri="{91240B29-F687-4F45-9708-019B960494DF}">
            <a14:hiddenLine xmlns:a14="http://schemas.microsoft.com/office/drawing/2010/main"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blurRad="63500"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18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1_Default Design">
  <a:themeElements>
    <a:clrScheme name="Default Design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>
          <a:noFill/>
        </a:ln>
        <a:effectLst/>
        <a:extLst>
          <a:ext uri="{91240B29-F687-4F45-9708-019B960494DF}">
            <a14:hiddenLine xmlns:a14="http://schemas.microsoft.com/office/drawing/2010/main"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blurRad="63500"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18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>
          <a:noFill/>
        </a:ln>
        <a:effectLst/>
        <a:extLst>
          <a:ext uri="{91240B29-F687-4F45-9708-019B960494DF}">
            <a14:hiddenLine xmlns:a14="http://schemas.microsoft.com/office/drawing/2010/main"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blurRad="63500"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18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6.xml><?xml version="1.0" encoding="utf-8"?>
<a:theme xmlns:a="http://schemas.openxmlformats.org/drawingml/2006/main" name="4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5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8.xml><?xml version="1.0" encoding="utf-8"?>
<a:theme xmlns:a="http://schemas.openxmlformats.org/drawingml/2006/main" name="2_Default Design">
  <a:themeElements>
    <a:clrScheme name="Default Design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>
          <a:noFill/>
        </a:ln>
        <a:effectLst/>
        <a:extLst>
          <a:ext uri="{91240B29-F687-4F45-9708-019B960494DF}">
            <a14:hiddenLine xmlns:a14="http://schemas.microsoft.com/office/drawing/2010/main"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blurRad="63500"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18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>
          <a:noFill/>
        </a:ln>
        <a:effectLst/>
        <a:extLst>
          <a:ext uri="{91240B29-F687-4F45-9708-019B960494DF}">
            <a14:hiddenLine xmlns:a14="http://schemas.microsoft.com/office/drawing/2010/main"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blurRad="63500"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18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9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60679</TotalTime>
  <Words>1922</Words>
  <Application>Microsoft Macintosh PowerPoint</Application>
  <PresentationFormat>On-screen Show (16:9)</PresentationFormat>
  <Paragraphs>197</Paragraphs>
  <Slides>24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8</vt:i4>
      </vt:variant>
      <vt:variant>
        <vt:lpstr>Slide Titles</vt:lpstr>
      </vt:variant>
      <vt:variant>
        <vt:i4>24</vt:i4>
      </vt:variant>
    </vt:vector>
  </HeadingPairs>
  <TitlesOfParts>
    <vt:vector size="42" baseType="lpstr">
      <vt:lpstr>Arial Black</vt:lpstr>
      <vt:lpstr>Calibri</vt:lpstr>
      <vt:lpstr>Calibri Light</vt:lpstr>
      <vt:lpstr>Cambria Math</vt:lpstr>
      <vt:lpstr>Mangal</vt:lpstr>
      <vt:lpstr>ＭＳ Ｐゴシック</vt:lpstr>
      <vt:lpstr>Symbol</vt:lpstr>
      <vt:lpstr>Times New Roman</vt:lpstr>
      <vt:lpstr>宋体</vt:lpstr>
      <vt:lpstr>Arial</vt:lpstr>
      <vt:lpstr>Office Theme</vt:lpstr>
      <vt:lpstr>8_Office Theme</vt:lpstr>
      <vt:lpstr>Default Design</vt:lpstr>
      <vt:lpstr>1_Default Design</vt:lpstr>
      <vt:lpstr>3_Office Theme</vt:lpstr>
      <vt:lpstr>4_Office Theme</vt:lpstr>
      <vt:lpstr>5_Office Theme</vt:lpstr>
      <vt:lpstr>2_Default Design</vt:lpstr>
      <vt:lpstr>New developments and applications using the scale and aerosol aware Grell-Freitas convective parameterization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Improving the simulation of the diurnal cycle of convection in GF scheme </vt:lpstr>
      <vt:lpstr>Diurnal cycle of convection over the Amazon Basin </vt:lpstr>
      <vt:lpstr>PowerPoint Presentation</vt:lpstr>
      <vt:lpstr>The original reason for implementing PDF’s for vertical mass flux: shallow convection</vt:lpstr>
      <vt:lpstr>PowerPoint Presentation</vt:lpstr>
      <vt:lpstr>Stochastic parameter perturbation in GF scheme</vt:lpstr>
      <vt:lpstr>Using SPP to perturb normalized vertical mass flux PDF’s</vt:lpstr>
      <vt:lpstr> Temperature Bias and RMSE profiles for 24hr lead time</vt:lpstr>
      <vt:lpstr> SPP with GF: Opportunities, but much work remains</vt:lpstr>
      <vt:lpstr>PowerPoint Presentation</vt:lpstr>
      <vt:lpstr> Large impact in physics from clw detrainment profiles</vt:lpstr>
      <vt:lpstr>Tuning: usually done within a physics suite, will determine statistical performance for operational applications! </vt:lpstr>
      <vt:lpstr>PowerPoint Presentation</vt:lpstr>
      <vt:lpstr>GF in NASA GEOS Model, Summary of scale dependence tests: Saulo Freitas probably spent close to half a year tuning global precipitation (now very close to observed)</vt:lpstr>
      <vt:lpstr>PowerPoint Presentation</vt:lpstr>
      <vt:lpstr>Near future experiments with WRF and NGGPS: Memory and organization</vt:lpstr>
    </vt:vector>
  </TitlesOfParts>
  <Manager/>
  <Company/>
  <LinksUpToDate>false</LinksUpToDate>
  <SharedDoc>false</SharedDoc>
  <HyperlinkBase/>
  <HyperlinksChanged>false</HyperlinksChanged>
  <AppVersion>15.0034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subject/>
  <dc:creator>john brown</dc:creator>
  <cp:keywords/>
  <dc:description/>
  <cp:lastModifiedBy>Microsoft Office User</cp:lastModifiedBy>
  <cp:revision>318</cp:revision>
  <cp:lastPrinted>2016-01-07T19:39:44Z</cp:lastPrinted>
  <dcterms:created xsi:type="dcterms:W3CDTF">2015-06-23T22:07:25Z</dcterms:created>
  <dcterms:modified xsi:type="dcterms:W3CDTF">2017-06-14T15:25:17Z</dcterms:modified>
  <cp:category/>
</cp:coreProperties>
</file>