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64" r:id="rId4"/>
    <p:sldId id="263" r:id="rId5"/>
    <p:sldId id="265" r:id="rId6"/>
    <p:sldId id="288" r:id="rId7"/>
    <p:sldId id="269" r:id="rId8"/>
    <p:sldId id="285" r:id="rId9"/>
    <p:sldId id="289" r:id="rId10"/>
    <p:sldId id="262" r:id="rId11"/>
    <p:sldId id="266" r:id="rId12"/>
    <p:sldId id="276" r:id="rId13"/>
    <p:sldId id="277" r:id="rId14"/>
    <p:sldId id="278" r:id="rId15"/>
    <p:sldId id="272" r:id="rId16"/>
    <p:sldId id="286" r:id="rId17"/>
    <p:sldId id="283" r:id="rId18"/>
    <p:sldId id="275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77" autoAdjust="0"/>
  </p:normalViewPr>
  <p:slideViewPr>
    <p:cSldViewPr snapToGrid="0" snapToObjects="1">
      <p:cViewPr>
        <p:scale>
          <a:sx n="76" d="100"/>
          <a:sy n="76" d="100"/>
        </p:scale>
        <p:origin x="-193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9E92D-B15C-5D46-AEFE-5766E564760A}" type="datetimeFigureOut">
              <a:rPr lang="en-US" smtClean="0"/>
              <a:t>6/12/17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E2EC9-C5A6-0549-91AE-7DF057419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3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4B9CC4-A1B9-4404-B544-42CF74744F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A771-093D-0F41-8BF8-53CEA81A41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493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Cloud liquid water is more in convective clouds compared to </a:t>
            </a:r>
            <a:r>
              <a:rPr lang="en-US" baseline="0" dirty="0" err="1" smtClean="0"/>
              <a:t>stratiform</a:t>
            </a:r>
            <a:r>
              <a:rPr lang="en-US" baseline="0" dirty="0" smtClean="0"/>
              <a:t> clouds. The CL increases with </a:t>
            </a:r>
            <a:r>
              <a:rPr lang="en-US" baseline="0" smtClean="0"/>
              <a:t>height till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A771-093D-0F41-8BF8-53CEA81A41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493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A771-093D-0F41-8BF8-53CEA81A41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493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A771-093D-0F41-8BF8-53CEA81A41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493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A771-093D-0F41-8BF8-53CEA81A41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493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A771-093D-0F41-8BF8-53CEA81A41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49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4B9CC4-A1B9-4404-B544-42CF74744F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EA8BC-1C77-2A41-85EF-1681AE3D2F9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 errors indicate some small statistically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signficiant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(SS) differences between the H6GF and H6CL in early lead times (18-hr improvement and 48-,54-hr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degredation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H6GF) whereas mean differences show non-SS lower track errors for H6GF at the longest lead times. H6GF configuration demonstrates a reduction in mean intensity biases. The operational HWRF is known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underpredict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intensity for strong AL storms, which appear to be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alleivated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H6GF.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absolute intensity and names of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storms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EA8BC-1C77-2A41-85EF-1681AE3D2F9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A771-093D-0F41-8BF8-53CEA81A41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49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A771-093D-0F41-8BF8-53CEA81A41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49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A771-093D-0F41-8BF8-53CEA81A41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49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http://</a:t>
            </a:r>
            <a:r>
              <a:rPr lang="en-US" baseline="0" dirty="0" err="1" smtClean="0"/>
              <a:t>rammb.cira.colostate.edu</a:t>
            </a:r>
            <a:r>
              <a:rPr lang="en-US" baseline="0" dirty="0" smtClean="0"/>
              <a:t>/products/</a:t>
            </a:r>
            <a:r>
              <a:rPr lang="en-US" baseline="0" dirty="0" err="1" smtClean="0"/>
              <a:t>tc_realtime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image_airctcwa.asp?product</a:t>
            </a:r>
            <a:r>
              <a:rPr lang="en-US" baseline="0" dirty="0" smtClean="0"/>
              <a:t>=</a:t>
            </a:r>
            <a:r>
              <a:rPr lang="en-US" baseline="0" dirty="0" err="1" smtClean="0"/>
              <a:t>airctcwa&amp;storm_identifier</a:t>
            </a:r>
            <a:r>
              <a:rPr lang="en-US" baseline="0" dirty="0" smtClean="0"/>
              <a:t>=al082014&amp;product_filename=2014AL08_AIRCTCWA_201410141800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A771-093D-0F41-8BF8-53CEA81A41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493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location of updrafts change in time but are one side of the </a:t>
            </a:r>
            <a:r>
              <a:rPr lang="en-US" baseline="0" dirty="0" err="1" smtClean="0"/>
              <a:t>eyewall</a:t>
            </a:r>
            <a:r>
              <a:rPr lang="en-US" baseline="0" dirty="0" smtClean="0"/>
              <a:t> most of the time</a:t>
            </a:r>
            <a:r>
              <a:rPr lang="en-US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vertical velocity contours show the location of the roots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updraughts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evident that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vortical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convective cells, highly asymmetric in nature, are ubiquitous throughout the period shown. In the inner core region of the vortex, the roots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updraughts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largely associated with the cyclonic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vorticity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maxima and related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vorticity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filamentary structures, indicating that these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vorticity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features are the result of vortex tube stretching as individual convective cells intensify. However, the convectively intensified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vorticity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lingers after each cell has collapsed. 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A771-093D-0F41-8BF8-53CEA81A41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49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C15-0301-7245-B648-67A09DD96F10}" type="datetimeFigureOut">
              <a:rPr lang="en-US" smtClean="0">
                <a:solidFill>
                  <a:srgbClr val="1F497D"/>
                </a:solidFill>
                <a:latin typeface="Perpetua"/>
              </a:rPr>
              <a:pPr/>
              <a:t>6/12/17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2AEB0A-2404-BA43-A225-1514FD64ADF4}" type="slidenum">
              <a:rPr lang="en-US" smtClean="0">
                <a:latin typeface="Perpetua"/>
              </a:rPr>
              <a:pPr/>
              <a:t>‹#›</a:t>
            </a:fld>
            <a:endParaRPr lang="en-US"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209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C15-0301-7245-B648-67A09DD96F10}" type="datetimeFigureOut">
              <a:rPr lang="en-US" smtClean="0">
                <a:solidFill>
                  <a:srgbClr val="1F497D"/>
                </a:solidFill>
                <a:latin typeface="Perpetua"/>
              </a:rPr>
              <a:pPr/>
              <a:t>6/12/17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82AEB0A-2404-BA43-A225-1514FD64ADF4}" type="slidenum">
              <a:rPr lang="en-US">
                <a:solidFill>
                  <a:prstClr val="black"/>
                </a:solidFill>
                <a:latin typeface="Perpetua"/>
              </a:rPr>
              <a:pPr/>
              <a:t>‹#›</a:t>
            </a:fld>
            <a:endParaRPr lang="en-US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144845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C15-0301-7245-B648-67A09DD96F10}" type="datetimeFigureOut">
              <a:rPr lang="en-US" smtClean="0">
                <a:solidFill>
                  <a:srgbClr val="1F497D"/>
                </a:solidFill>
                <a:latin typeface="Perpetua"/>
              </a:rPr>
              <a:pPr/>
              <a:t>6/12/17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82AEB0A-2404-BA43-A225-1514FD64ADF4}" type="slidenum">
              <a:rPr lang="en-US">
                <a:solidFill>
                  <a:prstClr val="black"/>
                </a:solidFill>
                <a:latin typeface="Perpetua"/>
              </a:rPr>
              <a:pPr/>
              <a:t>‹#›</a:t>
            </a:fld>
            <a:endParaRPr lang="en-US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19495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C15-0301-7245-B648-67A09DD96F10}" type="datetimeFigureOut">
              <a:rPr lang="en-US" smtClean="0">
                <a:solidFill>
                  <a:srgbClr val="1F497D"/>
                </a:solidFill>
                <a:latin typeface="Perpetua"/>
              </a:rPr>
              <a:pPr/>
              <a:t>6/12/17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82AEB0A-2404-BA43-A225-1514FD64ADF4}" type="slidenum">
              <a:rPr lang="en-US">
                <a:solidFill>
                  <a:prstClr val="black"/>
                </a:solidFill>
                <a:latin typeface="Perpetua"/>
              </a:rPr>
              <a:pPr/>
              <a:t>‹#›</a:t>
            </a:fld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497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C15-0301-7245-B648-67A09DD96F10}" type="datetimeFigureOut">
              <a:rPr lang="en-US" smtClean="0">
                <a:solidFill>
                  <a:srgbClr val="1F497D"/>
                </a:solidFill>
                <a:latin typeface="Perpetua"/>
              </a:rPr>
              <a:pPr/>
              <a:t>6/12/17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B82AEB0A-2404-BA43-A225-1514FD64ADF4}" type="slidenum">
              <a:rPr lang="en-US">
                <a:solidFill>
                  <a:prstClr val="black"/>
                </a:solidFill>
                <a:latin typeface="Perpetua"/>
              </a:rPr>
              <a:pPr/>
              <a:t>‹#›</a:t>
            </a:fld>
            <a:endParaRPr lang="en-US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293994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C15-0301-7245-B648-67A09DD96F10}" type="datetimeFigureOut">
              <a:rPr lang="en-US" smtClean="0">
                <a:solidFill>
                  <a:srgbClr val="1F497D"/>
                </a:solidFill>
                <a:latin typeface="Perpetua"/>
              </a:rPr>
              <a:pPr/>
              <a:t>6/12/17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82AEB0A-2404-BA43-A225-1514FD64ADF4}" type="slidenum">
              <a:rPr lang="en-US">
                <a:solidFill>
                  <a:prstClr val="black"/>
                </a:solidFill>
                <a:latin typeface="Perpetua"/>
              </a:rPr>
              <a:pPr/>
              <a:t>‹#›</a:t>
            </a:fld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248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C15-0301-7245-B648-67A09DD96F10}" type="datetimeFigureOut">
              <a:rPr lang="en-US" smtClean="0">
                <a:solidFill>
                  <a:srgbClr val="1F497D"/>
                </a:solidFill>
                <a:latin typeface="Perpetua"/>
              </a:rPr>
              <a:pPr/>
              <a:t>6/12/17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82AEB0A-2404-BA43-A225-1514FD64ADF4}" type="slidenum">
              <a:rPr lang="en-US">
                <a:solidFill>
                  <a:prstClr val="black"/>
                </a:solidFill>
                <a:latin typeface="Perpetua"/>
              </a:rPr>
              <a:pPr/>
              <a:t>‹#›</a:t>
            </a:fld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931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C15-0301-7245-B648-67A09DD96F10}" type="datetimeFigureOut">
              <a:rPr lang="en-US" smtClean="0">
                <a:solidFill>
                  <a:srgbClr val="1F497D"/>
                </a:solidFill>
                <a:latin typeface="Perpetua"/>
              </a:rPr>
              <a:pPr/>
              <a:t>6/12/17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82AEB0A-2404-BA43-A225-1514FD64ADF4}" type="slidenum">
              <a:rPr lang="en-US">
                <a:solidFill>
                  <a:prstClr val="black"/>
                </a:solidFill>
                <a:latin typeface="Perpetua"/>
              </a:rPr>
              <a:pPr/>
              <a:t>‹#›</a:t>
            </a:fld>
            <a:endParaRPr lang="en-US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313065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C15-0301-7245-B648-67A09DD96F10}" type="datetimeFigureOut">
              <a:rPr lang="en-US" smtClean="0">
                <a:solidFill>
                  <a:srgbClr val="1F497D"/>
                </a:solidFill>
                <a:latin typeface="Perpetua"/>
              </a:rPr>
              <a:pPr/>
              <a:t>6/12/17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82AEB0A-2404-BA43-A225-1514FD64ADF4}" type="slidenum">
              <a:rPr lang="en-US">
                <a:solidFill>
                  <a:prstClr val="black"/>
                </a:solidFill>
                <a:latin typeface="Perpetua"/>
              </a:rPr>
              <a:pPr/>
              <a:t>‹#›</a:t>
            </a:fld>
            <a:endParaRPr lang="en-US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5927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C15-0301-7245-B648-67A09DD96F10}" type="datetimeFigureOut">
              <a:rPr lang="en-US" smtClean="0">
                <a:solidFill>
                  <a:srgbClr val="1F497D"/>
                </a:solidFill>
                <a:latin typeface="Perpetua"/>
              </a:rPr>
              <a:pPr/>
              <a:t>6/12/17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B82AEB0A-2404-BA43-A225-1514FD64ADF4}" type="slidenum">
              <a:rPr lang="en-US">
                <a:solidFill>
                  <a:prstClr val="black"/>
                </a:solidFill>
                <a:latin typeface="Perpetua"/>
              </a:rPr>
              <a:pPr/>
              <a:t>‹#›</a:t>
            </a:fld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8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AC15-0301-7245-B648-67A09DD96F10}" type="datetimeFigureOut">
              <a:rPr lang="en-US" smtClean="0">
                <a:solidFill>
                  <a:srgbClr val="1F497D"/>
                </a:solidFill>
                <a:latin typeface="Perpetua"/>
              </a:rPr>
              <a:pPr/>
              <a:t>6/12/17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B82AEB0A-2404-BA43-A225-1514FD64ADF4}" type="slidenum">
              <a:rPr lang="en-US">
                <a:solidFill>
                  <a:prstClr val="black"/>
                </a:solidFill>
                <a:latin typeface="Perpetua"/>
              </a:rPr>
              <a:pPr/>
              <a:t>‹#›</a:t>
            </a:fld>
            <a:endParaRPr lang="en-US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5464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F1AC15-0301-7245-B648-67A09DD96F10}" type="datetimeFigureOut">
              <a:rPr lang="en-US" smtClean="0">
                <a:solidFill>
                  <a:srgbClr val="1F497D"/>
                </a:solidFill>
                <a:latin typeface="Perpetua"/>
              </a:rPr>
              <a:pPr/>
              <a:t>6/12/17</a:t>
            </a:fld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F497D"/>
              </a:solidFill>
              <a:latin typeface="Perpetua"/>
            </a:endParaRPr>
          </a:p>
        </p:txBody>
      </p:sp>
      <p:sp>
        <p:nvSpPr>
          <p:cNvPr id="2" name="Oval 1"/>
          <p:cNvSpPr/>
          <p:nvPr/>
        </p:nvSpPr>
        <p:spPr>
          <a:xfrm>
            <a:off x="8549640" y="626364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98A1D95-6074-7249-9CE1-61D0DB8B1512}" type="slidenum">
              <a:rPr lang="en-US" sz="1200">
                <a:solidFill>
                  <a:prstClr val="white"/>
                </a:solidFill>
                <a:latin typeface="Perpetua"/>
              </a:rPr>
              <a:pPr algn="ctr"/>
              <a:t>‹#›</a:t>
            </a:fld>
            <a:endParaRPr lang="en-US" sz="1200" dirty="0">
              <a:solidFill>
                <a:prstClr val="white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2483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jpe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0.emf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25714" y="3200399"/>
            <a:ext cx="7961085" cy="256131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Mrinal K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Biswas</a:t>
            </a:r>
            <a:r>
              <a:rPr lang="en-US" sz="3600" b="1" baseline="30000" dirty="0" smtClean="0">
                <a:solidFill>
                  <a:schemeClr val="tx2">
                    <a:lumMod val="75000"/>
                  </a:schemeClr>
                </a:solidFill>
              </a:rPr>
              <a:t>1 </a:t>
            </a:r>
          </a:p>
          <a:p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Collaborators: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K. Newman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E. Kalina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Grell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, L. Carson</a:t>
            </a:r>
            <a:r>
              <a:rPr lang="en-US" sz="2800" b="1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J.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Frimel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, G. Grell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, and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L. Bernardet</a:t>
            </a:r>
            <a:r>
              <a:rPr lang="en-US" sz="2800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endParaRPr lang="en-US" sz="2800" b="1" baseline="30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baseline="30000" dirty="0" smtClean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DTC,NCAR, </a:t>
            </a:r>
            <a:r>
              <a:rPr lang="en-US" sz="2200" baseline="300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DTC,ESRL</a:t>
            </a:r>
            <a:r>
              <a:rPr lang="en-US" sz="2200" dirty="0">
                <a:solidFill>
                  <a:schemeClr val="tx1"/>
                </a:solidFill>
              </a:rPr>
              <a:t>,</a:t>
            </a:r>
            <a:r>
              <a:rPr lang="en-US" sz="2200" dirty="0" smtClean="0">
                <a:solidFill>
                  <a:schemeClr val="tx1"/>
                </a:solidFill>
              </a:rPr>
              <a:t>CIRES</a:t>
            </a:r>
            <a:r>
              <a:rPr lang="en-US" smtClean="0">
                <a:solidFill>
                  <a:schemeClr val="tx1"/>
                </a:solidFill>
              </a:rPr>
              <a:t>, </a:t>
            </a:r>
            <a:r>
              <a:rPr lang="en-US" sz="2200" baseline="30000" smtClean="0">
                <a:solidFill>
                  <a:prstClr val="black"/>
                </a:solidFill>
              </a:rPr>
              <a:t>3</a:t>
            </a:r>
            <a:r>
              <a:rPr lang="en-US" sz="2200" smtClean="0">
                <a:solidFill>
                  <a:prstClr val="black"/>
                </a:solidFill>
              </a:rPr>
              <a:t>ESRL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of </a:t>
            </a:r>
            <a:r>
              <a:rPr lang="en-US" dirty="0" err="1" smtClean="0"/>
              <a:t>Grell-Freitas</a:t>
            </a:r>
            <a:r>
              <a:rPr lang="en-US" dirty="0" smtClean="0"/>
              <a:t> scheme with HWRF model</a:t>
            </a:r>
            <a:endParaRPr lang="en-US" dirty="0"/>
          </a:p>
        </p:txBody>
      </p:sp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29907" y="5897047"/>
            <a:ext cx="477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erpetua"/>
              </a:rPr>
              <a:t>18</a:t>
            </a:r>
            <a:r>
              <a:rPr lang="en-US" b="1" baseline="30000" dirty="0" smtClean="0">
                <a:solidFill>
                  <a:srgbClr val="FF0000"/>
                </a:solidFill>
                <a:latin typeface="Perpetua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latin typeface="Perpetua"/>
              </a:rPr>
              <a:t> Annual WRF Users’  Workshop, Boulder CO</a:t>
            </a:r>
            <a:endParaRPr lang="en-US" b="1" dirty="0">
              <a:solidFill>
                <a:srgbClr val="FF0000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114852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955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Case study – Gonzalo </a:t>
            </a:r>
            <a:endParaRPr lang="en-US" sz="3100" dirty="0">
              <a:solidFill>
                <a:srgbClr val="800000"/>
              </a:solidFill>
            </a:endParaRPr>
          </a:p>
        </p:txBody>
      </p:sp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47230" y="2134580"/>
            <a:ext cx="4902081" cy="280076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Differences in the intensity forecast can come from </a:t>
            </a:r>
          </a:p>
          <a:p>
            <a:pPr marL="800100" lvl="1" indent="-342900"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Initial conditions</a:t>
            </a:r>
          </a:p>
          <a:p>
            <a:pPr marL="800100" lvl="1" indent="-342900"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Physics differences</a:t>
            </a:r>
          </a:p>
          <a:p>
            <a:pPr marL="800100" lvl="1" indent="-342900"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Large scale environment</a:t>
            </a:r>
          </a:p>
          <a:p>
            <a:pPr marL="800100" lvl="1" indent="-342900"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Storm scale environment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al082014.2014101312.13614.GF-CL-trk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t="6282" r="22059" b="3597"/>
          <a:stretch/>
        </p:blipFill>
        <p:spPr>
          <a:xfrm>
            <a:off x="1247362" y="1324796"/>
            <a:ext cx="1900761" cy="2893767"/>
          </a:xfrm>
          <a:prstGeom prst="rect">
            <a:avLst/>
          </a:prstGeom>
        </p:spPr>
      </p:pic>
      <p:pic>
        <p:nvPicPr>
          <p:cNvPr id="5" name="Picture 4" descr="al082014.2014101312.13614.GF-CL-i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0417" r="1736" b="11320"/>
          <a:stretch/>
        </p:blipFill>
        <p:spPr>
          <a:xfrm>
            <a:off x="347418" y="4218563"/>
            <a:ext cx="3402524" cy="23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8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955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Wind </a:t>
            </a:r>
            <a:r>
              <a:rPr lang="en-US" dirty="0" smtClean="0"/>
              <a:t>analysis @ t=0</a:t>
            </a:r>
            <a:endParaRPr lang="en-US" sz="3100" dirty="0">
              <a:solidFill>
                <a:srgbClr val="800000"/>
              </a:solidFill>
            </a:endParaRPr>
          </a:p>
        </p:txBody>
      </p:sp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ntrl_wind_cs_we_f00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4932"/>
          <a:stretch/>
        </p:blipFill>
        <p:spPr>
          <a:xfrm>
            <a:off x="564472" y="1695169"/>
            <a:ext cx="3647666" cy="3005213"/>
          </a:xfrm>
          <a:prstGeom prst="rect">
            <a:avLst/>
          </a:prstGeom>
        </p:spPr>
      </p:pic>
      <p:pic>
        <p:nvPicPr>
          <p:cNvPr id="10" name="Picture 9" descr="GF_wind_cs_we_f00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 t="4932"/>
          <a:stretch/>
        </p:blipFill>
        <p:spPr>
          <a:xfrm>
            <a:off x="4132760" y="1695168"/>
            <a:ext cx="3649929" cy="3005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7444" y="2736111"/>
            <a:ext cx="73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00 </a:t>
            </a:r>
            <a:r>
              <a:rPr lang="en-US" b="1" dirty="0" err="1" smtClean="0">
                <a:solidFill>
                  <a:schemeClr val="bg1"/>
                </a:solidFill>
              </a:rPr>
              <a:t>hr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8935" y="2736111"/>
            <a:ext cx="73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00 </a:t>
            </a:r>
            <a:r>
              <a:rPr lang="en-US" b="1" dirty="0" err="1" smtClean="0">
                <a:solidFill>
                  <a:schemeClr val="bg1"/>
                </a:solidFill>
              </a:rPr>
              <a:t>hr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0745" y="2736111"/>
            <a:ext cx="100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Cntrl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5254" y="2736111"/>
            <a:ext cx="100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GF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50447" y="5262774"/>
            <a:ext cx="3523382" cy="83099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Wind structure is different at t=0, due to cycling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702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955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Wind </a:t>
            </a:r>
            <a:r>
              <a:rPr lang="en-US" dirty="0" smtClean="0"/>
              <a:t>forecast</a:t>
            </a:r>
            <a:endParaRPr lang="en-US" sz="3100" dirty="0">
              <a:solidFill>
                <a:srgbClr val="800000"/>
              </a:solidFill>
            </a:endParaRPr>
          </a:p>
        </p:txBody>
      </p:sp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wind10m_cntrl_gonzalo08l.2014101312.hwrfprs.core.f03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t="7746" r="19667" b="4098"/>
          <a:stretch/>
        </p:blipFill>
        <p:spPr>
          <a:xfrm>
            <a:off x="262524" y="4297046"/>
            <a:ext cx="1518002" cy="1461501"/>
          </a:xfrm>
          <a:prstGeom prst="rect">
            <a:avLst/>
          </a:prstGeom>
        </p:spPr>
      </p:pic>
      <p:pic>
        <p:nvPicPr>
          <p:cNvPr id="17" name="Picture 16" descr="wind10m_GF_gonzalo08l.2014101312.hwrfprs.core.f03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7272" r="6009" b="5237"/>
          <a:stretch/>
        </p:blipFill>
        <p:spPr>
          <a:xfrm>
            <a:off x="3449410" y="4299491"/>
            <a:ext cx="1848086" cy="1461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939" y="4299491"/>
            <a:ext cx="1355963" cy="1459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1859" y="4758711"/>
            <a:ext cx="3011441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GF 10m wind </a:t>
            </a:r>
            <a:r>
              <a:rPr lang="en-US" dirty="0" smtClean="0"/>
              <a:t>pattern</a:t>
            </a:r>
            <a:r>
              <a:rPr lang="en-US" dirty="0" smtClean="0"/>
              <a:t> is </a:t>
            </a:r>
            <a:r>
              <a:rPr lang="en-US" dirty="0" err="1" smtClean="0"/>
              <a:t>axisymetric</a:t>
            </a:r>
            <a:r>
              <a:rPr lang="en-US" dirty="0" smtClean="0"/>
              <a:t> at the </a:t>
            </a:r>
            <a:r>
              <a:rPr lang="en-US" dirty="0" smtClean="0"/>
              <a:t>center and is favorable for intensification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95325" y="2446109"/>
            <a:ext cx="3021669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GF wind reach upper levels at t</a:t>
            </a:r>
            <a:r>
              <a:rPr lang="en-US" dirty="0" smtClean="0"/>
              <a:t>=</a:t>
            </a:r>
            <a:r>
              <a:rPr lang="en-US" dirty="0" smtClean="0"/>
              <a:t>15</a:t>
            </a:r>
            <a:r>
              <a:rPr lang="en-US" dirty="0" smtClean="0"/>
              <a:t> </a:t>
            </a:r>
            <a:r>
              <a:rPr lang="en-US" dirty="0" smtClean="0"/>
              <a:t>h, when the intensities starts to diverge</a:t>
            </a:r>
            <a:endParaRPr lang="en-US" dirty="0"/>
          </a:p>
        </p:txBody>
      </p:sp>
      <p:pic>
        <p:nvPicPr>
          <p:cNvPr id="5" name="Picture 4" descr="cntrl_wind_cs_we_f015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4923" r="2344" b="1090"/>
          <a:stretch/>
        </p:blipFill>
        <p:spPr>
          <a:xfrm>
            <a:off x="262524" y="1753298"/>
            <a:ext cx="2633076" cy="2247123"/>
          </a:xfrm>
          <a:prstGeom prst="rect">
            <a:avLst/>
          </a:prstGeom>
        </p:spPr>
      </p:pic>
      <p:pic>
        <p:nvPicPr>
          <p:cNvPr id="19" name="Picture 18" descr="GF_wind_cs_we_f015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t="5206" r="3041" b="981"/>
          <a:stretch/>
        </p:blipFill>
        <p:spPr>
          <a:xfrm>
            <a:off x="3278901" y="1753298"/>
            <a:ext cx="2604075" cy="22471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64790" y="1996731"/>
            <a:ext cx="73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15 </a:t>
            </a:r>
            <a:r>
              <a:rPr lang="en-US" b="1" dirty="0" err="1" smtClean="0">
                <a:solidFill>
                  <a:schemeClr val="bg1"/>
                </a:solidFill>
              </a:rPr>
              <a:t>hr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1049" y="2021792"/>
            <a:ext cx="73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15 </a:t>
            </a:r>
            <a:r>
              <a:rPr lang="en-US" b="1" dirty="0" err="1" smtClean="0">
                <a:solidFill>
                  <a:schemeClr val="bg1"/>
                </a:solidFill>
              </a:rPr>
              <a:t>hr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818" y="1996731"/>
            <a:ext cx="767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FF"/>
                </a:solidFill>
              </a:rPr>
              <a:t>Cntrl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4517" y="2021792"/>
            <a:ext cx="767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GF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5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955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Vertical velocity</a:t>
            </a:r>
            <a:endParaRPr lang="en-US" sz="3100" dirty="0">
              <a:solidFill>
                <a:srgbClr val="800000"/>
              </a:solidFill>
            </a:endParaRPr>
          </a:p>
        </p:txBody>
      </p:sp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84" y="6044364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31970" y="2614337"/>
            <a:ext cx="2490761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Vertically </a:t>
            </a:r>
            <a:r>
              <a:rPr lang="en-US" dirty="0"/>
              <a:t>averaged vertical velocity for GF shows strong updrafts near the eye-wall region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" name="Picture 10" descr="cntrl_vvel_avevert_f01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1" t="8442" r="18541" b="5230"/>
          <a:stretch/>
        </p:blipFill>
        <p:spPr>
          <a:xfrm>
            <a:off x="682424" y="1857547"/>
            <a:ext cx="2018835" cy="1937511"/>
          </a:xfrm>
          <a:prstGeom prst="rect">
            <a:avLst/>
          </a:prstGeom>
        </p:spPr>
      </p:pic>
      <p:pic>
        <p:nvPicPr>
          <p:cNvPr id="12" name="Picture 11" descr="GF_vvel_avevert_f015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7143" r="6353" b="5882"/>
          <a:stretch/>
        </p:blipFill>
        <p:spPr>
          <a:xfrm>
            <a:off x="2777085" y="1857548"/>
            <a:ext cx="2429061" cy="1937511"/>
          </a:xfrm>
          <a:prstGeom prst="rect">
            <a:avLst/>
          </a:prstGeom>
        </p:spPr>
      </p:pic>
      <p:pic>
        <p:nvPicPr>
          <p:cNvPr id="3" name="Picture 2" descr="cntrl_vvel_avevert_f027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4" t="8154" r="21442" b="5061"/>
          <a:stretch/>
        </p:blipFill>
        <p:spPr>
          <a:xfrm>
            <a:off x="682424" y="4158384"/>
            <a:ext cx="1924387" cy="1885980"/>
          </a:xfrm>
          <a:prstGeom prst="rect">
            <a:avLst/>
          </a:prstGeom>
        </p:spPr>
      </p:pic>
      <p:pic>
        <p:nvPicPr>
          <p:cNvPr id="4" name="Picture 3" descr="GF_vvel_avevert_f027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3" t="7463" r="6626" b="3955"/>
          <a:stretch/>
        </p:blipFill>
        <p:spPr>
          <a:xfrm>
            <a:off x="2777085" y="4137443"/>
            <a:ext cx="2429061" cy="190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7888" y="2029900"/>
            <a:ext cx="150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Cntrl</a:t>
            </a:r>
            <a:r>
              <a:rPr lang="en-US" b="1" dirty="0" smtClean="0"/>
              <a:t>        15 h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97888" y="4348283"/>
            <a:ext cx="150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Cntrl</a:t>
            </a:r>
            <a:r>
              <a:rPr lang="en-US" b="1" dirty="0" smtClean="0"/>
              <a:t>        27 h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21328" y="2029982"/>
            <a:ext cx="150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            15 h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21328" y="4348283"/>
            <a:ext cx="150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GF            27 h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32685" y="4159122"/>
            <a:ext cx="2497243" cy="132036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These vertical velocity contours show the location of the roots of the </a:t>
            </a:r>
            <a:r>
              <a:rPr lang="en-US" dirty="0" err="1"/>
              <a:t>updraughts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955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Wind shear</a:t>
            </a:r>
            <a:endParaRPr lang="en-US" sz="3100" dirty="0">
              <a:solidFill>
                <a:srgbClr val="800000"/>
              </a:solidFill>
            </a:endParaRPr>
          </a:p>
        </p:txBody>
      </p:sp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5508" y="3997255"/>
            <a:ext cx="2313304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Shear differences shows increase in environmental shear for control at longer lead times</a:t>
            </a:r>
            <a:endParaRPr lang="en-US" dirty="0"/>
          </a:p>
        </p:txBody>
      </p:sp>
      <p:pic>
        <p:nvPicPr>
          <p:cNvPr id="4" name="Picture 3" descr="cntrl_gonzalo08l.2014101312.shear_mod.global.0p25.f01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5" r="2519" b="1852"/>
          <a:stretch/>
        </p:blipFill>
        <p:spPr>
          <a:xfrm>
            <a:off x="242517" y="1417638"/>
            <a:ext cx="3029522" cy="2226236"/>
          </a:xfrm>
          <a:prstGeom prst="rect">
            <a:avLst/>
          </a:prstGeom>
        </p:spPr>
      </p:pic>
      <p:pic>
        <p:nvPicPr>
          <p:cNvPr id="5" name="Picture 4" descr="GF_gonzalo08l.2014101312.shear_mod.global.0p25.f015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8606" r="2779" b="2179"/>
          <a:stretch/>
        </p:blipFill>
        <p:spPr>
          <a:xfrm>
            <a:off x="3491753" y="1417638"/>
            <a:ext cx="2995496" cy="2226236"/>
          </a:xfrm>
          <a:prstGeom prst="rect">
            <a:avLst/>
          </a:prstGeom>
        </p:spPr>
      </p:pic>
      <p:pic>
        <p:nvPicPr>
          <p:cNvPr id="9" name="Picture 8" descr="cntrl_GF_diff_gonzalo08l.2014101312.shear_mod.global.0p25.f015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9151" r="2955" b="2069"/>
          <a:stretch/>
        </p:blipFill>
        <p:spPr>
          <a:xfrm>
            <a:off x="294342" y="3854823"/>
            <a:ext cx="3037313" cy="2226890"/>
          </a:xfrm>
          <a:prstGeom prst="rect">
            <a:avLst/>
          </a:prstGeom>
        </p:spPr>
      </p:pic>
      <p:pic>
        <p:nvPicPr>
          <p:cNvPr id="16" name="Picture 15" descr="cntrl_GF_diff_gonzalo08l.2014101312.shear_mod.global.0p25.f072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t="8932" r="3737" b="2287"/>
          <a:stretch/>
        </p:blipFill>
        <p:spPr>
          <a:xfrm>
            <a:off x="3380587" y="3854823"/>
            <a:ext cx="2916453" cy="217865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07593" y="1803803"/>
            <a:ext cx="1149572" cy="1151422"/>
          </a:xfrm>
          <a:prstGeom prst="ellipse">
            <a:avLst/>
          </a:prstGeom>
          <a:noFill/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06262" y="2228600"/>
            <a:ext cx="351707" cy="329131"/>
          </a:xfrm>
          <a:prstGeom prst="ellipse">
            <a:avLst/>
          </a:prstGeom>
          <a:solidFill>
            <a:schemeClr val="bg1">
              <a:lumMod val="85000"/>
              <a:alpha val="55000"/>
            </a:schemeClr>
          </a:solidFill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21416" y="1791637"/>
            <a:ext cx="1149572" cy="1151422"/>
          </a:xfrm>
          <a:prstGeom prst="ellipse">
            <a:avLst/>
          </a:prstGeom>
          <a:noFill/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20085" y="2216434"/>
            <a:ext cx="351707" cy="329131"/>
          </a:xfrm>
          <a:prstGeom prst="ellipse">
            <a:avLst/>
          </a:prstGeom>
          <a:solidFill>
            <a:schemeClr val="bg1">
              <a:lumMod val="85000"/>
              <a:alpha val="55000"/>
            </a:schemeClr>
          </a:solidFill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17822" y="4240229"/>
            <a:ext cx="1149572" cy="1151422"/>
          </a:xfrm>
          <a:prstGeom prst="ellipse">
            <a:avLst/>
          </a:prstGeom>
          <a:noFill/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16491" y="4665026"/>
            <a:ext cx="351707" cy="329131"/>
          </a:xfrm>
          <a:prstGeom prst="ellipse">
            <a:avLst/>
          </a:prstGeom>
          <a:solidFill>
            <a:schemeClr val="bg1">
              <a:lumMod val="85000"/>
              <a:alpha val="55000"/>
            </a:schemeClr>
          </a:solidFill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69709" y="4392629"/>
            <a:ext cx="1149572" cy="1151422"/>
          </a:xfrm>
          <a:prstGeom prst="ellipse">
            <a:avLst/>
          </a:prstGeom>
          <a:noFill/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68378" y="4817426"/>
            <a:ext cx="351707" cy="329131"/>
          </a:xfrm>
          <a:prstGeom prst="ellipse">
            <a:avLst/>
          </a:prstGeom>
          <a:solidFill>
            <a:schemeClr val="bg1">
              <a:lumMod val="85000"/>
              <a:alpha val="55000"/>
            </a:schemeClr>
          </a:solidFill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0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955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Precipitation</a:t>
            </a:r>
            <a:endParaRPr lang="en-US" sz="3100" dirty="0">
              <a:solidFill>
                <a:srgbClr val="800000"/>
              </a:solidFill>
            </a:endParaRPr>
          </a:p>
        </p:txBody>
      </p:sp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84" y="6044364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ntrl_GF_aravprecip_gonzalo08l.2014101312.hwrfprs.globa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t="7966" r="3457" b="3892"/>
          <a:stretch/>
        </p:blipFill>
        <p:spPr>
          <a:xfrm>
            <a:off x="1858079" y="1743820"/>
            <a:ext cx="3429208" cy="3024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3724" y="4793536"/>
            <a:ext cx="2330824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GF produces higher total precipitation than control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9728" y="5460697"/>
            <a:ext cx="2816412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Large-scale precipitation higher than convective-scale in GF 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813342" y="3250708"/>
            <a:ext cx="22411" cy="1580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18510" y="3033059"/>
            <a:ext cx="0" cy="2407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02256" y="1844178"/>
            <a:ext cx="165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Parent domain average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8499" y="1374488"/>
            <a:ext cx="566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 series of area averaged accumulated precipitation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54168" y="2028139"/>
            <a:ext cx="1867187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Closed circle - GF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54167" y="2663727"/>
            <a:ext cx="2625435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precipitation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Grid scale precipitation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Convective precipitation</a:t>
            </a:r>
            <a:endParaRPr lang="en-US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7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955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Temperature tendencies  </a:t>
            </a:r>
            <a:endParaRPr lang="en-US" sz="3100" dirty="0">
              <a:solidFill>
                <a:srgbClr val="800000"/>
              </a:solidFill>
            </a:endParaRPr>
          </a:p>
        </p:txBody>
      </p:sp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hten_1degavg_Gonzalo_TTend_d03_2014-10-14_0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20561" r="7657" b="13494"/>
          <a:stretch/>
        </p:blipFill>
        <p:spPr>
          <a:xfrm>
            <a:off x="914400" y="1417638"/>
            <a:ext cx="5337933" cy="3342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3694" y="4913195"/>
            <a:ext cx="2892921" cy="15696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/>
              <a:t>Temperature tendency </a:t>
            </a:r>
            <a:r>
              <a:rPr lang="en-US" sz="2400" dirty="0" smtClean="0"/>
              <a:t>from the convective scheme is higher for control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79269" y="4913195"/>
            <a:ext cx="2892921" cy="12003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Temperature tendency from microphysics is higher for GF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885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955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Scale Awareness</a:t>
            </a:r>
            <a:endParaRPr lang="en-US" sz="3100" dirty="0">
              <a:solidFill>
                <a:srgbClr val="800000"/>
              </a:solidFill>
            </a:endParaRPr>
          </a:p>
        </p:txBody>
      </p:sp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ten_3degavg_Gonzalo_TTend_CTRL_2014-10-14_03.0000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11740" r="23211" b="8984"/>
          <a:stretch/>
        </p:blipFill>
        <p:spPr>
          <a:xfrm>
            <a:off x="252643" y="1623059"/>
            <a:ext cx="3574350" cy="3564162"/>
          </a:xfrm>
          <a:prstGeom prst="rect">
            <a:avLst/>
          </a:prstGeom>
        </p:spPr>
      </p:pic>
      <p:pic>
        <p:nvPicPr>
          <p:cNvPr id="15" name="Picture 14" descr="Tten_3degavg_Gonzalo_TTend_GF_2014-10-14_03.00000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11299" r="22701" b="8984"/>
          <a:stretch/>
        </p:blipFill>
        <p:spPr>
          <a:xfrm>
            <a:off x="4056036" y="1623060"/>
            <a:ext cx="3564861" cy="35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7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955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sz="3100" dirty="0">
              <a:solidFill>
                <a:srgbClr val="800000"/>
              </a:solidFill>
            </a:endParaRPr>
          </a:p>
        </p:txBody>
      </p:sp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1914798"/>
            <a:ext cx="789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HWRF-GF produced neutral to positive track errors compared to control</a:t>
            </a:r>
          </a:p>
          <a:p>
            <a:r>
              <a:rPr lang="en-US" dirty="0" smtClean="0"/>
              <a:t>HWRF-GF alleviates the negative intensity bias compared to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0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955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DTC visitor program</a:t>
            </a:r>
            <a:endParaRPr lang="en-US" sz="3100" dirty="0">
              <a:solidFill>
                <a:srgbClr val="800000"/>
              </a:solidFill>
            </a:endParaRPr>
          </a:p>
        </p:txBody>
      </p:sp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1914798"/>
            <a:ext cx="789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HWRF-GF produced neutral to positive track errors compared to control</a:t>
            </a:r>
          </a:p>
          <a:p>
            <a:r>
              <a:rPr lang="en-US" dirty="0" smtClean="0"/>
              <a:t>HWRF-GF alleviates the negative intensity bias compared to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3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we improve intensity forecasts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NHC’s official intensity error trend shows some improvement in intensity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prediction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 prediction still an issue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Avenues currently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persued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 in data assimilation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Ocean response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Physics advancements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>
                <a:solidFill>
                  <a:prstClr val="black"/>
                </a:solidFill>
                <a:latin typeface="Perpetua"/>
              </a:rPr>
              <a:pPr/>
              <a:t>2</a:t>
            </a:fld>
            <a:endParaRPr lang="en-US">
              <a:solidFill>
                <a:prstClr val="black"/>
              </a:solidFill>
              <a:latin typeface="Perpetua"/>
            </a:endParaRPr>
          </a:p>
        </p:txBody>
      </p:sp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262" y="4403201"/>
            <a:ext cx="2567133" cy="192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262" y="2479914"/>
            <a:ext cx="2564382" cy="192328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7603632" y="2679968"/>
            <a:ext cx="5381" cy="1490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616120" y="4597468"/>
            <a:ext cx="5382" cy="1490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3504" y="5401746"/>
            <a:ext cx="429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09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DTC’s Testing Configurations</a:t>
            </a:r>
            <a:endParaRPr lang="en-US" dirty="0"/>
          </a:p>
        </p:txBody>
      </p:sp>
      <p:pic>
        <p:nvPicPr>
          <p:cNvPr id="19" name="Picture 18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50817"/>
              </p:ext>
            </p:extLst>
          </p:nvPr>
        </p:nvGraphicFramePr>
        <p:xfrm>
          <a:off x="1495619" y="1794980"/>
          <a:ext cx="6032439" cy="313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307"/>
                <a:gridCol w="2228319"/>
                <a:gridCol w="2010813"/>
              </a:tblGrid>
              <a:tr h="8924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 – </a:t>
                      </a:r>
                    </a:p>
                    <a:p>
                      <a:pPr algn="ctr"/>
                      <a:r>
                        <a:rPr lang="en-US" dirty="0" smtClean="0"/>
                        <a:t>HWRF with SASAS (H6CL)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HWRF with GF (H6GF)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Cumulus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Scale</a:t>
                      </a:r>
                      <a:r>
                        <a:rPr lang="en-US" baseline="0" dirty="0" smtClean="0"/>
                        <a:t> Aware SAS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GF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Ferrier-</a:t>
                      </a:r>
                      <a:r>
                        <a:rPr lang="en-US" dirty="0" err="1" smtClean="0"/>
                        <a:t>Aligo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Ferrier-</a:t>
                      </a:r>
                      <a:r>
                        <a:rPr lang="en-US" dirty="0" err="1" smtClean="0"/>
                        <a:t>Aligo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layer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HWRF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HWRF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Land surface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Noah LSM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Noah LSM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PBL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GFS Hybrid EDMF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GFS Hybrid EDMF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RRTMG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RRTMG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0655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HWRF grid configuration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10200" y="1447800"/>
            <a:ext cx="3581400" cy="1754327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Atmospheric configuration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Horizontal grid spacing: 18, </a:t>
            </a:r>
            <a:r>
              <a:rPr lang="en-US" dirty="0"/>
              <a:t>6</a:t>
            </a:r>
            <a:r>
              <a:rPr lang="en-US" dirty="0" smtClean="0"/>
              <a:t>, </a:t>
            </a:r>
            <a:r>
              <a:rPr lang="en-US" dirty="0"/>
              <a:t>2</a:t>
            </a:r>
            <a:r>
              <a:rPr lang="en-US" dirty="0" smtClean="0"/>
              <a:t> km</a:t>
            </a:r>
          </a:p>
          <a:p>
            <a:pPr>
              <a:buFont typeface="Arial"/>
              <a:buChar char="•"/>
            </a:pPr>
            <a:r>
              <a:rPr lang="en-US" dirty="0" smtClean="0"/>
              <a:t>Inner nests move to follow storm</a:t>
            </a:r>
          </a:p>
          <a:p>
            <a:pPr>
              <a:buFont typeface="Arial"/>
              <a:buChar char="•"/>
            </a:pPr>
            <a:r>
              <a:rPr lang="en-US" dirty="0" smtClean="0"/>
              <a:t>Domain location vary from run to run depending on storm location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61 vertical levels; top at 2 hPa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0200" y="3657600"/>
            <a:ext cx="3581400" cy="2585323"/>
          </a:xfrm>
          <a:prstGeom prst="rect">
            <a:avLst/>
          </a:prstGeom>
          <a:solidFill>
            <a:schemeClr val="accent3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Oceanic configuration – MPIPOM-TC</a:t>
            </a:r>
          </a:p>
          <a:p>
            <a:pPr>
              <a:buFont typeface="Arial"/>
              <a:buChar char="•"/>
            </a:pPr>
            <a:r>
              <a:rPr lang="en-US" dirty="0" smtClean="0"/>
              <a:t>Horizontal grid spacing: 1/12 </a:t>
            </a:r>
            <a:r>
              <a:rPr lang="en-US" dirty="0" err="1" smtClean="0"/>
              <a:t>deg</a:t>
            </a:r>
            <a:r>
              <a:rPr lang="en-US" dirty="0" smtClean="0"/>
              <a:t> ( ~9km)</a:t>
            </a:r>
          </a:p>
          <a:p>
            <a:pPr>
              <a:buFont typeface="Arial"/>
              <a:buChar char="•"/>
            </a:pPr>
            <a:r>
              <a:rPr lang="en-US" dirty="0" smtClean="0"/>
              <a:t>Location of grid depends of location of storm</a:t>
            </a:r>
          </a:p>
          <a:p>
            <a:pPr>
              <a:buFont typeface="Arial"/>
              <a:buChar char="•"/>
            </a:pPr>
            <a:r>
              <a:rPr lang="en-US" dirty="0" smtClean="0"/>
              <a:t>Atlantic and N. Eastern Pacific</a:t>
            </a:r>
          </a:p>
          <a:p>
            <a:pPr lvl="1">
              <a:buFont typeface="Arial"/>
              <a:buChar char="•"/>
            </a:pPr>
            <a:r>
              <a:rPr lang="en-US" dirty="0"/>
              <a:t>3</a:t>
            </a:r>
            <a:r>
              <a:rPr lang="en-US" dirty="0" smtClean="0"/>
              <a:t>-D  model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23 vertical levels</a:t>
            </a:r>
          </a:p>
        </p:txBody>
      </p:sp>
      <p:pic>
        <p:nvPicPr>
          <p:cNvPr id="19" name="Picture 18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8764" b="16905"/>
          <a:stretch/>
        </p:blipFill>
        <p:spPr>
          <a:xfrm>
            <a:off x="457200" y="1524000"/>
            <a:ext cx="4758101" cy="3962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29000" y="1752600"/>
            <a:ext cx="1524000" cy="646331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MPIPOM-TC Atlantic domain</a:t>
            </a:r>
          </a:p>
        </p:txBody>
      </p:sp>
      <p:cxnSp>
        <p:nvCxnSpPr>
          <p:cNvPr id="25" name="Straight Arrow Connector 24"/>
          <p:cNvCxnSpPr>
            <a:stCxn id="21" idx="2"/>
          </p:cNvCxnSpPr>
          <p:nvPr/>
        </p:nvCxnSpPr>
        <p:spPr>
          <a:xfrm flipH="1">
            <a:off x="3733800" y="2398931"/>
            <a:ext cx="457200" cy="115669"/>
          </a:xfrm>
          <a:prstGeom prst="straightConnector1">
            <a:avLst/>
          </a:prstGeom>
          <a:ln w="3492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371600" y="3048000"/>
            <a:ext cx="1295400" cy="76200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8200" y="3810000"/>
            <a:ext cx="501835" cy="369332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0" y="4419600"/>
            <a:ext cx="501835" cy="369332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d03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371600" y="3200400"/>
            <a:ext cx="1600200" cy="129540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15120" y="5144852"/>
            <a:ext cx="501835" cy="369332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d01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425240" y="5039739"/>
            <a:ext cx="304800" cy="15240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0655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965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Components of HWRF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5"/>
          <a:stretch/>
        </p:blipFill>
        <p:spPr>
          <a:xfrm>
            <a:off x="1371600" y="1302056"/>
            <a:ext cx="6351659" cy="445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874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Results</a:t>
            </a:r>
            <a:endParaRPr lang="en-US" dirty="0"/>
          </a:p>
        </p:txBody>
      </p:sp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927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965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Track and Intensity errors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6" r="3694" b="8895"/>
          <a:stretch/>
        </p:blipFill>
        <p:spPr>
          <a:xfrm>
            <a:off x="188261" y="1848971"/>
            <a:ext cx="3456904" cy="229335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6" r="4045" b="7855"/>
          <a:stretch/>
        </p:blipFill>
        <p:spPr>
          <a:xfrm>
            <a:off x="188261" y="4142322"/>
            <a:ext cx="3410245" cy="2275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6436" y="5083575"/>
            <a:ext cx="2353235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Neutral to positive track forecasts improvements for GF scheme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47118" y="4806576"/>
            <a:ext cx="2353235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Negative intensity bias was alleviated for the GF scheme especially at longer lead times</a:t>
            </a:r>
            <a:endParaRPr lang="en-US" dirty="0"/>
          </a:p>
        </p:txBody>
      </p:sp>
      <p:pic>
        <p:nvPicPr>
          <p:cNvPr id="4" name="Picture 3" descr="H6CL_H6GF_AL_WDER_abs_ALLCI_MEAN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 r="4096" b="8010"/>
          <a:stretch/>
        </p:blipFill>
        <p:spPr>
          <a:xfrm>
            <a:off x="3598506" y="1813687"/>
            <a:ext cx="3668524" cy="2310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633" y="1160965"/>
            <a:ext cx="582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Storms included: Gonzalo (2014), </a:t>
            </a:r>
            <a:r>
              <a:rPr lang="en-US" dirty="0" err="1" smtClean="0"/>
              <a:t>Edouard</a:t>
            </a:r>
            <a:r>
              <a:rPr lang="en-US" dirty="0" smtClean="0"/>
              <a:t> (2014), Matthew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456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955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Intensification</a:t>
            </a:r>
            <a:r>
              <a:rPr lang="en-US" dirty="0" smtClean="0"/>
              <a:t> </a:t>
            </a:r>
            <a:endParaRPr lang="en-US" sz="3100" dirty="0">
              <a:solidFill>
                <a:srgbClr val="800000"/>
              </a:solidFill>
            </a:endParaRPr>
          </a:p>
        </p:txBody>
      </p:sp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075164"/>
              </p:ext>
            </p:extLst>
          </p:nvPr>
        </p:nvGraphicFramePr>
        <p:xfrm>
          <a:off x="2015303" y="2120900"/>
          <a:ext cx="55880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Document" r:id="rId5" imgW="5588000" imgH="1308100" progId="Word.Document.12">
                  <p:embed/>
                </p:oleObj>
              </mc:Choice>
              <mc:Fallback>
                <p:oleObj name="Document" r:id="rId5" imgW="5588000" imgH="1308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5303" y="2120900"/>
                        <a:ext cx="5588000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003701"/>
              </p:ext>
            </p:extLst>
          </p:nvPr>
        </p:nvGraphicFramePr>
        <p:xfrm>
          <a:off x="1988159" y="3761125"/>
          <a:ext cx="55880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Document" r:id="rId7" imgW="5588000" imgH="1308100" progId="Word.Document.12">
                  <p:embed/>
                </p:oleObj>
              </mc:Choice>
              <mc:Fallback>
                <p:oleObj name="Document" r:id="rId7" imgW="5588000" imgH="1308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8159" y="3761125"/>
                        <a:ext cx="5588000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55610" y="1880119"/>
            <a:ext cx="1539668" cy="4966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Control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855610" y="3657225"/>
            <a:ext cx="1539668" cy="4966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GF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015303" y="5442594"/>
            <a:ext cx="3391529" cy="7343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“RI” is defined as 20 </a:t>
            </a:r>
            <a:r>
              <a:rPr lang="en-US" sz="2400" dirty="0" err="1" smtClean="0"/>
              <a:t>kt</a:t>
            </a:r>
            <a:r>
              <a:rPr lang="en-US" sz="2400" dirty="0" smtClean="0"/>
              <a:t> intensity increase in 24 </a:t>
            </a:r>
            <a:r>
              <a:rPr lang="en-US" sz="2400" dirty="0" err="1" smtClean="0"/>
              <a:t>hr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961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Case study</a:t>
            </a:r>
            <a:endParaRPr lang="en-US" dirty="0"/>
          </a:p>
        </p:txBody>
      </p:sp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172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T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5397</TotalTime>
  <Words>818</Words>
  <Application>Microsoft Macintosh PowerPoint</Application>
  <PresentationFormat>On-screen Show (4:3)</PresentationFormat>
  <Paragraphs>138</Paragraphs>
  <Slides>19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DTC</vt:lpstr>
      <vt:lpstr>Document</vt:lpstr>
      <vt:lpstr>Testing of Grell-Freitas scheme with HWRF model</vt:lpstr>
      <vt:lpstr>Motivation</vt:lpstr>
      <vt:lpstr>DTC’s Testing Configurations</vt:lpstr>
      <vt:lpstr>HWRF grid configuration</vt:lpstr>
      <vt:lpstr>Components of HWRF system</vt:lpstr>
      <vt:lpstr>Results</vt:lpstr>
      <vt:lpstr>Track and Intensity errors</vt:lpstr>
      <vt:lpstr>Intensification </vt:lpstr>
      <vt:lpstr>Case study</vt:lpstr>
      <vt:lpstr>Case study – Gonzalo </vt:lpstr>
      <vt:lpstr>Wind analysis @ t=0</vt:lpstr>
      <vt:lpstr>Wind forecast</vt:lpstr>
      <vt:lpstr>Vertical velocity</vt:lpstr>
      <vt:lpstr>Wind shear</vt:lpstr>
      <vt:lpstr>Precipitation</vt:lpstr>
      <vt:lpstr>Temperature tendencies  </vt:lpstr>
      <vt:lpstr>Scale Awareness</vt:lpstr>
      <vt:lpstr>Summary</vt:lpstr>
      <vt:lpstr>DTC visitor program</vt:lpstr>
    </vt:vector>
  </TitlesOfParts>
  <Company>UCAR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Cyclone forecast verification: New Ideas</dc:title>
  <dc:creator>Mrinal Biswas</dc:creator>
  <cp:lastModifiedBy>Mrinal Biswas</cp:lastModifiedBy>
  <cp:revision>260</cp:revision>
  <cp:lastPrinted>2017-06-13T00:28:36Z</cp:lastPrinted>
  <dcterms:created xsi:type="dcterms:W3CDTF">2017-06-05T16:00:45Z</dcterms:created>
  <dcterms:modified xsi:type="dcterms:W3CDTF">2017-06-13T20:31:30Z</dcterms:modified>
</cp:coreProperties>
</file>