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22"/>
  </p:notesMasterIdLst>
  <p:sldIdLst>
    <p:sldId id="256" r:id="rId3"/>
    <p:sldId id="306" r:id="rId4"/>
    <p:sldId id="260" r:id="rId5"/>
    <p:sldId id="335" r:id="rId6"/>
    <p:sldId id="342" r:id="rId7"/>
    <p:sldId id="339" r:id="rId8"/>
    <p:sldId id="349" r:id="rId9"/>
    <p:sldId id="345" r:id="rId10"/>
    <p:sldId id="327" r:id="rId11"/>
    <p:sldId id="343" r:id="rId12"/>
    <p:sldId id="344" r:id="rId13"/>
    <p:sldId id="348" r:id="rId14"/>
    <p:sldId id="346" r:id="rId15"/>
    <p:sldId id="347" r:id="rId16"/>
    <p:sldId id="341" r:id="rId17"/>
    <p:sldId id="350" r:id="rId18"/>
    <p:sldId id="352" r:id="rId19"/>
    <p:sldId id="353" r:id="rId20"/>
    <p:sldId id="351" r:id="rId21"/>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8706"/>
    <a:srgbClr val="C00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2444" autoAdjust="0"/>
  </p:normalViewPr>
  <p:slideViewPr>
    <p:cSldViewPr>
      <p:cViewPr varScale="1">
        <p:scale>
          <a:sx n="107" d="100"/>
          <a:sy n="107" d="100"/>
        </p:scale>
        <p:origin x="1116" y="114"/>
      </p:cViewPr>
      <p:guideLst>
        <p:guide orient="horz" pos="2160"/>
        <p:guide pos="2880"/>
      </p:guideLst>
    </p:cSldViewPr>
  </p:slideViewPr>
  <p:outlineViewPr>
    <p:cViewPr>
      <p:scale>
        <a:sx n="33" d="100"/>
        <a:sy n="33" d="100"/>
      </p:scale>
      <p:origin x="0" y="-7891"/>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658CD3B5-B3A2-479F-AC32-40C996F82EB0}" type="datetimeFigureOut">
              <a:rPr lang="en-US" smtClean="0"/>
              <a:pPr/>
              <a:t>6/7/2017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49EE4D71-1CBD-4053-A361-2337617C0F39}" type="slidenum">
              <a:rPr lang="en-US" smtClean="0"/>
              <a:pPr/>
              <a:t>‹#›</a:t>
            </a:fld>
            <a:endParaRPr lang="en-US"/>
          </a:p>
        </p:txBody>
      </p:sp>
    </p:spTree>
    <p:extLst>
      <p:ext uri="{BB962C8B-B14F-4D97-AF65-F5344CB8AC3E}">
        <p14:creationId xmlns:p14="http://schemas.microsoft.com/office/powerpoint/2010/main" val="389584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a:t>
            </a:fld>
            <a:endParaRPr lang="en-US"/>
          </a:p>
        </p:txBody>
      </p:sp>
    </p:spTree>
    <p:extLst>
      <p:ext uri="{BB962C8B-B14F-4D97-AF65-F5344CB8AC3E}">
        <p14:creationId xmlns:p14="http://schemas.microsoft.com/office/powerpoint/2010/main" val="307893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WRF generally underestimates</a:t>
            </a:r>
            <a:r>
              <a:rPr lang="en-US" baseline="0" dirty="0"/>
              <a:t> precipitation over the Plains and Midwestern States during this JJA simulation. This is likely due to the model’s inability to allow adequate propagation of convection from the Rockies into the Plain States. This issue is present in many modeling systems not just WRF.  When WRF-ACI is introduced the microphysics scheme makes MSKF precipitation much more moisture dependent with dryer areas in the North and Western portions of the domain loosing precipitation. Some of this precipitation reduction is compensated by increases in grid scale precipitation over the region but the net effect is a drying that increases the simulated dry bias by approximately 10 mm.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10</a:t>
            </a:fld>
            <a:endParaRPr lang="en-US"/>
          </a:p>
        </p:txBody>
      </p:sp>
    </p:spTree>
    <p:extLst>
      <p:ext uri="{BB962C8B-B14F-4D97-AF65-F5344CB8AC3E}">
        <p14:creationId xmlns:p14="http://schemas.microsoft.com/office/powerpoint/2010/main" val="201735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the base model and WRF-ACI simulate 2m temperature and dew point well due to the use of the FASDAS system. The reduced SWCF from the effective radii coupling leads the a slight increase in the model’s warm bias while the air is drier either due to reductions in precipitation or greater conversion of moisture into cloud water.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11</a:t>
            </a:fld>
            <a:endParaRPr lang="en-US"/>
          </a:p>
        </p:txBody>
      </p:sp>
    </p:spTree>
    <p:extLst>
      <p:ext uri="{BB962C8B-B14F-4D97-AF65-F5344CB8AC3E}">
        <p14:creationId xmlns:p14="http://schemas.microsoft.com/office/powerpoint/2010/main" val="395907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12</a:t>
            </a:fld>
            <a:endParaRPr lang="en-US"/>
          </a:p>
        </p:txBody>
      </p:sp>
    </p:spTree>
    <p:extLst>
      <p:ext uri="{BB962C8B-B14F-4D97-AF65-F5344CB8AC3E}">
        <p14:creationId xmlns:p14="http://schemas.microsoft.com/office/powerpoint/2010/main" val="263064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clear decline in ACI induced changes in LWP with resolution. At 36km </a:t>
            </a:r>
            <a:r>
              <a:rPr lang="en-US" baseline="0" dirty="0" err="1"/>
              <a:t>subgrid</a:t>
            </a:r>
            <a:r>
              <a:rPr lang="en-US" baseline="0" dirty="0"/>
              <a:t> scale LWP changes are dominated by the </a:t>
            </a:r>
            <a:r>
              <a:rPr lang="en-US" baseline="0" dirty="0" err="1"/>
              <a:t>subgrid</a:t>
            </a:r>
            <a:r>
              <a:rPr lang="en-US" baseline="0" dirty="0"/>
              <a:t> scale and the grid scale component becomes dominant starting at 12km and continuing to 4km. </a:t>
            </a:r>
            <a:r>
              <a:rPr lang="en-US" baseline="0" dirty="0" err="1"/>
              <a:t>Subgrid</a:t>
            </a:r>
            <a:r>
              <a:rPr lang="en-US" baseline="0" dirty="0"/>
              <a:t> scale increases in LWP from aerosols occur due to the reduction in </a:t>
            </a:r>
            <a:r>
              <a:rPr lang="en-US" baseline="0" dirty="0" err="1"/>
              <a:t>autoconversion</a:t>
            </a:r>
            <a:r>
              <a:rPr lang="en-US" baseline="0" dirty="0"/>
              <a:t> and subsequently </a:t>
            </a:r>
            <a:r>
              <a:rPr lang="en-US" baseline="0" dirty="0" err="1"/>
              <a:t>accreation</a:t>
            </a:r>
            <a:r>
              <a:rPr lang="en-US" baseline="0" dirty="0"/>
              <a:t> when aerosols levels are higher this reduces the sinks in the qc tendency equations are leads to and increase in LWP. The reduction in rain and increase in cloud water is consistent with and increases cloud lifetime effect. At the grid scale this impact is not as clear and the grid scale tends to be impacted by changes in condensation from differences induced by aerosol feedbacks and the </a:t>
            </a:r>
            <a:r>
              <a:rPr lang="en-US" baseline="0" dirty="0" err="1"/>
              <a:t>subgrid</a:t>
            </a:r>
            <a:r>
              <a:rPr lang="en-US" baseline="0" dirty="0"/>
              <a:t> scale aerosol effects. However, the average increase in LWP in the grid scale indicates that there is somewhat of a cloud lifetime effect.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13</a:t>
            </a:fld>
            <a:endParaRPr lang="en-US" dirty="0"/>
          </a:p>
        </p:txBody>
      </p:sp>
    </p:spTree>
    <p:extLst>
      <p:ext uri="{BB962C8B-B14F-4D97-AF65-F5344CB8AC3E}">
        <p14:creationId xmlns:p14="http://schemas.microsoft.com/office/powerpoint/2010/main" val="36743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Subgrid</a:t>
            </a:r>
            <a:r>
              <a:rPr lang="en-US" dirty="0"/>
              <a:t> scale precipitation is suppressed more often than not due</a:t>
            </a:r>
            <a:r>
              <a:rPr lang="en-US" baseline="0" dirty="0"/>
              <a:t> to aerosol impacts. Areas with increased precipitation tend to occur in regions with enhanced snow production from the thermodynamic invigoration effect.  The impact on grid scale precipitation is not as clear. Especially since the sign of the average impact flips to positive. In general precipitation changes in the grid scale are tied to changes in condensation between the WRF-ACI and WRF-LAERO simulations due to feedbacks. This feed back is the strongest at 12km when the balance between both grid scale and </a:t>
            </a:r>
            <a:r>
              <a:rPr lang="en-US" baseline="0" dirty="0" err="1"/>
              <a:t>sunbgrid</a:t>
            </a:r>
            <a:r>
              <a:rPr lang="en-US" baseline="0" dirty="0"/>
              <a:t> scale precipitation is the most similar. Thus the average reduction in precipitation is the weakest at 12km.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14</a:t>
            </a:fld>
            <a:endParaRPr lang="en-US" dirty="0"/>
          </a:p>
        </p:txBody>
      </p:sp>
    </p:spTree>
    <p:extLst>
      <p:ext uri="{BB962C8B-B14F-4D97-AF65-F5344CB8AC3E}">
        <p14:creationId xmlns:p14="http://schemas.microsoft.com/office/powerpoint/2010/main" val="2498620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SWCF across scales are controlled by LWP generally</a:t>
            </a:r>
            <a:r>
              <a:rPr lang="en-US" baseline="0" dirty="0"/>
              <a:t>. The 36km SWCF is largely controlled by grid scale oceanic clouds which are reduced by aerosols at 36km  leading to an anomalous change in radiation. At 12km and 4km the patterns in SWCF are similar with a little weakening at 4km. This pattern is the result of increases in SWCF from the cloud lifetime and cloud albedo effects. This effect declines with resolution somewhat due to reductions in the cloud lifetime effect The impact of aerosols on LWCF varies significantly across resolutions due to large variation in the impact of aerosols on cloud ice across resolutions.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15</a:t>
            </a:fld>
            <a:endParaRPr lang="en-US"/>
          </a:p>
        </p:txBody>
      </p:sp>
    </p:spTree>
    <p:extLst>
      <p:ext uri="{BB962C8B-B14F-4D97-AF65-F5344CB8AC3E}">
        <p14:creationId xmlns:p14="http://schemas.microsoft.com/office/powerpoint/2010/main" val="98214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EE4D71-1CBD-4053-A361-2337617C0F39}" type="slidenum">
              <a:rPr lang="en-US" smtClean="0"/>
              <a:pPr/>
              <a:t>16</a:t>
            </a:fld>
            <a:endParaRPr lang="en-US"/>
          </a:p>
        </p:txBody>
      </p:sp>
    </p:spTree>
    <p:extLst>
      <p:ext uri="{BB962C8B-B14F-4D97-AF65-F5344CB8AC3E}">
        <p14:creationId xmlns:p14="http://schemas.microsoft.com/office/powerpoint/2010/main" val="376270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18</a:t>
            </a:fld>
            <a:endParaRPr lang="en-US"/>
          </a:p>
        </p:txBody>
      </p:sp>
    </p:spTree>
    <p:extLst>
      <p:ext uri="{BB962C8B-B14F-4D97-AF65-F5344CB8AC3E}">
        <p14:creationId xmlns:p14="http://schemas.microsoft.com/office/powerpoint/2010/main" val="3726054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EE4D71-1CBD-4053-A361-2337617C0F39}" type="slidenum">
              <a:rPr lang="en-US" smtClean="0"/>
              <a:pPr/>
              <a:t>19</a:t>
            </a:fld>
            <a:endParaRPr lang="en-US"/>
          </a:p>
        </p:txBody>
      </p:sp>
    </p:spTree>
    <p:extLst>
      <p:ext uri="{BB962C8B-B14F-4D97-AF65-F5344CB8AC3E}">
        <p14:creationId xmlns:p14="http://schemas.microsoft.com/office/powerpoint/2010/main" val="79828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Aerosols have the ability to reduce precipitation in warm clouds by reducing the droplet size which leads to a reduction in precipitation efficiency and an increase in</a:t>
            </a:r>
            <a:r>
              <a:rPr lang="en-US" baseline="0" dirty="0"/>
              <a:t> cloud lifetime. In convective mixed phase cloud the increase in cloud lifetime can lead to a thermodynamic invigoration effect once freezing begins by warming the updrafts and facilitating the formation of hail/</a:t>
            </a:r>
            <a:r>
              <a:rPr lang="en-US" baseline="0" dirty="0" err="1"/>
              <a:t>graupel</a:t>
            </a:r>
            <a:r>
              <a:rPr lang="en-US" baseline="0" dirty="0"/>
              <a:t> that increases precipitation. The reduced droplet size increases the clouds albedo.  These effects have the largest uncertainty in global climate models according to the IPCC.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2</a:t>
            </a:fld>
            <a:endParaRPr lang="en-US"/>
          </a:p>
        </p:txBody>
      </p:sp>
    </p:spTree>
    <p:extLst>
      <p:ext uri="{BB962C8B-B14F-4D97-AF65-F5344CB8AC3E}">
        <p14:creationId xmlns:p14="http://schemas.microsoft.com/office/powerpoint/2010/main" val="113720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EE4D71-1CBD-4053-A361-2337617C0F39}" type="slidenum">
              <a:rPr lang="en-US" smtClean="0"/>
              <a:pPr/>
              <a:t>3</a:t>
            </a:fld>
            <a:endParaRPr lang="en-US"/>
          </a:p>
        </p:txBody>
      </p:sp>
    </p:spTree>
    <p:extLst>
      <p:ext uri="{BB962C8B-B14F-4D97-AF65-F5344CB8AC3E}">
        <p14:creationId xmlns:p14="http://schemas.microsoft.com/office/powerpoint/2010/main" val="185908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4</a:t>
            </a:fld>
            <a:endParaRPr lang="en-US"/>
          </a:p>
        </p:txBody>
      </p:sp>
    </p:spTree>
    <p:extLst>
      <p:ext uri="{BB962C8B-B14F-4D97-AF65-F5344CB8AC3E}">
        <p14:creationId xmlns:p14="http://schemas.microsoft.com/office/powerpoint/2010/main" val="84450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WRF-ACI</a:t>
            </a:r>
            <a:r>
              <a:rPr lang="en-US" baseline="0" dirty="0"/>
              <a:t> System description. CESM-NCSU RCP4.5 aerosols are feed into MSKF and MDM to calculate cloud droplet activation and ice nucleation. The cloud droplet effective radius and cloud water paths are passed to RRTMG. This allows WRF-ACI to simulate aerosol indirect effects with limited computational expense.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5</a:t>
            </a:fld>
            <a:endParaRPr lang="en-US" dirty="0"/>
          </a:p>
        </p:txBody>
      </p:sp>
    </p:spTree>
    <p:extLst>
      <p:ext uri="{BB962C8B-B14F-4D97-AF65-F5344CB8AC3E}">
        <p14:creationId xmlns:p14="http://schemas.microsoft.com/office/powerpoint/2010/main" val="2672352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some changes here</a:t>
            </a:r>
          </a:p>
        </p:txBody>
      </p:sp>
      <p:sp>
        <p:nvSpPr>
          <p:cNvPr id="4" name="Slide Number Placeholder 3"/>
          <p:cNvSpPr>
            <a:spLocks noGrp="1"/>
          </p:cNvSpPr>
          <p:nvPr>
            <p:ph type="sldNum" sz="quarter" idx="10"/>
          </p:nvPr>
        </p:nvSpPr>
        <p:spPr/>
        <p:txBody>
          <a:bodyPr/>
          <a:lstStyle/>
          <a:p>
            <a:fld id="{49EE4D71-1CBD-4053-A361-2337617C0F39}" type="slidenum">
              <a:rPr lang="en-US" smtClean="0"/>
              <a:pPr/>
              <a:t>6</a:t>
            </a:fld>
            <a:endParaRPr lang="en-US"/>
          </a:p>
        </p:txBody>
      </p:sp>
    </p:spTree>
    <p:extLst>
      <p:ext uri="{BB962C8B-B14F-4D97-AF65-F5344CB8AC3E}">
        <p14:creationId xmlns:p14="http://schemas.microsoft.com/office/powerpoint/2010/main" val="349791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EE4D71-1CBD-4053-A361-2337617C0F39}" type="slidenum">
              <a:rPr lang="en-US" smtClean="0"/>
              <a:pPr/>
              <a:t>7</a:t>
            </a:fld>
            <a:endParaRPr lang="en-US"/>
          </a:p>
        </p:txBody>
      </p:sp>
    </p:spTree>
    <p:extLst>
      <p:ext uri="{BB962C8B-B14F-4D97-AF65-F5344CB8AC3E}">
        <p14:creationId xmlns:p14="http://schemas.microsoft.com/office/powerpoint/2010/main" val="334405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general cloud liquid and ice water path data and </a:t>
            </a:r>
            <a:r>
              <a:rPr lang="en-US" baseline="0" dirty="0" err="1"/>
              <a:t>underpredicted</a:t>
            </a:r>
            <a:r>
              <a:rPr lang="en-US" baseline="0" dirty="0"/>
              <a:t> compared to satellite estimates and generally not well simulated. This a feature consistent across most global and regional weather and climate models due to large uncertainties in cloud modeling. One possible way to fix this is so called super parameterization which puts a cloud resolving model in each grid cell but that is beyond the scope of this work. The inclusion of </a:t>
            </a:r>
            <a:r>
              <a:rPr lang="en-US" baseline="0" dirty="0" err="1"/>
              <a:t>subgrid</a:t>
            </a:r>
            <a:r>
              <a:rPr lang="en-US" baseline="0" dirty="0"/>
              <a:t> scale microphysics lead to the formation of much more </a:t>
            </a:r>
            <a:r>
              <a:rPr lang="en-US" baseline="0" dirty="0" err="1"/>
              <a:t>subgrid</a:t>
            </a:r>
            <a:r>
              <a:rPr lang="en-US" baseline="0" dirty="0"/>
              <a:t> scale cloud water leading to an increase of ~ 11 g m</a:t>
            </a:r>
            <a:r>
              <a:rPr lang="en-US" baseline="30000" dirty="0"/>
              <a:t>-2 </a:t>
            </a:r>
            <a:r>
              <a:rPr lang="en-US" baseline="0" dirty="0"/>
              <a:t>on average. This decreases the MB against MODIS by about 30  g m</a:t>
            </a:r>
            <a:r>
              <a:rPr lang="en-US" baseline="30000" dirty="0"/>
              <a:t>-2 </a:t>
            </a:r>
            <a:r>
              <a:rPr lang="en-US" baseline="0" dirty="0"/>
              <a:t>. IWP is enhanced in WRF-ACI because the ice effective radius for </a:t>
            </a:r>
            <a:r>
              <a:rPr lang="en-US" baseline="0" dirty="0" err="1"/>
              <a:t>autoconversion</a:t>
            </a:r>
            <a:r>
              <a:rPr lang="en-US" baseline="0" dirty="0"/>
              <a:t> was increased from 125um to 350um. This value is arbitrary but it exists within the range of 90-500 um and the 350um brought the values into better agreement with observations. </a:t>
            </a:r>
            <a:r>
              <a:rPr lang="en-US" baseline="0" dirty="0" err="1"/>
              <a:t>Increaseing</a:t>
            </a:r>
            <a:r>
              <a:rPr lang="en-US" baseline="0" dirty="0"/>
              <a:t> the IWP ~9.0 g m-2 on average and </a:t>
            </a:r>
            <a:r>
              <a:rPr lang="en-US" baseline="0" dirty="0" err="1"/>
              <a:t>decreaseing</a:t>
            </a:r>
            <a:r>
              <a:rPr lang="en-US" baseline="0" dirty="0"/>
              <a:t> the mean bias of IWP by ~ 40 g m-2. </a:t>
            </a:r>
            <a:endParaRPr lang="en-US" baseline="30000"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8</a:t>
            </a:fld>
            <a:endParaRPr lang="en-US"/>
          </a:p>
        </p:txBody>
      </p:sp>
    </p:spTree>
    <p:extLst>
      <p:ext uri="{BB962C8B-B14F-4D97-AF65-F5344CB8AC3E}">
        <p14:creationId xmlns:p14="http://schemas.microsoft.com/office/powerpoint/2010/main" val="107217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general cloud radiative forcing is </a:t>
            </a:r>
            <a:r>
              <a:rPr lang="en-US" baseline="0" dirty="0" err="1"/>
              <a:t>underpredictred</a:t>
            </a:r>
            <a:r>
              <a:rPr lang="en-US" baseline="0" dirty="0"/>
              <a:t> by both the base model and the WRF-ACI treatment. This is a result of the lack of </a:t>
            </a:r>
            <a:r>
              <a:rPr lang="en-US" baseline="0" dirty="0" err="1"/>
              <a:t>subgrid</a:t>
            </a:r>
            <a:r>
              <a:rPr lang="en-US" baseline="0" dirty="0"/>
              <a:t> scale cloud fraction scheme in the WRF model that </a:t>
            </a:r>
            <a:r>
              <a:rPr lang="en-US" baseline="0" dirty="0" err="1"/>
              <a:t>underpredicts</a:t>
            </a:r>
            <a:r>
              <a:rPr lang="en-US" baseline="0" dirty="0"/>
              <a:t> cloud coverage. General underpredictions in cloud coverage and depth were found by Thompson and coauthors 2016. SWCF only decreases slightly with WRF-ACI but is generally comparable to the default model. LWCF decreases by 4.0 W m</a:t>
            </a:r>
            <a:r>
              <a:rPr lang="en-US" baseline="30000" dirty="0"/>
              <a:t>-2</a:t>
            </a:r>
            <a:r>
              <a:rPr lang="en-US" baseline="0" dirty="0"/>
              <a:t> with WRF-ACI. This is caused by the coupling of the cloud drop, ice, and snow effective radii to the RRTMG radiation scheme since the predicted values are generally larger that the prescribed values of RRTMG reducing the radiative cloud forcing. This is consistent with the reduction in cloud forcing seen in the work of Bae et al., 2016 that coupled WDM6 to the RRTMG scheme. </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pPr/>
              <a:t>9</a:t>
            </a:fld>
            <a:endParaRPr lang="en-US"/>
          </a:p>
        </p:txBody>
      </p:sp>
    </p:spTree>
    <p:extLst>
      <p:ext uri="{BB962C8B-B14F-4D97-AF65-F5344CB8AC3E}">
        <p14:creationId xmlns:p14="http://schemas.microsoft.com/office/powerpoint/2010/main" val="42614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c">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cstate="print"/>
          <a:stretch>
            <a:fillRect/>
          </a:stretch>
        </p:blipFill>
        <p:spPr>
          <a:xfrm>
            <a:off x="0" y="268"/>
            <a:ext cx="9143999" cy="6857463"/>
          </a:xfrm>
          <a:prstGeom prst="rect">
            <a:avLst/>
          </a:prstGeom>
        </p:spPr>
      </p:pic>
      <p:sp>
        <p:nvSpPr>
          <p:cNvPr id="4" name="Picture Placeholder 3"/>
          <p:cNvSpPr>
            <a:spLocks noGrp="1"/>
          </p:cNvSpPr>
          <p:nvPr>
            <p:ph type="pic" sz="quarter" idx="10"/>
          </p:nvPr>
        </p:nvSpPr>
        <p:spPr>
          <a:xfrm>
            <a:off x="762000" y="1600200"/>
            <a:ext cx="7543800" cy="4724400"/>
          </a:xfrm>
        </p:spPr>
        <p:txBody>
          <a:bodyPr/>
          <a:lstStyle>
            <a:lvl1pPr>
              <a:buClrTx/>
              <a:defRPr/>
            </a:lvl1pPr>
          </a:lstStyle>
          <a:p>
            <a:endParaRPr lang="en-US" dirty="0"/>
          </a:p>
        </p:txBody>
      </p:sp>
      <p:sp>
        <p:nvSpPr>
          <p:cNvPr id="6" name="Text Placeholder 12"/>
          <p:cNvSpPr>
            <a:spLocks noGrp="1"/>
          </p:cNvSpPr>
          <p:nvPr>
            <p:ph type="body" sz="quarter" idx="11" hasCustomPrompt="1"/>
          </p:nvPr>
        </p:nvSpPr>
        <p:spPr>
          <a:xfrm>
            <a:off x="3048000" y="6096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8" name="Date Placeholder 7"/>
          <p:cNvSpPr>
            <a:spLocks noGrp="1"/>
          </p:cNvSpPr>
          <p:nvPr>
            <p:ph type="dt" sz="half" idx="12"/>
          </p:nvPr>
        </p:nvSpPr>
        <p:spPr/>
        <p:txBody>
          <a:bodyPr/>
          <a:lstStyle/>
          <a:p>
            <a:fld id="{E0C9F517-8593-454A-A1D5-07F0BC4CD988}" type="datetime1">
              <a:rPr lang="en-US" smtClean="0"/>
              <a:t>6/7/2017</a:t>
            </a:fld>
            <a:endParaRPr lang="en-US"/>
          </a:p>
        </p:txBody>
      </p:sp>
      <p:sp>
        <p:nvSpPr>
          <p:cNvPr id="9" name="Slide Number Placeholder 8"/>
          <p:cNvSpPr>
            <a:spLocks noGrp="1"/>
          </p:cNvSpPr>
          <p:nvPr>
            <p:ph type="sldNum" sz="quarter" idx="13"/>
          </p:nvPr>
        </p:nvSpPr>
        <p:spPr>
          <a:xfrm>
            <a:off x="6858000" y="6356350"/>
            <a:ext cx="21336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4"/>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New Sections">
    <p:spTree>
      <p:nvGrpSpPr>
        <p:cNvPr id="1" name=""/>
        <p:cNvGrpSpPr/>
        <p:nvPr/>
      </p:nvGrpSpPr>
      <p:grpSpPr>
        <a:xfrm>
          <a:off x="0" y="0"/>
          <a:ext cx="0" cy="0"/>
          <a:chOff x="0" y="0"/>
          <a:chExt cx="0" cy="0"/>
        </a:xfrm>
      </p:grpSpPr>
      <p:pic>
        <p:nvPicPr>
          <p:cNvPr id="6" name="Picture 5" descr="pp_ord_blanc4.jpg"/>
          <p:cNvPicPr>
            <a:picLocks noChangeAspect="1"/>
          </p:cNvPicPr>
          <p:nvPr userDrawn="1"/>
        </p:nvPicPr>
        <p:blipFill>
          <a:blip r:embed="rId2" cstate="print"/>
          <a:stretch>
            <a:fillRect/>
          </a:stretch>
        </p:blipFill>
        <p:spPr>
          <a:xfrm>
            <a:off x="0" y="268"/>
            <a:ext cx="9143999" cy="6857463"/>
          </a:xfrm>
          <a:prstGeom prst="rect">
            <a:avLst/>
          </a:prstGeom>
        </p:spPr>
      </p:pic>
      <p:sp>
        <p:nvSpPr>
          <p:cNvPr id="5" name="Text Placeholder 1"/>
          <p:cNvSpPr>
            <a:spLocks noGrp="1"/>
          </p:cNvSpPr>
          <p:nvPr userDrawn="1">
            <p:ph type="body" sz="quarter" idx="4294967295" hasCustomPrompt="1"/>
          </p:nvPr>
        </p:nvSpPr>
        <p:spPr>
          <a:xfrm>
            <a:off x="1219200" y="2590800"/>
            <a:ext cx="6705600" cy="2438400"/>
          </a:xfrm>
        </p:spPr>
        <p:txBody>
          <a:bodyPr>
            <a:normAutofit fontScale="92500"/>
          </a:bodyPr>
          <a:lstStyle>
            <a:lvl1pPr>
              <a:defRPr/>
            </a:lvl1pPr>
          </a:lstStyle>
          <a:p>
            <a:pPr marL="0" lvl="0" algn="ctr">
              <a:spcBef>
                <a:spcPts val="0"/>
              </a:spcBef>
              <a:buNone/>
              <a:defRPr/>
            </a:pPr>
            <a:r>
              <a:rPr lang="en-US" sz="4800" b="1" i="0" dirty="0">
                <a:solidFill>
                  <a:schemeClr val="accent3">
                    <a:lumMod val="75000"/>
                  </a:schemeClr>
                </a:solidFill>
                <a:latin typeface="Gill Sans MT" pitchFamily="34" charset="0"/>
              </a:rPr>
              <a:t>Title</a:t>
            </a:r>
            <a:br>
              <a:rPr lang="en-US" sz="8800" b="1" i="0" dirty="0">
                <a:solidFill>
                  <a:schemeClr val="accent3">
                    <a:lumMod val="75000"/>
                  </a:schemeClr>
                </a:solidFill>
                <a:latin typeface="Gill Sans MT" pitchFamily="34" charset="0"/>
              </a:rPr>
            </a:br>
            <a:r>
              <a:rPr lang="en-US" sz="3200" b="1" i="0" dirty="0">
                <a:solidFill>
                  <a:schemeClr val="tx1"/>
                </a:solidFill>
                <a:latin typeface="Gill Sans MT" pitchFamily="34" charset="0"/>
              </a:rPr>
              <a:t>Presenter's</a:t>
            </a:r>
            <a:r>
              <a:rPr lang="en-US" b="1" dirty="0">
                <a:latin typeface="Gill Sans MT" pitchFamily="34" charset="0"/>
              </a:rPr>
              <a:t> Name</a:t>
            </a:r>
            <a:br>
              <a:rPr lang="en-US" sz="5400" b="1" dirty="0">
                <a:latin typeface="Gill Sans MT" pitchFamily="34" charset="0"/>
              </a:rPr>
            </a:br>
            <a:r>
              <a:rPr lang="en-US" sz="2000" b="0" dirty="0">
                <a:latin typeface="Gill Sans MT" pitchFamily="34" charset="0"/>
              </a:rPr>
              <a:t>Presenter’s Title</a:t>
            </a:r>
            <a:endParaRPr lang="en-US" sz="2000" dirty="0">
              <a:latin typeface="Gill Sans MT" pitchFamily="34" charset="0"/>
            </a:endParaRPr>
          </a:p>
        </p:txBody>
      </p:sp>
      <p:sp>
        <p:nvSpPr>
          <p:cNvPr id="7" name="Date Placeholder 6"/>
          <p:cNvSpPr>
            <a:spLocks noGrp="1"/>
          </p:cNvSpPr>
          <p:nvPr>
            <p:ph type="dt" sz="half" idx="10"/>
          </p:nvPr>
        </p:nvSpPr>
        <p:spPr/>
        <p:txBody>
          <a:bodyPr/>
          <a:lstStyle/>
          <a:p>
            <a:fld id="{0E64D1C8-F6B8-4243-826E-EDECA0D464F4}" type="datetime1">
              <a:rPr lang="en-US" smtClean="0"/>
              <a:t>6/7/2017</a:t>
            </a:fld>
            <a:endParaRPr lang="en-US"/>
          </a:p>
        </p:txBody>
      </p:sp>
      <p:sp>
        <p:nvSpPr>
          <p:cNvPr id="8" name="Slide Number Placeholder 7"/>
          <p:cNvSpPr>
            <a:spLocks noGrp="1"/>
          </p:cNvSpPr>
          <p:nvPr>
            <p:ph type="sldNum" sz="quarter" idx="11"/>
          </p:nvPr>
        </p:nvSpPr>
        <p:spPr>
          <a:xfrm>
            <a:off x="6553200" y="6356350"/>
            <a:ext cx="24384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th Images">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0" y="268"/>
            <a:ext cx="9143999" cy="6857463"/>
          </a:xfrm>
          <a:prstGeom prst="rect">
            <a:avLst/>
          </a:prstGeom>
        </p:spPr>
      </p:pic>
      <p:sp>
        <p:nvSpPr>
          <p:cNvPr id="13" name="Text Placeholder 12"/>
          <p:cNvSpPr>
            <a:spLocks noGrp="1"/>
          </p:cNvSpPr>
          <p:nvPr>
            <p:ph type="body" sz="quarter" idx="10" hasCustomPrompt="1"/>
          </p:nvPr>
        </p:nvSpPr>
        <p:spPr>
          <a:xfrm>
            <a:off x="3048000" y="6096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7" name="Picture Placeholder 16"/>
          <p:cNvSpPr>
            <a:spLocks noGrp="1"/>
          </p:cNvSpPr>
          <p:nvPr>
            <p:ph type="pic" sz="quarter" idx="12"/>
          </p:nvPr>
        </p:nvSpPr>
        <p:spPr>
          <a:xfrm>
            <a:off x="6248400" y="1524000"/>
            <a:ext cx="2743200" cy="2133600"/>
          </a:xfrm>
        </p:spPr>
        <p:txBody>
          <a:bodyPr/>
          <a:lstStyle/>
          <a:p>
            <a:endParaRPr lang="en-US"/>
          </a:p>
        </p:txBody>
      </p:sp>
      <p:sp>
        <p:nvSpPr>
          <p:cNvPr id="19" name="Picture Placeholder 18"/>
          <p:cNvSpPr>
            <a:spLocks noGrp="1"/>
          </p:cNvSpPr>
          <p:nvPr>
            <p:ph type="pic" sz="quarter" idx="13"/>
          </p:nvPr>
        </p:nvSpPr>
        <p:spPr>
          <a:xfrm>
            <a:off x="6248400" y="3886200"/>
            <a:ext cx="2743200" cy="2209800"/>
          </a:xfrm>
        </p:spPr>
        <p:txBody>
          <a:bodyPr/>
          <a:lstStyle/>
          <a:p>
            <a:endParaRPr lang="en-US"/>
          </a:p>
        </p:txBody>
      </p:sp>
      <p:sp>
        <p:nvSpPr>
          <p:cNvPr id="21" name="Text Placeholder 20"/>
          <p:cNvSpPr>
            <a:spLocks noGrp="1"/>
          </p:cNvSpPr>
          <p:nvPr>
            <p:ph type="body" sz="quarter" idx="14" hasCustomPrompt="1"/>
          </p:nvPr>
        </p:nvSpPr>
        <p:spPr>
          <a:xfrm>
            <a:off x="152400" y="1447800"/>
            <a:ext cx="5943600" cy="5257800"/>
          </a:xfrm>
        </p:spPr>
        <p:txBody>
          <a:bodyPr>
            <a:normAutofit/>
          </a:bodyPr>
          <a:lstStyle>
            <a:lvl1pPr marL="0">
              <a:spcAft>
                <a:spcPts val="600"/>
              </a:spcAft>
              <a:buClr>
                <a:schemeClr val="accent3">
                  <a:lumMod val="75000"/>
                </a:schemeClr>
              </a:buClr>
              <a:buSzPct val="150000"/>
              <a:defRPr sz="1600" b="1" baseline="0">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p:txBody>
      </p:sp>
      <p:sp>
        <p:nvSpPr>
          <p:cNvPr id="8" name="Date Placeholder 7"/>
          <p:cNvSpPr>
            <a:spLocks noGrp="1"/>
          </p:cNvSpPr>
          <p:nvPr>
            <p:ph type="dt" sz="half" idx="15"/>
          </p:nvPr>
        </p:nvSpPr>
        <p:spPr/>
        <p:txBody>
          <a:bodyPr/>
          <a:lstStyle/>
          <a:p>
            <a:fld id="{F1A937F9-561C-41A4-8B33-4AF66BB6C3A8}" type="datetime1">
              <a:rPr lang="en-US" smtClean="0"/>
              <a:t>6/7/2017</a:t>
            </a:fld>
            <a:endParaRPr lang="en-US"/>
          </a:p>
        </p:txBody>
      </p:sp>
      <p:sp>
        <p:nvSpPr>
          <p:cNvPr id="9" name="Slide Number Placeholder 8"/>
          <p:cNvSpPr>
            <a:spLocks noGrp="1"/>
          </p:cNvSpPr>
          <p:nvPr>
            <p:ph type="sldNum" sz="quarter" idx="16"/>
          </p:nvPr>
        </p:nvSpPr>
        <p:spPr>
          <a:xfrm>
            <a:off x="6553200" y="6356350"/>
            <a:ext cx="24384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0" y="268"/>
            <a:ext cx="9143999" cy="6857463"/>
          </a:xfrm>
          <a:prstGeom prst="rect">
            <a:avLst/>
          </a:prstGeom>
        </p:spPr>
      </p:pic>
      <p:sp>
        <p:nvSpPr>
          <p:cNvPr id="11" name="Text Placeholder 12"/>
          <p:cNvSpPr>
            <a:spLocks noGrp="1"/>
          </p:cNvSpPr>
          <p:nvPr>
            <p:ph type="body" sz="quarter" idx="10" hasCustomPrompt="1"/>
          </p:nvPr>
        </p:nvSpPr>
        <p:spPr>
          <a:xfrm>
            <a:off x="3048000" y="6096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5">
                    <a:lumMod val="75000"/>
                  </a:schemeClr>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152400" y="1447800"/>
            <a:ext cx="88392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a:p>
            <a:pPr lvl="0"/>
            <a:r>
              <a:rPr lang="en-US" dirty="0"/>
              <a:t>Bullet 6</a:t>
            </a:r>
          </a:p>
          <a:p>
            <a:pPr lvl="0"/>
            <a:r>
              <a:rPr lang="en-US" dirty="0"/>
              <a:t>Bullet 7</a:t>
            </a:r>
          </a:p>
          <a:p>
            <a:pPr lvl="0"/>
            <a:r>
              <a:rPr lang="en-US" dirty="0"/>
              <a:t>Bullet 8</a:t>
            </a:r>
          </a:p>
          <a:p>
            <a:pPr lvl="0"/>
            <a:r>
              <a:rPr lang="en-US" dirty="0"/>
              <a:t>Bullet 9</a:t>
            </a:r>
          </a:p>
          <a:p>
            <a:pPr lvl="0"/>
            <a:r>
              <a:rPr lang="en-US" dirty="0"/>
              <a:t>Bullet 10</a:t>
            </a:r>
          </a:p>
          <a:p>
            <a:pPr lvl="0"/>
            <a:r>
              <a:rPr lang="en-US" dirty="0"/>
              <a:t>Bullet 11</a:t>
            </a:r>
          </a:p>
          <a:p>
            <a:pPr lvl="0"/>
            <a:r>
              <a:rPr lang="en-US" dirty="0"/>
              <a:t>Bullet 12</a:t>
            </a:r>
          </a:p>
          <a:p>
            <a:pPr lvl="0"/>
            <a:r>
              <a:rPr lang="en-US" dirty="0"/>
              <a:t>Bullet 13</a:t>
            </a:r>
          </a:p>
          <a:p>
            <a:pPr lvl="0"/>
            <a:endParaRPr lang="en-US" dirty="0"/>
          </a:p>
          <a:p>
            <a:pPr lvl="0"/>
            <a:endParaRPr lang="en-US" dirty="0"/>
          </a:p>
        </p:txBody>
      </p:sp>
      <p:sp>
        <p:nvSpPr>
          <p:cNvPr id="7" name="Date Placeholder 6"/>
          <p:cNvSpPr>
            <a:spLocks noGrp="1"/>
          </p:cNvSpPr>
          <p:nvPr>
            <p:ph type="dt" sz="half" idx="12"/>
          </p:nvPr>
        </p:nvSpPr>
        <p:spPr/>
        <p:txBody>
          <a:bodyPr/>
          <a:lstStyle/>
          <a:p>
            <a:fld id="{D1D94F38-DAD8-4AEC-89CB-20E315FA4911}" type="datetime1">
              <a:rPr lang="en-US" smtClean="0"/>
              <a:t>6/7/2017</a:t>
            </a:fld>
            <a:endParaRPr lang="en-US"/>
          </a:p>
        </p:txBody>
      </p:sp>
      <p:sp>
        <p:nvSpPr>
          <p:cNvPr id="8" name="Slide Number Placeholder 7"/>
          <p:cNvSpPr>
            <a:spLocks noGrp="1"/>
          </p:cNvSpPr>
          <p:nvPr>
            <p:ph type="sldNum" sz="quarter" idx="13"/>
          </p:nvPr>
        </p:nvSpPr>
        <p:spPr>
          <a:xfrm>
            <a:off x="6553200" y="6356350"/>
            <a:ext cx="24384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9" name="Footer Placeholder 8"/>
          <p:cNvSpPr>
            <a:spLocks noGrp="1"/>
          </p:cNvSpPr>
          <p:nvPr>
            <p:ph type="ftr" sz="quarter" idx="14"/>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ADD30-F9AD-48AD-BE1F-E5D019EFBD5F}" type="datetime1">
              <a:rPr lang="en-US" smtClean="0"/>
              <a:t>6/7/2017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B06E7-4936-4EEE-ACAE-89C9079483EB}" type="slidenum">
              <a:rPr lang="en-US" smtClean="0"/>
              <a:t>‹#›</a:t>
            </a:fld>
            <a:endParaRPr lang="en-US"/>
          </a:p>
        </p:txBody>
      </p:sp>
    </p:spTree>
    <p:extLst>
      <p:ext uri="{BB962C8B-B14F-4D97-AF65-F5344CB8AC3E}">
        <p14:creationId xmlns:p14="http://schemas.microsoft.com/office/powerpoint/2010/main" val="166819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7623B-1F70-46F5-900E-6042E3223FD4}" type="datetime1">
              <a:rPr lang="en-US" smtClean="0"/>
              <a:t>6/7/2017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FAE4D-9488-4B48-8F4A-A56CB5A28AF9}" type="slidenum">
              <a:rPr lang="en-US" smtClean="0"/>
              <a:pPr/>
              <a:t>‹#›</a:t>
            </a:fld>
            <a:endParaRPr lang="en-US"/>
          </a:p>
        </p:txBody>
      </p:sp>
      <p:pic>
        <p:nvPicPr>
          <p:cNvPr id="7" name="Picture 6" descr="pp_ord_blanc1.jpg"/>
          <p:cNvPicPr>
            <a:picLocks noChangeAspect="1"/>
          </p:cNvPicPr>
          <p:nvPr userDrawn="1"/>
        </p:nvPicPr>
        <p:blipFill>
          <a:blip r:embed="rId8" cstate="print"/>
          <a:stretch>
            <a:fillRect/>
          </a:stretch>
        </p:blipFill>
        <p:spPr>
          <a:xfrm>
            <a:off x="0" y="268"/>
            <a:ext cx="9144000" cy="6857464"/>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 id="2147483649" r:id="rId2"/>
    <p:sldLayoutId id="2147483653" r:id="rId3"/>
    <p:sldLayoutId id="2147483654" r:id="rId4"/>
    <p:sldLayoutId id="2147483655" r:id="rId5"/>
    <p:sldLayoutId id="2147483657"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Grp="1" noChangeArrowheads="1"/>
          </p:cNvSpPr>
          <p:nvPr>
            <p:ph type="body" sz="quarter" idx="4294967295"/>
          </p:nvPr>
        </p:nvSpPr>
        <p:spPr>
          <a:xfrm>
            <a:off x="228600" y="1371600"/>
            <a:ext cx="8610600" cy="5029200"/>
          </a:xfrm>
        </p:spPr>
        <p:txBody>
          <a:bodyPr>
            <a:normAutofit fontScale="47500" lnSpcReduction="20000"/>
          </a:bodyPr>
          <a:lstStyle/>
          <a:p>
            <a:pPr marL="0" indent="0" algn="ctr">
              <a:buNone/>
            </a:pPr>
            <a:r>
              <a:rPr lang="en-US" sz="6500" b="1" dirty="0"/>
              <a:t>Introducing Scale-Aware Microphysics and Aerosol Cloud Interactions to the Weather Research and Forecasting Model (WRF-ACI)</a:t>
            </a:r>
            <a:br>
              <a:rPr lang="en-US" sz="6500" b="1" dirty="0"/>
            </a:br>
            <a:br>
              <a:rPr lang="en-US" dirty="0">
                <a:solidFill>
                  <a:srgbClr val="0070C0"/>
                </a:solidFill>
              </a:rPr>
            </a:br>
            <a:r>
              <a:rPr lang="en-US" sz="3600" b="1" dirty="0">
                <a:latin typeface="Arial" panose="020B0604020202020204" pitchFamily="34" charset="0"/>
              </a:rPr>
              <a:t>Timothy Glotfelty</a:t>
            </a:r>
            <a:r>
              <a:rPr lang="en-US" sz="3600" b="1" baseline="30000" dirty="0">
                <a:latin typeface="Arial" panose="020B0604020202020204" pitchFamily="34" charset="0"/>
                <a:ea typeface="Calibri" panose="020F0502020204030204" pitchFamily="34" charset="0"/>
              </a:rPr>
              <a:t>1</a:t>
            </a:r>
            <a:r>
              <a:rPr lang="en-US" sz="3600" b="1" dirty="0">
                <a:latin typeface="Arial" panose="020B0604020202020204" pitchFamily="34" charset="0"/>
                <a:ea typeface="Calibri" panose="020F0502020204030204" pitchFamily="34" charset="0"/>
              </a:rPr>
              <a:t>, Kiran Alapaty</a:t>
            </a:r>
            <a:r>
              <a:rPr lang="en-US" sz="3600" b="1" baseline="30000" dirty="0">
                <a:latin typeface="Arial" panose="020B0604020202020204" pitchFamily="34" charset="0"/>
                <a:ea typeface="Calibri" panose="020F0502020204030204" pitchFamily="34" charset="0"/>
              </a:rPr>
              <a:t>1</a:t>
            </a:r>
            <a:r>
              <a:rPr lang="en-US" sz="3600" b="1" dirty="0">
                <a:latin typeface="Arial" panose="020B0604020202020204" pitchFamily="34" charset="0"/>
                <a:ea typeface="Calibri" panose="020F0502020204030204" pitchFamily="34" charset="0"/>
              </a:rPr>
              <a:t>, Jian He</a:t>
            </a:r>
            <a:r>
              <a:rPr lang="en-US" sz="3600" b="1" baseline="30000" dirty="0">
                <a:latin typeface="Arial" panose="020B0604020202020204" pitchFamily="34" charset="0"/>
                <a:ea typeface="Calibri" panose="020F0502020204030204" pitchFamily="34" charset="0"/>
              </a:rPr>
              <a:t>1</a:t>
            </a:r>
            <a:r>
              <a:rPr lang="en-US" sz="3600" b="1" dirty="0">
                <a:latin typeface="Arial" panose="020B0604020202020204" pitchFamily="34" charset="0"/>
                <a:ea typeface="Calibri" panose="020F0502020204030204" pitchFamily="34" charset="0"/>
              </a:rPr>
              <a:t>, Patrick Hawbecker</a:t>
            </a:r>
            <a:r>
              <a:rPr lang="en-US" sz="3600" b="1" baseline="30000" dirty="0">
                <a:latin typeface="Arial" panose="020B0604020202020204" pitchFamily="34" charset="0"/>
                <a:ea typeface="Calibri" panose="020F0502020204030204" pitchFamily="34" charset="0"/>
              </a:rPr>
              <a:t>2</a:t>
            </a:r>
            <a:r>
              <a:rPr lang="en-US" sz="3600" b="1" dirty="0">
                <a:latin typeface="Arial" panose="020B0604020202020204" pitchFamily="34" charset="0"/>
                <a:ea typeface="Calibri" panose="020F0502020204030204" pitchFamily="34" charset="0"/>
              </a:rPr>
              <a:t>, Hugh Morrison</a:t>
            </a:r>
            <a:r>
              <a:rPr lang="en-US" sz="3600" b="1" baseline="30000" dirty="0">
                <a:latin typeface="Arial" panose="020B0604020202020204" pitchFamily="34" charset="0"/>
                <a:ea typeface="Calibri" panose="020F0502020204030204" pitchFamily="34" charset="0"/>
              </a:rPr>
              <a:t>3</a:t>
            </a:r>
            <a:r>
              <a:rPr lang="en-US" sz="3600" b="1" dirty="0">
                <a:latin typeface="Arial" panose="020B0604020202020204" pitchFamily="34" charset="0"/>
                <a:ea typeface="Calibri" panose="020F0502020204030204" pitchFamily="34" charset="0"/>
              </a:rPr>
              <a:t>, </a:t>
            </a:r>
            <a:r>
              <a:rPr lang="en-US" sz="3600" b="1" dirty="0" err="1">
                <a:latin typeface="Arial" panose="020B0604020202020204" pitchFamily="34" charset="0"/>
                <a:ea typeface="Calibri" panose="020F0502020204030204" pitchFamily="34" charset="0"/>
              </a:rPr>
              <a:t>Xiaoliang</a:t>
            </a:r>
            <a:r>
              <a:rPr lang="en-US" sz="3600" b="1" dirty="0">
                <a:latin typeface="Arial" panose="020B0604020202020204" pitchFamily="34" charset="0"/>
                <a:ea typeface="Calibri" panose="020F0502020204030204" pitchFamily="34" charset="0"/>
              </a:rPr>
              <a:t> Song</a:t>
            </a:r>
            <a:r>
              <a:rPr lang="en-US" sz="3600" b="1" baseline="30000" dirty="0">
                <a:latin typeface="Arial" panose="020B0604020202020204" pitchFamily="34" charset="0"/>
                <a:ea typeface="Calibri" panose="020F0502020204030204" pitchFamily="34" charset="0"/>
              </a:rPr>
              <a:t>4</a:t>
            </a:r>
            <a:r>
              <a:rPr lang="en-US" sz="3600" b="1" dirty="0">
                <a:latin typeface="Arial" panose="020B0604020202020204" pitchFamily="34" charset="0"/>
                <a:ea typeface="Calibri" panose="020F0502020204030204" pitchFamily="34" charset="0"/>
              </a:rPr>
              <a:t>, and </a:t>
            </a:r>
            <a:r>
              <a:rPr lang="en-US" sz="3600" b="1" dirty="0" err="1">
                <a:latin typeface="Arial" panose="020B0604020202020204" pitchFamily="34" charset="0"/>
                <a:ea typeface="Calibri" panose="020F0502020204030204" pitchFamily="34" charset="0"/>
              </a:rPr>
              <a:t>Guang</a:t>
            </a:r>
            <a:r>
              <a:rPr lang="en-US" sz="3600" b="1" dirty="0">
                <a:latin typeface="Arial" panose="020B0604020202020204" pitchFamily="34" charset="0"/>
                <a:ea typeface="Calibri" panose="020F0502020204030204" pitchFamily="34" charset="0"/>
              </a:rPr>
              <a:t> Zhang</a:t>
            </a:r>
            <a:r>
              <a:rPr lang="en-US" sz="3600" b="1" baseline="30000" dirty="0">
                <a:latin typeface="Arial" panose="020B0604020202020204" pitchFamily="34" charset="0"/>
                <a:ea typeface="Calibri" panose="020F0502020204030204" pitchFamily="34" charset="0"/>
              </a:rPr>
              <a:t>4</a:t>
            </a:r>
            <a:r>
              <a:rPr lang="en-US" sz="3600" b="1" dirty="0">
                <a:latin typeface="Arial" panose="020B0604020202020204" pitchFamily="34" charset="0"/>
                <a:ea typeface="Calibri" panose="020F0502020204030204" pitchFamily="34" charset="0"/>
              </a:rPr>
              <a:t> </a:t>
            </a:r>
            <a:endParaRPr lang="en-US" sz="3600" b="1" dirty="0">
              <a:latin typeface="Times New Roman" panose="02020603050405020304" pitchFamily="18" charset="0"/>
              <a:ea typeface="Calibri" panose="020F0502020204030204" pitchFamily="34" charset="0"/>
            </a:endParaRPr>
          </a:p>
          <a:p>
            <a:pPr marL="0" marR="0" indent="0" algn="ctr">
              <a:spcBef>
                <a:spcPts val="1200"/>
              </a:spcBef>
              <a:spcAft>
                <a:spcPts val="0"/>
              </a:spcAft>
              <a:buNone/>
            </a:pPr>
            <a:r>
              <a:rPr lang="en-US" sz="2500" b="1" baseline="30000" dirty="0">
                <a:latin typeface="Arial" panose="020B0604020202020204" pitchFamily="34" charset="0"/>
                <a:ea typeface="Calibri" panose="020F0502020204030204" pitchFamily="34" charset="0"/>
              </a:rPr>
              <a:t>1</a:t>
            </a:r>
            <a:r>
              <a:rPr lang="en-US" sz="2400" b="1" i="1" dirty="0">
                <a:latin typeface="Arial" panose="020B0604020202020204" pitchFamily="34" charset="0"/>
                <a:ea typeface="Calibri" panose="020F0502020204030204" pitchFamily="34" charset="0"/>
              </a:rPr>
              <a:t>National Exposure Research Laboratory, U.S. Environmental Protection Agency, </a:t>
            </a:r>
            <a:endParaRPr lang="en-US" sz="3600" b="1" dirty="0">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400" b="1" i="1" dirty="0">
                <a:latin typeface="Arial" panose="020B0604020202020204" pitchFamily="34" charset="0"/>
                <a:ea typeface="Calibri" panose="020F0502020204030204" pitchFamily="34" charset="0"/>
              </a:rPr>
              <a:t>Research Triangle Park, NC, USA</a:t>
            </a:r>
            <a:endParaRPr lang="en-US" sz="3600" b="1" dirty="0">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400" b="1" i="1" dirty="0">
                <a:latin typeface="Arial" panose="020B0604020202020204" pitchFamily="34" charset="0"/>
                <a:ea typeface="Calibri" panose="020F0502020204030204" pitchFamily="34" charset="0"/>
              </a:rPr>
              <a:t> </a:t>
            </a:r>
            <a:endParaRPr lang="en-US" sz="3600" b="1" dirty="0">
              <a:latin typeface="Times New Roman" panose="02020603050405020304" pitchFamily="18" charset="0"/>
              <a:ea typeface="Calibri" panose="020F0502020204030204" pitchFamily="34" charset="0"/>
            </a:endParaRPr>
          </a:p>
          <a:p>
            <a:pPr marL="0" marR="0" indent="0" algn="ctr">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500" b="1" baseline="30000" dirty="0">
                <a:latin typeface="Arial" panose="020B0604020202020204" pitchFamily="34" charset="0"/>
                <a:ea typeface="Calibri" panose="020F0502020204030204" pitchFamily="34" charset="0"/>
              </a:rPr>
              <a:t>2</a:t>
            </a:r>
            <a:r>
              <a:rPr lang="en-US" sz="2400" b="1" i="1" dirty="0">
                <a:latin typeface="Arial" panose="020B0604020202020204" pitchFamily="34" charset="0"/>
                <a:ea typeface="Calibri" panose="020F0502020204030204" pitchFamily="34" charset="0"/>
              </a:rPr>
              <a:t>Department of Marine, Earth, and Atmospheric Sciences</a:t>
            </a:r>
          </a:p>
          <a:p>
            <a:pPr marL="0" marR="0" indent="0" algn="ctr">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i="1" dirty="0">
                <a:latin typeface="Arial" panose="020B0604020202020204" pitchFamily="34" charset="0"/>
                <a:ea typeface="Calibri" panose="020F0502020204030204" pitchFamily="34" charset="0"/>
              </a:rPr>
              <a:t>North Carolina State University, University Park, PA, USA</a:t>
            </a:r>
            <a:endParaRPr lang="en-US" sz="3600" b="1" dirty="0">
              <a:latin typeface="Times New Roman" panose="02020603050405020304" pitchFamily="18" charset="0"/>
              <a:ea typeface="Calibri" panose="020F0502020204030204" pitchFamily="34" charset="0"/>
            </a:endParaRPr>
          </a:p>
          <a:p>
            <a:pPr marL="0" marR="0" indent="0" algn="ctr">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i="1" dirty="0">
                <a:latin typeface="Arial" panose="020B0604020202020204" pitchFamily="34" charset="0"/>
                <a:ea typeface="Calibri" panose="020F0502020204030204" pitchFamily="34" charset="0"/>
              </a:rPr>
              <a:t> </a:t>
            </a:r>
            <a:endParaRPr lang="en-US" sz="3600" b="1" dirty="0">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500" b="1" baseline="30000" dirty="0">
                <a:latin typeface="Arial" panose="020B0604020202020204" pitchFamily="34" charset="0"/>
                <a:ea typeface="Calibri" panose="020F0502020204030204" pitchFamily="34" charset="0"/>
              </a:rPr>
              <a:t>3</a:t>
            </a:r>
            <a:r>
              <a:rPr lang="en-US" sz="2400" b="1" i="1" dirty="0">
                <a:latin typeface="Arial" panose="020B0604020202020204" pitchFamily="34" charset="0"/>
                <a:ea typeface="Calibri" panose="020F0502020204030204" pitchFamily="34" charset="0"/>
                <a:cs typeface="Times New Roman" panose="02020603050405020304" pitchFamily="18" charset="0"/>
              </a:rPr>
              <a:t>Mesoscale and Microscale Meteorology Division, </a:t>
            </a:r>
            <a:endParaRPr lang="en-US" sz="3600" b="1"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r>
              <a:rPr lang="en-US" sz="2400" b="1" i="1" dirty="0">
                <a:latin typeface="Arial" panose="020B0604020202020204" pitchFamily="34" charset="0"/>
                <a:ea typeface="Calibri" panose="020F0502020204030204" pitchFamily="34" charset="0"/>
                <a:cs typeface="Times New Roman" panose="02020603050405020304" pitchFamily="18" charset="0"/>
              </a:rPr>
              <a:t>National Center for Atmospheric Research, Boulder, CO, USA.</a:t>
            </a:r>
          </a:p>
          <a:p>
            <a:pPr marL="0" marR="0" indent="0" algn="ctr">
              <a:spcBef>
                <a:spcPts val="0"/>
              </a:spcBef>
              <a:spcAft>
                <a:spcPts val="0"/>
              </a:spcAft>
              <a:buNone/>
            </a:pPr>
            <a:endParaRPr lang="en-US" sz="2400" b="1" i="1" dirty="0">
              <a:latin typeface="Arial" panose="020B060402020202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r>
              <a:rPr lang="en-US" sz="2400" b="1" i="1" baseline="30000" dirty="0">
                <a:latin typeface="Arial" panose="020B0604020202020204" pitchFamily="34" charset="0"/>
                <a:ea typeface="Calibri" panose="020F0502020204030204" pitchFamily="34" charset="0"/>
                <a:cs typeface="Times New Roman" panose="02020603050405020304" pitchFamily="18" charset="0"/>
              </a:rPr>
              <a:t>4</a:t>
            </a:r>
            <a:r>
              <a:rPr lang="en-US" sz="2400" b="1" i="1" dirty="0">
                <a:latin typeface="Arial" panose="020B0604020202020204" pitchFamily="34" charset="0"/>
                <a:ea typeface="Calibri" panose="020F0502020204030204" pitchFamily="34" charset="0"/>
                <a:cs typeface="Times New Roman" panose="02020603050405020304" pitchFamily="18" charset="0"/>
              </a:rPr>
              <a:t>Scripps Institution of Oceanography,</a:t>
            </a:r>
          </a:p>
          <a:p>
            <a:pPr marL="0" marR="0" indent="0" algn="ctr">
              <a:spcBef>
                <a:spcPts val="0"/>
              </a:spcBef>
              <a:spcAft>
                <a:spcPts val="0"/>
              </a:spcAft>
              <a:buNone/>
            </a:pPr>
            <a:r>
              <a:rPr lang="en-US" sz="2400" b="1" i="1" dirty="0">
                <a:latin typeface="Arial" panose="020B0604020202020204" pitchFamily="34" charset="0"/>
                <a:ea typeface="Calibri" panose="020F0502020204030204" pitchFamily="34" charset="0"/>
                <a:cs typeface="Times New Roman" panose="02020603050405020304" pitchFamily="18" charset="0"/>
              </a:rPr>
              <a:t>University of California San Diego, La Jolla, CA, USA</a:t>
            </a:r>
          </a:p>
          <a:p>
            <a:pPr marL="0" marR="0" indent="0" algn="ctr">
              <a:spcBef>
                <a:spcPts val="0"/>
              </a:spcBef>
              <a:spcAft>
                <a:spcPts val="0"/>
              </a:spcAft>
              <a:buNone/>
            </a:pPr>
            <a:endParaRPr lang="en-US" sz="2400" b="1" i="1" dirty="0">
              <a:latin typeface="Arial" panose="020B060402020202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endParaRPr lang="en-US" sz="2400" b="1" i="1" dirty="0">
              <a:latin typeface="Arial" panose="020B060402020202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endParaRPr lang="en-US" sz="2400" b="1" i="1" dirty="0">
              <a:latin typeface="Arial" panose="020B060402020202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r>
              <a:rPr lang="en-US" sz="4200" b="1" i="1" dirty="0">
                <a:latin typeface="Arial" panose="020B0604020202020204" pitchFamily="34" charset="0"/>
                <a:ea typeface="Calibri" panose="020F0502020204030204" pitchFamily="34" charset="0"/>
                <a:cs typeface="Times New Roman" panose="02020603050405020304" pitchFamily="18" charset="0"/>
              </a:rPr>
              <a:t>Presented at the 18</a:t>
            </a:r>
            <a:r>
              <a:rPr lang="en-US" sz="4200" b="1" i="1" baseline="30000" dirty="0">
                <a:latin typeface="Arial" panose="020B0604020202020204" pitchFamily="34" charset="0"/>
                <a:ea typeface="Calibri" panose="020F0502020204030204" pitchFamily="34" charset="0"/>
                <a:cs typeface="Times New Roman" panose="02020603050405020304" pitchFamily="18" charset="0"/>
              </a:rPr>
              <a:t>th</a:t>
            </a:r>
            <a:r>
              <a:rPr lang="en-US" sz="4200" b="1" i="1" dirty="0">
                <a:latin typeface="Arial" panose="020B0604020202020204" pitchFamily="34" charset="0"/>
                <a:ea typeface="Calibri" panose="020F0502020204030204" pitchFamily="34" charset="0"/>
                <a:cs typeface="Times New Roman" panose="02020603050405020304" pitchFamily="18" charset="0"/>
              </a:rPr>
              <a:t> Annual WRF User’s Workshop</a:t>
            </a:r>
          </a:p>
          <a:p>
            <a:pPr marL="0" marR="0" indent="0" algn="ctr">
              <a:spcBef>
                <a:spcPts val="0"/>
              </a:spcBef>
              <a:spcAft>
                <a:spcPts val="0"/>
              </a:spcAft>
              <a:buNone/>
            </a:pPr>
            <a:r>
              <a:rPr lang="en-US" sz="4200" b="1" i="1" dirty="0">
                <a:latin typeface="Arial" panose="020B0604020202020204" pitchFamily="34" charset="0"/>
                <a:ea typeface="Calibri" panose="020F0502020204030204" pitchFamily="34" charset="0"/>
                <a:cs typeface="Times New Roman" panose="02020603050405020304" pitchFamily="18" charset="0"/>
              </a:rPr>
              <a:t>June 14</a:t>
            </a:r>
            <a:r>
              <a:rPr lang="en-US" sz="4200" b="1" i="1" baseline="30000" dirty="0">
                <a:latin typeface="Arial" panose="020B0604020202020204" pitchFamily="34" charset="0"/>
                <a:ea typeface="Calibri" panose="020F0502020204030204" pitchFamily="34" charset="0"/>
                <a:cs typeface="Times New Roman" panose="02020603050405020304" pitchFamily="18" charset="0"/>
              </a:rPr>
              <a:t>th</a:t>
            </a:r>
            <a:r>
              <a:rPr lang="en-US" sz="4200" b="1" i="1" dirty="0">
                <a:latin typeface="Arial" panose="020B0604020202020204" pitchFamily="34" charset="0"/>
                <a:ea typeface="Calibri" panose="020F0502020204030204" pitchFamily="34" charset="0"/>
                <a:cs typeface="Times New Roman" panose="02020603050405020304" pitchFamily="18" charset="0"/>
              </a:rPr>
              <a:t>, 2017</a:t>
            </a:r>
          </a:p>
          <a:p>
            <a:pPr marL="0" marR="0" indent="0" algn="ctr">
              <a:spcBef>
                <a:spcPts val="0"/>
              </a:spcBef>
              <a:spcAft>
                <a:spcPts val="0"/>
              </a:spcAft>
              <a:buNone/>
            </a:pPr>
            <a:endParaRPr lang="en-US" sz="2400" b="1" i="1"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b="1" i="1" dirty="0">
                <a:solidFill>
                  <a:srgbClr val="00B050"/>
                </a:solidFill>
                <a:latin typeface="Arial" panose="020B0604020202020204" pitchFamily="34" charset="0"/>
                <a:ea typeface="Calibri" panose="020F0502020204030204" pitchFamily="34" charset="0"/>
                <a:cs typeface="Times New Roman" panose="02020603050405020304" pitchFamily="18" charset="0"/>
              </a:rPr>
              <a:t>Disclaimer</a:t>
            </a:r>
          </a:p>
          <a:p>
            <a:pPr marL="0" marR="0" indent="0">
              <a:spcBef>
                <a:spcPts val="0"/>
              </a:spcBef>
              <a:spcAft>
                <a:spcPts val="0"/>
              </a:spcAft>
              <a:buNone/>
            </a:pPr>
            <a:r>
              <a:rPr lang="en-US" sz="2400" b="1" i="1" dirty="0">
                <a:effectLst/>
                <a:latin typeface="Arial" panose="020B0604020202020204" pitchFamily="34" charset="0"/>
                <a:ea typeface="Calibri" panose="020F0502020204030204" pitchFamily="34" charset="0"/>
                <a:cs typeface="Times New Roman" panose="02020603050405020304" pitchFamily="18" charset="0"/>
              </a:rPr>
              <a:t>The views expressed in this presentation are those of the authors and do not necessarily reflect the views or policies of the U.S. Environmental Protection Agency.</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1"/>
          </p:nvPr>
        </p:nvSpPr>
        <p:spPr/>
        <p:txBody>
          <a:bodyPr/>
          <a:lstStyle/>
          <a:p>
            <a:fld id="{6D3FAE4D-9488-4B48-8F4A-A56CB5A28AF9}" type="slidenum">
              <a:rPr lang="en-US" smtClean="0"/>
              <a:pPr/>
              <a:t>1</a:t>
            </a:fld>
            <a:endParaRPr lang="en-US" dirty="0"/>
          </a:p>
        </p:txBody>
      </p:sp>
    </p:spTree>
    <p:extLst>
      <p:ext uri="{BB962C8B-B14F-4D97-AF65-F5344CB8AC3E}">
        <p14:creationId xmlns:p14="http://schemas.microsoft.com/office/powerpoint/2010/main" val="1843623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t="10434" r="13354"/>
          <a:stretch/>
        </p:blipFill>
        <p:spPr>
          <a:xfrm>
            <a:off x="6770658" y="2700465"/>
            <a:ext cx="2308282" cy="1737360"/>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t="10567" r="11958"/>
          <a:stretch/>
        </p:blipFill>
        <p:spPr>
          <a:xfrm>
            <a:off x="1037684" y="4502143"/>
            <a:ext cx="2381572" cy="1761516"/>
          </a:xfrm>
          <a:prstGeom prst="rect">
            <a:avLst/>
          </a:prstGeom>
        </p:spPr>
      </p:pic>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t="12624" r="13166"/>
          <a:stretch/>
        </p:blipFill>
        <p:spPr>
          <a:xfrm>
            <a:off x="1056135" y="2700465"/>
            <a:ext cx="2371206" cy="1737360"/>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0601" r="14238"/>
          <a:stretch/>
        </p:blipFill>
        <p:spPr>
          <a:xfrm>
            <a:off x="6730709" y="887414"/>
            <a:ext cx="2288923" cy="1737360"/>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t="11701" r="12871"/>
          <a:stretch/>
        </p:blipFill>
        <p:spPr>
          <a:xfrm>
            <a:off x="3901831" y="887414"/>
            <a:ext cx="2354388" cy="1737360"/>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t="10823" r="11899"/>
          <a:stretch/>
        </p:blipFill>
        <p:spPr>
          <a:xfrm>
            <a:off x="1069922" y="898691"/>
            <a:ext cx="2357419" cy="1737457"/>
          </a:xfrm>
          <a:prstGeom prst="rect">
            <a:avLst/>
          </a:prstGeom>
        </p:spPr>
      </p:pic>
      <p:sp>
        <p:nvSpPr>
          <p:cNvPr id="15" name="TextBox 14"/>
          <p:cNvSpPr txBox="1"/>
          <p:nvPr/>
        </p:nvSpPr>
        <p:spPr>
          <a:xfrm>
            <a:off x="308580" y="38202"/>
            <a:ext cx="8483252" cy="507831"/>
          </a:xfrm>
          <a:prstGeom prst="rect">
            <a:avLst/>
          </a:prstGeom>
          <a:solidFill>
            <a:schemeClr val="bg1"/>
          </a:solidFill>
          <a:ln w="76200">
            <a:solidFill>
              <a:srgbClr val="00B050"/>
            </a:solidFill>
          </a:ln>
        </p:spPr>
        <p:txBody>
          <a:bodyPr wrap="square" rtlCol="0">
            <a:spAutoFit/>
          </a:bodyPr>
          <a:lstStyle/>
          <a:p>
            <a:pPr algn="ctr"/>
            <a:r>
              <a:rPr lang="en-US" sz="2700" b="1" dirty="0">
                <a:solidFill>
                  <a:srgbClr val="00B050"/>
                </a:solidFill>
              </a:rPr>
              <a:t>Performance Evaluation of JJA Precipitation  </a:t>
            </a:r>
          </a:p>
        </p:txBody>
      </p:sp>
      <p:sp>
        <p:nvSpPr>
          <p:cNvPr id="16" name="Text Placeholder 3"/>
          <p:cNvSpPr txBox="1">
            <a:spLocks/>
          </p:cNvSpPr>
          <p:nvPr/>
        </p:nvSpPr>
        <p:spPr>
          <a:xfrm>
            <a:off x="375971" y="58551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WRF-BASE</a:t>
            </a:r>
          </a:p>
        </p:txBody>
      </p:sp>
      <p:sp>
        <p:nvSpPr>
          <p:cNvPr id="17" name="Text Placeholder 3"/>
          <p:cNvSpPr txBox="1">
            <a:spLocks/>
          </p:cNvSpPr>
          <p:nvPr/>
        </p:nvSpPr>
        <p:spPr>
          <a:xfrm>
            <a:off x="3234181" y="57630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PRISM Estimate</a:t>
            </a:r>
          </a:p>
        </p:txBody>
      </p:sp>
      <p:sp>
        <p:nvSpPr>
          <p:cNvPr id="18" name="Text Placeholder 3"/>
          <p:cNvSpPr txBox="1">
            <a:spLocks/>
          </p:cNvSpPr>
          <p:nvPr/>
        </p:nvSpPr>
        <p:spPr>
          <a:xfrm>
            <a:off x="5715000" y="58551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WRF-ACI</a:t>
            </a:r>
          </a:p>
        </p:txBody>
      </p:sp>
      <p:sp>
        <p:nvSpPr>
          <p:cNvPr id="28" name="Text Placeholder 3"/>
          <p:cNvSpPr txBox="1">
            <a:spLocks/>
          </p:cNvSpPr>
          <p:nvPr/>
        </p:nvSpPr>
        <p:spPr>
          <a:xfrm rot="16200000">
            <a:off x="-1312238" y="1405124"/>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Total (mm)</a:t>
            </a:r>
          </a:p>
        </p:txBody>
      </p:sp>
      <p:sp>
        <p:nvSpPr>
          <p:cNvPr id="32" name="Text Placeholder 3"/>
          <p:cNvSpPr txBox="1">
            <a:spLocks/>
          </p:cNvSpPr>
          <p:nvPr/>
        </p:nvSpPr>
        <p:spPr>
          <a:xfrm>
            <a:off x="1605293" y="2294865"/>
            <a:ext cx="1744532"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1246.9 Min: 2.3 Mean: 232.2</a:t>
            </a:r>
          </a:p>
        </p:txBody>
      </p:sp>
      <p:sp>
        <p:nvSpPr>
          <p:cNvPr id="33" name="Text Placeholder 3"/>
          <p:cNvSpPr txBox="1">
            <a:spLocks/>
          </p:cNvSpPr>
          <p:nvPr/>
        </p:nvSpPr>
        <p:spPr>
          <a:xfrm>
            <a:off x="4319771" y="2260073"/>
            <a:ext cx="182937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1157.3 Min: 7.2 Mean: 249.5</a:t>
            </a:r>
          </a:p>
        </p:txBody>
      </p:sp>
      <p:sp>
        <p:nvSpPr>
          <p:cNvPr id="34" name="Text Placeholder 3"/>
          <p:cNvSpPr txBox="1">
            <a:spLocks/>
          </p:cNvSpPr>
          <p:nvPr/>
        </p:nvSpPr>
        <p:spPr>
          <a:xfrm>
            <a:off x="7172887" y="2273556"/>
            <a:ext cx="182937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1293.3 Min: 0.7 Mean: 237.0</a:t>
            </a:r>
          </a:p>
        </p:txBody>
      </p:sp>
      <p:sp>
        <p:nvSpPr>
          <p:cNvPr id="35" name="Text Placeholder 3"/>
          <p:cNvSpPr txBox="1">
            <a:spLocks/>
          </p:cNvSpPr>
          <p:nvPr/>
        </p:nvSpPr>
        <p:spPr>
          <a:xfrm>
            <a:off x="1691640" y="4076419"/>
            <a:ext cx="167640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898.3 Min: 0.0 Mean: 95.3</a:t>
            </a:r>
          </a:p>
        </p:txBody>
      </p:sp>
      <p:sp>
        <p:nvSpPr>
          <p:cNvPr id="36" name="Text Placeholder 3"/>
          <p:cNvSpPr txBox="1">
            <a:spLocks/>
          </p:cNvSpPr>
          <p:nvPr/>
        </p:nvSpPr>
        <p:spPr>
          <a:xfrm>
            <a:off x="1594744" y="5909818"/>
            <a:ext cx="1744721"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610.4 Min: 2.0 Mean: 136.9</a:t>
            </a:r>
          </a:p>
        </p:txBody>
      </p:sp>
      <p:sp>
        <p:nvSpPr>
          <p:cNvPr id="37" name="Text Placeholder 3"/>
          <p:cNvSpPr txBox="1">
            <a:spLocks/>
          </p:cNvSpPr>
          <p:nvPr/>
        </p:nvSpPr>
        <p:spPr>
          <a:xfrm>
            <a:off x="7249448" y="4086662"/>
            <a:ext cx="1770184"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787.6 Min: 0.0 Mean: 108.1</a:t>
            </a:r>
          </a:p>
        </p:txBody>
      </p:sp>
      <p:pic>
        <p:nvPicPr>
          <p:cNvPr id="38" name="Picture 37"/>
          <p:cNvPicPr>
            <a:picLocks noChangeAspect="1"/>
          </p:cNvPicPr>
          <p:nvPr/>
        </p:nvPicPr>
        <p:blipFill rotWithShape="1">
          <a:blip r:embed="rId8">
            <a:extLst>
              <a:ext uri="{28A0092B-C50C-407E-A947-70E740481C1C}">
                <a14:useLocalDpi xmlns:a14="http://schemas.microsoft.com/office/drawing/2010/main" val="0"/>
              </a:ext>
            </a:extLst>
          </a:blip>
          <a:srcRect l="88960" t="6135"/>
          <a:stretch/>
        </p:blipFill>
        <p:spPr>
          <a:xfrm rot="5400000">
            <a:off x="4591705" y="3759850"/>
            <a:ext cx="535022" cy="5567297"/>
          </a:xfrm>
          <a:prstGeom prst="rect">
            <a:avLst/>
          </a:prstGeom>
        </p:spPr>
      </p:pic>
      <p:pic>
        <p:nvPicPr>
          <p:cNvPr id="44" name="Picture 43"/>
          <p:cNvPicPr>
            <a:picLocks noChangeAspect="1"/>
          </p:cNvPicPr>
          <p:nvPr/>
        </p:nvPicPr>
        <p:blipFill rotWithShape="1">
          <a:blip r:embed="rId9">
            <a:extLst>
              <a:ext uri="{28A0092B-C50C-407E-A947-70E740481C1C}">
                <a14:useLocalDpi xmlns:a14="http://schemas.microsoft.com/office/drawing/2010/main" val="0"/>
              </a:ext>
            </a:extLst>
          </a:blip>
          <a:srcRect t="10595" r="14083"/>
          <a:stretch/>
        </p:blipFill>
        <p:spPr>
          <a:xfrm>
            <a:off x="6730709" y="4502143"/>
            <a:ext cx="2292946" cy="1737360"/>
          </a:xfrm>
          <a:prstGeom prst="rect">
            <a:avLst/>
          </a:prstGeom>
        </p:spPr>
      </p:pic>
      <p:sp>
        <p:nvSpPr>
          <p:cNvPr id="46" name="Text Placeholder 3"/>
          <p:cNvSpPr txBox="1">
            <a:spLocks/>
          </p:cNvSpPr>
          <p:nvPr/>
        </p:nvSpPr>
        <p:spPr>
          <a:xfrm>
            <a:off x="7239000" y="5896843"/>
            <a:ext cx="1770184"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907.7 Min: 0.2 Mean: 130.9</a:t>
            </a:r>
          </a:p>
        </p:txBody>
      </p:sp>
      <p:graphicFrame>
        <p:nvGraphicFramePr>
          <p:cNvPr id="47" name="Table 46"/>
          <p:cNvGraphicFramePr>
            <a:graphicFrameLocks noGrp="1"/>
          </p:cNvGraphicFramePr>
          <p:nvPr>
            <p:extLst>
              <p:ext uri="{D42A27DB-BD31-4B8C-83A1-F6EECF244321}">
                <p14:modId xmlns:p14="http://schemas.microsoft.com/office/powerpoint/2010/main" val="230668627"/>
              </p:ext>
            </p:extLst>
          </p:nvPr>
        </p:nvGraphicFramePr>
        <p:xfrm>
          <a:off x="3727399" y="3435246"/>
          <a:ext cx="2743200" cy="1524000"/>
        </p:xfrm>
        <a:graphic>
          <a:graphicData uri="http://schemas.openxmlformats.org/drawingml/2006/table">
            <a:tbl>
              <a:tblPr firstRow="1" bandRow="1">
                <a:tableStyleId>{EB344D84-9AFB-497E-A393-DC336BA19D2E}</a:tableStyleId>
              </a:tblPr>
              <a:tblGrid>
                <a:gridCol w="695949">
                  <a:extLst>
                    <a:ext uri="{9D8B030D-6E8A-4147-A177-3AD203B41FA5}">
                      <a16:colId xmlns:a16="http://schemas.microsoft.com/office/drawing/2014/main" val="20000"/>
                    </a:ext>
                  </a:extLst>
                </a:gridCol>
                <a:gridCol w="1105027">
                  <a:extLst>
                    <a:ext uri="{9D8B030D-6E8A-4147-A177-3AD203B41FA5}">
                      <a16:colId xmlns:a16="http://schemas.microsoft.com/office/drawing/2014/main" val="20001"/>
                    </a:ext>
                  </a:extLst>
                </a:gridCol>
                <a:gridCol w="942224">
                  <a:extLst>
                    <a:ext uri="{9D8B030D-6E8A-4147-A177-3AD203B41FA5}">
                      <a16:colId xmlns:a16="http://schemas.microsoft.com/office/drawing/2014/main" val="3141831109"/>
                    </a:ext>
                  </a:extLst>
                </a:gridCol>
              </a:tblGrid>
              <a:tr h="370840">
                <a:tc>
                  <a:txBody>
                    <a:bodyPr/>
                    <a:lstStyle/>
                    <a:p>
                      <a:pPr algn="ctr"/>
                      <a:r>
                        <a:rPr lang="en-US" sz="1600" dirty="0"/>
                        <a:t>Stat</a:t>
                      </a:r>
                    </a:p>
                  </a:txBody>
                  <a:tcPr/>
                </a:tc>
                <a:tc>
                  <a:txBody>
                    <a:bodyPr/>
                    <a:lstStyle/>
                    <a:p>
                      <a:pPr algn="ctr"/>
                      <a:r>
                        <a:rPr lang="en-US" sz="1600" dirty="0"/>
                        <a:t>WRF-BASE</a:t>
                      </a:r>
                    </a:p>
                  </a:txBody>
                  <a:tcPr/>
                </a:tc>
                <a:tc>
                  <a:txBody>
                    <a:bodyPr/>
                    <a:lstStyle/>
                    <a:p>
                      <a:pPr algn="ctr"/>
                      <a:r>
                        <a:rPr lang="en-US" sz="1600" dirty="0"/>
                        <a:t>WRF-ACI</a:t>
                      </a:r>
                    </a:p>
                  </a:txBody>
                  <a:tcPr/>
                </a:tc>
                <a:extLst>
                  <a:ext uri="{0D108BD9-81ED-4DB2-BD59-A6C34878D82A}">
                    <a16:rowId xmlns:a16="http://schemas.microsoft.com/office/drawing/2014/main" val="10000"/>
                  </a:ext>
                </a:extLst>
              </a:tr>
              <a:tr h="411480">
                <a:tc>
                  <a:txBody>
                    <a:bodyPr/>
                    <a:lstStyle/>
                    <a:p>
                      <a:pPr algn="ctr"/>
                      <a:r>
                        <a:rPr lang="en-US" sz="1600" dirty="0"/>
                        <a:t>Corr.</a:t>
                      </a:r>
                    </a:p>
                  </a:txBody>
                  <a:tcPr/>
                </a:tc>
                <a:tc>
                  <a:txBody>
                    <a:bodyPr/>
                    <a:lstStyle/>
                    <a:p>
                      <a:pPr algn="ctr"/>
                      <a:r>
                        <a:rPr lang="en-US" sz="1600" dirty="0"/>
                        <a:t>0.76</a:t>
                      </a:r>
                    </a:p>
                  </a:txBody>
                  <a:tcPr/>
                </a:tc>
                <a:tc>
                  <a:txBody>
                    <a:bodyPr/>
                    <a:lstStyle/>
                    <a:p>
                      <a:pPr algn="ctr"/>
                      <a:r>
                        <a:rPr lang="en-US" sz="1600" dirty="0"/>
                        <a:t>0.78</a:t>
                      </a:r>
                    </a:p>
                  </a:txBody>
                  <a:tcPr/>
                </a:tc>
                <a:extLst>
                  <a:ext uri="{0D108BD9-81ED-4DB2-BD59-A6C34878D82A}">
                    <a16:rowId xmlns:a16="http://schemas.microsoft.com/office/drawing/2014/main" val="10003"/>
                  </a:ext>
                </a:extLst>
              </a:tr>
              <a:tr h="370840">
                <a:tc>
                  <a:txBody>
                    <a:bodyPr/>
                    <a:lstStyle/>
                    <a:p>
                      <a:pPr algn="ctr"/>
                      <a:r>
                        <a:rPr lang="en-US" sz="1600" dirty="0"/>
                        <a:t>MB</a:t>
                      </a:r>
                    </a:p>
                  </a:txBody>
                  <a:tcPr/>
                </a:tc>
                <a:tc>
                  <a:txBody>
                    <a:bodyPr/>
                    <a:lstStyle/>
                    <a:p>
                      <a:pPr algn="ctr"/>
                      <a:r>
                        <a:rPr lang="en-US" sz="1600" dirty="0"/>
                        <a:t>-48.42</a:t>
                      </a:r>
                    </a:p>
                  </a:txBody>
                  <a:tcPr/>
                </a:tc>
                <a:tc>
                  <a:txBody>
                    <a:bodyPr/>
                    <a:lstStyle/>
                    <a:p>
                      <a:pPr algn="ctr"/>
                      <a:r>
                        <a:rPr lang="en-US" sz="1600" dirty="0"/>
                        <a:t>-58.31</a:t>
                      </a:r>
                    </a:p>
                  </a:txBody>
                  <a:tcPr/>
                </a:tc>
                <a:extLst>
                  <a:ext uri="{0D108BD9-81ED-4DB2-BD59-A6C34878D82A}">
                    <a16:rowId xmlns:a16="http://schemas.microsoft.com/office/drawing/2014/main" val="10004"/>
                  </a:ext>
                </a:extLst>
              </a:tr>
              <a:tr h="370840">
                <a:tc>
                  <a:txBody>
                    <a:bodyPr/>
                    <a:lstStyle/>
                    <a:p>
                      <a:pPr algn="ctr"/>
                      <a:r>
                        <a:rPr lang="en-US" sz="1600" dirty="0"/>
                        <a:t>RMSE</a:t>
                      </a:r>
                    </a:p>
                  </a:txBody>
                  <a:tcPr/>
                </a:tc>
                <a:tc>
                  <a:txBody>
                    <a:bodyPr/>
                    <a:lstStyle/>
                    <a:p>
                      <a:pPr algn="ctr"/>
                      <a:r>
                        <a:rPr lang="en-US" sz="1600" dirty="0"/>
                        <a:t>96.74</a:t>
                      </a:r>
                    </a:p>
                  </a:txBody>
                  <a:tcPr/>
                </a:tc>
                <a:tc>
                  <a:txBody>
                    <a:bodyPr/>
                    <a:lstStyle/>
                    <a:p>
                      <a:pPr algn="ctr"/>
                      <a:r>
                        <a:rPr lang="en-US" sz="1600" dirty="0"/>
                        <a:t>101.22</a:t>
                      </a:r>
                    </a:p>
                  </a:txBody>
                  <a:tcPr/>
                </a:tc>
                <a:extLst>
                  <a:ext uri="{0D108BD9-81ED-4DB2-BD59-A6C34878D82A}">
                    <a16:rowId xmlns:a16="http://schemas.microsoft.com/office/drawing/2014/main" val="10005"/>
                  </a:ext>
                </a:extLst>
              </a:tr>
            </a:tbl>
          </a:graphicData>
        </a:graphic>
      </p:graphicFrame>
      <p:sp>
        <p:nvSpPr>
          <p:cNvPr id="48" name="Text Placeholder 3"/>
          <p:cNvSpPr txBox="1">
            <a:spLocks/>
          </p:cNvSpPr>
          <p:nvPr/>
        </p:nvSpPr>
        <p:spPr>
          <a:xfrm rot="16200000">
            <a:off x="-1318972" y="309839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Grid-Scale (mm)</a:t>
            </a:r>
          </a:p>
        </p:txBody>
      </p:sp>
      <p:sp>
        <p:nvSpPr>
          <p:cNvPr id="49" name="Text Placeholder 3"/>
          <p:cNvSpPr txBox="1">
            <a:spLocks/>
          </p:cNvSpPr>
          <p:nvPr/>
        </p:nvSpPr>
        <p:spPr>
          <a:xfrm rot="16200000">
            <a:off x="-1342663" y="5295942"/>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err="1">
                <a:solidFill>
                  <a:srgbClr val="00B050"/>
                </a:solidFill>
              </a:rPr>
              <a:t>Subgrid</a:t>
            </a:r>
            <a:r>
              <a:rPr lang="en-US" sz="1800" dirty="0">
                <a:solidFill>
                  <a:srgbClr val="00B050"/>
                </a:solidFill>
              </a:rPr>
              <a:t>-Scale (mm)</a:t>
            </a:r>
          </a:p>
        </p:txBody>
      </p:sp>
      <p:sp>
        <p:nvSpPr>
          <p:cNvPr id="2" name="Oval 1"/>
          <p:cNvSpPr/>
          <p:nvPr/>
        </p:nvSpPr>
        <p:spPr>
          <a:xfrm>
            <a:off x="1287908" y="2642561"/>
            <a:ext cx="1444678" cy="11090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920526" y="2681175"/>
            <a:ext cx="1444678" cy="11090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13992" y="4437825"/>
            <a:ext cx="1665670" cy="13101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706334" y="4423171"/>
            <a:ext cx="1665670" cy="13101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6857999" y="6394611"/>
            <a:ext cx="2133600" cy="365125"/>
          </a:xfrm>
        </p:spPr>
        <p:txBody>
          <a:bodyPr/>
          <a:lstStyle/>
          <a:p>
            <a:fld id="{5E2B06E7-4936-4EEE-ACAE-89C9079483EB}" type="slidenum">
              <a:rPr lang="en-US" sz="3200" b="1" smtClean="0">
                <a:solidFill>
                  <a:schemeClr val="tx1"/>
                </a:solidFill>
              </a:rPr>
              <a:t>10</a:t>
            </a:fld>
            <a:endParaRPr lang="en-US" b="1" dirty="0">
              <a:solidFill>
                <a:schemeClr val="tx1"/>
              </a:solidFill>
            </a:endParaRPr>
          </a:p>
        </p:txBody>
      </p:sp>
    </p:spTree>
    <p:extLst>
      <p:ext uri="{BB962C8B-B14F-4D97-AF65-F5344CB8AC3E}">
        <p14:creationId xmlns:p14="http://schemas.microsoft.com/office/powerpoint/2010/main" val="179000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6200" y="38202"/>
            <a:ext cx="9039866" cy="400110"/>
          </a:xfrm>
          <a:prstGeom prst="rect">
            <a:avLst/>
          </a:prstGeom>
          <a:solidFill>
            <a:schemeClr val="bg1"/>
          </a:solidFill>
          <a:ln w="76200">
            <a:solidFill>
              <a:srgbClr val="00B050"/>
            </a:solidFill>
          </a:ln>
        </p:spPr>
        <p:txBody>
          <a:bodyPr wrap="square" rtlCol="0">
            <a:spAutoFit/>
          </a:bodyPr>
          <a:lstStyle/>
          <a:p>
            <a:pPr algn="ctr"/>
            <a:r>
              <a:rPr lang="en-US" sz="2000" b="1" dirty="0">
                <a:solidFill>
                  <a:srgbClr val="00B050"/>
                </a:solidFill>
              </a:rPr>
              <a:t>Performance Evaluation of JJA 2-m Temperature and Dew Point Temperature  </a:t>
            </a:r>
          </a:p>
        </p:txBody>
      </p:sp>
      <p:sp>
        <p:nvSpPr>
          <p:cNvPr id="16" name="Text Placeholder 3"/>
          <p:cNvSpPr txBox="1">
            <a:spLocks/>
          </p:cNvSpPr>
          <p:nvPr/>
        </p:nvSpPr>
        <p:spPr>
          <a:xfrm>
            <a:off x="1291081" y="4638570"/>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WRFv3.8.1</a:t>
            </a:r>
          </a:p>
        </p:txBody>
      </p:sp>
      <p:sp>
        <p:nvSpPr>
          <p:cNvPr id="17" name="Text Placeholder 3"/>
          <p:cNvSpPr txBox="1">
            <a:spLocks/>
          </p:cNvSpPr>
          <p:nvPr/>
        </p:nvSpPr>
        <p:spPr>
          <a:xfrm>
            <a:off x="2438400" y="494840"/>
            <a:ext cx="4605781"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Deviations from QCLCD Observations</a:t>
            </a:r>
          </a:p>
        </p:txBody>
      </p:sp>
      <p:pic>
        <p:nvPicPr>
          <p:cNvPr id="25" name="Picture 24"/>
          <p:cNvPicPr>
            <a:picLocks/>
          </p:cNvPicPr>
          <p:nvPr/>
        </p:nvPicPr>
        <p:blipFill rotWithShape="1">
          <a:blip r:embed="rId3" cstate="print">
            <a:extLst>
              <a:ext uri="{28A0092B-C50C-407E-A947-70E740481C1C}">
                <a14:useLocalDpi xmlns:a14="http://schemas.microsoft.com/office/drawing/2010/main" val="0"/>
              </a:ext>
            </a:extLst>
          </a:blip>
          <a:srcRect t="9136"/>
          <a:stretch/>
        </p:blipFill>
        <p:spPr>
          <a:xfrm>
            <a:off x="76200" y="1075049"/>
            <a:ext cx="4649868" cy="249418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9466"/>
          <a:stretch/>
        </p:blipFill>
        <p:spPr>
          <a:xfrm>
            <a:off x="76200" y="3898384"/>
            <a:ext cx="4654296" cy="2189561"/>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2188198550"/>
              </p:ext>
            </p:extLst>
          </p:nvPr>
        </p:nvGraphicFramePr>
        <p:xfrm>
          <a:off x="4990369" y="1537279"/>
          <a:ext cx="4107624" cy="1569720"/>
        </p:xfrm>
        <a:graphic>
          <a:graphicData uri="http://schemas.openxmlformats.org/drawingml/2006/table">
            <a:tbl>
              <a:tblPr firstRow="1" bandRow="1">
                <a:tableStyleId>{EB344D84-9AFB-497E-A393-DC336BA19D2E}</a:tableStyleId>
              </a:tblPr>
              <a:tblGrid>
                <a:gridCol w="574992">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885886997"/>
                    </a:ext>
                  </a:extLst>
                </a:gridCol>
                <a:gridCol w="898842">
                  <a:extLst>
                    <a:ext uri="{9D8B030D-6E8A-4147-A177-3AD203B41FA5}">
                      <a16:colId xmlns:a16="http://schemas.microsoft.com/office/drawing/2014/main" val="1188522257"/>
                    </a:ext>
                  </a:extLst>
                </a:gridCol>
                <a:gridCol w="804990">
                  <a:extLst>
                    <a:ext uri="{9D8B030D-6E8A-4147-A177-3AD203B41FA5}">
                      <a16:colId xmlns:a16="http://schemas.microsoft.com/office/drawing/2014/main" val="3798224624"/>
                    </a:ext>
                  </a:extLst>
                </a:gridCol>
              </a:tblGrid>
              <a:tr h="370840">
                <a:tc>
                  <a:txBody>
                    <a:bodyPr/>
                    <a:lstStyle/>
                    <a:p>
                      <a:pPr algn="ctr"/>
                      <a:r>
                        <a:rPr lang="en-US" sz="1200" dirty="0"/>
                        <a:t>Stat </a:t>
                      </a:r>
                    </a:p>
                    <a:p>
                      <a:pPr algn="ctr"/>
                      <a:r>
                        <a:rPr lang="en-US" sz="1200" dirty="0"/>
                        <a:t>(T2)</a:t>
                      </a:r>
                    </a:p>
                  </a:txBody>
                  <a:tcPr/>
                </a:tc>
                <a:tc>
                  <a:txBody>
                    <a:bodyPr/>
                    <a:lstStyle/>
                    <a:p>
                      <a:pPr algn="ctr"/>
                      <a:r>
                        <a:rPr lang="en-US" sz="1200" dirty="0"/>
                        <a:t>WRF-BASE (Series)</a:t>
                      </a:r>
                    </a:p>
                  </a:txBody>
                  <a:tcPr/>
                </a:tc>
                <a:tc>
                  <a:txBody>
                    <a:bodyPr/>
                    <a:lstStyle/>
                    <a:p>
                      <a:pPr algn="ctr"/>
                      <a:r>
                        <a:rPr lang="en-US" sz="1200" dirty="0"/>
                        <a:t>WRF-ACI </a:t>
                      </a:r>
                    </a:p>
                    <a:p>
                      <a:pPr algn="ctr"/>
                      <a:r>
                        <a:rPr lang="en-US" sz="1200" dirty="0"/>
                        <a:t>(Series)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WRF-BASE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(Spatial)</a:t>
                      </a:r>
                    </a:p>
                  </a:txBody>
                  <a:tcPr/>
                </a:tc>
                <a:tc>
                  <a:txBody>
                    <a:bodyPr/>
                    <a:lstStyle/>
                    <a:p>
                      <a:pPr algn="ctr"/>
                      <a:r>
                        <a:rPr lang="en-US" sz="1200" dirty="0"/>
                        <a:t>WRF-ACI </a:t>
                      </a:r>
                    </a:p>
                    <a:p>
                      <a:pPr algn="ctr"/>
                      <a:r>
                        <a:rPr lang="en-US" sz="1200" dirty="0"/>
                        <a:t>(Spatial)</a:t>
                      </a:r>
                    </a:p>
                  </a:txBody>
                  <a:tcPr/>
                </a:tc>
                <a:extLst>
                  <a:ext uri="{0D108BD9-81ED-4DB2-BD59-A6C34878D82A}">
                    <a16:rowId xmlns:a16="http://schemas.microsoft.com/office/drawing/2014/main" val="10000"/>
                  </a:ext>
                </a:extLst>
              </a:tr>
              <a:tr h="370840">
                <a:tc>
                  <a:txBody>
                    <a:bodyPr/>
                    <a:lstStyle/>
                    <a:p>
                      <a:pPr algn="ctr"/>
                      <a:r>
                        <a:rPr lang="en-US" sz="1200" dirty="0"/>
                        <a:t>Corr.</a:t>
                      </a:r>
                    </a:p>
                  </a:txBody>
                  <a:tcPr/>
                </a:tc>
                <a:tc>
                  <a:txBody>
                    <a:bodyPr/>
                    <a:lstStyle/>
                    <a:p>
                      <a:pPr algn="ctr"/>
                      <a:r>
                        <a:rPr lang="en-US" sz="1200" dirty="0"/>
                        <a:t>0.99</a:t>
                      </a:r>
                    </a:p>
                  </a:txBody>
                  <a:tcPr/>
                </a:tc>
                <a:tc>
                  <a:txBody>
                    <a:bodyPr/>
                    <a:lstStyle/>
                    <a:p>
                      <a:pPr algn="ctr"/>
                      <a:r>
                        <a:rPr lang="en-US" sz="1200" dirty="0"/>
                        <a:t>0.99</a:t>
                      </a:r>
                    </a:p>
                  </a:txBody>
                  <a:tcPr/>
                </a:tc>
                <a:tc>
                  <a:txBody>
                    <a:bodyPr/>
                    <a:lstStyle/>
                    <a:p>
                      <a:pPr algn="ctr"/>
                      <a:r>
                        <a:rPr lang="en-US" sz="1200" dirty="0"/>
                        <a:t>0.95</a:t>
                      </a:r>
                    </a:p>
                  </a:txBody>
                  <a:tcPr/>
                </a:tc>
                <a:tc>
                  <a:txBody>
                    <a:bodyPr/>
                    <a:lstStyle/>
                    <a:p>
                      <a:pPr algn="ctr"/>
                      <a:r>
                        <a:rPr lang="en-US" sz="1200" dirty="0"/>
                        <a:t>0.95</a:t>
                      </a:r>
                    </a:p>
                  </a:txBody>
                  <a:tcPr/>
                </a:tc>
                <a:extLst>
                  <a:ext uri="{0D108BD9-81ED-4DB2-BD59-A6C34878D82A}">
                    <a16:rowId xmlns:a16="http://schemas.microsoft.com/office/drawing/2014/main" val="10003"/>
                  </a:ext>
                </a:extLst>
              </a:tr>
              <a:tr h="370840">
                <a:tc>
                  <a:txBody>
                    <a:bodyPr/>
                    <a:lstStyle/>
                    <a:p>
                      <a:pPr algn="ctr"/>
                      <a:r>
                        <a:rPr lang="en-US" sz="1200" dirty="0"/>
                        <a:t>MB</a:t>
                      </a:r>
                    </a:p>
                  </a:txBody>
                  <a:tcPr/>
                </a:tc>
                <a:tc>
                  <a:txBody>
                    <a:bodyPr/>
                    <a:lstStyle/>
                    <a:p>
                      <a:pPr algn="ctr"/>
                      <a:r>
                        <a:rPr lang="en-US" sz="1200" dirty="0"/>
                        <a:t>0.02</a:t>
                      </a:r>
                    </a:p>
                  </a:txBody>
                  <a:tcPr/>
                </a:tc>
                <a:tc>
                  <a:txBody>
                    <a:bodyPr/>
                    <a:lstStyle/>
                    <a:p>
                      <a:pPr algn="ctr"/>
                      <a:r>
                        <a:rPr lang="en-US" sz="1200" dirty="0"/>
                        <a:t>0.11</a:t>
                      </a:r>
                    </a:p>
                  </a:txBody>
                  <a:tcPr/>
                </a:tc>
                <a:tc>
                  <a:txBody>
                    <a:bodyPr/>
                    <a:lstStyle/>
                    <a:p>
                      <a:pPr algn="ctr"/>
                      <a:r>
                        <a:rPr lang="en-US" sz="1200" dirty="0"/>
                        <a:t>0.02</a:t>
                      </a:r>
                    </a:p>
                  </a:txBody>
                  <a:tcPr/>
                </a:tc>
                <a:tc>
                  <a:txBody>
                    <a:bodyPr/>
                    <a:lstStyle/>
                    <a:p>
                      <a:pPr algn="ctr"/>
                      <a:r>
                        <a:rPr lang="en-US" sz="1200" dirty="0"/>
                        <a:t>0.11</a:t>
                      </a:r>
                    </a:p>
                  </a:txBody>
                  <a:tcPr/>
                </a:tc>
                <a:extLst>
                  <a:ext uri="{0D108BD9-81ED-4DB2-BD59-A6C34878D82A}">
                    <a16:rowId xmlns:a16="http://schemas.microsoft.com/office/drawing/2014/main" val="10004"/>
                  </a:ext>
                </a:extLst>
              </a:tr>
              <a:tr h="370840">
                <a:tc>
                  <a:txBody>
                    <a:bodyPr/>
                    <a:lstStyle/>
                    <a:p>
                      <a:pPr algn="ctr"/>
                      <a:r>
                        <a:rPr lang="en-US" sz="1200" dirty="0"/>
                        <a:t>RMSE</a:t>
                      </a:r>
                    </a:p>
                  </a:txBody>
                  <a:tcPr/>
                </a:tc>
                <a:tc>
                  <a:txBody>
                    <a:bodyPr/>
                    <a:lstStyle/>
                    <a:p>
                      <a:pPr algn="ctr"/>
                      <a:r>
                        <a:rPr lang="en-US" sz="1200" dirty="0"/>
                        <a:t>0.54</a:t>
                      </a:r>
                    </a:p>
                  </a:txBody>
                  <a:tcPr/>
                </a:tc>
                <a:tc>
                  <a:txBody>
                    <a:bodyPr/>
                    <a:lstStyle/>
                    <a:p>
                      <a:pPr algn="ctr"/>
                      <a:r>
                        <a:rPr lang="en-US" sz="1200" dirty="0"/>
                        <a:t>0.60</a:t>
                      </a:r>
                    </a:p>
                  </a:txBody>
                  <a:tcPr/>
                </a:tc>
                <a:tc>
                  <a:txBody>
                    <a:bodyPr/>
                    <a:lstStyle/>
                    <a:p>
                      <a:pPr algn="ctr"/>
                      <a:r>
                        <a:rPr lang="en-US" sz="1200" dirty="0"/>
                        <a:t>1.12</a:t>
                      </a:r>
                    </a:p>
                  </a:txBody>
                  <a:tcPr/>
                </a:tc>
                <a:tc>
                  <a:txBody>
                    <a:bodyPr/>
                    <a:lstStyle/>
                    <a:p>
                      <a:pPr algn="ctr"/>
                      <a:r>
                        <a:rPr lang="en-US" sz="1200" dirty="0"/>
                        <a:t>1.14</a:t>
                      </a:r>
                    </a:p>
                  </a:txBody>
                  <a:tcPr/>
                </a:tc>
                <a:extLst>
                  <a:ext uri="{0D108BD9-81ED-4DB2-BD59-A6C34878D82A}">
                    <a16:rowId xmlns:a16="http://schemas.microsoft.com/office/drawing/2014/main" val="10005"/>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59239740"/>
              </p:ext>
            </p:extLst>
          </p:nvPr>
        </p:nvGraphicFramePr>
        <p:xfrm>
          <a:off x="4990368" y="4205966"/>
          <a:ext cx="4107626" cy="1569720"/>
        </p:xfrm>
        <a:graphic>
          <a:graphicData uri="http://schemas.openxmlformats.org/drawingml/2006/table">
            <a:tbl>
              <a:tblPr firstRow="1" bandRow="1">
                <a:tableStyleId>{EB344D84-9AFB-497E-A393-DC336BA19D2E}</a:tableStyleId>
              </a:tblPr>
              <a:tblGrid>
                <a:gridCol w="593034">
                  <a:extLst>
                    <a:ext uri="{9D8B030D-6E8A-4147-A177-3AD203B41FA5}">
                      <a16:colId xmlns:a16="http://schemas.microsoft.com/office/drawing/2014/main" val="20000"/>
                    </a:ext>
                  </a:extLst>
                </a:gridCol>
                <a:gridCol w="963068">
                  <a:extLst>
                    <a:ext uri="{9D8B030D-6E8A-4147-A177-3AD203B41FA5}">
                      <a16:colId xmlns:a16="http://schemas.microsoft.com/office/drawing/2014/main" val="20001"/>
                    </a:ext>
                  </a:extLst>
                </a:gridCol>
                <a:gridCol w="830250">
                  <a:extLst>
                    <a:ext uri="{9D8B030D-6E8A-4147-A177-3AD203B41FA5}">
                      <a16:colId xmlns:a16="http://schemas.microsoft.com/office/drawing/2014/main" val="2885886997"/>
                    </a:ext>
                  </a:extLst>
                </a:gridCol>
                <a:gridCol w="927046">
                  <a:extLst>
                    <a:ext uri="{9D8B030D-6E8A-4147-A177-3AD203B41FA5}">
                      <a16:colId xmlns:a16="http://schemas.microsoft.com/office/drawing/2014/main" val="1188522257"/>
                    </a:ext>
                  </a:extLst>
                </a:gridCol>
                <a:gridCol w="794228">
                  <a:extLst>
                    <a:ext uri="{9D8B030D-6E8A-4147-A177-3AD203B41FA5}">
                      <a16:colId xmlns:a16="http://schemas.microsoft.com/office/drawing/2014/main" val="3798224624"/>
                    </a:ext>
                  </a:extLst>
                </a:gridCol>
              </a:tblGrid>
              <a:tr h="370840">
                <a:tc>
                  <a:txBody>
                    <a:bodyPr/>
                    <a:lstStyle/>
                    <a:p>
                      <a:pPr algn="ctr"/>
                      <a:r>
                        <a:rPr lang="en-US" sz="1200" dirty="0"/>
                        <a:t>Stat (T</a:t>
                      </a:r>
                      <a:r>
                        <a:rPr lang="en-US" sz="1200" baseline="-25000" dirty="0"/>
                        <a:t>d</a:t>
                      </a:r>
                      <a:r>
                        <a:rPr lang="en-US" sz="1200" dirty="0"/>
                        <a:t>)</a:t>
                      </a:r>
                    </a:p>
                  </a:txBody>
                  <a:tcPr/>
                </a:tc>
                <a:tc>
                  <a:txBody>
                    <a:bodyPr/>
                    <a:lstStyle/>
                    <a:p>
                      <a:pPr algn="ctr"/>
                      <a:r>
                        <a:rPr lang="en-US" sz="1200" dirty="0"/>
                        <a:t>WRF-BASE </a:t>
                      </a:r>
                    </a:p>
                    <a:p>
                      <a:pPr algn="ctr"/>
                      <a:r>
                        <a:rPr lang="en-US" sz="1200" dirty="0"/>
                        <a:t>(Series)</a:t>
                      </a:r>
                    </a:p>
                  </a:txBody>
                  <a:tcPr/>
                </a:tc>
                <a:tc>
                  <a:txBody>
                    <a:bodyPr/>
                    <a:lstStyle/>
                    <a:p>
                      <a:pPr algn="ctr"/>
                      <a:r>
                        <a:rPr lang="en-US" sz="1200" dirty="0"/>
                        <a:t>WRF-ACI </a:t>
                      </a:r>
                    </a:p>
                    <a:p>
                      <a:pPr algn="ctr"/>
                      <a:r>
                        <a:rPr lang="en-US" sz="1200" dirty="0"/>
                        <a:t>(Series)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WRF-BASE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(Spatial)</a:t>
                      </a:r>
                    </a:p>
                  </a:txBody>
                  <a:tcPr/>
                </a:tc>
                <a:tc>
                  <a:txBody>
                    <a:bodyPr/>
                    <a:lstStyle/>
                    <a:p>
                      <a:pPr algn="ctr"/>
                      <a:r>
                        <a:rPr lang="en-US" sz="1200" dirty="0"/>
                        <a:t>WRF-ACI</a:t>
                      </a:r>
                    </a:p>
                    <a:p>
                      <a:pPr algn="ctr"/>
                      <a:r>
                        <a:rPr lang="en-US" sz="1200" dirty="0"/>
                        <a:t>(Spatial)</a:t>
                      </a:r>
                    </a:p>
                  </a:txBody>
                  <a:tcPr/>
                </a:tc>
                <a:extLst>
                  <a:ext uri="{0D108BD9-81ED-4DB2-BD59-A6C34878D82A}">
                    <a16:rowId xmlns:a16="http://schemas.microsoft.com/office/drawing/2014/main" val="10000"/>
                  </a:ext>
                </a:extLst>
              </a:tr>
              <a:tr h="370840">
                <a:tc>
                  <a:txBody>
                    <a:bodyPr/>
                    <a:lstStyle/>
                    <a:p>
                      <a:pPr algn="ctr"/>
                      <a:r>
                        <a:rPr lang="en-US" sz="1200" dirty="0"/>
                        <a:t>Corr.</a:t>
                      </a:r>
                    </a:p>
                  </a:txBody>
                  <a:tcPr/>
                </a:tc>
                <a:tc>
                  <a:txBody>
                    <a:bodyPr/>
                    <a:lstStyle/>
                    <a:p>
                      <a:pPr algn="ctr"/>
                      <a:r>
                        <a:rPr lang="en-US" sz="1200" dirty="0"/>
                        <a:t>0.98</a:t>
                      </a:r>
                    </a:p>
                  </a:txBody>
                  <a:tcPr/>
                </a:tc>
                <a:tc>
                  <a:txBody>
                    <a:bodyPr/>
                    <a:lstStyle/>
                    <a:p>
                      <a:pPr algn="ctr"/>
                      <a:r>
                        <a:rPr lang="en-US" sz="1200" dirty="0"/>
                        <a:t>0.98</a:t>
                      </a:r>
                    </a:p>
                  </a:txBody>
                  <a:tcPr/>
                </a:tc>
                <a:tc>
                  <a:txBody>
                    <a:bodyPr/>
                    <a:lstStyle/>
                    <a:p>
                      <a:pPr algn="ctr"/>
                      <a:r>
                        <a:rPr lang="en-US" sz="1200" dirty="0"/>
                        <a:t>0.96</a:t>
                      </a:r>
                    </a:p>
                  </a:txBody>
                  <a:tcPr/>
                </a:tc>
                <a:tc>
                  <a:txBody>
                    <a:bodyPr/>
                    <a:lstStyle/>
                    <a:p>
                      <a:pPr algn="ctr"/>
                      <a:r>
                        <a:rPr lang="en-US" sz="1200" dirty="0"/>
                        <a:t>0.96</a:t>
                      </a:r>
                    </a:p>
                  </a:txBody>
                  <a:tcPr/>
                </a:tc>
                <a:extLst>
                  <a:ext uri="{0D108BD9-81ED-4DB2-BD59-A6C34878D82A}">
                    <a16:rowId xmlns:a16="http://schemas.microsoft.com/office/drawing/2014/main" val="10003"/>
                  </a:ext>
                </a:extLst>
              </a:tr>
              <a:tr h="370840">
                <a:tc>
                  <a:txBody>
                    <a:bodyPr/>
                    <a:lstStyle/>
                    <a:p>
                      <a:pPr algn="ctr"/>
                      <a:r>
                        <a:rPr lang="en-US" sz="1200" dirty="0"/>
                        <a:t>MB</a:t>
                      </a:r>
                    </a:p>
                  </a:txBody>
                  <a:tcPr/>
                </a:tc>
                <a:tc>
                  <a:txBody>
                    <a:bodyPr/>
                    <a:lstStyle/>
                    <a:p>
                      <a:pPr algn="ctr"/>
                      <a:r>
                        <a:rPr lang="en-US" sz="1200" dirty="0"/>
                        <a:t>0.71</a:t>
                      </a:r>
                    </a:p>
                  </a:txBody>
                  <a:tcPr/>
                </a:tc>
                <a:tc>
                  <a:txBody>
                    <a:bodyPr/>
                    <a:lstStyle/>
                    <a:p>
                      <a:pPr algn="ctr"/>
                      <a:r>
                        <a:rPr lang="en-US" sz="1200" dirty="0"/>
                        <a:t>0.60</a:t>
                      </a:r>
                    </a:p>
                  </a:txBody>
                  <a:tcPr/>
                </a:tc>
                <a:tc>
                  <a:txBody>
                    <a:bodyPr/>
                    <a:lstStyle/>
                    <a:p>
                      <a:pPr algn="ctr"/>
                      <a:r>
                        <a:rPr lang="en-US" sz="1200" dirty="0"/>
                        <a:t>0.49</a:t>
                      </a:r>
                    </a:p>
                  </a:txBody>
                  <a:tcPr/>
                </a:tc>
                <a:tc>
                  <a:txBody>
                    <a:bodyPr/>
                    <a:lstStyle/>
                    <a:p>
                      <a:pPr algn="ctr"/>
                      <a:r>
                        <a:rPr lang="en-US" sz="1200" dirty="0"/>
                        <a:t>0.40</a:t>
                      </a:r>
                    </a:p>
                  </a:txBody>
                  <a:tcPr/>
                </a:tc>
                <a:extLst>
                  <a:ext uri="{0D108BD9-81ED-4DB2-BD59-A6C34878D82A}">
                    <a16:rowId xmlns:a16="http://schemas.microsoft.com/office/drawing/2014/main" val="10004"/>
                  </a:ext>
                </a:extLst>
              </a:tr>
              <a:tr h="370840">
                <a:tc>
                  <a:txBody>
                    <a:bodyPr/>
                    <a:lstStyle/>
                    <a:p>
                      <a:pPr algn="ctr"/>
                      <a:r>
                        <a:rPr lang="en-US" sz="1200" dirty="0"/>
                        <a:t>RMSE</a:t>
                      </a:r>
                    </a:p>
                  </a:txBody>
                  <a:tcPr/>
                </a:tc>
                <a:tc>
                  <a:txBody>
                    <a:bodyPr/>
                    <a:lstStyle/>
                    <a:p>
                      <a:pPr algn="ctr"/>
                      <a:r>
                        <a:rPr lang="en-US" sz="1200" dirty="0"/>
                        <a:t>0.87</a:t>
                      </a:r>
                    </a:p>
                  </a:txBody>
                  <a:tcPr/>
                </a:tc>
                <a:tc>
                  <a:txBody>
                    <a:bodyPr/>
                    <a:lstStyle/>
                    <a:p>
                      <a:pPr algn="ctr"/>
                      <a:r>
                        <a:rPr lang="en-US" sz="1200" dirty="0"/>
                        <a:t>0.79</a:t>
                      </a:r>
                    </a:p>
                  </a:txBody>
                  <a:tcPr/>
                </a:tc>
                <a:tc>
                  <a:txBody>
                    <a:bodyPr/>
                    <a:lstStyle/>
                    <a:p>
                      <a:pPr algn="ctr"/>
                      <a:r>
                        <a:rPr lang="en-US" sz="1200" dirty="0"/>
                        <a:t>1.25</a:t>
                      </a:r>
                    </a:p>
                  </a:txBody>
                  <a:tcPr/>
                </a:tc>
                <a:tc>
                  <a:txBody>
                    <a:bodyPr/>
                    <a:lstStyle/>
                    <a:p>
                      <a:pPr algn="ctr"/>
                      <a:r>
                        <a:rPr lang="en-US" sz="1200" dirty="0"/>
                        <a:t>1.21</a:t>
                      </a:r>
                    </a:p>
                  </a:txBody>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2"/>
          </p:nvPr>
        </p:nvSpPr>
        <p:spPr>
          <a:xfrm>
            <a:off x="6928534" y="6385519"/>
            <a:ext cx="2133600" cy="365125"/>
          </a:xfrm>
        </p:spPr>
        <p:txBody>
          <a:bodyPr/>
          <a:lstStyle/>
          <a:p>
            <a:fld id="{5E2B06E7-4936-4EEE-ACAE-89C9079483EB}" type="slidenum">
              <a:rPr lang="en-US" sz="3200" b="1" smtClean="0">
                <a:solidFill>
                  <a:schemeClr val="tx1"/>
                </a:solidFill>
              </a:rPr>
              <a:t>11</a:t>
            </a:fld>
            <a:endParaRPr lang="en-US" b="1" dirty="0">
              <a:solidFill>
                <a:schemeClr val="tx1"/>
              </a:solidFill>
            </a:endParaRPr>
          </a:p>
        </p:txBody>
      </p:sp>
    </p:spTree>
    <p:extLst>
      <p:ext uri="{BB962C8B-B14F-4D97-AF65-F5344CB8AC3E}">
        <p14:creationId xmlns:p14="http://schemas.microsoft.com/office/powerpoint/2010/main" val="325826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0" y="457200"/>
            <a:ext cx="5791200" cy="609600"/>
          </a:xfrm>
        </p:spPr>
        <p:txBody>
          <a:bodyPr>
            <a:noAutofit/>
          </a:bodyPr>
          <a:lstStyle/>
          <a:p>
            <a:pPr algn="ctr"/>
            <a:r>
              <a:rPr lang="en-US" dirty="0">
                <a:solidFill>
                  <a:srgbClr val="00B050"/>
                </a:solidFill>
              </a:rPr>
              <a:t>Part II (Scale Dependency)</a:t>
            </a:r>
          </a:p>
        </p:txBody>
      </p:sp>
      <p:sp>
        <p:nvSpPr>
          <p:cNvPr id="6" name="TextBox 5"/>
          <p:cNvSpPr txBox="1"/>
          <p:nvPr/>
        </p:nvSpPr>
        <p:spPr>
          <a:xfrm>
            <a:off x="228600" y="1447800"/>
            <a:ext cx="8610600" cy="4862870"/>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r>
              <a:rPr lang="en-US" sz="2800" b="1" dirty="0">
                <a:solidFill>
                  <a:srgbClr val="00B050"/>
                </a:solidFill>
              </a:rPr>
              <a:t>Configuration of Simulations</a:t>
            </a:r>
          </a:p>
          <a:p>
            <a:r>
              <a:rPr lang="en-US" sz="2400" b="1" dirty="0">
                <a:solidFill>
                  <a:schemeClr val="tx1"/>
                </a:solidFill>
              </a:rPr>
              <a:t>Time Period: </a:t>
            </a:r>
            <a:r>
              <a:rPr lang="en-US" sz="2400" dirty="0">
                <a:solidFill>
                  <a:schemeClr val="tx1"/>
                </a:solidFill>
              </a:rPr>
              <a:t>7-day (Jun 17</a:t>
            </a:r>
            <a:r>
              <a:rPr lang="en-US" sz="2400" baseline="30000" dirty="0">
                <a:solidFill>
                  <a:schemeClr val="tx1"/>
                </a:solidFill>
              </a:rPr>
              <a:t>th</a:t>
            </a:r>
            <a:r>
              <a:rPr lang="en-US" sz="2400" dirty="0">
                <a:solidFill>
                  <a:schemeClr val="tx1"/>
                </a:solidFill>
              </a:rPr>
              <a:t> 00Z –Jun 24</a:t>
            </a:r>
            <a:r>
              <a:rPr lang="en-US" sz="2400" baseline="30000" dirty="0">
                <a:solidFill>
                  <a:schemeClr val="tx1"/>
                </a:solidFill>
              </a:rPr>
              <a:t>th</a:t>
            </a:r>
            <a:r>
              <a:rPr lang="en-US" sz="2400" dirty="0">
                <a:solidFill>
                  <a:schemeClr val="tx1"/>
                </a:solidFill>
              </a:rPr>
              <a:t> 00Z 2006)</a:t>
            </a:r>
          </a:p>
          <a:p>
            <a:r>
              <a:rPr lang="en-US" sz="2400" b="1" dirty="0">
                <a:solidFill>
                  <a:schemeClr val="tx1"/>
                </a:solidFill>
              </a:rPr>
              <a:t>Type: </a:t>
            </a:r>
            <a:r>
              <a:rPr lang="en-US" sz="2400" dirty="0">
                <a:solidFill>
                  <a:schemeClr val="tx1"/>
                </a:solidFill>
              </a:rPr>
              <a:t>Numerical Weather Prediction Simulation </a:t>
            </a:r>
          </a:p>
          <a:p>
            <a:r>
              <a:rPr lang="en-US" sz="2400" b="1" dirty="0">
                <a:solidFill>
                  <a:schemeClr val="tx1"/>
                </a:solidFill>
              </a:rPr>
              <a:t>Multiple Resolutions: </a:t>
            </a:r>
            <a:r>
              <a:rPr lang="en-US" sz="2400" dirty="0">
                <a:solidFill>
                  <a:schemeClr val="tx1"/>
                </a:solidFill>
              </a:rPr>
              <a:t>36km, 12km, and 4km</a:t>
            </a:r>
          </a:p>
          <a:p>
            <a:r>
              <a:rPr lang="en-US" sz="2400" b="1" dirty="0">
                <a:solidFill>
                  <a:schemeClr val="tx1"/>
                </a:solidFill>
              </a:rPr>
              <a:t>Region:</a:t>
            </a:r>
            <a:r>
              <a:rPr lang="en-US" sz="2400" dirty="0">
                <a:solidFill>
                  <a:schemeClr val="tx1"/>
                </a:solidFill>
              </a:rPr>
              <a:t> Southeast United States</a:t>
            </a:r>
          </a:p>
          <a:p>
            <a:r>
              <a:rPr lang="en-US" sz="2800" b="1" dirty="0">
                <a:solidFill>
                  <a:srgbClr val="00B050"/>
                </a:solidFill>
              </a:rPr>
              <a:t>Simulations</a:t>
            </a:r>
          </a:p>
          <a:p>
            <a:r>
              <a:rPr lang="en-US" sz="2400" dirty="0">
                <a:solidFill>
                  <a:schemeClr val="tx1"/>
                </a:solidFill>
              </a:rPr>
              <a:t>WRF-ACI Updates = </a:t>
            </a:r>
            <a:r>
              <a:rPr lang="en-US" sz="2400" b="1" dirty="0">
                <a:solidFill>
                  <a:srgbClr val="00B050"/>
                </a:solidFill>
              </a:rPr>
              <a:t>WRF-ACI</a:t>
            </a:r>
          </a:p>
          <a:p>
            <a:r>
              <a:rPr lang="en-US" sz="2400" dirty="0">
                <a:solidFill>
                  <a:schemeClr val="tx1"/>
                </a:solidFill>
              </a:rPr>
              <a:t>WRF-ACI with Aerosols Reduced by 90% </a:t>
            </a:r>
            <a:r>
              <a:rPr lang="en-US" sz="2400" b="1" dirty="0">
                <a:solidFill>
                  <a:schemeClr val="tx1"/>
                </a:solidFill>
              </a:rPr>
              <a:t>= </a:t>
            </a:r>
            <a:r>
              <a:rPr lang="en-US" sz="2400" b="1" dirty="0">
                <a:solidFill>
                  <a:srgbClr val="00B050"/>
                </a:solidFill>
              </a:rPr>
              <a:t>LAERO</a:t>
            </a:r>
            <a:endParaRPr lang="en-US" sz="2400" dirty="0">
              <a:solidFill>
                <a:schemeClr val="tx1"/>
              </a:solidFill>
            </a:endParaRPr>
          </a:p>
          <a:p>
            <a:r>
              <a:rPr lang="en-US" sz="2800" b="1" dirty="0">
                <a:solidFill>
                  <a:srgbClr val="00B050"/>
                </a:solidFill>
              </a:rPr>
              <a:t>Objectives</a:t>
            </a:r>
          </a:p>
          <a:p>
            <a:pPr marL="514350" indent="-514350">
              <a:buAutoNum type="arabicParenR"/>
            </a:pPr>
            <a:r>
              <a:rPr lang="en-US" sz="2400" dirty="0">
                <a:solidFill>
                  <a:schemeClr val="tx1"/>
                </a:solidFill>
              </a:rPr>
              <a:t>Quantify aerosol indirect effects on cloud properties, precipitation, and radiation</a:t>
            </a:r>
          </a:p>
          <a:p>
            <a:pPr marL="514350" indent="-514350">
              <a:buAutoNum type="arabicParenR"/>
            </a:pPr>
            <a:r>
              <a:rPr lang="en-US" sz="2400" dirty="0">
                <a:solidFill>
                  <a:schemeClr val="tx1"/>
                </a:solidFill>
              </a:rPr>
              <a:t>Determine the scale dependency of these aerosol effects</a:t>
            </a:r>
          </a:p>
        </p:txBody>
      </p:sp>
      <p:sp>
        <p:nvSpPr>
          <p:cNvPr id="2" name="Slide Number Placeholder 1"/>
          <p:cNvSpPr>
            <a:spLocks noGrp="1"/>
          </p:cNvSpPr>
          <p:nvPr>
            <p:ph type="sldNum" sz="quarter" idx="13"/>
          </p:nvPr>
        </p:nvSpPr>
        <p:spPr/>
        <p:txBody>
          <a:bodyPr/>
          <a:lstStyle/>
          <a:p>
            <a:fld id="{6D3FAE4D-9488-4B48-8F4A-A56CB5A28AF9}" type="slidenum">
              <a:rPr lang="en-US" smtClean="0"/>
              <a:pPr/>
              <a:t>12</a:t>
            </a:fld>
            <a:endParaRPr lang="en-US" dirty="0"/>
          </a:p>
        </p:txBody>
      </p:sp>
    </p:spTree>
    <p:extLst>
      <p:ext uri="{BB962C8B-B14F-4D97-AF65-F5344CB8AC3E}">
        <p14:creationId xmlns:p14="http://schemas.microsoft.com/office/powerpoint/2010/main" val="195662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743200" y="354328"/>
            <a:ext cx="6477000" cy="685800"/>
          </a:xfrm>
        </p:spPr>
        <p:txBody>
          <a:bodyPr>
            <a:noAutofit/>
          </a:bodyPr>
          <a:lstStyle/>
          <a:p>
            <a:pPr algn="ctr"/>
            <a:r>
              <a:rPr lang="en-US" sz="2600" dirty="0">
                <a:solidFill>
                  <a:srgbClr val="00B050"/>
                </a:solidFill>
              </a:rPr>
              <a:t>LWP Impact (Cloud Lifetime Effect) </a:t>
            </a:r>
          </a:p>
          <a:p>
            <a:pPr algn="ctr"/>
            <a:r>
              <a:rPr lang="en-US" sz="2600" dirty="0">
                <a:solidFill>
                  <a:srgbClr val="00B050"/>
                </a:solidFill>
              </a:rPr>
              <a:t>(WRF-ACI minus LAERO)</a:t>
            </a:r>
          </a:p>
        </p:txBody>
      </p:sp>
      <p:sp>
        <p:nvSpPr>
          <p:cNvPr id="28" name="Text Placeholder 3"/>
          <p:cNvSpPr txBox="1">
            <a:spLocks/>
          </p:cNvSpPr>
          <p:nvPr/>
        </p:nvSpPr>
        <p:spPr>
          <a:xfrm>
            <a:off x="5105400" y="148496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Total LWP (g m</a:t>
            </a:r>
            <a:r>
              <a:rPr lang="en-US" sz="1800" baseline="30000" dirty="0">
                <a:solidFill>
                  <a:srgbClr val="00B050"/>
                </a:solidFill>
              </a:rPr>
              <a:t>-2</a:t>
            </a:r>
            <a:r>
              <a:rPr lang="en-US" sz="1800" dirty="0">
                <a:solidFill>
                  <a:srgbClr val="00B050"/>
                </a:solidFill>
              </a:rPr>
              <a:t>)</a:t>
            </a:r>
          </a:p>
        </p:txBody>
      </p:sp>
      <p:sp>
        <p:nvSpPr>
          <p:cNvPr id="20" name="Text Placeholder 3"/>
          <p:cNvSpPr txBox="1">
            <a:spLocks/>
          </p:cNvSpPr>
          <p:nvPr/>
        </p:nvSpPr>
        <p:spPr>
          <a:xfrm>
            <a:off x="-152400" y="147266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err="1">
                <a:solidFill>
                  <a:srgbClr val="00B050"/>
                </a:solidFill>
              </a:rPr>
              <a:t>Subgrid</a:t>
            </a:r>
            <a:r>
              <a:rPr lang="en-US" sz="1800" dirty="0">
                <a:solidFill>
                  <a:srgbClr val="00B050"/>
                </a:solidFill>
              </a:rPr>
              <a:t> Scale LWP (g m</a:t>
            </a:r>
            <a:r>
              <a:rPr lang="en-US" sz="1800" baseline="30000" dirty="0">
                <a:solidFill>
                  <a:srgbClr val="00B050"/>
                </a:solidFill>
              </a:rPr>
              <a:t>-2</a:t>
            </a:r>
            <a:r>
              <a:rPr lang="en-US" sz="1800" dirty="0">
                <a:solidFill>
                  <a:srgbClr val="00B050"/>
                </a:solidFill>
              </a:rPr>
              <a:t>)</a:t>
            </a:r>
          </a:p>
        </p:txBody>
      </p:sp>
      <p:sp>
        <p:nvSpPr>
          <p:cNvPr id="10" name="Text Placeholder 3"/>
          <p:cNvSpPr txBox="1">
            <a:spLocks/>
          </p:cNvSpPr>
          <p:nvPr/>
        </p:nvSpPr>
        <p:spPr>
          <a:xfrm>
            <a:off x="-1432921" y="2380412"/>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36 km</a:t>
            </a:r>
          </a:p>
        </p:txBody>
      </p:sp>
      <p:sp>
        <p:nvSpPr>
          <p:cNvPr id="11" name="Text Placeholder 3"/>
          <p:cNvSpPr txBox="1">
            <a:spLocks/>
          </p:cNvSpPr>
          <p:nvPr/>
        </p:nvSpPr>
        <p:spPr>
          <a:xfrm>
            <a:off x="-1432921" y="3802713"/>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12 km</a:t>
            </a:r>
          </a:p>
        </p:txBody>
      </p:sp>
      <p:sp>
        <p:nvSpPr>
          <p:cNvPr id="13" name="Text Placeholder 3"/>
          <p:cNvSpPr txBox="1">
            <a:spLocks/>
          </p:cNvSpPr>
          <p:nvPr/>
        </p:nvSpPr>
        <p:spPr>
          <a:xfrm>
            <a:off x="-1409271" y="5174313"/>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4 km</a:t>
            </a:r>
          </a:p>
        </p:txBody>
      </p:sp>
      <p:sp>
        <p:nvSpPr>
          <p:cNvPr id="19" name="Text Placeholder 3"/>
          <p:cNvSpPr txBox="1">
            <a:spLocks/>
          </p:cNvSpPr>
          <p:nvPr/>
        </p:nvSpPr>
        <p:spPr>
          <a:xfrm>
            <a:off x="2667000" y="1482064"/>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Grid Scale LWP (g m</a:t>
            </a:r>
            <a:r>
              <a:rPr lang="en-US" sz="1800" baseline="30000" dirty="0">
                <a:solidFill>
                  <a:srgbClr val="00B050"/>
                </a:solidFill>
              </a:rPr>
              <a:t>-2</a:t>
            </a:r>
            <a:r>
              <a:rPr lang="en-US" sz="1800" dirty="0">
                <a:solidFill>
                  <a:srgbClr val="00B050"/>
                </a:solidFill>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232" r="13979"/>
          <a:stretch/>
        </p:blipFill>
        <p:spPr>
          <a:xfrm>
            <a:off x="1020357" y="1916557"/>
            <a:ext cx="1845486" cy="137160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89394" t="6232"/>
          <a:stretch/>
        </p:blipFill>
        <p:spPr>
          <a:xfrm>
            <a:off x="8284010" y="1968608"/>
            <a:ext cx="698172" cy="420852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112" r="13636"/>
          <a:stretch/>
        </p:blipFill>
        <p:spPr>
          <a:xfrm>
            <a:off x="3494374" y="1905273"/>
            <a:ext cx="1850452" cy="13716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989" r="13971" b="1"/>
          <a:stretch/>
        </p:blipFill>
        <p:spPr>
          <a:xfrm>
            <a:off x="6015631" y="1905273"/>
            <a:ext cx="1846026" cy="13716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6112" r="13636"/>
          <a:stretch/>
        </p:blipFill>
        <p:spPr>
          <a:xfrm>
            <a:off x="1020357" y="3324139"/>
            <a:ext cx="1850452" cy="13716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6112" r="13636"/>
          <a:stretch/>
        </p:blipFill>
        <p:spPr>
          <a:xfrm>
            <a:off x="3494374" y="3324139"/>
            <a:ext cx="1850452" cy="1371600"/>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5989" r="13636"/>
          <a:stretch/>
        </p:blipFill>
        <p:spPr>
          <a:xfrm>
            <a:off x="6006602" y="3324139"/>
            <a:ext cx="1853194" cy="1371600"/>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6112" r="13636"/>
          <a:stretch/>
        </p:blipFill>
        <p:spPr>
          <a:xfrm>
            <a:off x="1015391" y="4749875"/>
            <a:ext cx="1850452" cy="1371600"/>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t="5564" r="13636"/>
          <a:stretch/>
        </p:blipFill>
        <p:spPr>
          <a:xfrm>
            <a:off x="3505113" y="4749875"/>
            <a:ext cx="1839713" cy="1371600"/>
          </a:xfrm>
          <a:prstGeom prst="rect">
            <a:avLst/>
          </a:prstGeom>
        </p:spPr>
      </p:pic>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t="5714" r="13636"/>
          <a:stretch/>
        </p:blipFill>
        <p:spPr>
          <a:xfrm>
            <a:off x="6012003" y="4749875"/>
            <a:ext cx="1847793" cy="1371600"/>
          </a:xfrm>
          <a:prstGeom prst="rect">
            <a:avLst/>
          </a:prstGeom>
        </p:spPr>
      </p:pic>
      <p:sp>
        <p:nvSpPr>
          <p:cNvPr id="30" name="Text Placeholder 3"/>
          <p:cNvSpPr txBox="1">
            <a:spLocks/>
          </p:cNvSpPr>
          <p:nvPr/>
        </p:nvSpPr>
        <p:spPr>
          <a:xfrm>
            <a:off x="1498990" y="2977051"/>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83.6 Min: -46.3 Mean: 9.6</a:t>
            </a:r>
          </a:p>
        </p:txBody>
      </p:sp>
      <p:sp>
        <p:nvSpPr>
          <p:cNvPr id="33" name="Text Placeholder 3"/>
          <p:cNvSpPr txBox="1">
            <a:spLocks/>
          </p:cNvSpPr>
          <p:nvPr/>
        </p:nvSpPr>
        <p:spPr>
          <a:xfrm>
            <a:off x="1530846" y="4386520"/>
            <a:ext cx="1292723"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55.7 Min: -48.0 Mean: 3.7</a:t>
            </a:r>
          </a:p>
        </p:txBody>
      </p:sp>
      <p:sp>
        <p:nvSpPr>
          <p:cNvPr id="34" name="Text Placeholder 3"/>
          <p:cNvSpPr txBox="1">
            <a:spLocks/>
          </p:cNvSpPr>
          <p:nvPr/>
        </p:nvSpPr>
        <p:spPr>
          <a:xfrm>
            <a:off x="1495673" y="5812007"/>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40.9 Min: -23.5 Mean: 1.1</a:t>
            </a:r>
          </a:p>
        </p:txBody>
      </p:sp>
      <p:sp>
        <p:nvSpPr>
          <p:cNvPr id="35" name="Text Placeholder 3"/>
          <p:cNvSpPr txBox="1">
            <a:spLocks/>
          </p:cNvSpPr>
          <p:nvPr/>
        </p:nvSpPr>
        <p:spPr>
          <a:xfrm>
            <a:off x="3994542" y="2971800"/>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74.5 Min: -49.0 Mean: -1.5</a:t>
            </a:r>
          </a:p>
        </p:txBody>
      </p:sp>
      <p:sp>
        <p:nvSpPr>
          <p:cNvPr id="36" name="Text Placeholder 3"/>
          <p:cNvSpPr txBox="1">
            <a:spLocks/>
          </p:cNvSpPr>
          <p:nvPr/>
        </p:nvSpPr>
        <p:spPr>
          <a:xfrm>
            <a:off x="3994541" y="4386519"/>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107.9 Min: -106.8 Mean: 2.1</a:t>
            </a:r>
          </a:p>
        </p:txBody>
      </p:sp>
      <p:sp>
        <p:nvSpPr>
          <p:cNvPr id="37" name="Text Placeholder 3"/>
          <p:cNvSpPr txBox="1">
            <a:spLocks/>
          </p:cNvSpPr>
          <p:nvPr/>
        </p:nvSpPr>
        <p:spPr>
          <a:xfrm>
            <a:off x="3994541" y="5812007"/>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131.9 Min: -148.4 Mean: 1.6</a:t>
            </a:r>
          </a:p>
        </p:txBody>
      </p:sp>
      <p:sp>
        <p:nvSpPr>
          <p:cNvPr id="38" name="Text Placeholder 3"/>
          <p:cNvSpPr txBox="1">
            <a:spLocks/>
          </p:cNvSpPr>
          <p:nvPr/>
        </p:nvSpPr>
        <p:spPr>
          <a:xfrm>
            <a:off x="6492240" y="2971799"/>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110.6 Min: -35.1 Mean: 8.1</a:t>
            </a:r>
          </a:p>
        </p:txBody>
      </p:sp>
      <p:sp>
        <p:nvSpPr>
          <p:cNvPr id="39" name="Text Placeholder 3"/>
          <p:cNvSpPr txBox="1">
            <a:spLocks/>
          </p:cNvSpPr>
          <p:nvPr/>
        </p:nvSpPr>
        <p:spPr>
          <a:xfrm>
            <a:off x="6492240" y="4386519"/>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113.6 Min: -102.5 Mean: 5.6</a:t>
            </a:r>
          </a:p>
        </p:txBody>
      </p:sp>
      <p:sp>
        <p:nvSpPr>
          <p:cNvPr id="40" name="Text Placeholder 3"/>
          <p:cNvSpPr txBox="1">
            <a:spLocks/>
          </p:cNvSpPr>
          <p:nvPr/>
        </p:nvSpPr>
        <p:spPr>
          <a:xfrm>
            <a:off x="6492240" y="5812006"/>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141.3 Min: -150.0 Mean: 2.7</a:t>
            </a:r>
          </a:p>
        </p:txBody>
      </p:sp>
      <p:sp>
        <p:nvSpPr>
          <p:cNvPr id="2" name="Slide Number Placeholder 1"/>
          <p:cNvSpPr>
            <a:spLocks noGrp="1"/>
          </p:cNvSpPr>
          <p:nvPr>
            <p:ph type="sldNum" sz="quarter" idx="13"/>
          </p:nvPr>
        </p:nvSpPr>
        <p:spPr/>
        <p:txBody>
          <a:bodyPr/>
          <a:lstStyle/>
          <a:p>
            <a:fld id="{6D3FAE4D-9488-4B48-8F4A-A56CB5A28AF9}" type="slidenum">
              <a:rPr lang="en-US" smtClean="0"/>
              <a:pPr/>
              <a:t>13</a:t>
            </a:fld>
            <a:endParaRPr lang="en-US" dirty="0"/>
          </a:p>
        </p:txBody>
      </p:sp>
    </p:spTree>
    <p:extLst>
      <p:ext uri="{BB962C8B-B14F-4D97-AF65-F5344CB8AC3E}">
        <p14:creationId xmlns:p14="http://schemas.microsoft.com/office/powerpoint/2010/main" val="171813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700413" y="423964"/>
            <a:ext cx="6477000" cy="685800"/>
          </a:xfrm>
        </p:spPr>
        <p:txBody>
          <a:bodyPr>
            <a:noAutofit/>
          </a:bodyPr>
          <a:lstStyle/>
          <a:p>
            <a:pPr algn="ctr"/>
            <a:r>
              <a:rPr lang="en-US" sz="2000" dirty="0" err="1">
                <a:solidFill>
                  <a:srgbClr val="00B050"/>
                </a:solidFill>
              </a:rPr>
              <a:t>Precip</a:t>
            </a:r>
            <a:r>
              <a:rPr lang="en-US" sz="2000" dirty="0">
                <a:solidFill>
                  <a:srgbClr val="00B050"/>
                </a:solidFill>
              </a:rPr>
              <a:t>. Impact (Cloud Lifetime/ Invigoration Effect </a:t>
            </a:r>
          </a:p>
          <a:p>
            <a:pPr algn="ctr"/>
            <a:r>
              <a:rPr lang="en-US" sz="2000" dirty="0">
                <a:solidFill>
                  <a:srgbClr val="00B050"/>
                </a:solidFill>
              </a:rPr>
              <a:t>(WRF-ACI minus LAERO)</a:t>
            </a:r>
          </a:p>
        </p:txBody>
      </p:sp>
      <p:sp>
        <p:nvSpPr>
          <p:cNvPr id="20" name="Text Placeholder 3"/>
          <p:cNvSpPr txBox="1">
            <a:spLocks/>
          </p:cNvSpPr>
          <p:nvPr/>
        </p:nvSpPr>
        <p:spPr>
          <a:xfrm>
            <a:off x="7883" y="1364396"/>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err="1">
                <a:solidFill>
                  <a:srgbClr val="00B050"/>
                </a:solidFill>
              </a:rPr>
              <a:t>Subgrid</a:t>
            </a:r>
            <a:r>
              <a:rPr lang="en-US" sz="1800" dirty="0">
                <a:solidFill>
                  <a:srgbClr val="00B050"/>
                </a:solidFill>
              </a:rPr>
              <a:t> Scale </a:t>
            </a:r>
            <a:r>
              <a:rPr lang="en-US" sz="1800" dirty="0" err="1">
                <a:solidFill>
                  <a:srgbClr val="00B050"/>
                </a:solidFill>
              </a:rPr>
              <a:t>Precip</a:t>
            </a:r>
            <a:r>
              <a:rPr lang="en-US" sz="1800" dirty="0">
                <a:solidFill>
                  <a:srgbClr val="00B050"/>
                </a:solidFill>
              </a:rPr>
              <a:t>. (mm)</a:t>
            </a:r>
          </a:p>
        </p:txBody>
      </p:sp>
      <p:sp>
        <p:nvSpPr>
          <p:cNvPr id="9" name="Text Placeholder 3"/>
          <p:cNvSpPr txBox="1">
            <a:spLocks/>
          </p:cNvSpPr>
          <p:nvPr/>
        </p:nvSpPr>
        <p:spPr>
          <a:xfrm>
            <a:off x="2940201" y="1372809"/>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Grid Scale </a:t>
            </a:r>
            <a:r>
              <a:rPr lang="en-US" sz="1800" dirty="0" err="1">
                <a:solidFill>
                  <a:srgbClr val="00B050"/>
                </a:solidFill>
              </a:rPr>
              <a:t>Precip</a:t>
            </a:r>
            <a:r>
              <a:rPr lang="en-US" sz="1800" dirty="0">
                <a:solidFill>
                  <a:srgbClr val="00B050"/>
                </a:solidFill>
              </a:rPr>
              <a:t>. (mm)</a:t>
            </a:r>
          </a:p>
        </p:txBody>
      </p:sp>
      <p:sp>
        <p:nvSpPr>
          <p:cNvPr id="10" name="Text Placeholder 3"/>
          <p:cNvSpPr txBox="1">
            <a:spLocks/>
          </p:cNvSpPr>
          <p:nvPr/>
        </p:nvSpPr>
        <p:spPr>
          <a:xfrm>
            <a:off x="-1359070" y="218723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36 km</a:t>
            </a:r>
          </a:p>
        </p:txBody>
      </p:sp>
      <p:sp>
        <p:nvSpPr>
          <p:cNvPr id="11" name="Text Placeholder 3"/>
          <p:cNvSpPr txBox="1">
            <a:spLocks/>
          </p:cNvSpPr>
          <p:nvPr/>
        </p:nvSpPr>
        <p:spPr>
          <a:xfrm>
            <a:off x="-1359070" y="3633828"/>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12 km</a:t>
            </a:r>
          </a:p>
        </p:txBody>
      </p:sp>
      <p:sp>
        <p:nvSpPr>
          <p:cNvPr id="13" name="Text Placeholder 3"/>
          <p:cNvSpPr txBox="1">
            <a:spLocks/>
          </p:cNvSpPr>
          <p:nvPr/>
        </p:nvSpPr>
        <p:spPr>
          <a:xfrm>
            <a:off x="-1359070" y="5080419"/>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4 km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542" r="12267" b="-1"/>
          <a:stretch/>
        </p:blipFill>
        <p:spPr>
          <a:xfrm>
            <a:off x="1123563" y="1774050"/>
            <a:ext cx="1905000" cy="13716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7542" r="11790" b="-1"/>
          <a:stretch/>
        </p:blipFill>
        <p:spPr>
          <a:xfrm>
            <a:off x="3823256" y="1797002"/>
            <a:ext cx="1915334" cy="13716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7542" r="11428" b="-1"/>
          <a:stretch/>
        </p:blipFill>
        <p:spPr>
          <a:xfrm>
            <a:off x="6460123" y="1800553"/>
            <a:ext cx="1923207" cy="13716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7542" r="11203" b="-1"/>
          <a:stretch/>
        </p:blipFill>
        <p:spPr>
          <a:xfrm>
            <a:off x="1140352" y="3252006"/>
            <a:ext cx="1928091" cy="137160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5307" r="12076"/>
          <a:stretch/>
        </p:blipFill>
        <p:spPr>
          <a:xfrm>
            <a:off x="3848877" y="3233115"/>
            <a:ext cx="1864091" cy="13716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7542" r="12578" b="-1"/>
          <a:stretch/>
        </p:blipFill>
        <p:spPr>
          <a:xfrm>
            <a:off x="6460123" y="3293434"/>
            <a:ext cx="1898249" cy="1371600"/>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7542" r="12508" b="-1"/>
          <a:stretch/>
        </p:blipFill>
        <p:spPr>
          <a:xfrm>
            <a:off x="1123563" y="4714080"/>
            <a:ext cx="1899756" cy="1371600"/>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t="7542" r="12430" b="-1"/>
          <a:stretch/>
        </p:blipFill>
        <p:spPr>
          <a:xfrm>
            <a:off x="3847405" y="4751957"/>
            <a:ext cx="1901468" cy="1371600"/>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t="5307" r="13749"/>
          <a:stretch/>
        </p:blipFill>
        <p:spPr>
          <a:xfrm>
            <a:off x="6477093" y="4720426"/>
            <a:ext cx="1828614" cy="1371600"/>
          </a:xfrm>
          <a:prstGeom prst="rect">
            <a:avLst/>
          </a:prstGeom>
        </p:spPr>
      </p:pic>
      <p:sp>
        <p:nvSpPr>
          <p:cNvPr id="22" name="Text Placeholder 3"/>
          <p:cNvSpPr txBox="1">
            <a:spLocks/>
          </p:cNvSpPr>
          <p:nvPr/>
        </p:nvSpPr>
        <p:spPr>
          <a:xfrm>
            <a:off x="5478627" y="1372809"/>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Total </a:t>
            </a:r>
            <a:r>
              <a:rPr lang="en-US" sz="1800" dirty="0" err="1">
                <a:solidFill>
                  <a:srgbClr val="00B050"/>
                </a:solidFill>
              </a:rPr>
              <a:t>Precip</a:t>
            </a:r>
            <a:r>
              <a:rPr lang="en-US" sz="1800" dirty="0">
                <a:solidFill>
                  <a:srgbClr val="00B050"/>
                </a:solidFill>
              </a:rPr>
              <a:t>. (mm)</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91646" t="12184" b="7828"/>
          <a:stretch/>
        </p:blipFill>
        <p:spPr>
          <a:xfrm>
            <a:off x="8534536" y="1961308"/>
            <a:ext cx="548640" cy="3777645"/>
          </a:xfrm>
          <a:prstGeom prst="rect">
            <a:avLst/>
          </a:prstGeom>
        </p:spPr>
      </p:pic>
      <p:sp>
        <p:nvSpPr>
          <p:cNvPr id="24" name="Text Placeholder 3"/>
          <p:cNvSpPr txBox="1">
            <a:spLocks/>
          </p:cNvSpPr>
          <p:nvPr/>
        </p:nvSpPr>
        <p:spPr>
          <a:xfrm>
            <a:off x="1639706" y="2838819"/>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75.0 Min: -80.6 Mean: -3.4</a:t>
            </a:r>
          </a:p>
        </p:txBody>
      </p:sp>
      <p:sp>
        <p:nvSpPr>
          <p:cNvPr id="25" name="Text Placeholder 3"/>
          <p:cNvSpPr txBox="1">
            <a:spLocks/>
          </p:cNvSpPr>
          <p:nvPr/>
        </p:nvSpPr>
        <p:spPr>
          <a:xfrm>
            <a:off x="1676400" y="4316433"/>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60.5 Min: -94.7 Mean: -1.4</a:t>
            </a:r>
          </a:p>
        </p:txBody>
      </p:sp>
      <p:sp>
        <p:nvSpPr>
          <p:cNvPr id="26" name="Text Placeholder 3"/>
          <p:cNvSpPr txBox="1">
            <a:spLocks/>
          </p:cNvSpPr>
          <p:nvPr/>
        </p:nvSpPr>
        <p:spPr>
          <a:xfrm>
            <a:off x="1639706" y="5788231"/>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25.7 Min: -93.4 Mean: -0.7</a:t>
            </a:r>
          </a:p>
        </p:txBody>
      </p:sp>
      <p:sp>
        <p:nvSpPr>
          <p:cNvPr id="27" name="Text Placeholder 3"/>
          <p:cNvSpPr txBox="1">
            <a:spLocks/>
          </p:cNvSpPr>
          <p:nvPr/>
        </p:nvSpPr>
        <p:spPr>
          <a:xfrm>
            <a:off x="4358840" y="2873922"/>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97.7 Min: -159.5 Mean: -0.1</a:t>
            </a:r>
          </a:p>
        </p:txBody>
      </p:sp>
      <p:sp>
        <p:nvSpPr>
          <p:cNvPr id="29" name="Text Placeholder 3"/>
          <p:cNvSpPr txBox="1">
            <a:spLocks/>
          </p:cNvSpPr>
          <p:nvPr/>
        </p:nvSpPr>
        <p:spPr>
          <a:xfrm>
            <a:off x="4320740" y="4316431"/>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207.3 Min: -269.2 Mean: 0.3</a:t>
            </a:r>
          </a:p>
        </p:txBody>
      </p:sp>
      <p:sp>
        <p:nvSpPr>
          <p:cNvPr id="30" name="Text Placeholder 3"/>
          <p:cNvSpPr txBox="1">
            <a:spLocks/>
          </p:cNvSpPr>
          <p:nvPr/>
        </p:nvSpPr>
        <p:spPr>
          <a:xfrm>
            <a:off x="4271227" y="5820464"/>
            <a:ext cx="1423603"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286.1 Min: -281.1 Mean: -0.8</a:t>
            </a:r>
          </a:p>
        </p:txBody>
      </p:sp>
      <p:sp>
        <p:nvSpPr>
          <p:cNvPr id="31" name="Text Placeholder 3"/>
          <p:cNvSpPr txBox="1">
            <a:spLocks/>
          </p:cNvSpPr>
          <p:nvPr/>
        </p:nvSpPr>
        <p:spPr>
          <a:xfrm>
            <a:off x="6952274" y="2858561"/>
            <a:ext cx="1353433"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107.5 Min: -153.4 Mean: -3.5</a:t>
            </a:r>
          </a:p>
        </p:txBody>
      </p:sp>
      <p:sp>
        <p:nvSpPr>
          <p:cNvPr id="32" name="Text Placeholder 3"/>
          <p:cNvSpPr txBox="1">
            <a:spLocks/>
          </p:cNvSpPr>
          <p:nvPr/>
        </p:nvSpPr>
        <p:spPr>
          <a:xfrm>
            <a:off x="6925913" y="4375304"/>
            <a:ext cx="137159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203.9 Min: -273.6 Mean: -1.1</a:t>
            </a:r>
          </a:p>
        </p:txBody>
      </p:sp>
      <p:sp>
        <p:nvSpPr>
          <p:cNvPr id="33" name="Text Placeholder 3"/>
          <p:cNvSpPr txBox="1">
            <a:spLocks/>
          </p:cNvSpPr>
          <p:nvPr/>
        </p:nvSpPr>
        <p:spPr>
          <a:xfrm>
            <a:off x="6826401" y="5788230"/>
            <a:ext cx="1450786"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288.9 Min: -285.4 Mean: -1.5</a:t>
            </a:r>
          </a:p>
        </p:txBody>
      </p:sp>
      <p:sp>
        <p:nvSpPr>
          <p:cNvPr id="6" name="Slide Number Placeholder 5"/>
          <p:cNvSpPr>
            <a:spLocks noGrp="1"/>
          </p:cNvSpPr>
          <p:nvPr>
            <p:ph type="sldNum" sz="quarter" idx="13"/>
          </p:nvPr>
        </p:nvSpPr>
        <p:spPr/>
        <p:txBody>
          <a:bodyPr/>
          <a:lstStyle/>
          <a:p>
            <a:fld id="{6D3FAE4D-9488-4B48-8F4A-A56CB5A28AF9}" type="slidenum">
              <a:rPr lang="en-US" smtClean="0"/>
              <a:pPr/>
              <a:t>14</a:t>
            </a:fld>
            <a:endParaRPr lang="en-US" dirty="0"/>
          </a:p>
        </p:txBody>
      </p:sp>
    </p:spTree>
    <p:extLst>
      <p:ext uri="{BB962C8B-B14F-4D97-AF65-F5344CB8AC3E}">
        <p14:creationId xmlns:p14="http://schemas.microsoft.com/office/powerpoint/2010/main" val="259186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743200" y="482238"/>
            <a:ext cx="6324600" cy="550108"/>
          </a:xfrm>
        </p:spPr>
        <p:txBody>
          <a:bodyPr>
            <a:noAutofit/>
          </a:bodyPr>
          <a:lstStyle/>
          <a:p>
            <a:pPr algn="ctr"/>
            <a:r>
              <a:rPr lang="en-US" sz="1600" dirty="0">
                <a:solidFill>
                  <a:srgbClr val="00B050"/>
                </a:solidFill>
              </a:rPr>
              <a:t>Radiation Impact (Cloud Lifetime Effect/ Cloud Albedo Effect) </a:t>
            </a:r>
          </a:p>
          <a:p>
            <a:pPr algn="ctr"/>
            <a:r>
              <a:rPr lang="en-US" sz="1600" dirty="0">
                <a:solidFill>
                  <a:srgbClr val="00B050"/>
                </a:solidFill>
              </a:rPr>
              <a:t>(WRF-ACI minus LAERO)</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1579" t="13116" b="7495"/>
          <a:stretch/>
        </p:blipFill>
        <p:spPr>
          <a:xfrm>
            <a:off x="3733800" y="2093625"/>
            <a:ext cx="697990" cy="4495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307" r="13741"/>
          <a:stretch/>
        </p:blipFill>
        <p:spPr>
          <a:xfrm>
            <a:off x="1645578" y="2077358"/>
            <a:ext cx="1828800" cy="13716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5307" r="13741"/>
          <a:stretch/>
        </p:blipFill>
        <p:spPr>
          <a:xfrm>
            <a:off x="1645578" y="3597274"/>
            <a:ext cx="1828800" cy="13716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219" r="13237"/>
          <a:stretch/>
        </p:blipFill>
        <p:spPr>
          <a:xfrm>
            <a:off x="1645578" y="5117190"/>
            <a:ext cx="1828800" cy="1371600"/>
          </a:xfrm>
          <a:prstGeom prst="rect">
            <a:avLst/>
          </a:prstGeom>
        </p:spPr>
      </p:pic>
      <p:sp>
        <p:nvSpPr>
          <p:cNvPr id="10" name="Text Placeholder 3"/>
          <p:cNvSpPr txBox="1">
            <a:spLocks/>
          </p:cNvSpPr>
          <p:nvPr/>
        </p:nvSpPr>
        <p:spPr>
          <a:xfrm>
            <a:off x="1143000" y="1496436"/>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Shortwave Cloud Forcing (W m</a:t>
            </a:r>
            <a:r>
              <a:rPr lang="en-US" sz="1800" baseline="30000" dirty="0">
                <a:solidFill>
                  <a:srgbClr val="00B050"/>
                </a:solidFill>
              </a:rPr>
              <a:t>-2</a:t>
            </a:r>
            <a:r>
              <a:rPr lang="en-US" sz="1800" dirty="0">
                <a:solidFill>
                  <a:srgbClr val="00B050"/>
                </a:solidFill>
              </a:rPr>
              <a:t>)</a:t>
            </a:r>
          </a:p>
        </p:txBody>
      </p:sp>
      <p:sp>
        <p:nvSpPr>
          <p:cNvPr id="11" name="Text Placeholder 3"/>
          <p:cNvSpPr txBox="1">
            <a:spLocks/>
          </p:cNvSpPr>
          <p:nvPr/>
        </p:nvSpPr>
        <p:spPr>
          <a:xfrm>
            <a:off x="-1054592" y="2552262"/>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36 km</a:t>
            </a:r>
          </a:p>
        </p:txBody>
      </p:sp>
      <p:sp>
        <p:nvSpPr>
          <p:cNvPr id="12" name="Text Placeholder 3"/>
          <p:cNvSpPr txBox="1">
            <a:spLocks/>
          </p:cNvSpPr>
          <p:nvPr/>
        </p:nvSpPr>
        <p:spPr>
          <a:xfrm>
            <a:off x="-1054592" y="4060620"/>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12 km</a:t>
            </a:r>
          </a:p>
        </p:txBody>
      </p:sp>
      <p:sp>
        <p:nvSpPr>
          <p:cNvPr id="13" name="Text Placeholder 3"/>
          <p:cNvSpPr txBox="1">
            <a:spLocks/>
          </p:cNvSpPr>
          <p:nvPr/>
        </p:nvSpPr>
        <p:spPr>
          <a:xfrm>
            <a:off x="-1032556" y="5580536"/>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4 km</a:t>
            </a:r>
          </a:p>
        </p:txBody>
      </p:sp>
      <p:pic>
        <p:nvPicPr>
          <p:cNvPr id="14" name="Picture 13"/>
          <p:cNvPicPr>
            <a:picLocks/>
          </p:cNvPicPr>
          <p:nvPr/>
        </p:nvPicPr>
        <p:blipFill rotWithShape="1">
          <a:blip r:embed="rId6" cstate="print">
            <a:extLst>
              <a:ext uri="{28A0092B-C50C-407E-A947-70E740481C1C}">
                <a14:useLocalDpi xmlns:a14="http://schemas.microsoft.com/office/drawing/2010/main" val="0"/>
              </a:ext>
            </a:extLst>
          </a:blip>
          <a:srcRect t="7542" r="13919"/>
          <a:stretch/>
        </p:blipFill>
        <p:spPr>
          <a:xfrm>
            <a:off x="5626610" y="2093625"/>
            <a:ext cx="1828800" cy="1371600"/>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90959" t="13253" b="7908"/>
          <a:stretch/>
        </p:blipFill>
        <p:spPr>
          <a:xfrm>
            <a:off x="7696200" y="2093625"/>
            <a:ext cx="762000" cy="4539666"/>
          </a:xfrm>
          <a:prstGeom prst="rect">
            <a:avLst/>
          </a:prstGeom>
        </p:spPr>
      </p:pic>
      <p:pic>
        <p:nvPicPr>
          <p:cNvPr id="16" name="Picture 15"/>
          <p:cNvPicPr>
            <a:picLocks/>
          </p:cNvPicPr>
          <p:nvPr/>
        </p:nvPicPr>
        <p:blipFill rotWithShape="1">
          <a:blip r:embed="rId7" cstate="print">
            <a:extLst>
              <a:ext uri="{28A0092B-C50C-407E-A947-70E740481C1C}">
                <a14:useLocalDpi xmlns:a14="http://schemas.microsoft.com/office/drawing/2010/main" val="0"/>
              </a:ext>
            </a:extLst>
          </a:blip>
          <a:srcRect t="7542" r="13027"/>
          <a:stretch/>
        </p:blipFill>
        <p:spPr>
          <a:xfrm>
            <a:off x="5626610" y="3597274"/>
            <a:ext cx="1828800" cy="1371600"/>
          </a:xfrm>
          <a:prstGeom prst="rect">
            <a:avLst/>
          </a:prstGeom>
        </p:spPr>
      </p:pic>
      <p:pic>
        <p:nvPicPr>
          <p:cNvPr id="17" name="Picture 16"/>
          <p:cNvPicPr>
            <a:picLocks/>
          </p:cNvPicPr>
          <p:nvPr/>
        </p:nvPicPr>
        <p:blipFill rotWithShape="1">
          <a:blip r:embed="rId8" cstate="print">
            <a:extLst>
              <a:ext uri="{28A0092B-C50C-407E-A947-70E740481C1C}">
                <a14:useLocalDpi xmlns:a14="http://schemas.microsoft.com/office/drawing/2010/main" val="0"/>
              </a:ext>
            </a:extLst>
          </a:blip>
          <a:srcRect t="5056" r="11943"/>
          <a:stretch/>
        </p:blipFill>
        <p:spPr>
          <a:xfrm>
            <a:off x="5626610" y="5117190"/>
            <a:ext cx="1828800" cy="1371600"/>
          </a:xfrm>
          <a:prstGeom prst="rect">
            <a:avLst/>
          </a:prstGeom>
        </p:spPr>
      </p:pic>
      <p:sp>
        <p:nvSpPr>
          <p:cNvPr id="18" name="Text Placeholder 3"/>
          <p:cNvSpPr txBox="1">
            <a:spLocks/>
          </p:cNvSpPr>
          <p:nvPr/>
        </p:nvSpPr>
        <p:spPr>
          <a:xfrm>
            <a:off x="5257800" y="1496436"/>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Longwave Cloud Forcing (W m</a:t>
            </a:r>
            <a:r>
              <a:rPr lang="en-US" sz="1800" baseline="30000" dirty="0">
                <a:solidFill>
                  <a:srgbClr val="00B050"/>
                </a:solidFill>
              </a:rPr>
              <a:t>-2</a:t>
            </a:r>
            <a:r>
              <a:rPr lang="en-US" sz="1800" dirty="0">
                <a:solidFill>
                  <a:srgbClr val="00B050"/>
                </a:solidFill>
              </a:rPr>
              <a:t>)</a:t>
            </a:r>
          </a:p>
        </p:txBody>
      </p:sp>
      <p:sp>
        <p:nvSpPr>
          <p:cNvPr id="19" name="Text Placeholder 3"/>
          <p:cNvSpPr txBox="1">
            <a:spLocks/>
          </p:cNvSpPr>
          <p:nvPr/>
        </p:nvSpPr>
        <p:spPr>
          <a:xfrm>
            <a:off x="2133600" y="3143007"/>
            <a:ext cx="1324579"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43.3 Min: -54.5 Mean: -0.1</a:t>
            </a:r>
          </a:p>
        </p:txBody>
      </p:sp>
      <p:sp>
        <p:nvSpPr>
          <p:cNvPr id="20" name="Text Placeholder 3"/>
          <p:cNvSpPr txBox="1">
            <a:spLocks/>
          </p:cNvSpPr>
          <p:nvPr/>
        </p:nvSpPr>
        <p:spPr>
          <a:xfrm>
            <a:off x="2209800" y="4663440"/>
            <a:ext cx="1243616"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47.6 Min: -37.6 Mean: 2.1</a:t>
            </a:r>
          </a:p>
        </p:txBody>
      </p:sp>
      <p:sp>
        <p:nvSpPr>
          <p:cNvPr id="21" name="Text Placeholder 3"/>
          <p:cNvSpPr txBox="1">
            <a:spLocks/>
          </p:cNvSpPr>
          <p:nvPr/>
        </p:nvSpPr>
        <p:spPr>
          <a:xfrm>
            <a:off x="2214564" y="6181344"/>
            <a:ext cx="1243615"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59.5 Min: -48.9 Mean: 1.6</a:t>
            </a:r>
          </a:p>
        </p:txBody>
      </p:sp>
      <p:sp>
        <p:nvSpPr>
          <p:cNvPr id="22" name="Text Placeholder 3"/>
          <p:cNvSpPr txBox="1">
            <a:spLocks/>
          </p:cNvSpPr>
          <p:nvPr/>
        </p:nvSpPr>
        <p:spPr>
          <a:xfrm>
            <a:off x="6053630" y="3154680"/>
            <a:ext cx="1370315"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9.5 Min: -9.5 Mean: 3.5x10</a:t>
            </a:r>
            <a:r>
              <a:rPr lang="en-US" sz="600" baseline="30000" dirty="0">
                <a:solidFill>
                  <a:srgbClr val="00B050"/>
                </a:solidFill>
              </a:rPr>
              <a:t>-2</a:t>
            </a:r>
          </a:p>
        </p:txBody>
      </p:sp>
      <p:sp>
        <p:nvSpPr>
          <p:cNvPr id="23" name="Text Placeholder 3"/>
          <p:cNvSpPr txBox="1">
            <a:spLocks/>
          </p:cNvSpPr>
          <p:nvPr/>
        </p:nvSpPr>
        <p:spPr>
          <a:xfrm>
            <a:off x="6081921" y="4663440"/>
            <a:ext cx="1325355"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8.2 Min: -9.3 Mean: 0.3</a:t>
            </a:r>
            <a:endParaRPr lang="en-US" sz="600" baseline="30000" dirty="0">
              <a:solidFill>
                <a:srgbClr val="00B050"/>
              </a:solidFill>
            </a:endParaRPr>
          </a:p>
        </p:txBody>
      </p:sp>
      <p:sp>
        <p:nvSpPr>
          <p:cNvPr id="24" name="Text Placeholder 3"/>
          <p:cNvSpPr txBox="1">
            <a:spLocks/>
          </p:cNvSpPr>
          <p:nvPr/>
        </p:nvSpPr>
        <p:spPr>
          <a:xfrm>
            <a:off x="6060490" y="6178963"/>
            <a:ext cx="1325355" cy="182265"/>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dirty="0">
                <a:solidFill>
                  <a:srgbClr val="00B050"/>
                </a:solidFill>
              </a:rPr>
              <a:t>Max: 11.1 Min: -14.5 Mean: -0.1</a:t>
            </a:r>
            <a:endParaRPr lang="en-US" sz="600" baseline="30000" dirty="0">
              <a:solidFill>
                <a:srgbClr val="00B050"/>
              </a:solidFill>
            </a:endParaRPr>
          </a:p>
        </p:txBody>
      </p:sp>
      <p:sp>
        <p:nvSpPr>
          <p:cNvPr id="2" name="Slide Number Placeholder 1"/>
          <p:cNvSpPr>
            <a:spLocks noGrp="1"/>
          </p:cNvSpPr>
          <p:nvPr>
            <p:ph type="sldNum" sz="quarter" idx="13"/>
          </p:nvPr>
        </p:nvSpPr>
        <p:spPr/>
        <p:txBody>
          <a:bodyPr/>
          <a:lstStyle/>
          <a:p>
            <a:fld id="{6D3FAE4D-9488-4B48-8F4A-A56CB5A28AF9}" type="slidenum">
              <a:rPr lang="en-US" smtClean="0"/>
              <a:pPr/>
              <a:t>15</a:t>
            </a:fld>
            <a:endParaRPr lang="en-US" dirty="0"/>
          </a:p>
        </p:txBody>
      </p:sp>
    </p:spTree>
    <p:extLst>
      <p:ext uri="{BB962C8B-B14F-4D97-AF65-F5344CB8AC3E}">
        <p14:creationId xmlns:p14="http://schemas.microsoft.com/office/powerpoint/2010/main" val="3992338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0" y="457200"/>
            <a:ext cx="5791200" cy="609600"/>
          </a:xfrm>
        </p:spPr>
        <p:txBody>
          <a:bodyPr>
            <a:noAutofit/>
          </a:bodyPr>
          <a:lstStyle/>
          <a:p>
            <a:pPr algn="ctr"/>
            <a:r>
              <a:rPr lang="en-US" sz="4000" dirty="0">
                <a:solidFill>
                  <a:srgbClr val="00B050"/>
                </a:solidFill>
              </a:rPr>
              <a:t>Summary</a:t>
            </a:r>
          </a:p>
        </p:txBody>
      </p:sp>
      <p:sp>
        <p:nvSpPr>
          <p:cNvPr id="6" name="TextBox 5"/>
          <p:cNvSpPr txBox="1"/>
          <p:nvPr/>
        </p:nvSpPr>
        <p:spPr>
          <a:xfrm>
            <a:off x="228600" y="1447800"/>
            <a:ext cx="8610600" cy="5016758"/>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pPr marL="457200" indent="-457200">
              <a:spcAft>
                <a:spcPts val="400"/>
              </a:spcAft>
              <a:buAutoNum type="arabicParenR"/>
            </a:pPr>
            <a:r>
              <a:rPr lang="en-US" sz="2100" b="1" dirty="0">
                <a:solidFill>
                  <a:srgbClr val="00B050"/>
                </a:solidFill>
              </a:rPr>
              <a:t>The WRF-ACI system leads to improved LWP, IWP, and 2-m T</a:t>
            </a:r>
            <a:r>
              <a:rPr lang="en-US" sz="2100" b="1" baseline="-25000" dirty="0">
                <a:solidFill>
                  <a:srgbClr val="00B050"/>
                </a:solidFill>
              </a:rPr>
              <a:t>d</a:t>
            </a:r>
            <a:r>
              <a:rPr lang="en-US" sz="2100" b="1" dirty="0">
                <a:solidFill>
                  <a:srgbClr val="00B050"/>
                </a:solidFill>
              </a:rPr>
              <a:t> but slightly worse LWCF, SWCF, Precipitation, and T2</a:t>
            </a:r>
          </a:p>
          <a:p>
            <a:pPr marL="457200" indent="-457200">
              <a:spcAft>
                <a:spcPts val="400"/>
              </a:spcAft>
              <a:buAutoNum type="arabicParenR"/>
            </a:pPr>
            <a:r>
              <a:rPr lang="en-US" sz="2100" b="1" dirty="0">
                <a:solidFill>
                  <a:srgbClr val="00B050"/>
                </a:solidFill>
              </a:rPr>
              <a:t>The WRF-ACI system performs similarly to the default WRF model</a:t>
            </a:r>
          </a:p>
          <a:p>
            <a:pPr marL="457200" indent="-457200">
              <a:spcAft>
                <a:spcPts val="400"/>
              </a:spcAft>
              <a:buFontTx/>
              <a:buAutoNum type="arabicParenR"/>
            </a:pPr>
            <a:r>
              <a:rPr lang="en-US" sz="2100" b="1" dirty="0">
                <a:solidFill>
                  <a:srgbClr val="00B050"/>
                </a:solidFill>
              </a:rPr>
              <a:t>A detectible cloud lifetime effect is present at all resolutions but it weakens with increasing resolution</a:t>
            </a:r>
          </a:p>
          <a:p>
            <a:pPr marL="457200" indent="-457200">
              <a:spcAft>
                <a:spcPts val="400"/>
              </a:spcAft>
              <a:buFontTx/>
              <a:buAutoNum type="arabicParenR"/>
            </a:pPr>
            <a:r>
              <a:rPr lang="en-US" sz="2100" b="1" dirty="0">
                <a:solidFill>
                  <a:srgbClr val="00B050"/>
                </a:solidFill>
              </a:rPr>
              <a:t>Precipitation is generally suppressed in the Southeast U.S. due to aerosols</a:t>
            </a:r>
          </a:p>
          <a:p>
            <a:pPr marL="457200" indent="-457200">
              <a:spcAft>
                <a:spcPts val="400"/>
              </a:spcAft>
              <a:buFontTx/>
              <a:buAutoNum type="arabicParenR"/>
            </a:pPr>
            <a:r>
              <a:rPr lang="en-US" sz="2100" b="1" dirty="0">
                <a:solidFill>
                  <a:srgbClr val="00B050"/>
                </a:solidFill>
              </a:rPr>
              <a:t>Changes in grid scale precipitation and cloud parameters from aerosols are not as straightforward as </a:t>
            </a:r>
            <a:r>
              <a:rPr lang="en-US" sz="2100" b="1" dirty="0" err="1">
                <a:solidFill>
                  <a:srgbClr val="00B050"/>
                </a:solidFill>
              </a:rPr>
              <a:t>subgrid</a:t>
            </a:r>
            <a:r>
              <a:rPr lang="en-US" sz="2100" b="1" dirty="0">
                <a:solidFill>
                  <a:srgbClr val="00B050"/>
                </a:solidFill>
              </a:rPr>
              <a:t> scale aerosol effects</a:t>
            </a:r>
          </a:p>
          <a:p>
            <a:pPr marL="457200" indent="-457200">
              <a:spcAft>
                <a:spcPts val="400"/>
              </a:spcAft>
              <a:buFontTx/>
              <a:buAutoNum type="arabicParenR"/>
            </a:pPr>
            <a:r>
              <a:rPr lang="en-US" sz="2100" b="1" dirty="0">
                <a:solidFill>
                  <a:srgbClr val="00B050"/>
                </a:solidFill>
              </a:rPr>
              <a:t>The impact of aerosols on SWCF is fairly consistent across resolutions but the impact on LWCF varies significantly across resolutions</a:t>
            </a:r>
          </a:p>
          <a:p>
            <a:pPr marL="457200" indent="-457200">
              <a:spcAft>
                <a:spcPts val="400"/>
              </a:spcAft>
              <a:buAutoNum type="arabicParenR"/>
            </a:pPr>
            <a:r>
              <a:rPr lang="en-US" sz="2100" b="1" dirty="0">
                <a:solidFill>
                  <a:srgbClr val="00B050"/>
                </a:solidFill>
              </a:rPr>
              <a:t>Overall, WRF-ACI provides the WRF community with a computationally efficient method for studying aerosol indirect effects on weather phenomena. </a:t>
            </a:r>
          </a:p>
        </p:txBody>
      </p:sp>
      <p:sp>
        <p:nvSpPr>
          <p:cNvPr id="2" name="Slide Number Placeholder 1"/>
          <p:cNvSpPr>
            <a:spLocks noGrp="1"/>
          </p:cNvSpPr>
          <p:nvPr>
            <p:ph type="sldNum" sz="quarter" idx="13"/>
          </p:nvPr>
        </p:nvSpPr>
        <p:spPr>
          <a:xfrm>
            <a:off x="6934200" y="6455593"/>
            <a:ext cx="2133600" cy="365125"/>
          </a:xfrm>
        </p:spPr>
        <p:txBody>
          <a:bodyPr/>
          <a:lstStyle/>
          <a:p>
            <a:fld id="{6D3FAE4D-9488-4B48-8F4A-A56CB5A28AF9}" type="slidenum">
              <a:rPr lang="en-US" smtClean="0"/>
              <a:pPr/>
              <a:t>16</a:t>
            </a:fld>
            <a:endParaRPr lang="en-US" dirty="0"/>
          </a:p>
        </p:txBody>
      </p:sp>
    </p:spTree>
    <p:extLst>
      <p:ext uri="{BB962C8B-B14F-4D97-AF65-F5344CB8AC3E}">
        <p14:creationId xmlns:p14="http://schemas.microsoft.com/office/powerpoint/2010/main" val="165858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85800" y="1981200"/>
            <a:ext cx="7315200" cy="2743200"/>
          </a:xfrm>
        </p:spPr>
        <p:txBody>
          <a:bodyPr>
            <a:noAutofit/>
          </a:bodyPr>
          <a:lstStyle/>
          <a:p>
            <a:pPr marL="0" indent="0" algn="ctr">
              <a:buNone/>
            </a:pPr>
            <a:r>
              <a:rPr lang="en-US" sz="6000" b="1" dirty="0">
                <a:solidFill>
                  <a:srgbClr val="00B050"/>
                </a:solidFill>
              </a:rPr>
              <a:t>Thanks You </a:t>
            </a:r>
          </a:p>
          <a:p>
            <a:pPr marL="0" indent="0" algn="ctr">
              <a:buNone/>
            </a:pPr>
            <a:endParaRPr lang="en-US" sz="6000" b="1" dirty="0">
              <a:solidFill>
                <a:srgbClr val="00B050"/>
              </a:solidFill>
            </a:endParaRPr>
          </a:p>
          <a:p>
            <a:pPr marL="0" indent="0" algn="ctr">
              <a:buNone/>
            </a:pPr>
            <a:r>
              <a:rPr lang="en-US" sz="6000" b="1" dirty="0">
                <a:solidFill>
                  <a:srgbClr val="00B050"/>
                </a:solidFill>
              </a:rPr>
              <a:t>Questions?</a:t>
            </a:r>
          </a:p>
        </p:txBody>
      </p:sp>
      <p:sp>
        <p:nvSpPr>
          <p:cNvPr id="3" name="Slide Number Placeholder 2"/>
          <p:cNvSpPr>
            <a:spLocks noGrp="1"/>
          </p:cNvSpPr>
          <p:nvPr>
            <p:ph type="sldNum" sz="quarter" idx="11"/>
          </p:nvPr>
        </p:nvSpPr>
        <p:spPr/>
        <p:txBody>
          <a:bodyPr/>
          <a:lstStyle/>
          <a:p>
            <a:fld id="{6D3FAE4D-9488-4B48-8F4A-A56CB5A28AF9}" type="slidenum">
              <a:rPr lang="en-US" smtClean="0"/>
              <a:pPr/>
              <a:t>17</a:t>
            </a:fld>
            <a:endParaRPr lang="en-US" dirty="0"/>
          </a:p>
        </p:txBody>
      </p:sp>
    </p:spTree>
    <p:extLst>
      <p:ext uri="{BB962C8B-B14F-4D97-AF65-F5344CB8AC3E}">
        <p14:creationId xmlns:p14="http://schemas.microsoft.com/office/powerpoint/2010/main" val="247564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874264" y="533400"/>
            <a:ext cx="5791200" cy="550108"/>
          </a:xfrm>
        </p:spPr>
        <p:txBody>
          <a:bodyPr>
            <a:noAutofit/>
          </a:bodyPr>
          <a:lstStyle/>
          <a:p>
            <a:pPr algn="ctr"/>
            <a:r>
              <a:rPr lang="en-US" sz="2800" dirty="0">
                <a:solidFill>
                  <a:srgbClr val="00B050"/>
                </a:solidFill>
              </a:rPr>
              <a:t>Additional Material</a:t>
            </a:r>
          </a:p>
        </p:txBody>
      </p:sp>
      <p:sp>
        <p:nvSpPr>
          <p:cNvPr id="5" name="Slide Number Placeholder 3"/>
          <p:cNvSpPr>
            <a:spLocks noGrp="1"/>
          </p:cNvSpPr>
          <p:nvPr>
            <p:ph type="sldNum" sz="quarter" idx="13"/>
          </p:nvPr>
        </p:nvSpPr>
        <p:spPr>
          <a:xfrm>
            <a:off x="8382000" y="6340475"/>
            <a:ext cx="762000" cy="365125"/>
          </a:xfrm>
        </p:spPr>
        <p:txBody>
          <a:bodyPr/>
          <a:lstStyle/>
          <a:p>
            <a:r>
              <a:rPr lang="en-US" dirty="0"/>
              <a:t>18</a:t>
            </a:r>
          </a:p>
        </p:txBody>
      </p:sp>
    </p:spTree>
    <p:extLst>
      <p:ext uri="{BB962C8B-B14F-4D97-AF65-F5344CB8AC3E}">
        <p14:creationId xmlns:p14="http://schemas.microsoft.com/office/powerpoint/2010/main" val="213879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0" y="457200"/>
            <a:ext cx="5791200" cy="609600"/>
          </a:xfrm>
        </p:spPr>
        <p:txBody>
          <a:bodyPr>
            <a:noAutofit/>
          </a:bodyPr>
          <a:lstStyle/>
          <a:p>
            <a:pPr algn="ctr"/>
            <a:r>
              <a:rPr lang="en-US" dirty="0">
                <a:solidFill>
                  <a:srgbClr val="00B050"/>
                </a:solidFill>
              </a:rPr>
              <a:t>Limitations and Future Work</a:t>
            </a:r>
          </a:p>
        </p:txBody>
      </p:sp>
      <p:sp>
        <p:nvSpPr>
          <p:cNvPr id="6" name="TextBox 5"/>
          <p:cNvSpPr txBox="1"/>
          <p:nvPr/>
        </p:nvSpPr>
        <p:spPr>
          <a:xfrm>
            <a:off x="233082" y="1752600"/>
            <a:ext cx="8610600" cy="4693593"/>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pPr marL="457200" indent="-457200">
              <a:spcAft>
                <a:spcPts val="400"/>
              </a:spcAft>
              <a:buAutoNum type="arabicParenR"/>
            </a:pPr>
            <a:r>
              <a:rPr lang="en-US" sz="2100" b="1" dirty="0">
                <a:solidFill>
                  <a:srgbClr val="00B050"/>
                </a:solidFill>
              </a:rPr>
              <a:t>The </a:t>
            </a:r>
            <a:r>
              <a:rPr lang="en-US" sz="2100" b="1" dirty="0" err="1">
                <a:solidFill>
                  <a:srgbClr val="00B050"/>
                </a:solidFill>
              </a:rPr>
              <a:t>subgrid</a:t>
            </a:r>
            <a:r>
              <a:rPr lang="en-US" sz="2100" b="1" dirty="0">
                <a:solidFill>
                  <a:srgbClr val="00B050"/>
                </a:solidFill>
              </a:rPr>
              <a:t> scale microphysics scheme over represents aerosol effects</a:t>
            </a:r>
          </a:p>
          <a:p>
            <a:pPr marL="457200" indent="-457200">
              <a:spcAft>
                <a:spcPts val="400"/>
              </a:spcAft>
              <a:buAutoNum type="arabicParenR"/>
            </a:pPr>
            <a:r>
              <a:rPr lang="en-US" sz="2100" b="1" dirty="0">
                <a:solidFill>
                  <a:srgbClr val="00B050"/>
                </a:solidFill>
              </a:rPr>
              <a:t>Uncertainties are introduced by solving the grid scale microphysics after all other model physics processes</a:t>
            </a:r>
          </a:p>
          <a:p>
            <a:pPr marL="457200" indent="-457200">
              <a:spcAft>
                <a:spcPts val="400"/>
              </a:spcAft>
              <a:buFontTx/>
              <a:buAutoNum type="arabicParenR"/>
            </a:pPr>
            <a:r>
              <a:rPr lang="en-US" sz="2100" b="1" dirty="0">
                <a:solidFill>
                  <a:srgbClr val="00B050"/>
                </a:solidFill>
              </a:rPr>
              <a:t>The scale dependency of aerosol formation is not considered in this study</a:t>
            </a:r>
          </a:p>
          <a:p>
            <a:pPr marL="457200" indent="-457200">
              <a:spcAft>
                <a:spcPts val="400"/>
              </a:spcAft>
              <a:buFontTx/>
              <a:buAutoNum type="arabicParenR"/>
            </a:pPr>
            <a:r>
              <a:rPr lang="en-US" sz="2100" b="1" dirty="0">
                <a:solidFill>
                  <a:srgbClr val="00B050"/>
                </a:solidFill>
              </a:rPr>
              <a:t>Future work should focus linking the WRF-ACI and WRF-</a:t>
            </a:r>
            <a:r>
              <a:rPr lang="en-US" sz="2100" b="1" dirty="0" err="1">
                <a:solidFill>
                  <a:srgbClr val="00B050"/>
                </a:solidFill>
              </a:rPr>
              <a:t>Chem</a:t>
            </a:r>
            <a:r>
              <a:rPr lang="en-US" sz="2100" b="1" dirty="0">
                <a:solidFill>
                  <a:srgbClr val="00B050"/>
                </a:solidFill>
              </a:rPr>
              <a:t> frameworks</a:t>
            </a:r>
          </a:p>
          <a:p>
            <a:pPr marL="457200" indent="-457200">
              <a:spcAft>
                <a:spcPts val="400"/>
              </a:spcAft>
              <a:buAutoNum type="arabicParenR"/>
            </a:pPr>
            <a:r>
              <a:rPr lang="en-US" sz="2100" b="1" dirty="0">
                <a:solidFill>
                  <a:srgbClr val="00B050"/>
                </a:solidFill>
              </a:rPr>
              <a:t>The </a:t>
            </a:r>
            <a:r>
              <a:rPr lang="en-US" sz="2100" b="1" dirty="0" err="1">
                <a:solidFill>
                  <a:srgbClr val="00B050"/>
                </a:solidFill>
              </a:rPr>
              <a:t>subgrid</a:t>
            </a:r>
            <a:r>
              <a:rPr lang="en-US" sz="2100" b="1" dirty="0">
                <a:solidFill>
                  <a:srgbClr val="00B050"/>
                </a:solidFill>
              </a:rPr>
              <a:t> scale microphysics scheme relies heavily on parameterizations designed for large scale clouds</a:t>
            </a:r>
          </a:p>
          <a:p>
            <a:pPr marL="457200" indent="-457200">
              <a:spcAft>
                <a:spcPts val="400"/>
              </a:spcAft>
              <a:buAutoNum type="arabicParenR"/>
            </a:pPr>
            <a:r>
              <a:rPr lang="en-US" sz="2100" b="1" dirty="0">
                <a:solidFill>
                  <a:srgbClr val="00B050"/>
                </a:solidFill>
              </a:rPr>
              <a:t>Future work should focus on the development of more detailed </a:t>
            </a:r>
            <a:r>
              <a:rPr lang="en-US" sz="2100" b="1" dirty="0" err="1">
                <a:solidFill>
                  <a:srgbClr val="00B050"/>
                </a:solidFill>
              </a:rPr>
              <a:t>subgrid</a:t>
            </a:r>
            <a:r>
              <a:rPr lang="en-US" sz="2100" b="1" dirty="0">
                <a:solidFill>
                  <a:srgbClr val="00B050"/>
                </a:solidFill>
              </a:rPr>
              <a:t> scale microphysics based on deep convection</a:t>
            </a:r>
          </a:p>
          <a:p>
            <a:pPr marL="457200" indent="-457200">
              <a:spcAft>
                <a:spcPts val="400"/>
              </a:spcAft>
              <a:buAutoNum type="arabicParenR"/>
            </a:pPr>
            <a:r>
              <a:rPr lang="en-US" sz="2100" b="1" dirty="0">
                <a:solidFill>
                  <a:srgbClr val="00B050"/>
                </a:solidFill>
              </a:rPr>
              <a:t>More case studies needed to be carried out to determine if the scale dependency of the aerosol effects vary by region or time period</a:t>
            </a:r>
          </a:p>
        </p:txBody>
      </p:sp>
      <p:sp>
        <p:nvSpPr>
          <p:cNvPr id="2" name="Slide Number Placeholder 1"/>
          <p:cNvSpPr>
            <a:spLocks noGrp="1"/>
          </p:cNvSpPr>
          <p:nvPr>
            <p:ph type="sldNum" sz="quarter" idx="13"/>
          </p:nvPr>
        </p:nvSpPr>
        <p:spPr>
          <a:xfrm>
            <a:off x="7001435" y="6446193"/>
            <a:ext cx="2133600" cy="365125"/>
          </a:xfrm>
        </p:spPr>
        <p:txBody>
          <a:bodyPr/>
          <a:lstStyle/>
          <a:p>
            <a:fld id="{6D3FAE4D-9488-4B48-8F4A-A56CB5A28AF9}" type="slidenum">
              <a:rPr lang="en-US" smtClean="0"/>
              <a:pPr/>
              <a:t>19</a:t>
            </a:fld>
            <a:endParaRPr lang="en-US" dirty="0"/>
          </a:p>
        </p:txBody>
      </p:sp>
    </p:spTree>
    <p:extLst>
      <p:ext uri="{BB962C8B-B14F-4D97-AF65-F5344CB8AC3E}">
        <p14:creationId xmlns:p14="http://schemas.microsoft.com/office/powerpoint/2010/main" val="326778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71800" y="457200"/>
            <a:ext cx="5791200" cy="685800"/>
          </a:xfrm>
        </p:spPr>
        <p:txBody>
          <a:bodyPr/>
          <a:lstStyle/>
          <a:p>
            <a:r>
              <a:rPr lang="en-US" dirty="0">
                <a:solidFill>
                  <a:srgbClr val="00B050"/>
                </a:solidFill>
              </a:rPr>
              <a:t>Aerosol Indirect Effects</a:t>
            </a:r>
          </a:p>
        </p:txBody>
      </p:sp>
      <p:pic>
        <p:nvPicPr>
          <p:cNvPr id="22" name="Picture 1"/>
          <p:cNvPicPr>
            <a:picLocks noChangeAspect="1" noChangeArrowheads="1"/>
          </p:cNvPicPr>
          <p:nvPr/>
        </p:nvPicPr>
        <p:blipFill rotWithShape="1">
          <a:blip r:embed="rId3" cstate="print"/>
          <a:srcRect l="61537" t="20031" r="8750" b="5231"/>
          <a:stretch/>
        </p:blipFill>
        <p:spPr bwMode="auto">
          <a:xfrm>
            <a:off x="152400" y="2209800"/>
            <a:ext cx="4419600" cy="4446740"/>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l="49425" b="-235"/>
          <a:stretch>
            <a:fillRect/>
          </a:stretch>
        </p:blipFill>
        <p:spPr bwMode="auto">
          <a:xfrm>
            <a:off x="4825857" y="1901055"/>
            <a:ext cx="4038600" cy="4755485"/>
          </a:xfrm>
          <a:prstGeom prst="rect">
            <a:avLst/>
          </a:prstGeom>
          <a:noFill/>
          <a:ln w="9525">
            <a:noFill/>
            <a:miter lim="800000"/>
            <a:headEnd/>
            <a:tailEnd/>
          </a:ln>
          <a:effectLst/>
        </p:spPr>
      </p:pic>
      <p:sp>
        <p:nvSpPr>
          <p:cNvPr id="3" name="TextBox 2"/>
          <p:cNvSpPr txBox="1"/>
          <p:nvPr/>
        </p:nvSpPr>
        <p:spPr>
          <a:xfrm>
            <a:off x="189216" y="1748135"/>
            <a:ext cx="4267200" cy="461665"/>
          </a:xfrm>
          <a:prstGeom prst="rect">
            <a:avLst/>
          </a:prstGeom>
          <a:solidFill>
            <a:schemeClr val="bg1"/>
          </a:solidFill>
          <a:ln w="76200">
            <a:solidFill>
              <a:srgbClr val="00B050"/>
            </a:solidFill>
          </a:ln>
        </p:spPr>
        <p:txBody>
          <a:bodyPr wrap="square" rtlCol="0">
            <a:spAutoFit/>
          </a:bodyPr>
          <a:lstStyle/>
          <a:p>
            <a:pPr algn="ctr"/>
            <a:r>
              <a:rPr lang="en-US" sz="2400" b="1" dirty="0">
                <a:solidFill>
                  <a:srgbClr val="00B050"/>
                </a:solidFill>
              </a:rPr>
              <a:t>Thermodynamic Invigoration</a:t>
            </a:r>
          </a:p>
        </p:txBody>
      </p:sp>
      <p:sp>
        <p:nvSpPr>
          <p:cNvPr id="27" name="TextBox 26"/>
          <p:cNvSpPr txBox="1"/>
          <p:nvPr/>
        </p:nvSpPr>
        <p:spPr>
          <a:xfrm>
            <a:off x="4941441" y="1718841"/>
            <a:ext cx="3327543" cy="461665"/>
          </a:xfrm>
          <a:prstGeom prst="rect">
            <a:avLst/>
          </a:prstGeom>
          <a:solidFill>
            <a:schemeClr val="bg1"/>
          </a:solidFill>
          <a:ln w="76200">
            <a:solidFill>
              <a:srgbClr val="00B050"/>
            </a:solidFill>
          </a:ln>
        </p:spPr>
        <p:txBody>
          <a:bodyPr wrap="square" rtlCol="0">
            <a:spAutoFit/>
          </a:bodyPr>
          <a:lstStyle/>
          <a:p>
            <a:pPr algn="ctr"/>
            <a:r>
              <a:rPr lang="en-US" sz="2400" b="1" dirty="0">
                <a:solidFill>
                  <a:srgbClr val="00B050"/>
                </a:solidFill>
              </a:rPr>
              <a:t>Cloud Albedo Effect</a:t>
            </a:r>
          </a:p>
        </p:txBody>
      </p:sp>
      <p:sp>
        <p:nvSpPr>
          <p:cNvPr id="29" name="TextBox 28"/>
          <p:cNvSpPr txBox="1"/>
          <p:nvPr/>
        </p:nvSpPr>
        <p:spPr>
          <a:xfrm>
            <a:off x="4941440" y="3847618"/>
            <a:ext cx="3327543" cy="461665"/>
          </a:xfrm>
          <a:prstGeom prst="rect">
            <a:avLst/>
          </a:prstGeom>
          <a:solidFill>
            <a:schemeClr val="bg1"/>
          </a:solidFill>
          <a:ln w="76200">
            <a:solidFill>
              <a:srgbClr val="00B050"/>
            </a:solidFill>
          </a:ln>
        </p:spPr>
        <p:txBody>
          <a:bodyPr wrap="square" rtlCol="0">
            <a:spAutoFit/>
          </a:bodyPr>
          <a:lstStyle/>
          <a:p>
            <a:pPr algn="ctr"/>
            <a:r>
              <a:rPr lang="en-US" sz="2400" b="1" dirty="0">
                <a:solidFill>
                  <a:srgbClr val="00B050"/>
                </a:solidFill>
              </a:rPr>
              <a:t>Cloud Lifetime Effect</a:t>
            </a:r>
          </a:p>
        </p:txBody>
      </p:sp>
      <p:sp>
        <p:nvSpPr>
          <p:cNvPr id="4" name="Slide Number Placeholder 3"/>
          <p:cNvSpPr>
            <a:spLocks noGrp="1"/>
          </p:cNvSpPr>
          <p:nvPr>
            <p:ph type="sldNum" sz="quarter" idx="13"/>
          </p:nvPr>
        </p:nvSpPr>
        <p:spPr>
          <a:xfrm>
            <a:off x="7037294" y="6400800"/>
            <a:ext cx="2133600" cy="365125"/>
          </a:xfrm>
        </p:spPr>
        <p:txBody>
          <a:bodyPr/>
          <a:lstStyle/>
          <a:p>
            <a:fld id="{6D3FAE4D-9488-4B48-8F4A-A56CB5A28AF9}" type="slidenum">
              <a:rPr lang="en-US" smtClean="0"/>
              <a:pPr/>
              <a:t>2</a:t>
            </a:fld>
            <a:endParaRPr lang="en-US" dirty="0"/>
          </a:p>
        </p:txBody>
      </p:sp>
    </p:spTree>
    <p:extLst>
      <p:ext uri="{BB962C8B-B14F-4D97-AF65-F5344CB8AC3E}">
        <p14:creationId xmlns:p14="http://schemas.microsoft.com/office/powerpoint/2010/main" val="417369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0" y="457200"/>
            <a:ext cx="5791200" cy="609600"/>
          </a:xfrm>
        </p:spPr>
        <p:txBody>
          <a:bodyPr>
            <a:noAutofit/>
          </a:bodyPr>
          <a:lstStyle/>
          <a:p>
            <a:pPr algn="ctr"/>
            <a:r>
              <a:rPr lang="en-US" sz="4000" dirty="0">
                <a:solidFill>
                  <a:srgbClr val="00B050"/>
                </a:solidFill>
              </a:rPr>
              <a:t>Major Objective</a:t>
            </a:r>
          </a:p>
        </p:txBody>
      </p:sp>
      <p:sp>
        <p:nvSpPr>
          <p:cNvPr id="6" name="TextBox 5"/>
          <p:cNvSpPr txBox="1"/>
          <p:nvPr/>
        </p:nvSpPr>
        <p:spPr>
          <a:xfrm>
            <a:off x="533400" y="1905000"/>
            <a:ext cx="8077200" cy="3631763"/>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pPr algn="ctr"/>
            <a:r>
              <a:rPr lang="en-US" sz="3200" b="1" dirty="0">
                <a:solidFill>
                  <a:schemeClr val="tx1"/>
                </a:solidFill>
              </a:rPr>
              <a:t>Develop a </a:t>
            </a:r>
            <a:r>
              <a:rPr lang="en-US" sz="3200" b="1" u="sng" dirty="0">
                <a:solidFill>
                  <a:srgbClr val="00B050"/>
                </a:solidFill>
              </a:rPr>
              <a:t>scale-aware </a:t>
            </a:r>
            <a:r>
              <a:rPr lang="en-US" sz="3200" b="1" dirty="0">
                <a:solidFill>
                  <a:schemeClr val="tx1"/>
                </a:solidFill>
              </a:rPr>
              <a:t>modeling system to represent the impacts of aerosols on both grid-scale and </a:t>
            </a:r>
            <a:r>
              <a:rPr lang="en-US" sz="3200" b="1" dirty="0" err="1">
                <a:solidFill>
                  <a:schemeClr val="tx1"/>
                </a:solidFill>
              </a:rPr>
              <a:t>subgrid</a:t>
            </a:r>
            <a:r>
              <a:rPr lang="en-US" sz="3200" b="1" dirty="0">
                <a:solidFill>
                  <a:schemeClr val="tx1"/>
                </a:solidFill>
              </a:rPr>
              <a:t>-scale clouds for use in high resolution regional numerical weather prediction simulations supporting ecosystem and human health research studies at the </a:t>
            </a:r>
          </a:p>
          <a:p>
            <a:pPr algn="ctr"/>
            <a:r>
              <a:rPr lang="en-US" sz="3200" b="1" dirty="0">
                <a:solidFill>
                  <a:schemeClr val="tx1"/>
                </a:solidFill>
              </a:rPr>
              <a:t>US Environmental Protection Agency</a:t>
            </a:r>
          </a:p>
        </p:txBody>
      </p:sp>
      <p:sp>
        <p:nvSpPr>
          <p:cNvPr id="2" name="Slide Number Placeholder 1"/>
          <p:cNvSpPr>
            <a:spLocks noGrp="1"/>
          </p:cNvSpPr>
          <p:nvPr>
            <p:ph type="sldNum" sz="quarter" idx="13"/>
          </p:nvPr>
        </p:nvSpPr>
        <p:spPr/>
        <p:txBody>
          <a:bodyPr/>
          <a:lstStyle/>
          <a:p>
            <a:fld id="{6D3FAE4D-9488-4B48-8F4A-A56CB5A28AF9}" type="slidenum">
              <a:rPr lang="en-US" smtClean="0"/>
              <a:pPr/>
              <a:t>3</a:t>
            </a:fld>
            <a:endParaRPr lang="en-US" dirty="0"/>
          </a:p>
        </p:txBody>
      </p:sp>
    </p:spTree>
    <p:extLst>
      <p:ext uri="{BB962C8B-B14F-4D97-AF65-F5344CB8AC3E}">
        <p14:creationId xmlns:p14="http://schemas.microsoft.com/office/powerpoint/2010/main" val="2129111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457200" y="533400"/>
            <a:ext cx="8484870" cy="1997908"/>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solidFill>
                  <a:srgbClr val="FF0000"/>
                </a:solidFill>
              </a:rPr>
              <a:t>WRF-ACI:</a:t>
            </a:r>
          </a:p>
          <a:p>
            <a:pPr algn="ctr"/>
            <a:endParaRPr lang="en-US" dirty="0">
              <a:solidFill>
                <a:srgbClr val="00B050"/>
              </a:solidFill>
            </a:endParaRPr>
          </a:p>
          <a:p>
            <a:pPr algn="ctr"/>
            <a:r>
              <a:rPr lang="en-US" dirty="0">
                <a:solidFill>
                  <a:srgbClr val="FF0000"/>
                </a:solidFill>
              </a:rPr>
              <a:t>W</a:t>
            </a:r>
            <a:r>
              <a:rPr lang="en-US" dirty="0">
                <a:solidFill>
                  <a:srgbClr val="00B050"/>
                </a:solidFill>
              </a:rPr>
              <a:t>eather </a:t>
            </a:r>
            <a:r>
              <a:rPr lang="en-US" dirty="0">
                <a:solidFill>
                  <a:srgbClr val="FF0000"/>
                </a:solidFill>
              </a:rPr>
              <a:t>R</a:t>
            </a:r>
            <a:r>
              <a:rPr lang="en-US" dirty="0">
                <a:solidFill>
                  <a:srgbClr val="00B050"/>
                </a:solidFill>
              </a:rPr>
              <a:t>esearch and </a:t>
            </a:r>
            <a:r>
              <a:rPr lang="en-US" dirty="0">
                <a:solidFill>
                  <a:srgbClr val="FF0000"/>
                </a:solidFill>
              </a:rPr>
              <a:t>F</a:t>
            </a:r>
            <a:r>
              <a:rPr lang="en-US" dirty="0">
                <a:solidFill>
                  <a:srgbClr val="00B050"/>
                </a:solidFill>
              </a:rPr>
              <a:t>orecasting Model with </a:t>
            </a:r>
            <a:r>
              <a:rPr lang="en-US" dirty="0">
                <a:solidFill>
                  <a:srgbClr val="FF0000"/>
                </a:solidFill>
              </a:rPr>
              <a:t>A</a:t>
            </a:r>
            <a:r>
              <a:rPr lang="en-US" dirty="0">
                <a:solidFill>
                  <a:srgbClr val="00B050"/>
                </a:solidFill>
              </a:rPr>
              <a:t>erosol </a:t>
            </a:r>
            <a:r>
              <a:rPr lang="en-US" dirty="0">
                <a:solidFill>
                  <a:srgbClr val="FF0000"/>
                </a:solidFill>
              </a:rPr>
              <a:t>C</a:t>
            </a:r>
            <a:r>
              <a:rPr lang="en-US" dirty="0">
                <a:solidFill>
                  <a:srgbClr val="00B050"/>
                </a:solidFill>
              </a:rPr>
              <a:t>loud </a:t>
            </a:r>
            <a:r>
              <a:rPr lang="en-US" dirty="0">
                <a:solidFill>
                  <a:srgbClr val="FF0000"/>
                </a:solidFill>
              </a:rPr>
              <a:t>I</a:t>
            </a:r>
            <a:r>
              <a:rPr lang="en-US" dirty="0">
                <a:solidFill>
                  <a:srgbClr val="00B050"/>
                </a:solidFill>
              </a:rPr>
              <a:t>nteractions</a:t>
            </a:r>
          </a:p>
        </p:txBody>
      </p:sp>
      <p:sp>
        <p:nvSpPr>
          <p:cNvPr id="5" name="TextBox 4"/>
          <p:cNvSpPr txBox="1"/>
          <p:nvPr/>
        </p:nvSpPr>
        <p:spPr>
          <a:xfrm>
            <a:off x="228600" y="2610683"/>
            <a:ext cx="8587740" cy="3724096"/>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r>
              <a:rPr lang="en-US" sz="2300" b="1" dirty="0">
                <a:solidFill>
                  <a:schemeClr val="tx1"/>
                </a:solidFill>
              </a:rPr>
              <a:t>WRF-ACI has four components: </a:t>
            </a:r>
          </a:p>
          <a:p>
            <a:pPr marL="914400" lvl="1" indent="-457200">
              <a:buFont typeface="Wingdings" panose="05000000000000000000" pitchFamily="2" charset="2"/>
              <a:buChar char="Ø"/>
            </a:pPr>
            <a:r>
              <a:rPr lang="en-US" sz="2300" b="1" dirty="0">
                <a:solidFill>
                  <a:schemeClr val="tx1"/>
                </a:solidFill>
              </a:rPr>
              <a:t>Temporally and spatially varying bias corrected prescribed aerosol concentrations climatology with global coverage for current and future conditions </a:t>
            </a:r>
          </a:p>
          <a:p>
            <a:pPr marL="914400" lvl="1" indent="-457200">
              <a:buFont typeface="Wingdings" panose="05000000000000000000" pitchFamily="2" charset="2"/>
              <a:buChar char="Ø"/>
            </a:pPr>
            <a:r>
              <a:rPr lang="en-US" sz="2300" b="1" dirty="0">
                <a:solidFill>
                  <a:schemeClr val="tx1"/>
                </a:solidFill>
              </a:rPr>
              <a:t>Modified Song and Zhang (2011) </a:t>
            </a:r>
            <a:r>
              <a:rPr lang="en-US" sz="2300" b="1" dirty="0" err="1">
                <a:solidFill>
                  <a:schemeClr val="tx1"/>
                </a:solidFill>
              </a:rPr>
              <a:t>subgrid</a:t>
            </a:r>
            <a:r>
              <a:rPr lang="en-US" sz="2300" b="1" dirty="0">
                <a:solidFill>
                  <a:schemeClr val="tx1"/>
                </a:solidFill>
              </a:rPr>
              <a:t>-scale microphysics</a:t>
            </a:r>
          </a:p>
          <a:p>
            <a:pPr marL="914400" lvl="1" indent="-457200">
              <a:buFont typeface="Wingdings" panose="05000000000000000000" pitchFamily="2" charset="2"/>
              <a:buChar char="Ø"/>
            </a:pPr>
            <a:r>
              <a:rPr lang="en-US" sz="2300" b="1" dirty="0">
                <a:solidFill>
                  <a:schemeClr val="tx1"/>
                </a:solidFill>
              </a:rPr>
              <a:t>Consistent aerosol activation and ice nucleation parameterizations in both the grid-scale and </a:t>
            </a:r>
            <a:r>
              <a:rPr lang="en-US" sz="2300" b="1" dirty="0" err="1">
                <a:solidFill>
                  <a:schemeClr val="tx1"/>
                </a:solidFill>
              </a:rPr>
              <a:t>subgrid</a:t>
            </a:r>
            <a:r>
              <a:rPr lang="en-US" sz="2300" b="1" dirty="0">
                <a:solidFill>
                  <a:schemeClr val="tx1"/>
                </a:solidFill>
              </a:rPr>
              <a:t>-scale and microphysics packages</a:t>
            </a:r>
          </a:p>
          <a:p>
            <a:pPr marL="914400" lvl="1" indent="-457200">
              <a:buFont typeface="Wingdings" panose="05000000000000000000" pitchFamily="2" charset="2"/>
              <a:buChar char="Ø"/>
            </a:pPr>
            <a:r>
              <a:rPr lang="en-US" sz="2300" b="1" dirty="0">
                <a:solidFill>
                  <a:schemeClr val="tx1"/>
                </a:solidFill>
              </a:rPr>
              <a:t>Coupling of </a:t>
            </a:r>
            <a:r>
              <a:rPr lang="en-US" sz="2300" b="1" dirty="0" err="1">
                <a:solidFill>
                  <a:schemeClr val="tx1"/>
                </a:solidFill>
              </a:rPr>
              <a:t>subgrid</a:t>
            </a:r>
            <a:r>
              <a:rPr lang="en-US" sz="2300" b="1" dirty="0">
                <a:solidFill>
                  <a:schemeClr val="tx1"/>
                </a:solidFill>
              </a:rPr>
              <a:t>- and grid-scale microphysics to the radiation scheme </a:t>
            </a:r>
          </a:p>
        </p:txBody>
      </p:sp>
      <p:sp>
        <p:nvSpPr>
          <p:cNvPr id="2" name="Slide Number Placeholder 1"/>
          <p:cNvSpPr>
            <a:spLocks noGrp="1"/>
          </p:cNvSpPr>
          <p:nvPr>
            <p:ph type="sldNum" sz="quarter" idx="13"/>
          </p:nvPr>
        </p:nvSpPr>
        <p:spPr/>
        <p:txBody>
          <a:bodyPr/>
          <a:lstStyle/>
          <a:p>
            <a:fld id="{6D3FAE4D-9488-4B48-8F4A-A56CB5A28AF9}" type="slidenum">
              <a:rPr lang="en-US" smtClean="0"/>
              <a:pPr/>
              <a:t>4</a:t>
            </a:fld>
            <a:endParaRPr lang="en-US" dirty="0"/>
          </a:p>
        </p:txBody>
      </p:sp>
    </p:spTree>
    <p:extLst>
      <p:ext uri="{BB962C8B-B14F-4D97-AF65-F5344CB8AC3E}">
        <p14:creationId xmlns:p14="http://schemas.microsoft.com/office/powerpoint/2010/main" val="241052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743200" y="457200"/>
            <a:ext cx="6477000" cy="685800"/>
          </a:xfrm>
        </p:spPr>
        <p:txBody>
          <a:bodyPr>
            <a:noAutofit/>
          </a:bodyPr>
          <a:lstStyle/>
          <a:p>
            <a:pPr algn="ctr"/>
            <a:r>
              <a:rPr lang="en-US" sz="3600" dirty="0">
                <a:solidFill>
                  <a:srgbClr val="00B050"/>
                </a:solidFill>
              </a:rPr>
              <a:t>WRF-ACI System</a:t>
            </a:r>
          </a:p>
        </p:txBody>
      </p:sp>
      <p:pic>
        <p:nvPicPr>
          <p:cNvPr id="3" name="Picture 2"/>
          <p:cNvPicPr>
            <a:picLocks noChangeAspect="1"/>
          </p:cNvPicPr>
          <p:nvPr/>
        </p:nvPicPr>
        <p:blipFill>
          <a:blip r:embed="rId3"/>
          <a:stretch>
            <a:fillRect/>
          </a:stretch>
        </p:blipFill>
        <p:spPr>
          <a:xfrm>
            <a:off x="457200" y="1282466"/>
            <a:ext cx="8361448" cy="5454098"/>
          </a:xfrm>
          <a:prstGeom prst="rect">
            <a:avLst/>
          </a:prstGeom>
        </p:spPr>
      </p:pic>
      <p:sp>
        <p:nvSpPr>
          <p:cNvPr id="2" name="Slide Number Placeholder 1"/>
          <p:cNvSpPr>
            <a:spLocks noGrp="1"/>
          </p:cNvSpPr>
          <p:nvPr>
            <p:ph type="sldNum" sz="quarter" idx="13"/>
          </p:nvPr>
        </p:nvSpPr>
        <p:spPr/>
        <p:txBody>
          <a:bodyPr/>
          <a:lstStyle/>
          <a:p>
            <a:fld id="{6D3FAE4D-9488-4B48-8F4A-A56CB5A28AF9}" type="slidenum">
              <a:rPr lang="en-US" smtClean="0"/>
              <a:pPr/>
              <a:t>5</a:t>
            </a:fld>
            <a:endParaRPr lang="en-US" dirty="0"/>
          </a:p>
        </p:txBody>
      </p:sp>
    </p:spTree>
    <p:extLst>
      <p:ext uri="{BB962C8B-B14F-4D97-AF65-F5344CB8AC3E}">
        <p14:creationId xmlns:p14="http://schemas.microsoft.com/office/powerpoint/2010/main" val="1160713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0" y="533400"/>
            <a:ext cx="6400800" cy="685800"/>
          </a:xfrm>
        </p:spPr>
        <p:txBody>
          <a:bodyPr>
            <a:normAutofit fontScale="92500"/>
          </a:bodyPr>
          <a:lstStyle/>
          <a:p>
            <a:r>
              <a:rPr lang="en-US" dirty="0">
                <a:solidFill>
                  <a:srgbClr val="00B050"/>
                </a:solidFill>
              </a:rPr>
              <a:t>WRF-ACI Physics Configurations</a:t>
            </a:r>
          </a:p>
        </p:txBody>
      </p:sp>
      <p:sp>
        <p:nvSpPr>
          <p:cNvPr id="3" name="TextBox 2"/>
          <p:cNvSpPr txBox="1"/>
          <p:nvPr/>
        </p:nvSpPr>
        <p:spPr>
          <a:xfrm>
            <a:off x="152400" y="1600200"/>
            <a:ext cx="8915400" cy="4924425"/>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pPr marL="457200" indent="-457200">
              <a:buFont typeface="Wingdings" panose="05000000000000000000" pitchFamily="2" charset="2"/>
              <a:buChar char="Ø"/>
            </a:pPr>
            <a:r>
              <a:rPr lang="en-US" sz="2800" b="1" dirty="0">
                <a:solidFill>
                  <a:schemeClr val="tx1"/>
                </a:solidFill>
              </a:rPr>
              <a:t>WRF Version: </a:t>
            </a:r>
            <a:r>
              <a:rPr lang="en-US" sz="2800" b="1" dirty="0">
                <a:solidFill>
                  <a:srgbClr val="00B050"/>
                </a:solidFill>
              </a:rPr>
              <a:t>WRFv3.8.1 </a:t>
            </a:r>
          </a:p>
          <a:p>
            <a:pPr marL="457200" indent="-457200">
              <a:buFont typeface="Wingdings" panose="05000000000000000000" pitchFamily="2" charset="2"/>
              <a:buChar char="Ø"/>
            </a:pPr>
            <a:r>
              <a:rPr lang="en-US" sz="2800" b="1" dirty="0">
                <a:solidFill>
                  <a:schemeClr val="tx1"/>
                </a:solidFill>
              </a:rPr>
              <a:t>Boundary Layer: </a:t>
            </a:r>
            <a:r>
              <a:rPr lang="en-US" sz="2800" b="1" dirty="0">
                <a:solidFill>
                  <a:srgbClr val="00B050"/>
                </a:solidFill>
              </a:rPr>
              <a:t>YSU</a:t>
            </a:r>
            <a:r>
              <a:rPr lang="en-US" sz="2800" b="1" dirty="0">
                <a:solidFill>
                  <a:schemeClr val="tx1"/>
                </a:solidFill>
              </a:rPr>
              <a:t>  </a:t>
            </a:r>
          </a:p>
          <a:p>
            <a:pPr marL="457200" indent="-457200">
              <a:buFont typeface="Wingdings" panose="05000000000000000000" pitchFamily="2" charset="2"/>
              <a:buChar char="Ø"/>
            </a:pPr>
            <a:r>
              <a:rPr lang="en-US" sz="2800" b="1" dirty="0">
                <a:solidFill>
                  <a:schemeClr val="tx1"/>
                </a:solidFill>
              </a:rPr>
              <a:t>Land Surface Model: </a:t>
            </a:r>
            <a:r>
              <a:rPr lang="en-US" sz="2800" b="1" dirty="0">
                <a:solidFill>
                  <a:srgbClr val="00B050"/>
                </a:solidFill>
              </a:rPr>
              <a:t>NOAH</a:t>
            </a:r>
          </a:p>
          <a:p>
            <a:pPr marL="457200" indent="-457200">
              <a:buFont typeface="Wingdings" panose="05000000000000000000" pitchFamily="2" charset="2"/>
              <a:buChar char="Ø"/>
            </a:pPr>
            <a:r>
              <a:rPr lang="en-US" sz="2800" b="1" dirty="0">
                <a:solidFill>
                  <a:schemeClr val="tx1"/>
                </a:solidFill>
              </a:rPr>
              <a:t>Cumulus Scheme: </a:t>
            </a:r>
            <a:r>
              <a:rPr lang="en-US" sz="2800" b="1" dirty="0">
                <a:solidFill>
                  <a:srgbClr val="00B050"/>
                </a:solidFill>
              </a:rPr>
              <a:t>MSKF</a:t>
            </a:r>
            <a:r>
              <a:rPr lang="en-US" sz="2800" b="1" dirty="0">
                <a:solidFill>
                  <a:schemeClr val="tx1"/>
                </a:solidFill>
              </a:rPr>
              <a:t>  </a:t>
            </a:r>
          </a:p>
          <a:p>
            <a:pPr marL="457200" indent="-457200">
              <a:buFont typeface="Wingdings" panose="05000000000000000000" pitchFamily="2" charset="2"/>
              <a:buChar char="Ø"/>
            </a:pPr>
            <a:r>
              <a:rPr lang="en-US" sz="2800" b="1" dirty="0">
                <a:solidFill>
                  <a:schemeClr val="tx1"/>
                </a:solidFill>
              </a:rPr>
              <a:t>Microphysics: </a:t>
            </a:r>
            <a:r>
              <a:rPr lang="en-US" sz="2800" b="1" dirty="0">
                <a:solidFill>
                  <a:srgbClr val="00B050"/>
                </a:solidFill>
              </a:rPr>
              <a:t>Morrison DMS</a:t>
            </a:r>
          </a:p>
          <a:p>
            <a:pPr marL="457200" indent="-457200">
              <a:buFont typeface="Wingdings" panose="05000000000000000000" pitchFamily="2" charset="2"/>
              <a:buChar char="Ø"/>
            </a:pPr>
            <a:r>
              <a:rPr lang="en-US" sz="2800" b="1" dirty="0">
                <a:solidFill>
                  <a:schemeClr val="tx1"/>
                </a:solidFill>
              </a:rPr>
              <a:t>Radiation: </a:t>
            </a:r>
            <a:r>
              <a:rPr lang="en-US" sz="2800" b="1" dirty="0">
                <a:solidFill>
                  <a:srgbClr val="00B050"/>
                </a:solidFill>
              </a:rPr>
              <a:t>RRTMG</a:t>
            </a:r>
          </a:p>
          <a:p>
            <a:pPr marL="457200" indent="-457200">
              <a:buFont typeface="Wingdings" panose="05000000000000000000" pitchFamily="2" charset="2"/>
              <a:buChar char="Ø"/>
            </a:pPr>
            <a:r>
              <a:rPr lang="en-US" sz="2800" b="1" dirty="0">
                <a:solidFill>
                  <a:schemeClr val="tx1"/>
                </a:solidFill>
              </a:rPr>
              <a:t>Nudging: </a:t>
            </a:r>
            <a:r>
              <a:rPr lang="en-US" sz="2800" b="1" dirty="0">
                <a:solidFill>
                  <a:srgbClr val="00B050"/>
                </a:solidFill>
              </a:rPr>
              <a:t>FDDA</a:t>
            </a:r>
            <a:r>
              <a:rPr lang="en-US" sz="2800" b="1" dirty="0">
                <a:solidFill>
                  <a:schemeClr val="tx1"/>
                </a:solidFill>
              </a:rPr>
              <a:t> and </a:t>
            </a:r>
            <a:r>
              <a:rPr lang="en-US" sz="2800" b="1" dirty="0">
                <a:solidFill>
                  <a:srgbClr val="00B050"/>
                </a:solidFill>
              </a:rPr>
              <a:t>FASDAS</a:t>
            </a:r>
            <a:r>
              <a:rPr lang="en-US" sz="2800" b="1" dirty="0">
                <a:solidFill>
                  <a:schemeClr val="tx1"/>
                </a:solidFill>
              </a:rPr>
              <a:t> </a:t>
            </a:r>
          </a:p>
          <a:p>
            <a:pPr marL="457200" indent="-457200">
              <a:buFont typeface="Wingdings" panose="05000000000000000000" pitchFamily="2" charset="2"/>
              <a:buChar char="Ø"/>
            </a:pPr>
            <a:r>
              <a:rPr lang="en-US" sz="2800" b="1" dirty="0">
                <a:solidFill>
                  <a:schemeClr val="tx1"/>
                </a:solidFill>
              </a:rPr>
              <a:t>Two Part Study: </a:t>
            </a:r>
            <a:r>
              <a:rPr lang="en-US" sz="2800" b="1" dirty="0">
                <a:solidFill>
                  <a:srgbClr val="00B050"/>
                </a:solidFill>
              </a:rPr>
              <a:t>JJA 2006 </a:t>
            </a:r>
            <a:r>
              <a:rPr lang="en-US" sz="2800" b="1" dirty="0">
                <a:solidFill>
                  <a:schemeClr val="tx1"/>
                </a:solidFill>
              </a:rPr>
              <a:t>(Summer) and </a:t>
            </a:r>
            <a:r>
              <a:rPr lang="en-US" sz="2800" b="1" dirty="0">
                <a:solidFill>
                  <a:srgbClr val="00B050"/>
                </a:solidFill>
              </a:rPr>
              <a:t>NWP</a:t>
            </a:r>
            <a:r>
              <a:rPr lang="en-US" sz="2800" b="1" dirty="0">
                <a:solidFill>
                  <a:schemeClr val="tx1"/>
                </a:solidFill>
              </a:rPr>
              <a:t> (7 day) </a:t>
            </a:r>
          </a:p>
          <a:p>
            <a:pPr marL="457200" indent="-457200">
              <a:buFont typeface="Wingdings" panose="05000000000000000000" pitchFamily="2" charset="2"/>
              <a:buChar char="Ø"/>
            </a:pPr>
            <a:r>
              <a:rPr lang="en-US" sz="2800" b="1" dirty="0">
                <a:solidFill>
                  <a:schemeClr val="tx1"/>
                </a:solidFill>
              </a:rPr>
              <a:t>INPUTS: 12 km NAM, CESM-NCSU RCP4.5 (2001-2010)</a:t>
            </a:r>
          </a:p>
          <a:p>
            <a:pPr marL="457200" indent="-457200">
              <a:buFont typeface="Wingdings" panose="05000000000000000000" pitchFamily="2" charset="2"/>
              <a:buChar char="Ø"/>
            </a:pPr>
            <a:r>
              <a:rPr lang="en-US" sz="2800" b="1" dirty="0">
                <a:solidFill>
                  <a:schemeClr val="tx1"/>
                </a:solidFill>
              </a:rPr>
              <a:t>Evaluation Data: QCLCD, CERES-EBAF, MODIS, and PRISM</a:t>
            </a:r>
          </a:p>
        </p:txBody>
      </p:sp>
      <p:sp>
        <p:nvSpPr>
          <p:cNvPr id="4" name="Slide Number Placeholder 3"/>
          <p:cNvSpPr>
            <a:spLocks noGrp="1"/>
          </p:cNvSpPr>
          <p:nvPr>
            <p:ph type="sldNum" sz="quarter" idx="13"/>
          </p:nvPr>
        </p:nvSpPr>
        <p:spPr>
          <a:xfrm>
            <a:off x="6858000" y="6159500"/>
            <a:ext cx="2133600" cy="365125"/>
          </a:xfrm>
        </p:spPr>
        <p:txBody>
          <a:bodyPr/>
          <a:lstStyle/>
          <a:p>
            <a:fld id="{6D3FAE4D-9488-4B48-8F4A-A56CB5A28AF9}" type="slidenum">
              <a:rPr lang="en-US" smtClean="0"/>
              <a:pPr/>
              <a:t>6</a:t>
            </a:fld>
            <a:endParaRPr lang="en-US" dirty="0"/>
          </a:p>
        </p:txBody>
      </p:sp>
    </p:spTree>
    <p:extLst>
      <p:ext uri="{BB962C8B-B14F-4D97-AF65-F5344CB8AC3E}">
        <p14:creationId xmlns:p14="http://schemas.microsoft.com/office/powerpoint/2010/main" val="353579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8000" y="457200"/>
            <a:ext cx="5791200" cy="609600"/>
          </a:xfrm>
        </p:spPr>
        <p:txBody>
          <a:bodyPr>
            <a:noAutofit/>
          </a:bodyPr>
          <a:lstStyle/>
          <a:p>
            <a:pPr algn="ctr"/>
            <a:r>
              <a:rPr lang="en-US" sz="3600" dirty="0">
                <a:solidFill>
                  <a:srgbClr val="00B050"/>
                </a:solidFill>
              </a:rPr>
              <a:t>Part I (Model Evaluation)</a:t>
            </a:r>
          </a:p>
        </p:txBody>
      </p:sp>
      <p:sp>
        <p:nvSpPr>
          <p:cNvPr id="6" name="TextBox 5"/>
          <p:cNvSpPr txBox="1"/>
          <p:nvPr/>
        </p:nvSpPr>
        <p:spPr>
          <a:xfrm>
            <a:off x="228600" y="1676400"/>
            <a:ext cx="8686800" cy="4555093"/>
          </a:xfrm>
          <a:prstGeom prst="rect">
            <a:avLst/>
          </a:prstGeom>
          <a:ln/>
        </p:spPr>
        <p:style>
          <a:lnRef idx="2">
            <a:schemeClr val="accent3"/>
          </a:lnRef>
          <a:fillRef idx="1">
            <a:schemeClr val="lt1"/>
          </a:fillRef>
          <a:effectRef idx="0">
            <a:schemeClr val="accent3"/>
          </a:effectRef>
          <a:fontRef idx="minor">
            <a:schemeClr val="dk1"/>
          </a:fontRef>
        </p:style>
        <p:txBody>
          <a:bodyPr wrap="square" lIns="182880" tIns="91440" rIns="182880" bIns="91440" rtlCol="0">
            <a:spAutoFit/>
          </a:bodyPr>
          <a:lstStyle/>
          <a:p>
            <a:r>
              <a:rPr lang="en-US" sz="2800" b="1" dirty="0">
                <a:solidFill>
                  <a:srgbClr val="00B050"/>
                </a:solidFill>
              </a:rPr>
              <a:t>Configuration of Simulations </a:t>
            </a:r>
          </a:p>
          <a:p>
            <a:r>
              <a:rPr lang="en-US" sz="2400" b="1" dirty="0">
                <a:solidFill>
                  <a:schemeClr val="tx1"/>
                </a:solidFill>
              </a:rPr>
              <a:t>Time Period: </a:t>
            </a:r>
            <a:r>
              <a:rPr lang="en-US" sz="2400" dirty="0">
                <a:solidFill>
                  <a:schemeClr val="tx1"/>
                </a:solidFill>
              </a:rPr>
              <a:t>3 months (June, July, and August 2006)</a:t>
            </a:r>
          </a:p>
          <a:p>
            <a:r>
              <a:rPr lang="en-US" sz="2400" b="1" dirty="0">
                <a:solidFill>
                  <a:schemeClr val="tx1"/>
                </a:solidFill>
              </a:rPr>
              <a:t>Type: </a:t>
            </a:r>
            <a:r>
              <a:rPr lang="en-US" sz="2400" dirty="0">
                <a:solidFill>
                  <a:schemeClr val="tx1"/>
                </a:solidFill>
              </a:rPr>
              <a:t>Seasonal /Long term Simulation </a:t>
            </a:r>
          </a:p>
          <a:p>
            <a:r>
              <a:rPr lang="en-US" sz="2400" b="1" dirty="0">
                <a:solidFill>
                  <a:schemeClr val="tx1"/>
                </a:solidFill>
              </a:rPr>
              <a:t>Resolution: </a:t>
            </a:r>
            <a:r>
              <a:rPr lang="en-US" sz="2400" dirty="0">
                <a:solidFill>
                  <a:schemeClr val="tx1"/>
                </a:solidFill>
              </a:rPr>
              <a:t>12km</a:t>
            </a:r>
          </a:p>
          <a:p>
            <a:r>
              <a:rPr lang="en-US" sz="2400" b="1" dirty="0">
                <a:solidFill>
                  <a:schemeClr val="tx1"/>
                </a:solidFill>
              </a:rPr>
              <a:t>Region:</a:t>
            </a:r>
            <a:r>
              <a:rPr lang="en-US" sz="2400" dirty="0">
                <a:solidFill>
                  <a:schemeClr val="tx1"/>
                </a:solidFill>
              </a:rPr>
              <a:t> Eastern United States</a:t>
            </a:r>
          </a:p>
          <a:p>
            <a:r>
              <a:rPr lang="en-US" sz="2800" b="1" dirty="0">
                <a:solidFill>
                  <a:srgbClr val="00B050"/>
                </a:solidFill>
              </a:rPr>
              <a:t>Simulations</a:t>
            </a:r>
          </a:p>
          <a:p>
            <a:r>
              <a:rPr lang="en-US" sz="2400" dirty="0">
                <a:solidFill>
                  <a:schemeClr val="tx1"/>
                </a:solidFill>
              </a:rPr>
              <a:t>Default WRFv3.8.1 = </a:t>
            </a:r>
            <a:r>
              <a:rPr lang="en-US" sz="2400" b="1" dirty="0">
                <a:solidFill>
                  <a:srgbClr val="00B050"/>
                </a:solidFill>
              </a:rPr>
              <a:t>WRF-BASE</a:t>
            </a:r>
          </a:p>
          <a:p>
            <a:r>
              <a:rPr lang="en-US" sz="2400" dirty="0">
                <a:solidFill>
                  <a:schemeClr val="tx1"/>
                </a:solidFill>
              </a:rPr>
              <a:t>WRF-ACI Updates = </a:t>
            </a:r>
            <a:r>
              <a:rPr lang="en-US" sz="2400" b="1" dirty="0">
                <a:solidFill>
                  <a:srgbClr val="00B050"/>
                </a:solidFill>
              </a:rPr>
              <a:t>WRF-ACI</a:t>
            </a:r>
            <a:endParaRPr lang="en-US" sz="2400" dirty="0">
              <a:solidFill>
                <a:schemeClr val="tx1"/>
              </a:solidFill>
            </a:endParaRPr>
          </a:p>
          <a:p>
            <a:r>
              <a:rPr lang="en-US" sz="2800" b="1" dirty="0">
                <a:solidFill>
                  <a:srgbClr val="00B050"/>
                </a:solidFill>
              </a:rPr>
              <a:t>Objectives</a:t>
            </a:r>
          </a:p>
          <a:p>
            <a:pPr marL="514350" indent="-514350">
              <a:buAutoNum type="arabicParenR"/>
            </a:pPr>
            <a:r>
              <a:rPr lang="en-US" sz="2400" dirty="0">
                <a:solidFill>
                  <a:schemeClr val="tx1"/>
                </a:solidFill>
              </a:rPr>
              <a:t>Quantify the differences between WRF-ACI and WRF-BASE</a:t>
            </a:r>
          </a:p>
          <a:p>
            <a:pPr marL="514350" indent="-514350">
              <a:buAutoNum type="arabicParenR"/>
            </a:pPr>
            <a:r>
              <a:rPr lang="en-US" sz="2400" dirty="0">
                <a:solidFill>
                  <a:schemeClr val="tx1"/>
                </a:solidFill>
              </a:rPr>
              <a:t>Evaluate model performance of WRF-BASE and WRF-ACI</a:t>
            </a:r>
          </a:p>
        </p:txBody>
      </p:sp>
      <p:sp>
        <p:nvSpPr>
          <p:cNvPr id="2" name="Slide Number Placeholder 1"/>
          <p:cNvSpPr>
            <a:spLocks noGrp="1"/>
          </p:cNvSpPr>
          <p:nvPr>
            <p:ph type="sldNum" sz="quarter" idx="13"/>
          </p:nvPr>
        </p:nvSpPr>
        <p:spPr/>
        <p:txBody>
          <a:bodyPr/>
          <a:lstStyle/>
          <a:p>
            <a:fld id="{6D3FAE4D-9488-4B48-8F4A-A56CB5A28AF9}" type="slidenum">
              <a:rPr lang="en-US" smtClean="0"/>
              <a:pPr/>
              <a:t>7</a:t>
            </a:fld>
            <a:endParaRPr lang="en-US" dirty="0"/>
          </a:p>
        </p:txBody>
      </p:sp>
    </p:spTree>
    <p:extLst>
      <p:ext uri="{BB962C8B-B14F-4D97-AF65-F5344CB8AC3E}">
        <p14:creationId xmlns:p14="http://schemas.microsoft.com/office/powerpoint/2010/main" val="317845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t="6701" r="12508"/>
          <a:stretch/>
        </p:blipFill>
        <p:spPr>
          <a:xfrm>
            <a:off x="6198063" y="3921880"/>
            <a:ext cx="2889602" cy="2286000"/>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t="6701" r="13459"/>
          <a:stretch/>
        </p:blipFill>
        <p:spPr>
          <a:xfrm>
            <a:off x="629808" y="3921880"/>
            <a:ext cx="2858202" cy="2286000"/>
          </a:xfrm>
          <a:prstGeom prst="rect">
            <a:avLst/>
          </a:prstGeom>
        </p:spPr>
      </p:pic>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t="6701" r="14212"/>
          <a:stretch/>
        </p:blipFill>
        <p:spPr>
          <a:xfrm>
            <a:off x="6220780" y="937901"/>
            <a:ext cx="2844169" cy="2286000"/>
          </a:xfrm>
          <a:prstGeom prst="rect">
            <a:avLst/>
          </a:prstGeom>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t="6701" r="13327"/>
          <a:stretch/>
        </p:blipFill>
        <p:spPr>
          <a:xfrm>
            <a:off x="701329" y="937901"/>
            <a:ext cx="2873504" cy="2286000"/>
          </a:xfrm>
          <a:prstGeom prst="rect">
            <a:avLst/>
          </a:prstGeom>
        </p:spPr>
      </p:pic>
      <p:sp>
        <p:nvSpPr>
          <p:cNvPr id="15" name="TextBox 14"/>
          <p:cNvSpPr txBox="1"/>
          <p:nvPr/>
        </p:nvSpPr>
        <p:spPr>
          <a:xfrm>
            <a:off x="308580" y="38202"/>
            <a:ext cx="8483252" cy="507831"/>
          </a:xfrm>
          <a:prstGeom prst="rect">
            <a:avLst/>
          </a:prstGeom>
          <a:solidFill>
            <a:schemeClr val="bg1"/>
          </a:solidFill>
          <a:ln w="76200">
            <a:solidFill>
              <a:srgbClr val="00B050"/>
            </a:solidFill>
          </a:ln>
        </p:spPr>
        <p:txBody>
          <a:bodyPr wrap="square" rtlCol="0">
            <a:spAutoFit/>
          </a:bodyPr>
          <a:lstStyle/>
          <a:p>
            <a:pPr algn="ctr"/>
            <a:r>
              <a:rPr lang="en-US" sz="2700" b="1" dirty="0">
                <a:solidFill>
                  <a:srgbClr val="00B050"/>
                </a:solidFill>
              </a:rPr>
              <a:t>Performance Evaluation of JJA Liquid and Ice Water Path  </a:t>
            </a:r>
          </a:p>
        </p:txBody>
      </p:sp>
      <p:sp>
        <p:nvSpPr>
          <p:cNvPr id="16" name="Text Placeholder 3"/>
          <p:cNvSpPr txBox="1">
            <a:spLocks/>
          </p:cNvSpPr>
          <p:nvPr/>
        </p:nvSpPr>
        <p:spPr>
          <a:xfrm>
            <a:off x="256469" y="58423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WRF-BASE</a:t>
            </a:r>
          </a:p>
        </p:txBody>
      </p:sp>
      <p:sp>
        <p:nvSpPr>
          <p:cNvPr id="18" name="Text Placeholder 3"/>
          <p:cNvSpPr txBox="1">
            <a:spLocks/>
          </p:cNvSpPr>
          <p:nvPr/>
        </p:nvSpPr>
        <p:spPr>
          <a:xfrm>
            <a:off x="5638800" y="58547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WRF-ACI</a:t>
            </a:r>
          </a:p>
        </p:txBody>
      </p:sp>
      <p:sp>
        <p:nvSpPr>
          <p:cNvPr id="28" name="Text Placeholder 3"/>
          <p:cNvSpPr txBox="1">
            <a:spLocks/>
          </p:cNvSpPr>
          <p:nvPr/>
        </p:nvSpPr>
        <p:spPr>
          <a:xfrm rot="16200000">
            <a:off x="-1529596" y="172679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LWP (g m</a:t>
            </a:r>
            <a:r>
              <a:rPr lang="en-US" sz="1800" baseline="30000" dirty="0">
                <a:solidFill>
                  <a:srgbClr val="00B050"/>
                </a:solidFill>
              </a:rPr>
              <a:t>-2</a:t>
            </a:r>
            <a:r>
              <a:rPr lang="en-US" sz="1800" dirty="0">
                <a:solidFill>
                  <a:srgbClr val="00B050"/>
                </a:solidFill>
              </a:rPr>
              <a:t>)</a:t>
            </a:r>
          </a:p>
        </p:txBody>
      </p:sp>
      <p:sp>
        <p:nvSpPr>
          <p:cNvPr id="29" name="Text Placeholder 3"/>
          <p:cNvSpPr txBox="1">
            <a:spLocks/>
          </p:cNvSpPr>
          <p:nvPr/>
        </p:nvSpPr>
        <p:spPr>
          <a:xfrm rot="16200000">
            <a:off x="-1529595" y="4950698"/>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IWP (g m</a:t>
            </a:r>
            <a:r>
              <a:rPr lang="en-US" sz="1800" baseline="30000" dirty="0">
                <a:solidFill>
                  <a:srgbClr val="00B050"/>
                </a:solidFill>
              </a:rPr>
              <a:t>-2</a:t>
            </a:r>
            <a:r>
              <a:rPr lang="en-US" sz="1800" dirty="0">
                <a:solidFill>
                  <a:srgbClr val="00B050"/>
                </a:solidFill>
              </a:rPr>
              <a:t>)</a:t>
            </a:r>
          </a:p>
        </p:txBody>
      </p:sp>
      <p:sp>
        <p:nvSpPr>
          <p:cNvPr id="32" name="Text Placeholder 3"/>
          <p:cNvSpPr txBox="1">
            <a:spLocks/>
          </p:cNvSpPr>
          <p:nvPr/>
        </p:nvSpPr>
        <p:spPr>
          <a:xfrm>
            <a:off x="1783080" y="2834640"/>
            <a:ext cx="1744532"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110.4 Min: 0.2 Mean: 20.7</a:t>
            </a:r>
          </a:p>
        </p:txBody>
      </p:sp>
      <p:sp>
        <p:nvSpPr>
          <p:cNvPr id="34" name="Text Placeholder 3"/>
          <p:cNvSpPr txBox="1">
            <a:spLocks/>
          </p:cNvSpPr>
          <p:nvPr/>
        </p:nvSpPr>
        <p:spPr>
          <a:xfrm>
            <a:off x="7223760" y="2834640"/>
            <a:ext cx="182937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142.4 Min: 0.7 Mean: 31.6</a:t>
            </a:r>
          </a:p>
        </p:txBody>
      </p:sp>
      <p:sp>
        <p:nvSpPr>
          <p:cNvPr id="36" name="Text Placeholder 3"/>
          <p:cNvSpPr txBox="1">
            <a:spLocks/>
          </p:cNvSpPr>
          <p:nvPr/>
        </p:nvSpPr>
        <p:spPr>
          <a:xfrm>
            <a:off x="1819040" y="5838889"/>
            <a:ext cx="1646242"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27.5 Min: 0.4 Mean: 8.1</a:t>
            </a:r>
          </a:p>
        </p:txBody>
      </p:sp>
      <p:sp>
        <p:nvSpPr>
          <p:cNvPr id="37" name="Text Placeholder 3"/>
          <p:cNvSpPr txBox="1">
            <a:spLocks/>
          </p:cNvSpPr>
          <p:nvPr/>
        </p:nvSpPr>
        <p:spPr>
          <a:xfrm>
            <a:off x="7356034" y="5820039"/>
            <a:ext cx="1668521"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48.5 Min: 0.9 Mean: 17.1</a:t>
            </a:r>
          </a:p>
        </p:txBody>
      </p: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90429" t="6701"/>
          <a:stretch/>
        </p:blipFill>
        <p:spPr>
          <a:xfrm rot="5400000">
            <a:off x="4712341" y="89541"/>
            <a:ext cx="533398" cy="7010400"/>
          </a:xfrm>
          <a:prstGeom prst="rect">
            <a:avLst/>
          </a:prstGeom>
        </p:spPr>
      </p:pic>
      <p:graphicFrame>
        <p:nvGraphicFramePr>
          <p:cNvPr id="40" name="Table 39"/>
          <p:cNvGraphicFramePr>
            <a:graphicFrameLocks noGrp="1"/>
          </p:cNvGraphicFramePr>
          <p:nvPr>
            <p:extLst>
              <p:ext uri="{D42A27DB-BD31-4B8C-83A1-F6EECF244321}">
                <p14:modId xmlns:p14="http://schemas.microsoft.com/office/powerpoint/2010/main" val="2317852100"/>
              </p:ext>
            </p:extLst>
          </p:nvPr>
        </p:nvGraphicFramePr>
        <p:xfrm>
          <a:off x="3574833" y="1380872"/>
          <a:ext cx="2808415" cy="1483360"/>
        </p:xfrm>
        <a:graphic>
          <a:graphicData uri="http://schemas.openxmlformats.org/drawingml/2006/table">
            <a:tbl>
              <a:tblPr firstRow="1" bandRow="1">
                <a:tableStyleId>{EB344D84-9AFB-497E-A393-DC336BA19D2E}</a:tableStyleId>
              </a:tblPr>
              <a:tblGrid>
                <a:gridCol w="706755">
                  <a:extLst>
                    <a:ext uri="{9D8B030D-6E8A-4147-A177-3AD203B41FA5}">
                      <a16:colId xmlns:a16="http://schemas.microsoft.com/office/drawing/2014/main" val="20000"/>
                    </a:ext>
                  </a:extLst>
                </a:gridCol>
                <a:gridCol w="1135380">
                  <a:extLst>
                    <a:ext uri="{9D8B030D-6E8A-4147-A177-3AD203B41FA5}">
                      <a16:colId xmlns:a16="http://schemas.microsoft.com/office/drawing/2014/main" val="20001"/>
                    </a:ext>
                  </a:extLst>
                </a:gridCol>
                <a:gridCol w="966280">
                  <a:extLst>
                    <a:ext uri="{9D8B030D-6E8A-4147-A177-3AD203B41FA5}">
                      <a16:colId xmlns:a16="http://schemas.microsoft.com/office/drawing/2014/main" val="3291970792"/>
                    </a:ext>
                  </a:extLst>
                </a:gridCol>
              </a:tblGrid>
              <a:tr h="370840">
                <a:tc>
                  <a:txBody>
                    <a:bodyPr/>
                    <a:lstStyle/>
                    <a:p>
                      <a:pPr algn="ctr"/>
                      <a:r>
                        <a:rPr lang="en-US" sz="1600" dirty="0"/>
                        <a:t>Stat</a:t>
                      </a:r>
                    </a:p>
                  </a:txBody>
                  <a:tcPr/>
                </a:tc>
                <a:tc>
                  <a:txBody>
                    <a:bodyPr/>
                    <a:lstStyle/>
                    <a:p>
                      <a:pPr algn="ctr"/>
                      <a:r>
                        <a:rPr lang="en-US" sz="1600" dirty="0"/>
                        <a:t>WRF-BASE</a:t>
                      </a:r>
                    </a:p>
                  </a:txBody>
                  <a:tcPr/>
                </a:tc>
                <a:tc>
                  <a:txBody>
                    <a:bodyPr/>
                    <a:lstStyle/>
                    <a:p>
                      <a:pPr algn="ctr"/>
                      <a:r>
                        <a:rPr lang="en-US" sz="1600" dirty="0"/>
                        <a:t>WRF-ACI</a:t>
                      </a:r>
                    </a:p>
                  </a:txBody>
                  <a:tcPr/>
                </a:tc>
                <a:extLst>
                  <a:ext uri="{0D108BD9-81ED-4DB2-BD59-A6C34878D82A}">
                    <a16:rowId xmlns:a16="http://schemas.microsoft.com/office/drawing/2014/main" val="10000"/>
                  </a:ext>
                </a:extLst>
              </a:tr>
              <a:tr h="370840">
                <a:tc>
                  <a:txBody>
                    <a:bodyPr/>
                    <a:lstStyle/>
                    <a:p>
                      <a:pPr algn="ctr"/>
                      <a:r>
                        <a:rPr lang="en-US" sz="1600" dirty="0"/>
                        <a:t>Corr.</a:t>
                      </a:r>
                    </a:p>
                  </a:txBody>
                  <a:tcPr/>
                </a:tc>
                <a:tc>
                  <a:txBody>
                    <a:bodyPr/>
                    <a:lstStyle/>
                    <a:p>
                      <a:pPr algn="ctr"/>
                      <a:r>
                        <a:rPr lang="en-US" sz="1600" dirty="0"/>
                        <a:t>0.34</a:t>
                      </a:r>
                    </a:p>
                  </a:txBody>
                  <a:tcPr/>
                </a:tc>
                <a:tc>
                  <a:txBody>
                    <a:bodyPr/>
                    <a:lstStyle/>
                    <a:p>
                      <a:pPr algn="ctr"/>
                      <a:r>
                        <a:rPr lang="en-US" sz="1600" dirty="0"/>
                        <a:t>0.27</a:t>
                      </a:r>
                    </a:p>
                  </a:txBody>
                  <a:tcPr/>
                </a:tc>
                <a:extLst>
                  <a:ext uri="{0D108BD9-81ED-4DB2-BD59-A6C34878D82A}">
                    <a16:rowId xmlns:a16="http://schemas.microsoft.com/office/drawing/2014/main" val="10003"/>
                  </a:ext>
                </a:extLst>
              </a:tr>
              <a:tr h="370840">
                <a:tc>
                  <a:txBody>
                    <a:bodyPr/>
                    <a:lstStyle/>
                    <a:p>
                      <a:pPr algn="ctr"/>
                      <a:r>
                        <a:rPr lang="en-US" sz="1600" dirty="0"/>
                        <a:t>MB</a:t>
                      </a:r>
                    </a:p>
                  </a:txBody>
                  <a:tcPr/>
                </a:tc>
                <a:tc>
                  <a:txBody>
                    <a:bodyPr/>
                    <a:lstStyle/>
                    <a:p>
                      <a:pPr algn="ctr"/>
                      <a:r>
                        <a:rPr lang="en-US" sz="1600" dirty="0"/>
                        <a:t>-56.92</a:t>
                      </a:r>
                    </a:p>
                  </a:txBody>
                  <a:tcPr/>
                </a:tc>
                <a:tc>
                  <a:txBody>
                    <a:bodyPr/>
                    <a:lstStyle/>
                    <a:p>
                      <a:pPr algn="ctr"/>
                      <a:r>
                        <a:rPr lang="en-US" sz="1600" dirty="0"/>
                        <a:t>-26.40</a:t>
                      </a:r>
                    </a:p>
                  </a:txBody>
                  <a:tcPr/>
                </a:tc>
                <a:extLst>
                  <a:ext uri="{0D108BD9-81ED-4DB2-BD59-A6C34878D82A}">
                    <a16:rowId xmlns:a16="http://schemas.microsoft.com/office/drawing/2014/main" val="10004"/>
                  </a:ext>
                </a:extLst>
              </a:tr>
              <a:tr h="370840">
                <a:tc>
                  <a:txBody>
                    <a:bodyPr/>
                    <a:lstStyle/>
                    <a:p>
                      <a:pPr algn="ctr"/>
                      <a:r>
                        <a:rPr lang="en-US" sz="1600" dirty="0"/>
                        <a:t>RMSE</a:t>
                      </a:r>
                    </a:p>
                  </a:txBody>
                  <a:tcPr/>
                </a:tc>
                <a:tc>
                  <a:txBody>
                    <a:bodyPr/>
                    <a:lstStyle/>
                    <a:p>
                      <a:pPr algn="ctr"/>
                      <a:r>
                        <a:rPr lang="en-US" sz="1600" dirty="0"/>
                        <a:t>72.70</a:t>
                      </a:r>
                    </a:p>
                  </a:txBody>
                  <a:tcPr/>
                </a:tc>
                <a:tc>
                  <a:txBody>
                    <a:bodyPr/>
                    <a:lstStyle/>
                    <a:p>
                      <a:pPr algn="ctr"/>
                      <a:r>
                        <a:rPr lang="en-US" sz="1600" dirty="0"/>
                        <a:t>57.66</a:t>
                      </a:r>
                    </a:p>
                  </a:txBody>
                  <a:tcPr/>
                </a:tc>
                <a:extLst>
                  <a:ext uri="{0D108BD9-81ED-4DB2-BD59-A6C34878D82A}">
                    <a16:rowId xmlns:a16="http://schemas.microsoft.com/office/drawing/2014/main" val="10005"/>
                  </a:ext>
                </a:extLst>
              </a:tr>
            </a:tbl>
          </a:graphicData>
        </a:graphic>
      </p:graphicFrame>
      <p:sp>
        <p:nvSpPr>
          <p:cNvPr id="41" name="Text Placeholder 3"/>
          <p:cNvSpPr txBox="1">
            <a:spLocks/>
          </p:cNvSpPr>
          <p:nvPr/>
        </p:nvSpPr>
        <p:spPr>
          <a:xfrm>
            <a:off x="2947635" y="904679"/>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Compared to MODIS</a:t>
            </a:r>
          </a:p>
        </p:txBody>
      </p:sp>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90387" t="6701"/>
          <a:stretch/>
        </p:blipFill>
        <p:spPr>
          <a:xfrm rot="5400000">
            <a:off x="4693290" y="3008857"/>
            <a:ext cx="571500" cy="7010400"/>
          </a:xfrm>
          <a:prstGeom prst="rect">
            <a:avLst/>
          </a:prstGeom>
        </p:spPr>
      </p:pic>
      <p:graphicFrame>
        <p:nvGraphicFramePr>
          <p:cNvPr id="45" name="Table 44"/>
          <p:cNvGraphicFramePr>
            <a:graphicFrameLocks noGrp="1"/>
          </p:cNvGraphicFramePr>
          <p:nvPr>
            <p:extLst>
              <p:ext uri="{D42A27DB-BD31-4B8C-83A1-F6EECF244321}">
                <p14:modId xmlns:p14="http://schemas.microsoft.com/office/powerpoint/2010/main" val="4129098152"/>
              </p:ext>
            </p:extLst>
          </p:nvPr>
        </p:nvGraphicFramePr>
        <p:xfrm>
          <a:off x="3539599" y="4325250"/>
          <a:ext cx="2802433" cy="1483360"/>
        </p:xfrm>
        <a:graphic>
          <a:graphicData uri="http://schemas.openxmlformats.org/drawingml/2006/table">
            <a:tbl>
              <a:tblPr firstRow="1" bandRow="1">
                <a:tableStyleId>{EB344D84-9AFB-497E-A393-DC336BA19D2E}</a:tableStyleId>
              </a:tblPr>
              <a:tblGrid>
                <a:gridCol w="704460">
                  <a:extLst>
                    <a:ext uri="{9D8B030D-6E8A-4147-A177-3AD203B41FA5}">
                      <a16:colId xmlns:a16="http://schemas.microsoft.com/office/drawing/2014/main" val="20000"/>
                    </a:ext>
                  </a:extLst>
                </a:gridCol>
                <a:gridCol w="1131693">
                  <a:extLst>
                    <a:ext uri="{9D8B030D-6E8A-4147-A177-3AD203B41FA5}">
                      <a16:colId xmlns:a16="http://schemas.microsoft.com/office/drawing/2014/main" val="20001"/>
                    </a:ext>
                  </a:extLst>
                </a:gridCol>
                <a:gridCol w="966280">
                  <a:extLst>
                    <a:ext uri="{9D8B030D-6E8A-4147-A177-3AD203B41FA5}">
                      <a16:colId xmlns:a16="http://schemas.microsoft.com/office/drawing/2014/main" val="2305603692"/>
                    </a:ext>
                  </a:extLst>
                </a:gridCol>
              </a:tblGrid>
              <a:tr h="370840">
                <a:tc>
                  <a:txBody>
                    <a:bodyPr/>
                    <a:lstStyle/>
                    <a:p>
                      <a:pPr algn="ctr"/>
                      <a:r>
                        <a:rPr lang="en-US" sz="1600" dirty="0"/>
                        <a:t>Stat</a:t>
                      </a:r>
                    </a:p>
                  </a:txBody>
                  <a:tcPr/>
                </a:tc>
                <a:tc>
                  <a:txBody>
                    <a:bodyPr/>
                    <a:lstStyle/>
                    <a:p>
                      <a:pPr algn="ctr"/>
                      <a:r>
                        <a:rPr lang="en-US" sz="1600" dirty="0"/>
                        <a:t>WRF-BASE</a:t>
                      </a:r>
                    </a:p>
                  </a:txBody>
                  <a:tcPr/>
                </a:tc>
                <a:tc>
                  <a:txBody>
                    <a:bodyPr/>
                    <a:lstStyle/>
                    <a:p>
                      <a:pPr algn="ctr"/>
                      <a:r>
                        <a:rPr lang="en-US" sz="1600" dirty="0"/>
                        <a:t>WRF-ACI</a:t>
                      </a:r>
                    </a:p>
                  </a:txBody>
                  <a:tcPr/>
                </a:tc>
                <a:extLst>
                  <a:ext uri="{0D108BD9-81ED-4DB2-BD59-A6C34878D82A}">
                    <a16:rowId xmlns:a16="http://schemas.microsoft.com/office/drawing/2014/main" val="10000"/>
                  </a:ext>
                </a:extLst>
              </a:tr>
              <a:tr h="370840">
                <a:tc>
                  <a:txBody>
                    <a:bodyPr/>
                    <a:lstStyle/>
                    <a:p>
                      <a:pPr algn="ctr"/>
                      <a:r>
                        <a:rPr lang="en-US" sz="1600" dirty="0"/>
                        <a:t>Corr.</a:t>
                      </a:r>
                    </a:p>
                  </a:txBody>
                  <a:tcPr/>
                </a:tc>
                <a:tc>
                  <a:txBody>
                    <a:bodyPr/>
                    <a:lstStyle/>
                    <a:p>
                      <a:pPr algn="ctr"/>
                      <a:r>
                        <a:rPr lang="en-US" sz="1600" dirty="0"/>
                        <a:t>0.005</a:t>
                      </a:r>
                    </a:p>
                  </a:txBody>
                  <a:tcPr/>
                </a:tc>
                <a:tc>
                  <a:txBody>
                    <a:bodyPr/>
                    <a:lstStyle/>
                    <a:p>
                      <a:pPr algn="ctr"/>
                      <a:r>
                        <a:rPr lang="en-US" sz="1600" dirty="0"/>
                        <a:t>0.03</a:t>
                      </a:r>
                    </a:p>
                  </a:txBody>
                  <a:tcPr/>
                </a:tc>
                <a:extLst>
                  <a:ext uri="{0D108BD9-81ED-4DB2-BD59-A6C34878D82A}">
                    <a16:rowId xmlns:a16="http://schemas.microsoft.com/office/drawing/2014/main" val="10003"/>
                  </a:ext>
                </a:extLst>
              </a:tr>
              <a:tr h="370840">
                <a:tc>
                  <a:txBody>
                    <a:bodyPr/>
                    <a:lstStyle/>
                    <a:p>
                      <a:pPr algn="ctr"/>
                      <a:r>
                        <a:rPr lang="en-US" sz="1600" dirty="0"/>
                        <a:t>MB</a:t>
                      </a:r>
                    </a:p>
                  </a:txBody>
                  <a:tcPr/>
                </a:tc>
                <a:tc>
                  <a:txBody>
                    <a:bodyPr/>
                    <a:lstStyle/>
                    <a:p>
                      <a:pPr algn="ctr"/>
                      <a:r>
                        <a:rPr lang="en-US" sz="1600" dirty="0"/>
                        <a:t>-130.47</a:t>
                      </a:r>
                    </a:p>
                  </a:txBody>
                  <a:tcPr/>
                </a:tc>
                <a:tc>
                  <a:txBody>
                    <a:bodyPr/>
                    <a:lstStyle/>
                    <a:p>
                      <a:pPr algn="ctr"/>
                      <a:r>
                        <a:rPr lang="en-US" sz="1600" dirty="0"/>
                        <a:t>-92.28</a:t>
                      </a:r>
                    </a:p>
                  </a:txBody>
                  <a:tcPr/>
                </a:tc>
                <a:extLst>
                  <a:ext uri="{0D108BD9-81ED-4DB2-BD59-A6C34878D82A}">
                    <a16:rowId xmlns:a16="http://schemas.microsoft.com/office/drawing/2014/main" val="10004"/>
                  </a:ext>
                </a:extLst>
              </a:tr>
              <a:tr h="370840">
                <a:tc>
                  <a:txBody>
                    <a:bodyPr/>
                    <a:lstStyle/>
                    <a:p>
                      <a:pPr algn="ctr"/>
                      <a:r>
                        <a:rPr lang="en-US" sz="1600" dirty="0"/>
                        <a:t>RMSE</a:t>
                      </a:r>
                    </a:p>
                  </a:txBody>
                  <a:tcPr/>
                </a:tc>
                <a:tc>
                  <a:txBody>
                    <a:bodyPr/>
                    <a:lstStyle/>
                    <a:p>
                      <a:pPr algn="ctr"/>
                      <a:r>
                        <a:rPr lang="en-US" sz="1600" dirty="0"/>
                        <a:t>151.06</a:t>
                      </a:r>
                    </a:p>
                  </a:txBody>
                  <a:tcPr/>
                </a:tc>
                <a:tc>
                  <a:txBody>
                    <a:bodyPr/>
                    <a:lstStyle/>
                    <a:p>
                      <a:pPr algn="ctr"/>
                      <a:r>
                        <a:rPr lang="en-US" sz="1600" dirty="0"/>
                        <a:t>123.68</a:t>
                      </a:r>
                    </a:p>
                  </a:txBody>
                  <a:tcPr/>
                </a:tc>
                <a:extLst>
                  <a:ext uri="{0D108BD9-81ED-4DB2-BD59-A6C34878D82A}">
                    <a16:rowId xmlns:a16="http://schemas.microsoft.com/office/drawing/2014/main" val="10005"/>
                  </a:ext>
                </a:extLst>
              </a:tr>
            </a:tbl>
          </a:graphicData>
        </a:graphic>
      </p:graphicFrame>
      <p:sp>
        <p:nvSpPr>
          <p:cNvPr id="46" name="Text Placeholder 3"/>
          <p:cNvSpPr txBox="1">
            <a:spLocks/>
          </p:cNvSpPr>
          <p:nvPr/>
        </p:nvSpPr>
        <p:spPr>
          <a:xfrm>
            <a:off x="2927335" y="3910256"/>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Compared to NOAA</a:t>
            </a:r>
          </a:p>
        </p:txBody>
      </p:sp>
      <p:sp>
        <p:nvSpPr>
          <p:cNvPr id="2" name="Slide Number Placeholder 1"/>
          <p:cNvSpPr>
            <a:spLocks noGrp="1"/>
          </p:cNvSpPr>
          <p:nvPr>
            <p:ph type="sldNum" sz="quarter" idx="12"/>
          </p:nvPr>
        </p:nvSpPr>
        <p:spPr>
          <a:xfrm>
            <a:off x="6918206" y="6368736"/>
            <a:ext cx="2133600" cy="365125"/>
          </a:xfrm>
        </p:spPr>
        <p:txBody>
          <a:bodyPr/>
          <a:lstStyle/>
          <a:p>
            <a:fld id="{5E2B06E7-4936-4EEE-ACAE-89C9079483EB}" type="slidenum">
              <a:rPr lang="en-US" sz="3200" b="1" smtClean="0">
                <a:solidFill>
                  <a:schemeClr val="tx1"/>
                </a:solidFill>
              </a:rPr>
              <a:t>8</a:t>
            </a:fld>
            <a:endParaRPr lang="en-US" b="1" dirty="0">
              <a:solidFill>
                <a:schemeClr val="tx1"/>
              </a:solidFill>
            </a:endParaRPr>
          </a:p>
        </p:txBody>
      </p:sp>
    </p:spTree>
    <p:extLst>
      <p:ext uri="{BB962C8B-B14F-4D97-AF65-F5344CB8AC3E}">
        <p14:creationId xmlns:p14="http://schemas.microsoft.com/office/powerpoint/2010/main" val="251705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8580" y="38202"/>
            <a:ext cx="8483252" cy="507831"/>
          </a:xfrm>
          <a:prstGeom prst="rect">
            <a:avLst/>
          </a:prstGeom>
          <a:solidFill>
            <a:schemeClr val="bg1"/>
          </a:solidFill>
          <a:ln w="76200">
            <a:solidFill>
              <a:srgbClr val="00B050"/>
            </a:solidFill>
          </a:ln>
        </p:spPr>
        <p:txBody>
          <a:bodyPr wrap="square" rtlCol="0">
            <a:spAutoFit/>
          </a:bodyPr>
          <a:lstStyle/>
          <a:p>
            <a:pPr algn="ctr"/>
            <a:r>
              <a:rPr lang="en-US" sz="2700" b="1" dirty="0">
                <a:solidFill>
                  <a:srgbClr val="00B050"/>
                </a:solidFill>
              </a:rPr>
              <a:t>Performance Evaluation of JJA Radiation  </a:t>
            </a:r>
          </a:p>
        </p:txBody>
      </p:sp>
      <p:sp>
        <p:nvSpPr>
          <p:cNvPr id="16" name="Text Placeholder 3"/>
          <p:cNvSpPr txBox="1">
            <a:spLocks/>
          </p:cNvSpPr>
          <p:nvPr/>
        </p:nvSpPr>
        <p:spPr>
          <a:xfrm>
            <a:off x="628336" y="56036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WRF-BASE</a:t>
            </a:r>
          </a:p>
        </p:txBody>
      </p:sp>
      <p:sp>
        <p:nvSpPr>
          <p:cNvPr id="17" name="Text Placeholder 3"/>
          <p:cNvSpPr txBox="1">
            <a:spLocks/>
          </p:cNvSpPr>
          <p:nvPr/>
        </p:nvSpPr>
        <p:spPr>
          <a:xfrm>
            <a:off x="3234181" y="57630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CERES-EBAF Estimate</a:t>
            </a:r>
          </a:p>
        </p:txBody>
      </p:sp>
      <p:sp>
        <p:nvSpPr>
          <p:cNvPr id="18" name="Text Placeholder 3"/>
          <p:cNvSpPr txBox="1">
            <a:spLocks/>
          </p:cNvSpPr>
          <p:nvPr/>
        </p:nvSpPr>
        <p:spPr>
          <a:xfrm>
            <a:off x="5715000" y="585515"/>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WRF-ACI</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1893" r="10853"/>
          <a:stretch/>
        </p:blipFill>
        <p:spPr>
          <a:xfrm>
            <a:off x="1291081" y="943039"/>
            <a:ext cx="2328579" cy="1682496"/>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1077" r="13258" b="-1"/>
          <a:stretch/>
        </p:blipFill>
        <p:spPr>
          <a:xfrm>
            <a:off x="3944185" y="943807"/>
            <a:ext cx="2255657" cy="1681728"/>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1243" r="12553"/>
          <a:stretch/>
        </p:blipFill>
        <p:spPr>
          <a:xfrm>
            <a:off x="6524367" y="944256"/>
            <a:ext cx="2267465" cy="1682496"/>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t="12831" r="12784"/>
          <a:stretch/>
        </p:blipFill>
        <p:spPr>
          <a:xfrm>
            <a:off x="1308879" y="3404792"/>
            <a:ext cx="2310781" cy="1704546"/>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t="13430" r="12873"/>
          <a:stretch/>
        </p:blipFill>
        <p:spPr>
          <a:xfrm>
            <a:off x="3868514" y="3375329"/>
            <a:ext cx="2331328" cy="1700784"/>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13261" r="13268"/>
          <a:stretch/>
        </p:blipFill>
        <p:spPr>
          <a:xfrm>
            <a:off x="6493898" y="3348147"/>
            <a:ext cx="2297934" cy="1696154"/>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89281" t="6477"/>
          <a:stretch/>
        </p:blipFill>
        <p:spPr>
          <a:xfrm rot="5400000">
            <a:off x="4505125" y="64473"/>
            <a:ext cx="514750" cy="6019800"/>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91205" t="5371"/>
          <a:stretch/>
        </p:blipFill>
        <p:spPr>
          <a:xfrm rot="5400000">
            <a:off x="4584385" y="2280316"/>
            <a:ext cx="432429" cy="6248400"/>
          </a:xfrm>
          <a:prstGeom prst="rect">
            <a:avLst/>
          </a:prstGeom>
        </p:spPr>
      </p:pic>
      <p:sp>
        <p:nvSpPr>
          <p:cNvPr id="28" name="Text Placeholder 3"/>
          <p:cNvSpPr txBox="1">
            <a:spLocks/>
          </p:cNvSpPr>
          <p:nvPr/>
        </p:nvSpPr>
        <p:spPr>
          <a:xfrm rot="16200000">
            <a:off x="-1292210" y="1567984"/>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SWCF (W m</a:t>
            </a:r>
            <a:r>
              <a:rPr lang="en-US" sz="1800" baseline="30000" dirty="0">
                <a:solidFill>
                  <a:srgbClr val="00B050"/>
                </a:solidFill>
              </a:rPr>
              <a:t>-2</a:t>
            </a:r>
            <a:r>
              <a:rPr lang="en-US" sz="1800" dirty="0">
                <a:solidFill>
                  <a:srgbClr val="00B050"/>
                </a:solidFill>
              </a:rPr>
              <a:t>)</a:t>
            </a:r>
          </a:p>
        </p:txBody>
      </p:sp>
      <p:sp>
        <p:nvSpPr>
          <p:cNvPr id="29" name="Text Placeholder 3"/>
          <p:cNvSpPr txBox="1">
            <a:spLocks/>
          </p:cNvSpPr>
          <p:nvPr/>
        </p:nvSpPr>
        <p:spPr>
          <a:xfrm rot="16200000">
            <a:off x="-1297437" y="3936597"/>
            <a:ext cx="3886200" cy="43260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solidFill>
                  <a:srgbClr val="00B050"/>
                </a:solidFill>
              </a:rPr>
              <a:t>LWCF (W m</a:t>
            </a:r>
            <a:r>
              <a:rPr lang="en-US" sz="1800" baseline="30000" dirty="0">
                <a:solidFill>
                  <a:srgbClr val="00B050"/>
                </a:solidFill>
              </a:rPr>
              <a:t>-2</a:t>
            </a:r>
            <a:r>
              <a:rPr lang="en-US" sz="1800" dirty="0">
                <a:solidFill>
                  <a:srgbClr val="00B050"/>
                </a:solidFill>
              </a:rPr>
              <a:t>)</a:t>
            </a:r>
          </a:p>
        </p:txBody>
      </p:sp>
      <p:graphicFrame>
        <p:nvGraphicFramePr>
          <p:cNvPr id="30" name="Table 29"/>
          <p:cNvGraphicFramePr>
            <a:graphicFrameLocks noGrp="1"/>
          </p:cNvGraphicFramePr>
          <p:nvPr>
            <p:extLst>
              <p:ext uri="{D42A27DB-BD31-4B8C-83A1-F6EECF244321}">
                <p14:modId xmlns:p14="http://schemas.microsoft.com/office/powerpoint/2010/main" val="1977617907"/>
              </p:ext>
            </p:extLst>
          </p:nvPr>
        </p:nvGraphicFramePr>
        <p:xfrm>
          <a:off x="76200" y="5691360"/>
          <a:ext cx="2608452" cy="1097280"/>
        </p:xfrm>
        <a:graphic>
          <a:graphicData uri="http://schemas.openxmlformats.org/drawingml/2006/table">
            <a:tbl>
              <a:tblPr firstRow="1" bandRow="1">
                <a:tableStyleId>{EB344D84-9AFB-497E-A393-DC336BA19D2E}</a:tableStyleId>
              </a:tblPr>
              <a:tblGrid>
                <a:gridCol w="939546">
                  <a:extLst>
                    <a:ext uri="{9D8B030D-6E8A-4147-A177-3AD203B41FA5}">
                      <a16:colId xmlns:a16="http://schemas.microsoft.com/office/drawing/2014/main" val="20000"/>
                    </a:ext>
                  </a:extLst>
                </a:gridCol>
                <a:gridCol w="898842">
                  <a:extLst>
                    <a:ext uri="{9D8B030D-6E8A-4147-A177-3AD203B41FA5}">
                      <a16:colId xmlns:a16="http://schemas.microsoft.com/office/drawing/2014/main" val="20001"/>
                    </a:ext>
                  </a:extLst>
                </a:gridCol>
                <a:gridCol w="770064">
                  <a:extLst>
                    <a:ext uri="{9D8B030D-6E8A-4147-A177-3AD203B41FA5}">
                      <a16:colId xmlns:a16="http://schemas.microsoft.com/office/drawing/2014/main" val="3131572157"/>
                    </a:ext>
                  </a:extLst>
                </a:gridCol>
              </a:tblGrid>
              <a:tr h="162963">
                <a:tc>
                  <a:txBody>
                    <a:bodyPr/>
                    <a:lstStyle/>
                    <a:p>
                      <a:pPr algn="ctr"/>
                      <a:r>
                        <a:rPr lang="en-US" sz="1200" dirty="0"/>
                        <a:t>Stat (LWCF)</a:t>
                      </a:r>
                    </a:p>
                  </a:txBody>
                  <a:tcPr/>
                </a:tc>
                <a:tc>
                  <a:txBody>
                    <a:bodyPr/>
                    <a:lstStyle/>
                    <a:p>
                      <a:pPr algn="ctr"/>
                      <a:r>
                        <a:rPr lang="en-US" sz="1200" dirty="0"/>
                        <a:t>WRF-BASE</a:t>
                      </a:r>
                    </a:p>
                  </a:txBody>
                  <a:tcPr/>
                </a:tc>
                <a:tc>
                  <a:txBody>
                    <a:bodyPr/>
                    <a:lstStyle/>
                    <a:p>
                      <a:pPr algn="ctr"/>
                      <a:r>
                        <a:rPr lang="en-US" sz="1200" dirty="0"/>
                        <a:t>WRF-ACI</a:t>
                      </a:r>
                    </a:p>
                  </a:txBody>
                  <a:tcPr/>
                </a:tc>
                <a:extLst>
                  <a:ext uri="{0D108BD9-81ED-4DB2-BD59-A6C34878D82A}">
                    <a16:rowId xmlns:a16="http://schemas.microsoft.com/office/drawing/2014/main" val="10000"/>
                  </a:ext>
                </a:extLst>
              </a:tr>
              <a:tr h="0">
                <a:tc>
                  <a:txBody>
                    <a:bodyPr/>
                    <a:lstStyle/>
                    <a:p>
                      <a:pPr algn="ctr"/>
                      <a:r>
                        <a:rPr lang="en-US" sz="1200" dirty="0"/>
                        <a:t>Corr.</a:t>
                      </a:r>
                    </a:p>
                  </a:txBody>
                  <a:tcPr/>
                </a:tc>
                <a:tc>
                  <a:txBody>
                    <a:bodyPr/>
                    <a:lstStyle/>
                    <a:p>
                      <a:pPr algn="ctr"/>
                      <a:r>
                        <a:rPr lang="en-US" sz="1200" dirty="0"/>
                        <a:t>0.52</a:t>
                      </a:r>
                    </a:p>
                  </a:txBody>
                  <a:tcPr/>
                </a:tc>
                <a:tc>
                  <a:txBody>
                    <a:bodyPr/>
                    <a:lstStyle/>
                    <a:p>
                      <a:pPr algn="ctr"/>
                      <a:r>
                        <a:rPr lang="en-US" sz="1200" dirty="0"/>
                        <a:t>0.53</a:t>
                      </a:r>
                    </a:p>
                  </a:txBody>
                  <a:tcPr/>
                </a:tc>
                <a:extLst>
                  <a:ext uri="{0D108BD9-81ED-4DB2-BD59-A6C34878D82A}">
                    <a16:rowId xmlns:a16="http://schemas.microsoft.com/office/drawing/2014/main" val="10003"/>
                  </a:ext>
                </a:extLst>
              </a:tr>
              <a:tr h="130448">
                <a:tc>
                  <a:txBody>
                    <a:bodyPr/>
                    <a:lstStyle/>
                    <a:p>
                      <a:pPr algn="ctr"/>
                      <a:r>
                        <a:rPr lang="en-US" sz="1200" dirty="0"/>
                        <a:t>MB</a:t>
                      </a:r>
                    </a:p>
                  </a:txBody>
                  <a:tcPr/>
                </a:tc>
                <a:tc>
                  <a:txBody>
                    <a:bodyPr/>
                    <a:lstStyle/>
                    <a:p>
                      <a:pPr algn="ctr"/>
                      <a:r>
                        <a:rPr lang="en-US" sz="1200" dirty="0"/>
                        <a:t>-9.86</a:t>
                      </a:r>
                    </a:p>
                  </a:txBody>
                  <a:tcPr/>
                </a:tc>
                <a:tc>
                  <a:txBody>
                    <a:bodyPr/>
                    <a:lstStyle/>
                    <a:p>
                      <a:pPr algn="ctr"/>
                      <a:r>
                        <a:rPr lang="en-US" sz="1200" dirty="0"/>
                        <a:t>-13.90</a:t>
                      </a:r>
                    </a:p>
                  </a:txBody>
                  <a:tcPr/>
                </a:tc>
                <a:extLst>
                  <a:ext uri="{0D108BD9-81ED-4DB2-BD59-A6C34878D82A}">
                    <a16:rowId xmlns:a16="http://schemas.microsoft.com/office/drawing/2014/main" val="10004"/>
                  </a:ext>
                </a:extLst>
              </a:tr>
              <a:tr h="0">
                <a:tc>
                  <a:txBody>
                    <a:bodyPr/>
                    <a:lstStyle/>
                    <a:p>
                      <a:pPr algn="ctr"/>
                      <a:r>
                        <a:rPr lang="en-US" sz="1200" dirty="0"/>
                        <a:t>RMSE</a:t>
                      </a:r>
                    </a:p>
                  </a:txBody>
                  <a:tcPr/>
                </a:tc>
                <a:tc>
                  <a:txBody>
                    <a:bodyPr/>
                    <a:lstStyle/>
                    <a:p>
                      <a:pPr algn="ctr"/>
                      <a:r>
                        <a:rPr lang="en-US" sz="1200" dirty="0"/>
                        <a:t>12.03</a:t>
                      </a:r>
                    </a:p>
                  </a:txBody>
                  <a:tcPr/>
                </a:tc>
                <a:tc>
                  <a:txBody>
                    <a:bodyPr/>
                    <a:lstStyle/>
                    <a:p>
                      <a:pPr algn="ctr"/>
                      <a:r>
                        <a:rPr lang="en-US" sz="1200" dirty="0"/>
                        <a:t>15.25</a:t>
                      </a:r>
                    </a:p>
                  </a:txBody>
                  <a:tcPr/>
                </a:tc>
                <a:extLst>
                  <a:ext uri="{0D108BD9-81ED-4DB2-BD59-A6C34878D82A}">
                    <a16:rowId xmlns:a16="http://schemas.microsoft.com/office/drawing/2014/main" val="10005"/>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209979642"/>
              </p:ext>
            </p:extLst>
          </p:nvPr>
        </p:nvGraphicFramePr>
        <p:xfrm>
          <a:off x="6493898" y="5691360"/>
          <a:ext cx="2622168" cy="1097280"/>
        </p:xfrm>
        <a:graphic>
          <a:graphicData uri="http://schemas.openxmlformats.org/drawingml/2006/table">
            <a:tbl>
              <a:tblPr firstRow="1" bandRow="1">
                <a:tableStyleId>{EB344D84-9AFB-497E-A393-DC336BA19D2E}</a:tableStyleId>
              </a:tblPr>
              <a:tblGrid>
                <a:gridCol w="953262">
                  <a:extLst>
                    <a:ext uri="{9D8B030D-6E8A-4147-A177-3AD203B41FA5}">
                      <a16:colId xmlns:a16="http://schemas.microsoft.com/office/drawing/2014/main" val="20000"/>
                    </a:ext>
                  </a:extLst>
                </a:gridCol>
                <a:gridCol w="898842">
                  <a:extLst>
                    <a:ext uri="{9D8B030D-6E8A-4147-A177-3AD203B41FA5}">
                      <a16:colId xmlns:a16="http://schemas.microsoft.com/office/drawing/2014/main" val="20001"/>
                    </a:ext>
                  </a:extLst>
                </a:gridCol>
                <a:gridCol w="770064">
                  <a:extLst>
                    <a:ext uri="{9D8B030D-6E8A-4147-A177-3AD203B41FA5}">
                      <a16:colId xmlns:a16="http://schemas.microsoft.com/office/drawing/2014/main" val="21577037"/>
                    </a:ext>
                  </a:extLst>
                </a:gridCol>
              </a:tblGrid>
              <a:tr h="228600">
                <a:tc>
                  <a:txBody>
                    <a:bodyPr/>
                    <a:lstStyle/>
                    <a:p>
                      <a:pPr algn="ctr"/>
                      <a:r>
                        <a:rPr lang="en-US" sz="1200" dirty="0"/>
                        <a:t>Stat (SWCF)</a:t>
                      </a:r>
                    </a:p>
                  </a:txBody>
                  <a:tcPr/>
                </a:tc>
                <a:tc>
                  <a:txBody>
                    <a:bodyPr/>
                    <a:lstStyle/>
                    <a:p>
                      <a:pPr algn="ctr"/>
                      <a:r>
                        <a:rPr lang="en-US" sz="1200" dirty="0"/>
                        <a:t>WRF-BASE</a:t>
                      </a:r>
                    </a:p>
                  </a:txBody>
                  <a:tcPr/>
                </a:tc>
                <a:tc>
                  <a:txBody>
                    <a:bodyPr/>
                    <a:lstStyle/>
                    <a:p>
                      <a:pPr algn="ctr"/>
                      <a:r>
                        <a:rPr lang="en-US" sz="1200" dirty="0"/>
                        <a:t>WRF-ACI</a:t>
                      </a:r>
                    </a:p>
                  </a:txBody>
                  <a:tcPr/>
                </a:tc>
                <a:extLst>
                  <a:ext uri="{0D108BD9-81ED-4DB2-BD59-A6C34878D82A}">
                    <a16:rowId xmlns:a16="http://schemas.microsoft.com/office/drawing/2014/main" val="10000"/>
                  </a:ext>
                </a:extLst>
              </a:tr>
              <a:tr h="182880">
                <a:tc>
                  <a:txBody>
                    <a:bodyPr/>
                    <a:lstStyle/>
                    <a:p>
                      <a:pPr algn="ctr"/>
                      <a:r>
                        <a:rPr lang="en-US" sz="1200" dirty="0"/>
                        <a:t>Corr.</a:t>
                      </a:r>
                    </a:p>
                  </a:txBody>
                  <a:tcPr/>
                </a:tc>
                <a:tc>
                  <a:txBody>
                    <a:bodyPr/>
                    <a:lstStyle/>
                    <a:p>
                      <a:pPr algn="ctr"/>
                      <a:r>
                        <a:rPr lang="en-US" sz="1200" dirty="0"/>
                        <a:t>0.64</a:t>
                      </a:r>
                    </a:p>
                  </a:txBody>
                  <a:tcPr/>
                </a:tc>
                <a:tc>
                  <a:txBody>
                    <a:bodyPr/>
                    <a:lstStyle/>
                    <a:p>
                      <a:pPr algn="ctr"/>
                      <a:r>
                        <a:rPr lang="en-US" sz="1200" dirty="0"/>
                        <a:t>0.67</a:t>
                      </a:r>
                    </a:p>
                  </a:txBody>
                  <a:tcPr/>
                </a:tc>
                <a:extLst>
                  <a:ext uri="{0D108BD9-81ED-4DB2-BD59-A6C34878D82A}">
                    <a16:rowId xmlns:a16="http://schemas.microsoft.com/office/drawing/2014/main" val="10003"/>
                  </a:ext>
                </a:extLst>
              </a:tr>
              <a:tr h="137160">
                <a:tc>
                  <a:txBody>
                    <a:bodyPr/>
                    <a:lstStyle/>
                    <a:p>
                      <a:pPr algn="ctr"/>
                      <a:r>
                        <a:rPr lang="en-US" sz="1200" dirty="0"/>
                        <a:t>MB</a:t>
                      </a:r>
                    </a:p>
                  </a:txBody>
                  <a:tcPr/>
                </a:tc>
                <a:tc>
                  <a:txBody>
                    <a:bodyPr/>
                    <a:lstStyle/>
                    <a:p>
                      <a:pPr algn="ctr"/>
                      <a:r>
                        <a:rPr lang="en-US" sz="1200" dirty="0"/>
                        <a:t>-4.07</a:t>
                      </a:r>
                    </a:p>
                  </a:txBody>
                  <a:tcPr/>
                </a:tc>
                <a:tc>
                  <a:txBody>
                    <a:bodyPr/>
                    <a:lstStyle/>
                    <a:p>
                      <a:pPr algn="ctr"/>
                      <a:r>
                        <a:rPr lang="en-US" sz="1200" dirty="0"/>
                        <a:t>-4.88</a:t>
                      </a:r>
                    </a:p>
                  </a:txBody>
                  <a:tcPr/>
                </a:tc>
                <a:extLst>
                  <a:ext uri="{0D108BD9-81ED-4DB2-BD59-A6C34878D82A}">
                    <a16:rowId xmlns:a16="http://schemas.microsoft.com/office/drawing/2014/main" val="10004"/>
                  </a:ext>
                </a:extLst>
              </a:tr>
              <a:tr h="0">
                <a:tc>
                  <a:txBody>
                    <a:bodyPr/>
                    <a:lstStyle/>
                    <a:p>
                      <a:pPr algn="ctr"/>
                      <a:r>
                        <a:rPr lang="en-US" sz="1200" dirty="0"/>
                        <a:t>RMSE</a:t>
                      </a:r>
                    </a:p>
                  </a:txBody>
                  <a:tcPr/>
                </a:tc>
                <a:tc>
                  <a:txBody>
                    <a:bodyPr/>
                    <a:lstStyle/>
                    <a:p>
                      <a:pPr algn="ctr"/>
                      <a:r>
                        <a:rPr lang="en-US" sz="1200" dirty="0"/>
                        <a:t>14.11</a:t>
                      </a:r>
                    </a:p>
                  </a:txBody>
                  <a:tcPr/>
                </a:tc>
                <a:tc>
                  <a:txBody>
                    <a:bodyPr/>
                    <a:lstStyle/>
                    <a:p>
                      <a:pPr algn="ctr"/>
                      <a:r>
                        <a:rPr lang="en-US" sz="1200" dirty="0"/>
                        <a:t>14.85</a:t>
                      </a:r>
                    </a:p>
                  </a:txBody>
                  <a:tcPr/>
                </a:tc>
                <a:extLst>
                  <a:ext uri="{0D108BD9-81ED-4DB2-BD59-A6C34878D82A}">
                    <a16:rowId xmlns:a16="http://schemas.microsoft.com/office/drawing/2014/main" val="10005"/>
                  </a:ext>
                </a:extLst>
              </a:tr>
            </a:tbl>
          </a:graphicData>
        </a:graphic>
      </p:graphicFrame>
      <p:sp>
        <p:nvSpPr>
          <p:cNvPr id="32" name="Text Placeholder 3"/>
          <p:cNvSpPr txBox="1">
            <a:spLocks/>
          </p:cNvSpPr>
          <p:nvPr/>
        </p:nvSpPr>
        <p:spPr>
          <a:xfrm>
            <a:off x="1752600" y="2278096"/>
            <a:ext cx="1744532"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-3.6 Min: -139.7 Mean: -47.5</a:t>
            </a:r>
          </a:p>
        </p:txBody>
      </p:sp>
      <p:sp>
        <p:nvSpPr>
          <p:cNvPr id="33" name="Text Placeholder 3"/>
          <p:cNvSpPr txBox="1">
            <a:spLocks/>
          </p:cNvSpPr>
          <p:nvPr/>
        </p:nvSpPr>
        <p:spPr>
          <a:xfrm>
            <a:off x="4306824" y="2279717"/>
            <a:ext cx="182937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-22.9 Min: -105.7 Mean: -51.6</a:t>
            </a:r>
          </a:p>
        </p:txBody>
      </p:sp>
      <p:sp>
        <p:nvSpPr>
          <p:cNvPr id="34" name="Text Placeholder 3"/>
          <p:cNvSpPr txBox="1">
            <a:spLocks/>
          </p:cNvSpPr>
          <p:nvPr/>
        </p:nvSpPr>
        <p:spPr>
          <a:xfrm>
            <a:off x="6885432" y="2278096"/>
            <a:ext cx="1829370"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-2.9 Min: -152.4 Mean: -46.7</a:t>
            </a:r>
          </a:p>
        </p:txBody>
      </p:sp>
      <p:sp>
        <p:nvSpPr>
          <p:cNvPr id="35" name="Text Placeholder 3"/>
          <p:cNvSpPr txBox="1">
            <a:spLocks/>
          </p:cNvSpPr>
          <p:nvPr/>
        </p:nvSpPr>
        <p:spPr>
          <a:xfrm>
            <a:off x="1979554" y="4754880"/>
            <a:ext cx="1594904"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53.4 Min: 1.2 Mean: 21.2</a:t>
            </a:r>
          </a:p>
        </p:txBody>
      </p:sp>
      <p:sp>
        <p:nvSpPr>
          <p:cNvPr id="36" name="Text Placeholder 3"/>
          <p:cNvSpPr txBox="1">
            <a:spLocks/>
          </p:cNvSpPr>
          <p:nvPr/>
        </p:nvSpPr>
        <p:spPr>
          <a:xfrm>
            <a:off x="4489704" y="4724400"/>
            <a:ext cx="1668521"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55.3 Min: 15.5 Mean: 31.0</a:t>
            </a:r>
          </a:p>
        </p:txBody>
      </p:sp>
      <p:sp>
        <p:nvSpPr>
          <p:cNvPr id="37" name="Text Placeholder 3"/>
          <p:cNvSpPr txBox="1">
            <a:spLocks/>
          </p:cNvSpPr>
          <p:nvPr/>
        </p:nvSpPr>
        <p:spPr>
          <a:xfrm>
            <a:off x="7090539" y="4700016"/>
            <a:ext cx="1668521" cy="198420"/>
          </a:xfrm>
          <a:prstGeom prst="rect">
            <a:avLst/>
          </a:prstGeom>
          <a:solidFill>
            <a:schemeClr val="bg1"/>
          </a:solidFill>
          <a:ln w="38100">
            <a:solidFill>
              <a:srgbClr val="00B050"/>
            </a:solidFill>
          </a:ln>
        </p:spPr>
        <p:txBody>
          <a:bodyPr vert="horz" lIns="91440" tIns="45720" rIns="91440" bIns="45720" rtlCol="0">
            <a:no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dirty="0">
                <a:solidFill>
                  <a:srgbClr val="00B050"/>
                </a:solidFill>
              </a:rPr>
              <a:t>Max: 48.5 Min: 0.9 Mean: 17.1</a:t>
            </a:r>
          </a:p>
        </p:txBody>
      </p:sp>
      <p:sp>
        <p:nvSpPr>
          <p:cNvPr id="2" name="Slide Number Placeholder 1"/>
          <p:cNvSpPr>
            <a:spLocks noGrp="1"/>
          </p:cNvSpPr>
          <p:nvPr>
            <p:ph type="sldNum" sz="quarter" idx="12"/>
          </p:nvPr>
        </p:nvSpPr>
        <p:spPr>
          <a:xfrm>
            <a:off x="2801714" y="6242621"/>
            <a:ext cx="2133600" cy="365125"/>
          </a:xfrm>
        </p:spPr>
        <p:txBody>
          <a:bodyPr/>
          <a:lstStyle/>
          <a:p>
            <a:fld id="{5E2B06E7-4936-4EEE-ACAE-89C9079483EB}" type="slidenum">
              <a:rPr lang="en-US" sz="3200" b="1" smtClean="0">
                <a:solidFill>
                  <a:schemeClr val="tx1"/>
                </a:solidFill>
              </a:rPr>
              <a:t>9</a:t>
            </a:fld>
            <a:endParaRPr lang="en-US" sz="3200" b="1" dirty="0">
              <a:solidFill>
                <a:schemeClr val="tx1"/>
              </a:solidFill>
            </a:endParaRPr>
          </a:p>
        </p:txBody>
      </p:sp>
    </p:spTree>
    <p:extLst>
      <p:ext uri="{BB962C8B-B14F-4D97-AF65-F5344CB8AC3E}">
        <p14:creationId xmlns:p14="http://schemas.microsoft.com/office/powerpoint/2010/main" val="2167584654"/>
      </p:ext>
    </p:extLst>
  </p:cSld>
  <p:clrMapOvr>
    <a:masterClrMapping/>
  </p:clrMapOvr>
</p:sld>
</file>

<file path=ppt/theme/theme1.xml><?xml version="1.0" encoding="utf-8"?>
<a:theme xmlns:a="http://schemas.openxmlformats.org/drawingml/2006/main" name="Completely Blan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7B83BAC-1C43-4A1C-9C86-253085F9D39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12411</TotalTime>
  <Words>2406</Words>
  <Application>Microsoft Office PowerPoint</Application>
  <PresentationFormat>On-screen Show (4:3)</PresentationFormat>
  <Paragraphs>333</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Gill Sans MT</vt:lpstr>
      <vt:lpstr>Times New Roman</vt:lpstr>
      <vt:lpstr>Wingdings</vt:lpstr>
      <vt:lpstr>Completely Blanc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newuser</dc:creator>
  <cp:lastModifiedBy>Glotfelty, Timothy</cp:lastModifiedBy>
  <cp:revision>629</cp:revision>
  <cp:lastPrinted>2016-06-08T13:24:57Z</cp:lastPrinted>
  <dcterms:created xsi:type="dcterms:W3CDTF">2013-09-27T18:09:44Z</dcterms:created>
  <dcterms:modified xsi:type="dcterms:W3CDTF">2017-06-07T15:11:21Z</dcterms:modified>
</cp:coreProperties>
</file>