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710" r:id="rId4"/>
    <p:sldMasterId id="2147483728" r:id="rId5"/>
    <p:sldMasterId id="2147483752" r:id="rId6"/>
  </p:sldMasterIdLst>
  <p:notesMasterIdLst>
    <p:notesMasterId r:id="rId36"/>
  </p:notesMasterIdLst>
  <p:handoutMasterIdLst>
    <p:handoutMasterId r:id="rId37"/>
  </p:handoutMasterIdLst>
  <p:sldIdLst>
    <p:sldId id="359" r:id="rId7"/>
    <p:sldId id="378" r:id="rId8"/>
    <p:sldId id="403" r:id="rId9"/>
    <p:sldId id="404" r:id="rId10"/>
    <p:sldId id="405" r:id="rId11"/>
    <p:sldId id="424" r:id="rId12"/>
    <p:sldId id="396" r:id="rId13"/>
    <p:sldId id="409" r:id="rId14"/>
    <p:sldId id="413" r:id="rId15"/>
    <p:sldId id="414" r:id="rId16"/>
    <p:sldId id="415" r:id="rId17"/>
    <p:sldId id="430" r:id="rId18"/>
    <p:sldId id="429" r:id="rId19"/>
    <p:sldId id="428" r:id="rId20"/>
    <p:sldId id="406" r:id="rId21"/>
    <p:sldId id="426" r:id="rId22"/>
    <p:sldId id="412" r:id="rId23"/>
    <p:sldId id="427" r:id="rId24"/>
    <p:sldId id="417" r:id="rId25"/>
    <p:sldId id="423" r:id="rId26"/>
    <p:sldId id="410" r:id="rId27"/>
    <p:sldId id="411" r:id="rId28"/>
    <p:sldId id="407" r:id="rId29"/>
    <p:sldId id="418" r:id="rId30"/>
    <p:sldId id="419" r:id="rId31"/>
    <p:sldId id="431" r:id="rId32"/>
    <p:sldId id="432" r:id="rId33"/>
    <p:sldId id="379" r:id="rId34"/>
    <p:sldId id="401" r:id="rId3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6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2381">
          <p15:clr>
            <a:srgbClr val="A4A3A4"/>
          </p15:clr>
        </p15:guide>
        <p15:guide id="4" orient="horz" pos="1622">
          <p15:clr>
            <a:srgbClr val="A4A3A4"/>
          </p15:clr>
        </p15:guide>
        <p15:guide id="5" orient="horz" pos="3138">
          <p15:clr>
            <a:srgbClr val="A4A3A4"/>
          </p15:clr>
        </p15:guide>
        <p15:guide id="6" pos="2880">
          <p15:clr>
            <a:srgbClr val="A4A3A4"/>
          </p15:clr>
        </p15:guide>
        <p15:guide id="7" pos="287">
          <p15:clr>
            <a:srgbClr val="A4A3A4"/>
          </p15:clr>
        </p15:guide>
        <p15:guide id="8" pos="5473">
          <p15:clr>
            <a:srgbClr val="A4A3A4"/>
          </p15:clr>
        </p15:guide>
        <p15:guide id="9" pos="1586">
          <p15:clr>
            <a:srgbClr val="A4A3A4"/>
          </p15:clr>
        </p15:guide>
        <p15:guide id="10" pos="41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11893"/>
    <a:srgbClr val="0432FF"/>
    <a:srgbClr val="FF9300"/>
    <a:srgbClr val="00FFFF"/>
    <a:srgbClr val="CC66FF"/>
    <a:srgbClr val="CCFF66"/>
    <a:srgbClr val="00FF00"/>
    <a:srgbClr val="FFCC66"/>
    <a:srgbClr val="8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2" autoAdjust="0"/>
    <p:restoredTop sz="95313" autoAdjust="0"/>
  </p:normalViewPr>
  <p:slideViewPr>
    <p:cSldViewPr snapToGrid="0">
      <p:cViewPr varScale="1">
        <p:scale>
          <a:sx n="89" d="100"/>
          <a:sy n="89" d="100"/>
        </p:scale>
        <p:origin x="1632" y="176"/>
      </p:cViewPr>
      <p:guideLst>
        <p:guide orient="horz" pos="866"/>
        <p:guide orient="horz" pos="3889"/>
        <p:guide orient="horz" pos="2381"/>
        <p:guide orient="horz" pos="1622"/>
        <p:guide orient="horz" pos="3138"/>
        <p:guide pos="2880"/>
        <p:guide pos="287"/>
        <p:guide pos="5473"/>
        <p:guide pos="1586"/>
        <p:guide pos="417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F0A31A-19FD-E948-84FE-618494EECCDF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07CE1B3-C980-6846-8849-6B0FF407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86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4DB9A1-F6A1-9D40-82E7-3633A601FD23}" type="datetimeFigureOut">
              <a:rPr lang="en-US" smtClean="0"/>
              <a:pPr/>
              <a:t>6/13/17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4F5324A-0D9B-9A43-AE72-6DBF244396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28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15-20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10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89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11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1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12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58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13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70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14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40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15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7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16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91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17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46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18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19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7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2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20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76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21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36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22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14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23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25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24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06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25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196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26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56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27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88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28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29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3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64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4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42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5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28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6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60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8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12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4659" indent="-28640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5629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3880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2132" indent="-229126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3E22BDF-0099-400B-BA95-D9E25C2248DA}" type="slidenum">
              <a:rPr lang="en-US" smtClean="0">
                <a:solidFill>
                  <a:prstClr val="black"/>
                </a:solidFill>
              </a:rPr>
              <a:pPr eaLnBrk="1" hangingPunct="1"/>
              <a:t>9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6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9A080766-0BF8-8348-AE6A-8A4A559F6D3E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250676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AEF710-8C28-6546-9604-880FB4645B21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91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DA9E2A-8607-5C4E-8C0A-43148951D912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7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1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8605C4-A25A-B649-99D1-F205BCD3665C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6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CD72E9-4AED-4D4C-8150-C415CA6AC4E9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63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F589BE-4EC2-DF4F-9D75-1E8273666669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734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72722D68-B255-A94C-A3CB-3E687CBC89EF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3169911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11E647B-2526-554A-8D8B-54D170A77B52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56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5516A233-C441-7B49-8728-983BDB24CC5F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00600" y="1369118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5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9ADF8008-A3A8-D94F-BA03-3F18FE570F74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57200" y="2059241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4800600" y="2056763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8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570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B913CE7-CFD7-D244-9CF5-91B28CB73AAE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625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3613C8CB-43D8-CE4B-9FBA-0A4A4D7DDC27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473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295A8C86-62E8-7241-8327-8973F14C6094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46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67F5DE3-4E7A-1F49-B8B8-4C0F1552EA37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76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C5D5528-8E4A-A64F-9E68-AD02791E3931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200" y="2514600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4800600" y="251212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06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96B83080-A0DC-A846-88CA-CAA893C02D37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937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CCEC056-3BC1-D941-A53E-3A2C2BC72558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9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CB5865-558E-8649-88A9-CBCFE3470DB8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44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208459BF-80C7-FA41-AED7-562070351A38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055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C9B1E557-D2DE-C740-9A28-CB1872EDE0F8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0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F4FDA3-C98B-EA4E-8817-64F4090BAB92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5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5A4E209-819E-4847-8C73-FACD00174565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1350178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6352874-118B-E24F-968D-2511B069207B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25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4F218C-213B-C54B-9A93-DEA1EC18DD65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386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327CC7-BEE1-6F4A-B167-5B675BDE4CB4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238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95F552-8AF0-DD42-87C9-F351B1EED456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413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4C3BD-BE20-C04F-8E15-2D5F58D27A5A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76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D3ED6A-AF32-2143-8579-8C1FA3A63491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09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5E5567-F82B-8343-9977-CC67B775D68A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84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AFF9BB-A143-C145-BA9C-30105BB17E36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4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67B99E-ACA9-3B49-9F4E-9CFF45A7F14A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0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5B9E8E-6868-BD41-B75D-7F7725F1694F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30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3E66C-72C2-1240-90D0-E7332024CCF6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4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510619-C3DC-1742-8D97-AA04E4DA4882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48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472385-6839-5048-9797-D8A0E313B101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2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EAC28F-3273-5C49-95C3-ED78200C4FB4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72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21" Type="http://schemas.openxmlformats.org/officeDocument/2006/relationships/image" Target="../media/image5.png"/><Relationship Id="rId22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8" Type="http://schemas.openxmlformats.org/officeDocument/2006/relationships/image" Target="../media/image2.emf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20" Type="http://schemas.openxmlformats.org/officeDocument/2006/relationships/image" Target="../media/image5.png"/><Relationship Id="rId21" Type="http://schemas.openxmlformats.org/officeDocument/2006/relationships/image" Target="../media/image6.png"/><Relationship Id="rId10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6" Type="http://schemas.openxmlformats.org/officeDocument/2006/relationships/image" Target="../media/image7.jpeg"/><Relationship Id="rId17" Type="http://schemas.openxmlformats.org/officeDocument/2006/relationships/image" Target="../media/image8.emf"/><Relationship Id="rId18" Type="http://schemas.openxmlformats.org/officeDocument/2006/relationships/image" Target="../media/image3.pn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emf"/><Relationship Id="rId12" Type="http://schemas.openxmlformats.org/officeDocument/2006/relationships/image" Target="../media/image3.png"/><Relationship Id="rId13" Type="http://schemas.openxmlformats.org/officeDocument/2006/relationships/image" Target="../media/image4.png"/><Relationship Id="rId14" Type="http://schemas.openxmlformats.org/officeDocument/2006/relationships/image" Target="../media/image5.png"/><Relationship Id="rId15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tinum_PowerPoint_Background_08-19-2011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5" r:id="rId4"/>
    <p:sldLayoutId id="2147483716" r:id="rId5"/>
    <p:sldLayoutId id="2147483717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63" r:id="rId1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2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7618D9BF-6AE6-5E41-A978-E5BD65476E9F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70482" y="128766"/>
            <a:ext cx="1444752" cy="7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1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56612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9ED044F3-2776-D54C-89C7-4C75660FFBCE}" type="datetime4">
              <a:rPr lang="en-US" smtClean="0"/>
              <a:pPr/>
              <a:t>June 13, 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4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5" Type="http://schemas.openxmlformats.org/officeDocument/2006/relationships/image" Target="../media/image43.tiff"/><Relationship Id="rId6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tif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3.pn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3.pn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5.tiff"/><Relationship Id="rId5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image" Target="../media/image62.tiff"/><Relationship Id="rId5" Type="http://schemas.openxmlformats.org/officeDocument/2006/relationships/image" Target="../media/image63.gif"/><Relationship Id="rId6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3.png"/><Relationship Id="rId6" Type="http://schemas.openxmlformats.org/officeDocument/2006/relationships/image" Target="../media/image24.jpg"/><Relationship Id="rId7" Type="http://schemas.openxmlformats.org/officeDocument/2006/relationships/image" Target="../media/image25.tiff"/><Relationship Id="rId8" Type="http://schemas.openxmlformats.org/officeDocument/2006/relationships/image" Target="../media/image26.png"/><Relationship Id="rId9" Type="http://schemas.microsoft.com/office/2007/relationships/hdphoto" Target="../media/hdphoto1.wdp"/><Relationship Id="rId10" Type="http://schemas.openxmlformats.org/officeDocument/2006/relationships/image" Target="../media/image27.jpeg"/><Relationship Id="rId11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jpeg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8306852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26490" r="15549" b="43342"/>
          <a:stretch/>
        </p:blipFill>
        <p:spPr>
          <a:xfrm>
            <a:off x="0" y="3036951"/>
            <a:ext cx="9144000" cy="2619835"/>
          </a:xfrm>
          <a:prstGeom prst="rect">
            <a:avLst/>
          </a:prstGeom>
        </p:spPr>
      </p:pic>
      <p:sp>
        <p:nvSpPr>
          <p:cNvPr id="66" name="Title 65"/>
          <p:cNvSpPr>
            <a:spLocks noGrp="1"/>
          </p:cNvSpPr>
          <p:nvPr>
            <p:ph type="ctrTitle"/>
          </p:nvPr>
        </p:nvSpPr>
        <p:spPr>
          <a:xfrm>
            <a:off x="-252014" y="776661"/>
            <a:ext cx="9587328" cy="1785104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2800" dirty="0" smtClean="0"/>
              <a:t>Using High-Resolution ARM Observations to Evaluate High-Resolution WRF Simulations</a:t>
            </a:r>
            <a:endParaRPr lang="en-US" sz="2800" b="0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3" y="400735"/>
            <a:ext cx="1921311" cy="321108"/>
          </a:xfrm>
          <a:prstGeom prst="rect">
            <a:avLst/>
          </a:prstGeom>
        </p:spPr>
      </p:pic>
      <p:pic>
        <p:nvPicPr>
          <p:cNvPr id="8" name="Picture 14" descr="ASR_Logo_Color_HighRe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6292" y="5843823"/>
            <a:ext cx="1865799" cy="88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5"/>
          <p:cNvSpPr txBox="1">
            <a:spLocks/>
          </p:cNvSpPr>
          <p:nvPr/>
        </p:nvSpPr>
        <p:spPr>
          <a:xfrm>
            <a:off x="-9808" y="1853879"/>
            <a:ext cx="9143999" cy="1415772"/>
          </a:xfrm>
          <a:prstGeom prst="rect">
            <a:avLst/>
          </a:prstGeom>
          <a:noFill/>
          <a:ln w="25400">
            <a:noFill/>
          </a:ln>
          <a:effectLst/>
        </p:spPr>
        <p:txBody>
          <a:bodyPr vert="horz" wrap="square" lIns="457200" tIns="457200" rIns="457200" bIns="45720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D575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Jerome Fast</a:t>
            </a:r>
            <a:r>
              <a:rPr lang="en-US" sz="1800" b="0" dirty="0" smtClean="0">
                <a:solidFill>
                  <a:schemeClr val="tx1"/>
                </a:solidFill>
              </a:rPr>
              <a:t> and </a:t>
            </a:r>
            <a:r>
              <a:rPr lang="en-US" sz="1800" dirty="0" smtClean="0">
                <a:solidFill>
                  <a:schemeClr val="tx1"/>
                </a:solidFill>
              </a:rPr>
              <a:t>Larry Berg</a:t>
            </a:r>
            <a:r>
              <a:rPr lang="en-US" sz="1800" b="0" dirty="0" smtClean="0">
                <a:solidFill>
                  <a:schemeClr val="tx1"/>
                </a:solidFill>
              </a:rPr>
              <a:t> </a:t>
            </a:r>
            <a:endParaRPr lang="en-US" sz="1400" b="0" i="1" baseline="300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400" b="0" i="1" dirty="0" smtClean="0">
                <a:solidFill>
                  <a:schemeClr val="tx1"/>
                </a:solidFill>
              </a:rPr>
              <a:t>Pacific </a:t>
            </a:r>
            <a:r>
              <a:rPr lang="en-US" sz="1400" b="0" i="1" dirty="0">
                <a:solidFill>
                  <a:schemeClr val="tx1"/>
                </a:solidFill>
              </a:rPr>
              <a:t>Northwest National </a:t>
            </a:r>
            <a:r>
              <a:rPr lang="en-US" sz="1400" b="0" i="1" dirty="0" smtClean="0">
                <a:solidFill>
                  <a:schemeClr val="tx1"/>
                </a:solidFill>
              </a:rPr>
              <a:t>Laboratory </a:t>
            </a:r>
            <a:endParaRPr lang="en-US" sz="1800" b="0" i="1" baseline="30000" dirty="0">
              <a:solidFill>
                <a:schemeClr val="tx1"/>
              </a:solidFill>
            </a:endParaRPr>
          </a:p>
        </p:txBody>
      </p:sp>
      <p:pic>
        <p:nvPicPr>
          <p:cNvPr id="10" name="Picture 9" descr="ARM_Logo_Final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85" y="5886133"/>
            <a:ext cx="2258214" cy="778652"/>
          </a:xfrm>
          <a:prstGeom prst="rect">
            <a:avLst/>
          </a:prstGeom>
        </p:spPr>
      </p:pic>
      <p:pic>
        <p:nvPicPr>
          <p:cNvPr id="13" name="Picture 12" descr="240px-Emsl_logo_home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909" y="5821243"/>
            <a:ext cx="1418680" cy="620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83483" y="4108757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177800" dist="25400" dir="2700000" sx="99000" sy="99000" algn="tl" rotWithShape="0">
                    <a:prstClr val="black">
                      <a:alpha val="6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HRRR</a:t>
            </a:r>
            <a:endParaRPr lang="en-US" sz="2400" b="1" dirty="0">
              <a:solidFill>
                <a:schemeClr val="bg1"/>
              </a:solidFill>
              <a:effectLst>
                <a:outerShdw blurRad="177800" dist="25400" dir="2700000" sx="99000" sy="99000" algn="tl" rotWithShape="0">
                  <a:prstClr val="black">
                    <a:alpha val="65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7620" y="3817343"/>
            <a:ext cx="3248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177800" dist="25400" dir="2700000" sx="99000" sy="99000" algn="tl" rotWithShape="0">
                    <a:prstClr val="black">
                      <a:alpha val="6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ARM Supersite Data</a:t>
            </a:r>
            <a:endParaRPr lang="en-US" sz="2400" b="1" dirty="0">
              <a:solidFill>
                <a:schemeClr val="bg1"/>
              </a:solidFill>
              <a:effectLst>
                <a:outerShdw blurRad="177800" dist="25400" dir="2700000" sx="99000" sy="99000" algn="tl" rotWithShape="0">
                  <a:prstClr val="black">
                    <a:alpha val="65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7216" y="4372527"/>
            <a:ext cx="4276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177800" dist="25400" dir="2700000" sx="99000" sy="99000" algn="tl" rotWithShape="0">
                    <a:prstClr val="black">
                      <a:alpha val="6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HI-SCALE Campaign Data</a:t>
            </a:r>
            <a:endParaRPr lang="en-US" sz="2400" b="1" dirty="0">
              <a:solidFill>
                <a:schemeClr val="bg1"/>
              </a:solidFill>
              <a:effectLst>
                <a:outerShdw blurRad="177800" dist="25400" dir="2700000" sx="99000" sy="99000" algn="tl" rotWithShape="0">
                  <a:prstClr val="black">
                    <a:alpha val="65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ight Bracket 5"/>
          <p:cNvSpPr/>
          <p:nvPr/>
        </p:nvSpPr>
        <p:spPr>
          <a:xfrm>
            <a:off x="5604219" y="4065563"/>
            <a:ext cx="119575" cy="563699"/>
          </a:xfrm>
          <a:prstGeom prst="rightBracke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2"/>
          </p:cNvCxnSpPr>
          <p:nvPr/>
        </p:nvCxnSpPr>
        <p:spPr>
          <a:xfrm flipV="1">
            <a:off x="5723794" y="4346868"/>
            <a:ext cx="254903" cy="5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Variability in Downward SW on May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b="14572"/>
          <a:stretch/>
        </p:blipFill>
        <p:spPr>
          <a:xfrm>
            <a:off x="365760" y="1107039"/>
            <a:ext cx="4137371" cy="2860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b="14256"/>
          <a:stretch/>
        </p:blipFill>
        <p:spPr>
          <a:xfrm>
            <a:off x="365760" y="3967089"/>
            <a:ext cx="4082487" cy="2847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"/>
          <a:stretch/>
        </p:blipFill>
        <p:spPr>
          <a:xfrm>
            <a:off x="4727544" y="1258159"/>
            <a:ext cx="3655821" cy="27089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5992" y="1258159"/>
            <a:ext cx="28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MODIS Aqua ~1945 UTC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633" y="4132296"/>
            <a:ext cx="146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SW, 20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UTC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277" y="1285229"/>
            <a:ext cx="146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SW, 19 UTC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94545" y="2365065"/>
            <a:ext cx="618767" cy="605016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94724" y="2436740"/>
            <a:ext cx="1813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ARM radiation measurements</a:t>
            </a:r>
            <a:endParaRPr lang="en-US" sz="12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" b="14507"/>
          <a:stretch/>
        </p:blipFill>
        <p:spPr>
          <a:xfrm>
            <a:off x="4655004" y="3967089"/>
            <a:ext cx="4052915" cy="28470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08896" y="4132296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ow cloud fraction, 20 UTC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7484" y="6279617"/>
            <a:ext cx="2254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ffected by only explicit clouds</a:t>
            </a: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Spatial Variability of Radiation during IOP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" y="1301570"/>
            <a:ext cx="8958263" cy="4795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9287" y="1915413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2384" y="1918314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8909" y="1915413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7298" y="1915413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4528" y="3083617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98909" y="4258379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01719" y="4258379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9287" y="5444241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8909" y="5444241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6099" y="4258379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0972" y="4918619"/>
            <a:ext cx="2550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PC </a:t>
            </a:r>
            <a:r>
              <a:rPr lang="en-US" sz="1600" b="1" smtClean="0">
                <a:latin typeface="Arial" charset="0"/>
                <a:ea typeface="Arial" charset="0"/>
                <a:cs typeface="Arial" charset="0"/>
              </a:rPr>
              <a:t>= partly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cloudy days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1553" y="4963088"/>
            <a:ext cx="2692302" cy="345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6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observed  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simulated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3771" y="1006649"/>
            <a:ext cx="641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Mean and Range of SW Radiation at 16 ARM Sites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83771" y="6079011"/>
            <a:ext cx="8372603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spcBef>
                <a:spcPts val="900"/>
              </a:spcBef>
              <a:buSzPct val="100000"/>
              <a:buBlip>
                <a:blip r:embed="rId4"/>
              </a:buBlip>
            </a:pPr>
            <a:r>
              <a:rPr lang="en-US" sz="2000" dirty="0" smtClean="0">
                <a:latin typeface="Arial"/>
                <a:cs typeface="Arial"/>
              </a:rPr>
              <a:t>simulated radiation too high on most partly cloudy days</a:t>
            </a:r>
          </a:p>
          <a:p>
            <a:pPr marL="342900" indent="-342900">
              <a:spcBef>
                <a:spcPts val="900"/>
              </a:spcBef>
              <a:buSzPct val="100000"/>
              <a:buBlip>
                <a:blip r:embed="rId4"/>
              </a:buBlip>
            </a:pPr>
            <a:r>
              <a:rPr lang="en-US" sz="2000" dirty="0" smtClean="0">
                <a:latin typeface="Arial"/>
                <a:cs typeface="Arial"/>
              </a:rPr>
              <a:t>simulated radiation also too high on cloudy days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60802" y="1021095"/>
            <a:ext cx="1716066" cy="368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bias = 81 W m</a:t>
            </a:r>
            <a:r>
              <a:rPr lang="en-US" sz="1600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102640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45" y="1180323"/>
            <a:ext cx="7709127" cy="5414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Observed and Simulated Radiation: Sept.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1802" y="1293421"/>
            <a:ext cx="376989" cy="20685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smtClean="0">
                <a:latin typeface="Arial" charset="0"/>
                <a:ea typeface="Arial" charset="0"/>
                <a:cs typeface="Arial" charset="0"/>
              </a:rPr>
              <a:t>E31</a:t>
            </a:r>
            <a:endParaRPr lang="en-US" sz="12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4250" y="1293419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4199" y="1297193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86647" y="1293420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1802" y="2373947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4250" y="2373945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4199" y="2377719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E41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86647" y="2373946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1802" y="4553406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4250" y="4553404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4199" y="4557178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6647" y="4553405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E40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1802" y="5627082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34250" y="5627080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74199" y="5630854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86647" y="5627081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E21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34250" y="3458013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74199" y="3461787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E13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0012" y="3648258"/>
            <a:ext cx="1650045" cy="518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265034" y="3544719"/>
            <a:ext cx="1091437" cy="62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6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16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bserved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simulated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62345" y="3522568"/>
            <a:ext cx="2311816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impact of clouds on radiation </a:t>
            </a:r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is reasonable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42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44" y="1242721"/>
            <a:ext cx="3641515" cy="2724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8" t="1227" b="15074"/>
          <a:stretch/>
        </p:blipFill>
        <p:spPr>
          <a:xfrm>
            <a:off x="4727544" y="3984965"/>
            <a:ext cx="4052071" cy="2778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t="1303" b="14386"/>
          <a:stretch/>
        </p:blipFill>
        <p:spPr>
          <a:xfrm>
            <a:off x="365760" y="3975615"/>
            <a:ext cx="4082487" cy="2840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727" r="-421" b="13959"/>
          <a:stretch/>
        </p:blipFill>
        <p:spPr>
          <a:xfrm>
            <a:off x="386201" y="1150911"/>
            <a:ext cx="4089488" cy="2826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Variability in Downward SW on September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5992" y="1258159"/>
            <a:ext cx="28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MODIS Aqua ~2000 UTC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633" y="4132296"/>
            <a:ext cx="146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SW, 20 UTC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277" y="1285229"/>
            <a:ext cx="146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SW, 19 UTC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94545" y="2365065"/>
            <a:ext cx="618767" cy="605016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94724" y="2436740"/>
            <a:ext cx="1813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ARM radiation measurements</a:t>
            </a:r>
            <a:endParaRPr lang="en-US" sz="12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8896" y="4132296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ow cloud fraction, 20 UTC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7484" y="6279617"/>
            <a:ext cx="2254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ffected by only explicit clouds</a:t>
            </a: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0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" y="1375981"/>
            <a:ext cx="9011309" cy="4712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Spatial Variability of Radiation during IOP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0520" y="1915413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6099" y="1915413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8279" y="1915413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2471" y="1907122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9287" y="3093292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3941" y="4254141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74651" y="4256779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0956" y="5444241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Arial" charset="0"/>
                <a:ea typeface="Arial" charset="0"/>
                <a:cs typeface="Arial" charset="0"/>
              </a:rPr>
              <a:t>cirrus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8279" y="5444241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8967" y="4254141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Arial" charset="0"/>
                <a:ea typeface="Arial" charset="0"/>
                <a:cs typeface="Arial" charset="0"/>
              </a:rPr>
              <a:t>cirrus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1553" y="4963088"/>
            <a:ext cx="2692302" cy="345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6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observed  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simulated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83771" y="6079011"/>
            <a:ext cx="837260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spcBef>
                <a:spcPts val="900"/>
              </a:spcBef>
              <a:buSzPct val="100000"/>
              <a:buBlip>
                <a:blip r:embed="rId4"/>
              </a:buBlip>
            </a:pPr>
            <a:r>
              <a:rPr lang="en-US" sz="2000" dirty="0">
                <a:latin typeface="Arial"/>
                <a:cs typeface="Arial"/>
              </a:rPr>
              <a:t>r</a:t>
            </a:r>
            <a:r>
              <a:rPr lang="en-US" sz="2000" dirty="0" smtClean="0">
                <a:latin typeface="Arial"/>
                <a:cs typeface="Arial"/>
              </a:rPr>
              <a:t>ange of simulated radiation closer to observed than during IOP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74651" y="1906938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8279" y="3093292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8909" y="3107000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32471" y="3088210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98909" y="5444241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07742" y="5444241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92599" y="3088210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Arial" charset="0"/>
                <a:ea typeface="Arial" charset="0"/>
                <a:cs typeface="Arial" charset="0"/>
              </a:rPr>
              <a:t>cirrus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3771" y="1006649"/>
            <a:ext cx="641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Mean and Range of SW Radiation at 16 ARM Sites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60802" y="1021095"/>
            <a:ext cx="1716066" cy="368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bias = 13 W m</a:t>
            </a:r>
            <a:r>
              <a:rPr lang="en-US" sz="1600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00972" y="4918619"/>
            <a:ext cx="2550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PC </a:t>
            </a:r>
            <a:r>
              <a:rPr lang="en-US" sz="1600" b="1" smtClean="0">
                <a:latin typeface="Arial" charset="0"/>
                <a:ea typeface="Arial" charset="0"/>
                <a:cs typeface="Arial" charset="0"/>
              </a:rPr>
              <a:t>= partly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cloudy days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89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" y="1460603"/>
            <a:ext cx="9004945" cy="4151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" y="1444796"/>
            <a:ext cx="9007397" cy="41671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Surface Temperature and Humidity during IOP 1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84752" y="5776130"/>
            <a:ext cx="8179640" cy="10002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5"/>
              </a:buBlip>
            </a:pPr>
            <a:r>
              <a:rPr lang="en-US" sz="2000" dirty="0" smtClean="0">
                <a:latin typeface="Arial"/>
                <a:cs typeface="Arial"/>
              </a:rPr>
              <a:t>~2</a:t>
            </a:r>
            <a:r>
              <a:rPr lang="en-US" sz="2000" baseline="30000" dirty="0" smtClean="0">
                <a:latin typeface="Arial"/>
                <a:cs typeface="Arial"/>
              </a:rPr>
              <a:t>o</a:t>
            </a:r>
            <a:r>
              <a:rPr lang="en-US" sz="2000" dirty="0" smtClean="0">
                <a:latin typeface="Arial"/>
                <a:cs typeface="Arial"/>
              </a:rPr>
              <a:t> warm bias during the day that leads to dry RH bias; bias increases significantly with forecast period</a:t>
            </a:r>
          </a:p>
          <a:p>
            <a:pPr marL="342900" indent="-342900">
              <a:spcAft>
                <a:spcPts val="600"/>
              </a:spcAft>
              <a:buSzPct val="100000"/>
              <a:buBlip>
                <a:blip r:embed="rId5"/>
              </a:buBlip>
            </a:pPr>
            <a:r>
              <a:rPr lang="en-US" sz="2000" dirty="0" smtClean="0">
                <a:latin typeface="Arial"/>
                <a:cs typeface="Arial"/>
              </a:rPr>
              <a:t>simulated spatial variability somewhat smaller than observed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84752" y="1167797"/>
            <a:ext cx="627419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b="1" dirty="0" smtClean="0">
                <a:latin typeface="Arial"/>
                <a:cs typeface="Arial"/>
              </a:rPr>
              <a:t>Temperature, RH, and Specific Humidity at 16 ARM Sites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9392" y="3689645"/>
            <a:ext cx="200710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>
                <a:solidFill>
                  <a:srgbClr val="0432FF"/>
                </a:solidFill>
                <a:latin typeface="Arial"/>
                <a:cs typeface="Arial"/>
              </a:rPr>
              <a:t>o</a:t>
            </a:r>
            <a:r>
              <a:rPr lang="en-US" sz="1600" smtClean="0">
                <a:solidFill>
                  <a:srgbClr val="0432FF"/>
                </a:solidFill>
                <a:latin typeface="Arial"/>
                <a:cs typeface="Arial"/>
              </a:rPr>
              <a:t>bserved  </a:t>
            </a:r>
            <a:r>
              <a:rPr lang="en-US" sz="1600" smtClean="0">
                <a:solidFill>
                  <a:srgbClr val="FF0000"/>
                </a:solidFill>
                <a:latin typeface="Arial"/>
                <a:cs typeface="Arial"/>
              </a:rPr>
              <a:t>simulated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569" y="5511862"/>
            <a:ext cx="1127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latin typeface="Arial"/>
                <a:cs typeface="Arial"/>
              </a:rPr>
              <a:t>April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4825" y="5510843"/>
            <a:ext cx="1127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May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132374" y="1176701"/>
            <a:ext cx="210306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b="1" dirty="0" smtClean="0">
                <a:latin typeface="Arial"/>
                <a:cs typeface="Arial"/>
              </a:rPr>
              <a:t>Diurnal Average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36520" y="5499131"/>
            <a:ext cx="1127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latin typeface="Arial"/>
                <a:cs typeface="Arial"/>
              </a:rPr>
              <a:t>UTC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88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3700"/>
            <a:ext cx="9028213" cy="4130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Surface Temperature and Humidity during IOP 2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84752" y="5783977"/>
            <a:ext cx="8559248" cy="10002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4"/>
              </a:buBlip>
            </a:pPr>
            <a:r>
              <a:rPr lang="en-US" sz="2000" dirty="0" smtClean="0">
                <a:latin typeface="Arial"/>
                <a:cs typeface="Arial"/>
              </a:rPr>
              <a:t>much smaller temperature and RH bias than during IOP1, but bias in mixing ratio is higher during IOP2</a:t>
            </a:r>
          </a:p>
          <a:p>
            <a:pPr marL="342900" indent="-342900">
              <a:spcAft>
                <a:spcPts val="600"/>
              </a:spcAft>
              <a:buSzPct val="100000"/>
              <a:buBlip>
                <a:blip r:embed="rId4"/>
              </a:buBlip>
            </a:pP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dirty="0" smtClean="0">
                <a:latin typeface="Arial"/>
                <a:cs typeface="Arial"/>
              </a:rPr>
              <a:t>imulated spatial variability less than observed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84752" y="1167797"/>
            <a:ext cx="627419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b="1" dirty="0" smtClean="0">
                <a:latin typeface="Arial"/>
                <a:cs typeface="Arial"/>
              </a:rPr>
              <a:t>Temperature, RH, and Specific Humidity at 16 ARM Sites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071" y="5506978"/>
            <a:ext cx="1127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August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7943" y="5505959"/>
            <a:ext cx="1127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latin typeface="Arial"/>
                <a:cs typeface="Arial"/>
              </a:rPr>
              <a:t>September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132374" y="1176701"/>
            <a:ext cx="210306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b="1" dirty="0" smtClean="0">
                <a:latin typeface="Arial"/>
                <a:cs typeface="Arial"/>
              </a:rPr>
              <a:t>Diurnal Average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36520" y="5499131"/>
            <a:ext cx="1127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latin typeface="Arial"/>
                <a:cs typeface="Arial"/>
              </a:rPr>
              <a:t>UTC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" y="3666744"/>
            <a:ext cx="200710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  <a:latin typeface="Arial"/>
                <a:cs typeface="Arial"/>
              </a:rPr>
              <a:t>o</a:t>
            </a:r>
            <a:r>
              <a:rPr lang="en-US" sz="1600" dirty="0" smtClean="0">
                <a:solidFill>
                  <a:srgbClr val="0432FF"/>
                </a:solidFill>
                <a:latin typeface="Arial"/>
                <a:cs typeface="Arial"/>
              </a:rPr>
              <a:t>bserved 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simulated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0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Skin Temperature: May 6 (Clear Sky, IOP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2" y="1448157"/>
            <a:ext cx="8663666" cy="4422326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48883" y="1161992"/>
            <a:ext cx="41787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600" b="1" dirty="0" smtClean="0">
                <a:latin typeface="Arial"/>
                <a:cs typeface="Arial"/>
              </a:rPr>
              <a:t>Simulated Surface Temperature (contours)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48883" y="6075980"/>
            <a:ext cx="8372603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spcBef>
                <a:spcPts val="900"/>
              </a:spcBef>
              <a:buSzPct val="100000"/>
              <a:buBlip>
                <a:blip r:embed="rId4"/>
              </a:buBlip>
            </a:pPr>
            <a:r>
              <a:rPr lang="en-US" sz="2000" dirty="0" smtClean="0">
                <a:latin typeface="Arial"/>
                <a:cs typeface="Arial"/>
              </a:rPr>
              <a:t>Simulated skin temperature less variable and often too high.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Does this bias contribute to the near surface temperature bias?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736592" y="1180148"/>
            <a:ext cx="43434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imulated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0432FF"/>
                </a:solidFill>
                <a:latin typeface="Arial"/>
                <a:cs typeface="Arial"/>
              </a:rPr>
              <a:t>observed (30-s average)</a:t>
            </a:r>
          </a:p>
        </p:txBody>
      </p:sp>
      <p:sp>
        <p:nvSpPr>
          <p:cNvPr id="3" name="Rectangle 2"/>
          <p:cNvSpPr/>
          <p:nvPr/>
        </p:nvSpPr>
        <p:spPr>
          <a:xfrm>
            <a:off x="4541427" y="1653654"/>
            <a:ext cx="275008" cy="3705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 rot="16200000">
            <a:off x="3527704" y="3467557"/>
            <a:ext cx="230245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600" dirty="0">
                <a:latin typeface="Arial"/>
                <a:cs typeface="Arial"/>
              </a:rPr>
              <a:t>t</a:t>
            </a:r>
            <a:r>
              <a:rPr lang="en-US" sz="1600" dirty="0" smtClean="0">
                <a:latin typeface="Arial"/>
                <a:cs typeface="Arial"/>
              </a:rPr>
              <a:t>emperature (K)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724613" y="3265975"/>
            <a:ext cx="6875" cy="481263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8731488" y="4680190"/>
            <a:ext cx="6875" cy="481263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akeoff_adjus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2" t="23204" r="17840" b="57605"/>
          <a:stretch/>
        </p:blipFill>
        <p:spPr>
          <a:xfrm>
            <a:off x="2749663" y="5022515"/>
            <a:ext cx="1922294" cy="822321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3588435" y="5309928"/>
            <a:ext cx="0" cy="341076"/>
          </a:xfrm>
          <a:prstGeom prst="straightConnector1">
            <a:avLst/>
          </a:prstGeom>
          <a:ln w="12700">
            <a:solidFill>
              <a:srgbClr val="0432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687785" y="5651004"/>
            <a:ext cx="204880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000" dirty="0" smtClean="0">
                <a:solidFill>
                  <a:srgbClr val="0432FF"/>
                </a:solidFill>
                <a:latin typeface="Arial"/>
                <a:cs typeface="Arial"/>
              </a:rPr>
              <a:t>Infrared Thermometer (1-s)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111987" y="5852091"/>
            <a:ext cx="35094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200" smtClean="0">
                <a:latin typeface="Arial"/>
                <a:cs typeface="Arial"/>
              </a:rPr>
              <a:t>time (UTC)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358332" y="3916880"/>
            <a:ext cx="7049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000" smtClean="0">
                <a:latin typeface="Arial"/>
                <a:cs typeface="Arial"/>
              </a:rPr>
              <a:t>&lt;300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73896" y="5022515"/>
            <a:ext cx="7049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000" dirty="0" smtClean="0">
                <a:latin typeface="Arial"/>
                <a:cs typeface="Arial"/>
              </a:rPr>
              <a:t>311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481978" y="3593622"/>
            <a:ext cx="7049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000" smtClean="0">
                <a:latin typeface="Arial"/>
                <a:cs typeface="Arial"/>
              </a:rPr>
              <a:t>310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2211321" y="2213604"/>
            <a:ext cx="7049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000" smtClean="0">
                <a:latin typeface="Arial"/>
                <a:cs typeface="Arial"/>
              </a:rPr>
              <a:t>&lt;300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506365" y="3259361"/>
            <a:ext cx="7049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000" smtClean="0">
                <a:latin typeface="Arial"/>
                <a:cs typeface="Arial"/>
              </a:rPr>
              <a:t>305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273896" y="1560222"/>
            <a:ext cx="70495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900"/>
              </a:spcBef>
              <a:buSzPct val="100000"/>
            </a:pPr>
            <a:r>
              <a:rPr lang="en-US" sz="1600" b="1" smtClean="0">
                <a:latin typeface="Arial"/>
                <a:cs typeface="Arial"/>
              </a:rPr>
              <a:t>18 UTC</a:t>
            </a:r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2217783" y="2059716"/>
            <a:ext cx="7049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000" smtClean="0">
                <a:latin typeface="Arial"/>
                <a:cs typeface="Arial"/>
              </a:rPr>
              <a:t>lake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3376374" y="4066795"/>
            <a:ext cx="7049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000" smtClean="0">
                <a:latin typeface="Arial"/>
                <a:cs typeface="Arial"/>
              </a:rPr>
              <a:t>lake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1506365" y="4692254"/>
            <a:ext cx="7049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000" smtClean="0">
                <a:latin typeface="Arial"/>
                <a:cs typeface="Arial"/>
              </a:rPr>
              <a:t>lake</a:t>
            </a:r>
            <a:endParaRPr lang="en-US" sz="1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74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2" y="1434607"/>
            <a:ext cx="8663666" cy="4431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Skin Temperature: Sept. 11 (Clear Sky, IOP 2)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48883" y="1161992"/>
            <a:ext cx="41787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600" b="1" dirty="0" smtClean="0">
                <a:latin typeface="Arial"/>
                <a:cs typeface="Arial"/>
              </a:rPr>
              <a:t>Simulated Surface Temperature (contours)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48883" y="6075980"/>
            <a:ext cx="8372603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spcBef>
                <a:spcPts val="900"/>
              </a:spcBef>
              <a:buSzPct val="100000"/>
              <a:buBlip>
                <a:blip r:embed="rId4"/>
              </a:buBlip>
            </a:pPr>
            <a:r>
              <a:rPr lang="en-US" sz="2000" dirty="0" smtClean="0">
                <a:latin typeface="Arial"/>
                <a:cs typeface="Arial"/>
              </a:rPr>
              <a:t>Simulated skin temperature less variable, but bias is much smaller than during IOP1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736592" y="1180148"/>
            <a:ext cx="43434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imulated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0432FF"/>
                </a:solidFill>
                <a:latin typeface="Arial"/>
                <a:cs typeface="Arial"/>
              </a:rPr>
              <a:t>observed (30-s average)</a:t>
            </a:r>
          </a:p>
        </p:txBody>
      </p:sp>
      <p:sp>
        <p:nvSpPr>
          <p:cNvPr id="3" name="Rectangle 2"/>
          <p:cNvSpPr/>
          <p:nvPr/>
        </p:nvSpPr>
        <p:spPr>
          <a:xfrm>
            <a:off x="4541427" y="1653654"/>
            <a:ext cx="275008" cy="3705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 rot="16200000">
            <a:off x="3527704" y="3467557"/>
            <a:ext cx="230245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600" dirty="0">
                <a:latin typeface="Arial"/>
                <a:cs typeface="Arial"/>
              </a:rPr>
              <a:t>t</a:t>
            </a:r>
            <a:r>
              <a:rPr lang="en-US" sz="1600" dirty="0" smtClean="0">
                <a:latin typeface="Arial"/>
                <a:cs typeface="Arial"/>
              </a:rPr>
              <a:t>emperature (K)</a:t>
            </a:r>
          </a:p>
        </p:txBody>
      </p:sp>
      <p:pic>
        <p:nvPicPr>
          <p:cNvPr id="9" name="Picture 8" descr="takeoff_adjus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2" t="23204" r="17840" b="57605"/>
          <a:stretch/>
        </p:blipFill>
        <p:spPr>
          <a:xfrm>
            <a:off x="2749663" y="5022515"/>
            <a:ext cx="1922294" cy="822321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3588435" y="5309928"/>
            <a:ext cx="0" cy="341076"/>
          </a:xfrm>
          <a:prstGeom prst="straightConnector1">
            <a:avLst/>
          </a:prstGeom>
          <a:ln w="12700">
            <a:solidFill>
              <a:srgbClr val="0432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687785" y="5651004"/>
            <a:ext cx="204880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000" dirty="0" smtClean="0">
                <a:solidFill>
                  <a:srgbClr val="0432FF"/>
                </a:solidFill>
                <a:latin typeface="Arial"/>
                <a:cs typeface="Arial"/>
              </a:rPr>
              <a:t>Infrared Thermometer (1-s)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111987" y="5852091"/>
            <a:ext cx="35094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200" smtClean="0">
                <a:latin typeface="Arial"/>
                <a:cs typeface="Arial"/>
              </a:rPr>
              <a:t>time (UTC)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365760" y="3573180"/>
            <a:ext cx="7049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000" smtClean="0">
                <a:latin typeface="Arial"/>
                <a:cs typeface="Arial"/>
              </a:rPr>
              <a:t>299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135655" y="4996121"/>
            <a:ext cx="7049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000" smtClean="0">
                <a:latin typeface="Arial"/>
                <a:cs typeface="Arial"/>
              </a:rPr>
              <a:t>302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506365" y="3259361"/>
            <a:ext cx="7049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000" smtClean="0">
                <a:latin typeface="Arial"/>
                <a:cs typeface="Arial"/>
              </a:rPr>
              <a:t>305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273896" y="1560222"/>
            <a:ext cx="70495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900"/>
              </a:spcBef>
              <a:buSzPct val="100000"/>
            </a:pPr>
            <a:r>
              <a:rPr lang="en-US" sz="1600" b="1" dirty="0" smtClean="0">
                <a:latin typeface="Arial"/>
                <a:cs typeface="Arial"/>
              </a:rPr>
              <a:t>17 UTC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3650607" y="3285132"/>
            <a:ext cx="7049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000" dirty="0" smtClean="0">
                <a:latin typeface="Arial"/>
                <a:cs typeface="Arial"/>
              </a:rPr>
              <a:t>298</a:t>
            </a:r>
          </a:p>
        </p:txBody>
      </p:sp>
    </p:spTree>
    <p:extLst>
      <p:ext uri="{BB962C8B-B14F-4D97-AF65-F5344CB8AC3E}">
        <p14:creationId xmlns:p14="http://schemas.microsoft.com/office/powerpoint/2010/main" val="18808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8" y="1411933"/>
            <a:ext cx="8687986" cy="4542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Surface Wind Variability during IOP1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65760" y="6330131"/>
            <a:ext cx="855924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spcBef>
                <a:spcPts val="900"/>
              </a:spcBef>
              <a:buSzPct val="100000"/>
              <a:buBlip>
                <a:blip r:embed="rId4"/>
              </a:buBlip>
            </a:pPr>
            <a:r>
              <a:rPr lang="en-US" sz="2000" dirty="0" smtClean="0">
                <a:latin typeface="Arial"/>
                <a:cs typeface="Arial"/>
              </a:rPr>
              <a:t>Simulated winds are less variable in space than observed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3184" y="1519655"/>
            <a:ext cx="244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rgbClr val="0432FF"/>
                </a:solidFill>
                <a:latin typeface="Arial"/>
                <a:cs typeface="Arial"/>
              </a:rPr>
              <a:t>observed   </a:t>
            </a:r>
            <a:r>
              <a:rPr lang="en-US" sz="1600" smtClean="0">
                <a:solidFill>
                  <a:srgbClr val="FF0000"/>
                </a:solidFill>
                <a:latin typeface="Arial"/>
                <a:cs typeface="Arial"/>
              </a:rPr>
              <a:t>simulated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" y="5834667"/>
            <a:ext cx="1127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Arial"/>
                <a:cs typeface="Arial"/>
              </a:rPr>
              <a:t>April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16128" y="5834666"/>
            <a:ext cx="1127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May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37028" y="1134934"/>
            <a:ext cx="784273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b="1" dirty="0" smtClean="0">
                <a:latin typeface="Arial"/>
                <a:cs typeface="Arial"/>
              </a:rPr>
              <a:t>Observed and Simulated Winds at 16 ARM Sites</a:t>
            </a:r>
          </a:p>
        </p:txBody>
      </p:sp>
    </p:spTree>
    <p:extLst>
      <p:ext uri="{BB962C8B-B14F-4D97-AF65-F5344CB8AC3E}">
        <p14:creationId xmlns:p14="http://schemas.microsoft.com/office/powerpoint/2010/main" val="19111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3722D57-58D6-9447-A6D5-A97F6C35A8F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59634" y="1071258"/>
            <a:ext cx="8559248" cy="1654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spcBef>
                <a:spcPts val="900"/>
              </a:spcBef>
              <a:buSzPct val="100000"/>
              <a:buBlip>
                <a:blip r:embed="rId3"/>
              </a:buBlip>
            </a:pP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Cumulus 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convection </a:t>
            </a:r>
            <a:r>
              <a:rPr lang="en-US" sz="2000" dirty="0">
                <a:latin typeface="Arial"/>
                <a:cs typeface="Arial"/>
              </a:rPr>
              <a:t>is an important component of the 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radiation budget and hydrologic cycle </a:t>
            </a:r>
            <a:r>
              <a:rPr lang="en-US" sz="2000" dirty="0">
                <a:latin typeface="Arial"/>
                <a:cs typeface="Arial"/>
              </a:rPr>
              <a:t>over many regions of the </a:t>
            </a:r>
            <a:r>
              <a:rPr lang="en-US" sz="2000" dirty="0" smtClean="0">
                <a:latin typeface="Arial"/>
                <a:cs typeface="Arial"/>
              </a:rPr>
              <a:t>world, but …</a:t>
            </a:r>
            <a:endParaRPr lang="en-US" sz="2000" dirty="0">
              <a:latin typeface="Arial"/>
              <a:cs typeface="Arial"/>
            </a:endParaRPr>
          </a:p>
          <a:p>
            <a:pPr marL="342900" lvl="0" indent="-342900">
              <a:spcBef>
                <a:spcPts val="900"/>
              </a:spcBef>
              <a:buSzPct val="100000"/>
              <a:buBlip>
                <a:blip r:embed="rId3"/>
              </a:buBlip>
            </a:pPr>
            <a:r>
              <a:rPr lang="en-US" sz="2000" dirty="0">
                <a:latin typeface="Arial"/>
                <a:cs typeface="Arial"/>
              </a:rPr>
              <a:t>Convective 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cloud parameterizations contain uncertainties </a:t>
            </a:r>
            <a:r>
              <a:rPr lang="en-US" sz="2000" dirty="0">
                <a:latin typeface="Arial"/>
                <a:cs typeface="Arial"/>
              </a:rPr>
              <a:t>due partly to insufficient coincident data </a:t>
            </a:r>
            <a:r>
              <a:rPr lang="en-US" sz="2000" dirty="0" smtClean="0">
                <a:latin typeface="Arial"/>
                <a:cs typeface="Arial"/>
              </a:rPr>
              <a:t>coupling </a:t>
            </a:r>
            <a:r>
              <a:rPr lang="en-US" sz="2000" dirty="0">
                <a:latin typeface="Arial"/>
                <a:cs typeface="Arial"/>
              </a:rPr>
              <a:t>cloud </a:t>
            </a:r>
            <a:r>
              <a:rPr lang="en-US" sz="2000" dirty="0" smtClean="0">
                <a:latin typeface="Arial"/>
                <a:cs typeface="Arial"/>
              </a:rPr>
              <a:t>macro- and microphysical properties </a:t>
            </a:r>
            <a:r>
              <a:rPr lang="en-US" sz="2000" dirty="0">
                <a:latin typeface="Arial"/>
                <a:cs typeface="Arial"/>
              </a:rPr>
              <a:t>to </a:t>
            </a:r>
            <a:r>
              <a:rPr lang="en-US" sz="2000" dirty="0" err="1">
                <a:latin typeface="Arial"/>
                <a:cs typeface="Arial"/>
              </a:rPr>
              <a:t>inhomogeneities</a:t>
            </a:r>
            <a:r>
              <a:rPr lang="en-US" sz="2000" dirty="0">
                <a:latin typeface="Arial"/>
                <a:cs typeface="Arial"/>
              </a:rPr>
              <a:t> in boundary layer and </a:t>
            </a:r>
            <a:r>
              <a:rPr lang="en-US" sz="2000" dirty="0" smtClean="0">
                <a:latin typeface="Arial"/>
                <a:cs typeface="Arial"/>
              </a:rPr>
              <a:t>aerosols</a:t>
            </a:r>
            <a:r>
              <a:rPr lang="en-US" dirty="0">
                <a:latin typeface="Arial"/>
                <a:cs typeface="Arial"/>
              </a:rPr>
              <a:t>. 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6033" y="4456126"/>
            <a:ext cx="240848" cy="218974"/>
          </a:xfrm>
          <a:prstGeom prst="rect">
            <a:avLst/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9634" y="5277630"/>
            <a:ext cx="2315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m</a:t>
            </a:r>
            <a:r>
              <a:rPr lang="en-US" sz="1600" dirty="0" smtClean="0">
                <a:solidFill>
                  <a:srgbClr val="FFFF00"/>
                </a:solidFill>
                <a:latin typeface="Arial"/>
                <a:cs typeface="Arial"/>
              </a:rPr>
              <a:t>odel grid cell 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"/>
                <a:cs typeface="Arial"/>
              </a:rPr>
              <a:t>and </a:t>
            </a:r>
          </a:p>
          <a:p>
            <a:pPr algn="ctr"/>
            <a:r>
              <a:rPr lang="en-US" sz="1600" dirty="0" err="1">
                <a:solidFill>
                  <a:srgbClr val="FFFF00"/>
                </a:solidFill>
                <a:latin typeface="Arial"/>
                <a:cs typeface="Arial"/>
              </a:rPr>
              <a:t>s</a:t>
            </a:r>
            <a:r>
              <a:rPr lang="en-US" sz="1600" dirty="0" err="1" smtClean="0">
                <a:solidFill>
                  <a:srgbClr val="FFFF00"/>
                </a:solidFill>
                <a:latin typeface="Arial"/>
                <a:cs typeface="Arial"/>
              </a:rPr>
              <a:t>ubgrid</a:t>
            </a:r>
            <a:r>
              <a:rPr lang="en-US" sz="1600" dirty="0" smtClean="0">
                <a:solidFill>
                  <a:srgbClr val="FFFF00"/>
                </a:solidFill>
                <a:latin typeface="Arial"/>
                <a:cs typeface="Arial"/>
              </a:rPr>
              <a:t>-scale variability</a:t>
            </a:r>
            <a:endParaRPr lang="en-US" sz="1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579976" y="4679516"/>
            <a:ext cx="0" cy="579876"/>
          </a:xfrm>
          <a:prstGeom prst="straightConnector1">
            <a:avLst/>
          </a:prstGeom>
          <a:ln w="12700">
            <a:solidFill>
              <a:srgbClr val="FFFF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0" t="35768" r="10000" b="2084"/>
          <a:stretch/>
        </p:blipFill>
        <p:spPr>
          <a:xfrm>
            <a:off x="4546387" y="2854983"/>
            <a:ext cx="4013626" cy="3866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0" t="35273" r="10170" b="2777"/>
          <a:stretch/>
        </p:blipFill>
        <p:spPr>
          <a:xfrm>
            <a:off x="504741" y="2854983"/>
            <a:ext cx="3917703" cy="38664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9121" y="2890838"/>
            <a:ext cx="324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177800" dist="25400" dir="2700000" sx="99000" sy="99000" algn="tl" rotWithShape="0">
                    <a:prstClr val="black">
                      <a:alpha val="6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177800" dist="25400" dir="2700000" sx="99000" sy="99000" algn="tl" rotWithShape="0">
                    <a:prstClr val="black">
                      <a:alpha val="6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idespread cumulus</a:t>
            </a:r>
            <a:endParaRPr lang="en-US" b="1" dirty="0">
              <a:solidFill>
                <a:srgbClr val="FFFF00"/>
              </a:solidFill>
              <a:effectLst>
                <a:outerShdw blurRad="177800" dist="25400" dir="2700000" sx="99000" sy="99000" algn="tl" rotWithShape="0">
                  <a:prstClr val="black">
                    <a:alpha val="65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47195" y="3096786"/>
            <a:ext cx="1350498" cy="0"/>
          </a:xfrm>
          <a:prstGeom prst="straightConnector1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24110" y="2890838"/>
            <a:ext cx="3248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177800" dist="25400" dir="2700000" sx="99000" sy="99000" algn="tl" rotWithShape="0">
                    <a:prstClr val="black">
                      <a:alpha val="6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177800" dist="25400" dir="2700000" sx="99000" sy="99000" algn="tl" rotWithShape="0">
                    <a:prstClr val="black">
                      <a:alpha val="6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omplex convective cloud populations</a:t>
            </a:r>
            <a:endParaRPr lang="en-US" b="1" dirty="0">
              <a:solidFill>
                <a:srgbClr val="FFFF00"/>
              </a:solidFill>
              <a:effectLst>
                <a:outerShdw blurRad="177800" dist="25400" dir="2700000" sx="99000" sy="99000" algn="tl" rotWithShape="0">
                  <a:prstClr val="black">
                    <a:alpha val="65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28989" y="6356350"/>
            <a:ext cx="2228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MODIS Terra ~1630 UTC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7922" y="6326853"/>
            <a:ext cx="2233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MODIS Aqua ~1950 UTC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160" y="3328088"/>
            <a:ext cx="974132" cy="880316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10627" y="3302735"/>
            <a:ext cx="974132" cy="880316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52159" y="4226642"/>
            <a:ext cx="97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rgbClr val="FFFF00"/>
                </a:solidFill>
                <a:effectLst>
                  <a:outerShdw blurRad="177800" dist="25400" dir="2700000" sx="99000" sy="99000" algn="tl" rotWithShape="0">
                    <a:prstClr val="black">
                      <a:alpha val="6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ARM SGP Supersite</a:t>
            </a:r>
            <a:endParaRPr lang="en-US" sz="1200" dirty="0">
              <a:solidFill>
                <a:srgbClr val="FFFF00"/>
              </a:solidFill>
              <a:effectLst>
                <a:outerShdw blurRad="177800" dist="25400" dir="2700000" sx="99000" sy="99000" algn="tl" rotWithShape="0">
                  <a:prstClr val="black">
                    <a:alpha val="65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10627" y="4225293"/>
            <a:ext cx="97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rgbClr val="FFFF00"/>
                </a:solidFill>
                <a:effectLst>
                  <a:outerShdw blurRad="177800" dist="25400" dir="2700000" sx="99000" sy="99000" algn="tl" rotWithShape="0">
                    <a:prstClr val="black">
                      <a:alpha val="6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ARM SGP Supersite</a:t>
            </a:r>
            <a:endParaRPr lang="en-US" sz="1200" dirty="0">
              <a:solidFill>
                <a:srgbClr val="FFFF00"/>
              </a:solidFill>
              <a:effectLst>
                <a:outerShdw blurRad="177800" dist="25400" dir="2700000" sx="99000" sy="99000" algn="tl" rotWithShape="0">
                  <a:prstClr val="black">
                    <a:alpha val="65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Picture 21" descr="P8306852.JPG"/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44340" r="15549" b="44238"/>
          <a:stretch/>
        </p:blipFill>
        <p:spPr>
          <a:xfrm>
            <a:off x="0" y="-7480"/>
            <a:ext cx="9144000" cy="991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08393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0" y="1376752"/>
            <a:ext cx="8692706" cy="45952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Surface Wind Variability during IOP2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65760" y="6330131"/>
            <a:ext cx="855924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spcBef>
                <a:spcPts val="900"/>
              </a:spcBef>
              <a:buSzPct val="100000"/>
              <a:buBlip>
                <a:blip r:embed="rId4"/>
              </a:buBlip>
            </a:pPr>
            <a:r>
              <a:rPr lang="en-US" sz="2000" dirty="0" smtClean="0">
                <a:latin typeface="Arial"/>
                <a:cs typeface="Arial"/>
              </a:rPr>
              <a:t>Simulated winds are less variable in space than observed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2807" y="5835217"/>
            <a:ext cx="1127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August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6764" y="5835218"/>
            <a:ext cx="1127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Arial"/>
                <a:cs typeface="Arial"/>
              </a:rPr>
              <a:t>September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37028" y="1134934"/>
            <a:ext cx="784273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b="1" dirty="0" smtClean="0">
                <a:latin typeface="Arial"/>
                <a:cs typeface="Arial"/>
              </a:rPr>
              <a:t>Observed and Simulated Winds at 16 ARM Sites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0552" y="1519477"/>
            <a:ext cx="244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rgbClr val="0432FF"/>
                </a:solidFill>
                <a:latin typeface="Arial"/>
                <a:cs typeface="Arial"/>
              </a:rPr>
              <a:t>observed   </a:t>
            </a:r>
            <a:r>
              <a:rPr lang="en-US" sz="1600" smtClean="0">
                <a:solidFill>
                  <a:srgbClr val="FF0000"/>
                </a:solidFill>
                <a:latin typeface="Arial"/>
                <a:cs typeface="Arial"/>
              </a:rPr>
              <a:t>simulated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3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Wind Profiles: Observed Low-Level Jet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082945"/>
            <a:ext cx="8391378" cy="5775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5206" y="1430033"/>
            <a:ext cx="1617783" cy="28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E32 Doppler Lidar</a:t>
            </a: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7059" y="1410224"/>
            <a:ext cx="1610751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E41 Doppler Lidar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5206" y="6052458"/>
            <a:ext cx="1610751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E37 Doppler Lidar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7059" y="6052458"/>
            <a:ext cx="1610751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E39 Doppler Lidar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6219" y="2410471"/>
            <a:ext cx="889474" cy="69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I10 Radar Wind Profiler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3829" y="2410472"/>
            <a:ext cx="1104504" cy="69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I8 Radar Wind </a:t>
            </a:r>
          </a:p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Profiler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56486" y="4907950"/>
            <a:ext cx="1816759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I9 Radar Wind Profiler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288312" y="7165577"/>
            <a:ext cx="1816759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I9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Radar Wind Profiler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3380" y="3532101"/>
            <a:ext cx="1075152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Central Facility</a:t>
            </a:r>
          </a:p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RWP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69126" y="1099395"/>
            <a:ext cx="1610751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stronger LLJ</a:t>
            </a:r>
          </a:p>
        </p:txBody>
      </p:sp>
      <p:sp>
        <p:nvSpPr>
          <p:cNvPr id="20" name="Left Arrow 19"/>
          <p:cNvSpPr/>
          <p:nvPr/>
        </p:nvSpPr>
        <p:spPr>
          <a:xfrm>
            <a:off x="3678225" y="1161691"/>
            <a:ext cx="2818827" cy="232084"/>
          </a:xfrm>
          <a:prstGeom prst="leftArrow">
            <a:avLst/>
          </a:prstGeom>
          <a:gradFill>
            <a:gsLst>
              <a:gs pos="0">
                <a:schemeClr val="bg1"/>
              </a:gs>
              <a:gs pos="100000">
                <a:srgbClr val="FF0000"/>
              </a:gs>
            </a:gsLst>
            <a:lin ang="10800000" scaled="0"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69126" y="5734183"/>
            <a:ext cx="1610751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stronger LLJ</a:t>
            </a:r>
          </a:p>
        </p:txBody>
      </p:sp>
      <p:sp>
        <p:nvSpPr>
          <p:cNvPr id="22" name="Left Arrow 21"/>
          <p:cNvSpPr/>
          <p:nvPr/>
        </p:nvSpPr>
        <p:spPr>
          <a:xfrm>
            <a:off x="3678225" y="5812213"/>
            <a:ext cx="2818827" cy="232084"/>
          </a:xfrm>
          <a:prstGeom prst="leftArrow">
            <a:avLst/>
          </a:prstGeom>
          <a:gradFill>
            <a:gsLst>
              <a:gs pos="0">
                <a:schemeClr val="bg1"/>
              </a:gs>
              <a:gs pos="100000">
                <a:srgbClr val="FF0000"/>
              </a:gs>
            </a:gsLst>
            <a:lin ang="10800000" scaled="0"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97474" y="3610809"/>
            <a:ext cx="799898" cy="55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similar LLJ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776895" y="2236763"/>
            <a:ext cx="0" cy="1395663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76895" y="4123746"/>
            <a:ext cx="0" cy="1395663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68" y="2571111"/>
            <a:ext cx="949753" cy="248643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528333" y="2236763"/>
            <a:ext cx="517035" cy="3282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226859" y="3643405"/>
            <a:ext cx="799898" cy="55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similar LLJ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7606280" y="2269359"/>
            <a:ext cx="0" cy="1395663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7606280" y="4156342"/>
            <a:ext cx="0" cy="1395663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727813" y="1835414"/>
            <a:ext cx="188799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September 13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55423" y="3510275"/>
            <a:ext cx="1027382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Central Facility</a:t>
            </a:r>
          </a:p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DL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966900" y="3479994"/>
            <a:ext cx="1576720" cy="823874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966900" y="3488155"/>
            <a:ext cx="1576720" cy="823874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55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/>
              <a:t>Wind </a:t>
            </a:r>
            <a:r>
              <a:rPr lang="en-US" sz="2400" dirty="0" smtClean="0"/>
              <a:t>Profiles: Simulated Low-Level Jet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44163" y="1140261"/>
            <a:ext cx="8559248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spcBef>
                <a:spcPts val="900"/>
              </a:spcBef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/>
                <a:cs typeface="Arial"/>
              </a:rPr>
              <a:t>Comparison with radiosonde and </a:t>
            </a:r>
            <a:r>
              <a:rPr lang="en-US" sz="2000" dirty="0" err="1" smtClean="0">
                <a:latin typeface="Arial"/>
                <a:cs typeface="Arial"/>
              </a:rPr>
              <a:t>doppler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lidars</a:t>
            </a:r>
            <a:r>
              <a:rPr lang="en-US" sz="2000" dirty="0" smtClean="0">
                <a:latin typeface="Arial"/>
                <a:cs typeface="Arial"/>
              </a:rPr>
              <a:t> or RWP derived</a:t>
            </a:r>
          </a:p>
          <a:p>
            <a:pPr marL="342900" indent="-342900">
              <a:spcBef>
                <a:spcPts val="900"/>
              </a:spcBef>
              <a:buSzPct val="100000"/>
              <a:buBlip>
                <a:blip r:embed="rId3"/>
              </a:buBlip>
            </a:pPr>
            <a:endParaRPr lang="en-US" sz="2000" dirty="0" smtClean="0">
              <a:latin typeface="Arial"/>
              <a:cs typeface="Arial"/>
            </a:endParaRPr>
          </a:p>
          <a:p>
            <a:pPr marL="342900" indent="-342900">
              <a:spcBef>
                <a:spcPts val="900"/>
              </a:spcBef>
              <a:buSzPct val="100000"/>
              <a:buBlip>
                <a:blip r:embed="rId3"/>
              </a:buBlip>
            </a:pP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042416"/>
            <a:ext cx="8443722" cy="5830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5206" y="1430033"/>
            <a:ext cx="1617783" cy="28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E32 Doppler Lidar</a:t>
            </a: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7059" y="1410224"/>
            <a:ext cx="1610751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E41 Doppler Lidar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5206" y="6052458"/>
            <a:ext cx="1610751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E37 Doppler Lidar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7059" y="6052458"/>
            <a:ext cx="1610751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E39 Doppler Lidar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6219" y="2410471"/>
            <a:ext cx="889474" cy="69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I10 Radar Wind Profiler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3829" y="2410472"/>
            <a:ext cx="1104504" cy="69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I8 Radar Wind </a:t>
            </a:r>
          </a:p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Profiler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6486" y="4907950"/>
            <a:ext cx="1816759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I9 Radar Wind Profiler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4879" y="3617710"/>
            <a:ext cx="1816759" cy="50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Central Facility</a:t>
            </a:r>
          </a:p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RWP &amp; DL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68" y="2571111"/>
            <a:ext cx="949753" cy="24864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69126" y="1099395"/>
            <a:ext cx="1610751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stronger LLJ</a:t>
            </a:r>
          </a:p>
        </p:txBody>
      </p:sp>
      <p:sp>
        <p:nvSpPr>
          <p:cNvPr id="15" name="Left Arrow 14"/>
          <p:cNvSpPr/>
          <p:nvPr/>
        </p:nvSpPr>
        <p:spPr>
          <a:xfrm>
            <a:off x="3678225" y="1161691"/>
            <a:ext cx="2818827" cy="232084"/>
          </a:xfrm>
          <a:prstGeom prst="leftArrow">
            <a:avLst/>
          </a:prstGeom>
          <a:gradFill>
            <a:gsLst>
              <a:gs pos="0">
                <a:schemeClr val="bg1"/>
              </a:gs>
              <a:gs pos="100000">
                <a:srgbClr val="FF0000"/>
              </a:gs>
            </a:gsLst>
            <a:lin ang="10800000" scaled="0"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69126" y="5734183"/>
            <a:ext cx="1610751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stronger LLJ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3678225" y="5812213"/>
            <a:ext cx="2818827" cy="232084"/>
          </a:xfrm>
          <a:prstGeom prst="leftArrow">
            <a:avLst/>
          </a:prstGeom>
          <a:gradFill>
            <a:gsLst>
              <a:gs pos="0">
                <a:schemeClr val="bg1"/>
              </a:gs>
              <a:gs pos="100000">
                <a:srgbClr val="FF0000"/>
              </a:gs>
            </a:gsLst>
            <a:lin ang="10800000" scaled="0"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97474" y="3610809"/>
            <a:ext cx="799898" cy="55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similar LLJ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776895" y="2236763"/>
            <a:ext cx="0" cy="1395663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76895" y="4123746"/>
            <a:ext cx="0" cy="1395663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26859" y="3643405"/>
            <a:ext cx="799898" cy="55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similar LLJ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7606280" y="2269359"/>
            <a:ext cx="0" cy="1395663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606280" y="4156342"/>
            <a:ext cx="0" cy="1395663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27813" y="1835414"/>
            <a:ext cx="188799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September 13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9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/>
              <a:t>Wind Profile </a:t>
            </a:r>
            <a:r>
              <a:rPr lang="en-US" sz="2400" dirty="0" smtClean="0"/>
              <a:t>Variability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1" y="1014973"/>
            <a:ext cx="8119596" cy="5694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6315" y="3392631"/>
            <a:ext cx="2189747" cy="71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b="1" smtClean="0">
                <a:latin typeface="Arial" charset="0"/>
                <a:ea typeface="Arial" charset="0"/>
                <a:cs typeface="Arial" charset="0"/>
              </a:rPr>
              <a:t>bserved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09 UTC September 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9235" y="3392630"/>
            <a:ext cx="2189747" cy="71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simulated 09 UTC September 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73424" y="5280555"/>
            <a:ext cx="1284515" cy="50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1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estern Doppler </a:t>
            </a:r>
            <a:r>
              <a:rPr lang="en-US" sz="12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Lidars</a:t>
            </a:r>
            <a:endParaRPr lang="en-US" sz="1200" dirty="0" smtClean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3114" y="5616076"/>
            <a:ext cx="1222638" cy="50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eastern Doppler </a:t>
            </a:r>
            <a:r>
              <a:rPr lang="en-US" sz="1200" dirty="0" err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Lidars</a:t>
            </a:r>
            <a:endParaRPr lang="en-US" sz="1200" dirty="0" smtClean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6309" y="4277903"/>
            <a:ext cx="2131308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20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entral Radar Wind Profilers</a:t>
            </a:r>
            <a:endParaRPr lang="en-US" sz="1200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9597" y="6568045"/>
            <a:ext cx="2189747" cy="28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ind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speed (m s</a:t>
            </a:r>
            <a:r>
              <a:rPr lang="en-US" sz="1200" baseline="30000" dirty="0" smtClean="0"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2383" y="6568045"/>
            <a:ext cx="2189747" cy="28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ind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speed (m s</a:t>
            </a:r>
            <a:r>
              <a:rPr lang="en-US" sz="1200" baseline="30000" dirty="0" smtClean="0"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4433" y="1143974"/>
            <a:ext cx="532730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E32</a:t>
            </a: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9950" y="2224944"/>
            <a:ext cx="532730" cy="28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E37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6252" y="1143974"/>
            <a:ext cx="532730" cy="28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E41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21769" y="2224944"/>
            <a:ext cx="532730" cy="28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E39</a:t>
            </a: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5209" y="1143974"/>
            <a:ext cx="532730" cy="28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I10</a:t>
            </a: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2870" y="1143736"/>
            <a:ext cx="532730" cy="28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I8</a:t>
            </a: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2870" y="2236959"/>
            <a:ext cx="532730" cy="28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I9</a:t>
            </a: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5209" y="2236925"/>
            <a:ext cx="532730" cy="28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C1</a:t>
            </a: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01128" y="2230000"/>
            <a:ext cx="854291" cy="42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0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1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bserved </a:t>
            </a:r>
            <a:r>
              <a:rPr lang="en-US" sz="1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simulated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390798" y="5451070"/>
            <a:ext cx="86116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290175" y="5438466"/>
            <a:ext cx="86116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79984" y="5222042"/>
            <a:ext cx="1574515" cy="50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patial variability less than observed</a:t>
            </a: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070605" y="5947038"/>
            <a:ext cx="531993" cy="133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713987" y="5873433"/>
            <a:ext cx="531993" cy="133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913802" y="5728078"/>
            <a:ext cx="1574515" cy="28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~ observed</a:t>
            </a: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90175" y="6131741"/>
            <a:ext cx="1574515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&lt; observed</a:t>
            </a: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1042416"/>
            <a:ext cx="8648986" cy="5788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Boundary Layer Depth during IOP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508" y="1120394"/>
            <a:ext cx="1887994" cy="37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all 5 sites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663" y="2599706"/>
            <a:ext cx="541995" cy="31021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E32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1807" y="2599706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E41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1807" y="5501035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E39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63" y="5501034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E37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519215" y="4186971"/>
            <a:ext cx="2367515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3363" indent="-233363">
              <a:spcBef>
                <a:spcPts val="900"/>
              </a:spcBef>
              <a:buSzPct val="100000"/>
              <a:buBlip>
                <a:blip r:embed="rId4"/>
              </a:buBlip>
            </a:pPr>
            <a:r>
              <a:rPr lang="en-US" sz="1600" dirty="0" smtClean="0">
                <a:latin typeface="Arial"/>
                <a:cs typeface="Arial"/>
              </a:rPr>
              <a:t>Simulated boundary layer too high on many days </a:t>
            </a:r>
            <a:r>
              <a:rPr lang="mr-IN" sz="1600" dirty="0" smtClean="0">
                <a:latin typeface="Arial"/>
                <a:cs typeface="Arial"/>
              </a:rPr>
              <a:t>–</a:t>
            </a:r>
            <a:r>
              <a:rPr lang="en-US" sz="1600" dirty="0" smtClean="0">
                <a:latin typeface="Arial"/>
                <a:cs typeface="Arial"/>
              </a:rPr>
              <a:t> consistent with temperature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0904" y="4005072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9664" y="4173202"/>
            <a:ext cx="2000680" cy="79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smtClean="0">
                <a:latin typeface="Arial" charset="0"/>
                <a:ea typeface="Arial" charset="0"/>
                <a:cs typeface="Arial" charset="0"/>
              </a:rPr>
              <a:t>Doppler </a:t>
            </a:r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Lidar</a:t>
            </a:r>
          </a:p>
          <a:p>
            <a:pPr marL="6350" marR="0" lvl="0" indent="-63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radiosonde </a:t>
            </a:r>
          </a:p>
          <a:p>
            <a:pPr marL="6350" marR="0" lvl="0" indent="-63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simulated</a:t>
            </a:r>
          </a:p>
        </p:txBody>
      </p:sp>
      <p:sp>
        <p:nvSpPr>
          <p:cNvPr id="3" name="Oval 2"/>
          <p:cNvSpPr/>
          <p:nvPr/>
        </p:nvSpPr>
        <p:spPr>
          <a:xfrm>
            <a:off x="939035" y="4290343"/>
            <a:ext cx="130629" cy="139450"/>
          </a:xfrm>
          <a:prstGeom prst="ellipse">
            <a:avLst/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7015" y="4517136"/>
            <a:ext cx="130629" cy="139450"/>
          </a:xfrm>
          <a:prstGeom prst="ellipse">
            <a:avLst/>
          </a:prstGeom>
          <a:solidFill>
            <a:srgbClr val="CC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63172" y="4517136"/>
            <a:ext cx="130629" cy="13945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104" y="4517136"/>
            <a:ext cx="130629" cy="139450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9036" y="4517136"/>
            <a:ext cx="130629" cy="139450"/>
          </a:xfrm>
          <a:prstGeom prst="ellipse">
            <a:avLst/>
          </a:prstGeom>
          <a:solidFill>
            <a:srgbClr val="FF9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33663" y="4840133"/>
            <a:ext cx="43600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69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060704"/>
            <a:ext cx="8831912" cy="5791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/>
              <a:t>Boundary Layer Depth </a:t>
            </a:r>
            <a:r>
              <a:rPr lang="en-US" sz="2400" dirty="0" smtClean="0"/>
              <a:t>on May 5 (Clear Sky)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129" y="2282562"/>
            <a:ext cx="8791393" cy="215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7637" y="2220687"/>
            <a:ext cx="8521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00                                           06                                           12                                            18                                            00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2607" y="3710183"/>
            <a:ext cx="8791393" cy="215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9428" y="5201580"/>
            <a:ext cx="8791393" cy="215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724" y="6642357"/>
            <a:ext cx="8791393" cy="215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4705" y="3668081"/>
            <a:ext cx="3977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00                 06                 12                 18                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00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1486" y="3668080"/>
            <a:ext cx="3977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00                 06                 12                 18                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00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0592" y="5166360"/>
            <a:ext cx="3977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00                 06                 12                 18                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00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704" y="6581001"/>
            <a:ext cx="3977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00                 06                 12                 18                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00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4098" y="6578203"/>
            <a:ext cx="3977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00                 06                 12                 18                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00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508" y="1120394"/>
            <a:ext cx="1887994" cy="37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all 5 sites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3663" y="2599706"/>
            <a:ext cx="541995" cy="31021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E32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51807" y="2599706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E41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1807" y="5501035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E39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3663" y="5501034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E37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60904" y="4005072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60904" y="4005072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69664" y="4173202"/>
            <a:ext cx="2000680" cy="79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Doppler Lidar</a:t>
            </a:r>
          </a:p>
          <a:p>
            <a:pPr marL="6350" marR="0" lvl="0" indent="-63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radiosonde </a:t>
            </a:r>
          </a:p>
          <a:p>
            <a:pPr marL="6350" marR="0" lvl="0" indent="-63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simulated</a:t>
            </a:r>
          </a:p>
        </p:txBody>
      </p:sp>
      <p:sp>
        <p:nvSpPr>
          <p:cNvPr id="23" name="Oval 22"/>
          <p:cNvSpPr/>
          <p:nvPr/>
        </p:nvSpPr>
        <p:spPr>
          <a:xfrm>
            <a:off x="939035" y="4290343"/>
            <a:ext cx="130629" cy="139450"/>
          </a:xfrm>
          <a:prstGeom prst="ellipse">
            <a:avLst/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87015" y="4517136"/>
            <a:ext cx="130629" cy="139450"/>
          </a:xfrm>
          <a:prstGeom prst="ellipse">
            <a:avLst/>
          </a:prstGeom>
          <a:solidFill>
            <a:srgbClr val="CC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63172" y="4517136"/>
            <a:ext cx="130629" cy="13945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51104" y="4517136"/>
            <a:ext cx="130629" cy="139450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939036" y="4517136"/>
            <a:ext cx="130629" cy="139450"/>
          </a:xfrm>
          <a:prstGeom prst="ellipse">
            <a:avLst/>
          </a:prstGeom>
          <a:solidFill>
            <a:srgbClr val="FF9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33663" y="4840133"/>
            <a:ext cx="43600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086116" y="5497028"/>
            <a:ext cx="2411187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lowest skin temperatures</a:t>
            </a:r>
            <a:endParaRPr lang="en-US" sz="1400" dirty="0" smtClean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48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" y="1060704"/>
            <a:ext cx="8616501" cy="5733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Boundary Layer Depth during IOP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508" y="1120394"/>
            <a:ext cx="1887994" cy="37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all 5 sites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663" y="2599706"/>
            <a:ext cx="541995" cy="31021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E32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1807" y="2599706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E41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1807" y="5501035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E39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63" y="5501034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E37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519215" y="4186971"/>
            <a:ext cx="2267437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3363" indent="-233363">
              <a:spcBef>
                <a:spcPts val="900"/>
              </a:spcBef>
              <a:buSzPct val="100000"/>
              <a:buBlip>
                <a:blip r:embed="rId4"/>
              </a:buBlip>
            </a:pPr>
            <a:r>
              <a:rPr lang="en-US" sz="1600" dirty="0" smtClean="0">
                <a:latin typeface="Arial"/>
                <a:cs typeface="Arial"/>
              </a:rPr>
              <a:t>Positive bias seen in IOP 1 is greatly reduced during IOP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0904" y="4005072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9664" y="4173202"/>
            <a:ext cx="2000680" cy="79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smtClean="0">
                <a:latin typeface="Arial" charset="0"/>
                <a:ea typeface="Arial" charset="0"/>
                <a:cs typeface="Arial" charset="0"/>
              </a:rPr>
              <a:t>Doppler </a:t>
            </a:r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Lidar</a:t>
            </a:r>
          </a:p>
          <a:p>
            <a:pPr marL="6350" marR="0" lvl="0" indent="-63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radiosonde </a:t>
            </a:r>
          </a:p>
          <a:p>
            <a:pPr marL="6350" marR="0" lvl="0" indent="-63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simulated</a:t>
            </a:r>
          </a:p>
        </p:txBody>
      </p:sp>
      <p:sp>
        <p:nvSpPr>
          <p:cNvPr id="3" name="Oval 2"/>
          <p:cNvSpPr/>
          <p:nvPr/>
        </p:nvSpPr>
        <p:spPr>
          <a:xfrm>
            <a:off x="939035" y="4290343"/>
            <a:ext cx="130629" cy="139450"/>
          </a:xfrm>
          <a:prstGeom prst="ellipse">
            <a:avLst/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7015" y="4517136"/>
            <a:ext cx="130629" cy="139450"/>
          </a:xfrm>
          <a:prstGeom prst="ellipse">
            <a:avLst/>
          </a:prstGeom>
          <a:solidFill>
            <a:srgbClr val="CC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63172" y="4517136"/>
            <a:ext cx="130629" cy="13945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104" y="4517136"/>
            <a:ext cx="130629" cy="139450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9036" y="4517136"/>
            <a:ext cx="130629" cy="139450"/>
          </a:xfrm>
          <a:prstGeom prst="ellipse">
            <a:avLst/>
          </a:prstGeom>
          <a:solidFill>
            <a:srgbClr val="FF9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33663" y="4840133"/>
            <a:ext cx="43600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04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1057776"/>
            <a:ext cx="8759734" cy="5795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/>
              <a:t>Boundary Layer Depth on </a:t>
            </a:r>
            <a:r>
              <a:rPr lang="en-US" sz="2400" dirty="0" smtClean="0"/>
              <a:t>Sept. 11 (Clear Sky)</a:t>
            </a:r>
          </a:p>
        </p:txBody>
      </p:sp>
      <p:sp>
        <p:nvSpPr>
          <p:cNvPr id="7" name="Rectangle 6"/>
          <p:cNvSpPr/>
          <p:nvPr/>
        </p:nvSpPr>
        <p:spPr>
          <a:xfrm>
            <a:off x="158129" y="2282562"/>
            <a:ext cx="8791393" cy="215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7637" y="2220687"/>
            <a:ext cx="8521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00                                           06                                           12                                            18                                            00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607" y="3710183"/>
            <a:ext cx="8791393" cy="215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9428" y="5201580"/>
            <a:ext cx="8791393" cy="215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724" y="6642357"/>
            <a:ext cx="8791393" cy="215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4705" y="3668081"/>
            <a:ext cx="3977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00                 06                 12                 18                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00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1486" y="3668080"/>
            <a:ext cx="3977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00                 06                 12                 18                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00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0592" y="5166360"/>
            <a:ext cx="3977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00                 06                 12                 18                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00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704" y="6581001"/>
            <a:ext cx="3977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00                 06                 12                 18                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00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4098" y="6578203"/>
            <a:ext cx="3977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00                 06                 12                 18                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00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2508" y="1120394"/>
            <a:ext cx="1887994" cy="37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all 5 sites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3663" y="2599706"/>
            <a:ext cx="541995" cy="31021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E32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1807" y="2599706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E41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51807" y="5501035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>
                <a:latin typeface="Arial" charset="0"/>
                <a:ea typeface="Arial" charset="0"/>
                <a:cs typeface="Arial" charset="0"/>
              </a:rPr>
              <a:t>E39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3663" y="5501034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E37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60904" y="4005072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60904" y="4005072"/>
            <a:ext cx="541995" cy="2852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9664" y="4173202"/>
            <a:ext cx="2000680" cy="79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Doppler Lidar</a:t>
            </a:r>
          </a:p>
          <a:p>
            <a:pPr marL="6350" marR="0" lvl="0" indent="-63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radiosonde </a:t>
            </a:r>
          </a:p>
          <a:p>
            <a:pPr marL="6350" marR="0" lvl="0" indent="-63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simulated</a:t>
            </a:r>
          </a:p>
        </p:txBody>
      </p:sp>
      <p:sp>
        <p:nvSpPr>
          <p:cNvPr id="25" name="Oval 24"/>
          <p:cNvSpPr/>
          <p:nvPr/>
        </p:nvSpPr>
        <p:spPr>
          <a:xfrm>
            <a:off x="939035" y="4290343"/>
            <a:ext cx="130629" cy="139450"/>
          </a:xfrm>
          <a:prstGeom prst="ellipse">
            <a:avLst/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87015" y="4517136"/>
            <a:ext cx="130629" cy="139450"/>
          </a:xfrm>
          <a:prstGeom prst="ellipse">
            <a:avLst/>
          </a:prstGeom>
          <a:solidFill>
            <a:srgbClr val="CC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3172" y="4517136"/>
            <a:ext cx="130629" cy="13945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51104" y="4517136"/>
            <a:ext cx="130629" cy="139450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939036" y="4517136"/>
            <a:ext cx="130629" cy="139450"/>
          </a:xfrm>
          <a:prstGeom prst="ellipse">
            <a:avLst/>
          </a:prstGeom>
          <a:solidFill>
            <a:srgbClr val="FF9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33663" y="4840133"/>
            <a:ext cx="43600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1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4163" y="1140261"/>
            <a:ext cx="8559248" cy="56015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lvl="0" indent="-342900">
              <a:spcBef>
                <a:spcPts val="900"/>
              </a:spcBef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HRRR v3 performs much better when compared to ARM operational and HI-SCALE field campaign measurements</a:t>
            </a:r>
          </a:p>
          <a:p>
            <a:pPr marL="342900" lvl="0" indent="-342900">
              <a:spcBef>
                <a:spcPts val="900"/>
              </a:spcBef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HRRR represents some of the spatial variability of meteorological quantities across the ARM supersite with 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= 3 km, but the observations exhibit somewhat more variability</a:t>
            </a:r>
          </a:p>
          <a:p>
            <a:pPr marL="342900" lvl="0" indent="-342900">
              <a:spcBef>
                <a:spcPts val="900"/>
              </a:spcBef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While the simulated radiation on partly cloudy days is better during IOP 2, HRRR can still underestimate the amount of cloudiness in regions where cloud fraction small</a:t>
            </a:r>
          </a:p>
          <a:p>
            <a:pPr marL="342900" lvl="0" indent="-342900">
              <a:spcBef>
                <a:spcPts val="900"/>
              </a:spcBef>
              <a:buSzPct val="100000"/>
              <a:buBlip>
                <a:blip r:embed="rId3"/>
              </a:buBlip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0">
              <a:spcBef>
                <a:spcPts val="900"/>
              </a:spcBef>
              <a:buSzPct val="100000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Lots of Work Remains to be Done</a:t>
            </a:r>
          </a:p>
          <a:p>
            <a:pPr marL="342900" lvl="0" indent="-342900">
              <a:spcBef>
                <a:spcPts val="900"/>
              </a:spcBef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Evaluation of shallow convective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parameterizations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ts val="900"/>
              </a:spcBef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More extensive evaluation of cloud properties and radiation</a:t>
            </a:r>
          </a:p>
          <a:p>
            <a:pPr marL="342900" lvl="0" indent="-342900">
              <a:spcBef>
                <a:spcPts val="900"/>
              </a:spcBef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Inclusion of more heterogeneous variable land properties and inclusion of aerosol chemistry in WRF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ts val="900"/>
              </a:spcBef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Use of LES for insights into shallow cloud processes</a:t>
            </a:r>
          </a:p>
        </p:txBody>
      </p:sp>
      <p:pic>
        <p:nvPicPr>
          <p:cNvPr id="5" name="Picture 4" descr="P8306852.JPG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44340" r="15549" b="44238"/>
          <a:stretch/>
        </p:blipFill>
        <p:spPr>
          <a:xfrm>
            <a:off x="0" y="-7480"/>
            <a:ext cx="9144000" cy="991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2464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LES Representation of Clouds</a:t>
            </a:r>
            <a:endParaRPr lang="en-US" sz="2400" b="0" dirty="0" smtClean="0"/>
          </a:p>
        </p:txBody>
      </p:sp>
      <p:sp>
        <p:nvSpPr>
          <p:cNvPr id="27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6877126" y="6492875"/>
            <a:ext cx="2133600" cy="365125"/>
          </a:xfrm>
        </p:spPr>
        <p:txBody>
          <a:bodyPr/>
          <a:lstStyle/>
          <a:p>
            <a:fld id="{03722D57-58D6-9447-A6D5-A97F6C35A8F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 descr="temp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1" t="20623" r="27969" b="25913"/>
          <a:stretch/>
        </p:blipFill>
        <p:spPr>
          <a:xfrm>
            <a:off x="4762313" y="1399740"/>
            <a:ext cx="3476786" cy="3001502"/>
          </a:xfrm>
          <a:prstGeom prst="rect">
            <a:avLst/>
          </a:prstGeom>
        </p:spPr>
      </p:pic>
      <p:sp>
        <p:nvSpPr>
          <p:cNvPr id="29" name="Donut 28"/>
          <p:cNvSpPr/>
          <p:nvPr/>
        </p:nvSpPr>
        <p:spPr>
          <a:xfrm>
            <a:off x="6744854" y="4695487"/>
            <a:ext cx="2166933" cy="2044408"/>
          </a:xfrm>
          <a:prstGeom prst="donut">
            <a:avLst>
              <a:gd name="adj" fmla="val 1097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893802" y="1095058"/>
            <a:ext cx="1831228" cy="2683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648105" y="1050428"/>
            <a:ext cx="3744670" cy="3308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741593" y="1043118"/>
            <a:ext cx="364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WRF LES 1950 UTC (</a:t>
            </a:r>
            <a:r>
              <a:rPr lang="en-US" sz="1600" b="1" dirty="0" err="1">
                <a:latin typeface="Symbol" charset="2"/>
                <a:cs typeface="Symbol" charset="2"/>
              </a:rPr>
              <a:t>D</a:t>
            </a:r>
            <a:r>
              <a:rPr lang="en-US" sz="1600" b="1" dirty="0" err="1">
                <a:latin typeface="Arial"/>
                <a:cs typeface="Arial"/>
              </a:rPr>
              <a:t>x</a:t>
            </a:r>
            <a:r>
              <a:rPr lang="en-US" sz="1600" b="1" dirty="0" smtClean="0">
                <a:latin typeface="Arial"/>
                <a:cs typeface="Arial"/>
              </a:rPr>
              <a:t> = 100 m)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638664" y="1031862"/>
            <a:ext cx="3688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MODIS AQUA 1950 UTC (</a:t>
            </a:r>
            <a:r>
              <a:rPr lang="en-US" sz="1600" b="1" dirty="0" err="1" smtClean="0">
                <a:latin typeface="Symbol" charset="2"/>
                <a:cs typeface="Symbol" charset="2"/>
              </a:rPr>
              <a:t>D</a:t>
            </a:r>
            <a:r>
              <a:rPr lang="en-US" sz="1600" b="1" dirty="0" err="1" smtClean="0">
                <a:latin typeface="Arial"/>
                <a:cs typeface="Arial"/>
              </a:rPr>
              <a:t>x</a:t>
            </a:r>
            <a:r>
              <a:rPr lang="en-US" sz="1600" b="1" dirty="0" smtClean="0">
                <a:latin typeface="Arial"/>
                <a:cs typeface="Arial"/>
              </a:rPr>
              <a:t> ~ 1 km)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753422" y="2699313"/>
            <a:ext cx="762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  <a:latin typeface="Arial"/>
                <a:cs typeface="Arial"/>
              </a:rPr>
              <a:t>SGP site</a:t>
            </a:r>
            <a:endParaRPr lang="en-US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51799" y="1409706"/>
            <a:ext cx="1094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  <a:latin typeface="Arial"/>
                <a:cs typeface="Arial"/>
              </a:rPr>
              <a:t>August 30</a:t>
            </a:r>
            <a:endParaRPr lang="en-US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449734" y="4770967"/>
            <a:ext cx="347133" cy="2243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emp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7407" r="9564" b="14425"/>
          <a:stretch/>
        </p:blipFill>
        <p:spPr>
          <a:xfrm>
            <a:off x="842211" y="1363579"/>
            <a:ext cx="3341239" cy="3101474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850699" y="4632127"/>
            <a:ext cx="3291069" cy="22777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178376" y="4456766"/>
            <a:ext cx="76559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33 km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36" name="Picture 35" descr="0001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6" t="2500" b="53191"/>
          <a:stretch/>
        </p:blipFill>
        <p:spPr>
          <a:xfrm>
            <a:off x="462073" y="4755573"/>
            <a:ext cx="8029056" cy="178819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17500" y="4749800"/>
            <a:ext cx="533400" cy="1885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52400" y="4625185"/>
            <a:ext cx="76559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US" sz="1200" dirty="0" smtClean="0">
                <a:latin typeface="Arial"/>
                <a:cs typeface="Arial"/>
              </a:rPr>
              <a:t>4.2</a:t>
            </a:r>
          </a:p>
          <a:p>
            <a:pPr algn="r">
              <a:lnSpc>
                <a:spcPct val="170000"/>
              </a:lnSpc>
            </a:pPr>
            <a:r>
              <a:rPr lang="en-US" sz="1200" dirty="0" smtClean="0">
                <a:latin typeface="Arial"/>
                <a:cs typeface="Arial"/>
              </a:rPr>
              <a:t>3.4</a:t>
            </a:r>
          </a:p>
          <a:p>
            <a:pPr algn="r">
              <a:lnSpc>
                <a:spcPct val="170000"/>
              </a:lnSpc>
            </a:pPr>
            <a:r>
              <a:rPr lang="en-US" sz="1200" dirty="0" smtClean="0">
                <a:latin typeface="Arial"/>
                <a:cs typeface="Arial"/>
              </a:rPr>
              <a:t>2.6</a:t>
            </a:r>
          </a:p>
          <a:p>
            <a:pPr algn="r">
              <a:lnSpc>
                <a:spcPct val="170000"/>
              </a:lnSpc>
            </a:pPr>
            <a:r>
              <a:rPr lang="en-US" sz="1200" dirty="0" smtClean="0">
                <a:latin typeface="Arial"/>
                <a:cs typeface="Arial"/>
              </a:rPr>
              <a:t>1.8</a:t>
            </a:r>
          </a:p>
          <a:p>
            <a:pPr algn="r">
              <a:lnSpc>
                <a:spcPct val="170000"/>
              </a:lnSpc>
            </a:pPr>
            <a:r>
              <a:rPr lang="en-US" sz="1200" dirty="0" smtClean="0">
                <a:latin typeface="Arial"/>
                <a:cs typeface="Arial"/>
              </a:rPr>
              <a:t>1.0</a:t>
            </a:r>
          </a:p>
          <a:p>
            <a:pPr algn="r">
              <a:lnSpc>
                <a:spcPct val="170000"/>
              </a:lnSpc>
            </a:pPr>
            <a:r>
              <a:rPr lang="en-US" sz="1200" dirty="0" smtClean="0">
                <a:latin typeface="Arial"/>
                <a:cs typeface="Arial"/>
              </a:rPr>
              <a:t>0.2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 rot="16200000">
            <a:off x="-298124" y="5485466"/>
            <a:ext cx="1422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h</a:t>
            </a:r>
            <a:r>
              <a:rPr lang="en-US" sz="1600" dirty="0" smtClean="0">
                <a:latin typeface="Arial"/>
                <a:cs typeface="Arial"/>
              </a:rPr>
              <a:t>eight (km)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976" y="6418916"/>
            <a:ext cx="1422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/>
                <a:cs typeface="Arial"/>
              </a:rPr>
              <a:t>w</a:t>
            </a:r>
            <a:r>
              <a:rPr lang="en-US" sz="1600" dirty="0" err="1" smtClean="0">
                <a:latin typeface="Arial"/>
                <a:cs typeface="Arial"/>
              </a:rPr>
              <a:t>west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40926" y="6425266"/>
            <a:ext cx="1422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east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513993" y="6428232"/>
            <a:ext cx="4030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w</a:t>
            </a:r>
            <a:r>
              <a:rPr lang="en-US" sz="1600" dirty="0" smtClean="0">
                <a:latin typeface="Arial"/>
                <a:cs typeface="Arial"/>
              </a:rPr>
              <a:t>ater vapor mixing ratio and clouds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42" name="Straight Connector 41"/>
          <p:cNvCxnSpPr>
            <a:stCxn id="17" idx="2"/>
            <a:endCxn id="17" idx="0"/>
          </p:cNvCxnSpPr>
          <p:nvPr/>
        </p:nvCxnSpPr>
        <p:spPr>
          <a:xfrm flipV="1">
            <a:off x="2512831" y="1363579"/>
            <a:ext cx="0" cy="3101474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3706195" y="5544247"/>
            <a:ext cx="4457801" cy="2591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3748528" y="5950647"/>
            <a:ext cx="4457801" cy="2591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takeoff_adjust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3" t="23557" r="20212" b="66757"/>
          <a:stretch/>
        </p:blipFill>
        <p:spPr>
          <a:xfrm>
            <a:off x="1837267" y="5475356"/>
            <a:ext cx="1871134" cy="49661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961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ARM Southern Great Plains “Supersite”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6" r="6825" b="16512"/>
          <a:stretch/>
        </p:blipFill>
        <p:spPr>
          <a:xfrm>
            <a:off x="172279" y="1124712"/>
            <a:ext cx="6789029" cy="4972929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2547424" y="4545037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413781" y="4636477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378591" y="4636477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259037" y="5403166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652715" y="5410786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309424" y="5390857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424311" y="5601286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173924" y="5601286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712677" y="5147134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460630" y="5845126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85339" y="5682175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458437" y="5319346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323534" y="4636477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414974" y="5559083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74320" y="5781821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839959" y="5494606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79010" y="3749040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54856" y="4499317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361534" y="3538025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636443" y="2300068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1399" y="2411437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155168" y="3948332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037394" y="2243797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152899" y="3910818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65745" y="3865098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244339" y="4199206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900071" y="4100732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596597" y="4815253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549877" y="4318782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6282398" y="4636477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328118" y="4918535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312898" y="4153486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786683" y="3546231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231010" y="3174023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434798" y="3748453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787215" y="3307080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5635978" y="2890026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009347" y="3307080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467643" y="2083191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712677" y="2607213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495758" y="1894449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506350" y="1936300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807656" y="2289517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152162" y="3261360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2925982" y="3157024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2870396" y="2198077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185290" y="5220286"/>
            <a:ext cx="91440" cy="9144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riangle 90"/>
          <p:cNvSpPr/>
          <p:nvPr/>
        </p:nvSpPr>
        <p:spPr>
          <a:xfrm>
            <a:off x="3332871" y="2634940"/>
            <a:ext cx="164592" cy="166349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2619285" y="5697036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Oklahoma City</a:t>
            </a:r>
            <a:endParaRPr lang="en-US" sz="1600" i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234106" y="3860291"/>
            <a:ext cx="669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Tulsa</a:t>
            </a:r>
            <a:endParaRPr lang="en-US" sz="1600" i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823259" y="1088172"/>
            <a:ext cx="2414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ARM Instrument Sites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221432" y="6167606"/>
            <a:ext cx="4552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w</a:t>
            </a:r>
            <a:r>
              <a:rPr lang="en-US" sz="1600" dirty="0" smtClean="0">
                <a:latin typeface="Arial"/>
                <a:cs typeface="Arial"/>
              </a:rPr>
              <a:t>hite dots = Oklahoma </a:t>
            </a:r>
            <a:r>
              <a:rPr lang="en-US" sz="1600" dirty="0" err="1" smtClean="0">
                <a:latin typeface="Arial"/>
                <a:cs typeface="Arial"/>
              </a:rPr>
              <a:t>mesonet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42051" y="1775073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Oklahoma</a:t>
            </a:r>
            <a:endParaRPr lang="en-US" sz="16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-2322649" y="-2269010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Oklahoma</a:t>
            </a:r>
            <a:endParaRPr lang="en-US" sz="1600" i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43648" y="1306073"/>
            <a:ext cx="867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Kansas</a:t>
            </a:r>
            <a:endParaRPr lang="en-US" sz="16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66249" y="1705363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5733" y="1936300"/>
            <a:ext cx="4042149" cy="2444481"/>
            <a:chOff x="285733" y="1936300"/>
            <a:chExt cx="4042149" cy="2444481"/>
          </a:xfrm>
        </p:grpSpPr>
        <p:sp>
          <p:nvSpPr>
            <p:cNvPr id="87" name="Triangle 86"/>
            <p:cNvSpPr/>
            <p:nvPr/>
          </p:nvSpPr>
          <p:spPr>
            <a:xfrm>
              <a:off x="2474272" y="3390782"/>
              <a:ext cx="164592" cy="166349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riangle 87"/>
            <p:cNvSpPr/>
            <p:nvPr/>
          </p:nvSpPr>
          <p:spPr>
            <a:xfrm>
              <a:off x="2649435" y="2049194"/>
              <a:ext cx="164592" cy="166349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riangle 88"/>
            <p:cNvSpPr/>
            <p:nvPr/>
          </p:nvSpPr>
          <p:spPr>
            <a:xfrm>
              <a:off x="4116323" y="1936300"/>
              <a:ext cx="164592" cy="166349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riangle 89"/>
            <p:cNvSpPr/>
            <p:nvPr/>
          </p:nvSpPr>
          <p:spPr>
            <a:xfrm>
              <a:off x="4163290" y="3212238"/>
              <a:ext cx="164592" cy="166349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85733" y="3796006"/>
              <a:ext cx="20441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Doppler Lidar, AERI,</a:t>
              </a:r>
            </a:p>
            <a:p>
              <a:r>
                <a:rPr lang="en-US" sz="16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s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urface meteorology</a:t>
              </a:r>
              <a:endPara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>
            <a:xfrm flipH="1">
              <a:off x="2277734" y="3618914"/>
              <a:ext cx="172623" cy="21717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669365" y="1275119"/>
            <a:ext cx="3887018" cy="3415409"/>
            <a:chOff x="1669365" y="1275119"/>
            <a:chExt cx="3887018" cy="3415409"/>
          </a:xfrm>
        </p:grpSpPr>
        <p:sp>
          <p:nvSpPr>
            <p:cNvPr id="12" name="Oval 11"/>
            <p:cNvSpPr/>
            <p:nvPr/>
          </p:nvSpPr>
          <p:spPr>
            <a:xfrm>
              <a:off x="1998198" y="4545037"/>
              <a:ext cx="137160" cy="1371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332871" y="3930161"/>
              <a:ext cx="137160" cy="1371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669365" y="1275119"/>
              <a:ext cx="137160" cy="1371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771356" y="1944506"/>
              <a:ext cx="137160" cy="1371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798255" y="3432517"/>
              <a:ext cx="137160" cy="1371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1771356" y="3111304"/>
              <a:ext cx="137160" cy="1371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819942" y="1504539"/>
              <a:ext cx="137160" cy="1371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807656" y="1338190"/>
              <a:ext cx="137160" cy="1371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164622" y="1844860"/>
              <a:ext cx="137160" cy="1371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512234" y="4351974"/>
              <a:ext cx="2044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surface meteorology</a:t>
              </a:r>
              <a:endPara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4864608" y="3630168"/>
              <a:ext cx="0" cy="721394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TextBox 123"/>
          <p:cNvSpPr txBox="1"/>
          <p:nvPr/>
        </p:nvSpPr>
        <p:spPr>
          <a:xfrm>
            <a:off x="6931403" y="1707929"/>
            <a:ext cx="239039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u="sng" dirty="0" smtClean="0">
                <a:solidFill>
                  <a:srgbClr val="FF0000"/>
                </a:solidFill>
                <a:latin typeface="Arial"/>
                <a:cs typeface="Arial"/>
              </a:rPr>
              <a:t>Central Facility</a:t>
            </a:r>
          </a:p>
          <a:p>
            <a:pPr marL="115888" indent="-115888">
              <a:buFont typeface="Arial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Radiosonde (4 / day) </a:t>
            </a:r>
          </a:p>
          <a:p>
            <a:pPr marL="115888" indent="-115888">
              <a:buFont typeface="Arial" charset="0"/>
              <a:buChar char="•"/>
            </a:pPr>
            <a:r>
              <a:rPr lang="en-US" sz="1600" dirty="0">
                <a:latin typeface="Arial"/>
                <a:cs typeface="Arial"/>
              </a:rPr>
              <a:t>R</a:t>
            </a:r>
            <a:r>
              <a:rPr lang="en-US" sz="1600" dirty="0" smtClean="0">
                <a:latin typeface="Arial"/>
                <a:cs typeface="Arial"/>
              </a:rPr>
              <a:t>adar </a:t>
            </a:r>
            <a:r>
              <a:rPr lang="en-US" sz="1600" dirty="0">
                <a:latin typeface="Arial"/>
                <a:cs typeface="Arial"/>
              </a:rPr>
              <a:t>W</a:t>
            </a:r>
            <a:r>
              <a:rPr lang="en-US" sz="1600" dirty="0" smtClean="0">
                <a:latin typeface="Arial"/>
                <a:cs typeface="Arial"/>
              </a:rPr>
              <a:t>ind Profiler </a:t>
            </a:r>
          </a:p>
          <a:p>
            <a:pPr marL="115888" indent="-115888">
              <a:buFont typeface="Arial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Doppler Lidar</a:t>
            </a:r>
          </a:p>
          <a:p>
            <a:pPr marL="115888" indent="-115888">
              <a:buFont typeface="Arial" charset="0"/>
              <a:buChar char="•"/>
            </a:pPr>
            <a:r>
              <a:rPr lang="en-US" sz="1600" dirty="0" err="1">
                <a:latin typeface="Arial"/>
                <a:cs typeface="Arial"/>
              </a:rPr>
              <a:t>Micropulse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Lidar</a:t>
            </a:r>
          </a:p>
          <a:p>
            <a:pPr marL="115888" indent="-115888">
              <a:buFont typeface="Arial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Raman Lidar </a:t>
            </a:r>
          </a:p>
          <a:p>
            <a:pPr marL="115888" indent="-115888">
              <a:buFont typeface="Arial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Atmospheric </a:t>
            </a:r>
            <a:r>
              <a:rPr lang="en-US" sz="1600" dirty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mitted </a:t>
            </a:r>
            <a:r>
              <a:rPr lang="en-US" sz="1600" dirty="0">
                <a:latin typeface="Arial"/>
                <a:cs typeface="Arial"/>
              </a:rPr>
              <a:t>R</a:t>
            </a:r>
            <a:r>
              <a:rPr lang="en-US" sz="1600" dirty="0" smtClean="0">
                <a:latin typeface="Arial"/>
                <a:cs typeface="Arial"/>
              </a:rPr>
              <a:t>adiance Interferometer (AERI)</a:t>
            </a:r>
          </a:p>
          <a:p>
            <a:pPr marL="115888" indent="-115888">
              <a:buFont typeface="Arial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surface meteorology</a:t>
            </a:r>
          </a:p>
        </p:txBody>
      </p:sp>
      <p:sp>
        <p:nvSpPr>
          <p:cNvPr id="125" name="Oval 124"/>
          <p:cNvSpPr/>
          <p:nvPr/>
        </p:nvSpPr>
        <p:spPr>
          <a:xfrm>
            <a:off x="6828451" y="2753389"/>
            <a:ext cx="73152" cy="7315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6872273" y="4384280"/>
            <a:ext cx="2390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surface meteorology includes radiation, fluxes, soil moisture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144" r="3116" b="13094"/>
          <a:stretch/>
        </p:blipFill>
        <p:spPr>
          <a:xfrm>
            <a:off x="6137344" y="5358306"/>
            <a:ext cx="3006656" cy="1498378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1329024" y="2557177"/>
            <a:ext cx="153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Central Facility</a:t>
            </a:r>
            <a:endParaRPr lang="en-US" sz="1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8" name="Straight Connector 117"/>
          <p:cNvCxnSpPr/>
          <p:nvPr/>
        </p:nvCxnSpPr>
        <p:spPr>
          <a:xfrm flipH="1">
            <a:off x="2814027" y="2726454"/>
            <a:ext cx="4521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340153" y="1542288"/>
            <a:ext cx="2194954" cy="2272798"/>
            <a:chOff x="2340153" y="1542288"/>
            <a:chExt cx="2194954" cy="2272798"/>
          </a:xfrm>
        </p:grpSpPr>
        <p:sp>
          <p:nvSpPr>
            <p:cNvPr id="95" name="Triangle 94"/>
            <p:cNvSpPr/>
            <p:nvPr/>
          </p:nvSpPr>
          <p:spPr>
            <a:xfrm>
              <a:off x="3570419" y="2709322"/>
              <a:ext cx="164592" cy="166349"/>
            </a:xfrm>
            <a:prstGeom prst="triangl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riangle 95"/>
            <p:cNvSpPr/>
            <p:nvPr/>
          </p:nvSpPr>
          <p:spPr>
            <a:xfrm>
              <a:off x="3118592" y="2878012"/>
              <a:ext cx="164592" cy="166349"/>
            </a:xfrm>
            <a:prstGeom prst="triangl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riangle 96"/>
            <p:cNvSpPr/>
            <p:nvPr/>
          </p:nvSpPr>
          <p:spPr>
            <a:xfrm>
              <a:off x="3391563" y="2332807"/>
              <a:ext cx="164592" cy="166349"/>
            </a:xfrm>
            <a:prstGeom prst="triangl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>
            <a:xfrm>
              <a:off x="3468351" y="2013909"/>
              <a:ext cx="724" cy="264942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3104482" y="1692754"/>
              <a:ext cx="7425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rgbClr val="00FF00"/>
                  </a:solidFill>
                  <a:latin typeface="Arial" charset="0"/>
                  <a:ea typeface="Arial" charset="0"/>
                  <a:cs typeface="Arial" charset="0"/>
                </a:rPr>
                <a:t>Radar</a:t>
              </a:r>
              <a:endParaRPr lang="en-US" sz="1600" dirty="0">
                <a:solidFill>
                  <a:srgbClr val="00FF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8" name="Triangle 127"/>
            <p:cNvSpPr/>
            <p:nvPr/>
          </p:nvSpPr>
          <p:spPr>
            <a:xfrm>
              <a:off x="3250320" y="2789759"/>
              <a:ext cx="164592" cy="166349"/>
            </a:xfrm>
            <a:prstGeom prst="triangl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riangle 128"/>
            <p:cNvSpPr/>
            <p:nvPr/>
          </p:nvSpPr>
          <p:spPr>
            <a:xfrm>
              <a:off x="3402202" y="2787370"/>
              <a:ext cx="164592" cy="166349"/>
            </a:xfrm>
            <a:prstGeom prst="triangl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389143" y="1542288"/>
              <a:ext cx="1678353" cy="1682496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riangle 129"/>
            <p:cNvSpPr/>
            <p:nvPr/>
          </p:nvSpPr>
          <p:spPr>
            <a:xfrm>
              <a:off x="3220687" y="2370547"/>
              <a:ext cx="164592" cy="166349"/>
            </a:xfrm>
            <a:prstGeom prst="triangl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2856754" y="1909895"/>
              <a:ext cx="1678353" cy="1682496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2340153" y="2132590"/>
              <a:ext cx="1678353" cy="1682496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79813" y="2373982"/>
            <a:ext cx="2207114" cy="1556160"/>
            <a:chOff x="2579813" y="2373982"/>
            <a:chExt cx="2207114" cy="1556160"/>
          </a:xfrm>
        </p:grpSpPr>
        <p:sp>
          <p:nvSpPr>
            <p:cNvPr id="92" name="Triangle 91"/>
            <p:cNvSpPr/>
            <p:nvPr/>
          </p:nvSpPr>
          <p:spPr>
            <a:xfrm>
              <a:off x="3551321" y="2373982"/>
              <a:ext cx="164592" cy="166349"/>
            </a:xfrm>
            <a:prstGeom prst="triangle">
              <a:avLst/>
            </a:prstGeom>
            <a:solidFill>
              <a:srgbClr val="FF93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riangle 92"/>
            <p:cNvSpPr/>
            <p:nvPr/>
          </p:nvSpPr>
          <p:spPr>
            <a:xfrm>
              <a:off x="3442403" y="2959670"/>
              <a:ext cx="164592" cy="166349"/>
            </a:xfrm>
            <a:prstGeom prst="triangle">
              <a:avLst/>
            </a:prstGeom>
            <a:solidFill>
              <a:srgbClr val="FF93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riangle 93"/>
            <p:cNvSpPr/>
            <p:nvPr/>
          </p:nvSpPr>
          <p:spPr>
            <a:xfrm>
              <a:off x="3055052" y="2457156"/>
              <a:ext cx="164592" cy="166349"/>
            </a:xfrm>
            <a:prstGeom prst="triangle">
              <a:avLst/>
            </a:prstGeom>
            <a:solidFill>
              <a:srgbClr val="FF93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579813" y="3345367"/>
              <a:ext cx="2207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9300"/>
                  </a:solidFill>
                  <a:latin typeface="Arial" charset="0"/>
                  <a:ea typeface="Arial" charset="0"/>
                  <a:cs typeface="Arial" charset="0"/>
                </a:rPr>
                <a:t>r</a:t>
              </a:r>
              <a:r>
                <a:rPr lang="en-US" sz="1600" dirty="0" smtClean="0">
                  <a:solidFill>
                    <a:srgbClr val="FF9300"/>
                  </a:solidFill>
                  <a:latin typeface="Arial" charset="0"/>
                  <a:ea typeface="Arial" charset="0"/>
                  <a:cs typeface="Arial" charset="0"/>
                </a:rPr>
                <a:t>adar </a:t>
              </a:r>
              <a:r>
                <a:rPr lang="en-US" sz="1600" dirty="0">
                  <a:solidFill>
                    <a:srgbClr val="FF9300"/>
                  </a:solidFill>
                  <a:latin typeface="Arial" charset="0"/>
                  <a:ea typeface="Arial" charset="0"/>
                  <a:cs typeface="Arial" charset="0"/>
                </a:rPr>
                <a:t>w</a:t>
              </a:r>
              <a:r>
                <a:rPr lang="en-US" sz="1600" dirty="0" smtClean="0">
                  <a:solidFill>
                    <a:srgbClr val="FF9300"/>
                  </a:solidFill>
                  <a:latin typeface="Arial" charset="0"/>
                  <a:ea typeface="Arial" charset="0"/>
                  <a:cs typeface="Arial" charset="0"/>
                </a:rPr>
                <a:t>ind </a:t>
              </a:r>
              <a:r>
                <a:rPr lang="en-US" sz="1600" dirty="0">
                  <a:solidFill>
                    <a:srgbClr val="FF9300"/>
                  </a:solidFill>
                  <a:latin typeface="Arial" charset="0"/>
                  <a:ea typeface="Arial" charset="0"/>
                  <a:cs typeface="Arial" charset="0"/>
                </a:rPr>
                <a:t>p</a:t>
              </a:r>
              <a:r>
                <a:rPr lang="en-US" sz="1600" dirty="0" smtClean="0">
                  <a:solidFill>
                    <a:srgbClr val="FF9300"/>
                  </a:solidFill>
                  <a:latin typeface="Arial" charset="0"/>
                  <a:ea typeface="Arial" charset="0"/>
                  <a:cs typeface="Arial" charset="0"/>
                </a:rPr>
                <a:t>rofiler, surface meteorology</a:t>
              </a:r>
              <a:endParaRPr lang="en-US" sz="1600" dirty="0">
                <a:solidFill>
                  <a:srgbClr val="FF93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H="1">
              <a:off x="3524092" y="3188246"/>
              <a:ext cx="1566" cy="202536"/>
            </a:xfrm>
            <a:prstGeom prst="line">
              <a:avLst/>
            </a:prstGeom>
            <a:ln w="19050">
              <a:solidFill>
                <a:srgbClr val="FF9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049261" y="2415980"/>
            <a:ext cx="3254901" cy="704088"/>
            <a:chOff x="3049261" y="2415980"/>
            <a:chExt cx="3254901" cy="704088"/>
          </a:xfrm>
        </p:grpSpPr>
        <p:sp>
          <p:nvSpPr>
            <p:cNvPr id="99" name="Rectangle 98"/>
            <p:cNvSpPr/>
            <p:nvPr/>
          </p:nvSpPr>
          <p:spPr>
            <a:xfrm>
              <a:off x="3049261" y="2415980"/>
              <a:ext cx="703873" cy="704088"/>
            </a:xfrm>
            <a:prstGeom prst="rect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782318" y="2573691"/>
              <a:ext cx="2521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LES domain, 33 km wide</a:t>
              </a:r>
              <a:endPara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6507950" y="5327633"/>
            <a:ext cx="2329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Goal: 4-D Observations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5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7287174" cy="62179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2400" dirty="0" smtClean="0"/>
              <a:t>Holistic Interactions of Shallow Clouds, Aerosols and Land Ecosystems (HI-SCALE) Campaign</a:t>
            </a:r>
          </a:p>
        </p:txBody>
      </p:sp>
      <p:pic>
        <p:nvPicPr>
          <p:cNvPr id="3" name="Picture 2" descr="temp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" b="11531"/>
          <a:stretch/>
        </p:blipFill>
        <p:spPr>
          <a:xfrm>
            <a:off x="365758" y="5358986"/>
            <a:ext cx="4955797" cy="1392325"/>
          </a:xfrm>
          <a:prstGeom prst="rect">
            <a:avLst/>
          </a:prstGeom>
        </p:spPr>
      </p:pic>
      <p:pic>
        <p:nvPicPr>
          <p:cNvPr id="4" name="Picture 3" descr="temp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6778" r="11029" b="19532"/>
          <a:stretch/>
        </p:blipFill>
        <p:spPr>
          <a:xfrm>
            <a:off x="365760" y="1113179"/>
            <a:ext cx="4967566" cy="424196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882445" y="6347385"/>
            <a:ext cx="104746" cy="98194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515061" y="2197541"/>
            <a:ext cx="3526537" cy="230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>
              <a:spcBef>
                <a:spcPts val="600"/>
              </a:spcBef>
              <a:buSzPct val="100000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IOP 1: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April 24 – May 20</a:t>
            </a:r>
          </a:p>
          <a:p>
            <a:pPr marL="342900" lvl="0" indent="-342900">
              <a:spcBef>
                <a:spcPts val="600"/>
              </a:spcBef>
              <a:buSzPct val="100000"/>
              <a:buBlip>
                <a:blip r:embed="rId5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17 flights, 57.8 hours total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SzPct val="100000"/>
              <a:buBlip>
                <a:blip r:embed="rId5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3.4 h average duration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lvl="0">
              <a:spcBef>
                <a:spcPts val="600"/>
              </a:spcBef>
              <a:buSzPct val="100000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IOP 2: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Aug 28 – Sept 23</a:t>
            </a:r>
          </a:p>
          <a:p>
            <a:pPr marL="342900" lvl="0" indent="-342900">
              <a:spcBef>
                <a:spcPts val="600"/>
              </a:spcBef>
              <a:buSzPct val="100000"/>
              <a:buBlip>
                <a:blip r:embed="rId5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21 flights, 47.8 hours total</a:t>
            </a:r>
          </a:p>
          <a:p>
            <a:pPr marL="342900" lvl="0" indent="-342900">
              <a:spcBef>
                <a:spcPts val="600"/>
              </a:spcBef>
              <a:buSzPct val="100000"/>
              <a:buBlip>
                <a:blip r:embed="rId5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2 flights / day on 5 days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4597" y="5013700"/>
            <a:ext cx="1291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80000"/>
                    </a:srgbClr>
                  </a:outerShdw>
                </a:effectLst>
                <a:latin typeface="Arial"/>
                <a:cs typeface="Arial"/>
              </a:rPr>
              <a:t>Oklahoma City</a:t>
            </a:r>
            <a:endParaRPr lang="en-US" sz="12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9625" y="3444439"/>
            <a:ext cx="667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80000"/>
                    </a:srgbClr>
                  </a:outerShdw>
                </a:effectLst>
                <a:latin typeface="Arial"/>
                <a:cs typeface="Arial"/>
              </a:rPr>
              <a:t>Tulsa</a:t>
            </a:r>
            <a:endParaRPr lang="en-US" sz="12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2296" y="1822808"/>
            <a:ext cx="1003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80000"/>
                    </a:srgbClr>
                  </a:outerShdw>
                </a:effectLst>
                <a:latin typeface="Arial"/>
                <a:cs typeface="Arial"/>
              </a:rPr>
              <a:t>Bartlesville</a:t>
            </a:r>
            <a:endParaRPr lang="en-US" sz="12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22" y="2059511"/>
            <a:ext cx="899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80000"/>
                    </a:srgbClr>
                  </a:outerShdw>
                </a:effectLst>
                <a:latin typeface="Arial"/>
                <a:cs typeface="Arial"/>
              </a:rPr>
              <a:t>ARM Facilities</a:t>
            </a:r>
            <a:endParaRPr lang="en-US" sz="12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3" name="Isosceles Triangle 18"/>
          <p:cNvSpPr/>
          <p:nvPr/>
        </p:nvSpPr>
        <p:spPr>
          <a:xfrm>
            <a:off x="1925324" y="2563730"/>
            <a:ext cx="137160" cy="109728"/>
          </a:xfrm>
          <a:prstGeom prst="triangle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9"/>
          <p:cNvSpPr/>
          <p:nvPr/>
        </p:nvSpPr>
        <p:spPr>
          <a:xfrm>
            <a:off x="1436155" y="2081145"/>
            <a:ext cx="137160" cy="109728"/>
          </a:xfrm>
          <a:prstGeom prst="triangle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20"/>
          <p:cNvSpPr/>
          <p:nvPr/>
        </p:nvSpPr>
        <p:spPr>
          <a:xfrm>
            <a:off x="2040272" y="2017520"/>
            <a:ext cx="137160" cy="109728"/>
          </a:xfrm>
          <a:prstGeom prst="triangle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09512" y="2494249"/>
            <a:ext cx="109728" cy="10972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75005" y="1906925"/>
            <a:ext cx="109728" cy="10972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28550" y="2294990"/>
            <a:ext cx="109728" cy="10972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77235" y="2773849"/>
            <a:ext cx="1392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80000"/>
                    </a:srgbClr>
                  </a:outerShdw>
                </a:effectLst>
                <a:latin typeface="Arial"/>
                <a:cs typeface="Arial"/>
              </a:rPr>
              <a:t>G-1 flight paths</a:t>
            </a:r>
            <a:endParaRPr lang="en-US" sz="12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39562" y="4657330"/>
            <a:ext cx="87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FF00"/>
                </a:solidFill>
                <a:effectLst>
                  <a:outerShdw blurRad="50800" dist="38100" dir="2700000" algn="tl" rotWithShape="0">
                    <a:srgbClr val="000000">
                      <a:alpha val="80000"/>
                    </a:srgbClr>
                  </a:outerShdw>
                </a:effectLst>
                <a:latin typeface="Arial"/>
                <a:cs typeface="Arial"/>
              </a:rPr>
              <a:t>more</a:t>
            </a:r>
            <a:endParaRPr lang="en-US" sz="1200" b="1" dirty="0">
              <a:solidFill>
                <a:srgbClr val="00FF00"/>
              </a:solidFill>
              <a:effectLst>
                <a:outerShdw blurRad="50800" dist="38100" dir="2700000" algn="tl" rotWithShape="0">
                  <a:srgbClr val="00000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408" y="4659166"/>
            <a:ext cx="792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FF00"/>
                </a:solidFill>
                <a:effectLst>
                  <a:outerShdw blurRad="50800" dist="38100" dir="2700000" algn="tl" rotWithShape="0">
                    <a:srgbClr val="000000">
                      <a:alpha val="80000"/>
                    </a:srgbClr>
                  </a:outerShdw>
                </a:effectLst>
                <a:latin typeface="Arial"/>
                <a:cs typeface="Arial"/>
              </a:rPr>
              <a:t>less</a:t>
            </a:r>
            <a:endParaRPr lang="en-US" sz="1200" b="1" dirty="0">
              <a:solidFill>
                <a:srgbClr val="00FF00"/>
              </a:solidFill>
              <a:effectLst>
                <a:outerShdw blurRad="50800" dist="38100" dir="2700000" algn="tl" rotWithShape="0">
                  <a:srgbClr val="00000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32205" y="4665715"/>
            <a:ext cx="1895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FF00"/>
                </a:solidFill>
                <a:effectLst>
                  <a:outerShdw blurRad="50800" dist="38100" dir="2700000" algn="tl" rotWithShape="0">
                    <a:srgbClr val="000000">
                      <a:alpha val="80000"/>
                    </a:srgbClr>
                  </a:outerShdw>
                </a:effectLst>
                <a:latin typeface="Arial"/>
                <a:cs typeface="Arial"/>
              </a:rPr>
              <a:t>biogenic emissions</a:t>
            </a:r>
            <a:endParaRPr lang="en-US" sz="1200" b="1" dirty="0">
              <a:solidFill>
                <a:srgbClr val="00FF00"/>
              </a:solidFill>
              <a:effectLst>
                <a:outerShdw blurRad="50800" dist="38100" dir="2700000" algn="tl" rotWithShape="0">
                  <a:srgbClr val="00000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619433" y="4818351"/>
            <a:ext cx="883795" cy="0"/>
          </a:xfrm>
          <a:prstGeom prst="straightConnector1">
            <a:avLst/>
          </a:prstGeom>
          <a:ln w="12700">
            <a:solidFill>
              <a:srgbClr val="00FF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1100810" y="4813642"/>
            <a:ext cx="883795" cy="0"/>
          </a:xfrm>
          <a:prstGeom prst="straightConnector1">
            <a:avLst/>
          </a:prstGeom>
          <a:ln w="12700">
            <a:solidFill>
              <a:srgbClr val="00FF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31548" y="6054551"/>
            <a:ext cx="1383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80000"/>
                    </a:srgbClr>
                  </a:outerShdw>
                </a:effectLst>
                <a:latin typeface="Arial"/>
                <a:cs typeface="Arial"/>
              </a:rPr>
              <a:t>Central Facility</a:t>
            </a:r>
            <a:endParaRPr lang="en-US" sz="12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7" name="Picture 26" descr="takeoff_adjust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3" t="23557" r="20212" b="66757"/>
          <a:stretch/>
        </p:blipFill>
        <p:spPr>
          <a:xfrm>
            <a:off x="5490214" y="1113179"/>
            <a:ext cx="3512421" cy="9322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8" name="Picture 27" descr="temp.tif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12107" r="37690" b="13795"/>
          <a:stretch/>
        </p:blipFill>
        <p:spPr>
          <a:xfrm>
            <a:off x="5523385" y="4606948"/>
            <a:ext cx="3331857" cy="214436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674665" y="5117676"/>
            <a:ext cx="978269" cy="1079177"/>
            <a:chOff x="6460684" y="5048924"/>
            <a:chExt cx="1266061" cy="1396655"/>
          </a:xfrm>
        </p:grpSpPr>
        <p:sp>
          <p:nvSpPr>
            <p:cNvPr id="29" name="Curved Left Arrow 28"/>
            <p:cNvSpPr/>
            <p:nvPr/>
          </p:nvSpPr>
          <p:spPr bwMode="auto">
            <a:xfrm flipH="1" flipV="1">
              <a:off x="6460684" y="5048924"/>
              <a:ext cx="539400" cy="1321560"/>
            </a:xfrm>
            <a:prstGeom prst="curvedLeftArrow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2700000" algn="tl" rotWithShape="0">
                <a:srgbClr val="000000">
                  <a:alpha val="6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30" name="Curved Left Arrow 29"/>
            <p:cNvSpPr/>
            <p:nvPr/>
          </p:nvSpPr>
          <p:spPr bwMode="auto">
            <a:xfrm>
              <a:off x="7187345" y="5124019"/>
              <a:ext cx="539400" cy="1321560"/>
            </a:xfrm>
            <a:prstGeom prst="curvedLeftArrow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2700000" algn="tl" rotWithShape="0">
                <a:srgbClr val="000000">
                  <a:alpha val="6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pic>
          <p:nvPicPr>
            <p:cNvPr id="31" name="Picture 30" descr="two tone spiral step three.pn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FFFFFF">
                  <a:tint val="45000"/>
                  <a:satMod val="400000"/>
                </a:srgbClr>
              </a:duotone>
              <a:alphaModFix amt="76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996" y="5372219"/>
              <a:ext cx="739744" cy="739744"/>
            </a:xfrm>
            <a:prstGeom prst="rect">
              <a:avLst/>
            </a:prstGeom>
            <a:noFill/>
          </p:spPr>
        </p:pic>
      </p:grpSp>
      <p:grpSp>
        <p:nvGrpSpPr>
          <p:cNvPr id="12" name="Group 11"/>
          <p:cNvGrpSpPr/>
          <p:nvPr/>
        </p:nvGrpSpPr>
        <p:grpSpPr>
          <a:xfrm>
            <a:off x="6086698" y="5747468"/>
            <a:ext cx="191169" cy="191869"/>
            <a:chOff x="5844787" y="5775127"/>
            <a:chExt cx="191169" cy="191869"/>
          </a:xfrm>
        </p:grpSpPr>
        <p:sp>
          <p:nvSpPr>
            <p:cNvPr id="36" name="Up Arrow 35"/>
            <p:cNvSpPr/>
            <p:nvPr/>
          </p:nvSpPr>
          <p:spPr>
            <a:xfrm>
              <a:off x="5844787" y="5775127"/>
              <a:ext cx="100010" cy="177603"/>
            </a:xfrm>
            <a:prstGeom prst="upArrow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Up Arrow 36"/>
            <p:cNvSpPr/>
            <p:nvPr/>
          </p:nvSpPr>
          <p:spPr>
            <a:xfrm>
              <a:off x="5958080" y="5843212"/>
              <a:ext cx="77876" cy="123784"/>
            </a:xfrm>
            <a:prstGeom prst="upArrow">
              <a:avLst/>
            </a:prstGeom>
            <a:gradFill flip="none" rotWithShape="1">
              <a:gsLst>
                <a:gs pos="0">
                  <a:schemeClr val="bg1"/>
                </a:gs>
                <a:gs pos="99000">
                  <a:srgbClr val="00FFFF"/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Up Arrow 39"/>
          <p:cNvSpPr/>
          <p:nvPr/>
        </p:nvSpPr>
        <p:spPr>
          <a:xfrm>
            <a:off x="8464034" y="5884336"/>
            <a:ext cx="195698" cy="279403"/>
          </a:xfrm>
          <a:prstGeom prst="upArrow">
            <a:avLst/>
          </a:prstGeom>
          <a:gradFill flip="none" rotWithShape="1">
            <a:gsLst>
              <a:gs pos="0">
                <a:schemeClr val="bg1"/>
              </a:gs>
              <a:gs pos="99000">
                <a:srgbClr val="00FFFF"/>
              </a:gs>
            </a:gsLst>
            <a:lin ang="16200000" scaled="0"/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8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Up Arrow 40"/>
          <p:cNvSpPr/>
          <p:nvPr/>
        </p:nvSpPr>
        <p:spPr>
          <a:xfrm>
            <a:off x="8280416" y="5966995"/>
            <a:ext cx="152387" cy="194736"/>
          </a:xfrm>
          <a:prstGeom prst="up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6200000" scaled="0"/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8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Up Arrow 41"/>
          <p:cNvSpPr/>
          <p:nvPr/>
        </p:nvSpPr>
        <p:spPr>
          <a:xfrm>
            <a:off x="6035955" y="6355054"/>
            <a:ext cx="189329" cy="270309"/>
          </a:xfrm>
          <a:prstGeom prst="up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6200000" scaled="0"/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8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Up Arrow 42"/>
          <p:cNvSpPr/>
          <p:nvPr/>
        </p:nvSpPr>
        <p:spPr>
          <a:xfrm>
            <a:off x="6226761" y="6436965"/>
            <a:ext cx="147427" cy="188398"/>
          </a:xfrm>
          <a:prstGeom prst="upArrow">
            <a:avLst/>
          </a:prstGeom>
          <a:gradFill flip="none" rotWithShape="1">
            <a:gsLst>
              <a:gs pos="0">
                <a:schemeClr val="bg1"/>
              </a:gs>
              <a:gs pos="99000">
                <a:srgbClr val="00FFFF"/>
              </a:gs>
            </a:gsLst>
            <a:lin ang="16200000" scaled="0"/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8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Up Arrow 45"/>
          <p:cNvSpPr/>
          <p:nvPr/>
        </p:nvSpPr>
        <p:spPr>
          <a:xfrm>
            <a:off x="7710127" y="6344592"/>
            <a:ext cx="142849" cy="182547"/>
          </a:xfrm>
          <a:prstGeom prst="up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FF00"/>
              </a:gs>
            </a:gsLst>
            <a:lin ang="16200000" scaled="0"/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8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Up Arrow 49"/>
          <p:cNvSpPr/>
          <p:nvPr/>
        </p:nvSpPr>
        <p:spPr>
          <a:xfrm>
            <a:off x="6813684" y="6505734"/>
            <a:ext cx="147031" cy="187892"/>
          </a:xfrm>
          <a:prstGeom prst="up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FF00"/>
              </a:gs>
            </a:gsLst>
            <a:lin ang="16200000" scaled="0"/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8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7612671" y="6014306"/>
            <a:ext cx="342445" cy="283796"/>
            <a:chOff x="-764044" y="5332132"/>
            <a:chExt cx="2423541" cy="2008468"/>
          </a:xfrm>
          <a:solidFill>
            <a:srgbClr val="00FF00"/>
          </a:solidFill>
        </p:grpSpPr>
        <p:cxnSp>
          <p:nvCxnSpPr>
            <p:cNvPr id="128" name="Straight Connector 127"/>
            <p:cNvCxnSpPr/>
            <p:nvPr/>
          </p:nvCxnSpPr>
          <p:spPr>
            <a:xfrm>
              <a:off x="224226" y="5494907"/>
              <a:ext cx="0" cy="1039038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-202548" y="5689029"/>
              <a:ext cx="385563" cy="2247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>
              <a:off x="-188364" y="6479895"/>
              <a:ext cx="385563" cy="224780"/>
            </a:xfrm>
            <a:prstGeom prst="line">
              <a:avLst/>
            </a:prstGeom>
            <a:grpFill/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 flipV="1">
              <a:off x="1146997" y="6486681"/>
              <a:ext cx="407581" cy="23645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672685" y="6829555"/>
              <a:ext cx="0" cy="38379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-215928" y="6829555"/>
              <a:ext cx="0" cy="38379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-612350" y="6486681"/>
              <a:ext cx="385563" cy="2247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690527" y="6479895"/>
              <a:ext cx="385563" cy="224780"/>
            </a:xfrm>
            <a:prstGeom prst="line">
              <a:avLst/>
            </a:prstGeom>
            <a:grpFill/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275588" y="6499847"/>
              <a:ext cx="385563" cy="2247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260789" y="5705600"/>
              <a:ext cx="385563" cy="2247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/>
            <p:cNvSpPr/>
            <p:nvPr/>
          </p:nvSpPr>
          <p:spPr>
            <a:xfrm>
              <a:off x="25124" y="5746895"/>
              <a:ext cx="402782" cy="404844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25124" y="6269250"/>
              <a:ext cx="402782" cy="404844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71294" y="6522206"/>
              <a:ext cx="402782" cy="404844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-428179" y="6520875"/>
              <a:ext cx="402782" cy="404844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>
              <a:spLocks noChangeAspect="1"/>
            </p:cNvSpPr>
            <p:nvPr/>
          </p:nvSpPr>
          <p:spPr>
            <a:xfrm>
              <a:off x="-310946" y="5600674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>
              <a:spLocks noChangeAspect="1"/>
            </p:cNvSpPr>
            <p:nvPr/>
          </p:nvSpPr>
          <p:spPr>
            <a:xfrm>
              <a:off x="577666" y="5593523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>
              <a:spLocks noChangeAspect="1"/>
            </p:cNvSpPr>
            <p:nvPr/>
          </p:nvSpPr>
          <p:spPr>
            <a:xfrm>
              <a:off x="129208" y="5332132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>
              <a:spLocks noChangeAspect="1"/>
            </p:cNvSpPr>
            <p:nvPr/>
          </p:nvSpPr>
          <p:spPr>
            <a:xfrm>
              <a:off x="1469460" y="6638543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>
              <a:spLocks noChangeAspect="1"/>
            </p:cNvSpPr>
            <p:nvPr/>
          </p:nvSpPr>
          <p:spPr>
            <a:xfrm>
              <a:off x="-764044" y="6370182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>
              <a:spLocks noChangeAspect="1"/>
            </p:cNvSpPr>
            <p:nvPr/>
          </p:nvSpPr>
          <p:spPr>
            <a:xfrm>
              <a:off x="577666" y="7149590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>
              <a:spLocks noChangeAspect="1"/>
            </p:cNvSpPr>
            <p:nvPr/>
          </p:nvSpPr>
          <p:spPr>
            <a:xfrm>
              <a:off x="-310946" y="7146751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Straight Connector 148"/>
            <p:cNvCxnSpPr/>
            <p:nvPr/>
          </p:nvCxnSpPr>
          <p:spPr>
            <a:xfrm flipV="1">
              <a:off x="1125296" y="5986387"/>
              <a:ext cx="0" cy="38379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918210" y="6269250"/>
              <a:ext cx="402782" cy="404844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>
              <a:spLocks noChangeAspect="1"/>
            </p:cNvSpPr>
            <p:nvPr/>
          </p:nvSpPr>
          <p:spPr>
            <a:xfrm>
              <a:off x="1030129" y="5853438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6719357" y="6202694"/>
            <a:ext cx="342445" cy="283796"/>
            <a:chOff x="-764044" y="5332132"/>
            <a:chExt cx="2423541" cy="2008468"/>
          </a:xfrm>
          <a:solidFill>
            <a:srgbClr val="00FF00"/>
          </a:solidFill>
        </p:grpSpPr>
        <p:cxnSp>
          <p:nvCxnSpPr>
            <p:cNvPr id="177" name="Straight Connector 176"/>
            <p:cNvCxnSpPr/>
            <p:nvPr/>
          </p:nvCxnSpPr>
          <p:spPr>
            <a:xfrm>
              <a:off x="224226" y="5494907"/>
              <a:ext cx="0" cy="1039038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-202548" y="5689029"/>
              <a:ext cx="385563" cy="2247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H="1">
              <a:off x="-188364" y="6479895"/>
              <a:ext cx="385563" cy="224780"/>
            </a:xfrm>
            <a:prstGeom prst="line">
              <a:avLst/>
            </a:prstGeom>
            <a:grpFill/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flipH="1" flipV="1">
              <a:off x="1146997" y="6486681"/>
              <a:ext cx="407581" cy="23645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V="1">
              <a:off x="672685" y="6829555"/>
              <a:ext cx="0" cy="38379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V="1">
              <a:off x="-215928" y="6829555"/>
              <a:ext cx="0" cy="38379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-612350" y="6486681"/>
              <a:ext cx="385563" cy="2247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H="1">
              <a:off x="690527" y="6479895"/>
              <a:ext cx="385563" cy="224780"/>
            </a:xfrm>
            <a:prstGeom prst="line">
              <a:avLst/>
            </a:prstGeom>
            <a:grpFill/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275588" y="6499847"/>
              <a:ext cx="385563" cy="2247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H="1">
              <a:off x="260789" y="5705600"/>
              <a:ext cx="385563" cy="2247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/>
            <p:cNvSpPr/>
            <p:nvPr/>
          </p:nvSpPr>
          <p:spPr>
            <a:xfrm>
              <a:off x="25124" y="5746895"/>
              <a:ext cx="402782" cy="404844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25124" y="6269250"/>
              <a:ext cx="402782" cy="404844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71294" y="6522206"/>
              <a:ext cx="402782" cy="404844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-428179" y="6520875"/>
              <a:ext cx="402782" cy="404844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>
              <a:spLocks noChangeAspect="1"/>
            </p:cNvSpPr>
            <p:nvPr/>
          </p:nvSpPr>
          <p:spPr>
            <a:xfrm>
              <a:off x="-310946" y="5600674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>
              <a:spLocks noChangeAspect="1"/>
            </p:cNvSpPr>
            <p:nvPr/>
          </p:nvSpPr>
          <p:spPr>
            <a:xfrm>
              <a:off x="577666" y="5593523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>
              <a:spLocks noChangeAspect="1"/>
            </p:cNvSpPr>
            <p:nvPr/>
          </p:nvSpPr>
          <p:spPr>
            <a:xfrm>
              <a:off x="129208" y="5332132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>
              <a:spLocks noChangeAspect="1"/>
            </p:cNvSpPr>
            <p:nvPr/>
          </p:nvSpPr>
          <p:spPr>
            <a:xfrm>
              <a:off x="1469460" y="6638543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>
              <a:spLocks noChangeAspect="1"/>
            </p:cNvSpPr>
            <p:nvPr/>
          </p:nvSpPr>
          <p:spPr>
            <a:xfrm>
              <a:off x="-764044" y="6370182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>
              <a:spLocks noChangeAspect="1"/>
            </p:cNvSpPr>
            <p:nvPr/>
          </p:nvSpPr>
          <p:spPr>
            <a:xfrm>
              <a:off x="577666" y="7149590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>
              <a:spLocks noChangeAspect="1"/>
            </p:cNvSpPr>
            <p:nvPr/>
          </p:nvSpPr>
          <p:spPr>
            <a:xfrm>
              <a:off x="-310946" y="7146751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8" name="Straight Connector 197"/>
            <p:cNvCxnSpPr/>
            <p:nvPr/>
          </p:nvCxnSpPr>
          <p:spPr>
            <a:xfrm flipV="1">
              <a:off x="1125296" y="5986387"/>
              <a:ext cx="0" cy="38379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Oval 198"/>
            <p:cNvSpPr/>
            <p:nvPr/>
          </p:nvSpPr>
          <p:spPr>
            <a:xfrm>
              <a:off x="918210" y="6269250"/>
              <a:ext cx="402782" cy="404844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1030129" y="5853438"/>
              <a:ext cx="190037" cy="1910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4" name="Curved Connector 253"/>
          <p:cNvCxnSpPr/>
          <p:nvPr/>
        </p:nvCxnSpPr>
        <p:spPr>
          <a:xfrm flipV="1">
            <a:off x="6468481" y="5172494"/>
            <a:ext cx="1374650" cy="924057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5" name="Group 254"/>
          <p:cNvGrpSpPr/>
          <p:nvPr/>
        </p:nvGrpSpPr>
        <p:grpSpPr>
          <a:xfrm>
            <a:off x="6310451" y="5982702"/>
            <a:ext cx="270880" cy="240998"/>
            <a:chOff x="3730080" y="4301003"/>
            <a:chExt cx="590359" cy="525234"/>
          </a:xfrm>
        </p:grpSpPr>
        <p:pic>
          <p:nvPicPr>
            <p:cNvPr id="288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09482" y="4301003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9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27400" y="4500751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0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14697" y="4366418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1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11550" y="4627751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2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72400" y="4498987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88659" y="4429565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4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32035" y="4708751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5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19032" y="4383112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6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95650" y="4576951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30080" y="4542782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8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44357" y="4530069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9" name="Picture 298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02642" y="4649623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0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23782" y="4414862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6" name="Group 255"/>
          <p:cNvGrpSpPr/>
          <p:nvPr/>
        </p:nvGrpSpPr>
        <p:grpSpPr>
          <a:xfrm>
            <a:off x="6685910" y="5862733"/>
            <a:ext cx="298131" cy="265104"/>
            <a:chOff x="4784368" y="4151921"/>
            <a:chExt cx="649749" cy="577770"/>
          </a:xfrm>
        </p:grpSpPr>
        <p:pic>
          <p:nvPicPr>
            <p:cNvPr id="278" name="Picture 277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31426" y="4238442"/>
              <a:ext cx="152113" cy="176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57390" y="4423246"/>
              <a:ext cx="202815" cy="23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" name="Picture 279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05542" y="4151921"/>
              <a:ext cx="152113" cy="176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1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05068" y="4493987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2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16118" y="4570187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3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18318" y="4295373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4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84368" y="4360637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5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06148" y="4466168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39425" y="4612205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32710" y="4331709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6" name="Group 265"/>
          <p:cNvGrpSpPr/>
          <p:nvPr/>
        </p:nvGrpSpPr>
        <p:grpSpPr>
          <a:xfrm>
            <a:off x="7408051" y="5054307"/>
            <a:ext cx="360006" cy="239657"/>
            <a:chOff x="1238555" y="2577478"/>
            <a:chExt cx="550789" cy="314590"/>
          </a:xfrm>
        </p:grpSpPr>
        <p:pic>
          <p:nvPicPr>
            <p:cNvPr id="271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09743" y="2577478"/>
              <a:ext cx="71188" cy="70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2" name="Picture 27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7893" y="2612859"/>
              <a:ext cx="106783" cy="106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3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99082" y="2750543"/>
              <a:ext cx="71188" cy="70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4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6968" y="2750545"/>
              <a:ext cx="142376" cy="14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5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80505" y="2821306"/>
              <a:ext cx="71188" cy="70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" name="Picture 275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93576" y="2595169"/>
              <a:ext cx="106783" cy="106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38555" y="2679784"/>
              <a:ext cx="142376" cy="14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7" name="Oval 266"/>
          <p:cNvSpPr>
            <a:spLocks/>
          </p:cNvSpPr>
          <p:nvPr/>
        </p:nvSpPr>
        <p:spPr>
          <a:xfrm flipH="1">
            <a:off x="7418553" y="5142974"/>
            <a:ext cx="79656" cy="81026"/>
          </a:xfrm>
          <a:prstGeom prst="ellipse">
            <a:avLst/>
          </a:prstGeom>
          <a:noFill/>
          <a:ln w="2540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>
            <a:spLocks/>
          </p:cNvSpPr>
          <p:nvPr/>
        </p:nvSpPr>
        <p:spPr>
          <a:xfrm flipH="1">
            <a:off x="7503049" y="5236210"/>
            <a:ext cx="50520" cy="51389"/>
          </a:xfrm>
          <a:prstGeom prst="ellipse">
            <a:avLst/>
          </a:prstGeom>
          <a:noFill/>
          <a:ln w="1270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>
            <a:spLocks/>
          </p:cNvSpPr>
          <p:nvPr/>
        </p:nvSpPr>
        <p:spPr>
          <a:xfrm flipH="1">
            <a:off x="7639990" y="5070134"/>
            <a:ext cx="65088" cy="66208"/>
          </a:xfrm>
          <a:prstGeom prst="ellipse">
            <a:avLst/>
          </a:prstGeom>
          <a:noFill/>
          <a:ln w="2540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>
            <a:spLocks/>
          </p:cNvSpPr>
          <p:nvPr/>
        </p:nvSpPr>
        <p:spPr>
          <a:xfrm flipH="1">
            <a:off x="7584631" y="5195419"/>
            <a:ext cx="32003" cy="32553"/>
          </a:xfrm>
          <a:prstGeom prst="ellipse">
            <a:avLst/>
          </a:prstGeom>
          <a:noFill/>
          <a:ln w="1270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8" name="Group 257"/>
          <p:cNvGrpSpPr/>
          <p:nvPr/>
        </p:nvGrpSpPr>
        <p:grpSpPr>
          <a:xfrm>
            <a:off x="6981761" y="5509267"/>
            <a:ext cx="360006" cy="239657"/>
            <a:chOff x="1238555" y="2577478"/>
            <a:chExt cx="550789" cy="314590"/>
          </a:xfrm>
        </p:grpSpPr>
        <p:pic>
          <p:nvPicPr>
            <p:cNvPr id="259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09743" y="2577478"/>
              <a:ext cx="71188" cy="70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0" name="Picture 259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7893" y="2612859"/>
              <a:ext cx="106783" cy="106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1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99082" y="2750543"/>
              <a:ext cx="71188" cy="70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2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6968" y="2750545"/>
              <a:ext cx="142376" cy="14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80505" y="2821306"/>
              <a:ext cx="71188" cy="70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4" name="Picture 263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93576" y="2595169"/>
              <a:ext cx="106783" cy="106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5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38555" y="2679784"/>
              <a:ext cx="142376" cy="14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1" name="Oval 300"/>
          <p:cNvSpPr>
            <a:spLocks/>
          </p:cNvSpPr>
          <p:nvPr/>
        </p:nvSpPr>
        <p:spPr>
          <a:xfrm flipH="1">
            <a:off x="6989942" y="5597791"/>
            <a:ext cx="79656" cy="81026"/>
          </a:xfrm>
          <a:prstGeom prst="ellipse">
            <a:avLst/>
          </a:prstGeom>
          <a:noFill/>
          <a:ln w="2540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Oval 301"/>
          <p:cNvSpPr>
            <a:spLocks/>
          </p:cNvSpPr>
          <p:nvPr/>
        </p:nvSpPr>
        <p:spPr>
          <a:xfrm flipH="1">
            <a:off x="6815056" y="6000370"/>
            <a:ext cx="79656" cy="81026"/>
          </a:xfrm>
          <a:prstGeom prst="ellipse">
            <a:avLst/>
          </a:prstGeom>
          <a:noFill/>
          <a:ln w="2540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Oval 302"/>
          <p:cNvSpPr>
            <a:spLocks/>
          </p:cNvSpPr>
          <p:nvPr/>
        </p:nvSpPr>
        <p:spPr>
          <a:xfrm flipH="1">
            <a:off x="7256969" y="5657465"/>
            <a:ext cx="79656" cy="81026"/>
          </a:xfrm>
          <a:prstGeom prst="ellipse">
            <a:avLst/>
          </a:prstGeom>
          <a:noFill/>
          <a:ln w="2540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Oval 303"/>
          <p:cNvSpPr>
            <a:spLocks/>
          </p:cNvSpPr>
          <p:nvPr/>
        </p:nvSpPr>
        <p:spPr>
          <a:xfrm flipH="1">
            <a:off x="6890312" y="5875220"/>
            <a:ext cx="54864" cy="54864"/>
          </a:xfrm>
          <a:prstGeom prst="ellipse">
            <a:avLst/>
          </a:prstGeom>
          <a:noFill/>
          <a:ln w="1905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Oval 304"/>
          <p:cNvSpPr>
            <a:spLocks/>
          </p:cNvSpPr>
          <p:nvPr/>
        </p:nvSpPr>
        <p:spPr>
          <a:xfrm flipH="1">
            <a:off x="7116842" y="5526673"/>
            <a:ext cx="54864" cy="54864"/>
          </a:xfrm>
          <a:prstGeom prst="ellipse">
            <a:avLst/>
          </a:prstGeom>
          <a:noFill/>
          <a:ln w="1905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2" name="Group 311"/>
          <p:cNvGrpSpPr/>
          <p:nvPr/>
        </p:nvGrpSpPr>
        <p:grpSpPr>
          <a:xfrm>
            <a:off x="7908931" y="4934329"/>
            <a:ext cx="399714" cy="296241"/>
            <a:chOff x="5015965" y="889843"/>
            <a:chExt cx="935548" cy="693364"/>
          </a:xfrm>
        </p:grpSpPr>
        <p:pic>
          <p:nvPicPr>
            <p:cNvPr id="313" name="Picture 46" descr="sphere4_bi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794" y="1122469"/>
              <a:ext cx="24606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4" name="Picture 46" descr="sphere4_bi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965" y="1143485"/>
              <a:ext cx="311747" cy="31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5" name="Picture 46" descr="sphere4_bi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578" y="901733"/>
              <a:ext cx="222511" cy="222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6" name="Picture 46" descr="sphere4_bi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1188" y="1360696"/>
              <a:ext cx="222511" cy="222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" name="Picture 46" descr="sphere4_bi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555" y="1130774"/>
              <a:ext cx="190547" cy="19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22027" y="1286101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9" name="Picture 51" descr="sphere5_bi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95551" y="1427552"/>
              <a:ext cx="101407" cy="11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0" name="Picture 46" descr="sphere4_bi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082" y="889843"/>
              <a:ext cx="147295" cy="147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1" name="Picture 46" descr="sphere4_bi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4218" y="974815"/>
              <a:ext cx="147295" cy="147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3" name="Group 322"/>
          <p:cNvGrpSpPr/>
          <p:nvPr/>
        </p:nvGrpSpPr>
        <p:grpSpPr>
          <a:xfrm>
            <a:off x="8315166" y="5270987"/>
            <a:ext cx="331422" cy="378697"/>
            <a:chOff x="2277081" y="2114976"/>
            <a:chExt cx="331422" cy="378697"/>
          </a:xfrm>
        </p:grpSpPr>
        <p:cxnSp>
          <p:nvCxnSpPr>
            <p:cNvPr id="327" name="Curved Connector 326"/>
            <p:cNvCxnSpPr/>
            <p:nvPr/>
          </p:nvCxnSpPr>
          <p:spPr>
            <a:xfrm rot="1200000">
              <a:off x="2277081" y="2114976"/>
              <a:ext cx="331422" cy="266624"/>
            </a:xfrm>
            <a:prstGeom prst="curvedConnector3">
              <a:avLst>
                <a:gd name="adj1" fmla="val 50000"/>
              </a:avLst>
            </a:prstGeom>
            <a:ln w="508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/>
            <p:nvPr/>
          </p:nvCxnSpPr>
          <p:spPr>
            <a:xfrm rot="15000000" flipH="1">
              <a:off x="2543689" y="2443678"/>
              <a:ext cx="64955" cy="35036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5" name="Curved Connector 324"/>
          <p:cNvCxnSpPr/>
          <p:nvPr/>
        </p:nvCxnSpPr>
        <p:spPr>
          <a:xfrm rot="1200000">
            <a:off x="7895663" y="5429719"/>
            <a:ext cx="331422" cy="266624"/>
          </a:xfrm>
          <a:prstGeom prst="curvedConnector3">
            <a:avLst>
              <a:gd name="adj1" fmla="val 50000"/>
            </a:avLst>
          </a:prstGeom>
          <a:ln w="254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Arrow Connector 325"/>
          <p:cNvCxnSpPr/>
          <p:nvPr/>
        </p:nvCxnSpPr>
        <p:spPr>
          <a:xfrm rot="15000000" flipH="1">
            <a:off x="8162271" y="5758421"/>
            <a:ext cx="64955" cy="350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Arrow Connector 329"/>
          <p:cNvCxnSpPr/>
          <p:nvPr/>
        </p:nvCxnSpPr>
        <p:spPr>
          <a:xfrm>
            <a:off x="5625337" y="5099691"/>
            <a:ext cx="575915" cy="1499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med" len="med"/>
          </a:ln>
          <a:effectLst>
            <a:outerShdw blurRad="50800" dist="38100" dir="27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Arrow Connector 330"/>
          <p:cNvCxnSpPr/>
          <p:nvPr/>
        </p:nvCxnSpPr>
        <p:spPr>
          <a:xfrm>
            <a:off x="5613906" y="4815403"/>
            <a:ext cx="725644" cy="1499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med" len="med"/>
          </a:ln>
          <a:effectLst>
            <a:outerShdw blurRad="50800" dist="38100" dir="27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Arrow Connector 331"/>
          <p:cNvCxnSpPr/>
          <p:nvPr/>
        </p:nvCxnSpPr>
        <p:spPr>
          <a:xfrm>
            <a:off x="5625337" y="5987345"/>
            <a:ext cx="225154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med" len="med"/>
          </a:ln>
          <a:effectLst>
            <a:outerShdw blurRad="50800" dist="38100" dir="27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Arrow Connector 332"/>
          <p:cNvCxnSpPr/>
          <p:nvPr/>
        </p:nvCxnSpPr>
        <p:spPr>
          <a:xfrm>
            <a:off x="5625337" y="5695513"/>
            <a:ext cx="324827" cy="1499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med" len="med"/>
          </a:ln>
          <a:effectLst>
            <a:outerShdw blurRad="50800" dist="38100" dir="27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Arrow Connector 334"/>
          <p:cNvCxnSpPr/>
          <p:nvPr/>
        </p:nvCxnSpPr>
        <p:spPr>
          <a:xfrm>
            <a:off x="5634828" y="6234408"/>
            <a:ext cx="225154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med" len="med"/>
          </a:ln>
          <a:effectLst>
            <a:outerShdw blurRad="50800" dist="38100" dir="27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Arrow Connector 335"/>
          <p:cNvCxnSpPr/>
          <p:nvPr/>
        </p:nvCxnSpPr>
        <p:spPr>
          <a:xfrm>
            <a:off x="5625337" y="5395506"/>
            <a:ext cx="430835" cy="1499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med" len="med"/>
          </a:ln>
          <a:effectLst>
            <a:outerShdw blurRad="50800" dist="38100" dir="27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8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High-Resolution Rapid Refresh (HRRR)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44163" y="1140261"/>
            <a:ext cx="855924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spcBef>
                <a:spcPts val="900"/>
              </a:spcBef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/>
                <a:cs typeface="Arial"/>
              </a:rPr>
              <a:t>Real-time operational forecasts for the CONUS (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dirty="0" err="1">
                <a:latin typeface="Arial"/>
                <a:cs typeface="Arial"/>
              </a:rPr>
              <a:t>x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=</a:t>
            </a:r>
            <a:r>
              <a:rPr lang="en-US" sz="2000" dirty="0" smtClean="0">
                <a:latin typeface="Arial"/>
                <a:cs typeface="Arial"/>
              </a:rPr>
              <a:t> 3 km)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1335" r="3835" b="10614"/>
          <a:stretch/>
        </p:blipFill>
        <p:spPr>
          <a:xfrm>
            <a:off x="5176008" y="1595169"/>
            <a:ext cx="3727403" cy="2210686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4163" y="1547043"/>
            <a:ext cx="4750538" cy="31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7388" lvl="1" indent="-344488">
              <a:spcBef>
                <a:spcPts val="900"/>
              </a:spcBef>
              <a:buClr>
                <a:schemeClr val="bg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Forecasts produced every 1 h for up to 15 h forecast</a:t>
            </a:r>
          </a:p>
          <a:p>
            <a:pPr marL="687388" lvl="1" indent="-344488">
              <a:spcBef>
                <a:spcPts val="900"/>
              </a:spcBef>
              <a:buClr>
                <a:schemeClr val="bg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Data assimilation used to create initial conditions, but does not use ARM data that can be used as an independent data set</a:t>
            </a:r>
          </a:p>
          <a:p>
            <a:pPr marL="687388" lvl="1" indent="-344488">
              <a:spcBef>
                <a:spcPts val="900"/>
              </a:spcBef>
              <a:buClr>
                <a:schemeClr val="bg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In this study, 15-h forecasts (at hourly intervals) starting from 00, 06, 12, and 18 UTC with a focus on 1-6 h forecasts</a:t>
            </a:r>
          </a:p>
          <a:p>
            <a:pPr marL="800100" lvl="1" indent="-342900">
              <a:spcBef>
                <a:spcPts val="900"/>
              </a:spcBef>
              <a:buSzPct val="100000"/>
              <a:buBlip>
                <a:blip r:embed="rId3"/>
              </a:buBlip>
            </a:pP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08" y="3668388"/>
            <a:ext cx="3727403" cy="5522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44163" y="4663122"/>
            <a:ext cx="8492345" cy="2097719"/>
            <a:chOff x="344163" y="4663122"/>
            <a:chExt cx="8492345" cy="2097719"/>
          </a:xfrm>
        </p:grpSpPr>
        <p:sp>
          <p:nvSpPr>
            <p:cNvPr id="8" name="Rectangle 7"/>
            <p:cNvSpPr/>
            <p:nvPr/>
          </p:nvSpPr>
          <p:spPr>
            <a:xfrm>
              <a:off x="433137" y="4694058"/>
              <a:ext cx="1371600" cy="27670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07771" y="4694057"/>
              <a:ext cx="1371600" cy="27670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47534" y="4694056"/>
              <a:ext cx="1371600" cy="27670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179371" y="4694056"/>
              <a:ext cx="1371600" cy="27670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15697" y="4694056"/>
              <a:ext cx="1371600" cy="27670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83860" y="4694056"/>
              <a:ext cx="1371600" cy="27670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3382" y="4663132"/>
              <a:ext cx="1114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April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41450" y="4663130"/>
              <a:ext cx="1114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May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83336" y="4663128"/>
              <a:ext cx="11503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June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74748" y="4663126"/>
              <a:ext cx="11369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July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23100" y="4663124"/>
              <a:ext cx="11666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August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46320" y="4663122"/>
              <a:ext cx="1254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>
                  <a:solidFill>
                    <a:schemeClr val="bg1"/>
                  </a:solidFill>
                  <a:latin typeface="Arial"/>
                  <a:cs typeface="Arial"/>
                </a:rPr>
                <a:t>September</a:t>
              </a:r>
              <a:endParaRPr lang="en-US" sz="1600" dirty="0" smtClean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97986" y="5201910"/>
              <a:ext cx="1856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HI-SCALE IOP 1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1473303" y="5094485"/>
              <a:ext cx="1505666" cy="0"/>
            </a:xfrm>
            <a:prstGeom prst="line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7095194" y="5094485"/>
              <a:ext cx="1505666" cy="0"/>
            </a:xfrm>
            <a:prstGeom prst="line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919877" y="5157114"/>
              <a:ext cx="1856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HI-SCALE IOP 2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433137" y="5673527"/>
              <a:ext cx="6260206" cy="3199"/>
            </a:xfrm>
            <a:prstGeom prst="line">
              <a:avLst/>
            </a:prstGeom>
            <a:ln>
              <a:solidFill>
                <a:srgbClr val="0432FF"/>
              </a:solidFill>
              <a:headEnd type="non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842184" y="5527992"/>
              <a:ext cx="116978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432FF"/>
                  </a:solidFill>
                  <a:latin typeface="Arial"/>
                  <a:cs typeface="Arial"/>
                </a:rPr>
                <a:t>HRRR v2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7597826" y="5687118"/>
              <a:ext cx="1065826" cy="0"/>
            </a:xfrm>
            <a:prstGeom prst="line">
              <a:avLst/>
            </a:prstGeom>
            <a:ln>
              <a:solidFill>
                <a:srgbClr val="0432FF"/>
              </a:solidFill>
              <a:headEnd type="non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804064" y="5536726"/>
              <a:ext cx="95959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smtClean="0">
                  <a:solidFill>
                    <a:srgbClr val="0432FF"/>
                  </a:solidFill>
                  <a:latin typeface="Arial"/>
                  <a:cs typeface="Arial"/>
                </a:rPr>
                <a:t>HRRR v3</a:t>
              </a:r>
              <a:endParaRPr lang="en-US" sz="1600" dirty="0" smtClean="0">
                <a:solidFill>
                  <a:srgbClr val="0432FF"/>
                </a:solidFill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71194" y="5820553"/>
              <a:ext cx="311176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432FF"/>
                  </a:solidFill>
                  <a:latin typeface="Arial"/>
                  <a:cs typeface="Arial"/>
                </a:rPr>
                <a:t>k</a:t>
              </a:r>
              <a:r>
                <a:rPr lang="en-US" sz="1600" dirty="0" smtClean="0">
                  <a:solidFill>
                    <a:srgbClr val="0432FF"/>
                  </a:solidFill>
                  <a:latin typeface="Arial"/>
                  <a:cs typeface="Arial"/>
                </a:rPr>
                <a:t>nown “low-level warm dry bias”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42051" y="5837511"/>
              <a:ext cx="239445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432FF"/>
                  </a:solidFill>
                  <a:latin typeface="Arial"/>
                  <a:cs typeface="Arial"/>
                </a:rPr>
                <a:t>m</a:t>
              </a:r>
              <a:r>
                <a:rPr lang="en-US" sz="1200" dirty="0" smtClean="0">
                  <a:solidFill>
                    <a:srgbClr val="0432FF"/>
                  </a:solidFill>
                  <a:latin typeface="Arial"/>
                  <a:cs typeface="Arial"/>
                </a:rPr>
                <a:t>icrophysics: </a:t>
              </a:r>
              <a:r>
                <a:rPr lang="en-US" sz="1200" dirty="0" err="1" smtClean="0">
                  <a:solidFill>
                    <a:srgbClr val="0432FF"/>
                  </a:solidFill>
                  <a:latin typeface="Arial"/>
                  <a:cs typeface="Arial"/>
                </a:rPr>
                <a:t>Thomspon</a:t>
              </a:r>
              <a:r>
                <a:rPr lang="en-US" sz="1200" dirty="0" smtClean="0">
                  <a:solidFill>
                    <a:srgbClr val="0432FF"/>
                  </a:solidFill>
                  <a:latin typeface="Arial"/>
                  <a:cs typeface="Arial"/>
                </a:rPr>
                <a:t> /aerosol</a:t>
              </a:r>
            </a:p>
            <a:p>
              <a:pPr algn="ctr"/>
              <a:r>
                <a:rPr lang="en-US" sz="1200" dirty="0" smtClean="0">
                  <a:solidFill>
                    <a:srgbClr val="0432FF"/>
                  </a:solidFill>
                  <a:latin typeface="Arial"/>
                  <a:cs typeface="Arial"/>
                </a:rPr>
                <a:t>surface-layer and BL: MYNN</a:t>
              </a:r>
            </a:p>
            <a:p>
              <a:pPr algn="ctr"/>
              <a:r>
                <a:rPr lang="en-US" sz="1200" dirty="0">
                  <a:solidFill>
                    <a:srgbClr val="0432FF"/>
                  </a:solidFill>
                  <a:latin typeface="Arial"/>
                  <a:cs typeface="Arial"/>
                </a:rPr>
                <a:t>l</a:t>
              </a:r>
              <a:r>
                <a:rPr lang="en-US" sz="1200" dirty="0" smtClean="0">
                  <a:solidFill>
                    <a:srgbClr val="0432FF"/>
                  </a:solidFill>
                  <a:latin typeface="Arial"/>
                  <a:cs typeface="Arial"/>
                </a:rPr>
                <a:t>and-surface: RUC</a:t>
              </a:r>
            </a:p>
            <a:p>
              <a:pPr algn="ctr"/>
              <a:r>
                <a:rPr lang="en-US" sz="1200" dirty="0">
                  <a:solidFill>
                    <a:srgbClr val="0432FF"/>
                  </a:solidFill>
                  <a:latin typeface="Arial"/>
                  <a:cs typeface="Arial"/>
                </a:rPr>
                <a:t>r</a:t>
              </a:r>
              <a:r>
                <a:rPr lang="en-US" sz="1200" dirty="0" smtClean="0">
                  <a:solidFill>
                    <a:srgbClr val="0432FF"/>
                  </a:solidFill>
                  <a:latin typeface="Arial"/>
                  <a:cs typeface="Arial"/>
                </a:rPr>
                <a:t>adiation: RRTMG</a:t>
              </a:r>
            </a:p>
            <a:p>
              <a:pPr algn="ctr"/>
              <a:r>
                <a:rPr lang="en-US" sz="1200" dirty="0">
                  <a:solidFill>
                    <a:srgbClr val="0432FF"/>
                  </a:solidFill>
                  <a:latin typeface="Arial"/>
                  <a:cs typeface="Arial"/>
                </a:rPr>
                <a:t>c</a:t>
              </a:r>
              <a:r>
                <a:rPr lang="en-US" sz="1200" dirty="0" smtClean="0">
                  <a:solidFill>
                    <a:srgbClr val="0432FF"/>
                  </a:solidFill>
                  <a:latin typeface="Arial"/>
                  <a:cs typeface="Arial"/>
                </a:rPr>
                <a:t>umulus convection: off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4163" y="5820553"/>
              <a:ext cx="223501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432FF"/>
                  </a:solidFill>
                  <a:latin typeface="Arial"/>
                  <a:cs typeface="Arial"/>
                </a:rPr>
                <a:t>m</a:t>
              </a:r>
              <a:r>
                <a:rPr lang="en-US" sz="1200" dirty="0" smtClean="0">
                  <a:solidFill>
                    <a:srgbClr val="0432FF"/>
                  </a:solidFill>
                  <a:latin typeface="Arial"/>
                  <a:cs typeface="Arial"/>
                </a:rPr>
                <a:t>icrophysics: </a:t>
              </a:r>
              <a:r>
                <a:rPr lang="en-US" sz="1200" dirty="0" err="1" smtClean="0">
                  <a:solidFill>
                    <a:srgbClr val="0432FF"/>
                  </a:solidFill>
                  <a:latin typeface="Arial"/>
                  <a:cs typeface="Arial"/>
                </a:rPr>
                <a:t>Thomspon</a:t>
              </a:r>
              <a:endParaRPr lang="en-US" sz="1200" dirty="0" smtClean="0">
                <a:solidFill>
                  <a:srgbClr val="0432FF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1200" dirty="0" smtClean="0">
                  <a:solidFill>
                    <a:srgbClr val="0432FF"/>
                  </a:solidFill>
                  <a:latin typeface="Arial"/>
                  <a:cs typeface="Arial"/>
                </a:rPr>
                <a:t>surface-layer and BL: MYNN</a:t>
              </a:r>
            </a:p>
            <a:p>
              <a:pPr algn="ctr"/>
              <a:r>
                <a:rPr lang="en-US" sz="1200" dirty="0">
                  <a:solidFill>
                    <a:srgbClr val="0432FF"/>
                  </a:solidFill>
                  <a:latin typeface="Arial"/>
                  <a:cs typeface="Arial"/>
                </a:rPr>
                <a:t>l</a:t>
              </a:r>
              <a:r>
                <a:rPr lang="en-US" sz="1200" dirty="0" smtClean="0">
                  <a:solidFill>
                    <a:srgbClr val="0432FF"/>
                  </a:solidFill>
                  <a:latin typeface="Arial"/>
                  <a:cs typeface="Arial"/>
                </a:rPr>
                <a:t>and-surface: RUC</a:t>
              </a:r>
            </a:p>
            <a:p>
              <a:pPr algn="ctr"/>
              <a:r>
                <a:rPr lang="en-US" sz="1200" dirty="0">
                  <a:solidFill>
                    <a:srgbClr val="0432FF"/>
                  </a:solidFill>
                  <a:latin typeface="Arial"/>
                  <a:cs typeface="Arial"/>
                </a:rPr>
                <a:t>r</a:t>
              </a:r>
              <a:r>
                <a:rPr lang="en-US" sz="1200" dirty="0" smtClean="0">
                  <a:solidFill>
                    <a:srgbClr val="0432FF"/>
                  </a:solidFill>
                  <a:latin typeface="Arial"/>
                  <a:cs typeface="Arial"/>
                </a:rPr>
                <a:t>adiation: Goddard</a:t>
              </a:r>
            </a:p>
            <a:p>
              <a:pPr algn="ctr"/>
              <a:r>
                <a:rPr lang="en-US" sz="1200" dirty="0">
                  <a:solidFill>
                    <a:srgbClr val="0432FF"/>
                  </a:solidFill>
                  <a:latin typeface="Arial"/>
                  <a:cs typeface="Arial"/>
                </a:rPr>
                <a:t>c</a:t>
              </a:r>
              <a:r>
                <a:rPr lang="en-US" sz="1200" dirty="0" smtClean="0">
                  <a:solidFill>
                    <a:srgbClr val="0432FF"/>
                  </a:solidFill>
                  <a:latin typeface="Arial"/>
                  <a:cs typeface="Arial"/>
                </a:rPr>
                <a:t>umulus convection: 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841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Questions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5760" y="1140261"/>
            <a:ext cx="8008219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spcBef>
                <a:spcPts val="900"/>
              </a:spcBef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/>
                <a:cs typeface="Arial"/>
              </a:rPr>
              <a:t>How well does HRRR / WRF represent the observed atmospheric conditions, particularly </a:t>
            </a:r>
            <a:r>
              <a:rPr lang="en-US" sz="2000" b="1" dirty="0" smtClean="0">
                <a:solidFill>
                  <a:srgbClr val="011893"/>
                </a:solidFill>
                <a:latin typeface="Arial"/>
                <a:cs typeface="Arial"/>
              </a:rPr>
              <a:t>cloudiness</a:t>
            </a:r>
            <a:r>
              <a:rPr lang="en-US" sz="2000" dirty="0" smtClean="0">
                <a:solidFill>
                  <a:srgbClr val="011893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011893"/>
                </a:solidFill>
                <a:latin typeface="Arial"/>
                <a:cs typeface="Arial"/>
              </a:rPr>
              <a:t>and its effect on radiation</a:t>
            </a:r>
            <a:r>
              <a:rPr lang="en-US" sz="2000" dirty="0" smtClean="0">
                <a:latin typeface="Arial"/>
                <a:cs typeface="Arial"/>
              </a:rPr>
              <a:t>, in the vicinity of the SGP site?</a:t>
            </a:r>
          </a:p>
        </p:txBody>
      </p:sp>
      <p:pic>
        <p:nvPicPr>
          <p:cNvPr id="9" name="Picture 8" descr="P8306852.JPG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31103" r="15549" b="43342"/>
          <a:stretch/>
        </p:blipFill>
        <p:spPr>
          <a:xfrm>
            <a:off x="701270" y="2153501"/>
            <a:ext cx="7411452" cy="1798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r="24361" b="25868"/>
          <a:stretch/>
        </p:blipFill>
        <p:spPr>
          <a:xfrm>
            <a:off x="5337058" y="4109877"/>
            <a:ext cx="2775664" cy="2612437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65760" y="4109877"/>
            <a:ext cx="4797506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spcBef>
                <a:spcPts val="900"/>
              </a:spcBef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/>
                <a:cs typeface="Arial"/>
              </a:rPr>
              <a:t>How well does HRRR / WRF represent the </a:t>
            </a:r>
            <a:r>
              <a:rPr lang="en-US" sz="2000" b="1" dirty="0" smtClean="0">
                <a:solidFill>
                  <a:srgbClr val="011893"/>
                </a:solidFill>
                <a:latin typeface="Arial"/>
                <a:cs typeface="Arial"/>
              </a:rPr>
              <a:t>spatial and temporal variability </a:t>
            </a:r>
            <a:r>
              <a:rPr lang="en-US" sz="2000" dirty="0" smtClean="0">
                <a:latin typeface="Arial"/>
                <a:cs typeface="Arial"/>
              </a:rPr>
              <a:t>that is seen in the observations?</a:t>
            </a: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018712" y="6306168"/>
            <a:ext cx="1505666" cy="34376"/>
          </a:xfrm>
          <a:prstGeom prst="line">
            <a:avLst/>
          </a:prstGeom>
          <a:ln>
            <a:solidFill>
              <a:schemeClr val="bg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018711" y="6349912"/>
            <a:ext cx="150566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t>100 km</a:t>
            </a:r>
            <a:endParaRPr lang="en-US" sz="12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15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-2455863" y="3602037"/>
            <a:ext cx="2133600" cy="365125"/>
          </a:xfrm>
        </p:spPr>
        <p:txBody>
          <a:bodyPr/>
          <a:lstStyle/>
          <a:p>
            <a:fld id="{03722D57-58D6-9447-A6D5-A97F6C35A8F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Slide Number Placeholder 33"/>
          <p:cNvSpPr txBox="1">
            <a:spLocks/>
          </p:cNvSpPr>
          <p:nvPr/>
        </p:nvSpPr>
        <p:spPr>
          <a:xfrm>
            <a:off x="6877126" y="6492875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668" y="2981505"/>
            <a:ext cx="7287174" cy="621792"/>
          </a:xfrm>
          <a:prstGeom prst="rect">
            <a:avLst/>
          </a:prstGeom>
          <a:noFill/>
          <a:ln w="25400">
            <a:noFill/>
          </a:ln>
          <a:effectLst/>
        </p:spPr>
        <p:txBody>
          <a:bodyPr vert="horz" lIns="457200" tIns="457200" rIns="457200" bIns="4572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D575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defRPr/>
            </a:pPr>
            <a:r>
              <a:rPr lang="en-US" sz="2400" dirty="0" smtClean="0"/>
              <a:t>Comparison with ARM Operational </a:t>
            </a:r>
          </a:p>
          <a:p>
            <a:pPr algn="ctr">
              <a:defRPr/>
            </a:pPr>
            <a:r>
              <a:rPr lang="en-US" sz="2400" dirty="0" smtClean="0"/>
              <a:t>and HI-SCALE Campaign Measurements</a:t>
            </a:r>
          </a:p>
        </p:txBody>
      </p:sp>
    </p:spTree>
    <p:extLst>
      <p:ext uri="{BB962C8B-B14F-4D97-AF65-F5344CB8AC3E}">
        <p14:creationId xmlns:p14="http://schemas.microsoft.com/office/powerpoint/2010/main" val="16980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Cloudiness on May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1" t="34770" r="37693" b="31897"/>
          <a:stretch/>
        </p:blipFill>
        <p:spPr>
          <a:xfrm>
            <a:off x="189914" y="1246380"/>
            <a:ext cx="6023278" cy="5407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t="16626" r="5077" b="12821"/>
          <a:stretch/>
        </p:blipFill>
        <p:spPr>
          <a:xfrm>
            <a:off x="5092505" y="1990568"/>
            <a:ext cx="3868615" cy="391926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3083089" y="3284161"/>
            <a:ext cx="2009416" cy="2179"/>
          </a:xfrm>
          <a:prstGeom prst="line">
            <a:avLst/>
          </a:prstGeom>
          <a:ln>
            <a:solidFill>
              <a:schemeClr val="bg1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88893" y="6214378"/>
            <a:ext cx="28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MODIS Aqua ~1945 UTC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7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040"/>
            <a:ext cx="7287174" cy="62179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/>
              <a:t>Observed and Simulated Radiation: May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9" y="1163455"/>
            <a:ext cx="7817981" cy="5448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1802" y="1293421"/>
            <a:ext cx="376989" cy="20685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smtClean="0">
                <a:latin typeface="Arial" charset="0"/>
                <a:ea typeface="Arial" charset="0"/>
                <a:cs typeface="Arial" charset="0"/>
              </a:rPr>
              <a:t>E31</a:t>
            </a:r>
            <a:endParaRPr lang="en-US" sz="12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4250" y="1293419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4199" y="1297193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86647" y="1293420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1802" y="2373947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4250" y="2373945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4199" y="2377719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E41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86647" y="2373946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1802" y="4553406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4250" y="4553404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4199" y="4557178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6647" y="4553405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E40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1802" y="5627082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34250" y="5627080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74199" y="5630854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E35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86647" y="5627081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E21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34250" y="3458013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74199" y="3461787"/>
            <a:ext cx="376989" cy="190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E13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0012" y="3648258"/>
            <a:ext cx="1650045" cy="518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265034" y="3544719"/>
            <a:ext cx="1091437" cy="62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6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16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bserved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simulated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62345" y="3522568"/>
            <a:ext cx="1981177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defRPr/>
            </a:pPr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impact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of clouds on radiation too low</a:t>
            </a:r>
          </a:p>
        </p:txBody>
      </p:sp>
    </p:spTree>
    <p:extLst>
      <p:ext uri="{BB962C8B-B14F-4D97-AF65-F5344CB8AC3E}">
        <p14:creationId xmlns:p14="http://schemas.microsoft.com/office/powerpoint/2010/main" val="36824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NNL Platinu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NNL Silv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NNL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9917D40B5B9047B09D9348E1890EAD" ma:contentTypeVersion="0" ma:contentTypeDescription="Create a new document." ma:contentTypeScope="" ma:versionID="06cce73511c002087e5c6a1a58ff3d2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A934AD-432E-4852-8DAF-562668D277E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07A4CEB-6A52-4823-9129-AF87F215FF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50041AB-DF43-4249-B936-51BF745D99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TEST PNNL_PowerPoint_Template</Template>
  <TotalTime>46403</TotalTime>
  <Words>1519</Words>
  <Application>Microsoft Macintosh PowerPoint</Application>
  <PresentationFormat>On-screen Show (4:3)</PresentationFormat>
  <Paragraphs>420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Calibri</vt:lpstr>
      <vt:lpstr>Symbol</vt:lpstr>
      <vt:lpstr>Wingdings</vt:lpstr>
      <vt:lpstr>Arial</vt:lpstr>
      <vt:lpstr>PNNL Platinum Theme</vt:lpstr>
      <vt:lpstr>PNNL Silver Theme</vt:lpstr>
      <vt:lpstr>PNNL White Theme</vt:lpstr>
      <vt:lpstr>Using High-Resolution ARM Observations to Evaluate High-Resolution WRF Simulations</vt:lpstr>
      <vt:lpstr>Motivation</vt:lpstr>
      <vt:lpstr>ARM Southern Great Plains “Supersite”</vt:lpstr>
      <vt:lpstr>Holistic Interactions of Shallow Clouds, Aerosols and Land Ecosystems (HI-SCALE) Campaign</vt:lpstr>
      <vt:lpstr>High-Resolution Rapid Refresh (HRRR)</vt:lpstr>
      <vt:lpstr>Questions</vt:lpstr>
      <vt:lpstr>PowerPoint Presentation</vt:lpstr>
      <vt:lpstr>Cloudiness on May 3</vt:lpstr>
      <vt:lpstr>Observed and Simulated Radiation: May 3</vt:lpstr>
      <vt:lpstr>Variability in Downward SW on May 3</vt:lpstr>
      <vt:lpstr>Spatial Variability of Radiation during IOP 1</vt:lpstr>
      <vt:lpstr>Observed and Simulated Radiation: Sept. 6</vt:lpstr>
      <vt:lpstr>Variability in Downward SW on September 6</vt:lpstr>
      <vt:lpstr>Spatial Variability of Radiation during IOP 2</vt:lpstr>
      <vt:lpstr>Surface Temperature and Humidity during IOP 1</vt:lpstr>
      <vt:lpstr>Surface Temperature and Humidity during IOP 2</vt:lpstr>
      <vt:lpstr>Skin Temperature: May 6 (Clear Sky, IOP 1)</vt:lpstr>
      <vt:lpstr>Skin Temperature: Sept. 11 (Clear Sky, IOP 2)</vt:lpstr>
      <vt:lpstr>Surface Wind Variability during IOP1</vt:lpstr>
      <vt:lpstr>Surface Wind Variability during IOP2</vt:lpstr>
      <vt:lpstr>Wind Profiles: Observed Low-Level Jet</vt:lpstr>
      <vt:lpstr>Wind Profiles: Simulated Low-Level Jet</vt:lpstr>
      <vt:lpstr>Wind Profile Variability</vt:lpstr>
      <vt:lpstr>Boundary Layer Depth during IOP 1</vt:lpstr>
      <vt:lpstr>Boundary Layer Depth on May 5 (Clear Sky)</vt:lpstr>
      <vt:lpstr>Boundary Layer Depth during IOP 2</vt:lpstr>
      <vt:lpstr>Boundary Layer Depth on Sept. 11 (Clear Sky)</vt:lpstr>
      <vt:lpstr>Summary</vt:lpstr>
      <vt:lpstr>LES Representation of Clouds</vt:lpstr>
    </vt:vector>
  </TitlesOfParts>
  <Company>Pacific Northwest Versions panel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Sciences &amp; Global Change Division   Leadership Target:  Climate Science and Integrated Models</dc:title>
  <dc:creator>d3y383</dc:creator>
  <cp:lastModifiedBy>Fast, Jerome D</cp:lastModifiedBy>
  <cp:revision>1298</cp:revision>
  <cp:lastPrinted>2014-03-06T00:22:12Z</cp:lastPrinted>
  <dcterms:created xsi:type="dcterms:W3CDTF">2013-03-13T15:26:04Z</dcterms:created>
  <dcterms:modified xsi:type="dcterms:W3CDTF">2017-06-14T03:18:14Z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0x010100A79917D40B5B9047B09D9348E1890EAD</vt:lpwstr>
  </property>
  <property fmtid="{D5CDD505-2E9C-101B-9397-08002B2CF9AE}" pid="3" name="_dlc_DocIdItemGuid">
    <vt:lpwstr>16b3e821-a40f-4c62-a8a1-36ac26ae6d6f</vt:lpwstr>
  </property>
</Properties>
</file>