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tiff" ContentType="image/tiff"/>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96" r:id="rId3"/>
    <p:sldId id="272" r:id="rId4"/>
    <p:sldId id="298" r:id="rId5"/>
    <p:sldId id="269" r:id="rId6"/>
    <p:sldId id="268" r:id="rId7"/>
    <p:sldId id="285" r:id="rId8"/>
    <p:sldId id="265" r:id="rId9"/>
    <p:sldId id="304" r:id="rId10"/>
    <p:sldId id="270" r:id="rId11"/>
    <p:sldId id="308" r:id="rId12"/>
    <p:sldId id="271" r:id="rId13"/>
    <p:sldId id="261" r:id="rId14"/>
    <p:sldId id="262" r:id="rId15"/>
    <p:sldId id="278" r:id="rId16"/>
    <p:sldId id="283" r:id="rId17"/>
    <p:sldId id="277" r:id="rId18"/>
    <p:sldId id="280" r:id="rId19"/>
    <p:sldId id="266" r:id="rId20"/>
    <p:sldId id="267" r:id="rId21"/>
    <p:sldId id="279" r:id="rId22"/>
    <p:sldId id="299" r:id="rId23"/>
    <p:sldId id="286" r:id="rId24"/>
    <p:sldId id="303" r:id="rId25"/>
    <p:sldId id="307" r:id="rId26"/>
    <p:sldId id="305" r:id="rId27"/>
    <p:sldId id="287"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8" autoAdjust="0"/>
    <p:restoredTop sz="75110" autoAdjust="0"/>
  </p:normalViewPr>
  <p:slideViewPr>
    <p:cSldViewPr snapToGrid="0">
      <p:cViewPr varScale="1">
        <p:scale>
          <a:sx n="88" d="100"/>
          <a:sy n="88" d="100"/>
        </p:scale>
        <p:origin x="-776"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4FF73D-6407-BE4E-A92C-1F476DD3776D}" type="datetimeFigureOut">
              <a:rPr lang="en-US" smtClean="0"/>
              <a:t>14/06/17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59EAD-387C-FE40-9D85-87FECB78CDAE}" type="slidenum">
              <a:rPr lang="en-US" smtClean="0"/>
              <a:t>‹#›</a:t>
            </a:fld>
            <a:endParaRPr lang="en-US"/>
          </a:p>
        </p:txBody>
      </p:sp>
    </p:spTree>
    <p:extLst>
      <p:ext uri="{BB962C8B-B14F-4D97-AF65-F5344CB8AC3E}">
        <p14:creationId xmlns:p14="http://schemas.microsoft.com/office/powerpoint/2010/main" val="2006445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9770D-CA16-8B47-BAC2-EDF031C16789}" type="datetimeFigureOut">
              <a:rPr lang="en-US" smtClean="0"/>
              <a:t>14/06/17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FFE970-4D14-A34A-86DC-4FFB68D88EC7}" type="slidenum">
              <a:rPr lang="en-US" smtClean="0"/>
              <a:t>‹#›</a:t>
            </a:fld>
            <a:endParaRPr lang="en-US"/>
          </a:p>
        </p:txBody>
      </p:sp>
    </p:spTree>
    <p:extLst>
      <p:ext uri="{BB962C8B-B14F-4D97-AF65-F5344CB8AC3E}">
        <p14:creationId xmlns:p14="http://schemas.microsoft.com/office/powerpoint/2010/main" val="395593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prominent case study on </a:t>
            </a:r>
            <a:r>
              <a:rPr lang="en-US" baseline="0" dirty="0" err="1"/>
              <a:t>mesoscale</a:t>
            </a:r>
            <a:r>
              <a:rPr lang="en-US" baseline="0" dirty="0"/>
              <a:t> dust storms in the Arabian Peninsula</a:t>
            </a:r>
          </a:p>
          <a:p>
            <a:r>
              <a:rPr lang="en-US" baseline="0" dirty="0" smtClean="0"/>
              <a:t>This </a:t>
            </a:r>
            <a:r>
              <a:rPr lang="en-US" baseline="0" dirty="0"/>
              <a:t>region Is one of the major contributors to global dust burden. However, it has not been studied sufficiently enough. In particular, we focus on haboob dust </a:t>
            </a:r>
            <a:r>
              <a:rPr lang="en-US" baseline="0" dirty="0" smtClean="0"/>
              <a:t>storms</a:t>
            </a:r>
            <a:r>
              <a:rPr lang="mr-IN" baseline="0" dirty="0" smtClean="0"/>
              <a:t>…</a:t>
            </a:r>
            <a:endParaRPr lang="en-US" baseline="0" dirty="0" smtClean="0"/>
          </a:p>
          <a:p>
            <a:r>
              <a:rPr lang="en-US" baseline="0" dirty="0" smtClean="0"/>
              <a:t>Aircraft measurements obtained during the NCAR rain enhancement campaign in 2007.</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1</a:t>
            </a:fld>
            <a:endParaRPr lang="en-US"/>
          </a:p>
        </p:txBody>
      </p:sp>
    </p:spTree>
    <p:extLst>
      <p:ext uri="{BB962C8B-B14F-4D97-AF65-F5344CB8AC3E}">
        <p14:creationId xmlns:p14="http://schemas.microsoft.com/office/powerpoint/2010/main" val="297333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pattern and difference</a:t>
            </a:r>
            <a:r>
              <a:rPr lang="en-US" baseline="0" dirty="0"/>
              <a:t> in </a:t>
            </a:r>
            <a:r>
              <a:rPr lang="en-US" baseline="0" dirty="0" err="1"/>
              <a:t>retrivals</a:t>
            </a:r>
            <a:r>
              <a:rPr lang="en-US" baseline="0" dirty="0"/>
              <a:t>. SEVIRI AOD is considerably lower then MODIS. Satellite AODs are highly contaminated with clouds. Overall, we simulate reasonable patterns of dust loading.</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13</a:t>
            </a:fld>
            <a:endParaRPr lang="en-US"/>
          </a:p>
        </p:txBody>
      </p:sp>
    </p:spTree>
    <p:extLst>
      <p:ext uri="{BB962C8B-B14F-4D97-AF65-F5344CB8AC3E}">
        <p14:creationId xmlns:p14="http://schemas.microsoft.com/office/powerpoint/2010/main" val="114815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instruments and the range of particle sizes</a:t>
            </a:r>
            <a:r>
              <a:rPr lang="en-US" baseline="0" dirty="0" smtClean="0"/>
              <a:t> measured</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15</a:t>
            </a:fld>
            <a:endParaRPr lang="en-US"/>
          </a:p>
        </p:txBody>
      </p:sp>
    </p:spTree>
    <p:extLst>
      <p:ext uri="{BB962C8B-B14F-4D97-AF65-F5344CB8AC3E}">
        <p14:creationId xmlns:p14="http://schemas.microsoft.com/office/powerpoint/2010/main" val="56422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 clouds sampled by the aircraft.</a:t>
            </a:r>
            <a:r>
              <a:rPr lang="en-US" baseline="0" dirty="0" smtClean="0"/>
              <a:t> Given the small areal extent, we treat the </a:t>
            </a:r>
          </a:p>
          <a:p>
            <a:endParaRPr lang="en-US" baseline="0" dirty="0" smtClean="0"/>
          </a:p>
          <a:p>
            <a:r>
              <a:rPr lang="en-US" baseline="0" dirty="0" smtClean="0"/>
              <a:t>Every day except 7</a:t>
            </a:r>
            <a:r>
              <a:rPr lang="en-US" baseline="30000" dirty="0" smtClean="0"/>
              <a:t>th</a:t>
            </a:r>
            <a:r>
              <a:rPr lang="en-US" baseline="0" dirty="0" smtClean="0"/>
              <a:t> there is dust. Stations although reported haboobs almost every day.</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16</a:t>
            </a:fld>
            <a:endParaRPr lang="en-US"/>
          </a:p>
        </p:txBody>
      </p:sp>
    </p:spTree>
    <p:extLst>
      <p:ext uri="{BB962C8B-B14F-4D97-AF65-F5344CB8AC3E}">
        <p14:creationId xmlns:p14="http://schemas.microsoft.com/office/powerpoint/2010/main" val="7611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vertical velocity</a:t>
            </a:r>
            <a:r>
              <a:rPr lang="en-US" baseline="0" dirty="0" smtClean="0"/>
              <a:t> at 1000 m plotted </a:t>
            </a:r>
            <a:r>
              <a:rPr lang="en-US" baseline="0" smtClean="0"/>
              <a:t>with color. </a:t>
            </a:r>
            <a:endParaRPr lang="en-US"/>
          </a:p>
        </p:txBody>
      </p:sp>
      <p:sp>
        <p:nvSpPr>
          <p:cNvPr id="4" name="Slide Number Placeholder 3"/>
          <p:cNvSpPr>
            <a:spLocks noGrp="1"/>
          </p:cNvSpPr>
          <p:nvPr>
            <p:ph type="sldNum" sz="quarter" idx="10"/>
          </p:nvPr>
        </p:nvSpPr>
        <p:spPr/>
        <p:txBody>
          <a:bodyPr/>
          <a:lstStyle/>
          <a:p>
            <a:fld id="{14FFE970-4D14-A34A-86DC-4FFB68D88EC7}" type="slidenum">
              <a:rPr lang="en-US" smtClean="0"/>
              <a:t>18</a:t>
            </a:fld>
            <a:endParaRPr lang="en-US"/>
          </a:p>
        </p:txBody>
      </p:sp>
    </p:spTree>
    <p:extLst>
      <p:ext uri="{BB962C8B-B14F-4D97-AF65-F5344CB8AC3E}">
        <p14:creationId xmlns:p14="http://schemas.microsoft.com/office/powerpoint/2010/main" val="410647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a</a:t>
            </a:r>
            <a:r>
              <a:rPr lang="en-US" baseline="0" dirty="0" smtClean="0"/>
              <a:t> very simple dust generation scheme. The primary element is the statistical source function, based on MODIS </a:t>
            </a:r>
            <a:r>
              <a:rPr lang="en-US" baseline="0" dirty="0" err="1" smtClean="0"/>
              <a:t>insturment</a:t>
            </a:r>
            <a:r>
              <a:rPr lang="en-US" baseline="0" dirty="0" smtClean="0"/>
              <a:t>. There is a large number of </a:t>
            </a:r>
            <a:r>
              <a:rPr lang="en-US" baseline="0" dirty="0" err="1" smtClean="0"/>
              <a:t>sf</a:t>
            </a:r>
            <a:r>
              <a:rPr lang="en-US" baseline="0" dirty="0" smtClean="0"/>
              <a:t> proposed for dust generation schemes. A similar, but a more advanced approach is back tracking.</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24</a:t>
            </a:fld>
            <a:endParaRPr lang="en-US"/>
          </a:p>
        </p:txBody>
      </p:sp>
    </p:spTree>
    <p:extLst>
      <p:ext uri="{BB962C8B-B14F-4D97-AF65-F5344CB8AC3E}">
        <p14:creationId xmlns:p14="http://schemas.microsoft.com/office/powerpoint/2010/main" val="1714025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cumulative</a:t>
            </a:r>
            <a:r>
              <a:rPr lang="en-US" baseline="0" dirty="0" smtClean="0"/>
              <a:t> plots + station data. </a:t>
            </a:r>
            <a:r>
              <a:rPr lang="en-US" dirty="0" smtClean="0"/>
              <a:t>So,</a:t>
            </a:r>
            <a:r>
              <a:rPr lang="en-US" baseline="0" dirty="0" smtClean="0"/>
              <a:t> as we seen, the model underestimates precipitation compared to TRMM, although it is close to station measurements, although it is in line </a:t>
            </a:r>
            <a:r>
              <a:rPr lang="en-US" baseline="0" dirty="0" err="1" smtClean="0"/>
              <a:t>with</a:t>
            </a:r>
            <a:r>
              <a:rPr lang="en-US" dirty="0" err="1" smtClean="0"/>
              <a:t>No</a:t>
            </a:r>
            <a:r>
              <a:rPr lang="en-US" baseline="0" dirty="0" smtClean="0"/>
              <a:t> </a:t>
            </a:r>
            <a:r>
              <a:rPr lang="en-US" baseline="0" dirty="0"/>
              <a:t>principal differences when using alternative microphysical schemes. The message is that despite larger areas are covered with high </a:t>
            </a:r>
            <a:r>
              <a:rPr lang="en-US" baseline="0" dirty="0" err="1"/>
              <a:t>dBZ</a:t>
            </a:r>
            <a:r>
              <a:rPr lang="en-US" baseline="0" dirty="0"/>
              <a:t> values in the model, precipitation amount is underestimated. It needs additional consideration, the likely explanation is narrower vertical extent of convective cells in the model.</a:t>
            </a:r>
          </a:p>
        </p:txBody>
      </p:sp>
      <p:sp>
        <p:nvSpPr>
          <p:cNvPr id="4" name="Slide Number Placeholder 3"/>
          <p:cNvSpPr>
            <a:spLocks noGrp="1"/>
          </p:cNvSpPr>
          <p:nvPr>
            <p:ph type="sldNum" sz="quarter" idx="10"/>
          </p:nvPr>
        </p:nvSpPr>
        <p:spPr/>
        <p:txBody>
          <a:bodyPr/>
          <a:lstStyle/>
          <a:p>
            <a:fld id="{14FFE970-4D14-A34A-86DC-4FFB68D88EC7}" type="slidenum">
              <a:rPr lang="en-US" smtClean="0"/>
              <a:t>25</a:t>
            </a:fld>
            <a:endParaRPr lang="en-US"/>
          </a:p>
        </p:txBody>
      </p:sp>
    </p:spTree>
    <p:extLst>
      <p:ext uri="{BB962C8B-B14F-4D97-AF65-F5344CB8AC3E}">
        <p14:creationId xmlns:p14="http://schemas.microsoft.com/office/powerpoint/2010/main" val="63665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would like to stress one more time that in situ aircraft obs. of aerosol loading is extremely valuable data, especially in Arabia. Here is the list of obs. Dust campaigns with aircraft data, none of the in our area. Not during the season of intense haboobs.</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26</a:t>
            </a:fld>
            <a:endParaRPr lang="en-US"/>
          </a:p>
        </p:txBody>
      </p:sp>
    </p:spTree>
    <p:extLst>
      <p:ext uri="{BB962C8B-B14F-4D97-AF65-F5344CB8AC3E}">
        <p14:creationId xmlns:p14="http://schemas.microsoft.com/office/powerpoint/2010/main" val="262898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this is our outline. I will focus briefly on model setup and data sources that were used. Present the model evaluation results. Show the comparison with </a:t>
            </a:r>
            <a:r>
              <a:rPr lang="en-US" baseline="0" dirty="0" err="1"/>
              <a:t>satelltie</a:t>
            </a:r>
            <a:r>
              <a:rPr lang="en-US" baseline="0" dirty="0"/>
              <a:t> and aircraft data, and discuss the main features of simulated dust events.</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28</a:t>
            </a:fld>
            <a:endParaRPr lang="en-US"/>
          </a:p>
        </p:txBody>
      </p:sp>
    </p:spTree>
    <p:extLst>
      <p:ext uri="{BB962C8B-B14F-4D97-AF65-F5344CB8AC3E}">
        <p14:creationId xmlns:p14="http://schemas.microsoft.com/office/powerpoint/2010/main" val="3157574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Haboob dust storms</a:t>
            </a:r>
            <a:r>
              <a:rPr lang="en-US" baseline="0" dirty="0" smtClean="0"/>
              <a:t> are initiated by cold pool outflows from precipitation thunderstorms. It happens in all parts of the world. It is a prominent feature in USA. In some cases, cold pools might reach synoptic scales, like on an example. Here, it is the so-called pink dust product based on SEVIRI instrument.</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2</a:t>
            </a:fld>
            <a:endParaRPr lang="en-US"/>
          </a:p>
        </p:txBody>
      </p:sp>
    </p:spTree>
    <p:extLst>
      <p:ext uri="{BB962C8B-B14F-4D97-AF65-F5344CB8AC3E}">
        <p14:creationId xmlns:p14="http://schemas.microsoft.com/office/powerpoint/2010/main" val="135103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Given that we want to compare size distributions, we choose one of the most detailed 8-bin aerosol scheme with feedbacks </a:t>
            </a:r>
            <a:r>
              <a:rPr lang="mr-IN" baseline="0" dirty="0" smtClean="0"/>
              <a:t>–</a:t>
            </a:r>
            <a:r>
              <a:rPr lang="en-US" baseline="0" dirty="0" smtClean="0"/>
              <a:t> 8 bin MOSAIC</a:t>
            </a:r>
          </a:p>
          <a:p>
            <a:pPr marL="228600" indent="-228600">
              <a:buAutoNum type="arabicPeriod"/>
            </a:pPr>
            <a:r>
              <a:rPr lang="en-US" baseline="0" dirty="0" smtClean="0"/>
              <a:t>GOCART emission</a:t>
            </a:r>
          </a:p>
          <a:p>
            <a:r>
              <a:rPr lang="en-US" baseline="0" dirty="0" smtClean="0"/>
              <a:t>3. Cumulus parameterizations is turned off in both domains. Resolution and boundary conditions.</a:t>
            </a:r>
          </a:p>
          <a:p>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3</a:t>
            </a:fld>
            <a:endParaRPr lang="en-US"/>
          </a:p>
        </p:txBody>
      </p:sp>
    </p:spTree>
    <p:extLst>
      <p:ext uri="{BB962C8B-B14F-4D97-AF65-F5344CB8AC3E}">
        <p14:creationId xmlns:p14="http://schemas.microsoft.com/office/powerpoint/2010/main" val="114070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’s the list of the data sources used. The movie shows the SEVIRI pink dust product. So, here we see the series of thunderstorms, of different strength, moving from the east. The storms are initiated on the escarpment of </a:t>
            </a:r>
            <a:r>
              <a:rPr lang="en-US" baseline="0" dirty="0" err="1"/>
              <a:t>Hidjaz</a:t>
            </a:r>
            <a:r>
              <a:rPr lang="en-US" baseline="0" dirty="0"/>
              <a:t> and </a:t>
            </a:r>
            <a:r>
              <a:rPr lang="en-US" baseline="0" dirty="0" err="1"/>
              <a:t>Asir</a:t>
            </a:r>
            <a:r>
              <a:rPr lang="en-US" baseline="0" dirty="0"/>
              <a:t> mountains on the eastern coast of AP, enhancing and growing as they </a:t>
            </a:r>
            <a:r>
              <a:rPr lang="en-US" baseline="0" dirty="0" err="1"/>
              <a:t>propogate</a:t>
            </a:r>
            <a:r>
              <a:rPr lang="en-US" baseline="0" dirty="0"/>
              <a:t> to the center of AP.</a:t>
            </a:r>
          </a:p>
          <a:p>
            <a:endParaRPr lang="en-US" baseline="0" dirty="0"/>
          </a:p>
          <a:p>
            <a:r>
              <a:rPr lang="en-US" baseline="0" dirty="0"/>
              <a:t>The primary goal of this product is to visualize dust. It would appear pink. Here, you can see both the classical dust storms initiated by conventional winds. I hope that you are also able to spot haboobs here. They appear as dust clouds on the edge of thunderstorms, of cause they are often not seen below the anvils.</a:t>
            </a:r>
          </a:p>
          <a:p>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4</a:t>
            </a:fld>
            <a:endParaRPr lang="en-US"/>
          </a:p>
        </p:txBody>
      </p:sp>
    </p:spTree>
    <p:extLst>
      <p:ext uri="{BB962C8B-B14F-4D97-AF65-F5344CB8AC3E}">
        <p14:creationId xmlns:p14="http://schemas.microsoft.com/office/powerpoint/2010/main" val="319933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primary conditions leading to intense convection are the upper layer trough, divergence, accompanied by low-level </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5</a:t>
            </a:fld>
            <a:endParaRPr lang="en-US"/>
          </a:p>
        </p:txBody>
      </p:sp>
    </p:spTree>
    <p:extLst>
      <p:ext uri="{BB962C8B-B14F-4D97-AF65-F5344CB8AC3E}">
        <p14:creationId xmlns:p14="http://schemas.microsoft.com/office/powerpoint/2010/main" val="1238047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it? Thunder</a:t>
            </a:r>
            <a:r>
              <a:rPr lang="en-US" baseline="0" dirty="0" smtClean="0"/>
              <a:t>storms, </a:t>
            </a:r>
            <a:endParaRPr lang="en-US" dirty="0" smtClean="0"/>
          </a:p>
          <a:p>
            <a:r>
              <a:rPr lang="en-US" dirty="0" smtClean="0"/>
              <a:t>1. Thunderstorms</a:t>
            </a:r>
            <a:r>
              <a:rPr lang="en-US" baseline="0" dirty="0" smtClean="0"/>
              <a:t> moving to the east, </a:t>
            </a:r>
            <a:r>
              <a:rPr lang="en-US" baseline="0" dirty="0" err="1" smtClean="0"/>
              <a:t>precipiating</a:t>
            </a:r>
            <a:r>
              <a:rPr lang="en-US" baseline="0" dirty="0" smtClean="0"/>
              <a:t> and producing </a:t>
            </a:r>
            <a:r>
              <a:rPr lang="en-US" baseline="0" dirty="0" err="1" smtClean="0"/>
              <a:t>habobbs</a:t>
            </a:r>
            <a:r>
              <a:rPr lang="en-US" baseline="0" dirty="0" smtClean="0"/>
              <a:t>.</a:t>
            </a:r>
            <a:endParaRPr lang="en-US" dirty="0" smtClean="0"/>
          </a:p>
          <a:p>
            <a:r>
              <a:rPr lang="en-US" dirty="0" smtClean="0"/>
              <a:t>2.Clouds</a:t>
            </a:r>
            <a:r>
              <a:rPr lang="en-US" baseline="0" dirty="0" smtClean="0"/>
              <a:t> are initiated on the escarpment of the Hedjaz and </a:t>
            </a:r>
            <a:r>
              <a:rPr lang="en-US" baseline="0" dirty="0" err="1" smtClean="0"/>
              <a:t>Asir</a:t>
            </a:r>
            <a:r>
              <a:rPr lang="en-US" baseline="0" dirty="0" smtClean="0"/>
              <a:t> Mountains</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9</a:t>
            </a:fld>
            <a:endParaRPr lang="en-US"/>
          </a:p>
        </p:txBody>
      </p:sp>
    </p:spTree>
    <p:extLst>
      <p:ext uri="{BB962C8B-B14F-4D97-AF65-F5344CB8AC3E}">
        <p14:creationId xmlns:p14="http://schemas.microsoft.com/office/powerpoint/2010/main" val="354711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MERRA</a:t>
            </a:r>
            <a:r>
              <a:rPr lang="en-US" baseline="0" dirty="0" smtClean="0"/>
              <a:t> misses this event.</a:t>
            </a:r>
          </a:p>
          <a:p>
            <a:pPr marL="228600" indent="-228600">
              <a:buAutoNum type="arabicPeriod"/>
            </a:pPr>
            <a:r>
              <a:rPr lang="en-US" baseline="0" dirty="0" smtClean="0"/>
              <a:t>ECMWF has some. WRF is in line with it.</a:t>
            </a:r>
          </a:p>
          <a:p>
            <a:pPr marL="228600" indent="-228600">
              <a:buAutoNum type="arabicPeriod"/>
            </a:pPr>
            <a:r>
              <a:rPr lang="en-US" baseline="0" dirty="0" smtClean="0"/>
              <a:t>The </a:t>
            </a:r>
            <a:r>
              <a:rPr lang="en-US" baseline="0" dirty="0" err="1" smtClean="0"/>
              <a:t>precip</a:t>
            </a:r>
            <a:r>
              <a:rPr lang="en-US" baseline="0" dirty="0" smtClean="0"/>
              <a:t> patter is consistent with April climatology.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10</a:t>
            </a:fld>
            <a:endParaRPr lang="en-US"/>
          </a:p>
        </p:txBody>
      </p:sp>
    </p:spTree>
    <p:extLst>
      <p:ext uri="{BB962C8B-B14F-4D97-AF65-F5344CB8AC3E}">
        <p14:creationId xmlns:p14="http://schemas.microsoft.com/office/powerpoint/2010/main" val="3888625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the dust is generated in the central AP. Dry and wet deposition are about of the same order of magnitude.</a:t>
            </a:r>
            <a:endParaRPr lang="en-US" dirty="0"/>
          </a:p>
        </p:txBody>
      </p:sp>
      <p:sp>
        <p:nvSpPr>
          <p:cNvPr id="4" name="Slide Number Placeholder 3"/>
          <p:cNvSpPr>
            <a:spLocks noGrp="1"/>
          </p:cNvSpPr>
          <p:nvPr>
            <p:ph type="sldNum" sz="quarter" idx="10"/>
          </p:nvPr>
        </p:nvSpPr>
        <p:spPr/>
        <p:txBody>
          <a:bodyPr/>
          <a:lstStyle/>
          <a:p>
            <a:fld id="{14FFE970-4D14-A34A-86DC-4FFB68D88EC7}" type="slidenum">
              <a:rPr lang="en-US" smtClean="0"/>
              <a:t>11</a:t>
            </a:fld>
            <a:endParaRPr lang="en-US"/>
          </a:p>
        </p:txBody>
      </p:sp>
    </p:spTree>
    <p:extLst>
      <p:ext uri="{BB962C8B-B14F-4D97-AF65-F5344CB8AC3E}">
        <p14:creationId xmlns:p14="http://schemas.microsoft.com/office/powerpoint/2010/main" val="162573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Dots</a:t>
            </a:r>
            <a:r>
              <a:rPr lang="en-US" baseline="0" dirty="0"/>
              <a:t> and circles are the AERONET and SEVIRI AOD retrievals, continuous lines are the models. The main figure is the upper left </a:t>
            </a:r>
            <a:r>
              <a:rPr lang="mr-IN" baseline="0" dirty="0"/>
              <a:t>–</a:t>
            </a:r>
            <a:r>
              <a:rPr lang="en-US" baseline="0" dirty="0"/>
              <a:t> the only one in the central AP, near Riyadh.</a:t>
            </a:r>
          </a:p>
          <a:p>
            <a:endParaRPr lang="en-US" baseline="0" dirty="0"/>
          </a:p>
          <a:p>
            <a:r>
              <a:rPr lang="en-US" baseline="0" dirty="0"/>
              <a:t>MERRA-2 is in fully consistent with AERONET as it assimilates it.</a:t>
            </a:r>
          </a:p>
          <a:p>
            <a:endParaRPr lang="en-US" baseline="0" dirty="0"/>
          </a:p>
          <a:p>
            <a:r>
              <a:rPr lang="en-US" baseline="0" dirty="0"/>
              <a:t>Difference in retrievals.</a:t>
            </a:r>
          </a:p>
        </p:txBody>
      </p:sp>
      <p:sp>
        <p:nvSpPr>
          <p:cNvPr id="4" name="Slide Number Placeholder 3"/>
          <p:cNvSpPr>
            <a:spLocks noGrp="1"/>
          </p:cNvSpPr>
          <p:nvPr>
            <p:ph type="sldNum" sz="quarter" idx="10"/>
          </p:nvPr>
        </p:nvSpPr>
        <p:spPr/>
        <p:txBody>
          <a:bodyPr/>
          <a:lstStyle/>
          <a:p>
            <a:fld id="{14FFE970-4D14-A34A-86DC-4FFB68D88EC7}" type="slidenum">
              <a:rPr lang="en-US" smtClean="0"/>
              <a:t>12</a:t>
            </a:fld>
            <a:endParaRPr lang="en-US"/>
          </a:p>
        </p:txBody>
      </p:sp>
    </p:spTree>
    <p:extLst>
      <p:ext uri="{BB962C8B-B14F-4D97-AF65-F5344CB8AC3E}">
        <p14:creationId xmlns:p14="http://schemas.microsoft.com/office/powerpoint/2010/main" val="424486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B308FF-0942-459C-AD61-5F733313CBC9}" type="datetimeFigureOut">
              <a:rPr lang="en-US" smtClean="0"/>
              <a:t>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77615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308FF-0942-459C-AD61-5F733313CBC9}" type="datetimeFigureOut">
              <a:rPr lang="en-US" smtClean="0"/>
              <a:t>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108441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308FF-0942-459C-AD61-5F733313CBC9}" type="datetimeFigureOut">
              <a:rPr lang="en-US" smtClean="0"/>
              <a:t>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1786004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26CD03A4-3FF9-F443-85DA-E029B8B116C0}" type="slidenum">
              <a:rPr lang="en-US"/>
              <a:pPr/>
              <a:t>‹#›</a:t>
            </a:fld>
            <a:endParaRPr lang="en-US"/>
          </a:p>
        </p:txBody>
      </p:sp>
    </p:spTree>
    <p:extLst>
      <p:ext uri="{BB962C8B-B14F-4D97-AF65-F5344CB8AC3E}">
        <p14:creationId xmlns:p14="http://schemas.microsoft.com/office/powerpoint/2010/main" val="58497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308FF-0942-459C-AD61-5F733313CBC9}" type="datetimeFigureOut">
              <a:rPr lang="en-US" smtClean="0"/>
              <a:t>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113996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308FF-0942-459C-AD61-5F733313CBC9}" type="datetimeFigureOut">
              <a:rPr lang="en-US" smtClean="0"/>
              <a:t>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202848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308FF-0942-459C-AD61-5F733313CBC9}" type="datetimeFigureOut">
              <a:rPr lang="en-US" smtClean="0"/>
              <a:t>14/06/17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243861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308FF-0942-459C-AD61-5F733313CBC9}" type="datetimeFigureOut">
              <a:rPr lang="en-US" smtClean="0"/>
              <a:t>14/06/17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284603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308FF-0942-459C-AD61-5F733313CBC9}" type="datetimeFigureOut">
              <a:rPr lang="en-US" smtClean="0"/>
              <a:t>14/06/17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22641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308FF-0942-459C-AD61-5F733313CBC9}" type="datetimeFigureOut">
              <a:rPr lang="en-US" smtClean="0"/>
              <a:t>14/06/17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61687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B308FF-0942-459C-AD61-5F733313CBC9}" type="datetimeFigureOut">
              <a:rPr lang="en-US" smtClean="0"/>
              <a:t>14/06/17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828638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B308FF-0942-459C-AD61-5F733313CBC9}" type="datetimeFigureOut">
              <a:rPr lang="en-US" smtClean="0"/>
              <a:t>14/06/17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8D3E0-7960-478D-9C5C-D3B716B705F0}" type="slidenum">
              <a:rPr lang="en-US" smtClean="0"/>
              <a:t>‹#›</a:t>
            </a:fld>
            <a:endParaRPr lang="en-US"/>
          </a:p>
        </p:txBody>
      </p:sp>
    </p:spTree>
    <p:extLst>
      <p:ext uri="{BB962C8B-B14F-4D97-AF65-F5344CB8AC3E}">
        <p14:creationId xmlns:p14="http://schemas.microsoft.com/office/powerpoint/2010/main" val="37362673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08FF-0942-459C-AD61-5F733313CBC9}" type="datetimeFigureOut">
              <a:rPr lang="en-US" smtClean="0"/>
              <a:t>14/06/17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8D3E0-7960-478D-9C5C-D3B716B705F0}" type="slidenum">
              <a:rPr lang="en-US" smtClean="0"/>
              <a:t>‹#›</a:t>
            </a:fld>
            <a:endParaRPr lang="en-US"/>
          </a:p>
        </p:txBody>
      </p:sp>
    </p:spTree>
    <p:extLst>
      <p:ext uri="{BB962C8B-B14F-4D97-AF65-F5344CB8AC3E}">
        <p14:creationId xmlns:p14="http://schemas.microsoft.com/office/powerpoint/2010/main" val="1234356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oleObject" Target="../embeddings/oleObject1.bin"/><Relationship Id="rId7" Type="http://schemas.openxmlformats.org/officeDocument/2006/relationships/image" Target="../media/image36.emf"/><Relationship Id="rId8" Type="http://schemas.openxmlformats.org/officeDocument/2006/relationships/image" Target="../media/image3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481" y="58396"/>
            <a:ext cx="11207750" cy="791198"/>
          </a:xfrm>
          <a:solidFill>
            <a:schemeClr val="bg1">
              <a:lumMod val="85000"/>
            </a:schemeClr>
          </a:solidFill>
        </p:spPr>
        <p:txBody>
          <a:bodyPr>
            <a:noAutofit/>
          </a:bodyPr>
          <a:lstStyle/>
          <a:p>
            <a:r>
              <a:rPr lang="en-US" sz="2600" b="1" dirty="0"/>
              <a:t>Evaluation of cloud-resolving modeling of haboobs using in-situ and </a:t>
            </a:r>
            <a:br>
              <a:rPr lang="en-US" sz="2600" b="1" dirty="0"/>
            </a:br>
            <a:r>
              <a:rPr lang="en-US" sz="2600" b="1" dirty="0"/>
              <a:t>remotely sensed observations</a:t>
            </a:r>
            <a:endParaRPr lang="en-US" sz="2600" dirty="0"/>
          </a:p>
        </p:txBody>
      </p:sp>
      <p:sp>
        <p:nvSpPr>
          <p:cNvPr id="7" name="Rectangle 6"/>
          <p:cNvSpPr/>
          <p:nvPr/>
        </p:nvSpPr>
        <p:spPr>
          <a:xfrm>
            <a:off x="1333501" y="838825"/>
            <a:ext cx="9747250" cy="323165"/>
          </a:xfrm>
          <a:prstGeom prst="rect">
            <a:avLst/>
          </a:prstGeom>
        </p:spPr>
        <p:txBody>
          <a:bodyPr wrap="square">
            <a:noAutofit/>
          </a:bodyPr>
          <a:lstStyle/>
          <a:p>
            <a:r>
              <a:rPr lang="en-US" sz="1600" dirty="0">
                <a:latin typeface="+mj-lt"/>
              </a:rPr>
              <a:t>Anatolii Anisimov (1), Duncan </a:t>
            </a:r>
            <a:r>
              <a:rPr lang="en-US" sz="1600" dirty="0" err="1">
                <a:latin typeface="+mj-lt"/>
              </a:rPr>
              <a:t>Axisa</a:t>
            </a:r>
            <a:r>
              <a:rPr lang="en-US" sz="1600" dirty="0">
                <a:latin typeface="+mj-lt"/>
              </a:rPr>
              <a:t> (2), Suleiman </a:t>
            </a:r>
            <a:r>
              <a:rPr lang="en-US" sz="1600" dirty="0" err="1">
                <a:latin typeface="+mj-lt"/>
              </a:rPr>
              <a:t>Mostamandi</a:t>
            </a:r>
            <a:r>
              <a:rPr lang="en-US" sz="1600" dirty="0">
                <a:latin typeface="+mj-lt"/>
              </a:rPr>
              <a:t> (1), Paul A. </a:t>
            </a:r>
            <a:r>
              <a:rPr lang="en-US" sz="1600" dirty="0" err="1">
                <a:latin typeface="+mj-lt"/>
              </a:rPr>
              <a:t>Kucera</a:t>
            </a:r>
            <a:r>
              <a:rPr lang="en-US" sz="1600" dirty="0">
                <a:latin typeface="+mj-lt"/>
              </a:rPr>
              <a:t> (2), </a:t>
            </a:r>
            <a:r>
              <a:rPr lang="en-US" sz="1600" dirty="0" err="1">
                <a:latin typeface="+mj-lt"/>
              </a:rPr>
              <a:t>Georgiy</a:t>
            </a:r>
            <a:r>
              <a:rPr lang="en-US" sz="1600" dirty="0">
                <a:latin typeface="+mj-lt"/>
              </a:rPr>
              <a:t> </a:t>
            </a:r>
            <a:r>
              <a:rPr lang="en-US" sz="1600" dirty="0" err="1">
                <a:latin typeface="+mj-lt"/>
              </a:rPr>
              <a:t>Stenchikov</a:t>
            </a:r>
            <a:r>
              <a:rPr lang="en-US" sz="1600" dirty="0">
                <a:latin typeface="+mj-lt"/>
              </a:rPr>
              <a:t> (1) </a:t>
            </a:r>
          </a:p>
        </p:txBody>
      </p:sp>
      <p:pic>
        <p:nvPicPr>
          <p:cNvPr id="11" name="Picture 10" descr="WRF_CHEM_domain_ne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0535"/>
            <a:ext cx="6093467" cy="5330975"/>
          </a:xfrm>
          <a:prstGeom prst="rect">
            <a:avLst/>
          </a:prstGeom>
        </p:spPr>
      </p:pic>
      <p:sp>
        <p:nvSpPr>
          <p:cNvPr id="12" name="Rectangle 11"/>
          <p:cNvSpPr/>
          <p:nvPr/>
        </p:nvSpPr>
        <p:spPr>
          <a:xfrm>
            <a:off x="308476" y="1110006"/>
            <a:ext cx="11714048" cy="631140"/>
          </a:xfrm>
          <a:prstGeom prst="rect">
            <a:avLst/>
          </a:prstGeom>
          <a:solidFill>
            <a:schemeClr val="bg1"/>
          </a:solidFill>
        </p:spPr>
        <p:txBody>
          <a:bodyPr wrap="square">
            <a:noAutofit/>
          </a:bodyPr>
          <a:lstStyle/>
          <a:p>
            <a:r>
              <a:rPr lang="en-US" sz="1600" dirty="0">
                <a:latin typeface="+mj-lt"/>
              </a:rPr>
              <a:t>(1) King Abdullah University of Science and Technology (KAUST), Physical Sciences and Engineering Division, </a:t>
            </a:r>
            <a:r>
              <a:rPr lang="en-US" sz="1600" dirty="0" err="1">
                <a:latin typeface="+mj-lt"/>
              </a:rPr>
              <a:t>Thuwal</a:t>
            </a:r>
            <a:r>
              <a:rPr lang="en-US" sz="1600" dirty="0">
                <a:latin typeface="+mj-lt"/>
              </a:rPr>
              <a:t>, </a:t>
            </a:r>
            <a:r>
              <a:rPr lang="en-US" sz="1600" dirty="0" err="1">
                <a:latin typeface="+mj-lt"/>
              </a:rPr>
              <a:t>Makkah</a:t>
            </a:r>
            <a:r>
              <a:rPr lang="en-US" sz="1600" dirty="0">
                <a:latin typeface="+mj-lt"/>
              </a:rPr>
              <a:t>, Saudi Arabia </a:t>
            </a:r>
          </a:p>
          <a:p>
            <a:r>
              <a:rPr lang="en-US" sz="1600" dirty="0">
                <a:latin typeface="+mj-lt"/>
              </a:rPr>
              <a:t>(2) National Center for Atmospheric Research (NCAR), Boulder, CO, USA</a:t>
            </a:r>
          </a:p>
        </p:txBody>
      </p:sp>
      <p:sp>
        <p:nvSpPr>
          <p:cNvPr id="13" name="TextBox 12"/>
          <p:cNvSpPr txBox="1"/>
          <p:nvPr/>
        </p:nvSpPr>
        <p:spPr>
          <a:xfrm>
            <a:off x="960145" y="2425351"/>
            <a:ext cx="682625" cy="317500"/>
          </a:xfrm>
          <a:prstGeom prst="rect">
            <a:avLst/>
          </a:prstGeom>
          <a:noFill/>
        </p:spPr>
        <p:txBody>
          <a:bodyPr wrap="square" rtlCol="0">
            <a:spAutoFit/>
          </a:bodyPr>
          <a:lstStyle/>
          <a:p>
            <a:r>
              <a:rPr lang="en-US" sz="1400" dirty="0"/>
              <a:t>4.5 km</a:t>
            </a:r>
          </a:p>
        </p:txBody>
      </p:sp>
      <p:sp>
        <p:nvSpPr>
          <p:cNvPr id="14" name="TextBox 13"/>
          <p:cNvSpPr txBox="1"/>
          <p:nvPr/>
        </p:nvSpPr>
        <p:spPr>
          <a:xfrm>
            <a:off x="2557755" y="3356219"/>
            <a:ext cx="1153041" cy="307777"/>
          </a:xfrm>
          <a:prstGeom prst="rect">
            <a:avLst/>
          </a:prstGeom>
          <a:noFill/>
        </p:spPr>
        <p:txBody>
          <a:bodyPr wrap="square" rtlCol="0">
            <a:spAutoFit/>
          </a:bodyPr>
          <a:lstStyle/>
          <a:p>
            <a:r>
              <a:rPr lang="en-US" sz="1400" dirty="0"/>
              <a:t>1.5 km</a:t>
            </a:r>
          </a:p>
        </p:txBody>
      </p:sp>
      <p:sp>
        <p:nvSpPr>
          <p:cNvPr id="10" name="Subtitle 2"/>
          <p:cNvSpPr txBox="1">
            <a:spLocks/>
          </p:cNvSpPr>
          <p:nvPr/>
        </p:nvSpPr>
        <p:spPr>
          <a:xfrm>
            <a:off x="5951798" y="5219700"/>
            <a:ext cx="6080125" cy="1472714"/>
          </a:xfrm>
          <a:prstGeom prst="rect">
            <a:avLst/>
          </a:prstGeom>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pPr>
            <a:r>
              <a:rPr lang="en-US" sz="2000" dirty="0"/>
              <a:t>Aircraft measurements</a:t>
            </a:r>
          </a:p>
          <a:p>
            <a:pPr marL="36000" indent="-285750" algn="just">
              <a:lnSpc>
                <a:spcPct val="100000"/>
              </a:lnSpc>
              <a:spcBef>
                <a:spcPts val="600"/>
              </a:spcBef>
              <a:buFont typeface="Arial"/>
              <a:buChar char="•"/>
            </a:pPr>
            <a:r>
              <a:rPr lang="en-US" sz="1600" dirty="0"/>
              <a:t>The key element of the study is the unique dataset of aircraft measurements performed during the NCAR </a:t>
            </a:r>
            <a:r>
              <a:rPr lang="en-US" sz="1600" dirty="0" smtClean="0"/>
              <a:t>rain enhancement campaign </a:t>
            </a:r>
            <a:r>
              <a:rPr lang="en-US" sz="1600" dirty="0"/>
              <a:t>in 2007. Features the measurements of aerosol size distribution within the haboob “dust cloud”.</a:t>
            </a:r>
          </a:p>
        </p:txBody>
      </p:sp>
      <p:sp>
        <p:nvSpPr>
          <p:cNvPr id="15" name="Subtitle 2"/>
          <p:cNvSpPr txBox="1">
            <a:spLocks/>
          </p:cNvSpPr>
          <p:nvPr/>
        </p:nvSpPr>
        <p:spPr>
          <a:xfrm>
            <a:off x="5948798" y="1749900"/>
            <a:ext cx="6080125" cy="3317400"/>
          </a:xfrm>
          <a:prstGeom prst="rect">
            <a:avLst/>
          </a:prstGeom>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6000">
              <a:lnSpc>
                <a:spcPct val="70000"/>
              </a:lnSpc>
              <a:spcBef>
                <a:spcPts val="0"/>
              </a:spcBef>
            </a:pPr>
            <a:r>
              <a:rPr lang="en-US" sz="2000" dirty="0"/>
              <a:t>Motivation</a:t>
            </a:r>
          </a:p>
          <a:p>
            <a:pPr marL="36000" indent="-285750" algn="just">
              <a:lnSpc>
                <a:spcPct val="100000"/>
              </a:lnSpc>
              <a:buFont typeface="Arial"/>
              <a:buChar char="•"/>
            </a:pPr>
            <a:r>
              <a:rPr lang="en-US" sz="1600" b="1" dirty="0"/>
              <a:t>Arabian Peninsula is one of the major dust generation regions that at present is severely under-sampled </a:t>
            </a:r>
            <a:r>
              <a:rPr lang="en-US" sz="1600" dirty="0"/>
              <a:t>(only single dust observational campaign in 2008). </a:t>
            </a:r>
          </a:p>
          <a:p>
            <a:pPr marL="36000" indent="-285750" algn="just">
              <a:lnSpc>
                <a:spcPct val="100000"/>
              </a:lnSpc>
              <a:spcBef>
                <a:spcPts val="0"/>
              </a:spcBef>
              <a:buFont typeface="Arial"/>
              <a:buChar char="•"/>
            </a:pPr>
            <a:r>
              <a:rPr lang="en-US" sz="1600" dirty="0" err="1"/>
              <a:t>Mesoscale</a:t>
            </a:r>
            <a:r>
              <a:rPr lang="en-US" sz="1600" dirty="0"/>
              <a:t> dust storms (haboobs) in the AP (and everywhere) are studied even less in detail: </a:t>
            </a:r>
          </a:p>
          <a:p>
            <a:pPr marL="493200" lvl="1" indent="-285750" algn="just">
              <a:lnSpc>
                <a:spcPct val="100000"/>
              </a:lnSpc>
              <a:spcBef>
                <a:spcPts val="0"/>
              </a:spcBef>
              <a:buFont typeface="Arial"/>
              <a:buChar char="•"/>
            </a:pPr>
            <a:r>
              <a:rPr lang="en-US" sz="1400" dirty="0"/>
              <a:t>they are hardly identifiable from satellites;</a:t>
            </a:r>
          </a:p>
          <a:p>
            <a:pPr marL="493200" lvl="1" indent="-285750" algn="just">
              <a:lnSpc>
                <a:spcPct val="100000"/>
              </a:lnSpc>
              <a:spcBef>
                <a:spcPts val="0"/>
              </a:spcBef>
              <a:buFont typeface="Arial"/>
              <a:buChar char="•"/>
            </a:pPr>
            <a:r>
              <a:rPr lang="en-US" sz="1400" dirty="0"/>
              <a:t>large-scale models have problems simulating it.</a:t>
            </a:r>
          </a:p>
          <a:p>
            <a:pPr algn="just">
              <a:lnSpc>
                <a:spcPct val="100000"/>
              </a:lnSpc>
              <a:spcBef>
                <a:spcPts val="0"/>
              </a:spcBef>
            </a:pPr>
            <a:r>
              <a:rPr lang="en-US" sz="1600" dirty="0"/>
              <a:t>  At the same time, its contribution to total dust generation is significant (estimated to be from 20% to 50% depending on timing and location (</a:t>
            </a:r>
            <a:r>
              <a:rPr lang="en-US" sz="1600" dirty="0" err="1"/>
              <a:t>Pantillion</a:t>
            </a:r>
            <a:r>
              <a:rPr lang="en-US" sz="1600" dirty="0"/>
              <a:t> et al., 2016))</a:t>
            </a:r>
          </a:p>
          <a:p>
            <a:pPr marL="36000" indent="-285750" algn="just">
              <a:lnSpc>
                <a:spcPct val="100000"/>
              </a:lnSpc>
              <a:spcBef>
                <a:spcPts val="0"/>
              </a:spcBef>
              <a:buFont typeface="Arial"/>
              <a:buChar char="•"/>
            </a:pPr>
            <a:r>
              <a:rPr lang="en-US" sz="1600" dirty="0"/>
              <a:t>There is a demand to evaluate</a:t>
            </a:r>
            <a:r>
              <a:rPr lang="en-US" sz="1600" b="1" dirty="0"/>
              <a:t> WRF-</a:t>
            </a:r>
            <a:r>
              <a:rPr lang="en-US" sz="1600" b="1" dirty="0" err="1"/>
              <a:t>Chem</a:t>
            </a:r>
            <a:r>
              <a:rPr lang="en-US" sz="1600" b="1" dirty="0"/>
              <a:t> </a:t>
            </a:r>
            <a:r>
              <a:rPr lang="en-US" sz="1600" dirty="0"/>
              <a:t>performance in simulating haboobs and their physical properties in the AP</a:t>
            </a:r>
          </a:p>
        </p:txBody>
      </p:sp>
    </p:spTree>
    <p:extLst>
      <p:ext uri="{BB962C8B-B14F-4D97-AF65-F5344CB8AC3E}">
        <p14:creationId xmlns:p14="http://schemas.microsoft.com/office/powerpoint/2010/main" val="6647829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cip_acc_TRMM_daily_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40" y="0"/>
            <a:ext cx="7017933" cy="6694647"/>
          </a:xfrm>
          <a:prstGeom prst="rect">
            <a:avLst/>
          </a:prstGeom>
        </p:spPr>
      </p:pic>
      <p:pic>
        <p:nvPicPr>
          <p:cNvPr id="3" name="Picture 2"/>
          <p:cNvPicPr>
            <a:picLocks noChangeAspect="1"/>
          </p:cNvPicPr>
          <p:nvPr/>
        </p:nvPicPr>
        <p:blipFill>
          <a:blip r:embed="rId4"/>
          <a:stretch>
            <a:fillRect/>
          </a:stretch>
        </p:blipFill>
        <p:spPr>
          <a:xfrm>
            <a:off x="7154334" y="1462015"/>
            <a:ext cx="4995333" cy="4969179"/>
          </a:xfrm>
          <a:prstGeom prst="rect">
            <a:avLst/>
          </a:prstGeom>
        </p:spPr>
      </p:pic>
      <p:sp>
        <p:nvSpPr>
          <p:cNvPr id="4" name="Subtitle 2"/>
          <p:cNvSpPr txBox="1">
            <a:spLocks/>
          </p:cNvSpPr>
          <p:nvPr/>
        </p:nvSpPr>
        <p:spPr>
          <a:xfrm>
            <a:off x="7366000" y="474507"/>
            <a:ext cx="4543777" cy="829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j-lt"/>
              </a:rPr>
              <a:t>TRMM climatology 1999 - 2011 (mm/day)</a:t>
            </a:r>
          </a:p>
          <a:p>
            <a:pPr marL="0" indent="0" algn="ctr">
              <a:buNone/>
            </a:pPr>
            <a:r>
              <a:rPr lang="en-US" sz="2000" dirty="0" err="1">
                <a:latin typeface="+mj-lt"/>
              </a:rPr>
              <a:t>Babu</a:t>
            </a:r>
            <a:r>
              <a:rPr lang="en-US" sz="2000" dirty="0">
                <a:latin typeface="+mj-lt"/>
              </a:rPr>
              <a:t> et al. (2016)</a:t>
            </a:r>
          </a:p>
        </p:txBody>
      </p:sp>
      <p:sp>
        <p:nvSpPr>
          <p:cNvPr id="6"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34893191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722427" y="108864"/>
            <a:ext cx="8831080" cy="522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smtClean="0">
                <a:latin typeface="+mj-lt"/>
              </a:rPr>
              <a:t>Dust generation and deposition</a:t>
            </a:r>
            <a:endParaRPr lang="en-US" sz="3600" dirty="0">
              <a:latin typeface="+mj-lt"/>
            </a:endParaRPr>
          </a:p>
        </p:txBody>
      </p:sp>
      <p:pic>
        <p:nvPicPr>
          <p:cNvPr id="7" name="Picture 6" descr="WRF-CHEM_dus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6" y="861055"/>
            <a:ext cx="12087312" cy="3737710"/>
          </a:xfrm>
          <a:prstGeom prst="rect">
            <a:avLst/>
          </a:prstGeom>
        </p:spPr>
      </p:pic>
    </p:spTree>
    <p:extLst>
      <p:ext uri="{BB962C8B-B14F-4D97-AF65-F5344CB8AC3E}">
        <p14:creationId xmlns:p14="http://schemas.microsoft.com/office/powerpoint/2010/main" val="8847550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p_AOD_nudging_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76" y="544768"/>
            <a:ext cx="12165424" cy="6082712"/>
          </a:xfrm>
          <a:prstGeom prst="rect">
            <a:avLst/>
          </a:prstGeom>
        </p:spPr>
      </p:pic>
      <p:sp>
        <p:nvSpPr>
          <p:cNvPr id="7" name="Subtitle 2"/>
          <p:cNvSpPr txBox="1">
            <a:spLocks/>
          </p:cNvSpPr>
          <p:nvPr/>
        </p:nvSpPr>
        <p:spPr>
          <a:xfrm>
            <a:off x="1722427" y="6669"/>
            <a:ext cx="8831080" cy="522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j-lt"/>
              </a:rPr>
              <a:t>Model evaluation: AOD temporal evolution @ Aeronet sites</a:t>
            </a:r>
          </a:p>
        </p:txBody>
      </p:sp>
      <p:sp>
        <p:nvSpPr>
          <p:cNvPr id="2" name="TextBox 1"/>
          <p:cNvSpPr txBox="1"/>
          <p:nvPr/>
        </p:nvSpPr>
        <p:spPr>
          <a:xfrm>
            <a:off x="4787759" y="554772"/>
            <a:ext cx="2846382" cy="379580"/>
          </a:xfrm>
          <a:prstGeom prst="rect">
            <a:avLst/>
          </a:prstGeom>
          <a:solidFill>
            <a:schemeClr val="bg1"/>
          </a:solidFill>
        </p:spPr>
        <p:txBody>
          <a:bodyPr wrap="square" rtlCol="0">
            <a:spAutoFit/>
          </a:bodyPr>
          <a:lstStyle/>
          <a:p>
            <a:endParaRPr lang="en-US" dirty="0"/>
          </a:p>
        </p:txBody>
      </p:sp>
      <p:sp>
        <p:nvSpPr>
          <p:cNvPr id="5"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42681082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15450"/>
          </a:xfrm>
        </p:spPr>
        <p:txBody>
          <a:bodyPr>
            <a:normAutofit/>
          </a:bodyPr>
          <a:lstStyle/>
          <a:p>
            <a:pPr algn="ctr"/>
            <a:r>
              <a:rPr lang="en-US" sz="2800" dirty="0"/>
              <a:t>Model evaluation: AOD patterns</a:t>
            </a:r>
          </a:p>
        </p:txBody>
      </p:sp>
      <p:pic>
        <p:nvPicPr>
          <p:cNvPr id="4" name="Picture 3" descr="AOD_2007-04-07.png"/>
          <p:cNvPicPr>
            <a:picLocks noChangeAspect="1"/>
          </p:cNvPicPr>
          <p:nvPr/>
        </p:nvPicPr>
        <p:blipFill rotWithShape="1">
          <a:blip r:embed="rId3" cstate="print">
            <a:extLst>
              <a:ext uri="{28A0092B-C50C-407E-A947-70E740481C1C}">
                <a14:useLocalDpi xmlns:a14="http://schemas.microsoft.com/office/drawing/2010/main" val="0"/>
              </a:ext>
            </a:extLst>
          </a:blip>
          <a:srcRect l="9378" r="8970"/>
          <a:stretch/>
        </p:blipFill>
        <p:spPr>
          <a:xfrm>
            <a:off x="-1" y="518847"/>
            <a:ext cx="6092987" cy="6010967"/>
          </a:xfrm>
          <a:prstGeom prst="rect">
            <a:avLst/>
          </a:prstGeom>
        </p:spPr>
      </p:pic>
      <p:pic>
        <p:nvPicPr>
          <p:cNvPr id="6" name="Picture 5" descr="AOD_2007-04-10.png"/>
          <p:cNvPicPr>
            <a:picLocks noChangeAspect="1"/>
          </p:cNvPicPr>
          <p:nvPr/>
        </p:nvPicPr>
        <p:blipFill rotWithShape="1">
          <a:blip r:embed="rId4" cstate="print">
            <a:extLst>
              <a:ext uri="{28A0092B-C50C-407E-A947-70E740481C1C}">
                <a14:useLocalDpi xmlns:a14="http://schemas.microsoft.com/office/drawing/2010/main" val="0"/>
              </a:ext>
            </a:extLst>
          </a:blip>
          <a:srcRect l="8782" r="9271"/>
          <a:stretch/>
        </p:blipFill>
        <p:spPr>
          <a:xfrm>
            <a:off x="6076908" y="518262"/>
            <a:ext cx="6115091" cy="6011551"/>
          </a:xfrm>
          <a:prstGeom prst="rect">
            <a:avLst/>
          </a:prstGeom>
        </p:spPr>
      </p:pic>
      <p:sp>
        <p:nvSpPr>
          <p:cNvPr id="5"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41469794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0"/>
            <a:ext cx="10515600" cy="615450"/>
          </a:xfrm>
        </p:spPr>
        <p:txBody>
          <a:bodyPr>
            <a:normAutofit/>
          </a:bodyPr>
          <a:lstStyle/>
          <a:p>
            <a:pPr algn="ctr"/>
            <a:r>
              <a:rPr lang="en-US" sz="2800" dirty="0"/>
              <a:t>Model evaluation: AOD patterns</a:t>
            </a:r>
          </a:p>
        </p:txBody>
      </p:sp>
      <p:pic>
        <p:nvPicPr>
          <p:cNvPr id="9" name="Picture 8" descr="AOD_2007-04-11.png"/>
          <p:cNvPicPr>
            <a:picLocks noChangeAspect="1"/>
          </p:cNvPicPr>
          <p:nvPr/>
        </p:nvPicPr>
        <p:blipFill rotWithShape="1">
          <a:blip r:embed="rId2" cstate="print">
            <a:extLst>
              <a:ext uri="{28A0092B-C50C-407E-A947-70E740481C1C}">
                <a14:useLocalDpi xmlns:a14="http://schemas.microsoft.com/office/drawing/2010/main" val="0"/>
              </a:ext>
            </a:extLst>
          </a:blip>
          <a:srcRect l="9188" r="9191"/>
          <a:stretch/>
        </p:blipFill>
        <p:spPr>
          <a:xfrm>
            <a:off x="0" y="572012"/>
            <a:ext cx="6037064" cy="5957799"/>
          </a:xfrm>
          <a:prstGeom prst="rect">
            <a:avLst/>
          </a:prstGeom>
        </p:spPr>
      </p:pic>
      <p:pic>
        <p:nvPicPr>
          <p:cNvPr id="10" name="Picture 9" descr="AOD_2007-04-12.png"/>
          <p:cNvPicPr>
            <a:picLocks noChangeAspect="1"/>
          </p:cNvPicPr>
          <p:nvPr/>
        </p:nvPicPr>
        <p:blipFill rotWithShape="1">
          <a:blip r:embed="rId3" cstate="print">
            <a:extLst>
              <a:ext uri="{28A0092B-C50C-407E-A947-70E740481C1C}">
                <a14:useLocalDpi xmlns:a14="http://schemas.microsoft.com/office/drawing/2010/main" val="0"/>
              </a:ext>
            </a:extLst>
          </a:blip>
          <a:srcRect l="9184" r="8746"/>
          <a:stretch/>
        </p:blipFill>
        <p:spPr>
          <a:xfrm>
            <a:off x="6122583" y="572013"/>
            <a:ext cx="6069416" cy="5957799"/>
          </a:xfrm>
          <a:prstGeom prst="rect">
            <a:avLst/>
          </a:prstGeom>
        </p:spPr>
      </p:pic>
      <p:sp>
        <p:nvSpPr>
          <p:cNvPr id="5"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10444492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3" descr="saudi20070409T145900-0031"/>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7951469" y="3555841"/>
            <a:ext cx="3931426" cy="2948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 name="Picture 3" descr="Slide2a"/>
          <p:cNvPicPr>
            <a:picLocks noChangeAspect="1" noChangeArrowheads="1"/>
          </p:cNvPicPr>
          <p:nvPr/>
        </p:nvPicPr>
        <p:blipFill>
          <a:blip r:embed="rId4">
            <a:extLst>
              <a:ext uri="{28A0092B-C50C-407E-A947-70E740481C1C}">
                <a14:useLocalDpi xmlns:a14="http://schemas.microsoft.com/office/drawing/2010/main" val="0"/>
              </a:ext>
            </a:extLst>
          </a:blip>
          <a:srcRect b="6534"/>
          <a:stretch>
            <a:fillRect/>
          </a:stretch>
        </p:blipFill>
        <p:spPr bwMode="auto">
          <a:xfrm>
            <a:off x="234060" y="76200"/>
            <a:ext cx="7265988" cy="509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242591" y="3810000"/>
            <a:ext cx="4809017" cy="12954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64800" indent="-171450" eaLnBrk="1" hangingPunct="1">
              <a:buFont typeface="Arial"/>
              <a:buChar char="•"/>
            </a:pPr>
            <a:r>
              <a:rPr lang="en-US" sz="1100" dirty="0">
                <a:latin typeface="+mn-lt"/>
                <a:cs typeface="Arial" charset="0"/>
              </a:rPr>
              <a:t> </a:t>
            </a:r>
            <a:r>
              <a:rPr lang="en-US" sz="1100" b="1" dirty="0">
                <a:latin typeface="+mn-lt"/>
                <a:cs typeface="Arial" charset="0"/>
              </a:rPr>
              <a:t> Forward Scatter Spectrometer Probe (FSSP) – cloud droplets (3mm - 50mm)</a:t>
            </a:r>
          </a:p>
          <a:p>
            <a:pPr marL="64800" indent="-171450" eaLnBrk="1" hangingPunct="1">
              <a:buFont typeface="Arial"/>
              <a:buChar char="•"/>
            </a:pPr>
            <a:r>
              <a:rPr lang="en-US" sz="1100" b="1" dirty="0">
                <a:latin typeface="+mn-lt"/>
                <a:cs typeface="Arial" charset="0"/>
              </a:rPr>
              <a:t>  Passive Cavity Aerosol Spectrometer Probe (PCASP) – aerosols (0.1</a:t>
            </a:r>
            <a:r>
              <a:rPr lang="ru-RU" sz="1100" b="1" dirty="0">
                <a:latin typeface="+mn-lt"/>
                <a:cs typeface="Arial" charset="0"/>
              </a:rPr>
              <a:t> </a:t>
            </a:r>
            <a:r>
              <a:rPr lang="en-US" sz="1100" b="1" dirty="0">
                <a:latin typeface="+mn-lt"/>
                <a:cs typeface="Arial" charset="0"/>
              </a:rPr>
              <a:t>to 3mm)</a:t>
            </a:r>
          </a:p>
          <a:p>
            <a:pPr marL="64800" indent="-171450" eaLnBrk="1" hangingPunct="1">
              <a:buFont typeface="Arial"/>
              <a:buChar char="•"/>
            </a:pPr>
            <a:r>
              <a:rPr lang="en-US" sz="1100" dirty="0">
                <a:latin typeface="+mn-lt"/>
                <a:cs typeface="Arial" charset="0"/>
              </a:rPr>
              <a:t>  King Liquid Water Content Probe (KLWC) – cloud liquid water content</a:t>
            </a:r>
          </a:p>
          <a:p>
            <a:pPr marL="64800" indent="-171450" eaLnBrk="1" hangingPunct="1">
              <a:buFont typeface="Arial"/>
              <a:buChar char="•"/>
            </a:pPr>
            <a:r>
              <a:rPr lang="en-US" sz="1100" dirty="0">
                <a:latin typeface="+mn-lt"/>
                <a:cs typeface="Arial" charset="0"/>
              </a:rPr>
              <a:t>  TAMU Differential Mobility Analyzer (DMA) – aerosols (0.01mm to 0.38mm)</a:t>
            </a:r>
          </a:p>
          <a:p>
            <a:pPr marL="64800" indent="-171450" eaLnBrk="1" hangingPunct="1">
              <a:buFont typeface="Arial"/>
              <a:buChar char="•"/>
            </a:pPr>
            <a:r>
              <a:rPr lang="en-US" sz="1100" b="1" dirty="0">
                <a:latin typeface="+mn-lt"/>
                <a:cs typeface="Arial" charset="0"/>
              </a:rPr>
              <a:t>  DMT Cloud Condensation Nucleus (CCN) counter</a:t>
            </a:r>
          </a:p>
          <a:p>
            <a:pPr marL="64800" indent="-171450" eaLnBrk="1" hangingPunct="1">
              <a:buFont typeface="Arial"/>
              <a:buChar char="•"/>
            </a:pPr>
            <a:r>
              <a:rPr lang="en-US" sz="1100" dirty="0">
                <a:latin typeface="+mn-lt"/>
                <a:cs typeface="Arial" charset="0"/>
              </a:rPr>
              <a:t>  Arizona State University (ASU) Microanalysis Particle Sampler (MPS)</a:t>
            </a:r>
          </a:p>
          <a:p>
            <a:pPr marL="64800" indent="-171450" eaLnBrk="1" hangingPunct="1">
              <a:buFont typeface="Arial"/>
              <a:buChar char="•"/>
            </a:pPr>
            <a:r>
              <a:rPr lang="en-US" sz="1100" dirty="0">
                <a:latin typeface="+mn-lt"/>
                <a:cs typeface="Arial" charset="0"/>
              </a:rPr>
              <a:t>  University of Wyoming CCN counter</a:t>
            </a:r>
          </a:p>
        </p:txBody>
      </p:sp>
      <p:sp>
        <p:nvSpPr>
          <p:cNvPr id="6" name="Line 5"/>
          <p:cNvSpPr>
            <a:spLocks noChangeShapeType="1"/>
          </p:cNvSpPr>
          <p:nvPr/>
        </p:nvSpPr>
        <p:spPr bwMode="auto">
          <a:xfrm>
            <a:off x="204788" y="5257800"/>
            <a:ext cx="1587" cy="8731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6"/>
          <p:cNvSpPr>
            <a:spLocks noChangeShapeType="1"/>
          </p:cNvSpPr>
          <p:nvPr/>
        </p:nvSpPr>
        <p:spPr bwMode="auto">
          <a:xfrm>
            <a:off x="8920163" y="5257800"/>
            <a:ext cx="1587" cy="8731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7"/>
          <p:cNvSpPr>
            <a:spLocks noChangeShapeType="1"/>
          </p:cNvSpPr>
          <p:nvPr/>
        </p:nvSpPr>
        <p:spPr bwMode="auto">
          <a:xfrm>
            <a:off x="204788" y="6130925"/>
            <a:ext cx="871537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p:cNvSpPr>
            <a:spLocks noChangeShapeType="1"/>
          </p:cNvSpPr>
          <p:nvPr/>
        </p:nvSpPr>
        <p:spPr bwMode="auto">
          <a:xfrm>
            <a:off x="204788" y="5257800"/>
            <a:ext cx="871537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flipV="1">
            <a:off x="769938"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Rectangle 10"/>
          <p:cNvSpPr>
            <a:spLocks noChangeArrowheads="1"/>
          </p:cNvSpPr>
          <p:nvPr/>
        </p:nvSpPr>
        <p:spPr bwMode="auto">
          <a:xfrm>
            <a:off x="738188"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2</a:t>
            </a:r>
            <a:endParaRPr lang="en-US">
              <a:latin typeface="Calibri" charset="0"/>
            </a:endParaRPr>
          </a:p>
        </p:txBody>
      </p:sp>
      <p:sp>
        <p:nvSpPr>
          <p:cNvPr id="12" name="Line 11"/>
          <p:cNvSpPr>
            <a:spLocks noChangeShapeType="1"/>
          </p:cNvSpPr>
          <p:nvPr/>
        </p:nvSpPr>
        <p:spPr bwMode="auto">
          <a:xfrm flipV="1">
            <a:off x="130175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Rectangle 12"/>
          <p:cNvSpPr>
            <a:spLocks noChangeArrowheads="1"/>
          </p:cNvSpPr>
          <p:nvPr/>
        </p:nvSpPr>
        <p:spPr bwMode="auto">
          <a:xfrm>
            <a:off x="127000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3</a:t>
            </a:r>
            <a:endParaRPr lang="en-US">
              <a:latin typeface="Calibri" charset="0"/>
            </a:endParaRPr>
          </a:p>
        </p:txBody>
      </p:sp>
      <p:sp>
        <p:nvSpPr>
          <p:cNvPr id="14" name="Line 13"/>
          <p:cNvSpPr>
            <a:spLocks noChangeShapeType="1"/>
          </p:cNvSpPr>
          <p:nvPr/>
        </p:nvSpPr>
        <p:spPr bwMode="auto">
          <a:xfrm flipV="1">
            <a:off x="167957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Rectangle 14"/>
          <p:cNvSpPr>
            <a:spLocks noChangeArrowheads="1"/>
          </p:cNvSpPr>
          <p:nvPr/>
        </p:nvSpPr>
        <p:spPr bwMode="auto">
          <a:xfrm>
            <a:off x="164782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4</a:t>
            </a:r>
            <a:endParaRPr lang="en-US">
              <a:latin typeface="Calibri" charset="0"/>
            </a:endParaRPr>
          </a:p>
        </p:txBody>
      </p:sp>
      <p:sp>
        <p:nvSpPr>
          <p:cNvPr id="16" name="Line 15"/>
          <p:cNvSpPr>
            <a:spLocks noChangeShapeType="1"/>
          </p:cNvSpPr>
          <p:nvPr/>
        </p:nvSpPr>
        <p:spPr bwMode="auto">
          <a:xfrm flipV="1">
            <a:off x="197167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Rectangle 16"/>
          <p:cNvSpPr>
            <a:spLocks noChangeArrowheads="1"/>
          </p:cNvSpPr>
          <p:nvPr/>
        </p:nvSpPr>
        <p:spPr bwMode="auto">
          <a:xfrm>
            <a:off x="193992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5</a:t>
            </a:r>
            <a:endParaRPr lang="en-US">
              <a:latin typeface="Calibri" charset="0"/>
            </a:endParaRPr>
          </a:p>
        </p:txBody>
      </p:sp>
      <p:sp>
        <p:nvSpPr>
          <p:cNvPr id="18" name="Line 17"/>
          <p:cNvSpPr>
            <a:spLocks noChangeShapeType="1"/>
          </p:cNvSpPr>
          <p:nvPr/>
        </p:nvSpPr>
        <p:spPr bwMode="auto">
          <a:xfrm flipV="1">
            <a:off x="2211388"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18"/>
          <p:cNvSpPr>
            <a:spLocks noChangeArrowheads="1"/>
          </p:cNvSpPr>
          <p:nvPr/>
        </p:nvSpPr>
        <p:spPr bwMode="auto">
          <a:xfrm>
            <a:off x="2179638"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6</a:t>
            </a:r>
            <a:endParaRPr lang="en-US">
              <a:latin typeface="Calibri" charset="0"/>
            </a:endParaRPr>
          </a:p>
        </p:txBody>
      </p:sp>
      <p:sp>
        <p:nvSpPr>
          <p:cNvPr id="20" name="Line 19"/>
          <p:cNvSpPr>
            <a:spLocks noChangeShapeType="1"/>
          </p:cNvSpPr>
          <p:nvPr/>
        </p:nvSpPr>
        <p:spPr bwMode="auto">
          <a:xfrm flipV="1">
            <a:off x="241300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20"/>
          <p:cNvSpPr>
            <a:spLocks noChangeArrowheads="1"/>
          </p:cNvSpPr>
          <p:nvPr/>
        </p:nvSpPr>
        <p:spPr bwMode="auto">
          <a:xfrm>
            <a:off x="238125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7</a:t>
            </a:r>
            <a:endParaRPr lang="en-US">
              <a:latin typeface="Calibri" charset="0"/>
            </a:endParaRPr>
          </a:p>
        </p:txBody>
      </p:sp>
      <p:sp>
        <p:nvSpPr>
          <p:cNvPr id="22" name="Line 21"/>
          <p:cNvSpPr>
            <a:spLocks noChangeShapeType="1"/>
          </p:cNvSpPr>
          <p:nvPr/>
        </p:nvSpPr>
        <p:spPr bwMode="auto">
          <a:xfrm flipV="1">
            <a:off x="2589213"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Rectangle 22"/>
          <p:cNvSpPr>
            <a:spLocks noChangeArrowheads="1"/>
          </p:cNvSpPr>
          <p:nvPr/>
        </p:nvSpPr>
        <p:spPr bwMode="auto">
          <a:xfrm>
            <a:off x="2557463"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8</a:t>
            </a:r>
            <a:endParaRPr lang="en-US">
              <a:latin typeface="Calibri" charset="0"/>
            </a:endParaRPr>
          </a:p>
        </p:txBody>
      </p:sp>
      <p:sp>
        <p:nvSpPr>
          <p:cNvPr id="24" name="Line 23"/>
          <p:cNvSpPr>
            <a:spLocks noChangeShapeType="1"/>
          </p:cNvSpPr>
          <p:nvPr/>
        </p:nvSpPr>
        <p:spPr bwMode="auto">
          <a:xfrm flipV="1">
            <a:off x="274320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Rectangle 24"/>
          <p:cNvSpPr>
            <a:spLocks noChangeArrowheads="1"/>
          </p:cNvSpPr>
          <p:nvPr/>
        </p:nvSpPr>
        <p:spPr bwMode="auto">
          <a:xfrm>
            <a:off x="2709863"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9</a:t>
            </a:r>
            <a:endParaRPr lang="en-US">
              <a:latin typeface="Calibri" charset="0"/>
            </a:endParaRPr>
          </a:p>
        </p:txBody>
      </p:sp>
      <p:sp>
        <p:nvSpPr>
          <p:cNvPr id="26" name="Line 25"/>
          <p:cNvSpPr>
            <a:spLocks noChangeShapeType="1"/>
          </p:cNvSpPr>
          <p:nvPr/>
        </p:nvSpPr>
        <p:spPr bwMode="auto">
          <a:xfrm flipV="1">
            <a:off x="2881313" y="6126163"/>
            <a:ext cx="1587" cy="873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Rectangle 26"/>
          <p:cNvSpPr>
            <a:spLocks noChangeArrowheads="1"/>
          </p:cNvSpPr>
          <p:nvPr/>
        </p:nvSpPr>
        <p:spPr bwMode="auto">
          <a:xfrm>
            <a:off x="2762250" y="6296025"/>
            <a:ext cx="2301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Calibri" charset="0"/>
              </a:rPr>
              <a:t>0.1</a:t>
            </a:r>
            <a:endParaRPr lang="en-US">
              <a:latin typeface="Calibri" charset="0"/>
            </a:endParaRPr>
          </a:p>
        </p:txBody>
      </p:sp>
      <p:sp>
        <p:nvSpPr>
          <p:cNvPr id="28" name="Line 27"/>
          <p:cNvSpPr>
            <a:spLocks noChangeShapeType="1"/>
          </p:cNvSpPr>
          <p:nvPr/>
        </p:nvSpPr>
        <p:spPr bwMode="auto">
          <a:xfrm flipV="1">
            <a:off x="3789363"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Rectangle 28"/>
          <p:cNvSpPr>
            <a:spLocks noChangeArrowheads="1"/>
          </p:cNvSpPr>
          <p:nvPr/>
        </p:nvSpPr>
        <p:spPr bwMode="auto">
          <a:xfrm>
            <a:off x="3757613"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2</a:t>
            </a:r>
            <a:endParaRPr lang="en-US">
              <a:latin typeface="Calibri" charset="0"/>
            </a:endParaRPr>
          </a:p>
        </p:txBody>
      </p:sp>
      <p:sp>
        <p:nvSpPr>
          <p:cNvPr id="30" name="Line 29"/>
          <p:cNvSpPr>
            <a:spLocks noChangeShapeType="1"/>
          </p:cNvSpPr>
          <p:nvPr/>
        </p:nvSpPr>
        <p:spPr bwMode="auto">
          <a:xfrm flipV="1">
            <a:off x="432117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Rectangle 30"/>
          <p:cNvSpPr>
            <a:spLocks noChangeArrowheads="1"/>
          </p:cNvSpPr>
          <p:nvPr/>
        </p:nvSpPr>
        <p:spPr bwMode="auto">
          <a:xfrm>
            <a:off x="428942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3</a:t>
            </a:r>
            <a:endParaRPr lang="en-US">
              <a:latin typeface="Calibri" charset="0"/>
            </a:endParaRPr>
          </a:p>
        </p:txBody>
      </p:sp>
      <p:sp>
        <p:nvSpPr>
          <p:cNvPr id="32" name="Line 31"/>
          <p:cNvSpPr>
            <a:spLocks noChangeShapeType="1"/>
          </p:cNvSpPr>
          <p:nvPr/>
        </p:nvSpPr>
        <p:spPr bwMode="auto">
          <a:xfrm flipV="1">
            <a:off x="469900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Rectangle 32"/>
          <p:cNvSpPr>
            <a:spLocks noChangeArrowheads="1"/>
          </p:cNvSpPr>
          <p:nvPr/>
        </p:nvSpPr>
        <p:spPr bwMode="auto">
          <a:xfrm>
            <a:off x="466725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4</a:t>
            </a:r>
            <a:endParaRPr lang="en-US">
              <a:latin typeface="Calibri" charset="0"/>
            </a:endParaRPr>
          </a:p>
        </p:txBody>
      </p:sp>
      <p:sp>
        <p:nvSpPr>
          <p:cNvPr id="34" name="Line 33"/>
          <p:cNvSpPr>
            <a:spLocks noChangeShapeType="1"/>
          </p:cNvSpPr>
          <p:nvPr/>
        </p:nvSpPr>
        <p:spPr bwMode="auto">
          <a:xfrm flipV="1">
            <a:off x="499110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Rectangle 34"/>
          <p:cNvSpPr>
            <a:spLocks noChangeArrowheads="1"/>
          </p:cNvSpPr>
          <p:nvPr/>
        </p:nvSpPr>
        <p:spPr bwMode="auto">
          <a:xfrm>
            <a:off x="495935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5</a:t>
            </a:r>
            <a:endParaRPr lang="en-US">
              <a:latin typeface="Calibri" charset="0"/>
            </a:endParaRPr>
          </a:p>
        </p:txBody>
      </p:sp>
      <p:sp>
        <p:nvSpPr>
          <p:cNvPr id="36" name="Line 35"/>
          <p:cNvSpPr>
            <a:spLocks noChangeShapeType="1"/>
          </p:cNvSpPr>
          <p:nvPr/>
        </p:nvSpPr>
        <p:spPr bwMode="auto">
          <a:xfrm flipV="1">
            <a:off x="5230813"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Rectangle 36"/>
          <p:cNvSpPr>
            <a:spLocks noChangeArrowheads="1"/>
          </p:cNvSpPr>
          <p:nvPr/>
        </p:nvSpPr>
        <p:spPr bwMode="auto">
          <a:xfrm>
            <a:off x="5199063"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6</a:t>
            </a:r>
            <a:endParaRPr lang="en-US">
              <a:latin typeface="Calibri" charset="0"/>
            </a:endParaRPr>
          </a:p>
        </p:txBody>
      </p:sp>
      <p:sp>
        <p:nvSpPr>
          <p:cNvPr id="38" name="Line 37"/>
          <p:cNvSpPr>
            <a:spLocks noChangeShapeType="1"/>
          </p:cNvSpPr>
          <p:nvPr/>
        </p:nvSpPr>
        <p:spPr bwMode="auto">
          <a:xfrm flipV="1">
            <a:off x="543242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Rectangle 38"/>
          <p:cNvSpPr>
            <a:spLocks noChangeArrowheads="1"/>
          </p:cNvSpPr>
          <p:nvPr/>
        </p:nvSpPr>
        <p:spPr bwMode="auto">
          <a:xfrm>
            <a:off x="540067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7</a:t>
            </a:r>
            <a:endParaRPr lang="en-US">
              <a:latin typeface="Calibri" charset="0"/>
            </a:endParaRPr>
          </a:p>
        </p:txBody>
      </p:sp>
      <p:sp>
        <p:nvSpPr>
          <p:cNvPr id="40" name="Line 39"/>
          <p:cNvSpPr>
            <a:spLocks noChangeShapeType="1"/>
          </p:cNvSpPr>
          <p:nvPr/>
        </p:nvSpPr>
        <p:spPr bwMode="auto">
          <a:xfrm flipV="1">
            <a:off x="5608638"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Rectangle 40"/>
          <p:cNvSpPr>
            <a:spLocks noChangeArrowheads="1"/>
          </p:cNvSpPr>
          <p:nvPr/>
        </p:nvSpPr>
        <p:spPr bwMode="auto">
          <a:xfrm>
            <a:off x="5576888"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8</a:t>
            </a:r>
            <a:endParaRPr lang="en-US">
              <a:latin typeface="Calibri" charset="0"/>
            </a:endParaRPr>
          </a:p>
        </p:txBody>
      </p:sp>
      <p:sp>
        <p:nvSpPr>
          <p:cNvPr id="42" name="Line 41"/>
          <p:cNvSpPr>
            <a:spLocks noChangeShapeType="1"/>
          </p:cNvSpPr>
          <p:nvPr/>
        </p:nvSpPr>
        <p:spPr bwMode="auto">
          <a:xfrm flipV="1">
            <a:off x="576262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Rectangle 42"/>
          <p:cNvSpPr>
            <a:spLocks noChangeArrowheads="1"/>
          </p:cNvSpPr>
          <p:nvPr/>
        </p:nvSpPr>
        <p:spPr bwMode="auto">
          <a:xfrm>
            <a:off x="573087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9</a:t>
            </a:r>
            <a:endParaRPr lang="en-US">
              <a:latin typeface="Calibri" charset="0"/>
            </a:endParaRPr>
          </a:p>
        </p:txBody>
      </p:sp>
      <p:sp>
        <p:nvSpPr>
          <p:cNvPr id="44" name="Line 43"/>
          <p:cNvSpPr>
            <a:spLocks noChangeShapeType="1"/>
          </p:cNvSpPr>
          <p:nvPr/>
        </p:nvSpPr>
        <p:spPr bwMode="auto">
          <a:xfrm flipV="1">
            <a:off x="5900738" y="6126163"/>
            <a:ext cx="1587" cy="873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Rectangle 44"/>
          <p:cNvSpPr>
            <a:spLocks noChangeArrowheads="1"/>
          </p:cNvSpPr>
          <p:nvPr/>
        </p:nvSpPr>
        <p:spPr bwMode="auto">
          <a:xfrm>
            <a:off x="5853113" y="6296025"/>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Calibri" charset="0"/>
              </a:rPr>
              <a:t>1</a:t>
            </a:r>
            <a:endParaRPr lang="en-US">
              <a:latin typeface="Calibri" charset="0"/>
            </a:endParaRPr>
          </a:p>
        </p:txBody>
      </p:sp>
      <p:sp>
        <p:nvSpPr>
          <p:cNvPr id="46" name="Line 45"/>
          <p:cNvSpPr>
            <a:spLocks noChangeShapeType="1"/>
          </p:cNvSpPr>
          <p:nvPr/>
        </p:nvSpPr>
        <p:spPr bwMode="auto">
          <a:xfrm flipV="1">
            <a:off x="6808788"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Rectangle 46"/>
          <p:cNvSpPr>
            <a:spLocks noChangeArrowheads="1"/>
          </p:cNvSpPr>
          <p:nvPr/>
        </p:nvSpPr>
        <p:spPr bwMode="auto">
          <a:xfrm>
            <a:off x="6777038"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dirty="0">
                <a:solidFill>
                  <a:srgbClr val="000000"/>
                </a:solidFill>
                <a:latin typeface="Calibri" charset="0"/>
              </a:rPr>
              <a:t>2</a:t>
            </a:r>
            <a:endParaRPr lang="en-US" dirty="0">
              <a:latin typeface="Calibri" charset="0"/>
            </a:endParaRPr>
          </a:p>
        </p:txBody>
      </p:sp>
      <p:sp>
        <p:nvSpPr>
          <p:cNvPr id="48" name="Line 47"/>
          <p:cNvSpPr>
            <a:spLocks noChangeShapeType="1"/>
          </p:cNvSpPr>
          <p:nvPr/>
        </p:nvSpPr>
        <p:spPr bwMode="auto">
          <a:xfrm flipV="1">
            <a:off x="734060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48"/>
          <p:cNvSpPr>
            <a:spLocks noChangeArrowheads="1"/>
          </p:cNvSpPr>
          <p:nvPr/>
        </p:nvSpPr>
        <p:spPr bwMode="auto">
          <a:xfrm>
            <a:off x="730885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dirty="0">
                <a:solidFill>
                  <a:srgbClr val="000000"/>
                </a:solidFill>
                <a:latin typeface="Calibri" charset="0"/>
              </a:rPr>
              <a:t>3</a:t>
            </a:r>
            <a:endParaRPr lang="en-US" dirty="0">
              <a:latin typeface="Calibri" charset="0"/>
            </a:endParaRPr>
          </a:p>
        </p:txBody>
      </p:sp>
      <p:sp>
        <p:nvSpPr>
          <p:cNvPr id="50" name="Line 49"/>
          <p:cNvSpPr>
            <a:spLocks noChangeShapeType="1"/>
          </p:cNvSpPr>
          <p:nvPr/>
        </p:nvSpPr>
        <p:spPr bwMode="auto">
          <a:xfrm flipV="1">
            <a:off x="771842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Rectangle 50"/>
          <p:cNvSpPr>
            <a:spLocks noChangeArrowheads="1"/>
          </p:cNvSpPr>
          <p:nvPr/>
        </p:nvSpPr>
        <p:spPr bwMode="auto">
          <a:xfrm>
            <a:off x="768667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4</a:t>
            </a:r>
            <a:endParaRPr lang="en-US">
              <a:latin typeface="Calibri" charset="0"/>
            </a:endParaRPr>
          </a:p>
        </p:txBody>
      </p:sp>
      <p:sp>
        <p:nvSpPr>
          <p:cNvPr id="52" name="Line 51"/>
          <p:cNvSpPr>
            <a:spLocks noChangeShapeType="1"/>
          </p:cNvSpPr>
          <p:nvPr/>
        </p:nvSpPr>
        <p:spPr bwMode="auto">
          <a:xfrm flipV="1">
            <a:off x="8010525"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Rectangle 52"/>
          <p:cNvSpPr>
            <a:spLocks noChangeArrowheads="1"/>
          </p:cNvSpPr>
          <p:nvPr/>
        </p:nvSpPr>
        <p:spPr bwMode="auto">
          <a:xfrm>
            <a:off x="7978775"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5</a:t>
            </a:r>
            <a:endParaRPr lang="en-US">
              <a:latin typeface="Calibri" charset="0"/>
            </a:endParaRPr>
          </a:p>
        </p:txBody>
      </p:sp>
      <p:sp>
        <p:nvSpPr>
          <p:cNvPr id="54" name="Line 53"/>
          <p:cNvSpPr>
            <a:spLocks noChangeShapeType="1"/>
          </p:cNvSpPr>
          <p:nvPr/>
        </p:nvSpPr>
        <p:spPr bwMode="auto">
          <a:xfrm flipV="1">
            <a:off x="8250238"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Rectangle 54"/>
          <p:cNvSpPr>
            <a:spLocks noChangeArrowheads="1"/>
          </p:cNvSpPr>
          <p:nvPr/>
        </p:nvSpPr>
        <p:spPr bwMode="auto">
          <a:xfrm>
            <a:off x="8218488"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6</a:t>
            </a:r>
            <a:endParaRPr lang="en-US">
              <a:latin typeface="Calibri" charset="0"/>
            </a:endParaRPr>
          </a:p>
        </p:txBody>
      </p:sp>
      <p:sp>
        <p:nvSpPr>
          <p:cNvPr id="56" name="Line 55"/>
          <p:cNvSpPr>
            <a:spLocks noChangeShapeType="1"/>
          </p:cNvSpPr>
          <p:nvPr/>
        </p:nvSpPr>
        <p:spPr bwMode="auto">
          <a:xfrm flipV="1">
            <a:off x="845185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Rectangle 56"/>
          <p:cNvSpPr>
            <a:spLocks noChangeArrowheads="1"/>
          </p:cNvSpPr>
          <p:nvPr/>
        </p:nvSpPr>
        <p:spPr bwMode="auto">
          <a:xfrm>
            <a:off x="842010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7</a:t>
            </a:r>
            <a:endParaRPr lang="en-US">
              <a:latin typeface="Calibri" charset="0"/>
            </a:endParaRPr>
          </a:p>
        </p:txBody>
      </p:sp>
      <p:sp>
        <p:nvSpPr>
          <p:cNvPr id="58" name="Line 57"/>
          <p:cNvSpPr>
            <a:spLocks noChangeShapeType="1"/>
          </p:cNvSpPr>
          <p:nvPr/>
        </p:nvSpPr>
        <p:spPr bwMode="auto">
          <a:xfrm flipV="1">
            <a:off x="8628063" y="6126163"/>
            <a:ext cx="1587"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Rectangle 58"/>
          <p:cNvSpPr>
            <a:spLocks noChangeArrowheads="1"/>
          </p:cNvSpPr>
          <p:nvPr/>
        </p:nvSpPr>
        <p:spPr bwMode="auto">
          <a:xfrm>
            <a:off x="8596313"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dirty="0">
                <a:solidFill>
                  <a:srgbClr val="000000"/>
                </a:solidFill>
                <a:latin typeface="Calibri" charset="0"/>
              </a:rPr>
              <a:t>8</a:t>
            </a:r>
            <a:endParaRPr lang="en-US" dirty="0">
              <a:latin typeface="Calibri" charset="0"/>
            </a:endParaRPr>
          </a:p>
        </p:txBody>
      </p:sp>
      <p:sp>
        <p:nvSpPr>
          <p:cNvPr id="60" name="Line 59"/>
          <p:cNvSpPr>
            <a:spLocks noChangeShapeType="1"/>
          </p:cNvSpPr>
          <p:nvPr/>
        </p:nvSpPr>
        <p:spPr bwMode="auto">
          <a:xfrm flipV="1">
            <a:off x="8782050" y="6126163"/>
            <a:ext cx="1588" cy="492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Rectangle 60"/>
          <p:cNvSpPr>
            <a:spLocks noChangeArrowheads="1"/>
          </p:cNvSpPr>
          <p:nvPr/>
        </p:nvSpPr>
        <p:spPr bwMode="auto">
          <a:xfrm>
            <a:off x="8750300" y="6186488"/>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Calibri" charset="0"/>
              </a:rPr>
              <a:t>9</a:t>
            </a:r>
            <a:endParaRPr lang="en-US">
              <a:latin typeface="Calibri" charset="0"/>
            </a:endParaRPr>
          </a:p>
        </p:txBody>
      </p:sp>
      <p:sp>
        <p:nvSpPr>
          <p:cNvPr id="62" name="Line 61"/>
          <p:cNvSpPr>
            <a:spLocks noChangeShapeType="1"/>
          </p:cNvSpPr>
          <p:nvPr/>
        </p:nvSpPr>
        <p:spPr bwMode="auto">
          <a:xfrm flipV="1">
            <a:off x="8920163" y="6126163"/>
            <a:ext cx="1587" cy="873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Rectangle 62"/>
          <p:cNvSpPr>
            <a:spLocks noChangeArrowheads="1"/>
          </p:cNvSpPr>
          <p:nvPr/>
        </p:nvSpPr>
        <p:spPr bwMode="auto">
          <a:xfrm>
            <a:off x="8824913" y="6296025"/>
            <a:ext cx="184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Calibri" charset="0"/>
              </a:rPr>
              <a:t>10</a:t>
            </a:r>
            <a:endParaRPr lang="en-US">
              <a:latin typeface="Calibri" charset="0"/>
            </a:endParaRPr>
          </a:p>
        </p:txBody>
      </p:sp>
      <p:sp>
        <p:nvSpPr>
          <p:cNvPr id="64" name="Rectangle 63"/>
          <p:cNvSpPr>
            <a:spLocks noChangeArrowheads="1"/>
          </p:cNvSpPr>
          <p:nvPr/>
        </p:nvSpPr>
        <p:spPr bwMode="auto">
          <a:xfrm flipH="1">
            <a:off x="9081083" y="6210671"/>
            <a:ext cx="1947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500" b="1" dirty="0">
                <a:solidFill>
                  <a:srgbClr val="000000"/>
                </a:solidFill>
                <a:latin typeface="Calibri" charset="0"/>
              </a:rPr>
              <a:t>D</a:t>
            </a:r>
            <a:endParaRPr lang="en-US" dirty="0">
              <a:latin typeface="Calibri" charset="0"/>
            </a:endParaRPr>
          </a:p>
        </p:txBody>
      </p:sp>
      <p:sp>
        <p:nvSpPr>
          <p:cNvPr id="65" name="Rectangle 64"/>
          <p:cNvSpPr>
            <a:spLocks noChangeArrowheads="1"/>
          </p:cNvSpPr>
          <p:nvPr/>
        </p:nvSpPr>
        <p:spPr bwMode="auto">
          <a:xfrm flipH="1">
            <a:off x="9168395" y="6328147"/>
            <a:ext cx="1208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000000"/>
                </a:solidFill>
                <a:latin typeface="Calibri" charset="0"/>
              </a:rPr>
              <a:t>p</a:t>
            </a:r>
            <a:endParaRPr lang="en-US" dirty="0">
              <a:latin typeface="Calibri" charset="0"/>
            </a:endParaRPr>
          </a:p>
        </p:txBody>
      </p:sp>
      <p:sp>
        <p:nvSpPr>
          <p:cNvPr id="66" name="Rectangle 65"/>
          <p:cNvSpPr>
            <a:spLocks noChangeArrowheads="1"/>
          </p:cNvSpPr>
          <p:nvPr/>
        </p:nvSpPr>
        <p:spPr bwMode="auto">
          <a:xfrm flipH="1">
            <a:off x="9281107" y="6210671"/>
            <a:ext cx="1634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500" b="1">
                <a:solidFill>
                  <a:srgbClr val="000000"/>
                </a:solidFill>
                <a:latin typeface="Calibri" charset="0"/>
              </a:rPr>
              <a:t> (</a:t>
            </a:r>
            <a:endParaRPr lang="en-US">
              <a:latin typeface="Calibri" charset="0"/>
            </a:endParaRPr>
          </a:p>
        </p:txBody>
      </p:sp>
      <p:sp>
        <p:nvSpPr>
          <p:cNvPr id="67" name="Rectangle 66"/>
          <p:cNvSpPr>
            <a:spLocks noChangeArrowheads="1"/>
          </p:cNvSpPr>
          <p:nvPr/>
        </p:nvSpPr>
        <p:spPr bwMode="auto">
          <a:xfrm flipH="1">
            <a:off x="9392232" y="6194796"/>
            <a:ext cx="1544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500" b="1">
                <a:solidFill>
                  <a:srgbClr val="000000"/>
                </a:solidFill>
                <a:latin typeface="Symbol" charset="0"/>
              </a:rPr>
              <a:t>m</a:t>
            </a:r>
            <a:endParaRPr lang="en-US">
              <a:latin typeface="Calibri" charset="0"/>
            </a:endParaRPr>
          </a:p>
        </p:txBody>
      </p:sp>
      <p:sp>
        <p:nvSpPr>
          <p:cNvPr id="68" name="Rectangle 67"/>
          <p:cNvSpPr>
            <a:spLocks noChangeArrowheads="1"/>
          </p:cNvSpPr>
          <p:nvPr/>
        </p:nvSpPr>
        <p:spPr bwMode="auto">
          <a:xfrm flipH="1">
            <a:off x="9627183" y="6210671"/>
            <a:ext cx="3290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500" b="1" dirty="0">
                <a:solidFill>
                  <a:srgbClr val="000000"/>
                </a:solidFill>
                <a:latin typeface="Calibri" charset="0"/>
              </a:rPr>
              <a:t>m)</a:t>
            </a:r>
            <a:endParaRPr lang="en-US" dirty="0">
              <a:latin typeface="Calibri" charset="0"/>
            </a:endParaRPr>
          </a:p>
        </p:txBody>
      </p:sp>
      <p:sp>
        <p:nvSpPr>
          <p:cNvPr id="69" name="Freeform 68"/>
          <p:cNvSpPr>
            <a:spLocks/>
          </p:cNvSpPr>
          <p:nvPr/>
        </p:nvSpPr>
        <p:spPr bwMode="auto">
          <a:xfrm>
            <a:off x="204788" y="6005513"/>
            <a:ext cx="4824412" cy="95250"/>
          </a:xfrm>
          <a:custGeom>
            <a:avLst/>
            <a:gdLst>
              <a:gd name="T0" fmla="*/ 0 w 3661"/>
              <a:gd name="T1" fmla="*/ 0 h 95250"/>
              <a:gd name="T2" fmla="*/ 2147483647 w 3661"/>
              <a:gd name="T3" fmla="*/ 0 h 95250"/>
              <a:gd name="T4" fmla="*/ 2147483647 w 3661"/>
              <a:gd name="T5" fmla="*/ 0 h 95250"/>
              <a:gd name="T6" fmla="*/ 2147483647 w 3661"/>
              <a:gd name="T7" fmla="*/ 0 h 95250"/>
              <a:gd name="T8" fmla="*/ 0 60000 65536"/>
              <a:gd name="T9" fmla="*/ 0 60000 65536"/>
              <a:gd name="T10" fmla="*/ 0 60000 65536"/>
              <a:gd name="T11" fmla="*/ 0 60000 65536"/>
              <a:gd name="T12" fmla="*/ 0 w 3661"/>
              <a:gd name="T13" fmla="*/ 0 h 95250"/>
              <a:gd name="T14" fmla="*/ 3661 w 3661"/>
              <a:gd name="T15" fmla="*/ 95250 h 95250"/>
            </a:gdLst>
            <a:ahLst/>
            <a:cxnLst>
              <a:cxn ang="T8">
                <a:pos x="T0" y="T1"/>
              </a:cxn>
              <a:cxn ang="T9">
                <a:pos x="T2" y="T3"/>
              </a:cxn>
              <a:cxn ang="T10">
                <a:pos x="T4" y="T5"/>
              </a:cxn>
              <a:cxn ang="T11">
                <a:pos x="T6" y="T7"/>
              </a:cxn>
            </a:cxnLst>
            <a:rect l="T12" t="T13" r="T14" b="T15"/>
            <a:pathLst>
              <a:path w="3661" h="95250">
                <a:moveTo>
                  <a:pt x="0" y="0"/>
                </a:moveTo>
                <a:lnTo>
                  <a:pt x="2079" y="0"/>
                </a:lnTo>
                <a:lnTo>
                  <a:pt x="3599" y="0"/>
                </a:lnTo>
                <a:lnTo>
                  <a:pt x="3661" y="0"/>
                </a:lnTo>
              </a:path>
            </a:pathLst>
          </a:cu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70" name="Freeform 69"/>
          <p:cNvSpPr>
            <a:spLocks/>
          </p:cNvSpPr>
          <p:nvPr/>
        </p:nvSpPr>
        <p:spPr bwMode="auto">
          <a:xfrm flipV="1">
            <a:off x="2895600" y="5795963"/>
            <a:ext cx="4445000" cy="85725"/>
          </a:xfrm>
          <a:custGeom>
            <a:avLst/>
            <a:gdLst>
              <a:gd name="T0" fmla="*/ 0 w 2834"/>
              <a:gd name="T1" fmla="*/ 0 h 85725"/>
              <a:gd name="T2" fmla="*/ 2147483647 w 2834"/>
              <a:gd name="T3" fmla="*/ 0 h 85725"/>
              <a:gd name="T4" fmla="*/ 2147483647 w 2834"/>
              <a:gd name="T5" fmla="*/ 0 h 85725"/>
              <a:gd name="T6" fmla="*/ 2147483647 w 2834"/>
              <a:gd name="T7" fmla="*/ 0 h 85725"/>
              <a:gd name="T8" fmla="*/ 0 60000 65536"/>
              <a:gd name="T9" fmla="*/ 0 60000 65536"/>
              <a:gd name="T10" fmla="*/ 0 60000 65536"/>
              <a:gd name="T11" fmla="*/ 0 60000 65536"/>
              <a:gd name="T12" fmla="*/ 0 w 2834"/>
              <a:gd name="T13" fmla="*/ 0 h 85725"/>
              <a:gd name="T14" fmla="*/ 2834 w 2834"/>
              <a:gd name="T15" fmla="*/ 85725 h 85725"/>
            </a:gdLst>
            <a:ahLst/>
            <a:cxnLst>
              <a:cxn ang="T8">
                <a:pos x="T0" y="T1"/>
              </a:cxn>
              <a:cxn ang="T9">
                <a:pos x="T2" y="T3"/>
              </a:cxn>
              <a:cxn ang="T10">
                <a:pos x="T4" y="T5"/>
              </a:cxn>
              <a:cxn ang="T11">
                <a:pos x="T6" y="T7"/>
              </a:cxn>
            </a:cxnLst>
            <a:rect l="T12" t="T13" r="T14" b="T15"/>
            <a:pathLst>
              <a:path w="2834" h="85725">
                <a:moveTo>
                  <a:pt x="0" y="0"/>
                </a:moveTo>
                <a:lnTo>
                  <a:pt x="1520" y="0"/>
                </a:lnTo>
                <a:lnTo>
                  <a:pt x="1582" y="0"/>
                </a:lnTo>
                <a:lnTo>
                  <a:pt x="2834" y="0"/>
                </a:lnTo>
              </a:path>
            </a:pathLst>
          </a:custGeom>
          <a:noFill/>
          <a:ln w="25400">
            <a:solidFill>
              <a:srgbClr val="0025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71" name="Freeform 70"/>
          <p:cNvSpPr>
            <a:spLocks/>
          </p:cNvSpPr>
          <p:nvPr/>
        </p:nvSpPr>
        <p:spPr bwMode="auto">
          <a:xfrm flipV="1">
            <a:off x="7315200" y="5681663"/>
            <a:ext cx="1604963" cy="74612"/>
          </a:xfrm>
          <a:custGeom>
            <a:avLst/>
            <a:gdLst>
              <a:gd name="T0" fmla="*/ 0 w 2401"/>
              <a:gd name="T1" fmla="*/ 0 h 74612"/>
              <a:gd name="T2" fmla="*/ 27703492 w 2401"/>
              <a:gd name="T3" fmla="*/ 0 h 74612"/>
              <a:gd name="T4" fmla="*/ 587138977 w 2401"/>
              <a:gd name="T5" fmla="*/ 0 h 74612"/>
              <a:gd name="T6" fmla="*/ 1072847141 w 2401"/>
              <a:gd name="T7" fmla="*/ 0 h 74612"/>
              <a:gd name="T8" fmla="*/ 0 60000 65536"/>
              <a:gd name="T9" fmla="*/ 0 60000 65536"/>
              <a:gd name="T10" fmla="*/ 0 60000 65536"/>
              <a:gd name="T11" fmla="*/ 0 60000 65536"/>
              <a:gd name="T12" fmla="*/ 0 w 2401"/>
              <a:gd name="T13" fmla="*/ 0 h 74612"/>
              <a:gd name="T14" fmla="*/ 2401 w 2401"/>
              <a:gd name="T15" fmla="*/ 74612 h 74612"/>
            </a:gdLst>
            <a:ahLst/>
            <a:cxnLst>
              <a:cxn ang="T8">
                <a:pos x="T0" y="T1"/>
              </a:cxn>
              <a:cxn ang="T9">
                <a:pos x="T2" y="T3"/>
              </a:cxn>
              <a:cxn ang="T10">
                <a:pos x="T4" y="T5"/>
              </a:cxn>
              <a:cxn ang="T11">
                <a:pos x="T6" y="T7"/>
              </a:cxn>
            </a:cxnLst>
            <a:rect l="T12" t="T13" r="T14" b="T15"/>
            <a:pathLst>
              <a:path w="2401" h="74612">
                <a:moveTo>
                  <a:pt x="0" y="0"/>
                </a:moveTo>
                <a:lnTo>
                  <a:pt x="62" y="0"/>
                </a:lnTo>
                <a:lnTo>
                  <a:pt x="1314" y="0"/>
                </a:lnTo>
                <a:lnTo>
                  <a:pt x="2401" y="0"/>
                </a:lnTo>
              </a:path>
            </a:pathLst>
          </a:custGeom>
          <a:noFill/>
          <a:ln w="254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
        <p:nvSpPr>
          <p:cNvPr id="72" name="Rectangle 71"/>
          <p:cNvSpPr>
            <a:spLocks noChangeArrowheads="1"/>
          </p:cNvSpPr>
          <p:nvPr/>
        </p:nvSpPr>
        <p:spPr bwMode="auto">
          <a:xfrm>
            <a:off x="1123950" y="5748338"/>
            <a:ext cx="4238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CC0000"/>
                </a:solidFill>
                <a:latin typeface="Calibri" charset="0"/>
              </a:rPr>
              <a:t>DMA</a:t>
            </a:r>
            <a:endParaRPr lang="en-US">
              <a:latin typeface="Calibri" charset="0"/>
            </a:endParaRPr>
          </a:p>
        </p:txBody>
      </p:sp>
      <p:sp>
        <p:nvSpPr>
          <p:cNvPr id="73" name="Rectangle 72"/>
          <p:cNvSpPr>
            <a:spLocks noChangeArrowheads="1"/>
          </p:cNvSpPr>
          <p:nvPr/>
        </p:nvSpPr>
        <p:spPr bwMode="auto">
          <a:xfrm>
            <a:off x="3971925" y="5613400"/>
            <a:ext cx="646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2599"/>
                </a:solidFill>
                <a:latin typeface="Calibri" charset="0"/>
              </a:rPr>
              <a:t>PCASP</a:t>
            </a:r>
            <a:endParaRPr lang="en-US">
              <a:latin typeface="Calibri" charset="0"/>
            </a:endParaRPr>
          </a:p>
        </p:txBody>
      </p:sp>
      <p:sp>
        <p:nvSpPr>
          <p:cNvPr id="74" name="Rectangle 73"/>
          <p:cNvSpPr>
            <a:spLocks noChangeArrowheads="1"/>
          </p:cNvSpPr>
          <p:nvPr/>
        </p:nvSpPr>
        <p:spPr bwMode="auto">
          <a:xfrm>
            <a:off x="7808913" y="5491163"/>
            <a:ext cx="4968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9900"/>
                </a:solidFill>
                <a:latin typeface="Calibri" charset="0"/>
              </a:rPr>
              <a:t>FSSP</a:t>
            </a:r>
            <a:endParaRPr lang="en-US">
              <a:latin typeface="Calibri" charset="0"/>
            </a:endParaRPr>
          </a:p>
        </p:txBody>
      </p:sp>
      <p:sp>
        <p:nvSpPr>
          <p:cNvPr id="75" name="Rectangle 74"/>
          <p:cNvSpPr>
            <a:spLocks noChangeArrowheads="1"/>
          </p:cNvSpPr>
          <p:nvPr/>
        </p:nvSpPr>
        <p:spPr bwMode="auto">
          <a:xfrm>
            <a:off x="76200" y="6283325"/>
            <a:ext cx="3222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Calibri" charset="0"/>
              </a:rPr>
              <a:t>0.01</a:t>
            </a:r>
            <a:endParaRPr lang="en-US">
              <a:latin typeface="Calibri" charset="0"/>
            </a:endParaRPr>
          </a:p>
        </p:txBody>
      </p:sp>
      <p:sp>
        <p:nvSpPr>
          <p:cNvPr id="76" name="Line 75"/>
          <p:cNvSpPr>
            <a:spLocks noChangeShapeType="1"/>
          </p:cNvSpPr>
          <p:nvPr/>
        </p:nvSpPr>
        <p:spPr bwMode="auto">
          <a:xfrm flipV="1">
            <a:off x="200025" y="6126163"/>
            <a:ext cx="1588" cy="87312"/>
          </a:xfrm>
          <a:prstGeom prst="line">
            <a:avLst/>
          </a:prstGeom>
          <a:noFill/>
          <a:ln w="11176">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Freeform 86"/>
          <p:cNvSpPr>
            <a:spLocks/>
          </p:cNvSpPr>
          <p:nvPr/>
        </p:nvSpPr>
        <p:spPr bwMode="auto">
          <a:xfrm flipV="1">
            <a:off x="4953000" y="5413375"/>
            <a:ext cx="3962400" cy="73025"/>
          </a:xfrm>
          <a:custGeom>
            <a:avLst/>
            <a:gdLst>
              <a:gd name="T0" fmla="*/ 0 w 2401"/>
              <a:gd name="T1" fmla="*/ 0 h 73025"/>
              <a:gd name="T2" fmla="*/ 62 w 2401"/>
              <a:gd name="T3" fmla="*/ 0 h 73025"/>
              <a:gd name="T4" fmla="*/ 1314 w 2401"/>
              <a:gd name="T5" fmla="*/ 0 h 73025"/>
              <a:gd name="T6" fmla="*/ 2401 w 2401"/>
              <a:gd name="T7" fmla="*/ 0 h 73025"/>
              <a:gd name="T8" fmla="*/ 0 60000 65536"/>
              <a:gd name="T9" fmla="*/ 0 60000 65536"/>
              <a:gd name="T10" fmla="*/ 0 60000 65536"/>
              <a:gd name="T11" fmla="*/ 0 60000 65536"/>
              <a:gd name="T12" fmla="*/ 0 w 2401"/>
              <a:gd name="T13" fmla="*/ 0 h 73025"/>
              <a:gd name="T14" fmla="*/ 2401 w 2401"/>
              <a:gd name="T15" fmla="*/ 73025 h 73025"/>
            </a:gdLst>
            <a:ahLst/>
            <a:cxnLst>
              <a:cxn ang="T8">
                <a:pos x="T0" y="T1"/>
              </a:cxn>
              <a:cxn ang="T9">
                <a:pos x="T2" y="T3"/>
              </a:cxn>
              <a:cxn ang="T10">
                <a:pos x="T4" y="T5"/>
              </a:cxn>
              <a:cxn ang="T11">
                <a:pos x="T6" y="T7"/>
              </a:cxn>
            </a:cxnLst>
            <a:rect l="T12" t="T13" r="T14" b="T15"/>
            <a:pathLst>
              <a:path w="2401" h="73025">
                <a:moveTo>
                  <a:pt x="0" y="0"/>
                </a:moveTo>
                <a:lnTo>
                  <a:pt x="62" y="0"/>
                </a:lnTo>
                <a:lnTo>
                  <a:pt x="1314" y="0"/>
                </a:lnTo>
                <a:lnTo>
                  <a:pt x="2401" y="0"/>
                </a:lnTo>
              </a:path>
            </a:pathLst>
          </a:custGeom>
          <a:noFill/>
          <a:ln w="25400">
            <a:solidFill>
              <a:srgbClr val="984807"/>
            </a:solidFill>
            <a:prstDash val="sysDash"/>
            <a:miter lim="800000"/>
            <a:headEnd/>
            <a:tailEnd/>
          </a:ln>
          <a:effectLst>
            <a:outerShdw blurRad="63500" dist="23000" sx="999" sy="999"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latin typeface="+mn-lt"/>
              <a:ea typeface="+mn-ea"/>
            </a:endParaRPr>
          </a:p>
        </p:txBody>
      </p:sp>
      <p:sp>
        <p:nvSpPr>
          <p:cNvPr id="78" name="Rectangle 89"/>
          <p:cNvSpPr>
            <a:spLocks noChangeArrowheads="1"/>
          </p:cNvSpPr>
          <p:nvPr/>
        </p:nvSpPr>
        <p:spPr bwMode="auto">
          <a:xfrm>
            <a:off x="4953000" y="5257800"/>
            <a:ext cx="1004350" cy="230832"/>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500" dirty="0">
                <a:solidFill>
                  <a:schemeClr val="accent6">
                    <a:lumMod val="50000"/>
                  </a:schemeClr>
                </a:solidFill>
                <a:latin typeface="Calibri" pitchFamily="34" charset="0"/>
                <a:ea typeface="+mn-ea"/>
              </a:rPr>
              <a:t>CAS (Learjet)</a:t>
            </a:r>
            <a:endParaRPr lang="en-US" dirty="0">
              <a:solidFill>
                <a:schemeClr val="accent6">
                  <a:lumMod val="50000"/>
                </a:schemeClr>
              </a:solidFill>
              <a:latin typeface="Calibri" pitchFamily="34" charset="0"/>
              <a:ea typeface="+mn-ea"/>
            </a:endParaRPr>
          </a:p>
        </p:txBody>
      </p:sp>
      <p:sp>
        <p:nvSpPr>
          <p:cNvPr id="79" name="TextBox 184"/>
          <p:cNvSpPr txBox="1">
            <a:spLocks noChangeArrowheads="1"/>
          </p:cNvSpPr>
          <p:nvPr/>
        </p:nvSpPr>
        <p:spPr bwMode="auto">
          <a:xfrm>
            <a:off x="162099" y="5262655"/>
            <a:ext cx="1791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dirty="0">
                <a:solidFill>
                  <a:srgbClr val="000000"/>
                </a:solidFill>
              </a:rPr>
              <a:t>Riyadh 2006 - 2008</a:t>
            </a:r>
          </a:p>
        </p:txBody>
      </p:sp>
      <p:pic>
        <p:nvPicPr>
          <p:cNvPr id="83" name="Picture 3" descr="saudi20070409T143526-00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932729" y="490815"/>
            <a:ext cx="3933674" cy="29502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4" name="Title 1"/>
          <p:cNvSpPr>
            <a:spLocks noGrp="1"/>
          </p:cNvSpPr>
          <p:nvPr>
            <p:ph type="title"/>
          </p:nvPr>
        </p:nvSpPr>
        <p:spPr>
          <a:xfrm>
            <a:off x="8419895" y="0"/>
            <a:ext cx="3008650" cy="542219"/>
          </a:xfrm>
        </p:spPr>
        <p:txBody>
          <a:bodyPr>
            <a:normAutofit/>
          </a:bodyPr>
          <a:lstStyle/>
          <a:p>
            <a:pPr algn="ctr"/>
            <a:r>
              <a:rPr lang="en-US" sz="2400" dirty="0"/>
              <a:t>Aircraft equipment</a:t>
            </a:r>
          </a:p>
        </p:txBody>
      </p:sp>
      <p:sp>
        <p:nvSpPr>
          <p:cNvPr id="81"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11896394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34" y="215965"/>
            <a:ext cx="5643666" cy="526533"/>
          </a:xfrm>
        </p:spPr>
        <p:txBody>
          <a:bodyPr>
            <a:noAutofit/>
          </a:bodyPr>
          <a:lstStyle/>
          <a:p>
            <a:pPr algn="ctr"/>
            <a:r>
              <a:rPr lang="en-US" sz="3200" dirty="0"/>
              <a:t>Aircraft measurements</a:t>
            </a:r>
          </a:p>
        </p:txBody>
      </p:sp>
      <p:sp>
        <p:nvSpPr>
          <p:cNvPr id="3" name="Content Placeholder 2"/>
          <p:cNvSpPr>
            <a:spLocks noGrp="1"/>
          </p:cNvSpPr>
          <p:nvPr>
            <p:ph idx="1"/>
          </p:nvPr>
        </p:nvSpPr>
        <p:spPr>
          <a:xfrm>
            <a:off x="139700" y="1143000"/>
            <a:ext cx="6007100" cy="5156200"/>
          </a:xfrm>
        </p:spPr>
        <p:txBody>
          <a:bodyPr>
            <a:normAutofit/>
          </a:bodyPr>
          <a:lstStyle/>
          <a:p>
            <a:pPr algn="just">
              <a:lnSpc>
                <a:spcPct val="100000"/>
              </a:lnSpc>
            </a:pPr>
            <a:r>
              <a:rPr lang="en-US" sz="2000" dirty="0">
                <a:latin typeface="Calibri (Body)"/>
                <a:cs typeface="Calibri (Body)"/>
              </a:rPr>
              <a:t>Given the small spatial extent of the aircraft trajectory (but high altitudes reached), we perform the vertical integration and consider column averages.</a:t>
            </a:r>
          </a:p>
          <a:p>
            <a:pPr algn="just">
              <a:lnSpc>
                <a:spcPct val="100000"/>
              </a:lnSpc>
            </a:pPr>
            <a:r>
              <a:rPr lang="en-US" sz="2000" dirty="0">
                <a:latin typeface="Calibri (Body)"/>
                <a:cs typeface="Calibri (Body)"/>
              </a:rPr>
              <a:t>Model vertically-integrated profiles are obtained by averaging within 1 x 1</a:t>
            </a:r>
            <a:r>
              <a:rPr lang="en-US" sz="2000" dirty="0">
                <a:latin typeface="Calibri (Body)"/>
                <a:ea typeface="Lucida Grande"/>
                <a:cs typeface="Calibri (Body)"/>
              </a:rPr>
              <a:t>° around the aircraft trajectory area.</a:t>
            </a:r>
          </a:p>
          <a:p>
            <a:pPr algn="just">
              <a:lnSpc>
                <a:spcPct val="100000"/>
              </a:lnSpc>
            </a:pPr>
            <a:r>
              <a:rPr lang="en-US" sz="2000" dirty="0">
                <a:latin typeface="Calibri (Body)"/>
                <a:ea typeface="Lucida Grande"/>
                <a:cs typeface="Calibri (Body)"/>
              </a:rPr>
              <a:t>Model results are presented separately for all aerosols and dust-only aerosol.</a:t>
            </a:r>
          </a:p>
          <a:p>
            <a:pPr algn="just">
              <a:lnSpc>
                <a:spcPct val="100000"/>
              </a:lnSpc>
            </a:pPr>
            <a:r>
              <a:rPr lang="en-US" sz="2000" dirty="0">
                <a:latin typeface="Calibri (Body)"/>
                <a:cs typeface="Calibri (Body)"/>
              </a:rPr>
              <a:t>The comparison is also performed against AERONET column-integrated size distribution inverse product.</a:t>
            </a:r>
            <a:endParaRPr lang="en-US" sz="2000" dirty="0">
              <a:latin typeface="Calibri (Body)"/>
              <a:ea typeface="Lucida Grande"/>
              <a:cs typeface="Calibri (Body)"/>
            </a:endParaRPr>
          </a:p>
        </p:txBody>
      </p:sp>
      <p:sp>
        <p:nvSpPr>
          <p:cNvPr id="4"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pic>
        <p:nvPicPr>
          <p:cNvPr id="5" name="Picture 4" descr="SEVIRI_RGB_bigger_trajector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351" y="89425"/>
            <a:ext cx="5833149" cy="6388267"/>
          </a:xfrm>
          <a:prstGeom prst="rect">
            <a:avLst/>
          </a:prstGeom>
        </p:spPr>
      </p:pic>
    </p:spTree>
    <p:extLst>
      <p:ext uri="{BB962C8B-B14F-4D97-AF65-F5344CB8AC3E}">
        <p14:creationId xmlns:p14="http://schemas.microsoft.com/office/powerpoint/2010/main" val="9280380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pic>
        <p:nvPicPr>
          <p:cNvPr id="15" name="Picture 14" descr="1.5_km_basic_no_nudging_compile_cloud_fu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7890" y="114151"/>
            <a:ext cx="6259839" cy="6365208"/>
          </a:xfrm>
          <a:prstGeom prst="rect">
            <a:avLst/>
          </a:prstGeom>
        </p:spPr>
      </p:pic>
      <p:pic>
        <p:nvPicPr>
          <p:cNvPr id="5" name="Picture 4" descr="1.5_km_basic_no_nudging_compile_t2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 y="139699"/>
            <a:ext cx="5872838" cy="6380017"/>
          </a:xfrm>
          <a:prstGeom prst="rect">
            <a:avLst/>
          </a:prstGeom>
        </p:spPr>
      </p:pic>
    </p:spTree>
    <p:extLst>
      <p:ext uri="{BB962C8B-B14F-4D97-AF65-F5344CB8AC3E}">
        <p14:creationId xmlns:p14="http://schemas.microsoft.com/office/powerpoint/2010/main" val="1913749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pic>
        <p:nvPicPr>
          <p:cNvPr id="7" name="Picture 6" descr="1.5_km_basic_no_nudging_compile_ome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 y="139700"/>
            <a:ext cx="6062638" cy="6281928"/>
          </a:xfrm>
          <a:prstGeom prst="rect">
            <a:avLst/>
          </a:prstGeom>
        </p:spPr>
      </p:pic>
      <p:pic>
        <p:nvPicPr>
          <p:cNvPr id="2" name="Picture 1" descr="1.5_km_basic_no_nudging_compile_preci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794" y="127000"/>
            <a:ext cx="6380720" cy="6307328"/>
          </a:xfrm>
          <a:prstGeom prst="rect">
            <a:avLst/>
          </a:prstGeom>
        </p:spPr>
      </p:pic>
    </p:spTree>
    <p:extLst>
      <p:ext uri="{BB962C8B-B14F-4D97-AF65-F5344CB8AC3E}">
        <p14:creationId xmlns:p14="http://schemas.microsoft.com/office/powerpoint/2010/main" val="5291972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ze_distribution_2_aircraft_April07_asce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 y="-28539"/>
            <a:ext cx="5360833" cy="6701041"/>
          </a:xfrm>
          <a:prstGeom prst="rect">
            <a:avLst/>
          </a:prstGeom>
        </p:spPr>
      </p:pic>
      <p:pic>
        <p:nvPicPr>
          <p:cNvPr id="5" name="Picture 4" descr="Size_distribution_2_aircraft_April08_asce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050" y="-28539"/>
            <a:ext cx="5360833" cy="6701041"/>
          </a:xfrm>
          <a:prstGeom prst="rect">
            <a:avLst/>
          </a:prstGeom>
        </p:spPr>
      </p:pic>
      <p:sp>
        <p:nvSpPr>
          <p:cNvPr id="10"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31676905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896" y="-114152"/>
            <a:ext cx="4435117" cy="680615"/>
          </a:xfrm>
        </p:spPr>
        <p:txBody>
          <a:bodyPr>
            <a:normAutofit/>
          </a:bodyPr>
          <a:lstStyle/>
          <a:p>
            <a:pPr algn="ctr"/>
            <a:r>
              <a:rPr lang="en-US" sz="3200" dirty="0"/>
              <a:t>What is a haboob?</a:t>
            </a:r>
          </a:p>
        </p:txBody>
      </p:sp>
      <p:pic>
        <p:nvPicPr>
          <p:cNvPr id="5" name="Picture 4" descr="dust_lofting_thunder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843" y="-3128"/>
            <a:ext cx="5961199" cy="3539462"/>
          </a:xfrm>
          <a:prstGeom prst="rect">
            <a:avLst/>
          </a:prstGeom>
        </p:spPr>
      </p:pic>
      <p:sp>
        <p:nvSpPr>
          <p:cNvPr id="3" name="TextBox 2"/>
          <p:cNvSpPr txBox="1"/>
          <p:nvPr/>
        </p:nvSpPr>
        <p:spPr>
          <a:xfrm>
            <a:off x="114162" y="464890"/>
            <a:ext cx="6107594" cy="2585323"/>
          </a:xfrm>
          <a:prstGeom prst="rect">
            <a:avLst/>
          </a:prstGeom>
          <a:noFill/>
        </p:spPr>
        <p:txBody>
          <a:bodyPr wrap="square" rtlCol="0">
            <a:spAutoFit/>
          </a:bodyPr>
          <a:lstStyle/>
          <a:p>
            <a:pPr marL="36000" indent="-285750" algn="just">
              <a:buFont typeface="Arial"/>
              <a:buChar char="•"/>
            </a:pPr>
            <a:r>
              <a:rPr lang="en-US" dirty="0"/>
              <a:t>Haboobs are a type of </a:t>
            </a:r>
            <a:r>
              <a:rPr lang="en-US" dirty="0" err="1"/>
              <a:t>mesoscale</a:t>
            </a:r>
            <a:r>
              <a:rPr lang="en-US" dirty="0"/>
              <a:t> dust storm produced by</a:t>
            </a:r>
            <a:r>
              <a:rPr lang="ru-RU" dirty="0"/>
              <a:t> </a:t>
            </a:r>
            <a:r>
              <a:rPr lang="en-US" dirty="0"/>
              <a:t>cold pool outflows from precipitating convective clouds (e.g. MCS).</a:t>
            </a:r>
          </a:p>
          <a:p>
            <a:pPr marL="36000" indent="-285750" algn="just">
              <a:buFont typeface="Arial"/>
              <a:buChar char="•"/>
            </a:pPr>
            <a:r>
              <a:rPr lang="en-US" dirty="0" smtClean="0"/>
              <a:t>Falling </a:t>
            </a:r>
            <a:r>
              <a:rPr lang="en-US" dirty="0" smtClean="0"/>
              <a:t>precipitation evaporates and produces </a:t>
            </a:r>
            <a:r>
              <a:rPr lang="en-US" dirty="0"/>
              <a:t>a downdraft or downdrafts, a cold pool at the surface, and strong winds.</a:t>
            </a:r>
          </a:p>
          <a:p>
            <a:pPr marL="36000" indent="-285750" algn="just">
              <a:buFont typeface="Arial"/>
              <a:buChar char="•"/>
            </a:pPr>
            <a:r>
              <a:rPr lang="en-US" dirty="0"/>
              <a:t>The leading edge of the cold pool and strong winds </a:t>
            </a:r>
            <a:r>
              <a:rPr lang="en-US" dirty="0" smtClean="0"/>
              <a:t>form </a:t>
            </a:r>
            <a:r>
              <a:rPr lang="en-US" dirty="0"/>
              <a:t>a gust front and, in areas where this leads to dust emissions from the surface, typically demarcates the leading edge of the haboob.</a:t>
            </a:r>
            <a:endParaRPr lang="en-US" sz="1600" dirty="0"/>
          </a:p>
        </p:txBody>
      </p:sp>
      <p:pic>
        <p:nvPicPr>
          <p:cNvPr id="6" name="Picture 5" descr="Picture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0" y="2991425"/>
            <a:ext cx="5961200" cy="3561817"/>
          </a:xfrm>
          <a:prstGeom prst="rect">
            <a:avLst/>
          </a:prstGeom>
        </p:spPr>
      </p:pic>
      <p:sp>
        <p:nvSpPr>
          <p:cNvPr id="4" name="Rectangle 3"/>
          <p:cNvSpPr/>
          <p:nvPr/>
        </p:nvSpPr>
        <p:spPr>
          <a:xfrm>
            <a:off x="4300578" y="3030299"/>
            <a:ext cx="1757550" cy="646331"/>
          </a:xfrm>
          <a:prstGeom prst="rect">
            <a:avLst/>
          </a:prstGeom>
        </p:spPr>
        <p:txBody>
          <a:bodyPr wrap="none">
            <a:spAutoFit/>
          </a:bodyPr>
          <a:lstStyle/>
          <a:p>
            <a:r>
              <a:rPr lang="en-US" dirty="0">
                <a:solidFill>
                  <a:schemeClr val="bg1"/>
                </a:solidFill>
              </a:rPr>
              <a:t>Phoenix, Arizona</a:t>
            </a:r>
          </a:p>
          <a:p>
            <a:r>
              <a:rPr lang="en-US" dirty="0">
                <a:solidFill>
                  <a:schemeClr val="bg1"/>
                </a:solidFill>
              </a:rPr>
              <a:t>22 August 2016</a:t>
            </a:r>
          </a:p>
        </p:txBody>
      </p:sp>
      <p:sp>
        <p:nvSpPr>
          <p:cNvPr id="7" name="Rectangle 6"/>
          <p:cNvSpPr/>
          <p:nvPr/>
        </p:nvSpPr>
        <p:spPr>
          <a:xfrm>
            <a:off x="1089636" y="6235517"/>
            <a:ext cx="5028868" cy="276999"/>
          </a:xfrm>
          <a:prstGeom prst="rect">
            <a:avLst/>
          </a:prstGeom>
        </p:spPr>
        <p:txBody>
          <a:bodyPr wrap="square">
            <a:spAutoFit/>
          </a:bodyPr>
          <a:lstStyle/>
          <a:p>
            <a:r>
              <a:rPr lang="en-US" sz="1200" dirty="0">
                <a:solidFill>
                  <a:srgbClr val="FFFFFF"/>
                </a:solidFill>
              </a:rPr>
              <a:t>http://</a:t>
            </a:r>
            <a:r>
              <a:rPr lang="en-US" sz="1200" dirty="0" err="1">
                <a:solidFill>
                  <a:srgbClr val="FFFFFF"/>
                </a:solidFill>
              </a:rPr>
              <a:t>wasatchweatherweenies.blogspot.com</a:t>
            </a:r>
            <a:r>
              <a:rPr lang="en-US" sz="1200" dirty="0">
                <a:solidFill>
                  <a:srgbClr val="FFFFFF"/>
                </a:solidFill>
              </a:rPr>
              <a:t>/2016/08/what-is-</a:t>
            </a:r>
            <a:r>
              <a:rPr lang="en-US" sz="1200" dirty="0" err="1">
                <a:solidFill>
                  <a:srgbClr val="FFFFFF"/>
                </a:solidFill>
              </a:rPr>
              <a:t>haboob.html</a:t>
            </a:r>
            <a:endParaRPr lang="en-US" sz="1200" dirty="0">
              <a:solidFill>
                <a:srgbClr val="FFFFFF"/>
              </a:solidFill>
            </a:endParaRPr>
          </a:p>
        </p:txBody>
      </p:sp>
      <p:pic>
        <p:nvPicPr>
          <p:cNvPr id="8" name="Picture 7"/>
          <p:cNvPicPr>
            <a:picLocks noChangeAspect="1"/>
          </p:cNvPicPr>
          <p:nvPr/>
        </p:nvPicPr>
        <p:blipFill>
          <a:blip r:embed="rId5"/>
          <a:stretch>
            <a:fillRect/>
          </a:stretch>
        </p:blipFill>
        <p:spPr>
          <a:xfrm>
            <a:off x="6197669" y="3526211"/>
            <a:ext cx="5975653" cy="2987827"/>
          </a:xfrm>
          <a:prstGeom prst="rect">
            <a:avLst/>
          </a:prstGeom>
        </p:spPr>
      </p:pic>
      <p:sp>
        <p:nvSpPr>
          <p:cNvPr id="10"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29481620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ze_distribution_2_aircraft_April09_asce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586" y="-14269"/>
            <a:ext cx="5365114" cy="6706393"/>
          </a:xfrm>
          <a:prstGeom prst="rect">
            <a:avLst/>
          </a:prstGeom>
        </p:spPr>
      </p:pic>
      <p:pic>
        <p:nvPicPr>
          <p:cNvPr id="5" name="Picture 4" descr="Size_distribution_2_aircraft_April11_asce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185" y="-14269"/>
            <a:ext cx="5362389" cy="6702986"/>
          </a:xfrm>
          <a:prstGeom prst="rect">
            <a:avLst/>
          </a:prstGeom>
        </p:spPr>
      </p:pic>
      <p:sp>
        <p:nvSpPr>
          <p:cNvPr id="8" name="TextBox 7"/>
          <p:cNvSpPr txBox="1"/>
          <p:nvPr/>
        </p:nvSpPr>
        <p:spPr>
          <a:xfrm>
            <a:off x="4269798" y="420533"/>
            <a:ext cx="1401853" cy="369332"/>
          </a:xfrm>
          <a:prstGeom prst="rect">
            <a:avLst/>
          </a:prstGeom>
          <a:noFill/>
        </p:spPr>
        <p:txBody>
          <a:bodyPr wrap="square" rtlCol="0">
            <a:spAutoFit/>
          </a:bodyPr>
          <a:lstStyle/>
          <a:p>
            <a:r>
              <a:rPr lang="en-US" dirty="0"/>
              <a:t>Haboob case</a:t>
            </a:r>
          </a:p>
        </p:txBody>
      </p:sp>
      <p:sp>
        <p:nvSpPr>
          <p:cNvPr id="6" name="Footer Placeholder 3"/>
          <p:cNvSpPr>
            <a:spLocks noGrp="1"/>
          </p:cNvSpPr>
          <p:nvPr>
            <p:ph type="ftr" sz="quarter" idx="11"/>
          </p:nvPr>
        </p:nvSpPr>
        <p:spPr>
          <a:xfrm>
            <a:off x="0" y="6551004"/>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26982455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41270"/>
          </a:xfrm>
        </p:spPr>
        <p:txBody>
          <a:bodyPr>
            <a:normAutofit/>
          </a:bodyPr>
          <a:lstStyle/>
          <a:p>
            <a:r>
              <a:rPr lang="en-US" sz="3600" dirty="0"/>
              <a:t>Conclusions</a:t>
            </a:r>
          </a:p>
        </p:txBody>
      </p:sp>
      <p:sp>
        <p:nvSpPr>
          <p:cNvPr id="3" name="Content Placeholder 2"/>
          <p:cNvSpPr>
            <a:spLocks noGrp="1"/>
          </p:cNvSpPr>
          <p:nvPr>
            <p:ph idx="1"/>
          </p:nvPr>
        </p:nvSpPr>
        <p:spPr>
          <a:xfrm>
            <a:off x="128431" y="865762"/>
            <a:ext cx="11858437" cy="5471538"/>
          </a:xfrm>
        </p:spPr>
        <p:txBody>
          <a:bodyPr>
            <a:noAutofit/>
          </a:bodyPr>
          <a:lstStyle/>
          <a:p>
            <a:pPr marL="230400" algn="just">
              <a:spcAft>
                <a:spcPts val="600"/>
              </a:spcAft>
            </a:pPr>
            <a:r>
              <a:rPr lang="en-US" sz="2000" dirty="0"/>
              <a:t>The April convection and associated rainfall maxima are weakly captured by large-scale models. Reproducing </a:t>
            </a:r>
            <a:r>
              <a:rPr lang="en-US" sz="2000" dirty="0" err="1"/>
              <a:t>mesoscale</a:t>
            </a:r>
            <a:r>
              <a:rPr lang="en-US" sz="2000" dirty="0"/>
              <a:t> dust storms is, therefore, a challenging task. Nevertheless, cloud-resolving WRF-</a:t>
            </a:r>
            <a:r>
              <a:rPr lang="en-US" sz="2000" dirty="0" err="1"/>
              <a:t>Chem</a:t>
            </a:r>
            <a:r>
              <a:rPr lang="en-US" sz="2000" dirty="0"/>
              <a:t> simulation does a fair job producing the reasonable rainfall pattern, consistent with input BCs, and compares well against station data. </a:t>
            </a:r>
          </a:p>
          <a:p>
            <a:pPr marL="230400" algn="just">
              <a:spcAft>
                <a:spcPts val="600"/>
              </a:spcAft>
            </a:pPr>
            <a:r>
              <a:rPr lang="en-US" sz="2000" dirty="0"/>
              <a:t>The model large-scale AOD patterns across Arabian Peninsula are consistent with the remotely sensed SEVIRI &amp; MODIS AOD and MERRA-2 reanalysis. The simulated AODs in the AERONET site locations are also in good agreement with observations. The model captures most of the dust events in the central Arabian Peninsula (Solar Village) near the source region. </a:t>
            </a:r>
            <a:r>
              <a:rPr lang="en-US" sz="2000" dirty="0" smtClean="0"/>
              <a:t>However, some events are missed. </a:t>
            </a:r>
            <a:r>
              <a:rPr lang="en-US" sz="2000" dirty="0" smtClean="0"/>
              <a:t>We </a:t>
            </a:r>
            <a:r>
              <a:rPr lang="en-US" sz="2000" dirty="0"/>
              <a:t>attribute it to both imperfect model convection </a:t>
            </a:r>
            <a:r>
              <a:rPr lang="en-US" sz="2000" dirty="0" smtClean="0"/>
              <a:t>and deficiencies </a:t>
            </a:r>
            <a:r>
              <a:rPr lang="en-US" sz="2000" dirty="0"/>
              <a:t>of bulk dust generation scheme.</a:t>
            </a:r>
          </a:p>
          <a:p>
            <a:pPr marL="230400" algn="just">
              <a:spcAft>
                <a:spcPts val="600"/>
              </a:spcAft>
            </a:pPr>
            <a:r>
              <a:rPr lang="en-US" sz="2000" dirty="0"/>
              <a:t>The aerosol size distribution in the model is generally in good agreement with the aircraft observations and the AERONET inversion product. Both WRF-</a:t>
            </a:r>
            <a:r>
              <a:rPr lang="en-US" sz="2000" dirty="0" err="1"/>
              <a:t>Chem</a:t>
            </a:r>
            <a:r>
              <a:rPr lang="en-US" sz="2000" dirty="0"/>
              <a:t> and AERONET underestimate the coarse mode especially during the strong dust events in comparison with the aircraft observations. However,  model results are in a better agreement with observations. </a:t>
            </a:r>
          </a:p>
          <a:p>
            <a:pPr marL="230400" algn="just">
              <a:spcAft>
                <a:spcPts val="600"/>
              </a:spcAft>
            </a:pPr>
            <a:r>
              <a:rPr lang="en-US" sz="2000" dirty="0"/>
              <a:t>Overall, the modeled size distribution is relatively stable in our case-study as we sample it close to the dust source with a fixed emission size distribution.</a:t>
            </a:r>
          </a:p>
          <a:p>
            <a:pPr marL="230400" algn="just">
              <a:spcAft>
                <a:spcPts val="600"/>
              </a:spcAft>
            </a:pPr>
            <a:r>
              <a:rPr lang="en-US" sz="1800" dirty="0"/>
              <a:t>Described case study might be a good test case for dust generation schemes. More sophisticated approaches to emission modeling and/or advanced source functions are the options to consider. </a:t>
            </a:r>
          </a:p>
        </p:txBody>
      </p:sp>
      <p:sp>
        <p:nvSpPr>
          <p:cNvPr id="4" name="Footer Placeholder 3"/>
          <p:cNvSpPr>
            <a:spLocks noGrp="1"/>
          </p:cNvSpPr>
          <p:nvPr>
            <p:ph type="ftr" sz="quarter" idx="11"/>
          </p:nvPr>
        </p:nvSpPr>
        <p:spPr>
          <a:xfrm>
            <a:off x="0" y="6551004"/>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4886276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ight_coarse_volume_April11_ascend_integration_steps_combine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892" y="371586"/>
            <a:ext cx="3657600" cy="6400800"/>
          </a:xfrm>
          <a:prstGeom prst="rect">
            <a:avLst/>
          </a:prstGeom>
        </p:spPr>
      </p:pic>
      <p:pic>
        <p:nvPicPr>
          <p:cNvPr id="6" name="Picture 5" descr="Height_coarse_volume_April09_ascend_integration_steps_combin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221" y="371586"/>
            <a:ext cx="3657600" cy="6400800"/>
          </a:xfrm>
          <a:prstGeom prst="rect">
            <a:avLst/>
          </a:prstGeom>
        </p:spPr>
      </p:pic>
      <p:pic>
        <p:nvPicPr>
          <p:cNvPr id="5" name="Picture 4" descr="Height_coarse_volume_April08_ascend_integration_steps_combin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546" y="371586"/>
            <a:ext cx="3657600" cy="6400800"/>
          </a:xfrm>
          <a:prstGeom prst="rect">
            <a:avLst/>
          </a:prstGeom>
        </p:spPr>
      </p:pic>
      <p:pic>
        <p:nvPicPr>
          <p:cNvPr id="4" name="Picture 3" descr="Height_coarse_volume_April07_ascend_integration_steps_combin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586"/>
            <a:ext cx="3657600" cy="6400800"/>
          </a:xfrm>
          <a:prstGeom prst="rect">
            <a:avLst/>
          </a:prstGeom>
        </p:spPr>
      </p:pic>
      <p:sp>
        <p:nvSpPr>
          <p:cNvPr id="8" name="TextBox 7"/>
          <p:cNvSpPr txBox="1"/>
          <p:nvPr/>
        </p:nvSpPr>
        <p:spPr>
          <a:xfrm>
            <a:off x="7685455" y="755656"/>
            <a:ext cx="1401853" cy="369332"/>
          </a:xfrm>
          <a:prstGeom prst="rect">
            <a:avLst/>
          </a:prstGeom>
          <a:noFill/>
        </p:spPr>
        <p:txBody>
          <a:bodyPr wrap="square" rtlCol="0">
            <a:spAutoFit/>
          </a:bodyPr>
          <a:lstStyle/>
          <a:p>
            <a:r>
              <a:rPr lang="en-US" dirty="0"/>
              <a:t>Haboob case</a:t>
            </a:r>
          </a:p>
        </p:txBody>
      </p:sp>
      <p:sp>
        <p:nvSpPr>
          <p:cNvPr id="9" name="TextBox 8"/>
          <p:cNvSpPr txBox="1"/>
          <p:nvPr/>
        </p:nvSpPr>
        <p:spPr>
          <a:xfrm>
            <a:off x="7876920" y="4777976"/>
            <a:ext cx="1325833" cy="738664"/>
          </a:xfrm>
          <a:prstGeom prst="rect">
            <a:avLst/>
          </a:prstGeom>
          <a:noFill/>
        </p:spPr>
        <p:txBody>
          <a:bodyPr wrap="square" rtlCol="0">
            <a:spAutoFit/>
          </a:bodyPr>
          <a:lstStyle/>
          <a:p>
            <a:r>
              <a:rPr lang="en-US" sz="1400" dirty="0"/>
              <a:t>Cloud</a:t>
            </a:r>
          </a:p>
          <a:p>
            <a:r>
              <a:rPr lang="en-US" sz="1400" dirty="0"/>
              <a:t>contamination</a:t>
            </a:r>
          </a:p>
          <a:p>
            <a:r>
              <a:rPr lang="en-US" sz="1400" dirty="0"/>
              <a:t>(filtered) </a:t>
            </a:r>
          </a:p>
        </p:txBody>
      </p:sp>
      <p:cxnSp>
        <p:nvCxnSpPr>
          <p:cNvPr id="11" name="Straight Connector 10"/>
          <p:cNvCxnSpPr>
            <a:stCxn id="14" idx="0"/>
          </p:cNvCxnSpPr>
          <p:nvPr/>
        </p:nvCxnSpPr>
        <p:spPr>
          <a:xfrm flipH="1" flipV="1">
            <a:off x="7660747" y="1751743"/>
            <a:ext cx="810658" cy="3080273"/>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4" idx="0"/>
          </p:cNvCxnSpPr>
          <p:nvPr/>
        </p:nvCxnSpPr>
        <p:spPr>
          <a:xfrm flipV="1">
            <a:off x="8471405" y="2643402"/>
            <a:ext cx="1661854" cy="2188614"/>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7917453" y="4832016"/>
            <a:ext cx="1107903" cy="63496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686052" y="-100215"/>
            <a:ext cx="9852858" cy="615450"/>
          </a:xfrm>
        </p:spPr>
        <p:txBody>
          <a:bodyPr>
            <a:noAutofit/>
          </a:bodyPr>
          <a:lstStyle/>
          <a:p>
            <a:pPr algn="ctr"/>
            <a:r>
              <a:rPr lang="en-US" sz="2600" dirty="0"/>
              <a:t>Aircraft observations: vertical profiles of aerosol volume concentrations</a:t>
            </a:r>
          </a:p>
        </p:txBody>
      </p:sp>
      <p:sp>
        <p:nvSpPr>
          <p:cNvPr id="12"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7135094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9631" y="0"/>
            <a:ext cx="10790787" cy="6858000"/>
          </a:xfrm>
          <a:prstGeom prst="rect">
            <a:avLst/>
          </a:prstGeom>
        </p:spPr>
      </p:pic>
    </p:spTree>
    <p:extLst>
      <p:ext uri="{BB962C8B-B14F-4D97-AF65-F5344CB8AC3E}">
        <p14:creationId xmlns:p14="http://schemas.microsoft.com/office/powerpoint/2010/main" val="29626312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1293" y="23408656"/>
            <a:ext cx="4018902" cy="3058110"/>
          </a:xfrm>
          <a:prstGeom prst="rect">
            <a:avLst/>
          </a:prstGeom>
        </p:spPr>
      </p:pic>
      <p:pic>
        <p:nvPicPr>
          <p:cNvPr id="15" name="Picture 14" descr="MODIS_sf_AP.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916" y="2590800"/>
            <a:ext cx="4990329" cy="3797300"/>
          </a:xfrm>
          <a:prstGeom prst="rect">
            <a:avLst/>
          </a:prstGeom>
        </p:spPr>
      </p:pic>
      <p:sp>
        <p:nvSpPr>
          <p:cNvPr id="20" name="Title 1"/>
          <p:cNvSpPr>
            <a:spLocks noGrp="1"/>
          </p:cNvSpPr>
          <p:nvPr>
            <p:ph type="title"/>
          </p:nvPr>
        </p:nvSpPr>
        <p:spPr>
          <a:xfrm>
            <a:off x="821707" y="-61719"/>
            <a:ext cx="10515600" cy="671319"/>
          </a:xfrm>
        </p:spPr>
        <p:txBody>
          <a:bodyPr>
            <a:normAutofit/>
          </a:bodyPr>
          <a:lstStyle/>
          <a:p>
            <a:pPr algn="ctr"/>
            <a:r>
              <a:rPr lang="en-US" sz="3200" dirty="0"/>
              <a:t>GOCART dust generation scheme</a:t>
            </a:r>
          </a:p>
        </p:txBody>
      </p:sp>
      <p:sp>
        <p:nvSpPr>
          <p:cNvPr id="21" name="TextBox 20"/>
          <p:cNvSpPr txBox="1"/>
          <p:nvPr/>
        </p:nvSpPr>
        <p:spPr>
          <a:xfrm>
            <a:off x="6337300" y="693490"/>
            <a:ext cx="2590800" cy="400110"/>
          </a:xfrm>
          <a:prstGeom prst="rect">
            <a:avLst/>
          </a:prstGeom>
          <a:noFill/>
        </p:spPr>
        <p:txBody>
          <a:bodyPr wrap="square" rtlCol="0">
            <a:spAutoFit/>
          </a:bodyPr>
          <a:lstStyle/>
          <a:p>
            <a:r>
              <a:rPr lang="en-US" sz="2000" dirty="0" err="1"/>
              <a:t>Ginoux</a:t>
            </a:r>
            <a:r>
              <a:rPr lang="en-US" sz="2000" dirty="0"/>
              <a:t> et al. (2001)</a:t>
            </a:r>
          </a:p>
        </p:txBody>
      </p:sp>
      <p:sp>
        <p:nvSpPr>
          <p:cNvPr id="22" name="TextBox 21"/>
          <p:cNvSpPr txBox="1"/>
          <p:nvPr/>
        </p:nvSpPr>
        <p:spPr>
          <a:xfrm>
            <a:off x="283494" y="2708556"/>
            <a:ext cx="6384005" cy="3862596"/>
          </a:xfrm>
          <a:prstGeom prst="rect">
            <a:avLst/>
          </a:prstGeom>
          <a:noFill/>
        </p:spPr>
        <p:txBody>
          <a:bodyPr wrap="square" rtlCol="0">
            <a:spAutoFit/>
          </a:bodyPr>
          <a:lstStyle/>
          <a:p>
            <a:pPr algn="ctr">
              <a:spcAft>
                <a:spcPts val="600"/>
              </a:spcAft>
            </a:pPr>
            <a:r>
              <a:rPr lang="en-US" sz="2400" dirty="0"/>
              <a:t>Dust generation source functions</a:t>
            </a:r>
          </a:p>
          <a:p>
            <a:pPr marL="36000" indent="-285750" algn="just">
              <a:buFont typeface="Arial"/>
              <a:buChar char="•"/>
            </a:pPr>
            <a:r>
              <a:rPr lang="en-US" dirty="0"/>
              <a:t>Topographic (</a:t>
            </a:r>
            <a:r>
              <a:rPr lang="en-US" dirty="0" err="1"/>
              <a:t>Ginoux</a:t>
            </a:r>
            <a:r>
              <a:rPr lang="en-US" dirty="0"/>
              <a:t> et al., 2001)</a:t>
            </a:r>
          </a:p>
          <a:p>
            <a:pPr marL="36000" indent="-285750" algn="just">
              <a:buFont typeface="Arial"/>
              <a:buChar char="•"/>
            </a:pPr>
            <a:r>
              <a:rPr lang="en-US" dirty="0"/>
              <a:t>Geomorphic (</a:t>
            </a:r>
            <a:r>
              <a:rPr lang="en-US" dirty="0" err="1"/>
              <a:t>Zender</a:t>
            </a:r>
            <a:r>
              <a:rPr lang="en-US" dirty="0"/>
              <a:t> et al., 2013)</a:t>
            </a:r>
          </a:p>
          <a:p>
            <a:pPr marL="36000" indent="-285750" algn="just">
              <a:buFont typeface="Arial"/>
              <a:buChar char="•"/>
            </a:pPr>
            <a:r>
              <a:rPr lang="en-US" dirty="0"/>
              <a:t>Model-based (</a:t>
            </a:r>
            <a:r>
              <a:rPr lang="en-US" dirty="0" err="1"/>
              <a:t>Gherboudj</a:t>
            </a:r>
            <a:r>
              <a:rPr lang="en-US" dirty="0"/>
              <a:t> et al, 2016)</a:t>
            </a:r>
          </a:p>
          <a:p>
            <a:pPr marL="36000" indent="-285750" algn="just">
              <a:buFont typeface="Arial"/>
              <a:buChar char="•"/>
            </a:pPr>
            <a:r>
              <a:rPr lang="en-US" dirty="0"/>
              <a:t>Satellite-based:</a:t>
            </a:r>
          </a:p>
          <a:p>
            <a:pPr marL="493200" lvl="1" indent="-285750" algn="just">
              <a:buFont typeface="Arial"/>
              <a:buChar char="•"/>
            </a:pPr>
            <a:r>
              <a:rPr lang="en-US" dirty="0"/>
              <a:t>Frequency method </a:t>
            </a:r>
            <a:r>
              <a:rPr lang="mr-IN" dirty="0"/>
              <a:t>–</a:t>
            </a:r>
            <a:r>
              <a:rPr lang="en-US" dirty="0"/>
              <a:t> polar-orbiting satellites (TOMS, MODIS) (</a:t>
            </a:r>
            <a:r>
              <a:rPr lang="en-US" b="1" dirty="0" err="1"/>
              <a:t>Ginoux</a:t>
            </a:r>
            <a:r>
              <a:rPr lang="en-US" b="1" dirty="0"/>
              <a:t> et al. (2010, 2012)</a:t>
            </a:r>
            <a:r>
              <a:rPr lang="en-US" dirty="0"/>
              <a:t>). Might miss some sources (up to 40% underestimation (</a:t>
            </a:r>
            <a:r>
              <a:rPr lang="en-US" dirty="0" err="1"/>
              <a:t>Kocha</a:t>
            </a:r>
            <a:r>
              <a:rPr lang="en-US" dirty="0"/>
              <a:t> et al., 2013))</a:t>
            </a:r>
          </a:p>
          <a:p>
            <a:pPr marL="493200" lvl="1" indent="-285750" algn="just">
              <a:buFont typeface="Arial"/>
              <a:buChar char="•"/>
            </a:pPr>
            <a:r>
              <a:rPr lang="en-US" dirty="0"/>
              <a:t>Back-tracing method </a:t>
            </a:r>
            <a:r>
              <a:rPr lang="mr-IN" dirty="0"/>
              <a:t>–</a:t>
            </a:r>
            <a:r>
              <a:rPr lang="en-US" dirty="0"/>
              <a:t> geostationary </a:t>
            </a:r>
            <a:r>
              <a:rPr lang="en-US" dirty="0" err="1"/>
              <a:t>sattelite</a:t>
            </a:r>
            <a:r>
              <a:rPr lang="en-US" dirty="0"/>
              <a:t>, e.g. METEOSAT-SEVIRI (</a:t>
            </a:r>
            <a:r>
              <a:rPr lang="en-US" dirty="0" err="1"/>
              <a:t>Schepanski</a:t>
            </a:r>
            <a:r>
              <a:rPr lang="en-US" dirty="0"/>
              <a:t> et al. 2007, 2009, 2012); tested in (</a:t>
            </a:r>
            <a:r>
              <a:rPr lang="en-US" dirty="0" err="1"/>
              <a:t>Heinold</a:t>
            </a:r>
            <a:r>
              <a:rPr lang="en-US" dirty="0"/>
              <a:t> et al., 2016)</a:t>
            </a:r>
          </a:p>
          <a:p>
            <a:pPr marL="493200" lvl="1" indent="-285750" algn="just">
              <a:buFont typeface="Arial"/>
              <a:buChar char="•"/>
            </a:pPr>
            <a:r>
              <a:rPr lang="en-US" dirty="0"/>
              <a:t>Advanced </a:t>
            </a:r>
            <a:r>
              <a:rPr lang="mr-IN" dirty="0"/>
              <a:t>–</a:t>
            </a:r>
            <a:r>
              <a:rPr lang="en-US" dirty="0"/>
              <a:t> CALIOP (Todd et al., 2016)</a:t>
            </a:r>
          </a:p>
          <a:p>
            <a:pPr marL="36000" indent="-285750" algn="just">
              <a:buFont typeface="Arial"/>
              <a:buChar char="•"/>
            </a:pPr>
            <a:r>
              <a:rPr lang="en-US" dirty="0"/>
              <a:t>Combined (</a:t>
            </a:r>
            <a:r>
              <a:rPr lang="en-US" dirty="0" err="1"/>
              <a:t>Parajuli</a:t>
            </a:r>
            <a:r>
              <a:rPr lang="en-US" dirty="0"/>
              <a:t> et al., 2014; Evan et al., 2015)</a:t>
            </a:r>
          </a:p>
        </p:txBody>
      </p:sp>
      <p:sp>
        <p:nvSpPr>
          <p:cNvPr id="23" name="Rectangle 22"/>
          <p:cNvSpPr/>
          <p:nvPr/>
        </p:nvSpPr>
        <p:spPr>
          <a:xfrm>
            <a:off x="6718300" y="2349500"/>
            <a:ext cx="5511800" cy="338554"/>
          </a:xfrm>
          <a:prstGeom prst="rect">
            <a:avLst/>
          </a:prstGeom>
        </p:spPr>
        <p:txBody>
          <a:bodyPr wrap="square">
            <a:spAutoFit/>
          </a:bodyPr>
          <a:lstStyle/>
          <a:p>
            <a:pPr algn="ctr">
              <a:spcAft>
                <a:spcPts val="600"/>
              </a:spcAft>
            </a:pPr>
            <a:r>
              <a:rPr lang="en-US" sz="1600" dirty="0" err="1"/>
              <a:t>Ginoux</a:t>
            </a:r>
            <a:r>
              <a:rPr lang="en-US" sz="1600" dirty="0"/>
              <a:t> et al., 2012 source function</a:t>
            </a:r>
          </a:p>
        </p:txBody>
      </p:sp>
      <p:graphicFrame>
        <p:nvGraphicFramePr>
          <p:cNvPr id="3" name="Object 2"/>
          <p:cNvGraphicFramePr>
            <a:graphicFrameLocks noChangeAspect="1"/>
          </p:cNvGraphicFramePr>
          <p:nvPr>
            <p:extLst>
              <p:ext uri="{D42A27DB-BD31-4B8C-83A1-F6EECF244321}">
                <p14:modId xmlns:p14="http://schemas.microsoft.com/office/powerpoint/2010/main" val="583332008"/>
              </p:ext>
            </p:extLst>
          </p:nvPr>
        </p:nvGraphicFramePr>
        <p:xfrm>
          <a:off x="6038850" y="3243263"/>
          <a:ext cx="114300" cy="165100"/>
        </p:xfrm>
        <a:graphic>
          <a:graphicData uri="http://schemas.openxmlformats.org/presentationml/2006/ole">
            <mc:AlternateContent xmlns:mc="http://schemas.openxmlformats.org/markup-compatibility/2006">
              <mc:Choice xmlns:v="urn:schemas-microsoft-com:vml" Requires="v">
                <p:oleObj spid="_x0000_s1039"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6038850" y="3243263"/>
                        <a:ext cx="114300" cy="165100"/>
                      </a:xfrm>
                      <a:prstGeom prst="rect">
                        <a:avLst/>
                      </a:prstGeom>
                    </p:spPr>
                  </p:pic>
                </p:oleObj>
              </mc:Fallback>
            </mc:AlternateContent>
          </a:graphicData>
        </a:graphic>
      </p:graphicFrame>
      <p:pic>
        <p:nvPicPr>
          <p:cNvPr id="7" name="Picture 6" descr="Screen Shot 2017-06-12 at 00.19.2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8100" y="672165"/>
            <a:ext cx="3619500" cy="444111"/>
          </a:xfrm>
          <a:prstGeom prst="rect">
            <a:avLst/>
          </a:prstGeom>
        </p:spPr>
      </p:pic>
      <p:sp>
        <p:nvSpPr>
          <p:cNvPr id="13" name="TextBox 12"/>
          <p:cNvSpPr txBox="1"/>
          <p:nvPr/>
        </p:nvSpPr>
        <p:spPr>
          <a:xfrm>
            <a:off x="291962" y="1087190"/>
            <a:ext cx="11595238" cy="1731243"/>
          </a:xfrm>
          <a:prstGeom prst="rect">
            <a:avLst/>
          </a:prstGeom>
          <a:noFill/>
        </p:spPr>
        <p:txBody>
          <a:bodyPr wrap="square" rtlCol="0">
            <a:spAutoFit/>
          </a:bodyPr>
          <a:lstStyle/>
          <a:p>
            <a:pPr algn="just">
              <a:lnSpc>
                <a:spcPct val="150000"/>
              </a:lnSpc>
            </a:pPr>
            <a:r>
              <a:rPr lang="en-US" i="1" dirty="0"/>
              <a:t>C </a:t>
            </a:r>
            <a:r>
              <a:rPr lang="en-US" dirty="0"/>
              <a:t>is a tuning constant, </a:t>
            </a:r>
            <a:r>
              <a:rPr lang="en-US" i="1" dirty="0"/>
              <a:t>U</a:t>
            </a:r>
            <a:r>
              <a:rPr lang="en-US" baseline="-25000" dirty="0"/>
              <a:t>10m</a:t>
            </a:r>
            <a:r>
              <a:rPr lang="en-US" dirty="0"/>
              <a:t> is a 10 m wind velocity, </a:t>
            </a:r>
            <a:r>
              <a:rPr lang="en-US" i="1" dirty="0" err="1"/>
              <a:t>U</a:t>
            </a:r>
            <a:r>
              <a:rPr lang="en-US" i="1" baseline="-25000" dirty="0" err="1"/>
              <a:t>t</a:t>
            </a:r>
            <a:r>
              <a:rPr lang="en-US" baseline="-25000" dirty="0"/>
              <a:t> </a:t>
            </a:r>
            <a:r>
              <a:rPr lang="en-US" dirty="0"/>
              <a:t>is a threshold wind velocity dependent on surface wetness.</a:t>
            </a:r>
            <a:r>
              <a:rPr lang="en-US" i="1" dirty="0"/>
              <a:t> </a:t>
            </a:r>
            <a:r>
              <a:rPr lang="en-US" i="1" dirty="0" err="1"/>
              <a:t>s</a:t>
            </a:r>
            <a:r>
              <a:rPr lang="en-US" i="1" baseline="-25000" dirty="0" err="1"/>
              <a:t>p</a:t>
            </a:r>
            <a:r>
              <a:rPr lang="en-US" dirty="0"/>
              <a:t> is a size bin fraction. GOCART calculates the dust flux into 5 size bins. The </a:t>
            </a:r>
            <a:r>
              <a:rPr lang="en-US" i="1" dirty="0" err="1"/>
              <a:t>F</a:t>
            </a:r>
            <a:r>
              <a:rPr lang="en-US" baseline="-25000" dirty="0" err="1"/>
              <a:t>p</a:t>
            </a:r>
            <a:r>
              <a:rPr lang="en-US" dirty="0"/>
              <a:t> dust fluxes are summed and the total flux </a:t>
            </a:r>
            <a:r>
              <a:rPr lang="en-US" i="1" dirty="0"/>
              <a:t>F</a:t>
            </a:r>
            <a:r>
              <a:rPr lang="en-US" dirty="0"/>
              <a:t> is re-distributed into 8 MOSAIC size bins according to </a:t>
            </a:r>
            <a:r>
              <a:rPr lang="en-US" b="1" dirty="0" err="1"/>
              <a:t>Kok</a:t>
            </a:r>
            <a:r>
              <a:rPr lang="en-US" b="1" dirty="0"/>
              <a:t> (2011)</a:t>
            </a:r>
            <a:r>
              <a:rPr lang="en-US" dirty="0"/>
              <a:t> distribution. </a:t>
            </a:r>
          </a:p>
          <a:p>
            <a:pPr algn="just">
              <a:lnSpc>
                <a:spcPct val="150000"/>
              </a:lnSpc>
            </a:pPr>
            <a:r>
              <a:rPr lang="en-US" i="1" dirty="0"/>
              <a:t>S</a:t>
            </a:r>
            <a:r>
              <a:rPr lang="en-US" dirty="0"/>
              <a:t> is a source function factor [0-1]:</a:t>
            </a:r>
          </a:p>
        </p:txBody>
      </p:sp>
    </p:spTree>
    <p:extLst>
      <p:ext uri="{BB962C8B-B14F-4D97-AF65-F5344CB8AC3E}">
        <p14:creationId xmlns:p14="http://schemas.microsoft.com/office/powerpoint/2010/main" val="3090557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6975" y="-20647"/>
            <a:ext cx="10515600" cy="526533"/>
          </a:xfrm>
        </p:spPr>
        <p:txBody>
          <a:bodyPr>
            <a:normAutofit/>
          </a:bodyPr>
          <a:lstStyle/>
          <a:p>
            <a:pPr algn="ctr"/>
            <a:r>
              <a:rPr lang="en-US" sz="2800" dirty="0"/>
              <a:t>Radar and model convection &amp; precipitation statistics</a:t>
            </a:r>
          </a:p>
        </p:txBody>
      </p:sp>
      <p:sp>
        <p:nvSpPr>
          <p:cNvPr id="6"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pic>
        <p:nvPicPr>
          <p:cNvPr id="2" name="Picture 1" descr="precip_station_area_combined+dBZ.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774" y="643464"/>
            <a:ext cx="8369427" cy="4512525"/>
          </a:xfrm>
          <a:prstGeom prst="rect">
            <a:avLst/>
          </a:prstGeom>
        </p:spPr>
      </p:pic>
      <p:pic>
        <p:nvPicPr>
          <p:cNvPr id="3" name="Picture 2" descr="dbz_histo_righ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267" y="1202273"/>
            <a:ext cx="3640667" cy="3913846"/>
          </a:xfrm>
          <a:prstGeom prst="rect">
            <a:avLst/>
          </a:prstGeom>
        </p:spPr>
      </p:pic>
      <p:sp>
        <p:nvSpPr>
          <p:cNvPr id="7" name="Subtitle 2"/>
          <p:cNvSpPr txBox="1">
            <a:spLocks/>
          </p:cNvSpPr>
          <p:nvPr/>
        </p:nvSpPr>
        <p:spPr>
          <a:xfrm>
            <a:off x="186267" y="491439"/>
            <a:ext cx="3843866" cy="7446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Radar &amp; model </a:t>
            </a:r>
            <a:r>
              <a:rPr lang="en-US" sz="2000" dirty="0" err="1"/>
              <a:t>dBZ</a:t>
            </a:r>
            <a:r>
              <a:rPr lang="en-US" sz="2000" dirty="0"/>
              <a:t> column maximum statistics</a:t>
            </a:r>
          </a:p>
        </p:txBody>
      </p:sp>
      <p:sp>
        <p:nvSpPr>
          <p:cNvPr id="8" name="Subtitle 2"/>
          <p:cNvSpPr txBox="1">
            <a:spLocks/>
          </p:cNvSpPr>
          <p:nvPr/>
        </p:nvSpPr>
        <p:spPr>
          <a:xfrm>
            <a:off x="237068" y="5351305"/>
            <a:ext cx="11650132" cy="7616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j-lt"/>
              </a:rPr>
              <a:t>The model tends to overestimate the area covered by intense convective cells, however, the precipitation is underestimated compared to TRMM, but in the same range as station measurements and input BCs.</a:t>
            </a:r>
          </a:p>
        </p:txBody>
      </p:sp>
    </p:spTree>
    <p:extLst>
      <p:ext uri="{BB962C8B-B14F-4D97-AF65-F5344CB8AC3E}">
        <p14:creationId xmlns:p14="http://schemas.microsoft.com/office/powerpoint/2010/main" val="31251446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463" y="187072"/>
            <a:ext cx="10515600" cy="608229"/>
          </a:xfrm>
        </p:spPr>
        <p:txBody>
          <a:bodyPr>
            <a:normAutofit/>
          </a:bodyPr>
          <a:lstStyle/>
          <a:p>
            <a:pPr algn="ctr"/>
            <a:r>
              <a:rPr lang="en-US" sz="3200" dirty="0"/>
              <a:t>Dust observational campaigns with aircraft measurements</a:t>
            </a:r>
          </a:p>
        </p:txBody>
      </p:sp>
      <p:pic>
        <p:nvPicPr>
          <p:cNvPr id="5" name="Picture 4" descr="Screen Shot 2017-06-07 at 16.11.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55" y="1643477"/>
            <a:ext cx="11975398" cy="3809109"/>
          </a:xfrm>
          <a:prstGeom prst="rect">
            <a:avLst/>
          </a:prstGeom>
        </p:spPr>
      </p:pic>
      <p:sp>
        <p:nvSpPr>
          <p:cNvPr id="4" name="Title 1"/>
          <p:cNvSpPr txBox="1">
            <a:spLocks/>
          </p:cNvSpPr>
          <p:nvPr/>
        </p:nvSpPr>
        <p:spPr>
          <a:xfrm>
            <a:off x="261306" y="5348110"/>
            <a:ext cx="11719028" cy="959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400" dirty="0" smtClean="0">
                <a:latin typeface="+mn-lt"/>
              </a:rPr>
              <a:t>UAE</a:t>
            </a:r>
            <a:r>
              <a:rPr lang="en-US" sz="1400" baseline="30000" dirty="0" smtClean="0">
                <a:latin typeface="+mn-lt"/>
              </a:rPr>
              <a:t>2 </a:t>
            </a:r>
            <a:r>
              <a:rPr lang="en-US" sz="1400" dirty="0" smtClean="0">
                <a:latin typeface="+mn-lt"/>
              </a:rPr>
              <a:t>campaign</a:t>
            </a:r>
            <a:endParaRPr lang="en-US" sz="1400" baseline="30000" dirty="0" smtClean="0">
              <a:latin typeface="+mn-lt"/>
            </a:endParaRPr>
          </a:p>
          <a:p>
            <a:pPr>
              <a:lnSpc>
                <a:spcPct val="150000"/>
              </a:lnSpc>
            </a:pPr>
            <a:r>
              <a:rPr lang="en-US" sz="1400" dirty="0" smtClean="0">
                <a:latin typeface="+mn-lt"/>
              </a:rPr>
              <a:t>The </a:t>
            </a:r>
            <a:r>
              <a:rPr lang="en-US" sz="1400" dirty="0">
                <a:latin typeface="+mn-lt"/>
              </a:rPr>
              <a:t>Saharan Aerosol Long-range </a:t>
            </a:r>
            <a:r>
              <a:rPr lang="en-US" sz="1400" dirty="0" err="1">
                <a:latin typeface="+mn-lt"/>
              </a:rPr>
              <a:t>TRansport</a:t>
            </a:r>
            <a:r>
              <a:rPr lang="en-US" sz="1400" dirty="0">
                <a:latin typeface="+mn-lt"/>
              </a:rPr>
              <a:t> and Aerosol-Cloud-Interaction Experiment 2 (</a:t>
            </a:r>
            <a:r>
              <a:rPr lang="en-US" sz="1400" b="1" dirty="0">
                <a:latin typeface="+mn-lt"/>
              </a:rPr>
              <a:t>SALTRACE</a:t>
            </a:r>
            <a:r>
              <a:rPr lang="en-US" sz="1400" dirty="0">
                <a:latin typeface="+mn-lt"/>
              </a:rPr>
              <a:t>) </a:t>
            </a:r>
            <a:r>
              <a:rPr lang="mr-IN" sz="1400" dirty="0">
                <a:latin typeface="+mn-lt"/>
              </a:rPr>
              <a:t>–</a:t>
            </a:r>
            <a:r>
              <a:rPr lang="en-US" sz="1400" dirty="0">
                <a:latin typeface="+mn-lt"/>
              </a:rPr>
              <a:t> Summer 2013-2014, </a:t>
            </a:r>
            <a:r>
              <a:rPr lang="en-US" sz="1400" b="1" dirty="0">
                <a:latin typeface="+mn-lt"/>
              </a:rPr>
              <a:t>Caribbean</a:t>
            </a:r>
            <a:r>
              <a:rPr lang="en-US" sz="1400" dirty="0">
                <a:latin typeface="+mn-lt"/>
              </a:rPr>
              <a:t>, </a:t>
            </a:r>
            <a:r>
              <a:rPr lang="en-US" sz="1400" dirty="0" err="1">
                <a:latin typeface="+mn-lt"/>
              </a:rPr>
              <a:t>Weinzierl</a:t>
            </a:r>
            <a:r>
              <a:rPr lang="en-US" sz="1400" dirty="0">
                <a:latin typeface="+mn-lt"/>
              </a:rPr>
              <a:t> et al., 2017 Dynamics-aerosol-chemistry-cloud interactions in West Africa (</a:t>
            </a:r>
            <a:r>
              <a:rPr lang="en-US" sz="1400" b="1" dirty="0">
                <a:latin typeface="+mn-lt"/>
              </a:rPr>
              <a:t>DACCIWA</a:t>
            </a:r>
            <a:r>
              <a:rPr lang="en-US" sz="1400" dirty="0">
                <a:latin typeface="+mn-lt"/>
              </a:rPr>
              <a:t>) </a:t>
            </a:r>
            <a:r>
              <a:rPr lang="mr-IN" sz="1400" dirty="0">
                <a:latin typeface="+mn-lt"/>
              </a:rPr>
              <a:t>–</a:t>
            </a:r>
            <a:r>
              <a:rPr lang="en-US" sz="1400" dirty="0">
                <a:latin typeface="+mn-lt"/>
              </a:rPr>
              <a:t> June 2016, West Africa, </a:t>
            </a:r>
          </a:p>
        </p:txBody>
      </p:sp>
      <p:sp>
        <p:nvSpPr>
          <p:cNvPr id="8"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9855904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07 at 15.53.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838" y="0"/>
            <a:ext cx="9238614" cy="6858000"/>
          </a:xfrm>
          <a:prstGeom prst="rect">
            <a:avLst/>
          </a:prstGeom>
        </p:spPr>
      </p:pic>
    </p:spTree>
    <p:extLst>
      <p:ext uri="{BB962C8B-B14F-4D97-AF65-F5344CB8AC3E}">
        <p14:creationId xmlns:p14="http://schemas.microsoft.com/office/powerpoint/2010/main" val="40466512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02"/>
            <a:ext cx="10515600" cy="714753"/>
          </a:xfrm>
        </p:spPr>
        <p:txBody>
          <a:bodyPr>
            <a:normAutofit/>
          </a:bodyPr>
          <a:lstStyle/>
          <a:p>
            <a:pPr algn="ctr"/>
            <a:r>
              <a:rPr lang="en-US" dirty="0"/>
              <a:t>Outline</a:t>
            </a:r>
          </a:p>
        </p:txBody>
      </p:sp>
      <p:sp>
        <p:nvSpPr>
          <p:cNvPr id="3" name="Content Placeholder 2"/>
          <p:cNvSpPr>
            <a:spLocks noGrp="1"/>
          </p:cNvSpPr>
          <p:nvPr>
            <p:ph idx="1"/>
          </p:nvPr>
        </p:nvSpPr>
        <p:spPr>
          <a:xfrm>
            <a:off x="658981" y="824294"/>
            <a:ext cx="10892799" cy="5436806"/>
          </a:xfrm>
        </p:spPr>
        <p:txBody>
          <a:bodyPr>
            <a:noAutofit/>
          </a:bodyPr>
          <a:lstStyle/>
          <a:p>
            <a:pPr marL="514350" indent="-514350">
              <a:buFont typeface="Arial" panose="020B0604020202020204" pitchFamily="34" charset="0"/>
              <a:buAutoNum type="arabicPeriod"/>
            </a:pPr>
            <a:r>
              <a:rPr lang="en-US" sz="2000" dirty="0"/>
              <a:t>What is a haboob?</a:t>
            </a:r>
          </a:p>
          <a:p>
            <a:pPr marL="514350" indent="-514350">
              <a:buFont typeface="Arial" panose="020B0604020202020204" pitchFamily="34" charset="0"/>
              <a:buAutoNum type="arabicPeriod"/>
            </a:pPr>
            <a:r>
              <a:rPr lang="en-US" sz="2000" dirty="0"/>
              <a:t>Model setup &amp; data</a:t>
            </a:r>
          </a:p>
          <a:p>
            <a:pPr lvl="1"/>
            <a:r>
              <a:rPr lang="en-US" sz="1600" dirty="0" smtClean="0"/>
              <a:t>Dust generation scheme &amp; source function</a:t>
            </a:r>
          </a:p>
          <a:p>
            <a:pPr marL="514350" indent="-514350">
              <a:buAutoNum type="arabicPeriod"/>
            </a:pPr>
            <a:r>
              <a:rPr lang="en-US" sz="2000" dirty="0" smtClean="0"/>
              <a:t>Synoptic </a:t>
            </a:r>
            <a:r>
              <a:rPr lang="en-US" sz="2000" dirty="0"/>
              <a:t>situation during the observational campaign</a:t>
            </a:r>
          </a:p>
          <a:p>
            <a:pPr marL="514350" indent="-514350">
              <a:buAutoNum type="arabicPeriod"/>
            </a:pPr>
            <a:r>
              <a:rPr lang="en-US" sz="2000" dirty="0"/>
              <a:t>Model evaluation</a:t>
            </a:r>
          </a:p>
          <a:p>
            <a:pPr lvl="1"/>
            <a:r>
              <a:rPr lang="en-US" sz="1800" dirty="0"/>
              <a:t>Weather stations</a:t>
            </a:r>
          </a:p>
          <a:p>
            <a:pPr lvl="1"/>
            <a:r>
              <a:rPr lang="en-US" sz="1800" dirty="0"/>
              <a:t>Precipitation &amp; convection statistics</a:t>
            </a:r>
          </a:p>
          <a:p>
            <a:pPr lvl="1"/>
            <a:r>
              <a:rPr lang="en-US" sz="1800" dirty="0"/>
              <a:t>Aerosol optical depth</a:t>
            </a:r>
          </a:p>
          <a:p>
            <a:pPr marL="514350" indent="-514350">
              <a:buAutoNum type="arabicPeriod"/>
            </a:pPr>
            <a:r>
              <a:rPr lang="en-US" sz="2000" dirty="0"/>
              <a:t>Aircraft measurements</a:t>
            </a:r>
          </a:p>
          <a:p>
            <a:pPr lvl="1"/>
            <a:r>
              <a:rPr lang="en-US" sz="1800" dirty="0"/>
              <a:t>Aircraft equipment</a:t>
            </a:r>
          </a:p>
          <a:p>
            <a:pPr lvl="1"/>
            <a:r>
              <a:rPr lang="en-US" sz="1800" dirty="0"/>
              <a:t>Observational cases</a:t>
            </a:r>
          </a:p>
          <a:p>
            <a:pPr marL="514350" indent="-514350">
              <a:buAutoNum type="arabicPeriod"/>
            </a:pPr>
            <a:r>
              <a:rPr lang="en-US" sz="2000" dirty="0"/>
              <a:t>Model results </a:t>
            </a:r>
          </a:p>
          <a:p>
            <a:pPr lvl="1"/>
            <a:r>
              <a:rPr lang="en-US" sz="1800" dirty="0"/>
              <a:t>Simulated haboobs</a:t>
            </a:r>
          </a:p>
          <a:p>
            <a:pPr lvl="1"/>
            <a:r>
              <a:rPr lang="en-US" sz="1800" dirty="0"/>
              <a:t>Aerosol size distribution</a:t>
            </a:r>
          </a:p>
          <a:p>
            <a:pPr marL="514350" indent="-514350">
              <a:buAutoNum type="arabicPeriod"/>
            </a:pPr>
            <a:r>
              <a:rPr lang="en-US" sz="2000" dirty="0"/>
              <a:t>Conclusions</a:t>
            </a:r>
          </a:p>
        </p:txBody>
      </p:sp>
      <p:sp>
        <p:nvSpPr>
          <p:cNvPr id="5" name="Footer Placeholder 3"/>
          <p:cNvSpPr>
            <a:spLocks noGrp="1"/>
          </p:cNvSpPr>
          <p:nvPr>
            <p:ph type="ftr" sz="quarter" idx="11"/>
          </p:nvPr>
        </p:nvSpPr>
        <p:spPr>
          <a:xfrm>
            <a:off x="0" y="6555711"/>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24942614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07" y="-36319"/>
            <a:ext cx="10515600" cy="690586"/>
          </a:xfrm>
        </p:spPr>
        <p:txBody>
          <a:bodyPr>
            <a:normAutofit/>
          </a:bodyPr>
          <a:lstStyle/>
          <a:p>
            <a:pPr algn="ctr"/>
            <a:r>
              <a:rPr lang="en-US" sz="3200" dirty="0"/>
              <a:t>WRF-</a:t>
            </a:r>
            <a:r>
              <a:rPr lang="en-US" sz="3200" dirty="0" err="1"/>
              <a:t>Chem</a:t>
            </a:r>
            <a:r>
              <a:rPr lang="en-US" sz="3200" dirty="0"/>
              <a:t> v. 3.7.1 setup</a:t>
            </a:r>
          </a:p>
        </p:txBody>
      </p:sp>
      <p:sp>
        <p:nvSpPr>
          <p:cNvPr id="4" name="Subtitle 2"/>
          <p:cNvSpPr txBox="1">
            <a:spLocks/>
          </p:cNvSpPr>
          <p:nvPr/>
        </p:nvSpPr>
        <p:spPr>
          <a:xfrm>
            <a:off x="6371261" y="637520"/>
            <a:ext cx="5607069" cy="5768002"/>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indent="-97200" algn="ctr">
              <a:lnSpc>
                <a:spcPct val="100000"/>
              </a:lnSpc>
              <a:spcBef>
                <a:spcPts val="600"/>
              </a:spcBef>
              <a:buNone/>
            </a:pPr>
            <a:r>
              <a:rPr lang="en-US" dirty="0">
                <a:latin typeface="+mj-lt"/>
              </a:rPr>
              <a:t>Aerosols &amp; chemistry</a:t>
            </a:r>
          </a:p>
          <a:p>
            <a:pPr marL="0" indent="0">
              <a:lnSpc>
                <a:spcPct val="100000"/>
              </a:lnSpc>
              <a:spcBef>
                <a:spcPts val="0"/>
              </a:spcBef>
              <a:spcAft>
                <a:spcPts val="600"/>
              </a:spcAft>
              <a:buNone/>
            </a:pPr>
            <a:r>
              <a:rPr lang="en-US" sz="1800" b="1" dirty="0"/>
              <a:t>CBMZ chemistry + MOSAIC aerosols </a:t>
            </a:r>
          </a:p>
          <a:p>
            <a:pPr marL="0" indent="0">
              <a:lnSpc>
                <a:spcPct val="100000"/>
              </a:lnSpc>
              <a:spcBef>
                <a:spcPts val="0"/>
              </a:spcBef>
              <a:spcAft>
                <a:spcPts val="600"/>
              </a:spcAft>
              <a:buNone/>
            </a:pPr>
            <a:r>
              <a:rPr lang="en-US" sz="1800" b="1" u="sng" dirty="0">
                <a:solidFill>
                  <a:srgbClr val="FF0000"/>
                </a:solidFill>
              </a:rPr>
              <a:t>(</a:t>
            </a:r>
            <a:r>
              <a:rPr lang="en-US" sz="1800" b="1" u="sng" dirty="0" err="1">
                <a:solidFill>
                  <a:srgbClr val="FF0000"/>
                </a:solidFill>
              </a:rPr>
              <a:t>chem_opt</a:t>
            </a:r>
            <a:r>
              <a:rPr lang="en-US" sz="1800" b="1" u="sng" dirty="0">
                <a:solidFill>
                  <a:srgbClr val="FF0000"/>
                </a:solidFill>
              </a:rPr>
              <a:t>=10:</a:t>
            </a:r>
            <a:r>
              <a:rPr lang="en-US" sz="1800" b="1" dirty="0">
                <a:solidFill>
                  <a:srgbClr val="FF0000"/>
                </a:solidFill>
              </a:rPr>
              <a:t> </a:t>
            </a:r>
            <a:r>
              <a:rPr lang="en-US" sz="1800" b="1" u="sng" dirty="0">
                <a:solidFill>
                  <a:srgbClr val="FF0000"/>
                </a:solidFill>
              </a:rPr>
              <a:t>CBMZ_MOSAIC_8BIN_AQ):</a:t>
            </a:r>
          </a:p>
          <a:p>
            <a:pPr marL="291600" lvl="1" indent="-277200" algn="just">
              <a:lnSpc>
                <a:spcPct val="100000"/>
              </a:lnSpc>
              <a:spcBef>
                <a:spcPts val="0"/>
              </a:spcBef>
              <a:spcAft>
                <a:spcPts val="600"/>
              </a:spcAft>
              <a:buFont typeface="Symbol" charset="0"/>
              <a:buChar char=""/>
            </a:pPr>
            <a:r>
              <a:rPr lang="en-US" sz="1800" b="1" dirty="0"/>
              <a:t>MOSAIC 8-bin aerosol scheme</a:t>
            </a:r>
            <a:r>
              <a:rPr lang="en-US" sz="1800" dirty="0"/>
              <a:t>: 9 species: dust, BC, POM, sulfate, nitrate, chloride, ammonium, sodium, water (</a:t>
            </a:r>
            <a:r>
              <a:rPr lang="en-US" sz="1800" dirty="0" err="1"/>
              <a:t>Zaveri</a:t>
            </a:r>
            <a:r>
              <a:rPr lang="en-US" sz="1800" dirty="0"/>
              <a:t> et al., 2008)</a:t>
            </a:r>
          </a:p>
          <a:p>
            <a:pPr marL="291600" lvl="1" indent="-277200" algn="just">
              <a:lnSpc>
                <a:spcPct val="100000"/>
              </a:lnSpc>
              <a:spcBef>
                <a:spcPts val="0"/>
              </a:spcBef>
              <a:spcAft>
                <a:spcPts val="600"/>
              </a:spcAft>
              <a:buFont typeface="Symbol" charset="0"/>
              <a:buChar char=""/>
            </a:pPr>
            <a:r>
              <a:rPr lang="en-US" sz="1800" b="1" dirty="0">
                <a:solidFill>
                  <a:srgbClr val="FF0000"/>
                </a:solidFill>
              </a:rPr>
              <a:t>GOCART</a:t>
            </a:r>
            <a:r>
              <a:rPr lang="en-US" sz="1800" dirty="0">
                <a:solidFill>
                  <a:srgbClr val="FF0000"/>
                </a:solidFill>
              </a:rPr>
              <a:t> </a:t>
            </a:r>
            <a:r>
              <a:rPr lang="en-US" sz="1800" b="1" dirty="0">
                <a:solidFill>
                  <a:srgbClr val="FF0000"/>
                </a:solidFill>
              </a:rPr>
              <a:t>dust emission </a:t>
            </a:r>
            <a:r>
              <a:rPr lang="en-US" sz="1800" dirty="0"/>
              <a:t>+ MODIS source function, </a:t>
            </a:r>
            <a:r>
              <a:rPr lang="en-US" sz="1800" b="1" dirty="0"/>
              <a:t>fixed size distribution </a:t>
            </a:r>
            <a:r>
              <a:rPr lang="en-US" sz="1800" dirty="0"/>
              <a:t>at emission is assumed (</a:t>
            </a:r>
            <a:r>
              <a:rPr lang="en-US" sz="1800" dirty="0" err="1"/>
              <a:t>Kok</a:t>
            </a:r>
            <a:r>
              <a:rPr lang="en-US" sz="1800" dirty="0"/>
              <a:t> et al., 2011)</a:t>
            </a:r>
          </a:p>
          <a:p>
            <a:pPr marL="291600" lvl="1" indent="-277200" algn="just">
              <a:lnSpc>
                <a:spcPct val="100000"/>
              </a:lnSpc>
              <a:spcBef>
                <a:spcPts val="0"/>
              </a:spcBef>
              <a:spcAft>
                <a:spcPts val="600"/>
              </a:spcAft>
              <a:buFont typeface="Symbol" charset="0"/>
              <a:buChar char=""/>
            </a:pPr>
            <a:r>
              <a:rPr lang="en-US" sz="1600" b="1" dirty="0"/>
              <a:t>aerosol dry deposition &amp; gravitational sedimentation in PBL </a:t>
            </a:r>
            <a:r>
              <a:rPr lang="en-US" sz="1600" dirty="0"/>
              <a:t>(</a:t>
            </a:r>
            <a:r>
              <a:rPr lang="en-US" sz="1600" dirty="0" err="1"/>
              <a:t>Binkowski</a:t>
            </a:r>
            <a:r>
              <a:rPr lang="en-US" sz="1600" dirty="0"/>
              <a:t> &amp; Shankar, 1995)</a:t>
            </a:r>
          </a:p>
          <a:p>
            <a:pPr marL="291600" lvl="1" indent="-277200" algn="just">
              <a:lnSpc>
                <a:spcPct val="100000"/>
              </a:lnSpc>
              <a:spcBef>
                <a:spcPts val="0"/>
              </a:spcBef>
              <a:spcAft>
                <a:spcPts val="600"/>
              </a:spcAft>
              <a:buFont typeface="Symbol" charset="0"/>
              <a:buChar char=""/>
            </a:pPr>
            <a:r>
              <a:rPr lang="en-US" sz="1600" b="1" dirty="0"/>
              <a:t>aerosol wet deposition</a:t>
            </a:r>
            <a:r>
              <a:rPr lang="en-US" sz="1600" dirty="0"/>
              <a:t> (in-cloud and below-cloud) (Easter et al., 2004 &amp; Chapman et al., 2009) and </a:t>
            </a:r>
            <a:r>
              <a:rPr lang="en-US" sz="1600" b="1" dirty="0"/>
              <a:t>aerosol-cloud interactions (indirect effects) </a:t>
            </a:r>
            <a:r>
              <a:rPr lang="en-US" sz="1600" dirty="0"/>
              <a:t>(Gustafson et al., 2007 &amp; Chapman et al., 2009), </a:t>
            </a:r>
            <a:r>
              <a:rPr lang="en-US" sz="1600" b="1" dirty="0"/>
              <a:t>coupled with Lin et al. microphysics</a:t>
            </a:r>
          </a:p>
          <a:p>
            <a:pPr marL="291600" lvl="1" indent="-277200" algn="just">
              <a:lnSpc>
                <a:spcPct val="100000"/>
              </a:lnSpc>
              <a:spcBef>
                <a:spcPts val="0"/>
              </a:spcBef>
              <a:spcAft>
                <a:spcPts val="600"/>
              </a:spcAft>
              <a:buFont typeface="Symbol" charset="0"/>
              <a:buChar char=""/>
            </a:pPr>
            <a:r>
              <a:rPr lang="en-US" sz="1600" b="1" dirty="0"/>
              <a:t>direct radiative effects </a:t>
            </a:r>
            <a:r>
              <a:rPr lang="en-US" sz="1600" dirty="0"/>
              <a:t>(Zhao at al., 2013),</a:t>
            </a:r>
            <a:r>
              <a:rPr lang="en-US" sz="1600" b="1" dirty="0"/>
              <a:t> coupled with RRTMG radiation </a:t>
            </a:r>
            <a:r>
              <a:rPr lang="en-US" sz="1600" dirty="0"/>
              <a:t>in both SW and LW</a:t>
            </a:r>
          </a:p>
          <a:p>
            <a:pPr marL="291600" lvl="1" indent="-277200" algn="just">
              <a:lnSpc>
                <a:spcPct val="100000"/>
              </a:lnSpc>
              <a:spcBef>
                <a:spcPts val="0"/>
              </a:spcBef>
              <a:spcAft>
                <a:spcPts val="600"/>
              </a:spcAft>
              <a:buFont typeface="Symbol" charset="0"/>
              <a:buChar char=""/>
            </a:pPr>
            <a:r>
              <a:rPr lang="en-US" sz="1600" dirty="0"/>
              <a:t>sea salt emissions (Zhao et al., 2013)</a:t>
            </a:r>
          </a:p>
          <a:p>
            <a:pPr marL="291600" lvl="1" indent="-277200" algn="just">
              <a:lnSpc>
                <a:spcPct val="100000"/>
              </a:lnSpc>
              <a:spcBef>
                <a:spcPts val="0"/>
              </a:spcBef>
              <a:spcAft>
                <a:spcPts val="600"/>
              </a:spcAft>
              <a:buFont typeface="Symbol" charset="0"/>
              <a:buChar char=""/>
            </a:pPr>
            <a:r>
              <a:rPr lang="en-US" sz="1600" dirty="0"/>
              <a:t>aqueous chemistry (Fahey and </a:t>
            </a:r>
            <a:r>
              <a:rPr lang="en-US" sz="1600" dirty="0" err="1"/>
              <a:t>Pandis</a:t>
            </a:r>
            <a:r>
              <a:rPr lang="en-US" sz="1600" dirty="0"/>
              <a:t>, 2001) </a:t>
            </a:r>
          </a:p>
        </p:txBody>
      </p:sp>
      <p:sp>
        <p:nvSpPr>
          <p:cNvPr id="10"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
        <p:nvSpPr>
          <p:cNvPr id="7" name="Subtitle 2"/>
          <p:cNvSpPr txBox="1">
            <a:spLocks/>
          </p:cNvSpPr>
          <p:nvPr/>
        </p:nvSpPr>
        <p:spPr>
          <a:xfrm>
            <a:off x="131372" y="638682"/>
            <a:ext cx="6049358" cy="5740516"/>
          </a:xfrm>
          <a:prstGeom prst="rect">
            <a:avLst/>
          </a:prstGeom>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US" sz="2800" dirty="0">
                <a:latin typeface="+mj-lt"/>
              </a:rPr>
              <a:t>Meteorology &amp; </a:t>
            </a:r>
            <a:r>
              <a:rPr lang="en-US" sz="2800" dirty="0" smtClean="0">
                <a:latin typeface="+mj-lt"/>
              </a:rPr>
              <a:t>BCs</a:t>
            </a:r>
            <a:endParaRPr lang="en-US" sz="2800" dirty="0">
              <a:latin typeface="+mj-lt"/>
            </a:endParaRPr>
          </a:p>
          <a:p>
            <a:pPr marL="36000" indent="-97200" algn="l">
              <a:lnSpc>
                <a:spcPct val="100000"/>
              </a:lnSpc>
              <a:spcBef>
                <a:spcPts val="0"/>
              </a:spcBef>
              <a:spcAft>
                <a:spcPts val="600"/>
              </a:spcAft>
              <a:buFont typeface="Arial"/>
              <a:buChar char="•"/>
            </a:pPr>
            <a:r>
              <a:rPr lang="en-US" sz="1800" b="1" dirty="0" smtClean="0"/>
              <a:t>14 days simulation: 1 </a:t>
            </a:r>
            <a:r>
              <a:rPr lang="mr-IN" sz="1800" b="1" dirty="0" smtClean="0"/>
              <a:t>–</a:t>
            </a:r>
            <a:r>
              <a:rPr lang="en-US" sz="1800" b="1" dirty="0" smtClean="0"/>
              <a:t> 14 April, 2007</a:t>
            </a:r>
            <a:endParaRPr lang="en-US" sz="1800" b="1" dirty="0" smtClean="0"/>
          </a:p>
          <a:p>
            <a:pPr marL="36000" indent="-97200" algn="l">
              <a:lnSpc>
                <a:spcPct val="100000"/>
              </a:lnSpc>
              <a:spcBef>
                <a:spcPts val="0"/>
              </a:spcBef>
              <a:spcAft>
                <a:spcPts val="600"/>
              </a:spcAft>
              <a:buFont typeface="Arial"/>
              <a:buChar char="•"/>
            </a:pPr>
            <a:r>
              <a:rPr lang="en-US" sz="1800" dirty="0" smtClean="0"/>
              <a:t>2 </a:t>
            </a:r>
            <a:r>
              <a:rPr lang="en-US" sz="1800" dirty="0"/>
              <a:t>nested cloud-resolving domains (4.5 + 1.5 km)</a:t>
            </a:r>
            <a:r>
              <a:rPr lang="en-US" sz="1800" dirty="0">
                <a:solidFill>
                  <a:srgbClr val="FF0000"/>
                </a:solidFill>
              </a:rPr>
              <a:t>, </a:t>
            </a:r>
            <a:r>
              <a:rPr lang="en-US" sz="1800" dirty="0"/>
              <a:t>40 vertical layers</a:t>
            </a:r>
          </a:p>
          <a:p>
            <a:pPr marL="36000" indent="-97200" algn="l">
              <a:lnSpc>
                <a:spcPct val="100000"/>
              </a:lnSpc>
              <a:spcBef>
                <a:spcPts val="0"/>
              </a:spcBef>
              <a:spcAft>
                <a:spcPts val="600"/>
              </a:spcAft>
              <a:buFont typeface="Arial"/>
              <a:buChar char="•"/>
            </a:pPr>
            <a:r>
              <a:rPr lang="en-US" sz="1800" b="1" dirty="0" smtClean="0"/>
              <a:t>ECMWF IFS </a:t>
            </a:r>
            <a:r>
              <a:rPr lang="en-US" sz="1800" b="1" dirty="0"/>
              <a:t>25 km operational analysis for meteorological </a:t>
            </a:r>
            <a:r>
              <a:rPr lang="en-US" sz="1800" b="1" dirty="0" smtClean="0"/>
              <a:t>BC</a:t>
            </a:r>
            <a:endParaRPr lang="en-US" sz="1800" b="1" dirty="0"/>
          </a:p>
          <a:p>
            <a:pPr marL="36000" indent="-97200" algn="l">
              <a:lnSpc>
                <a:spcPct val="100000"/>
              </a:lnSpc>
              <a:spcBef>
                <a:spcPts val="0"/>
              </a:spcBef>
              <a:spcAft>
                <a:spcPts val="600"/>
              </a:spcAft>
              <a:buFont typeface="Arial"/>
              <a:buChar char="•"/>
            </a:pPr>
            <a:r>
              <a:rPr lang="en-US" sz="1800" b="1" dirty="0"/>
              <a:t>Spectral nudging in both domains towards driving BC</a:t>
            </a:r>
          </a:p>
          <a:p>
            <a:pPr marL="36000" lvl="1" indent="-97200" algn="l">
              <a:lnSpc>
                <a:spcPct val="100000"/>
              </a:lnSpc>
              <a:spcBef>
                <a:spcPts val="0"/>
              </a:spcBef>
              <a:spcAft>
                <a:spcPts val="600"/>
              </a:spcAft>
              <a:buFont typeface="Arial"/>
              <a:buChar char="•"/>
            </a:pPr>
            <a:r>
              <a:rPr lang="en-US" sz="1800" b="1" dirty="0"/>
              <a:t>EDGAR-HTAP </a:t>
            </a:r>
            <a:r>
              <a:rPr lang="en-US" sz="1800" dirty="0"/>
              <a:t>anthropogenic emissions of gases and aerosols</a:t>
            </a:r>
            <a:endParaRPr lang="en-US" sz="1800" b="1" dirty="0"/>
          </a:p>
          <a:p>
            <a:pPr marL="36000" indent="-97200" algn="l">
              <a:lnSpc>
                <a:spcPct val="100000"/>
              </a:lnSpc>
              <a:spcBef>
                <a:spcPts val="0"/>
              </a:spcBef>
              <a:spcAft>
                <a:spcPts val="600"/>
              </a:spcAft>
              <a:buFont typeface="Arial"/>
              <a:buChar char="•"/>
            </a:pPr>
            <a:endParaRPr lang="en-US" sz="1600" b="1" dirty="0"/>
          </a:p>
        </p:txBody>
      </p:sp>
      <p:graphicFrame>
        <p:nvGraphicFramePr>
          <p:cNvPr id="6" name="Table 5"/>
          <p:cNvGraphicFramePr>
            <a:graphicFrameLocks noGrp="1"/>
          </p:cNvGraphicFramePr>
          <p:nvPr>
            <p:extLst>
              <p:ext uri="{D42A27DB-BD31-4B8C-83A1-F6EECF244321}">
                <p14:modId xmlns:p14="http://schemas.microsoft.com/office/powerpoint/2010/main" val="1596406431"/>
              </p:ext>
            </p:extLst>
          </p:nvPr>
        </p:nvGraphicFramePr>
        <p:xfrm>
          <a:off x="321347" y="3324396"/>
          <a:ext cx="5664200" cy="2926080"/>
        </p:xfrm>
        <a:graphic>
          <a:graphicData uri="http://schemas.openxmlformats.org/drawingml/2006/table">
            <a:tbl>
              <a:tblPr firstRow="1" bandRow="1">
                <a:tableStyleId>{8EC20E35-A176-4012-BC5E-935CFFF8708E}</a:tableStyleId>
              </a:tblPr>
              <a:tblGrid>
                <a:gridCol w="2832100">
                  <a:extLst>
                    <a:ext uri="{9D8B030D-6E8A-4147-A177-3AD203B41FA5}">
                      <a16:colId xmlns:a16="http://schemas.microsoft.com/office/drawing/2014/main" xmlns="" val="20000"/>
                    </a:ext>
                  </a:extLst>
                </a:gridCol>
                <a:gridCol w="2832100">
                  <a:extLst>
                    <a:ext uri="{9D8B030D-6E8A-4147-A177-3AD203B41FA5}">
                      <a16:colId xmlns:a16="http://schemas.microsoft.com/office/drawing/2014/main" xmlns="" val="20001"/>
                    </a:ext>
                  </a:extLst>
                </a:gridCol>
              </a:tblGrid>
              <a:tr h="354753">
                <a:tc>
                  <a:txBody>
                    <a:bodyPr/>
                    <a:lstStyle/>
                    <a:p>
                      <a:pPr algn="ctr"/>
                      <a:r>
                        <a:rPr lang="en-US" sz="1800" dirty="0"/>
                        <a:t>Process</a:t>
                      </a:r>
                    </a:p>
                  </a:txBody>
                  <a:tcPr/>
                </a:tc>
                <a:tc>
                  <a:txBody>
                    <a:bodyPr/>
                    <a:lstStyle/>
                    <a:p>
                      <a:pPr algn="ctr"/>
                      <a:r>
                        <a:rPr lang="en-US" sz="1800" dirty="0"/>
                        <a:t>WRF option</a:t>
                      </a:r>
                    </a:p>
                  </a:txBody>
                  <a:tcPr/>
                </a:tc>
                <a:extLst>
                  <a:ext uri="{0D108BD9-81ED-4DB2-BD59-A6C34878D82A}">
                    <a16:rowId xmlns:a16="http://schemas.microsoft.com/office/drawing/2014/main" xmlns="" val="10000"/>
                  </a:ext>
                </a:extLst>
              </a:tr>
              <a:tr h="354753">
                <a:tc>
                  <a:txBody>
                    <a:bodyPr/>
                    <a:lstStyle/>
                    <a:p>
                      <a:pPr algn="ctr"/>
                      <a:r>
                        <a:rPr lang="en-US" sz="1800" dirty="0"/>
                        <a:t>Microphysics</a:t>
                      </a:r>
                    </a:p>
                  </a:txBody>
                  <a:tcPr/>
                </a:tc>
                <a:tc>
                  <a:txBody>
                    <a:bodyPr/>
                    <a:lstStyle/>
                    <a:p>
                      <a:pPr algn="ctr"/>
                      <a:r>
                        <a:rPr lang="en-US" sz="1800" dirty="0"/>
                        <a:t>Lin</a:t>
                      </a:r>
                    </a:p>
                  </a:txBody>
                  <a:tcPr/>
                </a:tc>
                <a:extLst>
                  <a:ext uri="{0D108BD9-81ED-4DB2-BD59-A6C34878D82A}">
                    <a16:rowId xmlns:a16="http://schemas.microsoft.com/office/drawing/2014/main" xmlns="" val="10001"/>
                  </a:ext>
                </a:extLst>
              </a:tr>
              <a:tr h="354753">
                <a:tc>
                  <a:txBody>
                    <a:bodyPr/>
                    <a:lstStyle/>
                    <a:p>
                      <a:pPr algn="ctr"/>
                      <a:r>
                        <a:rPr lang="en-US" sz="1800" dirty="0"/>
                        <a:t>Shortwave radiation</a:t>
                      </a:r>
                    </a:p>
                  </a:txBody>
                  <a:tcPr/>
                </a:tc>
                <a:tc>
                  <a:txBody>
                    <a:bodyPr/>
                    <a:lstStyle/>
                    <a:p>
                      <a:pPr algn="ctr"/>
                      <a:r>
                        <a:rPr lang="en-US" sz="1800" dirty="0"/>
                        <a:t>RRTMG</a:t>
                      </a:r>
                    </a:p>
                  </a:txBody>
                  <a:tcPr/>
                </a:tc>
                <a:extLst>
                  <a:ext uri="{0D108BD9-81ED-4DB2-BD59-A6C34878D82A}">
                    <a16:rowId xmlns:a16="http://schemas.microsoft.com/office/drawing/2014/main" xmlns="" val="10002"/>
                  </a:ext>
                </a:extLst>
              </a:tr>
              <a:tr h="354753">
                <a:tc>
                  <a:txBody>
                    <a:bodyPr/>
                    <a:lstStyle/>
                    <a:p>
                      <a:pPr algn="ctr"/>
                      <a:r>
                        <a:rPr lang="en-US" sz="1800" dirty="0" err="1"/>
                        <a:t>Longwave</a:t>
                      </a:r>
                      <a:r>
                        <a:rPr lang="en-US" sz="1800" dirty="0"/>
                        <a:t> radiation</a:t>
                      </a:r>
                    </a:p>
                  </a:txBody>
                  <a:tcPr/>
                </a:tc>
                <a:tc>
                  <a:txBody>
                    <a:bodyPr/>
                    <a:lstStyle/>
                    <a:p>
                      <a:pPr algn="ctr"/>
                      <a:r>
                        <a:rPr lang="en-US" sz="1800" dirty="0"/>
                        <a:t>RRTMG</a:t>
                      </a:r>
                    </a:p>
                  </a:txBody>
                  <a:tcPr/>
                </a:tc>
                <a:extLst>
                  <a:ext uri="{0D108BD9-81ED-4DB2-BD59-A6C34878D82A}">
                    <a16:rowId xmlns:a16="http://schemas.microsoft.com/office/drawing/2014/main" xmlns="" val="10003"/>
                  </a:ext>
                </a:extLst>
              </a:tr>
              <a:tr h="354753">
                <a:tc>
                  <a:txBody>
                    <a:bodyPr/>
                    <a:lstStyle/>
                    <a:p>
                      <a:pPr algn="ctr"/>
                      <a:r>
                        <a:rPr lang="en-US" sz="1800" dirty="0"/>
                        <a:t>Cumulus parameterization </a:t>
                      </a:r>
                    </a:p>
                  </a:txBody>
                  <a:tcPr/>
                </a:tc>
                <a:tc>
                  <a:txBody>
                    <a:bodyPr/>
                    <a:lstStyle/>
                    <a:p>
                      <a:pPr algn="ctr"/>
                      <a:r>
                        <a:rPr lang="en-US" sz="1800" b="1" dirty="0">
                          <a:solidFill>
                            <a:srgbClr val="FF0000"/>
                          </a:solidFill>
                        </a:rPr>
                        <a:t>Off</a:t>
                      </a:r>
                    </a:p>
                  </a:txBody>
                  <a:tcPr/>
                </a:tc>
                <a:extLst>
                  <a:ext uri="{0D108BD9-81ED-4DB2-BD59-A6C34878D82A}">
                    <a16:rowId xmlns:a16="http://schemas.microsoft.com/office/drawing/2014/main" xmlns="" val="10004"/>
                  </a:ext>
                </a:extLst>
              </a:tr>
              <a:tr h="354753">
                <a:tc>
                  <a:txBody>
                    <a:bodyPr/>
                    <a:lstStyle/>
                    <a:p>
                      <a:pPr algn="ctr"/>
                      <a:r>
                        <a:rPr lang="en-US" sz="1800" dirty="0"/>
                        <a:t>Surface layer</a:t>
                      </a:r>
                    </a:p>
                  </a:txBody>
                  <a:tcPr/>
                </a:tc>
                <a:tc>
                  <a:txBody>
                    <a:bodyPr/>
                    <a:lstStyle/>
                    <a:p>
                      <a:pPr algn="ctr"/>
                      <a:r>
                        <a:rPr lang="en-US" sz="1800" dirty="0"/>
                        <a:t>Eta</a:t>
                      </a:r>
                    </a:p>
                  </a:txBody>
                  <a:tcPr/>
                </a:tc>
                <a:extLst>
                  <a:ext uri="{0D108BD9-81ED-4DB2-BD59-A6C34878D82A}">
                    <a16:rowId xmlns:a16="http://schemas.microsoft.com/office/drawing/2014/main" xmlns="" val="10005"/>
                  </a:ext>
                </a:extLst>
              </a:tr>
              <a:tr h="354753">
                <a:tc>
                  <a:txBody>
                    <a:bodyPr/>
                    <a:lstStyle/>
                    <a:p>
                      <a:pPr algn="ctr"/>
                      <a:r>
                        <a:rPr lang="en-US" sz="1800" dirty="0"/>
                        <a:t>Land-surface model</a:t>
                      </a:r>
                    </a:p>
                  </a:txBody>
                  <a:tcPr/>
                </a:tc>
                <a:tc>
                  <a:txBody>
                    <a:bodyPr/>
                    <a:lstStyle/>
                    <a:p>
                      <a:pPr algn="ctr"/>
                      <a:r>
                        <a:rPr lang="en-US" sz="1800" dirty="0"/>
                        <a:t>Noah</a:t>
                      </a:r>
                    </a:p>
                  </a:txBody>
                  <a:tcPr/>
                </a:tc>
                <a:extLst>
                  <a:ext uri="{0D108BD9-81ED-4DB2-BD59-A6C34878D82A}">
                    <a16:rowId xmlns:a16="http://schemas.microsoft.com/office/drawing/2014/main" xmlns="" val="10006"/>
                  </a:ext>
                </a:extLst>
              </a:tr>
              <a:tr h="354753">
                <a:tc>
                  <a:txBody>
                    <a:bodyPr/>
                    <a:lstStyle/>
                    <a:p>
                      <a:pPr algn="ctr"/>
                      <a:r>
                        <a:rPr lang="en-US" sz="1800" dirty="0"/>
                        <a:t>PBL</a:t>
                      </a:r>
                    </a:p>
                  </a:txBody>
                  <a:tcPr/>
                </a:tc>
                <a:tc>
                  <a:txBody>
                    <a:bodyPr/>
                    <a:lstStyle/>
                    <a:p>
                      <a:pPr algn="ctr"/>
                      <a:r>
                        <a:rPr lang="en-US" sz="1800" dirty="0"/>
                        <a:t>MYJ</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0212299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225"/>
            <a:ext cx="10515600" cy="803275"/>
          </a:xfrm>
        </p:spPr>
        <p:txBody>
          <a:bodyPr>
            <a:normAutofit/>
          </a:bodyPr>
          <a:lstStyle/>
          <a:p>
            <a:pPr algn="ctr"/>
            <a:r>
              <a:rPr lang="en-US" sz="3200" dirty="0"/>
              <a:t>Data</a:t>
            </a:r>
          </a:p>
        </p:txBody>
      </p:sp>
      <p:sp>
        <p:nvSpPr>
          <p:cNvPr id="4" name="Subtitle 2"/>
          <p:cNvSpPr txBox="1">
            <a:spLocks/>
          </p:cNvSpPr>
          <p:nvPr/>
        </p:nvSpPr>
        <p:spPr>
          <a:xfrm>
            <a:off x="355600" y="1082769"/>
            <a:ext cx="11277600" cy="4302031"/>
          </a:xfrm>
          <a:prstGeom prst="rect">
            <a:avLst/>
          </a:prstGeom>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6000" indent="-97200" algn="l">
              <a:lnSpc>
                <a:spcPct val="130000"/>
              </a:lnSpc>
              <a:spcBef>
                <a:spcPts val="600"/>
              </a:spcBef>
              <a:buFont typeface="Arial"/>
              <a:buChar char="•"/>
            </a:pPr>
            <a:r>
              <a:rPr lang="en-US" sz="2000" dirty="0"/>
              <a:t>NASA </a:t>
            </a:r>
            <a:r>
              <a:rPr lang="en-US" sz="2000" b="1" dirty="0"/>
              <a:t>MERRA-2</a:t>
            </a:r>
            <a:r>
              <a:rPr lang="en-US" sz="2000" dirty="0"/>
              <a:t> 50-km reanalysis (</a:t>
            </a:r>
            <a:r>
              <a:rPr lang="en-US" sz="2000" b="1" dirty="0"/>
              <a:t>assimilates AERONET &amp; MODIS</a:t>
            </a:r>
            <a:r>
              <a:rPr lang="en-US" sz="2000" dirty="0"/>
              <a:t>)</a:t>
            </a:r>
          </a:p>
          <a:p>
            <a:pPr marL="36000" indent="-97200" algn="l">
              <a:lnSpc>
                <a:spcPct val="130000"/>
              </a:lnSpc>
              <a:spcBef>
                <a:spcPts val="600"/>
              </a:spcBef>
              <a:buFont typeface="Arial"/>
              <a:buChar char="•"/>
            </a:pPr>
            <a:r>
              <a:rPr lang="en-US" sz="2000" dirty="0"/>
              <a:t>NASA </a:t>
            </a:r>
            <a:r>
              <a:rPr lang="en-US" sz="2000" b="1" dirty="0"/>
              <a:t>MODIS</a:t>
            </a:r>
            <a:r>
              <a:rPr lang="en-US" sz="2000" dirty="0"/>
              <a:t> Collection 6 combined Deep Blue/Dark target AOD</a:t>
            </a:r>
          </a:p>
          <a:p>
            <a:pPr marL="36000" indent="-97200" algn="l">
              <a:lnSpc>
                <a:spcPct val="130000"/>
              </a:lnSpc>
              <a:spcBef>
                <a:spcPts val="600"/>
              </a:spcBef>
              <a:buFont typeface="Arial"/>
              <a:buChar char="•"/>
            </a:pPr>
            <a:r>
              <a:rPr lang="en-US" sz="2000" b="1" dirty="0" err="1"/>
              <a:t>Meteosat</a:t>
            </a:r>
            <a:r>
              <a:rPr lang="en-US" sz="2000" b="1" dirty="0"/>
              <a:t> SEVIRI</a:t>
            </a:r>
            <a:r>
              <a:rPr lang="en-US" sz="2000" dirty="0"/>
              <a:t> qualitative “</a:t>
            </a:r>
            <a:r>
              <a:rPr lang="en-US" sz="2000" b="1" dirty="0"/>
              <a:t>pink dust</a:t>
            </a:r>
            <a:r>
              <a:rPr lang="en-US" sz="2000" dirty="0"/>
              <a:t>” product (</a:t>
            </a:r>
            <a:r>
              <a:rPr lang="en-US" sz="2000" dirty="0" err="1"/>
              <a:t>Lensky</a:t>
            </a:r>
            <a:r>
              <a:rPr lang="en-US" sz="2000" dirty="0"/>
              <a:t> and Rosenfeld, 2008)</a:t>
            </a:r>
          </a:p>
          <a:p>
            <a:pPr marL="36000" indent="-97200" algn="l">
              <a:lnSpc>
                <a:spcPct val="130000"/>
              </a:lnSpc>
              <a:spcBef>
                <a:spcPts val="600"/>
              </a:spcBef>
              <a:buFont typeface="Arial"/>
              <a:buChar char="•"/>
            </a:pPr>
            <a:r>
              <a:rPr lang="en-US" sz="2000" b="1" dirty="0" err="1"/>
              <a:t>Meteosat</a:t>
            </a:r>
            <a:r>
              <a:rPr lang="en-US" sz="2000" b="1" dirty="0"/>
              <a:t> SEVIRI AOD</a:t>
            </a:r>
            <a:r>
              <a:rPr lang="en-US" sz="2000" dirty="0"/>
              <a:t> product (Banks &amp; </a:t>
            </a:r>
            <a:r>
              <a:rPr lang="en-US" sz="2000" dirty="0" err="1"/>
              <a:t>Brindley</a:t>
            </a:r>
            <a:r>
              <a:rPr lang="en-US" sz="2000" dirty="0"/>
              <a:t>, 2013)</a:t>
            </a:r>
          </a:p>
          <a:p>
            <a:pPr marL="36000" indent="-97200" algn="l">
              <a:lnSpc>
                <a:spcPct val="130000"/>
              </a:lnSpc>
              <a:spcBef>
                <a:spcPts val="600"/>
              </a:spcBef>
              <a:buFont typeface="Arial"/>
              <a:buChar char="•"/>
            </a:pPr>
            <a:r>
              <a:rPr lang="en-US" sz="2000" b="1" dirty="0"/>
              <a:t>AERONET</a:t>
            </a:r>
            <a:r>
              <a:rPr lang="en-US" sz="2000" dirty="0"/>
              <a:t> AOD &amp; inversion products (column-integrated size distribution)</a:t>
            </a:r>
          </a:p>
          <a:p>
            <a:pPr marL="36000" indent="-97200" algn="l">
              <a:lnSpc>
                <a:spcPct val="130000"/>
              </a:lnSpc>
              <a:spcBef>
                <a:spcPts val="600"/>
              </a:spcBef>
              <a:buFont typeface="Arial"/>
              <a:buChar char="•"/>
            </a:pPr>
            <a:r>
              <a:rPr lang="en-US" sz="2000" b="1" dirty="0"/>
              <a:t>Aircraft aerosol number size distribution measurements (</a:t>
            </a:r>
            <a:r>
              <a:rPr lang="en-US" sz="2000" b="1" dirty="0" err="1"/>
              <a:t>Posfai</a:t>
            </a:r>
            <a:r>
              <a:rPr lang="en-US" sz="2000" b="1" dirty="0"/>
              <a:t> et al., 2013)</a:t>
            </a:r>
          </a:p>
          <a:p>
            <a:pPr marL="36000" indent="-97200" algn="l">
              <a:lnSpc>
                <a:spcPct val="130000"/>
              </a:lnSpc>
              <a:spcBef>
                <a:spcPts val="600"/>
              </a:spcBef>
              <a:buFont typeface="Arial"/>
              <a:buChar char="•"/>
            </a:pPr>
            <a:r>
              <a:rPr lang="en-US" sz="2000" dirty="0"/>
              <a:t>Meteorological radar measurements in Riyadh</a:t>
            </a:r>
          </a:p>
          <a:p>
            <a:pPr marL="36000" indent="-97200" algn="l">
              <a:lnSpc>
                <a:spcPct val="130000"/>
              </a:lnSpc>
              <a:spcBef>
                <a:spcPts val="600"/>
              </a:spcBef>
              <a:buFont typeface="Arial"/>
              <a:buChar char="•"/>
            </a:pPr>
            <a:r>
              <a:rPr lang="en-US" sz="2000" dirty="0"/>
              <a:t>TRMM precipitation</a:t>
            </a:r>
          </a:p>
          <a:p>
            <a:pPr marL="36000" indent="-97200" algn="l">
              <a:lnSpc>
                <a:spcPct val="130000"/>
              </a:lnSpc>
              <a:spcBef>
                <a:spcPts val="600"/>
              </a:spcBef>
              <a:buFont typeface="Arial"/>
              <a:buChar char="•"/>
            </a:pPr>
            <a:r>
              <a:rPr lang="en-US" sz="2000" dirty="0"/>
              <a:t>Weather station data</a:t>
            </a:r>
          </a:p>
        </p:txBody>
      </p:sp>
      <p:sp>
        <p:nvSpPr>
          <p:cNvPr id="7"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18777053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2450" y="0"/>
            <a:ext cx="10515600" cy="759579"/>
          </a:xfrm>
        </p:spPr>
        <p:txBody>
          <a:bodyPr>
            <a:normAutofit/>
          </a:bodyPr>
          <a:lstStyle/>
          <a:p>
            <a:pPr algn="ctr"/>
            <a:r>
              <a:rPr lang="en-US" sz="2400" dirty="0"/>
              <a:t>Synoptic situation during the observational campaign</a:t>
            </a:r>
            <a:br>
              <a:rPr lang="en-US" sz="2400" dirty="0"/>
            </a:br>
            <a:r>
              <a:rPr lang="en-US" sz="2000" dirty="0"/>
              <a:t>ECMWF operational analysis</a:t>
            </a:r>
          </a:p>
        </p:txBody>
      </p:sp>
      <p:pic>
        <p:nvPicPr>
          <p:cNvPr id="3" name="Picture 2" descr="hgt500_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00038"/>
            <a:ext cx="12204729" cy="5687502"/>
          </a:xfrm>
          <a:prstGeom prst="rect">
            <a:avLst/>
          </a:prstGeom>
        </p:spPr>
      </p:pic>
      <p:sp>
        <p:nvSpPr>
          <p:cNvPr id="5"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35021688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52450" y="-37356"/>
            <a:ext cx="10515600" cy="832158"/>
          </a:xfrm>
        </p:spPr>
        <p:txBody>
          <a:bodyPr>
            <a:normAutofit/>
          </a:bodyPr>
          <a:lstStyle/>
          <a:p>
            <a:pPr algn="ctr"/>
            <a:r>
              <a:rPr lang="en-US" sz="2400" dirty="0"/>
              <a:t>Synoptic situation during the observational campaign</a:t>
            </a:r>
            <a:br>
              <a:rPr lang="en-US" sz="2400" dirty="0"/>
            </a:br>
            <a:r>
              <a:rPr lang="en-US" sz="2000" dirty="0"/>
              <a:t>ECMWF operational analysis</a:t>
            </a:r>
          </a:p>
        </p:txBody>
      </p:sp>
      <p:pic>
        <p:nvPicPr>
          <p:cNvPr id="3" name="Picture 2" descr="hgt850_wi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8058"/>
            <a:ext cx="12185996" cy="5724858"/>
          </a:xfrm>
          <a:prstGeom prst="rect">
            <a:avLst/>
          </a:prstGeom>
        </p:spPr>
      </p:pic>
      <p:sp>
        <p:nvSpPr>
          <p:cNvPr id="4"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34861933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52450" y="-37356"/>
            <a:ext cx="10515600" cy="832158"/>
          </a:xfrm>
        </p:spPr>
        <p:txBody>
          <a:bodyPr>
            <a:normAutofit/>
          </a:bodyPr>
          <a:lstStyle/>
          <a:p>
            <a:pPr algn="ctr"/>
            <a:r>
              <a:rPr lang="en-US" sz="2400" dirty="0"/>
              <a:t>Synoptic situation during the observational campaign</a:t>
            </a:r>
            <a:br>
              <a:rPr lang="en-US" sz="2400" dirty="0"/>
            </a:br>
            <a:r>
              <a:rPr lang="en-US" sz="2000" dirty="0"/>
              <a:t>ECMWF operational analysis</a:t>
            </a:r>
          </a:p>
        </p:txBody>
      </p:sp>
      <p:pic>
        <p:nvPicPr>
          <p:cNvPr id="2" name="Picture 1" descr="wind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6251"/>
            <a:ext cx="12176262" cy="5730755"/>
          </a:xfrm>
          <a:prstGeom prst="rect">
            <a:avLst/>
          </a:prstGeom>
        </p:spPr>
      </p:pic>
      <p:sp>
        <p:nvSpPr>
          <p:cNvPr id="5"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37972879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079750" y="-36138"/>
            <a:ext cx="6223000" cy="522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rPr>
              <a:t>Model evaluation: bias &amp; RMSE </a:t>
            </a:r>
          </a:p>
        </p:txBody>
      </p:sp>
      <p:pic>
        <p:nvPicPr>
          <p:cNvPr id="5" name="Picture 4" descr="BI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095" y="393624"/>
            <a:ext cx="10527887" cy="3065474"/>
          </a:xfrm>
          <a:prstGeom prst="rect">
            <a:avLst/>
          </a:prstGeom>
        </p:spPr>
      </p:pic>
      <p:pic>
        <p:nvPicPr>
          <p:cNvPr id="7" name="Picture 6" descr="RMS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095" y="3453687"/>
            <a:ext cx="10559637" cy="3074718"/>
          </a:xfrm>
          <a:prstGeom prst="rect">
            <a:avLst/>
          </a:prstGeom>
        </p:spPr>
      </p:pic>
      <p:sp>
        <p:nvSpPr>
          <p:cNvPr id="8" name="Footer Placeholder 3"/>
          <p:cNvSpPr>
            <a:spLocks noGrp="1"/>
          </p:cNvSpPr>
          <p:nvPr>
            <p:ph type="ftr" sz="quarter" idx="11"/>
          </p:nvPr>
        </p:nvSpPr>
        <p:spPr>
          <a:xfrm>
            <a:off x="0" y="6549435"/>
            <a:ext cx="12192000" cy="322834"/>
          </a:xfrm>
          <a:solidFill>
            <a:schemeClr val="bg2">
              <a:lumMod val="75000"/>
            </a:schemeClr>
          </a:solidFill>
        </p:spPr>
        <p:txBody>
          <a:bodyPr/>
          <a:lstStyle/>
          <a:p>
            <a:pPr algn="l"/>
            <a:r>
              <a:rPr lang="en-US" sz="1600" dirty="0">
                <a:solidFill>
                  <a:schemeClr val="accent1">
                    <a:lumMod val="50000"/>
                  </a:schemeClr>
                </a:solidFill>
              </a:rPr>
              <a:t>18th Annual WRF User's Workshop</a:t>
            </a:r>
            <a:r>
              <a:rPr lang="ru-RU" sz="1600" dirty="0">
                <a:solidFill>
                  <a:schemeClr val="accent1">
                    <a:lumMod val="50000"/>
                  </a:schemeClr>
                </a:solidFill>
              </a:rPr>
              <a:t> </a:t>
            </a:r>
            <a:r>
              <a:rPr lang="en-US" sz="1600" dirty="0">
                <a:solidFill>
                  <a:schemeClr val="accent1">
                    <a:lumMod val="50000"/>
                  </a:schemeClr>
                </a:solidFill>
              </a:rPr>
              <a:t>| Boulder, CO </a:t>
            </a:r>
            <a:r>
              <a:rPr lang="mr-IN" sz="1600" dirty="0">
                <a:solidFill>
                  <a:schemeClr val="accent1">
                    <a:lumMod val="50000"/>
                  </a:schemeClr>
                </a:solidFill>
              </a:rPr>
              <a:t>–</a:t>
            </a:r>
            <a:r>
              <a:rPr lang="en-US" sz="1600" dirty="0">
                <a:solidFill>
                  <a:schemeClr val="accent1">
                    <a:lumMod val="50000"/>
                  </a:schemeClr>
                </a:solidFill>
              </a:rPr>
              <a:t> 12 </a:t>
            </a:r>
            <a:r>
              <a:rPr lang="mr-IN" sz="1600" dirty="0">
                <a:solidFill>
                  <a:schemeClr val="accent1">
                    <a:lumMod val="50000"/>
                  </a:schemeClr>
                </a:solidFill>
              </a:rPr>
              <a:t>–</a:t>
            </a:r>
            <a:r>
              <a:rPr lang="en-US" sz="1600" dirty="0">
                <a:solidFill>
                  <a:schemeClr val="accent1">
                    <a:lumMod val="50000"/>
                  </a:schemeClr>
                </a:solidFill>
              </a:rPr>
              <a:t> 16 June, 2017</a:t>
            </a:r>
          </a:p>
        </p:txBody>
      </p:sp>
    </p:spTree>
    <p:extLst>
      <p:ext uri="{BB962C8B-B14F-4D97-AF65-F5344CB8AC3E}">
        <p14:creationId xmlns:p14="http://schemas.microsoft.com/office/powerpoint/2010/main" val="33737943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utput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5651" y="0"/>
            <a:ext cx="8539144" cy="6878446"/>
          </a:xfrm>
          <a:prstGeom prst="rect">
            <a:avLst/>
          </a:prstGeom>
        </p:spPr>
      </p:pic>
    </p:spTree>
    <p:extLst>
      <p:ext uri="{BB962C8B-B14F-4D97-AF65-F5344CB8AC3E}">
        <p14:creationId xmlns:p14="http://schemas.microsoft.com/office/powerpoint/2010/main" val="10882994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36083</TotalTime>
  <Words>2774</Words>
  <Application>Microsoft Macintosh PowerPoint</Application>
  <PresentationFormat>Custom</PresentationFormat>
  <Paragraphs>247</Paragraphs>
  <Slides>28</Slides>
  <Notes>17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Evaluation of cloud-resolving modeling of haboobs using in-situ and  remotely sensed observations</vt:lpstr>
      <vt:lpstr>What is a haboob?</vt:lpstr>
      <vt:lpstr>WRF-Chem v. 3.7.1 setup</vt:lpstr>
      <vt:lpstr>Data</vt:lpstr>
      <vt:lpstr>Synoptic situation during the observational campaign ECMWF operational analysis</vt:lpstr>
      <vt:lpstr>Synoptic situation during the observational campaign ECMWF operational analysis</vt:lpstr>
      <vt:lpstr>Synoptic situation during the observational campaign ECMWF operational analysis</vt:lpstr>
      <vt:lpstr>PowerPoint Presentation</vt:lpstr>
      <vt:lpstr>PowerPoint Presentation</vt:lpstr>
      <vt:lpstr>PowerPoint Presentation</vt:lpstr>
      <vt:lpstr>PowerPoint Presentation</vt:lpstr>
      <vt:lpstr>PowerPoint Presentation</vt:lpstr>
      <vt:lpstr>Model evaluation: AOD patterns</vt:lpstr>
      <vt:lpstr>Model evaluation: AOD patterns</vt:lpstr>
      <vt:lpstr>Aircraft equipment</vt:lpstr>
      <vt:lpstr>Aircraft measurements</vt:lpstr>
      <vt:lpstr>PowerPoint Presentation</vt:lpstr>
      <vt:lpstr>PowerPoint Presentation</vt:lpstr>
      <vt:lpstr>PowerPoint Presentation</vt:lpstr>
      <vt:lpstr>PowerPoint Presentation</vt:lpstr>
      <vt:lpstr>Conclusions</vt:lpstr>
      <vt:lpstr>Aircraft observations: vertical profiles of aerosol volume concentrations</vt:lpstr>
      <vt:lpstr>PowerPoint Presentation</vt:lpstr>
      <vt:lpstr>GOCART dust generation scheme</vt:lpstr>
      <vt:lpstr>Radar and model convection &amp; precipitation statistics</vt:lpstr>
      <vt:lpstr>Dust observational campaigns with aircraft measurements</vt:lpstr>
      <vt:lpstr>PowerPoint Presentation</vt:lpstr>
      <vt:lpstr>Outline</vt:lpstr>
    </vt:vector>
  </TitlesOfParts>
  <Company>KAUST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Arabian haboobs: observations and modeling</dc:title>
  <dc:creator>Anatolii Anisimov</dc:creator>
  <cp:lastModifiedBy>Anatolii Anisimov</cp:lastModifiedBy>
  <cp:revision>338</cp:revision>
  <dcterms:created xsi:type="dcterms:W3CDTF">2016-11-03T11:00:10Z</dcterms:created>
  <dcterms:modified xsi:type="dcterms:W3CDTF">2017-06-15T13:39:29Z</dcterms:modified>
</cp:coreProperties>
</file>