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7"/>
  </p:notesMasterIdLst>
  <p:sldIdLst>
    <p:sldId id="256" r:id="rId3"/>
    <p:sldId id="257" r:id="rId4"/>
    <p:sldId id="293" r:id="rId5"/>
    <p:sldId id="292" r:id="rId6"/>
    <p:sldId id="258" r:id="rId7"/>
    <p:sldId id="261" r:id="rId8"/>
    <p:sldId id="290" r:id="rId9"/>
    <p:sldId id="286" r:id="rId10"/>
    <p:sldId id="296" r:id="rId11"/>
    <p:sldId id="300" r:id="rId12"/>
    <p:sldId id="268" r:id="rId13"/>
    <p:sldId id="270" r:id="rId14"/>
    <p:sldId id="301" r:id="rId15"/>
    <p:sldId id="273" r:id="rId16"/>
    <p:sldId id="284" r:id="rId17"/>
    <p:sldId id="276" r:id="rId18"/>
    <p:sldId id="299" r:id="rId19"/>
    <p:sldId id="302" r:id="rId20"/>
    <p:sldId id="288" r:id="rId21"/>
    <p:sldId id="289" r:id="rId22"/>
    <p:sldId id="287" r:id="rId23"/>
    <p:sldId id="303" r:id="rId24"/>
    <p:sldId id="295" r:id="rId25"/>
    <p:sldId id="298" r:id="rId26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F9FF"/>
    <a:srgbClr val="FF00FF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52" y="22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663D-2B1D-43BE-9702-478138A2273B}" type="datetimeFigureOut">
              <a:rPr lang="en-US" smtClean="0"/>
              <a:t>2017-06-14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E700-F659-476F-8CA8-DF8DC8B6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700-F659-476F-8CA8-DF8DC8B6F8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700-F659-476F-8CA8-DF8DC8B6F8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28904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429560" y="1280160"/>
            <a:ext cx="7219800" cy="57607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429560" y="1280160"/>
            <a:ext cx="7219800" cy="57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369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400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28904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000" y="428904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268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400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1429560" y="1280160"/>
            <a:ext cx="7219800" cy="576072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1429560" y="1280160"/>
            <a:ext cx="7219800" cy="57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369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5760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28904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280160"/>
            <a:ext cx="442692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289040"/>
            <a:ext cx="9071640" cy="2747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Extrabold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280160"/>
            <a:ext cx="9071640" cy="5760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7132320"/>
            <a:ext cx="2348280" cy="2761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132320"/>
            <a:ext cx="3195000" cy="2761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7132320"/>
            <a:ext cx="2348280" cy="2761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2EEC6FD-C445-415A-AAD0-91C8DEED093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9319680" cy="146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9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5/4/17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6217DA-3B04-4170-A3BB-7AD9E4B64C7B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05442" y="383649"/>
            <a:ext cx="9170198" cy="35672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  <a:ea typeface="Times New Roman"/>
              </a:rPr>
              <a:t>Effects of satellite clouds-corrected photolysis rates on ozone </a:t>
            </a:r>
            <a:endParaRPr lang="en-US" sz="3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  <a:ea typeface="Times New Roman"/>
            </a:endParaRPr>
          </a:p>
          <a:p>
            <a:pPr algn="ctr"/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  <a:ea typeface="Times New Roman"/>
              </a:rPr>
              <a:t>over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  <a:ea typeface="Times New Roman"/>
              </a:rPr>
              <a:t>CONUS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504000" y="3848430"/>
            <a:ext cx="9071640" cy="3192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Young-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Hee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Ryu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Hodzic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Barre,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Descombes</a:t>
            </a:r>
            <a:endParaRPr lang="en-US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Center for Atmospheric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algn="ctr"/>
            <a:endParaRPr lang="en-US" sz="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Minnis</a:t>
            </a:r>
            <a:endParaRPr lang="en-US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Aeronautics and Space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Administration (NASA)</a:t>
            </a:r>
          </a:p>
          <a:p>
            <a:pPr algn="ctr"/>
            <a:endParaRPr lang="en-US" sz="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Grell</a:t>
            </a:r>
            <a:endParaRPr lang="en-US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Administration/Earth Systems Research Laboratory/Global Systems Division (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NOAA/ESRL/GSD)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0" y="291572"/>
            <a:ext cx="9071640" cy="795960"/>
          </a:xfrm>
        </p:spPr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Effects of cloud correction on O</a:t>
            </a:r>
            <a:r>
              <a:rPr lang="en-US" sz="3600" b="1" baseline="-25000" dirty="0" smtClean="0">
                <a:latin typeface="Arial Black" pitchFamily="34" charset="0"/>
              </a:rPr>
              <a:t>3</a:t>
            </a:r>
            <a:endParaRPr lang="en-US" sz="3600" b="1" baseline="-25000" dirty="0">
              <a:latin typeface="Arial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r="49475" b="7131"/>
          <a:stretch/>
        </p:blipFill>
        <p:spPr>
          <a:xfrm>
            <a:off x="1362006" y="1094027"/>
            <a:ext cx="3705630" cy="6387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9643" y="100940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4555" y="4244070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337" y="1007773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97249" y="4242441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2551" y="970248"/>
            <a:ext cx="404790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8-h Ozone (O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average, CNTR (Control)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8701" y="4281398"/>
            <a:ext cx="3717684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in 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CNTR minus GOES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73" y="1381840"/>
            <a:ext cx="1554528" cy="49244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over 4 months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8" r="50000" b="6324"/>
          <a:stretch/>
        </p:blipFill>
        <p:spPr>
          <a:xfrm>
            <a:off x="5525504" y="4310541"/>
            <a:ext cx="3667125" cy="3223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79" b="50238"/>
          <a:stretch/>
        </p:blipFill>
        <p:spPr>
          <a:xfrm>
            <a:off x="5482373" y="1059918"/>
            <a:ext cx="3667125" cy="322582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331118" y="1102653"/>
            <a:ext cx="0" cy="608315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72337" y="970248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71182" y="421956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093" y="4782464"/>
            <a:ext cx="1554528" cy="49244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Max. diff.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5 ppb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17342" y="301320"/>
            <a:ext cx="2848800" cy="174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Example in Midwestern US</a:t>
            </a:r>
          </a:p>
        </p:txBody>
      </p:sp>
      <p:sp>
        <p:nvSpPr>
          <p:cNvPr id="145" name="TextShape 2"/>
          <p:cNvSpPr txBox="1"/>
          <p:nvPr/>
        </p:nvSpPr>
        <p:spPr>
          <a:xfrm>
            <a:off x="5203" y="1972765"/>
            <a:ext cx="2447059" cy="1503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13 LST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marL="108000">
              <a:buClr>
                <a:srgbClr val="000000"/>
              </a:buClr>
              <a:buSzPct val="45000"/>
            </a:pPr>
            <a:endParaRPr lang="en-US" sz="2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>
              <a:buClr>
                <a:srgbClr val="000000"/>
              </a:buClr>
              <a:buSzPct val="45000"/>
            </a:pP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Maximum O</a:t>
            </a:r>
            <a:r>
              <a:rPr lang="en-US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difference ~60 ppb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"/>
          <a:stretch/>
        </p:blipFill>
        <p:spPr>
          <a:xfrm>
            <a:off x="2504019" y="201667"/>
            <a:ext cx="7559675" cy="7274560"/>
          </a:xfrm>
          <a:prstGeom prst="rect">
            <a:avLst/>
          </a:prstGeom>
        </p:spPr>
      </p:pic>
      <p:sp>
        <p:nvSpPr>
          <p:cNvPr id="5" name="TextShape 2"/>
          <p:cNvSpPr txBox="1"/>
          <p:nvPr/>
        </p:nvSpPr>
        <p:spPr>
          <a:xfrm>
            <a:off x="2725928" y="143267"/>
            <a:ext cx="2372282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Cloud Optical Depth, CNTR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5207348" y="140399"/>
            <a:ext cx="2372282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Cloud Optical Depth, GOES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7898792" y="140399"/>
            <a:ext cx="2030203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itchFamily="18" charset="2"/>
                <a:cs typeface="Arial" panose="020B0604020202020204" pitchFamily="34" charset="0"/>
              </a:rPr>
              <a:t>D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JNO</a:t>
            </a:r>
            <a:r>
              <a:rPr lang="en-US" sz="14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(CNTR – GOES)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2700050" y="2650676"/>
            <a:ext cx="2372282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CNTR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5207450" y="2650676"/>
            <a:ext cx="2372282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GOES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7734542" y="2650167"/>
            <a:ext cx="2329152" cy="22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itchFamily="18" charset="2"/>
                <a:cs typeface="Arial" panose="020B0604020202020204" pitchFamily="34" charset="0"/>
              </a:rPr>
              <a:t>D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(CNTR – GOES)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301320"/>
            <a:ext cx="980006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Reduction in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8-h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O</a:t>
            </a:r>
            <a:r>
              <a:rPr lang="en-US" sz="3600" b="1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bias due to clouds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04000" y="6196084"/>
            <a:ext cx="9365557" cy="12140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bias due to clouds reduced by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5.4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ppb in VOC-limited regimes,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2.75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ppb in NOx-limited regimes under cloudy sky conditions with COD threshold of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Larger bias reduction in VOC-limited regimes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623" y="2321428"/>
            <a:ext cx="26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Cloudy sky conditions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65989" y="2045514"/>
                <a:ext cx="4317399" cy="87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0 </m:t>
                          </m:r>
                          <m:r>
                            <a:rPr lang="en-US" i="1" smtClean="0">
                              <a:latin typeface="Cambria Math"/>
                            </a:rPr>
                            <m:t>𝐿𝑆𝑇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17 </m:t>
                          </m:r>
                          <m:r>
                            <a:rPr lang="en-US" i="1">
                              <a:latin typeface="Cambria Math"/>
                            </a:rPr>
                            <m:t>𝐿𝑆𝑇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COD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COD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threshold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4 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hour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89" y="2045514"/>
                <a:ext cx="4317399" cy="873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Shape 2"/>
          <p:cNvSpPr txBox="1"/>
          <p:nvPr/>
        </p:nvSpPr>
        <p:spPr>
          <a:xfrm>
            <a:off x="502297" y="1323832"/>
            <a:ext cx="9075368" cy="779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8-h average O</a:t>
            </a:r>
            <a:r>
              <a:rPr lang="en-US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bias is evaluated using EPA ground measurements for VOC-limited regimes and NOx-limited regimes.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857" y="2974301"/>
            <a:ext cx="6815566" cy="2804559"/>
            <a:chOff x="11857" y="2295282"/>
            <a:chExt cx="6815566" cy="280455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8" t="25132" r="33280" b="50669"/>
            <a:stretch/>
          </p:blipFill>
          <p:spPr>
            <a:xfrm>
              <a:off x="101537" y="2295282"/>
              <a:ext cx="3429495" cy="25354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64274" y="2343129"/>
              <a:ext cx="276046" cy="308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9" t="49004" r="33280" b="25006"/>
            <a:stretch/>
          </p:blipFill>
          <p:spPr>
            <a:xfrm>
              <a:off x="3546759" y="2343129"/>
              <a:ext cx="3280664" cy="272306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8" t="72110" r="33280" b="25006"/>
            <a:stretch/>
          </p:blipFill>
          <p:spPr>
            <a:xfrm>
              <a:off x="179173" y="4787734"/>
              <a:ext cx="3429495" cy="30220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16049" y="2424279"/>
              <a:ext cx="276046" cy="308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9" t="49004" r="97841" b="25006"/>
            <a:stretch/>
          </p:blipFill>
          <p:spPr>
            <a:xfrm>
              <a:off x="11857" y="2376779"/>
              <a:ext cx="283728" cy="27230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301320"/>
            <a:ext cx="980006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Reduction in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8-h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O</a:t>
            </a:r>
            <a:r>
              <a:rPr lang="en-US" sz="3600" b="1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bias due to clouds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04000" y="6196084"/>
            <a:ext cx="9365557" cy="12140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bias due to clouds reduced by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5.4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ppb in VOC-limited regimes,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2.75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ppb in NOx-limited regimes under cloudy sky conditions with COD threshold of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Larger bias reduction in VOC-limited regimes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623" y="2321428"/>
            <a:ext cx="26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Cloudy sky conditions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857" y="2974301"/>
            <a:ext cx="6815566" cy="2804559"/>
            <a:chOff x="11857" y="2295282"/>
            <a:chExt cx="6815566" cy="28045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8" t="25132" r="33280" b="50669"/>
            <a:stretch/>
          </p:blipFill>
          <p:spPr>
            <a:xfrm>
              <a:off x="101537" y="2295282"/>
              <a:ext cx="3429495" cy="25354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64274" y="2343129"/>
              <a:ext cx="276046" cy="308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9" t="49004" r="33280" b="25006"/>
            <a:stretch/>
          </p:blipFill>
          <p:spPr>
            <a:xfrm>
              <a:off x="3546759" y="2343129"/>
              <a:ext cx="3280664" cy="27230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8" t="72110" r="33280" b="25006"/>
            <a:stretch/>
          </p:blipFill>
          <p:spPr>
            <a:xfrm>
              <a:off x="179173" y="4787734"/>
              <a:ext cx="3429495" cy="30220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16049" y="2424279"/>
              <a:ext cx="276046" cy="308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9" t="49004" r="97841" b="25006"/>
            <a:stretch/>
          </p:blipFill>
          <p:spPr>
            <a:xfrm>
              <a:off x="11857" y="2376779"/>
              <a:ext cx="283728" cy="2723062"/>
            </a:xfrm>
            <a:prstGeom prst="rect">
              <a:avLst/>
            </a:prstGeom>
          </p:spPr>
        </p:pic>
      </p:grpSp>
      <p:sp>
        <p:nvSpPr>
          <p:cNvPr id="21" name="TextShape 2"/>
          <p:cNvSpPr txBox="1"/>
          <p:nvPr/>
        </p:nvSpPr>
        <p:spPr>
          <a:xfrm>
            <a:off x="502297" y="1323832"/>
            <a:ext cx="9075368" cy="779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8-h average O</a:t>
            </a:r>
            <a:r>
              <a:rPr lang="en-US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bias is evaluated using EPA ground measurements for VOC-limited regimes and NOx-limited regimes.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8" t="49087" b="25006"/>
          <a:stretch/>
        </p:blipFill>
        <p:spPr>
          <a:xfrm>
            <a:off x="6906797" y="3168968"/>
            <a:ext cx="3152612" cy="244295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18892" y="3168968"/>
            <a:ext cx="0" cy="244295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70416" y="3132838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365989" y="2045514"/>
                <a:ext cx="4317399" cy="87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0 </m:t>
                          </m:r>
                          <m:r>
                            <a:rPr lang="en-US" i="1" smtClean="0">
                              <a:latin typeface="Cambria Math"/>
                            </a:rPr>
                            <m:t>𝐿𝑆𝑇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17 </m:t>
                          </m:r>
                          <m:r>
                            <a:rPr lang="en-US" i="1">
                              <a:latin typeface="Cambria Math"/>
                            </a:rPr>
                            <m:t>𝐿𝑆𝑇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COD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COD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threshold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4 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hour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89" y="2045514"/>
                <a:ext cx="4317399" cy="873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5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4000" y="919538"/>
            <a:ext cx="7268400" cy="369332"/>
            <a:chOff x="504000" y="1278633"/>
            <a:chExt cx="7268400" cy="369332"/>
          </a:xfrm>
        </p:grpSpPr>
        <p:sp>
          <p:nvSpPr>
            <p:cNvPr id="5" name="Rectangle 4"/>
            <p:cNvSpPr/>
            <p:nvPr/>
          </p:nvSpPr>
          <p:spPr>
            <a:xfrm>
              <a:off x="2803585" y="1330389"/>
              <a:ext cx="3252158" cy="300001"/>
            </a:xfrm>
            <a:prstGeom prst="rect">
              <a:avLst/>
            </a:prstGeom>
            <a:solidFill>
              <a:srgbClr val="01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04000" y="1278633"/>
              <a:ext cx="7268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000">
                <a:buClr>
                  <a:srgbClr val="000000"/>
                </a:buClr>
                <a:buSzPct val="45000"/>
              </a:pPr>
              <a:r>
                <a:rPr lang="en-US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Black line: median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, </a:t>
              </a:r>
              <a:r>
                <a:rPr lang="en-US" dirty="0"/>
                <a:t>cyan shading: 25 &amp; 75 quartiles</a:t>
              </a:r>
              <a:endPara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</p:grpSp>
      <p:sp>
        <p:nvSpPr>
          <p:cNvPr id="161" name="TextShape 1"/>
          <p:cNvSpPr txBox="1"/>
          <p:nvPr/>
        </p:nvSpPr>
        <p:spPr>
          <a:xfrm>
            <a:off x="503999" y="241945"/>
            <a:ext cx="9576625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O</a:t>
            </a:r>
            <a:r>
              <a:rPr lang="en-US" sz="36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 formation, OH, and HNO</a:t>
            </a:r>
            <a:r>
              <a:rPr lang="en-US" sz="36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 with COD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8" r="33107" b="25006"/>
          <a:stretch/>
        </p:blipFill>
        <p:spPr>
          <a:xfrm>
            <a:off x="324945" y="1221487"/>
            <a:ext cx="6307867" cy="4714498"/>
          </a:xfrm>
          <a:prstGeom prst="rect">
            <a:avLst/>
          </a:prstGeom>
        </p:spPr>
      </p:pic>
      <p:sp>
        <p:nvSpPr>
          <p:cNvPr id="4" name="TextShape 2"/>
          <p:cNvSpPr txBox="1"/>
          <p:nvPr/>
        </p:nvSpPr>
        <p:spPr>
          <a:xfrm>
            <a:off x="324946" y="5840985"/>
            <a:ext cx="9544612" cy="34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Primary OH formation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decreases as COD increases due to decreasing JO1D.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9" t="24990" r="33175" b="25714"/>
          <a:stretch/>
        </p:blipFill>
        <p:spPr>
          <a:xfrm>
            <a:off x="6656038" y="1229495"/>
            <a:ext cx="3128366" cy="46484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390" y="6081946"/>
            <a:ext cx="4458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VOC-limited (high NOx)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8630" indent="-2857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OH reacts with NO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is removed.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8630" indent="-2857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Low HO</a:t>
            </a:r>
            <a:r>
              <a:rPr lang="en-US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(&amp; RO</a:t>
            </a:r>
            <a:r>
              <a:rPr lang="en-US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468630" indent="-2857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Low O</a:t>
            </a:r>
            <a:r>
              <a:rPr lang="en-US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formation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665" y="6075626"/>
            <a:ext cx="565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NOx-limited (low NOx)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8630" indent="-2857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OH mainly reacts with VOCs producing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/RO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endParaRPr lang="en-US" spc="-1" baseline="-25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8630" indent="-2857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Considerable secondary OH sources (HO</a:t>
            </a:r>
            <a:r>
              <a:rPr lang="en-US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+ NO → OH + NO</a:t>
            </a:r>
            <a:r>
              <a:rPr lang="en-US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), which reaches a maximum at NOx ~ 1ppb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(Weinstock et al. 1981)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1" y="203862"/>
            <a:ext cx="9071640" cy="795960"/>
          </a:xfrm>
        </p:spPr>
        <p:txBody>
          <a:bodyPr/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Summary and next step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717" y="1132644"/>
            <a:ext cx="88425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Satellite corrected photolysis rates and their vertical profiles show better agreements with airborne data.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Satellite corrected photolysis rates are found to reduce O</a:t>
            </a:r>
            <a:r>
              <a:rPr lang="en-US" sz="2400" baseline="-25000" dirty="0"/>
              <a:t>3</a:t>
            </a:r>
            <a:r>
              <a:rPr lang="en-US" sz="2400" dirty="0" smtClean="0"/>
              <a:t> </a:t>
            </a:r>
            <a:r>
              <a:rPr lang="en-US" sz="2400" dirty="0"/>
              <a:t>biases by </a:t>
            </a:r>
            <a:r>
              <a:rPr lang="en-US" sz="2400" dirty="0" smtClean="0"/>
              <a:t>1–6 </a:t>
            </a:r>
            <a:r>
              <a:rPr lang="en-US" sz="2400" dirty="0" smtClean="0"/>
              <a:t>ppb </a:t>
            </a:r>
            <a:r>
              <a:rPr lang="en-US" sz="2400" dirty="0" smtClean="0"/>
              <a:t>on average </a:t>
            </a:r>
            <a:r>
              <a:rPr lang="en-US" sz="2400" dirty="0"/>
              <a:t>at the ground level.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reduction in O</a:t>
            </a:r>
            <a:r>
              <a:rPr lang="en-US" sz="2400" baseline="-25000" dirty="0"/>
              <a:t>3</a:t>
            </a:r>
            <a:r>
              <a:rPr lang="en-US" sz="2400" dirty="0" smtClean="0"/>
              <a:t> (and bias) </a:t>
            </a:r>
            <a:r>
              <a:rPr lang="en-US" sz="2400" dirty="0"/>
              <a:t>due to reduced radiation (due to clouds) is greater in VOC-limited regimes than NOx-limited regimes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 other words, more accurate cloud predictions would </a:t>
            </a:r>
            <a:r>
              <a:rPr lang="en-US" sz="2400" dirty="0" smtClean="0"/>
              <a:t>benefit more accurate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predictions in VOC-limited regimes (polluted regions).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Evaluate the effects and benefits of </a:t>
            </a:r>
            <a:r>
              <a:rPr lang="en-US" sz="2400" dirty="0" smtClean="0"/>
              <a:t>assimilation </a:t>
            </a:r>
            <a:r>
              <a:rPr lang="en-US" sz="2400" dirty="0"/>
              <a:t>of </a:t>
            </a:r>
            <a:r>
              <a:rPr lang="en-US" sz="2400" dirty="0" smtClean="0"/>
              <a:t>satellite-derived clouds on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predictions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 Extrabold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04000" y="3122761"/>
            <a:ext cx="9071640" cy="9920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Thank you!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43618" y="75600"/>
            <a:ext cx="9554400" cy="9820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Comparison with NOMADSS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campaign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690" y="1328857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Cloudy-sky average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r="66544" b="50677"/>
          <a:stretch/>
        </p:blipFill>
        <p:spPr>
          <a:xfrm>
            <a:off x="129210" y="2041424"/>
            <a:ext cx="3600000" cy="4410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24326" r="14532"/>
          <a:stretch/>
        </p:blipFill>
        <p:spPr>
          <a:xfrm>
            <a:off x="4368799" y="1318696"/>
            <a:ext cx="5650228" cy="5946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618" y="6519084"/>
            <a:ext cx="3300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Nitrogen, Oxidants, Mercury and Aerosol Distributions, Sources and Sinks (NOMADSS)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5103" y="944708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Ratio of Model JNO</a:t>
            </a:r>
            <a:r>
              <a:rPr lang="en-US" b="1" baseline="-25000" dirty="0" smtClean="0"/>
              <a:t>2</a:t>
            </a:r>
            <a:r>
              <a:rPr lang="en-US" b="1" dirty="0" smtClean="0"/>
              <a:t> to OBS JNO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1542661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Effects on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8-h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O</a:t>
            </a:r>
            <a:r>
              <a:rPr lang="en-US" sz="3600" b="1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 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bias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504000" y="6512943"/>
            <a:ext cx="9365557" cy="897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bias due to clouds reduced by 2.7 ppb in VOC-limited regimes, 1.5 ppb in </a:t>
            </a:r>
            <a:r>
              <a:rPr lang="en-U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NOx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-limited regimes under cloudy sky conditions with COD threshold of 5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Larger bias reduction in VOC-limited regimes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 r="33280" b="25006"/>
          <a:stretch/>
        </p:blipFill>
        <p:spPr>
          <a:xfrm>
            <a:off x="161051" y="1666241"/>
            <a:ext cx="6291515" cy="4701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623" y="1131784"/>
            <a:ext cx="26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Cloudy sky conditions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26210" y="166739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976" y="166739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0106" y="3982666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1976" y="3948161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0391" y="1650138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9779" y="3871769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8" t="49087" b="25006"/>
          <a:stretch/>
        </p:blipFill>
        <p:spPr>
          <a:xfrm>
            <a:off x="6797613" y="2773176"/>
            <a:ext cx="3152612" cy="24429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07198" y="1689251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5824" y="2737046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5989" y="1019646"/>
                <a:ext cx="3584379" cy="652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17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latin typeface="Cambria Math"/>
                                    </a:rPr>
                                    <m:t>COD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latin typeface="Cambria Math"/>
                                    </a:rPr>
                                    <m:t>COD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latin typeface="Cambria Math"/>
                                    </a:rPr>
                                    <m:t>threshold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89" y="1019646"/>
                <a:ext cx="3584379" cy="652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659580" y="1838672"/>
            <a:ext cx="0" cy="4311961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VOC-limited/NOX-limited 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regimes</a:t>
            </a:r>
          </a:p>
        </p:txBody>
      </p:sp>
      <p:sp>
        <p:nvSpPr>
          <p:cNvPr id="149" name="TextShape 2"/>
          <p:cNvSpPr txBox="1"/>
          <p:nvPr/>
        </p:nvSpPr>
        <p:spPr>
          <a:xfrm>
            <a:off x="504000" y="1280160"/>
            <a:ext cx="9280080" cy="1188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EPA ground stations, ratio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Open Sans Semibold"/>
              </a:rPr>
              <a:t>∆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18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Open Sans Semibold"/>
              </a:rPr>
              <a:t>∆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</a:t>
            </a:r>
            <a:r>
              <a:rPr lang="en-US" sz="18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used to identify the sensitivity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regime.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NOx-VOC transition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Open Sans Semibold"/>
              </a:rPr>
              <a:t>∆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z="18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Open Sans Semibold"/>
              </a:rPr>
              <a:t>∆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</a:t>
            </a:r>
            <a:r>
              <a:rPr lang="en-US" sz="18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4–6 (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Sillman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He, 2002)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2"/>
          <a:stretch/>
        </p:blipFill>
        <p:spPr>
          <a:xfrm>
            <a:off x="313200" y="4846320"/>
            <a:ext cx="9144000" cy="2597040"/>
          </a:xfrm>
          <a:prstGeom prst="rect">
            <a:avLst/>
          </a:prstGeom>
          <a:ln>
            <a:noFill/>
          </a:ln>
        </p:spPr>
      </p:pic>
      <p:pic>
        <p:nvPicPr>
          <p:cNvPr id="151" name="Picture 150"/>
          <p:cNvPicPr/>
          <p:nvPr/>
        </p:nvPicPr>
        <p:blipFill>
          <a:blip r:embed="rId3"/>
          <a:stretch/>
        </p:blipFill>
        <p:spPr>
          <a:xfrm>
            <a:off x="274320" y="2240280"/>
            <a:ext cx="9144000" cy="251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19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291600"/>
            <a:ext cx="9249600" cy="100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Motivation</a:t>
            </a:r>
            <a:endParaRPr lang="en-US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4000" y="1305320"/>
            <a:ext cx="9071640" cy="142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Relatively less attention in air quality community since cloud-free skies are conducive to high ozone levels</a:t>
            </a: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However, clouds play a critical role in UV radiation for photochemistry and so need to be well predicted.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1005840"/>
            <a:ext cx="6429375" cy="6429375"/>
          </a:xfrm>
          <a:prstGeom prst="rect">
            <a:avLst/>
          </a:prstGeom>
        </p:spPr>
      </p:pic>
      <p:sp>
        <p:nvSpPr>
          <p:cNvPr id="165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Test with a box model (BOXMOX) </a:t>
            </a:r>
          </a:p>
        </p:txBody>
      </p:sp>
      <p:sp>
        <p:nvSpPr>
          <p:cNvPr id="166" name="TextShape 2"/>
          <p:cNvSpPr txBox="1"/>
          <p:nvPr/>
        </p:nvSpPr>
        <p:spPr>
          <a:xfrm>
            <a:off x="111760" y="1097280"/>
            <a:ext cx="3972560" cy="1595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Same chemical mechanism (MOZART-4)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Initial conditions/Emissions from </a:t>
            </a:r>
            <a:r>
              <a:rPr lang="en-U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WRFChem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VOC-limited: Chicago urban area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NOx-limited: </a:t>
            </a:r>
            <a:r>
              <a:rPr lang="en-U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Subruban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Chicago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12-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hour runs </a:t>
            </a:r>
          </a:p>
        </p:txBody>
      </p:sp>
    </p:spTree>
    <p:extLst>
      <p:ext uri="{BB962C8B-B14F-4D97-AF65-F5344CB8AC3E}">
        <p14:creationId xmlns:p14="http://schemas.microsoft.com/office/powerpoint/2010/main" val="873190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Effects on ground-level ozone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5"/>
          <a:stretch/>
        </p:blipFill>
        <p:spPr>
          <a:xfrm>
            <a:off x="269873" y="1097280"/>
            <a:ext cx="9715500" cy="4602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7825" y="5476875"/>
            <a:ext cx="2466975" cy="22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6400" y="5855747"/>
          <a:ext cx="4262313" cy="1570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176"/>
                <a:gridCol w="1016227"/>
                <a:gridCol w="1039955"/>
                <a:gridCol w="1039955"/>
              </a:tblGrid>
              <a:tr h="392721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WRF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27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 anchor="ctr"/>
                </a:tc>
              </a:tr>
              <a:tr h="39272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GOES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3927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CCFF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CC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251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3585" y="1330389"/>
            <a:ext cx="3252158" cy="300001"/>
          </a:xfrm>
          <a:prstGeom prst="rect">
            <a:avLst/>
          </a:prstGeom>
          <a:solidFill>
            <a:srgbClr val="01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Effects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on O</a:t>
            </a:r>
            <a:r>
              <a:rPr lang="en-US" sz="36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formation and radicals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24998" r="2" b="25006"/>
          <a:stretch/>
        </p:blipFill>
        <p:spPr>
          <a:xfrm>
            <a:off x="296883" y="1653605"/>
            <a:ext cx="9457811" cy="4714498"/>
          </a:xfrm>
          <a:prstGeom prst="rect">
            <a:avLst/>
          </a:prstGeom>
        </p:spPr>
      </p:pic>
      <p:sp>
        <p:nvSpPr>
          <p:cNvPr id="4" name="TextShape 2"/>
          <p:cNvSpPr txBox="1"/>
          <p:nvPr/>
        </p:nvSpPr>
        <p:spPr>
          <a:xfrm>
            <a:off x="504000" y="6581955"/>
            <a:ext cx="9365557" cy="97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Primary OH formation from O1D + H2O is linearly dependent on JO1D.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Larger sensitivity of 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formation and OH radical to changes in COD in VOC-limited regimes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000" y="1278633"/>
            <a:ext cx="726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Black line: median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dirty="0"/>
              <a:t>cyan shading: 25 &amp; 75 quartiles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87174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3585" y="1330389"/>
            <a:ext cx="3252158" cy="300001"/>
          </a:xfrm>
          <a:prstGeom prst="rect">
            <a:avLst/>
          </a:prstGeom>
          <a:solidFill>
            <a:srgbClr val="01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Effects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on radical sinks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504000" y="6581955"/>
            <a:ext cx="9365557" cy="700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VOC-limited regime: formation of HNO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is the major sink of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HOx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radicals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NOx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-limited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regime: formation of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(&amp; ROOH) is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major sink of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HOx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radicals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000" y="1278633"/>
            <a:ext cx="726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Black line: median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dirty="0"/>
              <a:t>cyan shading: 25 &amp; 75 quartiles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9" t="24990" b="25714"/>
          <a:stretch/>
        </p:blipFill>
        <p:spPr>
          <a:xfrm>
            <a:off x="159589" y="1647965"/>
            <a:ext cx="6256733" cy="46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78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12-km </a:t>
            </a:r>
            <a:r>
              <a:rPr lang="en-US" sz="3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WRFChem</a:t>
            </a:r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 simulations</a:t>
            </a:r>
            <a:endParaRPr lang="en-US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4000" y="1280159"/>
            <a:ext cx="9071640" cy="606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WRFChem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V3.6.1, a singl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 domain over CONUS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Simulation period: June–September 2013, Horizontal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grid size: 12 km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Chemistry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mechanism: MOZART_MOSAIC_KPP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Meteorology: reinitialized every 2 days using FNL reanalysis (6-hr spin up is allowed in each 2-day simulation) &amp; No nudging</a:t>
            </a: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Chemistry: cycled/continuous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Control (CNTR)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simulation uses 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+mj-lt"/>
              </a:rPr>
              <a:t>WRF-generated clouds.</a:t>
            </a: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GOES simulation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uses GOES (Geostationary Operational Environmental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Satellite) clouds</a:t>
            </a:r>
          </a:p>
          <a:p>
            <a:pPr marL="889200" lvl="1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Available originally 8-km horizontal resolution every hour from 11 June 2013</a:t>
            </a:r>
          </a:p>
          <a:p>
            <a:pPr marL="889200" lvl="1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GOES simulation,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GOES cloud bottom/top height and cloud optical depth retrievals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are used and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updated every hour.</a:t>
            </a:r>
          </a:p>
          <a:p>
            <a:pPr marL="889200" lvl="1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GOES clouds are used instead of WRF-generated clouds </a:t>
            </a:r>
            <a:r>
              <a:rPr lang="en-US" b="1" spc="-1" dirty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only in the photolysis computations (TUV in WRF-</a:t>
            </a:r>
            <a:r>
              <a:rPr lang="en-US" b="1" spc="-1" dirty="0" err="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Chem</a:t>
            </a:r>
            <a:r>
              <a:rPr lang="en-US" b="1" spc="-1" dirty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</a:p>
          <a:p>
            <a:pPr marL="889200" lvl="1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GOES clouds are not used in other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dynamics and physical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processes such as atmospheric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radiation and microphysics.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080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291600"/>
            <a:ext cx="9249600" cy="100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Motivation</a:t>
            </a:r>
            <a:endParaRPr lang="en-US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4000" y="1305320"/>
            <a:ext cx="9071640" cy="142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Relatively less attention in air quality community since cloud-free skies are conducive to high ozone levels</a:t>
            </a: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However, clouds play a critical role in UV radiation for photochemistry and so need to be well predicted.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504000" y="2814320"/>
            <a:ext cx="4206240" cy="16455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Recent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studies using satellite cloud retrievals to quantify the effects of clouds on actinic fluxes/photolysis rates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(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e.g.,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Ryu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et al. 2017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SimSun" panose="02010609030101010101" pitchFamily="49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1840" y="2569019"/>
            <a:ext cx="5233821" cy="4962920"/>
            <a:chOff x="4811840" y="2569019"/>
            <a:chExt cx="5233821" cy="496292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4218" r="32757"/>
            <a:stretch/>
          </p:blipFill>
          <p:spPr bwMode="auto">
            <a:xfrm>
              <a:off x="4811840" y="2569019"/>
              <a:ext cx="5233821" cy="49468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8405218" y="7224162"/>
              <a:ext cx="1543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Ryu</a:t>
              </a:r>
              <a:r>
                <a:rPr lang="en-US" sz="14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 et al. </a:t>
              </a:r>
              <a:r>
                <a:rPr lang="en-US" sz="14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(2017</a:t>
              </a:r>
              <a:r>
                <a:rPr lang="en-US" sz="14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)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3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291600"/>
            <a:ext cx="9249600" cy="100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Motivation</a:t>
            </a:r>
            <a:endParaRPr lang="en-US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4000" y="1305320"/>
            <a:ext cx="9071640" cy="142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Relatively less attention in air quality community since cloud-free skies are conducive to high ozone levels</a:t>
            </a: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However, clouds play a critical role in UV radiation for photochemistry and so need to be well predicted.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504000" y="2814320"/>
            <a:ext cx="4206240" cy="16455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Recent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studies using satellite cloud retrievals to quantify the effects of clouds on actinic fluxes/photolysis rates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(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e.g.,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Ryu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et al. 2017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SimSun" panose="02010609030101010101" pitchFamily="49" charset="-122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504000" y="4459857"/>
            <a:ext cx="4206240" cy="29674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A few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studies on effects of satellite-constrained (corrected) photolysis rates on </a:t>
            </a: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ozone formation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 (Pour-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Biazar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 et al. 2007; Tang et al. 2015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SimSun" panose="02010609030101010101" pitchFamily="49" charset="-122"/>
              </a:rPr>
              <a:t>)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SimSun" panose="02010609030101010101" pitchFamily="49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1840" y="2569019"/>
            <a:ext cx="5233821" cy="4962920"/>
            <a:chOff x="4811840" y="2569019"/>
            <a:chExt cx="5233821" cy="496292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4218" r="32757"/>
            <a:stretch/>
          </p:blipFill>
          <p:spPr bwMode="auto">
            <a:xfrm>
              <a:off x="4811840" y="2569019"/>
              <a:ext cx="5233821" cy="49468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8405218" y="7224162"/>
              <a:ext cx="1543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Ryu</a:t>
              </a:r>
              <a:r>
                <a:rPr lang="en-US" sz="14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 et al. </a:t>
              </a:r>
              <a:r>
                <a:rPr lang="en-US" sz="14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(2017</a:t>
              </a:r>
              <a:r>
                <a:rPr lang="en-US" sz="14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NSimSun" panose="02010609030101010101" pitchFamily="49" charset="-122"/>
                </a:rPr>
                <a:t>)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0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Goals and methods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3999" y="1097281"/>
            <a:ext cx="9576626" cy="646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Employ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satellite-derived (GOES;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Geostationary Operational Environmental Satellite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 optical depth and cloud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boundaries in the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WRF-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over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CONUS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2013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Summer</a:t>
            </a:r>
          </a:p>
          <a:p>
            <a:pPr marL="432000" indent="-324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Goals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spcAft>
                <a:spcPts val="6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Evaluate vertical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profiles of photolysis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rates in the presence of clouds using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aircraft data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(SEAC</a:t>
            </a:r>
            <a:r>
              <a:rPr lang="en-US" sz="20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RS)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spcAft>
                <a:spcPts val="6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Evaluate ground-level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ozone biases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statistically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long term period (4 months in 2013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864000" lvl="1" indent="-324000">
              <a:spcAft>
                <a:spcPts val="6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9768" lvl="1" indent="-320040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12-km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WRFchem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simulations  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Simulation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period: June–September 2013, Horizontal grid size: 12 km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Chemistry mechanism: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MOZART_MOSAIC_KPP</a:t>
            </a: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(updated) TUV for photolysis rate computations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Meteorology: reinitialized every 2 days using FNL reanalysis (6-hr spin up is allowed in each 2-day simulation) &amp; No nudging</a:t>
            </a: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Control </a:t>
            </a:r>
            <a:r>
              <a:rPr lang="en-US" sz="200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20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CNTR) simulation: 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</a:rPr>
              <a:t>WRF-generated clouds</a:t>
            </a:r>
            <a:endParaRPr lang="en-US" sz="2000" spc="-1" dirty="0"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GOES </a:t>
            </a:r>
            <a:r>
              <a:rPr lang="en-US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simulation: satellite-derived clouds </a:t>
            </a: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only in the photolysis computations (TUV in WRF-</a:t>
            </a:r>
            <a:r>
              <a:rPr lang="en-US" sz="20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Chem</a:t>
            </a: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spcAft>
                <a:spcPts val="6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33399" y="301320"/>
            <a:ext cx="9214449" cy="79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Comparison of WRF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and satellite clouds</a:t>
            </a:r>
            <a:endParaRPr lang="en-US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504000" y="6007436"/>
            <a:ext cx="9071640" cy="92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Daytime (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16–23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UTC) hourly Cloud Optical Depth (COD) over the WRF domain (land only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for the period of 11 June 2013 through 30 September 2013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r="49475" b="49841"/>
          <a:stretch/>
        </p:blipFill>
        <p:spPr>
          <a:xfrm>
            <a:off x="275439" y="1667392"/>
            <a:ext cx="4764381" cy="3677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1" r="49475" b="10625"/>
          <a:stretch/>
        </p:blipFill>
        <p:spPr>
          <a:xfrm>
            <a:off x="5054520" y="1667392"/>
            <a:ext cx="4764381" cy="3682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026" y="1777042"/>
            <a:ext cx="276046" cy="19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6053" y="166739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175" y="257065"/>
            <a:ext cx="3639888" cy="1559859"/>
          </a:xfrm>
        </p:spPr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Cloud Evaluation ─ Contingency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b="15329"/>
          <a:stretch/>
        </p:blipFill>
        <p:spPr>
          <a:xfrm>
            <a:off x="3709936" y="2462619"/>
            <a:ext cx="6286500" cy="49595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29143"/>
              </p:ext>
            </p:extLst>
          </p:nvPr>
        </p:nvGraphicFramePr>
        <p:xfrm>
          <a:off x="79807" y="508958"/>
          <a:ext cx="6036323" cy="1730624"/>
        </p:xfrm>
        <a:graphic>
          <a:graphicData uri="http://schemas.openxmlformats.org/drawingml/2006/table">
            <a:tbl>
              <a:tblPr firstRow="1" firstCol="1" bandRow="1"/>
              <a:tblGrid>
                <a:gridCol w="1018140"/>
                <a:gridCol w="862630"/>
                <a:gridCol w="1683787"/>
                <a:gridCol w="2471766"/>
              </a:tblGrid>
              <a:tr h="432656"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GOES</a:t>
                      </a:r>
                      <a:r>
                        <a:rPr lang="en-US" sz="1800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satellite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65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Cloudy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5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WRF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Cloudy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(hit)</a:t>
                      </a:r>
                      <a:endParaRPr lang="en-US" sz="180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B </a:t>
                      </a: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(false alarm)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 </a:t>
                      </a: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(miss)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D </a:t>
                      </a: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correct negative</a:t>
                      </a:r>
                      <a:r>
                        <a:rPr lang="en-US" sz="18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812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7698" y="2785803"/>
            <a:ext cx="31293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4-month domain </a:t>
            </a:r>
            <a:r>
              <a:rPr lang="en-US" b="1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averages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A = 27.1%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B = 12.4%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C = 17.5%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D = 43.0%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000A"/>
              </a:solidFill>
              <a:latin typeface="Arial" pitchFamily="34" charset="0"/>
              <a:ea typeface="Malgun Gothic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A"/>
                </a:solidFill>
                <a:latin typeface="Arial" pitchFamily="34" charset="0"/>
                <a:ea typeface="Malgun Gothic"/>
                <a:cs typeface="Arial" pitchFamily="34" charset="0"/>
              </a:rPr>
              <a:t>Probability of detection (POD), A/(A+C), = 60.8%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18562" y="2462619"/>
            <a:ext cx="27604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59219" y="2403449"/>
            <a:ext cx="27604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39910" y="5171312"/>
            <a:ext cx="27604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59219" y="5193871"/>
            <a:ext cx="27604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75600"/>
            <a:ext cx="9554400" cy="9820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JNO</a:t>
            </a:r>
            <a:r>
              <a:rPr lang="en-US" sz="36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2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 comparison 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with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SEAC</a:t>
            </a:r>
            <a:r>
              <a:rPr lang="en-US" sz="36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4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RS </a:t>
            </a: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data</a:t>
            </a:r>
            <a:endParaRPr lang="en-US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690" y="1328857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Cloudy-sky average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66409" b="50408"/>
          <a:stretch/>
        </p:blipFill>
        <p:spPr>
          <a:xfrm>
            <a:off x="144173" y="2073819"/>
            <a:ext cx="3600000" cy="4436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24057" r="14666"/>
          <a:stretch/>
        </p:blipFill>
        <p:spPr>
          <a:xfrm>
            <a:off x="4402147" y="1344038"/>
            <a:ext cx="5586812" cy="5967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618" y="6519084"/>
            <a:ext cx="3300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Studies of Emissions and Atmospheric Composition, Clouds and Climate Coupling by Regional Surveys (SEAC</a:t>
            </a:r>
            <a:r>
              <a:rPr lang="en-US" sz="1400" baseline="30000" dirty="0"/>
              <a:t>4</a:t>
            </a:r>
            <a:r>
              <a:rPr lang="en-US" sz="1400" dirty="0"/>
              <a:t>RS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45103" y="944708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Ratio of Model JNO</a:t>
            </a:r>
            <a:r>
              <a:rPr lang="en-US" b="1" baseline="-25000" dirty="0" smtClean="0"/>
              <a:t>2</a:t>
            </a:r>
            <a:r>
              <a:rPr lang="en-US" b="1" dirty="0" smtClean="0"/>
              <a:t> to OBS JNO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2311879" y="5322497"/>
            <a:ext cx="543464" cy="43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5343" y="5287993"/>
            <a:ext cx="707366" cy="5170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CNTR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GOES</a:t>
            </a:r>
          </a:p>
          <a:p>
            <a:pPr>
              <a:lnSpc>
                <a:spcPct val="80000"/>
              </a:lnSpc>
            </a:pPr>
            <a:r>
              <a:rPr lang="en-US" sz="1400" b="1" dirty="0" smtClean="0"/>
              <a:t>OBS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744797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0" y="291572"/>
            <a:ext cx="9071640" cy="795960"/>
          </a:xfrm>
        </p:spPr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Effects of cloud correction on O</a:t>
            </a:r>
            <a:r>
              <a:rPr lang="en-US" sz="3600" b="1" baseline="-25000" dirty="0" smtClean="0">
                <a:latin typeface="Arial Black" pitchFamily="34" charset="0"/>
              </a:rPr>
              <a:t>3</a:t>
            </a:r>
            <a:endParaRPr lang="en-US" sz="3600" b="1" baseline="-25000" dirty="0">
              <a:latin typeface="Arial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r="49475" b="7131"/>
          <a:stretch/>
        </p:blipFill>
        <p:spPr>
          <a:xfrm>
            <a:off x="1362006" y="1094027"/>
            <a:ext cx="3705630" cy="6387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9643" y="1009402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4555" y="4244070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337" y="1007773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97249" y="4242441"/>
            <a:ext cx="276046" cy="308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2551" y="970248"/>
            <a:ext cx="404790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8-h Ozone (O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average, CNTR (Control)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8701" y="4281398"/>
            <a:ext cx="3717684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in 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CNTR minus GOES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73" y="1381840"/>
            <a:ext cx="1554528" cy="49244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over 4 months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93" y="4782464"/>
            <a:ext cx="1554528" cy="49244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Max. diff.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5 ppb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1393</Words>
  <Application>Microsoft Office PowerPoint</Application>
  <PresentationFormat>Custom</PresentationFormat>
  <Paragraphs>173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Evaluation ─ Contingency</vt:lpstr>
      <vt:lpstr>PowerPoint Presentation</vt:lpstr>
      <vt:lpstr>Effects of cloud correction on O3</vt:lpstr>
      <vt:lpstr>Effects of cloud correction on O3</vt:lpstr>
      <vt:lpstr>PowerPoint Presentation</vt:lpstr>
      <vt:lpstr>PowerPoint Presentation</vt:lpstr>
      <vt:lpstr>PowerPoint Presentation</vt:lpstr>
      <vt:lpstr>PowerPoint Presentation</vt:lpstr>
      <vt:lpstr>Summary and next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Basic_white</dc:title>
  <dc:creator>Young-Hee Ryu</dc:creator>
  <cp:lastModifiedBy>Y-H_Ryu</cp:lastModifiedBy>
  <cp:revision>67</cp:revision>
  <dcterms:created xsi:type="dcterms:W3CDTF">2017-05-03T09:13:27Z</dcterms:created>
  <dcterms:modified xsi:type="dcterms:W3CDTF">2017-06-15T07:07:40Z</dcterms:modified>
  <dc:language>en-US</dc:language>
</cp:coreProperties>
</file>