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981" r:id="rId2"/>
    <p:sldId id="1106" r:id="rId3"/>
    <p:sldId id="1068" r:id="rId4"/>
    <p:sldId id="1099" r:id="rId5"/>
    <p:sldId id="1132" r:id="rId6"/>
    <p:sldId id="1100" r:id="rId7"/>
    <p:sldId id="1101" r:id="rId8"/>
    <p:sldId id="1126" r:id="rId9"/>
    <p:sldId id="1113" r:id="rId10"/>
    <p:sldId id="1114" r:id="rId11"/>
    <p:sldId id="1122" r:id="rId12"/>
    <p:sldId id="1123" r:id="rId13"/>
    <p:sldId id="1130" r:id="rId14"/>
    <p:sldId id="1131" r:id="rId15"/>
    <p:sldId id="1134" r:id="rId16"/>
    <p:sldId id="1135" r:id="rId17"/>
    <p:sldId id="1117" r:id="rId18"/>
    <p:sldId id="1094" r:id="rId19"/>
    <p:sldId id="1095" r:id="rId20"/>
    <p:sldId id="1083" r:id="rId21"/>
    <p:sldId id="1109" r:id="rId22"/>
    <p:sldId id="1104" r:id="rId23"/>
    <p:sldId id="1105" r:id="rId24"/>
    <p:sldId id="1111" r:id="rId25"/>
    <p:sldId id="1133" r:id="rId26"/>
    <p:sldId id="1112" r:id="rId27"/>
    <p:sldId id="1092" r:id="rId28"/>
    <p:sldId id="1037" r:id="rId29"/>
    <p:sldId id="1107" r:id="rId30"/>
    <p:sldId id="1088" r:id="rId31"/>
    <p:sldId id="1119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Times" charset="0"/>
        <a:ea typeface="굴림" charset="0"/>
        <a:cs typeface="굴림" charset="0"/>
      </a:defRPr>
    </a:lvl1pPr>
    <a:lvl2pPr marL="457200" algn="l" rtl="0" fontAlgn="base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Times" charset="0"/>
        <a:ea typeface="굴림" charset="0"/>
        <a:cs typeface="굴림" charset="0"/>
      </a:defRPr>
    </a:lvl2pPr>
    <a:lvl3pPr marL="914400" algn="l" rtl="0" fontAlgn="base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Times" charset="0"/>
        <a:ea typeface="굴림" charset="0"/>
        <a:cs typeface="굴림" charset="0"/>
      </a:defRPr>
    </a:lvl3pPr>
    <a:lvl4pPr marL="1371600" algn="l" rtl="0" fontAlgn="base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Times" charset="0"/>
        <a:ea typeface="굴림" charset="0"/>
        <a:cs typeface="굴림" charset="0"/>
      </a:defRPr>
    </a:lvl4pPr>
    <a:lvl5pPr marL="1828800" algn="l" rtl="0" fontAlgn="base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Times" charset="0"/>
        <a:ea typeface="굴림" charset="0"/>
        <a:cs typeface="굴림" charset="0"/>
      </a:defRPr>
    </a:lvl5pPr>
    <a:lvl6pPr marL="2286000" algn="l" defTabSz="457200" rtl="0" eaLnBrk="1" latinLnBrk="0" hangingPunct="1">
      <a:defRPr kumimoji="1" sz="1400" b="1" kern="1200">
        <a:solidFill>
          <a:schemeClr val="tx1"/>
        </a:solidFill>
        <a:latin typeface="Times" charset="0"/>
        <a:ea typeface="굴림" charset="0"/>
        <a:cs typeface="굴림" charset="0"/>
      </a:defRPr>
    </a:lvl6pPr>
    <a:lvl7pPr marL="2743200" algn="l" defTabSz="457200" rtl="0" eaLnBrk="1" latinLnBrk="0" hangingPunct="1">
      <a:defRPr kumimoji="1" sz="1400" b="1" kern="1200">
        <a:solidFill>
          <a:schemeClr val="tx1"/>
        </a:solidFill>
        <a:latin typeface="Times" charset="0"/>
        <a:ea typeface="굴림" charset="0"/>
        <a:cs typeface="굴림" charset="0"/>
      </a:defRPr>
    </a:lvl7pPr>
    <a:lvl8pPr marL="3200400" algn="l" defTabSz="457200" rtl="0" eaLnBrk="1" latinLnBrk="0" hangingPunct="1">
      <a:defRPr kumimoji="1" sz="1400" b="1" kern="1200">
        <a:solidFill>
          <a:schemeClr val="tx1"/>
        </a:solidFill>
        <a:latin typeface="Times" charset="0"/>
        <a:ea typeface="굴림" charset="0"/>
        <a:cs typeface="굴림" charset="0"/>
      </a:defRPr>
    </a:lvl8pPr>
    <a:lvl9pPr marL="3657600" algn="l" defTabSz="457200" rtl="0" eaLnBrk="1" latinLnBrk="0" hangingPunct="1">
      <a:defRPr kumimoji="1" sz="1400" b="1" kern="1200">
        <a:solidFill>
          <a:schemeClr val="tx1"/>
        </a:solidFill>
        <a:latin typeface="Times" charset="0"/>
        <a:ea typeface="굴림" charset="0"/>
        <a:cs typeface="굴림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thur Mizzi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2AE4"/>
    <a:srgbClr val="00FF00"/>
    <a:srgbClr val="00FFFF"/>
    <a:srgbClr val="53FFEE"/>
    <a:srgbClr val="FF6519"/>
    <a:srgbClr val="FB0059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56"/>
    <p:restoredTop sz="86453" autoAdjust="0"/>
  </p:normalViewPr>
  <p:slideViewPr>
    <p:cSldViewPr snapToGrid="0">
      <p:cViewPr>
        <p:scale>
          <a:sx n="140" d="100"/>
          <a:sy n="140" d="100"/>
        </p:scale>
        <p:origin x="792" y="-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4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>
        <p:scale>
          <a:sx n="200" d="100"/>
          <a:sy n="200" d="100"/>
        </p:scale>
        <p:origin x="2240" y="-28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6-23T19:18:05.077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 b="0">
                <a:latin typeface="Times New Roman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latin typeface="Times New Roman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b="0">
                <a:latin typeface="Times New Roman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EAC89E4-E229-E948-816E-660E36B9FD60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350788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C14B9BD6-E2DA-064C-9A78-6BDC5B12CAB6}" type="slidenum">
              <a:rPr kumimoji="0" lang="en-US" altLang="zh-CN" sz="1200" b="0">
                <a:latin typeface="Times New Roman" charset="0"/>
                <a:ea typeface="宋体" charset="0"/>
                <a:cs typeface="宋体" charset="0"/>
              </a:rPr>
              <a:pPr eaLnBrk="1" hangingPunct="1"/>
              <a:t>1</a:t>
            </a:fld>
            <a:endParaRPr kumimoji="0" lang="en-US" altLang="zh-CN" sz="1200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aseline="0" dirty="0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981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886B9100-5839-6D4E-B2F6-69421318E32A}" type="slidenum">
              <a:rPr kumimoji="0" lang="en-US" altLang="zh-CN" sz="1200" b="0">
                <a:latin typeface="Times New Roman" charset="0"/>
                <a:ea typeface="宋体" charset="0"/>
                <a:cs typeface="宋体" charset="0"/>
              </a:rPr>
              <a:pPr eaLnBrk="1" hangingPunct="1"/>
              <a:t>12</a:t>
            </a:fld>
            <a:endParaRPr kumimoji="0" lang="en-US" altLang="zh-CN" sz="1200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75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886B9100-5839-6D4E-B2F6-69421318E32A}" type="slidenum">
              <a:rPr kumimoji="0" lang="en-US" altLang="zh-CN" sz="1200" b="0">
                <a:latin typeface="Times New Roman" charset="0"/>
                <a:ea typeface="宋体" charset="0"/>
                <a:cs typeface="宋体" charset="0"/>
              </a:rPr>
              <a:pPr eaLnBrk="1" hangingPunct="1"/>
              <a:t>13</a:t>
            </a:fld>
            <a:endParaRPr kumimoji="0" lang="en-US" altLang="zh-CN" sz="1200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71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886B9100-5839-6D4E-B2F6-69421318E32A}" type="slidenum">
              <a:rPr kumimoji="0" lang="en-US" altLang="zh-CN" sz="1200" b="0">
                <a:latin typeface="Times New Roman" charset="0"/>
                <a:ea typeface="宋体" charset="0"/>
                <a:cs typeface="宋体" charset="0"/>
              </a:rPr>
              <a:pPr eaLnBrk="1" hangingPunct="1"/>
              <a:t>14</a:t>
            </a:fld>
            <a:endParaRPr kumimoji="0" lang="en-US" altLang="zh-CN" sz="1200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087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886B9100-5839-6D4E-B2F6-69421318E32A}" type="slidenum">
              <a:rPr kumimoji="0" lang="en-US" altLang="zh-CN" sz="1200" b="0">
                <a:latin typeface="Times New Roman" charset="0"/>
                <a:ea typeface="宋体" charset="0"/>
                <a:cs typeface="宋体" charset="0"/>
              </a:rPr>
              <a:pPr eaLnBrk="1" hangingPunct="1"/>
              <a:t>16</a:t>
            </a:fld>
            <a:endParaRPr kumimoji="0" lang="en-US" altLang="zh-CN" sz="1200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812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63FF8752-B3DA-2043-9E65-EF33626F5E2D}" type="slidenum">
              <a:rPr kumimoji="0" lang="en-US" altLang="zh-CN" sz="1200" b="0">
                <a:latin typeface="Times New Roman" charset="0"/>
                <a:ea typeface="宋体" charset="0"/>
                <a:cs typeface="宋体" charset="0"/>
              </a:rPr>
              <a:pPr eaLnBrk="1" hangingPunct="1"/>
              <a:t>18</a:t>
            </a:fld>
            <a:endParaRPr kumimoji="0" lang="en-US" altLang="zh-CN" sz="1200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626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C89E4-E229-E948-816E-660E36B9FD60}" type="slidenum">
              <a:rPr lang="en-US" altLang="zh-CN" smtClean="0"/>
              <a:pPr>
                <a:defRPr/>
              </a:pPr>
              <a:t>19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40387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 dirty="0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46E1173E-1811-A54A-9AEB-FC4093E4B2EB}" type="slidenum">
              <a:rPr kumimoji="0" lang="en-US" altLang="zh-CN" sz="1200" b="0">
                <a:latin typeface="Times New Roman" charset="0"/>
                <a:ea typeface="宋体" charset="0"/>
                <a:cs typeface="宋体" charset="0"/>
              </a:rPr>
              <a:pPr eaLnBrk="1" hangingPunct="1"/>
              <a:t>20</a:t>
            </a:fld>
            <a:endParaRPr kumimoji="0" lang="en-US" altLang="zh-CN" sz="1200" b="0" dirty="0">
              <a:latin typeface="Times New Roman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76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C89E4-E229-E948-816E-660E36B9FD60}" type="slidenum">
              <a:rPr lang="en-US" altLang="zh-CN" smtClean="0"/>
              <a:pPr>
                <a:defRPr/>
              </a:pPr>
              <a:t>22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36636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AC89E4-E229-E948-816E-660E36B9FD60}" type="slidenum">
              <a:rPr lang="en-US" altLang="zh-CN" smtClean="0"/>
              <a:pPr>
                <a:defRPr/>
              </a:pPr>
              <a:t>23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869877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EAAFB941-415C-0842-B553-6B7611CAA316}" type="slidenum">
              <a:rPr kumimoji="0" lang="en-US" altLang="zh-CN" sz="1200" b="0">
                <a:latin typeface="Times New Roman" charset="0"/>
                <a:ea typeface="宋体" charset="0"/>
                <a:cs typeface="宋体" charset="0"/>
              </a:rPr>
              <a:pPr eaLnBrk="1" hangingPunct="1"/>
              <a:t>28</a:t>
            </a:fld>
            <a:endParaRPr kumimoji="0" lang="en-US" altLang="zh-CN" sz="1200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9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886B9100-5839-6D4E-B2F6-69421318E32A}" type="slidenum">
              <a:rPr kumimoji="0" lang="en-US" altLang="zh-CN" sz="1200" b="0">
                <a:latin typeface="Times New Roman" charset="0"/>
                <a:ea typeface="宋体" charset="0"/>
                <a:cs typeface="宋体" charset="0"/>
              </a:rPr>
              <a:pPr eaLnBrk="1" hangingPunct="1"/>
              <a:t>3</a:t>
            </a:fld>
            <a:endParaRPr kumimoji="0" lang="en-US" altLang="zh-CN" sz="1200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208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46E1173E-1811-A54A-9AEB-FC4093E4B2EB}" type="slidenum">
              <a:rPr kumimoji="0" lang="en-US" altLang="zh-CN" sz="1200" b="0">
                <a:latin typeface="Times New Roman" charset="0"/>
                <a:ea typeface="宋体" charset="0"/>
                <a:cs typeface="宋体" charset="0"/>
              </a:rPr>
              <a:pPr eaLnBrk="1" hangingPunct="1"/>
              <a:t>30</a:t>
            </a:fld>
            <a:endParaRPr kumimoji="0" lang="en-US" altLang="zh-CN" sz="1200" b="0" dirty="0">
              <a:latin typeface="Times New Roman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34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 dirty="0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46E1173E-1811-A54A-9AEB-FC4093E4B2EB}" type="slidenum">
              <a:rPr kumimoji="0" lang="en-US" altLang="zh-CN" sz="1200" b="0">
                <a:latin typeface="Times New Roman" charset="0"/>
                <a:ea typeface="宋体" charset="0"/>
                <a:cs typeface="宋体" charset="0"/>
              </a:rPr>
              <a:pPr eaLnBrk="1" hangingPunct="1"/>
              <a:t>31</a:t>
            </a:fld>
            <a:endParaRPr kumimoji="0" lang="en-US" altLang="zh-CN" sz="1200" b="0" dirty="0">
              <a:latin typeface="Times New Roman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328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886B9100-5839-6D4E-B2F6-69421318E32A}" type="slidenum">
              <a:rPr kumimoji="0" lang="en-US" altLang="zh-CN" sz="1200" b="0">
                <a:latin typeface="Times New Roman" charset="0"/>
                <a:ea typeface="宋体" charset="0"/>
                <a:cs typeface="宋体" charset="0"/>
              </a:rPr>
              <a:pPr eaLnBrk="1" hangingPunct="1"/>
              <a:t>4</a:t>
            </a:fld>
            <a:endParaRPr kumimoji="0" lang="en-US" altLang="zh-CN" sz="1200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0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886B9100-5839-6D4E-B2F6-69421318E32A}" type="slidenum">
              <a:rPr kumimoji="0" lang="en-US" altLang="zh-CN" sz="1200" b="0">
                <a:latin typeface="Times New Roman" charset="0"/>
                <a:ea typeface="宋体" charset="0"/>
                <a:cs typeface="宋体" charset="0"/>
              </a:rPr>
              <a:pPr eaLnBrk="1" hangingPunct="1"/>
              <a:t>5</a:t>
            </a:fld>
            <a:endParaRPr kumimoji="0" lang="en-US" altLang="zh-CN" sz="1200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77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886B9100-5839-6D4E-B2F6-69421318E32A}" type="slidenum">
              <a:rPr kumimoji="0" lang="en-US" altLang="zh-CN" sz="1200" b="0">
                <a:latin typeface="Times New Roman" charset="0"/>
                <a:ea typeface="宋体" charset="0"/>
                <a:cs typeface="宋体" charset="0"/>
              </a:rPr>
              <a:pPr eaLnBrk="1" hangingPunct="1"/>
              <a:t>6</a:t>
            </a:fld>
            <a:endParaRPr kumimoji="0" lang="en-US" altLang="zh-CN" sz="1200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72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886B9100-5839-6D4E-B2F6-69421318E32A}" type="slidenum">
              <a:rPr kumimoji="0" lang="en-US" altLang="zh-CN" sz="1200" b="0">
                <a:latin typeface="Times New Roman" charset="0"/>
                <a:ea typeface="宋体" charset="0"/>
                <a:cs typeface="宋体" charset="0"/>
              </a:rPr>
              <a:pPr eaLnBrk="1" hangingPunct="1"/>
              <a:t>7</a:t>
            </a:fld>
            <a:endParaRPr kumimoji="0" lang="en-US" altLang="zh-CN" sz="1200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677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886B9100-5839-6D4E-B2F6-69421318E32A}" type="slidenum">
              <a:rPr kumimoji="0" lang="en-US" altLang="zh-CN" sz="1200" b="0">
                <a:latin typeface="Times New Roman" charset="0"/>
                <a:ea typeface="宋体" charset="0"/>
                <a:cs typeface="宋体" charset="0"/>
              </a:rPr>
              <a:pPr eaLnBrk="1" hangingPunct="1"/>
              <a:t>9</a:t>
            </a:fld>
            <a:endParaRPr kumimoji="0" lang="en-US" altLang="zh-CN" sz="1200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294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886B9100-5839-6D4E-B2F6-69421318E32A}" type="slidenum">
              <a:rPr kumimoji="0" lang="en-US" altLang="zh-CN" sz="1200" b="0">
                <a:latin typeface="Times New Roman" charset="0"/>
                <a:ea typeface="宋体" charset="0"/>
                <a:cs typeface="宋体" charset="0"/>
              </a:rPr>
              <a:pPr eaLnBrk="1" hangingPunct="1"/>
              <a:t>10</a:t>
            </a:fld>
            <a:endParaRPr kumimoji="0" lang="en-US" altLang="zh-CN" sz="1200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886B9100-5839-6D4E-B2F6-69421318E32A}" type="slidenum">
              <a:rPr kumimoji="0" lang="en-US" altLang="zh-CN" sz="1200" b="0">
                <a:latin typeface="Times New Roman" charset="0"/>
                <a:ea typeface="宋体" charset="0"/>
                <a:cs typeface="宋体" charset="0"/>
              </a:rPr>
              <a:pPr eaLnBrk="1" hangingPunct="1"/>
              <a:t>11</a:t>
            </a:fld>
            <a:endParaRPr kumimoji="0" lang="en-US" altLang="zh-CN" sz="1200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158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C26F5-785A-2A44-9DB1-6E6055134B4A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33546860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4DB4A-3F61-6643-931E-EE23799CF7B5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81630109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A8CD-3595-8041-8523-A57DE930484D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45663422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42910-4FD1-A247-BFD0-62B9FB1F4C9C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75495742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CBB03-E661-2E46-885A-5D470F53C631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325578"/>
            <a:ext cx="9117476" cy="4766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>
            <a:off x="14339" y="6367608"/>
            <a:ext cx="5517382" cy="4613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anchor="ctr" anchorCtr="0"/>
          <a:lstStyle/>
          <a:p>
            <a:pPr>
              <a:defRPr/>
            </a:pPr>
            <a:r>
              <a:rPr lang="en-US" sz="1400" baseline="0" dirty="0" smtClean="0">
                <a:solidFill>
                  <a:srgbClr val="595959"/>
                </a:solidFill>
                <a:latin typeface="Verdana"/>
                <a:ea typeface="ＭＳ Ｐゴシック" pitchFamily="50" charset="-128"/>
                <a:cs typeface="Verdana"/>
              </a:rPr>
              <a:t>June 2017   WRF Users’ Workshop</a:t>
            </a:r>
            <a:endParaRPr lang="en-US" sz="1300" dirty="0">
              <a:solidFill>
                <a:srgbClr val="595959"/>
              </a:solidFill>
              <a:latin typeface="Calibri" pitchFamily="-109" charset="0"/>
              <a:ea typeface="ＭＳ Ｐゴシック" pitchFamily="50" charset="-128"/>
              <a:cs typeface="Calibri" pitchFamily="-109" charset="0"/>
            </a:endParaRPr>
          </a:p>
        </p:txBody>
      </p:sp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5517382" y="6330903"/>
            <a:ext cx="1776020" cy="4927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pPr>
              <a:defRPr/>
            </a:pPr>
            <a:r>
              <a:rPr lang="en-US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ea typeface="ＭＳ Ｐゴシック" pitchFamily="50" charset="-128"/>
                <a:cs typeface="Verdana"/>
              </a:rPr>
              <a:t>Arthur</a:t>
            </a:r>
            <a:r>
              <a:rPr lang="en-US" sz="1400" baseline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ea typeface="ＭＳ Ｐゴシック" pitchFamily="50" charset="-128"/>
                <a:cs typeface="Verdana"/>
              </a:rPr>
              <a:t> P. Mizzi</a:t>
            </a:r>
            <a:endParaRPr lang="en-US" sz="1400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  <a:ea typeface="ＭＳ Ｐゴシック" pitchFamily="50" charset="-128"/>
              <a:cs typeface="Verdana"/>
            </a:endParaRPr>
          </a:p>
          <a:p>
            <a:pPr>
              <a:defRPr/>
            </a:pPr>
            <a:r>
              <a:rPr lang="en-US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Verdana"/>
                <a:ea typeface="ＭＳ Ｐゴシック" pitchFamily="50" charset="-128"/>
                <a:cs typeface="Verdana"/>
              </a:rPr>
              <a:t>mizzi@ucar.edu     </a:t>
            </a:r>
            <a:endParaRPr lang="en-US" sz="1200" dirty="0">
              <a:solidFill>
                <a:srgbClr val="000000">
                  <a:lumMod val="65000"/>
                  <a:lumOff val="35000"/>
                </a:srgbClr>
              </a:solidFill>
              <a:latin typeface="Verdana"/>
              <a:ea typeface="ＭＳ Ｐゴシック" pitchFamily="50" charset="-128"/>
              <a:cs typeface="Verdana"/>
            </a:endParaRPr>
          </a:p>
        </p:txBody>
      </p:sp>
      <p:pic>
        <p:nvPicPr>
          <p:cNvPr id="10" name="Picture 10" descr="C:\Users\jhurrell\Documents\NCAR\powerpoint\logos\nsf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4900" y="6393289"/>
            <a:ext cx="381000" cy="3825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 userDrawn="1"/>
        </p:nvCxnSpPr>
        <p:spPr>
          <a:xfrm>
            <a:off x="0" y="6329762"/>
            <a:ext cx="9144000" cy="1588"/>
          </a:xfrm>
          <a:prstGeom prst="line">
            <a:avLst/>
          </a:prstGeom>
          <a:ln>
            <a:solidFill>
              <a:srgbClr val="2675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ncar-logo-sm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190" y="6404028"/>
            <a:ext cx="1400606" cy="4245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0" descr="C:\Users\jhurrell\Documents\NCAR\powerpoint\logos\nsf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2796" y="6397208"/>
            <a:ext cx="447379" cy="4264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52549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0FFF7-9962-8141-9DF1-5C42F85B784C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08103329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5D34E-643E-1044-9DB9-56D8CA0A82AE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30460668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66BDB-80F2-6748-BF0A-9AE153DA3BBF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14917766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0710A-A0CE-924F-9152-8622F53CB65E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60054195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FAEF1-AC72-4348-BC9B-B2CE73DE0510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71496801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AE88B-2F2B-DA46-9312-1424AC0984B4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22511265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37640-1DB6-414E-9584-DB78EDF8DA7E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96042093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b="0">
                <a:latin typeface="Times New Roman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b="0">
                <a:latin typeface="Times New Roman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b="0"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D5009B1-097E-1A4D-9F89-509B27E8ABEE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pic>
        <p:nvPicPr>
          <p:cNvPr id="1032" name="Picture 10" descr="nsf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245225"/>
            <a:ext cx="609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8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8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35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8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CFA81DF3-73AB-344C-AEFD-E1CAE0C45B82}" type="slidenum">
              <a:rPr kumimoji="0" lang="en-US" altLang="zh-CN" b="0">
                <a:latin typeface="Times New Roman" charset="0"/>
                <a:ea typeface="宋体" charset="0"/>
                <a:cs typeface="宋体" charset="0"/>
              </a:rPr>
              <a:pPr eaLnBrk="1" hangingPunct="1"/>
              <a:t>1</a:t>
            </a:fld>
            <a:endParaRPr kumimoji="0" lang="en-US" altLang="zh-CN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19050" y="1033269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0" lang="en-US" sz="3200" dirty="0" smtClean="0">
                <a:latin typeface="Times New Roman" charset="0"/>
              </a:rPr>
              <a:t>WRF-</a:t>
            </a:r>
            <a:r>
              <a:rPr kumimoji="0" lang="en-US" sz="3200" dirty="0" smtClean="0">
                <a:latin typeface="Times New Roman" charset="0"/>
              </a:rPr>
              <a:t>Chem</a:t>
            </a:r>
            <a:r>
              <a:rPr kumimoji="0" lang="en-US" sz="3200" dirty="0" smtClean="0">
                <a:latin typeface="Times New Roman" charset="0"/>
              </a:rPr>
              <a:t>/DART: Introduction, Application, Verification, and Compact Phase Space </a:t>
            </a:r>
          </a:p>
          <a:p>
            <a:pPr algn="ctr"/>
            <a:r>
              <a:rPr kumimoji="0" lang="en-US" sz="3200" dirty="0" smtClean="0">
                <a:latin typeface="Times New Roman" charset="0"/>
              </a:rPr>
              <a:t>Retrievals (CPSRs)</a:t>
            </a:r>
            <a:endParaRPr kumimoji="0" lang="en-US" sz="3200" dirty="0">
              <a:solidFill>
                <a:schemeClr val="accent1"/>
              </a:solidFill>
              <a:latin typeface="Times New Roman" charset="0"/>
            </a:endParaRPr>
          </a:p>
        </p:txBody>
      </p: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19050" y="2680328"/>
            <a:ext cx="91440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kumimoji="0" lang="en-US" sz="2000" dirty="0">
                <a:latin typeface="Times New Roman" charset="0"/>
              </a:rPr>
              <a:t>Arthur P. </a:t>
            </a:r>
            <a:r>
              <a:rPr kumimoji="0" lang="en-US" sz="2000" dirty="0" smtClean="0">
                <a:latin typeface="Times New Roman" charset="0"/>
              </a:rPr>
              <a:t>Mizzi</a:t>
            </a:r>
            <a:r>
              <a:rPr kumimoji="0" lang="en-US" sz="2000" baseline="30000" dirty="0" smtClean="0">
                <a:latin typeface="Times New Roman" charset="0"/>
              </a:rPr>
              <a:t>#</a:t>
            </a:r>
          </a:p>
          <a:p>
            <a:pPr marL="342900" indent="-342900" algn="ctr">
              <a:spcBef>
                <a:spcPct val="20000"/>
              </a:spcBef>
            </a:pPr>
            <a:r>
              <a:rPr kumimoji="0" lang="en-US" sz="2000" baseline="30000" dirty="0" smtClean="0">
                <a:latin typeface="Times New Roman" charset="0"/>
              </a:rPr>
              <a:t> </a:t>
            </a:r>
            <a:r>
              <a:rPr kumimoji="0" lang="en-US" sz="2000" dirty="0" smtClean="0">
                <a:latin typeface="Times New Roman" charset="0"/>
              </a:rPr>
              <a:t>(</a:t>
            </a:r>
            <a:r>
              <a:rPr kumimoji="0" lang="en-US" sz="2000" dirty="0">
                <a:latin typeface="Times New Roman" charset="0"/>
              </a:rPr>
              <a:t>mizzi@ucar.edu</a:t>
            </a:r>
            <a:r>
              <a:rPr kumimoji="0" lang="en-US" sz="2000" dirty="0">
                <a:latin typeface="Times New Roman" charset="0"/>
              </a:rPr>
              <a:t>)</a:t>
            </a:r>
          </a:p>
        </p:txBody>
      </p:sp>
      <p:sp>
        <p:nvSpPr>
          <p:cNvPr id="15364" name="TextBox 7"/>
          <p:cNvSpPr txBox="1">
            <a:spLocks noChangeArrowheads="1"/>
          </p:cNvSpPr>
          <p:nvPr/>
        </p:nvSpPr>
        <p:spPr bwMode="auto">
          <a:xfrm>
            <a:off x="19050" y="3979609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2000" dirty="0" smtClean="0">
                <a:latin typeface="Times New Roman" charset="0"/>
              </a:rPr>
              <a:t>18</a:t>
            </a:r>
            <a:r>
              <a:rPr lang="en-US" sz="2000" baseline="30000" dirty="0" smtClean="0">
                <a:latin typeface="Times New Roman" charset="0"/>
              </a:rPr>
              <a:t>th</a:t>
            </a:r>
            <a:r>
              <a:rPr lang="en-US" sz="2000" dirty="0" smtClean="0">
                <a:latin typeface="Times New Roman" charset="0"/>
              </a:rPr>
              <a:t> Annual WRF Users’ Workshop</a:t>
            </a:r>
          </a:p>
          <a:p>
            <a:pPr algn="ctr" eaLnBrk="1" hangingPunct="1"/>
            <a:r>
              <a:rPr lang="en-US" sz="2000" dirty="0" smtClean="0">
                <a:latin typeface="Times New Roman" charset="0"/>
              </a:rPr>
              <a:t>June 12 – 14, 2017</a:t>
            </a:r>
            <a:endParaRPr lang="en-US" sz="2000" dirty="0">
              <a:latin typeface="Times New Roman" charset="0"/>
            </a:endParaRPr>
          </a:p>
          <a:p>
            <a:pPr algn="ctr" eaLnBrk="1" hangingPunct="1"/>
            <a:r>
              <a:rPr lang="en-US" sz="2000" dirty="0" smtClean="0">
                <a:latin typeface="Times New Roman" charset="0"/>
              </a:rPr>
              <a:t>NCAR/Center Green</a:t>
            </a:r>
            <a:endParaRPr lang="en-US" sz="2000" dirty="0" smtClean="0">
              <a:latin typeface="Times New Roman" charset="0"/>
            </a:endParaRPr>
          </a:p>
          <a:p>
            <a:pPr algn="ctr" eaLnBrk="1" hangingPunct="1"/>
            <a:r>
              <a:rPr lang="en-US" sz="2000" dirty="0" smtClean="0">
                <a:latin typeface="Times New Roman" charset="0"/>
              </a:rPr>
              <a:t>Boulder, CO </a:t>
            </a:r>
            <a:r>
              <a:rPr lang="en-US" sz="2000" dirty="0" smtClean="0">
                <a:latin typeface="Times New Roman" charset="0"/>
              </a:rPr>
              <a:t>80301</a:t>
            </a:r>
            <a:endParaRPr lang="en-US" sz="2000" dirty="0">
              <a:latin typeface="Times New Roman" charset="0"/>
            </a:endParaRPr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9050" y="5870396"/>
            <a:ext cx="69168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marL="0" indent="0" eaLnBrk="1" hangingPunct="1"/>
            <a:r>
              <a:rPr lang="en-US" dirty="0"/>
              <a:t>#</a:t>
            </a:r>
            <a:r>
              <a:rPr lang="en-US" dirty="0" smtClean="0"/>
              <a:t>  NCAR/Atmospheric Chemistry Observations and Modeling Laboratory, </a:t>
            </a:r>
            <a:r>
              <a:rPr lang="en-US" dirty="0"/>
              <a:t>Boulder, </a:t>
            </a:r>
            <a:r>
              <a:rPr lang="en-US" dirty="0" smtClean="0"/>
              <a:t>CO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11824"/>
            <a:ext cx="19050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999B9101-AB53-934F-B2D6-3F4857606642}" type="slidenum">
              <a:rPr kumimoji="0" lang="en-US" altLang="zh-CN" b="0">
                <a:latin typeface="Times New Roman" charset="0"/>
                <a:ea typeface="宋体" charset="0"/>
                <a:cs typeface="宋体" charset="0"/>
              </a:rPr>
              <a:pPr eaLnBrk="1" hangingPunct="1"/>
              <a:t>10</a:t>
            </a:fld>
            <a:endParaRPr kumimoji="0" lang="en-US" altLang="zh-CN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0" y="333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FRAPPE Application (MOPITT CO RETRs) </a:t>
            </a:r>
            <a:endParaRPr lang="en-US" sz="3200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" y="1173052"/>
            <a:ext cx="9144000" cy="28842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07008" y="4057316"/>
            <a:ext cx="989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Met Ex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654552" y="4057316"/>
            <a:ext cx="126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RETR Ex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885688" y="4057316"/>
            <a:ext cx="2324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Met Ex – RETR Ex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043007" y="818971"/>
            <a:ext cx="254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July 21, 2014 18 UTC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79168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11824"/>
            <a:ext cx="19050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999B9101-AB53-934F-B2D6-3F4857606642}" type="slidenum">
              <a:rPr kumimoji="0" lang="en-US" altLang="zh-CN" b="0">
                <a:latin typeface="Times New Roman" charset="0"/>
                <a:ea typeface="宋体" charset="0"/>
                <a:cs typeface="宋体" charset="0"/>
              </a:rPr>
              <a:pPr eaLnBrk="1" hangingPunct="1"/>
              <a:t>11</a:t>
            </a:fld>
            <a:endParaRPr kumimoji="0" lang="en-US" altLang="zh-CN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0" y="333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FRAPPE Application (MOPITT CO RETRs) </a:t>
            </a:r>
            <a:endParaRPr lang="en-US" sz="3200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54" y="1014609"/>
            <a:ext cx="2659169" cy="2269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609" y="1005943"/>
            <a:ext cx="2387829" cy="2280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641" y="1014983"/>
            <a:ext cx="2868544" cy="2277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7641" y="3466838"/>
            <a:ext cx="2868544" cy="2404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7286" y="3467105"/>
            <a:ext cx="2370788" cy="24104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064" y="3457812"/>
            <a:ext cx="2695107" cy="23943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82112" y="611495"/>
            <a:ext cx="254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July 20, 2014 18 UTC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316736" y="5871436"/>
            <a:ext cx="126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RETR Ex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089270" y="5843100"/>
            <a:ext cx="2585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 State Variable </a:t>
            </a:r>
            <a:r>
              <a:rPr lang="en-US" sz="2000" dirty="0" smtClean="0"/>
              <a:t>Loc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695345" y="5844004"/>
            <a:ext cx="2636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 </a:t>
            </a:r>
            <a:r>
              <a:rPr lang="en-US" sz="2000" dirty="0" smtClean="0"/>
              <a:t>Loc</a:t>
            </a:r>
            <a:r>
              <a:rPr lang="en-US" sz="2000" dirty="0" smtClean="0"/>
              <a:t> and </a:t>
            </a:r>
            <a:r>
              <a:rPr lang="en-US" sz="2000" dirty="0" smtClean="0"/>
              <a:t>Adj</a:t>
            </a:r>
            <a:r>
              <a:rPr lang="en-US" sz="2000" dirty="0" smtClean="0"/>
              <a:t> </a:t>
            </a:r>
            <a:r>
              <a:rPr lang="en-US" sz="2000" dirty="0" smtClean="0"/>
              <a:t>Emiss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7247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0" y="333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FRAPPE (MOPITT CO RETRs) </a:t>
            </a:r>
            <a:endParaRPr lang="en-US" sz="3200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290" y="3446817"/>
            <a:ext cx="2418856" cy="2459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671" y="3478941"/>
            <a:ext cx="2891841" cy="242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754" y="3446817"/>
            <a:ext cx="2724821" cy="24592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54" y="993317"/>
            <a:ext cx="2730217" cy="23146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2097" y="995633"/>
            <a:ext cx="2896293" cy="23368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3290" y="996446"/>
            <a:ext cx="2439829" cy="23352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82112" y="611495"/>
            <a:ext cx="254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July 20, 2014 18 UTC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316736" y="5871436"/>
            <a:ext cx="126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RETR Ex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134990" y="5843100"/>
            <a:ext cx="2585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 State Variable </a:t>
            </a:r>
            <a:r>
              <a:rPr lang="en-US" sz="2000" dirty="0" smtClean="0"/>
              <a:t>Loc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722777" y="5844004"/>
            <a:ext cx="2706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 </a:t>
            </a:r>
            <a:r>
              <a:rPr lang="en-US" sz="2000" dirty="0" smtClean="0"/>
              <a:t>Loc</a:t>
            </a:r>
            <a:r>
              <a:rPr lang="en-US" sz="2000" dirty="0" smtClean="0"/>
              <a:t> and </a:t>
            </a:r>
            <a:r>
              <a:rPr lang="en-US" sz="2000" dirty="0" smtClean="0"/>
              <a:t>Adj</a:t>
            </a:r>
            <a:r>
              <a:rPr lang="en-US" sz="2000" dirty="0" smtClean="0"/>
              <a:t> </a:t>
            </a:r>
            <a:r>
              <a:rPr lang="en-US" sz="2000" dirty="0" smtClean="0"/>
              <a:t>Emiss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617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0" y="333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FRAPPE (MOPITT CO and </a:t>
            </a:r>
            <a:r>
              <a:rPr lang="en-US" sz="3200" u="sng" dirty="0" smtClean="0"/>
              <a:t>AirNow</a:t>
            </a:r>
            <a:r>
              <a:rPr lang="en-US" sz="3200" u="sng" dirty="0" smtClean="0"/>
              <a:t> CO, O3) </a:t>
            </a:r>
            <a:endParaRPr lang="en-US" sz="3200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3182112" y="611495"/>
            <a:ext cx="254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July 20, 2014 18 UTC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21208" y="5844004"/>
            <a:ext cx="2585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 State Variable </a:t>
            </a:r>
            <a:r>
              <a:rPr lang="en-US" sz="2000" dirty="0" smtClean="0"/>
              <a:t>Loc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948806" y="5843100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 Situ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896513" y="5825716"/>
            <a:ext cx="2265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 </a:t>
            </a:r>
            <a:r>
              <a:rPr lang="en-US" sz="2000" dirty="0" smtClean="0"/>
              <a:t>Loc</a:t>
            </a:r>
            <a:r>
              <a:rPr lang="en-US" sz="2000" dirty="0" smtClean="0"/>
              <a:t> and In Situ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54" y="1000415"/>
            <a:ext cx="2729004" cy="2307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92" y="3444074"/>
            <a:ext cx="2749655" cy="2453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576" y="1011605"/>
            <a:ext cx="2952764" cy="2334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7576" y="3446519"/>
            <a:ext cx="2943881" cy="24765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5162" y="3427008"/>
            <a:ext cx="2461419" cy="24790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1602" y="1011624"/>
            <a:ext cx="2434928" cy="232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38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0" y="333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FRAPPE (MOPITT CO and </a:t>
            </a:r>
            <a:r>
              <a:rPr lang="en-US" sz="3200" u="sng" dirty="0" smtClean="0"/>
              <a:t>AirNow</a:t>
            </a:r>
            <a:r>
              <a:rPr lang="en-US" sz="3200" u="sng" dirty="0" smtClean="0"/>
              <a:t> CO, O3) </a:t>
            </a:r>
            <a:endParaRPr lang="en-US" sz="3200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3182112" y="611495"/>
            <a:ext cx="254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July 20, 2014 18 UTC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48640" y="5844004"/>
            <a:ext cx="2585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 State Variable </a:t>
            </a:r>
            <a:r>
              <a:rPr lang="en-US" sz="2000" dirty="0" smtClean="0"/>
              <a:t>Loc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948806" y="5843100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 Situ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887369" y="5825716"/>
            <a:ext cx="2265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 </a:t>
            </a:r>
            <a:r>
              <a:rPr lang="en-US" sz="2000" dirty="0" smtClean="0"/>
              <a:t>Loc</a:t>
            </a:r>
            <a:r>
              <a:rPr lang="en-US" sz="2000" dirty="0" smtClean="0"/>
              <a:t> and In Situ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95" y="3446519"/>
            <a:ext cx="2744448" cy="246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83" y="1011605"/>
            <a:ext cx="2744448" cy="2460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888" y="3472231"/>
            <a:ext cx="2904236" cy="24356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1888" y="1063937"/>
            <a:ext cx="2852927" cy="23205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5881" y="3462601"/>
            <a:ext cx="2440464" cy="24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8138" y="1043008"/>
            <a:ext cx="2438684" cy="24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83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926336"/>
            <a:ext cx="7772400" cy="1143000"/>
          </a:xfrm>
        </p:spPr>
        <p:txBody>
          <a:bodyPr/>
          <a:lstStyle/>
          <a:p>
            <a:r>
              <a:rPr lang="en-US" b="1" dirty="0" smtClean="0"/>
              <a:t>KORUS Application</a:t>
            </a:r>
            <a:br>
              <a:rPr lang="en-US" b="1" dirty="0" smtClean="0"/>
            </a:br>
            <a:r>
              <a:rPr lang="en-US" sz="3600" b="1" dirty="0" smtClean="0"/>
              <a:t>(</a:t>
            </a:r>
            <a:r>
              <a:rPr lang="en-US" sz="3600" b="1" dirty="0" smtClean="0">
                <a:solidFill>
                  <a:srgbClr val="FF0000"/>
                </a:solidFill>
              </a:rPr>
              <a:t>Assimilate MOPITT CO and 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MODIS AOD</a:t>
            </a:r>
            <a:r>
              <a:rPr lang="en-US" sz="3600" b="1" dirty="0" smtClean="0"/>
              <a:t>)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CBB03-E661-2E46-885A-5D470F53C631}" type="slidenum">
              <a:rPr lang="en-US" altLang="zh-CN" smtClean="0"/>
              <a:pPr>
                <a:defRPr/>
              </a:pPr>
              <a:t>15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358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20968"/>
            <a:ext cx="19050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999B9101-AB53-934F-B2D6-3F4857606642}" type="slidenum">
              <a:rPr kumimoji="0" lang="en-US" altLang="zh-CN" b="0">
                <a:latin typeface="Times New Roman" charset="0"/>
                <a:ea typeface="宋体" charset="0"/>
                <a:cs typeface="宋体" charset="0"/>
              </a:rPr>
              <a:pPr eaLnBrk="1" hangingPunct="1"/>
              <a:t>16</a:t>
            </a:fld>
            <a:endParaRPr kumimoji="0" lang="en-US" altLang="zh-CN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0" y="5906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KORUS (MODIS AOD) </a:t>
            </a:r>
            <a:endParaRPr lang="en-US" sz="3200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3" y="850392"/>
            <a:ext cx="6593161" cy="54446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3824" y="529199"/>
            <a:ext cx="2573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May 25, 2016 06 UTC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798394" y="1353396"/>
            <a:ext cx="2281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Assimilated species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160673" y="2925408"/>
            <a:ext cx="1556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Interspecies </a:t>
            </a:r>
          </a:p>
          <a:p>
            <a:pPr algn="ctr"/>
            <a:r>
              <a:rPr lang="en-US" sz="2000" dirty="0" smtClean="0"/>
              <a:t>adjustment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160673" y="4704200"/>
            <a:ext cx="1457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Emissions </a:t>
            </a:r>
          </a:p>
          <a:p>
            <a:pPr algn="ctr"/>
            <a:r>
              <a:rPr lang="en-US" sz="2000" dirty="0" smtClean="0"/>
              <a:t>adjustment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80879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4" y="1313688"/>
            <a:ext cx="8174736" cy="2151888"/>
          </a:xfrm>
        </p:spPr>
        <p:txBody>
          <a:bodyPr/>
          <a:lstStyle/>
          <a:p>
            <a:r>
              <a:rPr lang="en-US" b="1" dirty="0" smtClean="0"/>
              <a:t>Compact Phase Space Retrievals (CPRS): Full Retrieval Profiles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CBB03-E661-2E46-885A-5D470F53C631}" type="slidenum">
              <a:rPr lang="en-US" altLang="zh-CN" smtClean="0"/>
              <a:pPr>
                <a:defRPr/>
              </a:pPr>
              <a:t>17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3428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0" y="753543"/>
                <a:ext cx="9144000" cy="5982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Wingdings" charset="2"/>
                  <a:buChar char="Ø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>
                            <a:latin typeface="Cambria Math" charset="0"/>
                          </a:rPr>
                          <m:t>𝑟</m:t>
                        </m:r>
                      </m:sub>
                    </m:sSub>
                    <m:r>
                      <a:rPr lang="en-US" sz="24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400" b="0" i="1">
                        <a:latin typeface="Cambria Math" charset="0"/>
                      </a:rPr>
                      <m:t>𝐴</m:t>
                    </m:r>
                    <m:sSub>
                      <m:sSubPr>
                        <m:ctrlPr>
                          <a:rPr lang="en-US" sz="2400" b="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>
                            <a:latin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+</m:t>
                    </m:r>
                    <m:d>
                      <m:dPr>
                        <m:ctrlPr>
                          <a:rPr lang="en-US" sz="2400" b="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>
                            <a:latin typeface="Cambria Math" charset="0"/>
                          </a:rPr>
                          <m:t>𝐼</m:t>
                        </m:r>
                        <m:r>
                          <a:rPr lang="en-US" sz="2400" b="0" i="1">
                            <a:latin typeface="Cambria Math" charset="0"/>
                          </a:rPr>
                          <m:t>−</m:t>
                        </m:r>
                        <m:r>
                          <a:rPr lang="en-US" sz="2400" b="0" i="1">
                            <a:latin typeface="Cambria Math" charset="0"/>
                          </a:rPr>
                          <m:t>𝐴</m:t>
                        </m:r>
                      </m:e>
                    </m:d>
                    <m:sSub>
                      <m:sSubPr>
                        <m:ctrlPr>
                          <a:rPr lang="en-US" sz="2400" b="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>
                            <a:latin typeface="Cambria Math" charset="0"/>
                          </a:rPr>
                          <m:t>𝑎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sz="24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ε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 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⟹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𝑟</m:t>
                        </m:r>
                      </m:sub>
                    </m:sSub>
                    <m:r>
                      <a:rPr lang="en-US" sz="2400" b="0" i="1">
                        <a:latin typeface="Cambria Math" charset="0"/>
                      </a:rPr>
                      <m:t>−</m:t>
                    </m:r>
                    <m:d>
                      <m:dPr>
                        <m:ctrlPr>
                          <a:rPr lang="en-US" sz="2400" b="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>
                            <a:latin typeface="Cambria Math" charset="0"/>
                          </a:rPr>
                          <m:t>𝐼</m:t>
                        </m:r>
                        <m:r>
                          <a:rPr lang="en-US" sz="2400" b="0" i="1">
                            <a:latin typeface="Cambria Math" charset="0"/>
                          </a:rPr>
                          <m:t>−</m:t>
                        </m:r>
                        <m:r>
                          <a:rPr lang="en-US" sz="2400" b="0" i="1">
                            <a:latin typeface="Cambria Math" charset="0"/>
                          </a:rPr>
                          <m:t>𝐴</m:t>
                        </m:r>
                      </m:e>
                    </m:d>
                    <m:sSub>
                      <m:sSubPr>
                        <m:ctrlPr>
                          <a:rPr lang="en-US" sz="2400" b="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>
                            <a:latin typeface="Cambria Math" charset="0"/>
                          </a:rPr>
                          <m:t>𝑎</m:t>
                        </m:r>
                      </m:sub>
                    </m:sSub>
                    <m:r>
                      <a:rPr lang="en-US" sz="2400" b="0" i="1">
                        <a:latin typeface="Cambria Math" charset="0"/>
                      </a:rPr>
                      <m:t>−</m:t>
                    </m:r>
                    <m:r>
                      <m:rPr>
                        <m:sty m:val="p"/>
                      </m:rPr>
                      <a:rPr lang="el-GR" sz="24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ε</m:t>
                    </m:r>
                    <m:r>
                      <a:rPr lang="en-US" sz="24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400" b="0" i="1">
                        <a:latin typeface="Cambria Math" charset="0"/>
                      </a:rPr>
                      <m:t>𝐴</m:t>
                    </m:r>
                    <m:sSub>
                      <m:sSubPr>
                        <m:ctrlPr>
                          <a:rPr lang="en-US" sz="2400" b="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>
                            <a:latin typeface="Cambria Math" charset="0"/>
                          </a:rPr>
                          <m:t>𝑡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0" smtClean="0">
                        <a:latin typeface="Cambria Math" charset="0"/>
                      </a:rPr>
                      <m:t>where</m:t>
                    </m:r>
                    <m:r>
                      <a:rPr lang="en-US" sz="2400" b="0" i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b="0" i="1" dirty="0" smtClean="0"/>
                  <a:t>A</a:t>
                </a:r>
                <a:r>
                  <a:rPr lang="en-US" sz="2400" b="0" dirty="0" smtClean="0"/>
                  <a:t> is singular and its leading left singular vectors span its range.  </a:t>
                </a:r>
              </a:p>
              <a:p>
                <a:pPr marL="285750" indent="-285750">
                  <a:spcBef>
                    <a:spcPts val="600"/>
                  </a:spcBef>
                  <a:buFont typeface="Wingdings" charset="2"/>
                  <a:buChar char="Ø"/>
                  <a:defRPr/>
                </a:pPr>
                <a:r>
                  <a:rPr lang="en-US" sz="2400" b="0" dirty="0" smtClean="0"/>
                  <a:t>Project the quasi-optimal retrieval onto the leading left singular vectors of </a:t>
                </a:r>
                <a:r>
                  <a:rPr lang="en-US" sz="2400" b="0" i="1" dirty="0" smtClean="0"/>
                  <a:t>A</a:t>
                </a:r>
                <a:r>
                  <a:rPr lang="en-US" sz="2400" b="0" dirty="0" smtClean="0"/>
                  <a:t>: data compression step.   </a:t>
                </a:r>
              </a:p>
              <a:p>
                <a:pPr marL="285750" indent="-285750">
                  <a:spcBef>
                    <a:spcPts val="600"/>
                  </a:spcBef>
                  <a:buFont typeface="Wingdings" charset="2"/>
                  <a:buChar char="Ø"/>
                  <a:defRPr/>
                </a:pPr>
                <a:r>
                  <a:rPr lang="en-US" sz="2400" b="0" dirty="0" smtClean="0"/>
                  <a:t>That transform reduces the number of observations from the dimension of the retrieval profile to the number of non-zero singular values.</a:t>
                </a:r>
              </a:p>
              <a:p>
                <a:pPr marL="285750" indent="-285750">
                  <a:spcBef>
                    <a:spcPts val="600"/>
                  </a:spcBef>
                  <a:buFont typeface="Wingdings" charset="2"/>
                  <a:buChar char="Ø"/>
                  <a:defRPr/>
                </a:pPr>
                <a:r>
                  <a:rPr lang="en-US" sz="2400" b="0" dirty="0" smtClean="0"/>
                  <a:t>The transformed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𝑚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b="0" dirty="0" smtClean="0"/>
                  <a:t> is non-diagonal: use an SVD diagonalization (Anderson, 2003; </a:t>
                </a:r>
                <a:r>
                  <a:rPr lang="en-US" sz="2400" b="0" dirty="0" smtClean="0"/>
                  <a:t>Migliorini</a:t>
                </a:r>
                <a:r>
                  <a:rPr lang="en-US" sz="2400" b="0" dirty="0" smtClean="0"/>
                  <a:t> et al., 2008): diagonalization step.</a:t>
                </a:r>
              </a:p>
              <a:p>
                <a:pPr marL="285750" indent="-285750">
                  <a:spcBef>
                    <a:spcPts val="600"/>
                  </a:spcBef>
                  <a:buFont typeface="Wingdings" charset="2"/>
                  <a:buChar char="Ø"/>
                  <a:defRPr/>
                </a:pPr>
                <a:r>
                  <a:rPr lang="en-US" sz="2400" b="0" dirty="0" smtClean="0"/>
                  <a:t>1</a:t>
                </a:r>
                <a:r>
                  <a:rPr lang="en-US" sz="2400" b="0" baseline="30000" dirty="0" smtClean="0"/>
                  <a:t>st</a:t>
                </a:r>
                <a:r>
                  <a:rPr lang="en-US" sz="2400" b="0" dirty="0" smtClean="0"/>
                  <a:t> SVD: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𝐴</m:t>
                    </m:r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ΩΣ</m:t>
                    </m:r>
                    <m:sSup>
                      <m:sSupPr>
                        <m:ctrlPr>
                          <a:rPr lang="el-GR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Ψ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b="0" dirty="0" smtClean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Ω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Σ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Ψ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sz="2400" b="0" dirty="0" smtClean="0"/>
                  <a:t>- Compression Transform;</a:t>
                </a:r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sz="2400" b="0" dirty="0"/>
                  <a:t> </a:t>
                </a:r>
                <a:r>
                  <a:rPr lang="en-US" sz="2400" b="0" dirty="0" smtClean="0"/>
                  <a:t>   2</a:t>
                </a:r>
                <a:r>
                  <a:rPr lang="en-US" sz="2400" b="0" baseline="30000" dirty="0" smtClean="0"/>
                  <a:t>nd</a:t>
                </a:r>
                <a:r>
                  <a:rPr lang="en-US" sz="2400" b="0" dirty="0" smtClean="0"/>
                  <a:t> SVD: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Ω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𝑇</m:t>
                        </m:r>
                      </m:sup>
                    </m:sSubSup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𝑚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Ω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ΠΛ</m:t>
                    </m:r>
                    <m:sSup>
                      <m:sSupPr>
                        <m:ctrlPr>
                          <a:rPr lang="el-GR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Θ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400" b="0" dirty="0" smtClean="0"/>
                  <a:t> - Diagonalization Transform;</a:t>
                </a:r>
                <a:endParaRPr lang="en-US" sz="2400" b="0" dirty="0"/>
              </a:p>
              <a:p>
                <a:pPr>
                  <a:spcBef>
                    <a:spcPts val="600"/>
                  </a:spcBef>
                  <a:defRPr/>
                </a:pPr>
                <a:r>
                  <a:rPr lang="en-US" sz="2400" b="0" dirty="0" smtClean="0"/>
                  <a:t>    Assimilate CPSRs:</a:t>
                </a:r>
              </a:p>
              <a:p>
                <a:pPr algn="ctr">
                  <a:spcBef>
                    <a:spcPts val="600"/>
                  </a:spcBef>
                  <a:defRPr/>
                </a:pPr>
                <a:r>
                  <a:rPr lang="en-US" sz="2400" b="0" dirty="0" smtClean="0"/>
                  <a:t>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Π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Λ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Ω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𝑇</m:t>
                        </m:r>
                      </m:sup>
                    </m:sSubSup>
                    <m:r>
                      <a:rPr lang="en-US" sz="2400" b="0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𝑟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−</m:t>
                    </m:r>
                    <m:d>
                      <m:d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𝐼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𝐴</m:t>
                        </m:r>
                      </m:e>
                    </m:d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−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𝜀</m:t>
                    </m:r>
                  </m:oMath>
                </a14:m>
                <a:r>
                  <a:rPr lang="en-US" sz="2400" b="0" dirty="0" smtClean="0"/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Π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Λ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Σ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Ψ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b="0" dirty="0" smtClean="0"/>
                  <a:t>.</a:t>
                </a:r>
              </a:p>
              <a:p>
                <a:pPr>
                  <a:spcBef>
                    <a:spcPts val="600"/>
                  </a:spcBef>
                  <a:defRPr/>
                </a:pPr>
                <a:endParaRPr lang="en-US" sz="2400" b="0" dirty="0" smtClean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53543"/>
                <a:ext cx="9144000" cy="5982728"/>
              </a:xfrm>
              <a:prstGeom prst="rect">
                <a:avLst/>
              </a:prstGeom>
              <a:blipFill rotWithShape="0">
                <a:blip r:embed="rId3"/>
                <a:stretch>
                  <a:fillRect l="-867" t="-8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0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27716" y="6387300"/>
            <a:ext cx="1467092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1CF3230B-F115-5848-867B-CE9E9CB3FE3C}" type="slidenum">
              <a:rPr kumimoji="0" lang="en-US" altLang="zh-CN" b="0">
                <a:latin typeface="Times New Roman" charset="0"/>
                <a:ea typeface="宋体" charset="0"/>
                <a:cs typeface="宋体" charset="0"/>
              </a:rPr>
              <a:pPr eaLnBrk="1" hangingPunct="1"/>
              <a:t>18</a:t>
            </a:fld>
            <a:endParaRPr kumimoji="0" lang="en-US" altLang="zh-CN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1400" b="1" kern="1200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3AD84884-169F-C540-A856-0506FD2C3D4C}" type="slidenum">
              <a:rPr kumimoji="0" lang="en-US" altLang="zh-CN" b="0" smtClean="0">
                <a:latin typeface="Times New Roman" charset="0"/>
                <a:ea typeface="宋体" charset="0"/>
                <a:cs typeface="宋体" charset="0"/>
              </a:rPr>
              <a:pPr eaLnBrk="1" hangingPunct="1"/>
              <a:t>18</a:t>
            </a:fld>
            <a:endParaRPr kumimoji="0" lang="en-US" altLang="zh-CN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0" y="22181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600" u="sng" dirty="0" smtClean="0"/>
              <a:t>CPSRs: Full Retrieval Profiles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568002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36307" y="6272235"/>
            <a:ext cx="1467092" cy="457200"/>
          </a:xfrm>
        </p:spPr>
        <p:txBody>
          <a:bodyPr/>
          <a:lstStyle/>
          <a:p>
            <a:pPr>
              <a:defRPr/>
            </a:pPr>
            <a:fld id="{4BACBB03-E661-2E46-885A-5D470F53C631}" type="slidenum">
              <a:rPr lang="en-US" altLang="zh-CN" smtClean="0"/>
              <a:pPr>
                <a:defRPr/>
              </a:pPr>
              <a:t>19</a:t>
            </a:fld>
            <a:endParaRPr lang="en-US" altLang="zh-CN" dirty="0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0" y="3333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600" u="sng" dirty="0" smtClean="0"/>
              <a:t> 2008 Case Study:  Forecast Verification </a:t>
            </a:r>
            <a:endParaRPr lang="en-US" sz="3600" u="sng" dirty="0"/>
          </a:p>
        </p:txBody>
      </p:sp>
      <p:pic>
        <p:nvPicPr>
          <p:cNvPr id="26" name="Picture 25"/>
          <p:cNvPicPr/>
          <p:nvPr/>
        </p:nvPicPr>
        <p:blipFill>
          <a:blip r:embed="rId3"/>
          <a:stretch>
            <a:fillRect/>
          </a:stretch>
        </p:blipFill>
        <p:spPr>
          <a:xfrm>
            <a:off x="4983479" y="1287472"/>
            <a:ext cx="4105657" cy="4498848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014" y="1805686"/>
            <a:ext cx="1060704" cy="57160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Donut 29"/>
          <p:cNvSpPr/>
          <p:nvPr/>
        </p:nvSpPr>
        <p:spPr bwMode="auto">
          <a:xfrm rot="16385790" flipH="1">
            <a:off x="6873293" y="3616718"/>
            <a:ext cx="1387277" cy="2356521"/>
          </a:xfrm>
          <a:prstGeom prst="donut">
            <a:avLst>
              <a:gd name="adj" fmla="val 0"/>
            </a:avLst>
          </a:prstGeom>
          <a:solidFill>
            <a:schemeClr val="bg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</a:pP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charset="-127"/>
              <a:cs typeface="굴림" charset="-127"/>
            </a:endParaRPr>
          </a:p>
        </p:txBody>
      </p:sp>
      <p:sp>
        <p:nvSpPr>
          <p:cNvPr id="31" name="Donut 30"/>
          <p:cNvSpPr/>
          <p:nvPr/>
        </p:nvSpPr>
        <p:spPr bwMode="auto">
          <a:xfrm rot="19732067" flipH="1">
            <a:off x="6205024" y="2103806"/>
            <a:ext cx="833628" cy="1308280"/>
          </a:xfrm>
          <a:prstGeom prst="donut">
            <a:avLst>
              <a:gd name="adj" fmla="val 741"/>
            </a:avLst>
          </a:prstGeom>
          <a:solidFill>
            <a:schemeClr val="bg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</a:pP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charset="-127"/>
              <a:cs typeface="굴림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6" y="1644884"/>
            <a:ext cx="4843537" cy="3667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9242" y="1865579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Bias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22208" y="3287335"/>
            <a:ext cx="145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Near-surface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insensitivity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7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926336"/>
            <a:ext cx="7772400" cy="1143000"/>
          </a:xfrm>
        </p:spPr>
        <p:txBody>
          <a:bodyPr/>
          <a:lstStyle/>
          <a:p>
            <a:r>
              <a:rPr lang="en-US" b="1" dirty="0" smtClean="0"/>
              <a:t>WRF-</a:t>
            </a:r>
            <a:r>
              <a:rPr lang="en-US" b="1" dirty="0" smtClean="0"/>
              <a:t>Chem</a:t>
            </a:r>
            <a:r>
              <a:rPr lang="en-US" b="1" dirty="0" smtClean="0"/>
              <a:t>/DART: Introduction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CBB03-E661-2E46-885A-5D470F53C631}" type="slidenum">
              <a:rPr lang="en-US" altLang="zh-CN" smtClean="0"/>
              <a:pPr>
                <a:defRPr/>
              </a:pPr>
              <a:t>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9540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3AD84884-169F-C540-A856-0506FD2C3D4C}" type="slidenum">
              <a:rPr kumimoji="0" lang="en-US" altLang="zh-CN" b="0">
                <a:latin typeface="Times New Roman" charset="0"/>
                <a:ea typeface="宋体" charset="0"/>
                <a:cs typeface="宋体" charset="0"/>
              </a:rPr>
              <a:pPr eaLnBrk="1" hangingPunct="1"/>
              <a:t>20</a:t>
            </a:fld>
            <a:endParaRPr kumimoji="0" lang="en-US" altLang="zh-CN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0" y="333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Vertical Profiles (Full Retrieval Profiles)</a:t>
            </a:r>
            <a:endParaRPr lang="en-US" sz="3200" u="sng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96328"/>
            <a:ext cx="2406452" cy="296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417" y="1109028"/>
            <a:ext cx="2248202" cy="295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254" y="1096328"/>
            <a:ext cx="2228145" cy="296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6"/>
          <a:stretch>
            <a:fillRect/>
          </a:stretch>
        </p:blipFill>
        <p:spPr>
          <a:xfrm>
            <a:off x="4626837" y="1096328"/>
            <a:ext cx="2228145" cy="2967672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802" y="4166871"/>
            <a:ext cx="952500" cy="69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32" y="4166871"/>
            <a:ext cx="952500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onut 1"/>
          <p:cNvSpPr/>
          <p:nvPr/>
        </p:nvSpPr>
        <p:spPr bwMode="auto">
          <a:xfrm rot="19027921" flipH="1">
            <a:off x="1463005" y="3199384"/>
            <a:ext cx="530352" cy="834516"/>
          </a:xfrm>
          <a:prstGeom prst="donut">
            <a:avLst>
              <a:gd name="adj" fmla="val 741"/>
            </a:avLst>
          </a:prstGeom>
          <a:solidFill>
            <a:schemeClr val="bg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</a:pP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charset="-127"/>
              <a:cs typeface="굴림" charset="-127"/>
            </a:endParaRPr>
          </a:p>
        </p:txBody>
      </p:sp>
      <p:sp>
        <p:nvSpPr>
          <p:cNvPr id="15" name="Donut 14"/>
          <p:cNvSpPr/>
          <p:nvPr/>
        </p:nvSpPr>
        <p:spPr bwMode="auto">
          <a:xfrm rot="19732067" flipH="1">
            <a:off x="7378911" y="1569664"/>
            <a:ext cx="833628" cy="1308280"/>
          </a:xfrm>
          <a:prstGeom prst="donut">
            <a:avLst>
              <a:gd name="adj" fmla="val 741"/>
            </a:avLst>
          </a:prstGeom>
          <a:solidFill>
            <a:schemeClr val="bg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</a:pP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charset="-127"/>
              <a:cs typeface="굴림" charset="-127"/>
            </a:endParaRPr>
          </a:p>
        </p:txBody>
      </p:sp>
      <p:sp>
        <p:nvSpPr>
          <p:cNvPr id="16" name="Donut 15"/>
          <p:cNvSpPr/>
          <p:nvPr/>
        </p:nvSpPr>
        <p:spPr bwMode="auto">
          <a:xfrm rot="20258698" flipH="1">
            <a:off x="3283654" y="1571170"/>
            <a:ext cx="662398" cy="1905119"/>
          </a:xfrm>
          <a:prstGeom prst="donut">
            <a:avLst>
              <a:gd name="adj" fmla="val 741"/>
            </a:avLst>
          </a:prstGeom>
          <a:solidFill>
            <a:schemeClr val="bg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</a:pP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charset="-127"/>
              <a:cs typeface="굴림" charset="-127"/>
            </a:endParaRPr>
          </a:p>
        </p:txBody>
      </p:sp>
      <p:sp>
        <p:nvSpPr>
          <p:cNvPr id="17" name="Donut 16"/>
          <p:cNvSpPr/>
          <p:nvPr/>
        </p:nvSpPr>
        <p:spPr bwMode="auto">
          <a:xfrm rot="19249560" flipH="1">
            <a:off x="5777264" y="3007360"/>
            <a:ext cx="692907" cy="1098296"/>
          </a:xfrm>
          <a:prstGeom prst="donut">
            <a:avLst>
              <a:gd name="adj" fmla="val 741"/>
            </a:avLst>
          </a:prstGeom>
          <a:solidFill>
            <a:schemeClr val="bg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</a:pP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charset="-127"/>
              <a:cs typeface="굴림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49130" y="152564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Bias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23204" y="4191367"/>
            <a:ext cx="145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Near-surface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insensitivity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816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926336"/>
            <a:ext cx="7772400" cy="1143000"/>
          </a:xfrm>
        </p:spPr>
        <p:txBody>
          <a:bodyPr/>
          <a:lstStyle/>
          <a:p>
            <a:r>
              <a:rPr lang="en-US" b="1" dirty="0" smtClean="0"/>
              <a:t>Why do CPSRs loose </a:t>
            </a:r>
            <a:r>
              <a:rPr lang="en-US" b="1" dirty="0" smtClean="0"/>
              <a:t>near- </a:t>
            </a:r>
            <a:r>
              <a:rPr lang="en-US" b="1" dirty="0" smtClean="0"/>
              <a:t>surface sensitivity?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CBB03-E661-2E46-885A-5D470F53C631}" type="slidenum">
              <a:rPr lang="en-US" altLang="zh-CN" smtClean="0"/>
              <a:pPr>
                <a:defRPr/>
              </a:pPr>
              <a:t>21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523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Dependence on DOFs</a:t>
            </a:r>
            <a:endParaRPr lang="en-US" sz="3200" u="sng" dirty="0"/>
          </a:p>
        </p:txBody>
      </p:sp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417321" y="584775"/>
            <a:ext cx="5326951" cy="3411153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417321" y="3995928"/>
            <a:ext cx="5815584" cy="20971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0729" y="5905514"/>
            <a:ext cx="44755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All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286645" y="5912383"/>
            <a:ext cx="5501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Left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395465" y="5899091"/>
            <a:ext cx="7889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Center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751576" y="5887262"/>
            <a:ext cx="67518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Right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261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Dependence on DOFS</a:t>
            </a:r>
            <a:endParaRPr lang="en-US" sz="3200" u="sng" dirty="0"/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804672" y="3343979"/>
            <a:ext cx="7275576" cy="2914638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850392" y="692218"/>
            <a:ext cx="7296912" cy="27642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6953" y="5965783"/>
            <a:ext cx="44755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All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094621" y="5958103"/>
            <a:ext cx="5501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Left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450329" y="5963099"/>
            <a:ext cx="7889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Center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980176" y="5960414"/>
            <a:ext cx="67518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Right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4656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926336"/>
            <a:ext cx="7772400" cy="1143000"/>
          </a:xfrm>
        </p:spPr>
        <p:txBody>
          <a:bodyPr/>
          <a:lstStyle/>
          <a:p>
            <a:r>
              <a:rPr lang="en-US" b="1" dirty="0" smtClean="0"/>
              <a:t>Summary and Conclusions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CBB03-E661-2E46-885A-5D470F53C631}" type="slidenum">
              <a:rPr lang="en-US" altLang="zh-CN" smtClean="0"/>
              <a:pPr>
                <a:defRPr/>
              </a:pPr>
              <a:t>24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4772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CBB03-E661-2E46-885A-5D470F53C631}" type="slidenum">
              <a:rPr lang="en-US" altLang="zh-CN" smtClean="0"/>
              <a:pPr>
                <a:defRPr/>
              </a:pPr>
              <a:t>25</a:t>
            </a:fld>
            <a:endParaRPr lang="en-US" altLang="zh-CN" dirty="0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0" y="333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Summary and Conclusions</a:t>
            </a:r>
            <a:endParaRPr lang="en-US" sz="32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0" y="762000"/>
            <a:ext cx="914400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000" b="0" dirty="0" smtClean="0"/>
              <a:t>Presented an introduction to and summary of the current status of WRF-</a:t>
            </a:r>
            <a:r>
              <a:rPr lang="en-US" sz="2000" b="0" dirty="0" smtClean="0"/>
              <a:t>Chem</a:t>
            </a:r>
            <a:r>
              <a:rPr lang="en-US" sz="2000" b="0" dirty="0" smtClean="0"/>
              <a:t>/DART - a regional, quasi-real-time chemical weather forecast/ensemble data assimilation system. 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000" b="0" dirty="0" smtClean="0"/>
              <a:t>Present results from the application of WRF-</a:t>
            </a:r>
            <a:r>
              <a:rPr lang="en-US" sz="2000" b="0" dirty="0" smtClean="0"/>
              <a:t>Chem</a:t>
            </a:r>
            <a:r>
              <a:rPr lang="en-US" sz="2000" b="0" dirty="0" smtClean="0"/>
              <a:t>/DART to: (</a:t>
            </a:r>
            <a:r>
              <a:rPr lang="en-US" sz="2000" b="0" dirty="0" smtClean="0"/>
              <a:t>i</a:t>
            </a:r>
            <a:r>
              <a:rPr lang="en-US" sz="2000" b="0" dirty="0" smtClean="0"/>
              <a:t>) 2008 Case </a:t>
            </a:r>
            <a:r>
              <a:rPr lang="en-US" sz="2000" b="0" dirty="0" smtClean="0"/>
              <a:t>Study, (ii</a:t>
            </a:r>
            <a:r>
              <a:rPr lang="en-US" sz="2000" b="0" dirty="0" smtClean="0"/>
              <a:t>) FRAPPE/Discover </a:t>
            </a:r>
            <a:r>
              <a:rPr lang="en-US" sz="2000" b="0" dirty="0" smtClean="0"/>
              <a:t>AQ, and (iii) KORUS AQ. </a:t>
            </a:r>
            <a:r>
              <a:rPr lang="en-US" sz="2000" b="0" dirty="0" smtClean="0"/>
              <a:t>Those results show that: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b="0" dirty="0" smtClean="0"/>
              <a:t>Assimilation of CO RETRs improved analysis fit and forecast skill when compared to not assimilating chemistry observations when compared to independent observations (</a:t>
            </a:r>
            <a:r>
              <a:rPr lang="en-US" sz="2000" b="0" i="1" dirty="0" smtClean="0"/>
              <a:t>in situ </a:t>
            </a:r>
            <a:r>
              <a:rPr lang="en-US" sz="2000" b="0" dirty="0" smtClean="0"/>
              <a:t>and retrievals)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b="0" dirty="0" smtClean="0"/>
              <a:t>Assimilation of CO CPSRs improved fit/skill when compared to assimilating CO RETRs at reduced computational costs when compared to independent observations (</a:t>
            </a:r>
            <a:r>
              <a:rPr lang="en-US" sz="2000" b="0" i="1" dirty="0" smtClean="0"/>
              <a:t>in situ </a:t>
            </a:r>
            <a:r>
              <a:rPr lang="en-US" sz="2000" b="0" dirty="0" smtClean="0"/>
              <a:t>and retrievals).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b="0" dirty="0" smtClean="0"/>
              <a:t>When we allowed interspecies adjustments (assimilation of observed chemical species adjusted unobserved chemical species) and turned off state variable localization (meteorological observations adjusted chemical species and vice versa) we obtained </a:t>
            </a:r>
            <a:r>
              <a:rPr lang="en-US" sz="2000" b="0" dirty="0" smtClean="0"/>
              <a:t>reasonable/consistent </a:t>
            </a:r>
            <a:r>
              <a:rPr lang="en-US" sz="2000" b="0" dirty="0" smtClean="0"/>
              <a:t>analyses and increments (</a:t>
            </a:r>
            <a:r>
              <a:rPr lang="en-US" sz="2000" b="0" dirty="0" smtClean="0"/>
              <a:t>not </a:t>
            </a:r>
            <a:r>
              <a:rPr lang="en-US" sz="2000" b="0" dirty="0" smtClean="0"/>
              <a:t>verified).</a:t>
            </a:r>
          </a:p>
        </p:txBody>
      </p:sp>
    </p:spTree>
    <p:extLst>
      <p:ext uri="{BB962C8B-B14F-4D97-AF65-F5344CB8AC3E}">
        <p14:creationId xmlns:p14="http://schemas.microsoft.com/office/powerpoint/2010/main" val="9469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CBB03-E661-2E46-885A-5D470F53C631}" type="slidenum">
              <a:rPr lang="en-US" altLang="zh-CN" smtClean="0"/>
              <a:pPr>
                <a:defRPr/>
              </a:pPr>
              <a:t>26</a:t>
            </a:fld>
            <a:endParaRPr lang="en-US" altLang="zh-CN" dirty="0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0" y="333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Summary and Conclusions cont.</a:t>
            </a:r>
            <a:endParaRPr lang="en-US" sz="32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0" y="762000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b="0" dirty="0" smtClean="0"/>
              <a:t>When we turned on emissions adjustments we found </a:t>
            </a:r>
            <a:r>
              <a:rPr lang="en-US" sz="2000" b="0" dirty="0" smtClean="0"/>
              <a:t>reasonable/consistent </a:t>
            </a:r>
            <a:r>
              <a:rPr lang="en-US" sz="2000" b="0" dirty="0" smtClean="0"/>
              <a:t>adjustments to the analyses (not </a:t>
            </a:r>
            <a:r>
              <a:rPr lang="en-US" sz="2000" b="0" dirty="0" smtClean="0"/>
              <a:t>verified</a:t>
            </a:r>
            <a:r>
              <a:rPr lang="en-US" sz="2000" b="0" dirty="0" smtClean="0"/>
              <a:t>).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000" b="0" dirty="0" smtClean="0"/>
              <a:t>Introduced/discussed ”compact phase space retrievals” (CPSRs) as applied to full and truncated partial-column retrieval profiles.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000" b="0" dirty="0" smtClean="0"/>
              <a:t>Used an analysis of the compressed and rotated averaging kernels to explain why the assimilation of MOPITT CO showed little-to-no adjustment in the lower troposphere for CPSRs in the 2008 Case Study.</a:t>
            </a:r>
          </a:p>
        </p:txBody>
      </p:sp>
    </p:spTree>
    <p:extLst>
      <p:ext uri="{BB962C8B-B14F-4D97-AF65-F5344CB8AC3E}">
        <p14:creationId xmlns:p14="http://schemas.microsoft.com/office/powerpoint/2010/main" val="18519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CBB03-E661-2E46-885A-5D470F53C631}" type="slidenum">
              <a:rPr lang="en-US" altLang="zh-CN" smtClean="0"/>
              <a:pPr>
                <a:defRPr/>
              </a:pPr>
              <a:t>27</a:t>
            </a:fld>
            <a:endParaRPr lang="en-US" altLang="zh-CN" dirty="0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0" y="333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References</a:t>
            </a:r>
            <a:endParaRPr lang="en-US" sz="32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762000"/>
            <a:ext cx="8597900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000" b="0" dirty="0" smtClean="0"/>
              <a:t>Mizzi, A. P., A. F. Arellano, D. P. Edwards, J.L. Anderson, and G. G. </a:t>
            </a:r>
            <a:r>
              <a:rPr lang="en-US" sz="2000" b="0" dirty="0" smtClean="0"/>
              <a:t>Pfister</a:t>
            </a:r>
            <a:r>
              <a:rPr lang="en-US" sz="2000" b="0" dirty="0" smtClean="0"/>
              <a:t>: Assimilating compact phase space retrievals of atmospheric composition with WRF-</a:t>
            </a:r>
            <a:r>
              <a:rPr lang="en-US" sz="2000" b="0" dirty="0" smtClean="0"/>
              <a:t>Chem</a:t>
            </a:r>
            <a:r>
              <a:rPr lang="en-US" sz="2000" b="0" dirty="0" smtClean="0"/>
              <a:t>/DART: A regional chemical transport/ensemble </a:t>
            </a:r>
            <a:r>
              <a:rPr lang="en-US" sz="2000" b="0" dirty="0" smtClean="0"/>
              <a:t>Kalman</a:t>
            </a:r>
            <a:r>
              <a:rPr lang="en-US" sz="2000" b="0" dirty="0" smtClean="0"/>
              <a:t> filter data assimilation system. </a:t>
            </a:r>
            <a:r>
              <a:rPr lang="en-US" sz="2000" b="0" i="1" dirty="0" smtClean="0"/>
              <a:t>Geosci</a:t>
            </a:r>
            <a:r>
              <a:rPr lang="en-US" sz="2000" b="0" i="1" dirty="0" smtClean="0"/>
              <a:t>. Model Dev</a:t>
            </a:r>
            <a:r>
              <a:rPr lang="en-US" sz="2000" b="0" dirty="0" smtClean="0"/>
              <a:t>., 9, 1-14, 2016.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000" b="0" dirty="0" smtClean="0"/>
              <a:t>Mizzi, A. P., D. P. Edwards, and J. L. Anderson: Assimilating compact phase space retrievals (CPSRs): Comparison with independent observations (MOZAIC in situ and IASI retrievals) and extension to assimilation of retrieval partial profiles. [</a:t>
            </a:r>
            <a:r>
              <a:rPr lang="en-US" sz="2000" b="0" i="1" dirty="0" smtClean="0"/>
              <a:t>under internal review</a:t>
            </a:r>
            <a:r>
              <a:rPr lang="en-US" sz="2000" b="0" dirty="0" smtClean="0"/>
              <a:t>], 2017a.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000" b="0" dirty="0"/>
              <a:t>Mizzi, A. P., X. Liu, A. F. Arellano, J. Liang, R. C. Cohen, Y. Chen, D. P. Edwards, and J. L. Anderson: Assimilating compact phase space retrievals (CPSRs): Joint assimilation of MOPITT and IASI CO as CPSRs and MODIS AOD as raw retrievals with constrained emissions. [</a:t>
            </a:r>
            <a:r>
              <a:rPr lang="en-US" sz="2000" b="0" i="1" dirty="0"/>
              <a:t>in preparation</a:t>
            </a:r>
            <a:r>
              <a:rPr lang="en-US" sz="2000" b="0" dirty="0"/>
              <a:t>], 2017b.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  <a:defRPr/>
            </a:pPr>
            <a:endParaRPr lang="en-US" sz="2400" b="0" dirty="0" smtClean="0"/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  <a:defRPr/>
            </a:pPr>
            <a:endParaRPr lang="en-US" sz="2400" b="0" dirty="0"/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  <a:defRPr/>
            </a:pPr>
            <a:endParaRPr lang="en-US" sz="2400" b="0" dirty="0" smtClean="0"/>
          </a:p>
        </p:txBody>
      </p:sp>
    </p:spTree>
    <p:extLst>
      <p:ext uri="{BB962C8B-B14F-4D97-AF65-F5344CB8AC3E}">
        <p14:creationId xmlns:p14="http://schemas.microsoft.com/office/powerpoint/2010/main" val="197155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28715CBD-1DC1-3A45-ADF0-CB473598FCB1}" type="slidenum">
              <a:rPr kumimoji="0" lang="en-US" altLang="zh-CN" b="0">
                <a:latin typeface="Times New Roman" charset="0"/>
                <a:ea typeface="宋体" charset="0"/>
                <a:cs typeface="宋体" charset="0"/>
              </a:rPr>
              <a:pPr eaLnBrk="1" hangingPunct="1"/>
              <a:t>28</a:t>
            </a:fld>
            <a:endParaRPr kumimoji="0" lang="en-US" altLang="zh-CN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39800"/>
            <a:ext cx="8001000" cy="47371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en-US" sz="2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533400" indent="-533400" eaLnBrk="1" hangingPunct="1">
              <a:buFont typeface="Times New Roman" charset="0"/>
              <a:buAutoNum type="arabicPeriod"/>
              <a:defRPr/>
            </a:pPr>
            <a:endParaRPr lang="en-US" sz="28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867" name="Picture 1" descr="desk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685800"/>
            <a:ext cx="7620000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05063" y="1744663"/>
            <a:ext cx="4740275" cy="101441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 dirty="0">
                <a:latin typeface="Arial"/>
                <a:cs typeface="Arial"/>
              </a:rPr>
              <a:t>Questions 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13688"/>
            <a:ext cx="9144000" cy="2151888"/>
          </a:xfrm>
        </p:spPr>
        <p:txBody>
          <a:bodyPr/>
          <a:lstStyle/>
          <a:p>
            <a:r>
              <a:rPr lang="en-US" b="1" dirty="0" smtClean="0"/>
              <a:t>Addressing the Bias:</a:t>
            </a:r>
            <a:br>
              <a:rPr lang="en-US" b="1" dirty="0" smtClean="0"/>
            </a:br>
            <a:r>
              <a:rPr lang="en-US" b="1" dirty="0" smtClean="0"/>
              <a:t>Extension of Compact Phase Space Retrievals (CPRS): Truncated Retrieval Profiles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CBB03-E661-2E46-885A-5D470F53C631}" type="slidenum">
              <a:rPr lang="en-US" altLang="zh-CN" smtClean="0"/>
              <a:pPr>
                <a:defRPr/>
              </a:pPr>
              <a:t>29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32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999B9101-AB53-934F-B2D6-3F4857606642}" type="slidenum">
              <a:rPr kumimoji="0" lang="en-US" altLang="zh-CN" b="0">
                <a:latin typeface="Times New Roman" charset="0"/>
                <a:ea typeface="宋体" charset="0"/>
                <a:cs typeface="宋体" charset="0"/>
              </a:rPr>
              <a:pPr eaLnBrk="1" hangingPunct="1"/>
              <a:t>3</a:t>
            </a:fld>
            <a:endParaRPr kumimoji="0" lang="en-US" altLang="zh-CN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71538"/>
            <a:ext cx="9144000" cy="4737100"/>
          </a:xfrm>
        </p:spPr>
        <p:txBody>
          <a:bodyPr/>
          <a:lstStyle/>
          <a:p>
            <a:pPr eaLnBrk="1" hangingPunct="1">
              <a:buFont typeface="Wingdings" charset="0"/>
              <a:buChar char="Ø"/>
            </a:pP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WRF-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Chem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/DART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– a regional chemical weather forecast/ensemble data assimilation system (ensemble adjustment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Kalman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 filter) developed by NCAR/ACOM and NCAR/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IMAGe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Char char="Ø"/>
            </a:pP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WRF-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Chem</a:t>
            </a:r>
            <a:r>
              <a:rPr lang="en-US" sz="2400" b="1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– the Weather Research and Forecasting (WRF) model with online chemistry.</a:t>
            </a:r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Char char="Ø"/>
            </a:pP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DART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–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the Data 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Assimilation Research Testbed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(a 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flexible software environment for exploring different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ensemble data assimilation 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methods, models, and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observations).</a:t>
            </a:r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Char char="Ø"/>
            </a:pPr>
            <a:endParaRPr lang="en-US" sz="28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0" y="333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WRF-</a:t>
            </a:r>
            <a:r>
              <a:rPr lang="en-US" sz="3200" u="sng" dirty="0" smtClean="0"/>
              <a:t>Chem</a:t>
            </a:r>
            <a:r>
              <a:rPr lang="en-US" sz="3200" u="sng" dirty="0" smtClean="0"/>
              <a:t>/DART  </a:t>
            </a:r>
            <a:endParaRPr lang="en-US" sz="3200" u="sng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3AD84884-169F-C540-A856-0506FD2C3D4C}" type="slidenum">
              <a:rPr kumimoji="0" lang="en-US" altLang="zh-CN" b="0">
                <a:latin typeface="Times New Roman" charset="0"/>
                <a:ea typeface="宋体" charset="0"/>
                <a:cs typeface="宋体" charset="0"/>
              </a:rPr>
              <a:pPr eaLnBrk="1" hangingPunct="1"/>
              <a:t>30</a:t>
            </a:fld>
            <a:endParaRPr kumimoji="0" lang="en-US" altLang="zh-CN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0" y="333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CPSRs: Extension to Truncated Retrieval Profiles</a:t>
            </a:r>
            <a:endParaRPr lang="en-US" sz="3200" u="sn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0" y="745744"/>
                <a:ext cx="9144000" cy="4370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Wingdings" charset="2"/>
                  <a:buChar char="Ø"/>
                  <a:defRPr/>
                </a:pPr>
                <a:r>
                  <a:rPr lang="en-US" sz="2400" b="0" dirty="0" smtClean="0"/>
                  <a:t>Mizzi et al. (2017a):</a:t>
                </a:r>
              </a:p>
              <a:p>
                <a:pPr marL="285750" indent="-285750">
                  <a:spcBef>
                    <a:spcPts val="600"/>
                  </a:spcBef>
                  <a:buFont typeface="Wingdings" charset="2"/>
                  <a:buChar char="Ø"/>
                  <a:defRPr/>
                </a:pPr>
                <a:endParaRPr lang="en-US" sz="2400" b="0" dirty="0" smtClean="0"/>
              </a:p>
              <a:p>
                <a:pPr marL="285750" indent="-285750">
                  <a:spcBef>
                    <a:spcPts val="600"/>
                  </a:spcBef>
                  <a:buFont typeface="Wingdings" charset="2"/>
                  <a:buChar char="Ø"/>
                  <a:defRPr/>
                </a:pPr>
                <a:endParaRPr lang="en-US" sz="2400" b="0" dirty="0" smtClean="0"/>
              </a:p>
              <a:p>
                <a:pPr marL="800100" lvl="1" indent="-342900">
                  <a:spcBef>
                    <a:spcPts val="600"/>
                  </a:spcBef>
                  <a:buFont typeface="Wingdings" charset="2"/>
                  <a:buChar char="ü"/>
                  <a:defRPr/>
                </a:pPr>
                <a:r>
                  <a:rPr lang="en-US" sz="2200" b="0" dirty="0" smtClean="0"/>
                  <a:t>Discard </a:t>
                </a:r>
                <a:r>
                  <a:rPr lang="en-US" sz="2200" i="1" dirty="0" smtClean="0"/>
                  <a:t>m</a:t>
                </a:r>
                <a:r>
                  <a:rPr lang="en-US" sz="2200" b="0" dirty="0" smtClean="0"/>
                  <a:t> elements of </a:t>
                </a:r>
                <a:r>
                  <a:rPr lang="en-US" sz="2200" i="1" dirty="0" smtClean="0"/>
                  <a:t>y</a:t>
                </a:r>
                <a:r>
                  <a:rPr lang="en-US" sz="2200" i="1" baseline="-25000" dirty="0" smtClean="0"/>
                  <a:t>r</a:t>
                </a:r>
                <a:r>
                  <a:rPr lang="en-US" sz="2200" b="0" dirty="0" smtClean="0"/>
                  <a:t>.  The resulting dimension is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 charset="0"/>
                      </a:rPr>
                      <m:t>𝒏</m:t>
                    </m:r>
                    <m:r>
                      <a:rPr lang="en-US" sz="2200" b="1" i="1" smtClean="0">
                        <a:latin typeface="Cambria Math" charset="0"/>
                      </a:rPr>
                      <m:t>−</m:t>
                    </m:r>
                    <m:r>
                      <a:rPr lang="en-US" sz="2200" b="1" i="1" smtClean="0">
                        <a:latin typeface="Cambria Math" charset="0"/>
                      </a:rPr>
                      <m:t>𝒎</m:t>
                    </m:r>
                  </m:oMath>
                </a14:m>
                <a:r>
                  <a:rPr lang="en-US" sz="2200" b="0" dirty="0" smtClean="0"/>
                  <a:t>.</a:t>
                </a:r>
              </a:p>
              <a:p>
                <a:pPr marL="800100" lvl="1" indent="-342900">
                  <a:spcBef>
                    <a:spcPts val="600"/>
                  </a:spcBef>
                  <a:buFont typeface="Wingdings" charset="2"/>
                  <a:buChar char="ü"/>
                  <a:defRPr/>
                </a:pPr>
                <a:r>
                  <a:rPr lang="en-US" sz="2200" b="0" dirty="0" smtClean="0"/>
                  <a:t>Discard the corresponding rows of </a:t>
                </a:r>
                <a:r>
                  <a:rPr lang="en-US" sz="2200" i="1" dirty="0" smtClean="0"/>
                  <a:t>A</a:t>
                </a:r>
                <a:r>
                  <a:rPr lang="en-US" sz="2200" b="0" dirty="0" smtClean="0"/>
                  <a:t>, and the corresponding rows and columns of </a:t>
                </a:r>
                <a:r>
                  <a:rPr lang="en-US" sz="2200" i="1" dirty="0" smtClean="0"/>
                  <a:t>E</a:t>
                </a:r>
                <a:r>
                  <a:rPr lang="en-US" sz="2200" i="1" baseline="-25000" dirty="0" smtClean="0"/>
                  <a:t>m</a:t>
                </a:r>
                <a:r>
                  <a:rPr lang="en-US" sz="2200" i="1" baseline="-25000" dirty="0" smtClean="0"/>
                  <a:t> </a:t>
                </a:r>
                <a:r>
                  <a:rPr lang="en-US" sz="2200" b="0" dirty="0"/>
                  <a:t> </a:t>
                </a:r>
                <a:r>
                  <a:rPr lang="en-US" sz="2200" b="0" dirty="0" smtClean="0"/>
                  <a:t>(resulting dimension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200" b="1" i="1" smtClean="0">
                            <a:latin typeface="Cambria Math" charset="0"/>
                          </a:rPr>
                          <m:t>𝒏</m:t>
                        </m:r>
                        <m:r>
                          <a:rPr lang="en-US" sz="2200" b="1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sz="2200" b="1" i="1" smtClean="0">
                            <a:latin typeface="Cambria Math" charset="0"/>
                          </a:rPr>
                          <m:t>𝒎</m:t>
                        </m:r>
                      </m:e>
                    </m:d>
                    <m:r>
                      <a:rPr lang="en-US" sz="22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×(</m:t>
                    </m:r>
                    <m:r>
                      <a:rPr lang="en-US" sz="22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𝒏</m:t>
                    </m:r>
                    <m:r>
                      <a:rPr lang="en-US" sz="22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sz="22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𝒎</m:t>
                    </m:r>
                    <m:r>
                      <a:rPr lang="en-US" sz="22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2200" b="0" dirty="0" smtClean="0"/>
                  <a:t>)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.</m:t>
                    </m:r>
                  </m:oMath>
                </a14:m>
                <a:r>
                  <a:rPr lang="en-US" sz="2200" b="0" dirty="0" smtClean="0"/>
                  <a:t> </a:t>
                </a:r>
              </a:p>
              <a:p>
                <a:pPr marL="800100" lvl="1" indent="-342900">
                  <a:spcBef>
                    <a:spcPts val="600"/>
                  </a:spcBef>
                  <a:buFont typeface="Wingdings" charset="2"/>
                  <a:buChar char="ü"/>
                  <a:defRPr/>
                </a:pPr>
                <a:r>
                  <a:rPr lang="en-US" sz="2200" i="1" dirty="0" smtClean="0"/>
                  <a:t>A</a:t>
                </a:r>
                <a:r>
                  <a:rPr lang="en-US" sz="2200" b="0" dirty="0" smtClean="0"/>
                  <a:t> was a square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 charset="0"/>
                      </a:rPr>
                      <m:t>𝒏</m:t>
                    </m:r>
                    <m:r>
                      <a:rPr lang="en-US" sz="2200" b="1" i="1" smtClean="0">
                        <a:latin typeface="Cambria Math" charset="0"/>
                      </a:rPr>
                      <m:t> × </m:t>
                    </m:r>
                    <m:r>
                      <a:rPr lang="en-US" sz="22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𝒏</m:t>
                    </m:r>
                    <m:r>
                      <a:rPr lang="en-US" sz="22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200" b="0" dirty="0" smtClean="0"/>
                  <a:t>matrix.  It is now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charset="0"/>
                      </a:rPr>
                      <m:t>a</m:t>
                    </m:r>
                    <m:r>
                      <a:rPr lang="en-US" sz="2200" b="0" i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charset="0"/>
                      </a:rPr>
                      <m:t>rectangular</m:t>
                    </m:r>
                    <m:r>
                      <a:rPr lang="en-US" sz="2200" b="0" i="0" smtClean="0">
                        <a:latin typeface="Cambria Math" charset="0"/>
                      </a:rPr>
                      <m:t> </m:t>
                    </m:r>
                    <m:r>
                      <a:rPr lang="en-US" sz="2200" b="1" i="1" smtClean="0">
                        <a:latin typeface="Cambria Math" charset="0"/>
                      </a:rPr>
                      <m:t>(</m:t>
                    </m:r>
                    <m:r>
                      <a:rPr lang="en-US" sz="2200" b="1" i="1" smtClean="0">
                        <a:latin typeface="Cambria Math" charset="0"/>
                      </a:rPr>
                      <m:t>𝒏</m:t>
                    </m:r>
                    <m:r>
                      <a:rPr lang="en-US" sz="2200" b="1" i="1" smtClean="0">
                        <a:latin typeface="Cambria Math" charset="0"/>
                      </a:rPr>
                      <m:t>−</m:t>
                    </m:r>
                    <m:r>
                      <a:rPr lang="en-US" sz="2200" b="1" i="1" smtClean="0">
                        <a:latin typeface="Cambria Math" charset="0"/>
                      </a:rPr>
                      <m:t>𝒎</m:t>
                    </m:r>
                    <m:r>
                      <a:rPr lang="en-US" sz="2200" b="1" i="1" smtClean="0">
                        <a:latin typeface="Cambria Math" charset="0"/>
                      </a:rPr>
                      <m:t>) × </m:t>
                    </m:r>
                    <m:r>
                      <a:rPr lang="en-US" sz="22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𝒏</m:t>
                    </m:r>
                  </m:oMath>
                </a14:m>
                <a:r>
                  <a:rPr lang="en-US" sz="2200" dirty="0" smtClean="0"/>
                  <a:t> </a:t>
                </a:r>
                <a:r>
                  <a:rPr lang="en-US" sz="2200" b="0" dirty="0" smtClean="0"/>
                  <a:t>matrix.  Thus, assimilation of retrieval partial profiles is called “CPSRs applied to rectangular systems.”</a:t>
                </a:r>
              </a:p>
              <a:p>
                <a:pPr marL="800100" lvl="1" indent="-342900">
                  <a:spcBef>
                    <a:spcPts val="600"/>
                  </a:spcBef>
                  <a:buFont typeface="Wingdings" charset="2"/>
                  <a:buChar char="ü"/>
                  <a:defRPr/>
                </a:pPr>
                <a:r>
                  <a:rPr lang="en-US" sz="2200" b="0" dirty="0" smtClean="0"/>
                  <a:t>The rest of the derivation follows Mizzi et al. (2016) due to their use of SVDs for the “compression” and “diagonalization” transformations.</a:t>
                </a:r>
                <a:endParaRPr lang="en-US" sz="2200" b="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45744"/>
                <a:ext cx="9144000" cy="4370427"/>
              </a:xfrm>
              <a:prstGeom prst="rect">
                <a:avLst/>
              </a:prstGeom>
              <a:blipFill rotWithShape="0">
                <a:blip r:embed="rId3"/>
                <a:stretch>
                  <a:fillRect l="-867" t="-1116" b="-1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76400" y="1333500"/>
                <a:ext cx="59817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charset="0"/>
                            </a:rPr>
                            <m:t>𝒓</m:t>
                          </m:r>
                        </m:sub>
                      </m:sSub>
                      <m:r>
                        <a:rPr lang="en-US" sz="2400" b="1" i="1" smtClean="0">
                          <a:latin typeface="Cambria Math" charset="0"/>
                        </a:rPr>
                        <m:t>−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𝑰</m:t>
                          </m:r>
                          <m:r>
                            <a:rPr lang="en-US" sz="2400" b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𝑨</m:t>
                          </m:r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𝒂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−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𝝐</m:t>
                      </m:r>
                      <m:r>
                        <a:rPr lang="en-US" sz="2400" b="0" i="0" smtClean="0">
                          <a:latin typeface="Cambria Math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charset="0"/>
                        </a:rPr>
                        <m:t>𝑨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US" sz="2400" i="1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333500"/>
                <a:ext cx="598170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8510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/>
          <p:nvPr/>
        </p:nvPicPr>
        <p:blipFill>
          <a:blip r:embed="rId3"/>
          <a:stretch>
            <a:fillRect/>
          </a:stretch>
        </p:blipFill>
        <p:spPr>
          <a:xfrm>
            <a:off x="6892817" y="1124933"/>
            <a:ext cx="2201415" cy="2975848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753" y="1124933"/>
            <a:ext cx="2167346" cy="2939067"/>
          </a:xfrm>
          <a:prstGeom prst="rect">
            <a:avLst/>
          </a:prstGeom>
          <a:noFill/>
          <a:ln>
            <a:noFill/>
          </a:ln>
        </p:spPr>
      </p:pic>
      <p:sp>
        <p:nvSpPr>
          <p:cNvPr id="2764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3AD84884-169F-C540-A856-0506FD2C3D4C}" type="slidenum">
              <a:rPr kumimoji="0" lang="en-US" altLang="zh-CN" b="0">
                <a:latin typeface="Times New Roman" charset="0"/>
                <a:ea typeface="宋体" charset="0"/>
                <a:cs typeface="宋体" charset="0"/>
              </a:rPr>
              <a:pPr eaLnBrk="1" hangingPunct="1"/>
              <a:t>31</a:t>
            </a:fld>
            <a:endParaRPr kumimoji="0" lang="en-US" altLang="zh-CN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0" y="333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Vertical Profiles (Truncated Retrieval Profiles)</a:t>
            </a:r>
            <a:endParaRPr lang="en-US" sz="3200" u="sng" dirty="0"/>
          </a:p>
        </p:txBody>
      </p:sp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" y="1096328"/>
            <a:ext cx="2406452" cy="296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6"/>
          <a:stretch>
            <a:fillRect/>
          </a:stretch>
        </p:blipFill>
        <p:spPr>
          <a:xfrm>
            <a:off x="4655099" y="1096327"/>
            <a:ext cx="2223163" cy="2976861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802" y="4166871"/>
            <a:ext cx="952500" cy="69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32" y="4166871"/>
            <a:ext cx="952500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onut 1"/>
          <p:cNvSpPr/>
          <p:nvPr/>
        </p:nvSpPr>
        <p:spPr bwMode="auto">
          <a:xfrm rot="19027921" flipH="1">
            <a:off x="1417285" y="3199384"/>
            <a:ext cx="530352" cy="834516"/>
          </a:xfrm>
          <a:prstGeom prst="donut">
            <a:avLst>
              <a:gd name="adj" fmla="val 741"/>
            </a:avLst>
          </a:prstGeom>
          <a:solidFill>
            <a:schemeClr val="bg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</a:pP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charset="-127"/>
              <a:cs typeface="굴림" charset="-127"/>
            </a:endParaRPr>
          </a:p>
        </p:txBody>
      </p:sp>
      <p:sp>
        <p:nvSpPr>
          <p:cNvPr id="15" name="Donut 14"/>
          <p:cNvSpPr/>
          <p:nvPr/>
        </p:nvSpPr>
        <p:spPr bwMode="auto">
          <a:xfrm rot="19732067" flipH="1">
            <a:off x="7369662" y="1700853"/>
            <a:ext cx="833628" cy="1308280"/>
          </a:xfrm>
          <a:prstGeom prst="donut">
            <a:avLst>
              <a:gd name="adj" fmla="val 741"/>
            </a:avLst>
          </a:prstGeom>
          <a:solidFill>
            <a:schemeClr val="bg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</a:pP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charset="-127"/>
              <a:cs typeface="굴림" charset="-127"/>
            </a:endParaRPr>
          </a:p>
        </p:txBody>
      </p:sp>
      <p:sp>
        <p:nvSpPr>
          <p:cNvPr id="16" name="Donut 15"/>
          <p:cNvSpPr/>
          <p:nvPr/>
        </p:nvSpPr>
        <p:spPr bwMode="auto">
          <a:xfrm flipH="1">
            <a:off x="3315484" y="2390736"/>
            <a:ext cx="662398" cy="1042416"/>
          </a:xfrm>
          <a:prstGeom prst="donut">
            <a:avLst>
              <a:gd name="adj" fmla="val 741"/>
            </a:avLst>
          </a:prstGeom>
          <a:solidFill>
            <a:schemeClr val="bg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</a:pP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charset="-127"/>
              <a:cs typeface="굴림" charset="-127"/>
            </a:endParaRPr>
          </a:p>
        </p:txBody>
      </p:sp>
      <p:sp>
        <p:nvSpPr>
          <p:cNvPr id="17" name="Donut 16"/>
          <p:cNvSpPr/>
          <p:nvPr/>
        </p:nvSpPr>
        <p:spPr bwMode="auto">
          <a:xfrm rot="19249560" flipH="1">
            <a:off x="5777264" y="3007360"/>
            <a:ext cx="692907" cy="1098296"/>
          </a:xfrm>
          <a:prstGeom prst="donut">
            <a:avLst>
              <a:gd name="adj" fmla="val 741"/>
            </a:avLst>
          </a:prstGeom>
          <a:solidFill>
            <a:schemeClr val="bg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</a:pPr>
            <a:endParaRPr kumimoji="1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굴림" charset="-127"/>
              <a:cs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03127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999B9101-AB53-934F-B2D6-3F4857606642}" type="slidenum">
              <a:rPr kumimoji="0" lang="en-US" altLang="zh-CN" b="0">
                <a:latin typeface="Times New Roman" charset="0"/>
                <a:ea typeface="宋体" charset="0"/>
                <a:cs typeface="宋体" charset="0"/>
              </a:rPr>
              <a:pPr eaLnBrk="1" hangingPunct="1"/>
              <a:t>4</a:t>
            </a:fld>
            <a:endParaRPr kumimoji="0" lang="en-US" altLang="zh-CN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6362"/>
            <a:ext cx="9144000" cy="5376862"/>
          </a:xfrm>
        </p:spPr>
        <p:txBody>
          <a:bodyPr/>
          <a:lstStyle/>
          <a:p>
            <a:pPr eaLnBrk="1" hangingPunct="1">
              <a:buFont typeface="Wingdings" charset="0"/>
              <a:buChar char="Ø"/>
            </a:pP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WRF-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Chem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/DART: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Assimilates MOPITT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and IASI CO total and partial column retrievals, IASI O</a:t>
            </a:r>
            <a:r>
              <a:rPr lang="en-US" sz="2400" baseline="-25000" dirty="0" smtClean="0">
                <a:latin typeface="Times New Roman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 total and partial column retrievals (under development), OMI total column NO</a:t>
            </a:r>
            <a:r>
              <a:rPr lang="en-US" sz="2400" baseline="-25000" dirty="0" smtClean="0"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 retrievals, MODIS total column AOD retrievals, and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AirNow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 and PANDA </a:t>
            </a:r>
            <a:r>
              <a:rPr lang="en-US" sz="24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in situ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observations.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Assimilates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chemical species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mixing ratios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or log of mixing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ratios.</a:t>
            </a:r>
            <a:endParaRPr lang="en-US" sz="240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buFont typeface="Wingdings" charset="2"/>
              <a:buChar char="ü"/>
            </a:pP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Assimilates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partial column retrievals as raw (RETRs), quasi-optimal (QORs), and compact phase space retrievals (CPSRs).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State variable localization to enable joint, independent, and specified correlation assimilation of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meteorology and/or chemistry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observations.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Uses State 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ugmentation 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ethod (SAM) to obtain emission updates from assimilation of chemistry observations.</a:t>
            </a: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0" y="333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WRF-</a:t>
            </a:r>
            <a:r>
              <a:rPr lang="en-US" sz="3200" u="sng" dirty="0" smtClean="0"/>
              <a:t>Chem</a:t>
            </a:r>
            <a:r>
              <a:rPr lang="en-US" sz="3200" u="sng" dirty="0" smtClean="0"/>
              <a:t>/DART cont.  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2790587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999B9101-AB53-934F-B2D6-3F4857606642}" type="slidenum">
              <a:rPr kumimoji="0" lang="en-US" altLang="zh-CN" b="0">
                <a:latin typeface="Times New Roman" charset="0"/>
                <a:ea typeface="宋体" charset="0"/>
                <a:cs typeface="宋体" charset="0"/>
              </a:rPr>
              <a:pPr eaLnBrk="1" hangingPunct="1"/>
              <a:t>5</a:t>
            </a:fld>
            <a:endParaRPr kumimoji="0" lang="en-US" altLang="zh-CN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6362"/>
            <a:ext cx="9144000" cy="5376862"/>
          </a:xfrm>
        </p:spPr>
        <p:txBody>
          <a:bodyPr/>
          <a:lstStyle/>
          <a:p>
            <a:pPr eaLnBrk="1" hangingPunct="1">
              <a:buFont typeface="Wingdings" charset="0"/>
              <a:buChar char="Ø"/>
            </a:pP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WRF-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Chem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/DART: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WRF-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Chem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/DART repository download link:                          </a:t>
            </a:r>
            <a:r>
              <a:rPr lang="en-US" sz="2400" dirty="0" smtClean="0">
                <a:solidFill>
                  <a:srgbClr val="FF0000"/>
                </a:solidFill>
              </a:rPr>
              <a:t>https</a:t>
            </a:r>
            <a:r>
              <a:rPr lang="en-US" sz="2400" dirty="0">
                <a:solidFill>
                  <a:srgbClr val="FF0000"/>
                </a:solidFill>
              </a:rPr>
              <a:t>://</a:t>
            </a:r>
            <a:r>
              <a:rPr lang="en-US" sz="2400" dirty="0" smtClean="0">
                <a:solidFill>
                  <a:srgbClr val="FF0000"/>
                </a:solidFill>
              </a:rPr>
              <a:t>svn</a:t>
            </a:r>
            <a:r>
              <a:rPr lang="en-US" sz="2400" dirty="0" smtClean="0">
                <a:solidFill>
                  <a:srgbClr val="FF0000"/>
                </a:solidFill>
              </a:rPr>
              <a:t>-dares-</a:t>
            </a:r>
            <a:r>
              <a:rPr lang="en-US" sz="2400" dirty="0" smtClean="0">
                <a:solidFill>
                  <a:srgbClr val="FF0000"/>
                </a:solidFill>
              </a:rPr>
              <a:t>dart.cgd.ucar.edu</a:t>
            </a:r>
            <a:r>
              <a:rPr lang="en-US" sz="2400" dirty="0" smtClean="0">
                <a:solidFill>
                  <a:srgbClr val="FF0000"/>
                </a:solidFill>
              </a:rPr>
              <a:t>/DART/tags/wrf-chem.r11690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Sample input/output data: 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Go to NCAR ftp site at 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ftp.ucar.edu</a:t>
            </a:r>
            <a:endParaRPr lang="en-US" sz="2000" dirty="0" smtClean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2" eaLnBrk="1" hangingPunct="1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Go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to 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../pub/mmm/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mizzi</a:t>
            </a:r>
            <a:endParaRPr lang="en-US" sz="2000" dirty="0" smtClean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2" eaLnBrk="1" hangingPunct="1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Get the 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PANDA_REAL_TIME_DATA.tar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 file.  This is the input data and directory structure.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Get the 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real_PANDA_RETR_VARLOC.tar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 file.  This is the sample output data and directory structure.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WRF-</a:t>
            </a:r>
            <a:r>
              <a:rPr lang="en-US" sz="2400" dirty="0" err="1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Chem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/DART Users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’ 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Guide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is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not available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so collaboration is recommended/necessary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  <a:endParaRPr lang="en-US" sz="240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0" y="333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WRF-</a:t>
            </a:r>
            <a:r>
              <a:rPr lang="en-US" sz="3200" u="sng" dirty="0" smtClean="0"/>
              <a:t>Chem</a:t>
            </a:r>
            <a:r>
              <a:rPr lang="en-US" sz="3200" u="sng" dirty="0" smtClean="0"/>
              <a:t>/DART cont.  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9916107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999B9101-AB53-934F-B2D6-3F4857606642}" type="slidenum">
              <a:rPr kumimoji="0" lang="en-US" altLang="zh-CN" b="0">
                <a:latin typeface="Times New Roman" charset="0"/>
                <a:ea typeface="宋体" charset="0"/>
                <a:cs typeface="宋体" charset="0"/>
              </a:rPr>
              <a:pPr eaLnBrk="1" hangingPunct="1"/>
              <a:t>6</a:t>
            </a:fld>
            <a:endParaRPr kumimoji="0" lang="en-US" altLang="zh-CN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8658"/>
            <a:ext cx="9144000" cy="5376862"/>
          </a:xfrm>
        </p:spPr>
        <p:txBody>
          <a:bodyPr/>
          <a:lstStyle/>
          <a:p>
            <a:pPr eaLnBrk="1" hangingPunct="1">
              <a:buFont typeface="Wingdings" charset="0"/>
              <a:buChar char="Ø"/>
            </a:pP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WRF-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Chem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/DART Applications: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Being applied to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2008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Case Study (NCAR/ACOM – Mizzi, Arellano, Edwards, and Anderson );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FRAPPE/Discover AQ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(NCAR/ACOM – Mizzi,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Pfister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, and Edwards; UC-Berkley – Cohen and Liu), and PANDA (NCAR/ACOM – Mizzi, MPI-M – Brasseur and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Bouarar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, and Nanjing Univ. – Wang).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sz="2400" b="1" dirty="0">
                <a:latin typeface="Times New Roman" charset="0"/>
                <a:ea typeface="ＭＳ Ｐゴシック" charset="0"/>
                <a:cs typeface="ＭＳ Ｐゴシック" charset="0"/>
              </a:rPr>
              <a:t>2008 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Case Study 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– CONUS domain with western extension;  </a:t>
            </a:r>
            <a:r>
              <a:rPr lang="en-US" sz="2400" dirty="0"/>
              <a:t>100 km (101x41x34) resolution; June 1 – June 30, 2008; 20-member ensemble; assimilate MOPITT </a:t>
            </a:r>
            <a:r>
              <a:rPr lang="en-US" sz="2400" dirty="0" smtClean="0"/>
              <a:t>and IASI CO </a:t>
            </a:r>
            <a:r>
              <a:rPr lang="en-US" sz="2400" dirty="0"/>
              <a:t>as RETRs and </a:t>
            </a:r>
            <a:r>
              <a:rPr lang="en-US" sz="2400" dirty="0" smtClean="0"/>
              <a:t>CPRs and MODIS AOD as RETRs; </a:t>
            </a:r>
            <a:r>
              <a:rPr lang="en-US" sz="2400" dirty="0"/>
              <a:t>real time scripting</a:t>
            </a:r>
            <a:r>
              <a:rPr lang="en-US" sz="2400" dirty="0" smtClean="0"/>
              <a:t>.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FRAPPE/Discover AQ 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– Western US nested domain with </a:t>
            </a:r>
            <a:r>
              <a:rPr lang="en-US" sz="2400" dirty="0"/>
              <a:t>15 km (180x140x37) and 3 km (321x291x37) resolutions; data assimilation on coarse grid; July 14 – August 3, 2014; 30-member ensemble; assimilate MOPITT CO as RETRs; real time scripting</a:t>
            </a:r>
            <a:r>
              <a:rPr lang="en-US" sz="2400" dirty="0" smtClean="0"/>
              <a:t>.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0" y="333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WRF-</a:t>
            </a:r>
            <a:r>
              <a:rPr lang="en-US" sz="3200" u="sng" dirty="0" smtClean="0"/>
              <a:t>Chem</a:t>
            </a:r>
            <a:r>
              <a:rPr lang="en-US" sz="3200" u="sng" dirty="0" smtClean="0"/>
              <a:t>/DART cont.  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15202577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11824"/>
            <a:ext cx="19050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999B9101-AB53-934F-B2D6-3F4857606642}" type="slidenum">
              <a:rPr kumimoji="0" lang="en-US" altLang="zh-CN" b="0">
                <a:latin typeface="Times New Roman" charset="0"/>
                <a:ea typeface="宋体" charset="0"/>
                <a:cs typeface="宋体" charset="0"/>
              </a:rPr>
              <a:pPr eaLnBrk="1" hangingPunct="1"/>
              <a:t>7</a:t>
            </a:fld>
            <a:endParaRPr kumimoji="0" lang="en-US" altLang="zh-CN" b="0" dirty="0"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18113"/>
            <a:ext cx="9144000" cy="5376862"/>
          </a:xfrm>
        </p:spPr>
        <p:txBody>
          <a:bodyPr/>
          <a:lstStyle/>
          <a:p>
            <a:pPr eaLnBrk="1" hangingPunct="1">
              <a:buFont typeface="Wingdings" charset="0"/>
              <a:buChar char="Ø"/>
            </a:pP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WRF-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Chem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/DART 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cont</a:t>
            </a: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sz="2400" b="1" dirty="0" smtClean="0">
                <a:latin typeface="Times New Roman" charset="0"/>
                <a:ea typeface="ＭＳ Ｐゴシック" charset="0"/>
                <a:cs typeface="ＭＳ Ｐゴシック" charset="0"/>
              </a:rPr>
              <a:t>KORUS </a:t>
            </a:r>
            <a:r>
              <a:rPr lang="en-US" sz="2400" b="1" dirty="0">
                <a:latin typeface="Times New Roman" charset="0"/>
                <a:ea typeface="ＭＳ Ｐゴシック" charset="0"/>
                <a:cs typeface="ＭＳ Ｐゴシック" charset="0"/>
              </a:rPr>
              <a:t>AQ 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–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Korea/Southeast 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Asia nested domain with </a:t>
            </a:r>
            <a:r>
              <a:rPr lang="en-US" sz="2400" dirty="0"/>
              <a:t>15 km (140x140x37) and 3 km (231x231x37) resolutions; data assimilation on coarse grid; April 20 – June 14, 2016; 20-member ensemble; assimilate MOPITT CO and MODIS AOD; real time scripting</a:t>
            </a:r>
            <a:r>
              <a:rPr lang="en-US" sz="2400" dirty="0" smtClean="0"/>
              <a:t>.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sz="2400" b="1" dirty="0">
                <a:latin typeface="Times New Roman" charset="0"/>
                <a:ea typeface="ＭＳ Ｐゴシック" charset="0"/>
                <a:cs typeface="ＭＳ Ｐゴシック" charset="0"/>
              </a:rPr>
              <a:t>PANDA 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– Central and East Asia nested domain with 60 km (150x112x37) and 20 km (148x157x37) resolutions; 10-member ensemble; assimilation on coarse grid; quasi-real time; assimilate MOPITT (development and testing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0" y="333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WRF-</a:t>
            </a:r>
            <a:r>
              <a:rPr lang="en-US" sz="3200" u="sng" dirty="0" smtClean="0"/>
              <a:t>Chem</a:t>
            </a:r>
            <a:r>
              <a:rPr lang="en-US" sz="3200" u="sng" dirty="0" smtClean="0"/>
              <a:t>/DART cont.  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13337636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926336"/>
            <a:ext cx="7772400" cy="1143000"/>
          </a:xfrm>
        </p:spPr>
        <p:txBody>
          <a:bodyPr/>
          <a:lstStyle/>
          <a:p>
            <a:r>
              <a:rPr lang="en-US" b="1" dirty="0" smtClean="0"/>
              <a:t>FRAPPE Application</a:t>
            </a:r>
            <a:br>
              <a:rPr lang="en-US" b="1" dirty="0" smtClean="0"/>
            </a:br>
            <a:r>
              <a:rPr lang="en-US" sz="3600" b="1" dirty="0" smtClean="0"/>
              <a:t>(Assimilate MOPITT CO as RETRs, </a:t>
            </a:r>
            <a:r>
              <a:rPr lang="en-US" sz="3600" b="1" dirty="0" smtClean="0">
                <a:solidFill>
                  <a:srgbClr val="FF0000"/>
                </a:solidFill>
              </a:rPr>
              <a:t>AirNow</a:t>
            </a:r>
            <a:r>
              <a:rPr lang="en-US" sz="3600" b="1" dirty="0" smtClean="0">
                <a:solidFill>
                  <a:srgbClr val="FF0000"/>
                </a:solidFill>
              </a:rPr>
              <a:t> CO and O3 </a:t>
            </a:r>
            <a:r>
              <a:rPr lang="en-US" sz="3600" b="1" i="1" dirty="0" smtClean="0">
                <a:solidFill>
                  <a:srgbClr val="FF0000"/>
                </a:solidFill>
              </a:rPr>
              <a:t>in situ </a:t>
            </a:r>
            <a:r>
              <a:rPr lang="en-US" sz="3600" b="1" dirty="0" smtClean="0">
                <a:solidFill>
                  <a:srgbClr val="FF0000"/>
                </a:solidFill>
              </a:rPr>
              <a:t>observations, and emissions adjustment</a:t>
            </a:r>
            <a:r>
              <a:rPr lang="en-US" sz="3600" b="1" dirty="0" smtClean="0"/>
              <a:t>)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CBB03-E661-2E46-885A-5D470F53C631}" type="slidenum">
              <a:rPr lang="en-US" altLang="zh-CN" smtClean="0"/>
              <a:pPr>
                <a:defRPr/>
              </a:pPr>
              <a:t>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7298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11824"/>
            <a:ext cx="19050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999B9101-AB53-934F-B2D6-3F4857606642}" type="slidenum">
              <a:rPr kumimoji="0" lang="en-US" altLang="zh-CN" b="0">
                <a:latin typeface="Times New Roman" charset="0"/>
                <a:ea typeface="宋体" charset="0"/>
                <a:cs typeface="宋体" charset="0"/>
              </a:rPr>
              <a:pPr eaLnBrk="1" hangingPunct="1"/>
              <a:t>9</a:t>
            </a:fld>
            <a:endParaRPr kumimoji="0" lang="en-US" altLang="zh-CN" b="0" dirty="0"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92" y="919865"/>
            <a:ext cx="7035800" cy="4940300"/>
          </a:xfrm>
          <a:prstGeom prst="rect">
            <a:avLst/>
          </a:prstGeom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0" y="333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defRPr>
            </a:lvl9pPr>
          </a:lstStyle>
          <a:p>
            <a:pPr algn="ctr" eaLnBrk="1" hangingPunct="1"/>
            <a:r>
              <a:rPr lang="en-US" sz="3200" u="sng" dirty="0" smtClean="0"/>
              <a:t>FRAPPE Application  </a:t>
            </a:r>
            <a:endParaRPr lang="en-US" sz="32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911687" y="608659"/>
            <a:ext cx="1231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July 2014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6904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Times" charset="0"/>
          <a:buNone/>
          <a:tabLst/>
          <a:defRPr kumimoji="1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굴림" charset="-127"/>
            <a:cs typeface="굴림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Times" charset="0"/>
          <a:buNone/>
          <a:tabLst/>
          <a:defRPr kumimoji="1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굴림" charset="-127"/>
            <a:cs typeface="굴림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16770</TotalTime>
  <Words>1654</Words>
  <Application>Microsoft Macintosh PowerPoint</Application>
  <PresentationFormat>On-screen Show (4:3)</PresentationFormat>
  <Paragraphs>180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Calibri</vt:lpstr>
      <vt:lpstr>Cambria Math</vt:lpstr>
      <vt:lpstr>ＭＳ Ｐゴシック</vt:lpstr>
      <vt:lpstr>Times</vt:lpstr>
      <vt:lpstr>Times New Roman</vt:lpstr>
      <vt:lpstr>Verdana</vt:lpstr>
      <vt:lpstr>Wingdings</vt:lpstr>
      <vt:lpstr>굴림</vt:lpstr>
      <vt:lpstr>宋体</vt:lpstr>
      <vt:lpstr>Arial</vt:lpstr>
      <vt:lpstr>Default Design</vt:lpstr>
      <vt:lpstr>PowerPoint Presentation</vt:lpstr>
      <vt:lpstr>WRF-Chem/DART: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FRAPPE Application (Assimilate MOPITT CO as RETRs, AirNow CO and O3 in situ observations, and emissions adjustment)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KORUS Application (Assimilate MOPITT CO and  MODIS AOD)</vt:lpstr>
      <vt:lpstr>PowerPoint Presentation</vt:lpstr>
      <vt:lpstr>Compact Phase Space Retrievals (CPRS): Full Retrieval Profiles</vt:lpstr>
      <vt:lpstr>PowerPoint Presentation</vt:lpstr>
      <vt:lpstr>PowerPoint Presentation</vt:lpstr>
      <vt:lpstr>PowerPoint Presentation</vt:lpstr>
      <vt:lpstr>Why do CPSRs loose near- surface sensitivity?</vt:lpstr>
      <vt:lpstr>PowerPoint Presentation</vt:lpstr>
      <vt:lpstr>PowerPoint Presentation</vt:lpstr>
      <vt:lpstr>Summary and Conclusions</vt:lpstr>
      <vt:lpstr>PowerPoint Presentation</vt:lpstr>
      <vt:lpstr>PowerPoint Presentation</vt:lpstr>
      <vt:lpstr>PowerPoint Presentation</vt:lpstr>
      <vt:lpstr>PowerPoint Presentation</vt:lpstr>
      <vt:lpstr>Addressing the Bias: Extension of Compact Phase Space Retrievals (CPRS): Truncated Retrieval Profiles</vt:lpstr>
      <vt:lpstr>PowerPoint Presentation</vt:lpstr>
      <vt:lpstr>PowerPoint Presentation</vt:lpstr>
    </vt:vector>
  </TitlesOfParts>
  <Company>MMM User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Report for WRF’s Variational Data Assimilation System (WRF-Var)</dc:title>
  <cp:lastModifiedBy>Microsoft Office User</cp:lastModifiedBy>
  <cp:revision>1260</cp:revision>
  <cp:lastPrinted>2013-02-21T15:06:46Z</cp:lastPrinted>
  <dcterms:created xsi:type="dcterms:W3CDTF">2011-11-10T01:55:35Z</dcterms:created>
  <dcterms:modified xsi:type="dcterms:W3CDTF">2017-06-15T11:58:39Z</dcterms:modified>
</cp:coreProperties>
</file>