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9" r:id="rId3"/>
    <p:sldId id="261" r:id="rId4"/>
    <p:sldId id="277" r:id="rId5"/>
    <p:sldId id="284" r:id="rId6"/>
    <p:sldId id="263" r:id="rId7"/>
    <p:sldId id="267" r:id="rId8"/>
    <p:sldId id="271" r:id="rId9"/>
    <p:sldId id="282" r:id="rId10"/>
    <p:sldId id="278" r:id="rId11"/>
    <p:sldId id="280" r:id="rId12"/>
    <p:sldId id="269" r:id="rId13"/>
    <p:sldId id="273" r:id="rId14"/>
    <p:sldId id="274" r:id="rId15"/>
    <p:sldId id="276" r:id="rId16"/>
    <p:sldId id="283" r:id="rId17"/>
    <p:sldId id="285" r:id="rId18"/>
    <p:sldId id="266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B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7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0BFD-19D2-C246-A099-4C0221C61BF4}" type="datetime1">
              <a:rPr lang="en-US" smtClean="0"/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BF8E9-C1BF-BB45-969E-9666462BB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51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595B-384C-584D-B153-D7CF78EAD261}" type="datetime1">
              <a:rPr lang="en-US" smtClean="0"/>
              <a:t>6/15/17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3D166-81FD-E74A-9A3B-C7312B3D3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9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1-2: sensitive to cloud liquid droplets and rain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7-9: provides information about the warm core of hurricane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16: helps identify the location of the deepest convection through a scattering signal from precipitation-sized ice particles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17-20: water vapor channels make moisture sounding possible in clear-sky regions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1-2: sensitive to cloud liquid droplets and rain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7-9: provides information about the warm core of hurricane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16: helps identify the location of the deepest convection through a scattering signal from precipitation-sized ice particles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17-20: water vapor channels make moisture sounding possible in clear-sky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3D166-81FD-E74A-9A3B-C7312B3D3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7442-298A-D749-A786-36CD6E618263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7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820-90CC-FC4A-8B60-6548B10EAD54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33B5-0667-4642-835A-288C5C08CC07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0143-3A0F-2040-960F-42B1A54F91A9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9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F01-CE5B-C244-B785-0B3AD97A3EF0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1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FF4E6-7DB2-7941-B1E9-109848F167A8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3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307D-29B4-E64C-AA55-68F06F72C0A1}" type="datetime1">
              <a:rPr lang="en-US" smtClean="0"/>
              <a:t>6/15/17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C2-02CA-7248-85D7-2818D57A1046}" type="datetime1">
              <a:rPr lang="en-US" smtClean="0"/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F629-A73C-DE41-81BA-C4F94A9F0627}" type="datetime1">
              <a:rPr lang="en-US" smtClean="0"/>
              <a:t>6/15/17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5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47B-895A-C544-A9E4-996F172A4D21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7A9D-7F0F-ED41-82BC-F9E7FD2EBEDF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EAD33-7A87-3241-9495-09B77385CA58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12ED0-65DD-2448-BF3B-A4D9665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9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ldr.library.ucar.edu/collections/technotes/TECH-NOTE-000-000-000-893.pdf" TargetMode="External"/><Relationship Id="rId4" Type="http://schemas.openxmlformats.org/officeDocument/2006/relationships/hyperlink" Target="https://doi.org/10.1002/qj.2867" TargetMode="External"/><Relationship Id="rId5" Type="http://schemas.openxmlformats.org/officeDocument/2006/relationships/hyperlink" Target="https://doi.org/10.1002/asl.748" TargetMode="External"/><Relationship Id="rId6" Type="http://schemas.openxmlformats.org/officeDocument/2006/relationships/hyperlink" Target="https://doi.org/10.1175/MWR-D-15-0445.1" TargetMode="External"/><Relationship Id="rId7" Type="http://schemas.openxmlformats.org/officeDocument/2006/relationships/hyperlink" Target="http://da.cira.colostate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175/JTECH-D-15-0234.1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9144000" cy="1551151"/>
          </a:xfrm>
          <a:prstGeom prst="rect">
            <a:avLst/>
          </a:prstGeom>
          <a:gradFill flip="none" rotWithShape="1">
            <a:gsLst>
              <a:gs pos="1000">
                <a:srgbClr val="3366FF">
                  <a:alpha val="46000"/>
                </a:srgbClr>
              </a:gs>
              <a:gs pos="100000">
                <a:srgbClr val="2DBD1C">
                  <a:alpha val="4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1587"/>
            <a:ext cx="9144000" cy="182884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Assimilation of Microwave Hydrometeor </a:t>
            </a:r>
            <a:r>
              <a:rPr lang="en-US" sz="3600" b="1" dirty="0"/>
              <a:t>Retrievals </a:t>
            </a:r>
            <a:r>
              <a:rPr lang="en-US" sz="3600" b="1" dirty="0" smtClean="0"/>
              <a:t>and All-Sky Radiances in </a:t>
            </a:r>
            <a:r>
              <a:rPr lang="en-US" sz="3600" b="1" dirty="0"/>
              <a:t>HWRF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615" y="4050571"/>
            <a:ext cx="8612774" cy="18697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Ting-Chi </a:t>
            </a:r>
            <a:r>
              <a:rPr lang="en-US" sz="2400" dirty="0" err="1">
                <a:solidFill>
                  <a:srgbClr val="3366FF"/>
                </a:solidFill>
              </a:rPr>
              <a:t>Wu</a:t>
            </a:r>
            <a:r>
              <a:rPr lang="en-US" sz="2400" baseline="30000" dirty="0" err="1">
                <a:solidFill>
                  <a:srgbClr val="3366FF"/>
                </a:solidFill>
              </a:rPr>
              <a:t>a</a:t>
            </a:r>
            <a:r>
              <a:rPr lang="en-US" sz="2400" dirty="0">
                <a:solidFill>
                  <a:srgbClr val="3366FF"/>
                </a:solidFill>
              </a:rPr>
              <a:t>, </a:t>
            </a:r>
            <a:r>
              <a:rPr lang="en-US" sz="2400" dirty="0" err="1">
                <a:solidFill>
                  <a:srgbClr val="3366FF"/>
                </a:solidFill>
              </a:rPr>
              <a:t>Milija</a:t>
            </a:r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err="1">
                <a:solidFill>
                  <a:srgbClr val="3366FF"/>
                </a:solidFill>
              </a:rPr>
              <a:t>Zupanski</a:t>
            </a:r>
            <a:r>
              <a:rPr lang="en-US" sz="2400" baseline="30000" dirty="0" err="1">
                <a:solidFill>
                  <a:srgbClr val="3366FF"/>
                </a:solidFill>
              </a:rPr>
              <a:t>a</a:t>
            </a:r>
            <a:r>
              <a:rPr lang="en-US" sz="2400" dirty="0">
                <a:solidFill>
                  <a:srgbClr val="3366FF"/>
                </a:solidFill>
              </a:rPr>
              <a:t>, Louie </a:t>
            </a:r>
            <a:r>
              <a:rPr lang="en-US" sz="2400" dirty="0" err="1">
                <a:solidFill>
                  <a:srgbClr val="3366FF"/>
                </a:solidFill>
              </a:rPr>
              <a:t>Grasso</a:t>
            </a:r>
            <a:r>
              <a:rPr lang="en-US" sz="2400" baseline="30000" dirty="0" err="1">
                <a:solidFill>
                  <a:srgbClr val="3366FF"/>
                </a:solidFill>
              </a:rPr>
              <a:t>a</a:t>
            </a:r>
            <a:r>
              <a:rPr lang="en-US" sz="2400" dirty="0">
                <a:solidFill>
                  <a:srgbClr val="3366FF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Chris </a:t>
            </a:r>
            <a:r>
              <a:rPr lang="en-US" sz="2400" dirty="0" err="1">
                <a:solidFill>
                  <a:srgbClr val="3366FF"/>
                </a:solidFill>
              </a:rPr>
              <a:t>Kummerow</a:t>
            </a:r>
            <a:r>
              <a:rPr lang="en-US" sz="2400" baseline="30000" dirty="0" err="1">
                <a:solidFill>
                  <a:srgbClr val="3366FF"/>
                </a:solidFill>
              </a:rPr>
              <a:t>ab</a:t>
            </a:r>
            <a:r>
              <a:rPr lang="en-US" sz="2400" dirty="0">
                <a:solidFill>
                  <a:srgbClr val="3366FF"/>
                </a:solidFill>
              </a:rPr>
              <a:t>, and </a:t>
            </a:r>
            <a:r>
              <a:rPr lang="en-US" sz="2400" dirty="0" smtClean="0">
                <a:solidFill>
                  <a:srgbClr val="3366FF"/>
                </a:solidFill>
              </a:rPr>
              <a:t>Sid-Ahmed </a:t>
            </a:r>
            <a:r>
              <a:rPr lang="en-US" sz="2400" dirty="0" err="1" smtClean="0">
                <a:solidFill>
                  <a:srgbClr val="3366FF"/>
                </a:solidFill>
              </a:rPr>
              <a:t>Boukabara</a:t>
            </a:r>
            <a:r>
              <a:rPr lang="en-US" sz="2400" baseline="30000" dirty="0" err="1" smtClean="0">
                <a:solidFill>
                  <a:srgbClr val="3366FF"/>
                </a:solidFill>
              </a:rPr>
              <a:t>c</a:t>
            </a:r>
            <a:endParaRPr lang="en-US" sz="2400" baseline="30000" dirty="0" smtClean="0">
              <a:solidFill>
                <a:srgbClr val="3366FF"/>
              </a:solidFill>
            </a:endParaRPr>
          </a:p>
          <a:p>
            <a:r>
              <a:rPr lang="en-US" sz="1700" baseline="30000" dirty="0" err="1" smtClean="0">
                <a:solidFill>
                  <a:srgbClr val="3366FF"/>
                </a:solidFill>
              </a:rPr>
              <a:t>a</a:t>
            </a:r>
            <a:r>
              <a:rPr lang="en-US" sz="1700" dirty="0" err="1" smtClean="0">
                <a:solidFill>
                  <a:srgbClr val="3366FF"/>
                </a:solidFill>
              </a:rPr>
              <a:t>Cooperative</a:t>
            </a:r>
            <a:r>
              <a:rPr lang="en-US" sz="1700" dirty="0">
                <a:solidFill>
                  <a:srgbClr val="3366FF"/>
                </a:solidFill>
              </a:rPr>
              <a:t> </a:t>
            </a:r>
            <a:r>
              <a:rPr lang="en-US" sz="1700" dirty="0" smtClean="0">
                <a:solidFill>
                  <a:srgbClr val="3366FF"/>
                </a:solidFill>
              </a:rPr>
              <a:t>Institute for Research in the Atmosphere/Colorado State University</a:t>
            </a:r>
          </a:p>
          <a:p>
            <a:r>
              <a:rPr lang="en-US" sz="1700" baseline="30000" dirty="0" err="1" smtClean="0">
                <a:solidFill>
                  <a:srgbClr val="3366FF"/>
                </a:solidFill>
              </a:rPr>
              <a:t>b</a:t>
            </a:r>
            <a:r>
              <a:rPr lang="en-US" sz="1700" dirty="0" err="1" smtClean="0">
                <a:solidFill>
                  <a:srgbClr val="3366FF"/>
                </a:solidFill>
              </a:rPr>
              <a:t>Department</a:t>
            </a:r>
            <a:r>
              <a:rPr lang="en-US" sz="1700" dirty="0" smtClean="0">
                <a:solidFill>
                  <a:srgbClr val="3366FF"/>
                </a:solidFill>
              </a:rPr>
              <a:t> of Atmospheric Science/Colorado State University</a:t>
            </a:r>
          </a:p>
          <a:p>
            <a:r>
              <a:rPr lang="en-US" sz="1700" baseline="30000" dirty="0" err="1" smtClean="0">
                <a:solidFill>
                  <a:srgbClr val="3366FF"/>
                </a:solidFill>
              </a:rPr>
              <a:t>c</a:t>
            </a:r>
            <a:r>
              <a:rPr lang="en-US" sz="1700" dirty="0" err="1" smtClean="0">
                <a:solidFill>
                  <a:srgbClr val="3366FF"/>
                </a:solidFill>
              </a:rPr>
              <a:t>NOAA</a:t>
            </a:r>
            <a:r>
              <a:rPr lang="en-US" sz="1700" dirty="0" smtClean="0">
                <a:solidFill>
                  <a:srgbClr val="3366FF"/>
                </a:solidFill>
              </a:rPr>
              <a:t>/Center for Satellite Applications and Research</a:t>
            </a:r>
          </a:p>
          <a:p>
            <a:endParaRPr lang="en-US" sz="2400" baseline="300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013" y="6423135"/>
            <a:ext cx="827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18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Annual WRF User’s Workshop, </a:t>
            </a:r>
            <a:r>
              <a:rPr lang="en-US" smtClean="0">
                <a:solidFill>
                  <a:srgbClr val="008000"/>
                </a:solidFill>
              </a:rPr>
              <a:t>June 15, </a:t>
            </a:r>
            <a:r>
              <a:rPr lang="en-US" dirty="0" smtClean="0">
                <a:solidFill>
                  <a:srgbClr val="008000"/>
                </a:solidFill>
              </a:rPr>
              <a:t>2017,  Boulder, CO</a:t>
            </a:r>
          </a:p>
        </p:txBody>
      </p:sp>
      <p:pic>
        <p:nvPicPr>
          <p:cNvPr id="10" name="Picture 9" descr="noaa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" y="105839"/>
            <a:ext cx="1342785" cy="1348156"/>
          </a:xfrm>
          <a:prstGeom prst="rect">
            <a:avLst/>
          </a:prstGeom>
        </p:spPr>
      </p:pic>
      <p:pic>
        <p:nvPicPr>
          <p:cNvPr id="11" name="Picture 10" descr="colorado-state-r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10" y="33075"/>
            <a:ext cx="1066178" cy="1487258"/>
          </a:xfrm>
          <a:prstGeom prst="rect">
            <a:avLst/>
          </a:prstGeom>
        </p:spPr>
      </p:pic>
      <p:pic>
        <p:nvPicPr>
          <p:cNvPr id="12" name="Picture 11" descr="1.CIRA_2015-RGB-transp.150dpi-BOLD-TEXT.17x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20" y="185218"/>
            <a:ext cx="2654976" cy="10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8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739937"/>
              </p:ext>
            </p:extLst>
          </p:nvPr>
        </p:nvGraphicFramePr>
        <p:xfrm>
          <a:off x="234339" y="3507928"/>
          <a:ext cx="8693273" cy="317719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92879"/>
                <a:gridCol w="3912639"/>
                <a:gridCol w="4287755"/>
              </a:tblGrid>
              <a:tr h="32806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824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Relatively easy to implement 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Code</a:t>
                      </a:r>
                      <a:r>
                        <a:rPr lang="en-US" sz="1600" baseline="0" dirty="0" smtClean="0"/>
                        <a:t> modifications</a:t>
                      </a:r>
                      <a:r>
                        <a:rPr lang="en-US" sz="1600" dirty="0" smtClean="0"/>
                        <a:t> are limited to GSI only</a:t>
                      </a: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</a:rPr>
                        <a:t>Create bias from using already saturated-then-condensed water vapor from background guess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6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No cloud condensate update</a:t>
                      </a:r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94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In addition to dynamical variables, cloud condensate variables are also updated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Align</a:t>
                      </a:r>
                      <a:r>
                        <a:rPr lang="en-US" sz="1600" baseline="0" dirty="0" smtClean="0"/>
                        <a:t> with </a:t>
                      </a:r>
                      <a:r>
                        <a:rPr lang="en-US" sz="1600" dirty="0" smtClean="0"/>
                        <a:t>all-sky radiance assimilation efforts</a:t>
                      </a:r>
                      <a:r>
                        <a:rPr lang="en-US" sz="1600" baseline="0" dirty="0" smtClean="0"/>
                        <a:t> (see the next few slides)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also need to modify procedures in HWRF related</a:t>
                      </a:r>
                      <a:r>
                        <a:rPr lang="en-US" sz="1600" baseline="0" dirty="0" smtClean="0"/>
                        <a:t> to cloud condensate (vortex relocation) </a:t>
                      </a:r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endParaRPr lang="en-US" sz="1600" dirty="0" smtClean="0"/>
                    </a:p>
                    <a:p>
                      <a:pPr marL="171450" indent="-171450" algn="l">
                        <a:buFont typeface="Arial"/>
                        <a:buChar char="•"/>
                      </a:pPr>
                      <a:r>
                        <a:rPr lang="en-US" sz="1600" dirty="0" smtClean="0"/>
                        <a:t>Depends</a:t>
                      </a:r>
                      <a:r>
                        <a:rPr lang="en-US" sz="1600" baseline="0" dirty="0" smtClean="0"/>
                        <a:t> on c</a:t>
                      </a:r>
                      <a:r>
                        <a:rPr lang="en-US" sz="1600" dirty="0" smtClean="0"/>
                        <a:t>loud microphysics scheme used</a:t>
                      </a:r>
                      <a:r>
                        <a:rPr lang="en-US" sz="1600" baseline="0" dirty="0" smtClean="0"/>
                        <a:t> by HWRF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93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4339" y="218513"/>
            <a:ext cx="8693273" cy="332033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u="sng" dirty="0" smtClean="0"/>
              <a:t>Summary</a:t>
            </a:r>
          </a:p>
          <a:p>
            <a:r>
              <a:rPr lang="en-US" sz="2400" dirty="0" smtClean="0"/>
              <a:t>Fit to observation was improved with operator b)</a:t>
            </a:r>
          </a:p>
          <a:p>
            <a:r>
              <a:rPr lang="en-US" sz="2400" dirty="0" smtClean="0"/>
              <a:t>While there was no obvious improvement in forecast track and size forecast,  intensity forecast was found slightly improved when operator with cloud condensate update (operator b) is used</a:t>
            </a:r>
          </a:p>
          <a:p>
            <a:r>
              <a:rPr lang="en-US" sz="2400" dirty="0" smtClean="0"/>
              <a:t>Although initial cloud condensate field was comparable to observations (synthetic satellite image), there were too many cold clouds during HWRF forecast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063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5330" y="2788556"/>
            <a:ext cx="700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All-Sky ATMS Radiances</a:t>
            </a:r>
          </a:p>
        </p:txBody>
      </p:sp>
    </p:spTree>
    <p:extLst>
      <p:ext uri="{BB962C8B-B14F-4D97-AF65-F5344CB8AC3E}">
        <p14:creationId xmlns:p14="http://schemas.microsoft.com/office/powerpoint/2010/main" val="326066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88" y="1143000"/>
            <a:ext cx="8844460" cy="582671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Inherit the GSI all-sky assimilation capability developed for GFS </a:t>
            </a:r>
            <a:r>
              <a:rPr lang="en-US" sz="2400" dirty="0" smtClean="0">
                <a:solidFill>
                  <a:srgbClr val="7F7F7F"/>
                </a:solidFill>
              </a:rPr>
              <a:t>(</a:t>
            </a:r>
            <a:r>
              <a:rPr lang="en-US" sz="2400" i="1" dirty="0">
                <a:solidFill>
                  <a:srgbClr val="7F7F7F"/>
                </a:solidFill>
              </a:rPr>
              <a:t>Zhu et al. </a:t>
            </a:r>
            <a:r>
              <a:rPr lang="en-US" sz="2400" i="1" dirty="0" smtClean="0">
                <a:solidFill>
                  <a:srgbClr val="7F7F7F"/>
                </a:solidFill>
              </a:rPr>
              <a:t>2016)</a:t>
            </a:r>
            <a:r>
              <a:rPr lang="en-US" sz="2400" dirty="0" smtClean="0"/>
              <a:t> by adding </a:t>
            </a:r>
            <a:r>
              <a:rPr lang="en-US" sz="2400" b="1" dirty="0"/>
              <a:t>CWM</a:t>
            </a:r>
            <a:r>
              <a:rPr lang="en-US" sz="2400" dirty="0"/>
              <a:t> as control variable </a:t>
            </a:r>
            <a:r>
              <a:rPr lang="en-US" sz="2400" dirty="0" smtClean="0"/>
              <a:t>and including </a:t>
            </a:r>
            <a:r>
              <a:rPr lang="en-US" sz="2400" b="1" dirty="0" err="1"/>
              <a:t>ql</a:t>
            </a:r>
            <a:r>
              <a:rPr lang="en-US" sz="2400" dirty="0"/>
              <a:t> and </a:t>
            </a:r>
            <a:r>
              <a:rPr lang="en-US" sz="2400" b="1" dirty="0"/>
              <a:t>qi</a:t>
            </a:r>
            <a:r>
              <a:rPr lang="en-US" sz="2400" dirty="0"/>
              <a:t> </a:t>
            </a:r>
            <a:r>
              <a:rPr lang="en-US" sz="2400" dirty="0" smtClean="0"/>
              <a:t>as </a:t>
            </a:r>
            <a:r>
              <a:rPr lang="en-US" sz="2400" dirty="0"/>
              <a:t>state </a:t>
            </a:r>
            <a:r>
              <a:rPr lang="en-US" sz="2400" dirty="0" smtClean="0"/>
              <a:t>variables, and extend to </a:t>
            </a:r>
            <a:r>
              <a:rPr lang="en-US" sz="2400" b="1" dirty="0" err="1" smtClean="0"/>
              <a:t>qr</a:t>
            </a:r>
            <a:r>
              <a:rPr lang="en-US" sz="2400" dirty="0"/>
              <a:t>, </a:t>
            </a:r>
            <a:r>
              <a:rPr lang="en-US" sz="2400" b="1" dirty="0" err="1"/>
              <a:t>qs</a:t>
            </a:r>
            <a:r>
              <a:rPr lang="en-US" sz="2400" dirty="0"/>
              <a:t>, </a:t>
            </a:r>
            <a:r>
              <a:rPr lang="en-US" sz="2400" b="1" dirty="0" err="1"/>
              <a:t>qg</a:t>
            </a:r>
            <a:r>
              <a:rPr lang="en-US" sz="2400" dirty="0"/>
              <a:t>, and </a:t>
            </a:r>
            <a:r>
              <a:rPr lang="en-US" sz="2400" b="1" dirty="0" err="1" smtClean="0"/>
              <a:t>qh</a:t>
            </a:r>
            <a:endParaRPr lang="en-US" sz="2400" dirty="0" smtClean="0"/>
          </a:p>
          <a:p>
            <a:pPr lvl="1"/>
            <a:r>
              <a:rPr lang="en-US" sz="2000" dirty="0" smtClean="0"/>
              <a:t>Static background error covariance</a:t>
            </a:r>
          </a:p>
          <a:p>
            <a:pPr lvl="1"/>
            <a:r>
              <a:rPr lang="en-US" sz="2000" dirty="0" smtClean="0"/>
              <a:t>Ensemble background error covariance (GFS ensemble, non-native)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An empirical formula based on Ferrier-</a:t>
            </a:r>
            <a:r>
              <a:rPr lang="en-US" sz="2400" dirty="0" err="1" smtClean="0"/>
              <a:t>Aligo</a:t>
            </a:r>
            <a:r>
              <a:rPr lang="en-US" sz="2400" dirty="0" smtClean="0"/>
              <a:t> microphysics scheme for partitioning </a:t>
            </a:r>
            <a:r>
              <a:rPr lang="en-US" sz="2400" b="1" dirty="0" smtClean="0"/>
              <a:t>CWM</a:t>
            </a:r>
            <a:r>
              <a:rPr lang="en-US" sz="2400" dirty="0" smtClean="0"/>
              <a:t> into </a:t>
            </a:r>
            <a:r>
              <a:rPr lang="en-US" sz="2400" b="1" dirty="0" err="1"/>
              <a:t>ql</a:t>
            </a:r>
            <a:r>
              <a:rPr lang="en-US" sz="2400" dirty="0"/>
              <a:t>, </a:t>
            </a:r>
            <a:r>
              <a:rPr lang="en-US" sz="2400" b="1" dirty="0"/>
              <a:t>qi</a:t>
            </a:r>
            <a:r>
              <a:rPr lang="en-US" sz="2400" dirty="0"/>
              <a:t>, </a:t>
            </a:r>
            <a:r>
              <a:rPr lang="en-US" sz="2400" b="1" dirty="0" err="1"/>
              <a:t>qr</a:t>
            </a:r>
            <a:r>
              <a:rPr lang="en-US" sz="2400" dirty="0"/>
              <a:t>, </a:t>
            </a:r>
            <a:r>
              <a:rPr lang="en-US" sz="2400" b="1" dirty="0" err="1"/>
              <a:t>qs</a:t>
            </a:r>
            <a:r>
              <a:rPr lang="en-US" sz="2400" dirty="0"/>
              <a:t>, </a:t>
            </a:r>
            <a:r>
              <a:rPr lang="en-US" sz="2400" b="1" dirty="0" err="1"/>
              <a:t>qg</a:t>
            </a:r>
            <a:r>
              <a:rPr lang="en-US" sz="2400" dirty="0"/>
              <a:t>, and </a:t>
            </a:r>
            <a:r>
              <a:rPr lang="en-US" sz="2400" b="1" dirty="0" err="1" smtClean="0"/>
              <a:t>qh</a:t>
            </a:r>
            <a:r>
              <a:rPr lang="en-US" sz="2400" b="1" dirty="0" smtClean="0"/>
              <a:t> </a:t>
            </a:r>
            <a:r>
              <a:rPr lang="en-US" sz="2400" dirty="0" smtClean="0"/>
              <a:t>with </a:t>
            </a:r>
            <a:r>
              <a:rPr lang="en-US" sz="2400" dirty="0"/>
              <a:t>partition parameters (</a:t>
            </a:r>
            <a:r>
              <a:rPr lang="en-US" sz="2400" b="1" dirty="0"/>
              <a:t>F_ICE</a:t>
            </a:r>
            <a:r>
              <a:rPr lang="en-US" sz="2400" dirty="0"/>
              <a:t>, </a:t>
            </a:r>
            <a:r>
              <a:rPr lang="en-US" sz="2400" b="1" dirty="0"/>
              <a:t>F_RAIN</a:t>
            </a:r>
            <a:r>
              <a:rPr lang="en-US" sz="2400" dirty="0"/>
              <a:t>, and </a:t>
            </a:r>
            <a:r>
              <a:rPr lang="en-US" sz="2400" b="1" dirty="0"/>
              <a:t>F_RIMEF</a:t>
            </a:r>
            <a:r>
              <a:rPr lang="en-US" sz="2400" dirty="0"/>
              <a:t>) </a:t>
            </a:r>
            <a:r>
              <a:rPr lang="en-US" sz="2400" dirty="0" smtClean="0"/>
              <a:t>is available in GSI. The tangent linear and </a:t>
            </a:r>
            <a:r>
              <a:rPr lang="en-US" sz="2400" dirty="0" err="1" smtClean="0"/>
              <a:t>adjoint</a:t>
            </a:r>
            <a:r>
              <a:rPr lang="en-US" sz="2400" dirty="0" smtClean="0"/>
              <a:t> parts of the partition are included in cost function minimization </a:t>
            </a:r>
            <a:r>
              <a:rPr lang="en-US" sz="2400" dirty="0" smtClean="0">
                <a:solidFill>
                  <a:srgbClr val="7F7F7F"/>
                </a:solidFill>
              </a:rPr>
              <a:t>(</a:t>
            </a:r>
            <a:r>
              <a:rPr lang="en-US" sz="2400" i="1" dirty="0" smtClean="0">
                <a:solidFill>
                  <a:srgbClr val="7F7F7F"/>
                </a:solidFill>
              </a:rPr>
              <a:t>Wu and </a:t>
            </a:r>
            <a:r>
              <a:rPr lang="en-US" sz="2400" i="1" dirty="0" err="1" smtClean="0">
                <a:solidFill>
                  <a:srgbClr val="7F7F7F"/>
                </a:solidFill>
              </a:rPr>
              <a:t>Zupanski</a:t>
            </a:r>
            <a:r>
              <a:rPr lang="en-US" sz="2400" i="1" dirty="0" smtClean="0">
                <a:solidFill>
                  <a:srgbClr val="7F7F7F"/>
                </a:solidFill>
              </a:rPr>
              <a:t> 2017</a:t>
            </a:r>
            <a:r>
              <a:rPr lang="en-US" sz="2400" dirty="0" smtClean="0">
                <a:solidFill>
                  <a:srgbClr val="7F7F7F"/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Append </a:t>
            </a:r>
            <a:r>
              <a:rPr lang="en-US" sz="2400" b="1" dirty="0" smtClean="0"/>
              <a:t>CWM</a:t>
            </a:r>
            <a:r>
              <a:rPr lang="en-US" sz="2400" dirty="0" smtClean="0"/>
              <a:t> and its partition parameters from forecast of a previous cycle to background guess, as they are currently not considered during the vortex </a:t>
            </a:r>
            <a:r>
              <a:rPr lang="en-US" sz="2400" dirty="0" smtClean="0"/>
              <a:t>initialization procedure</a:t>
            </a:r>
            <a:r>
              <a:rPr lang="en-US" sz="2400" dirty="0" smtClean="0"/>
              <a:t>, a step prior to GSI data assimilation within HWRF.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3888" y="-39200"/>
            <a:ext cx="8844460" cy="114300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Preparations </a:t>
            </a:r>
            <a:r>
              <a:rPr lang="en-US" u="sng" dirty="0" smtClean="0"/>
              <a:t>for </a:t>
            </a:r>
            <a:r>
              <a:rPr lang="en-US" u="sng" dirty="0"/>
              <a:t>all-sky </a:t>
            </a:r>
            <a:r>
              <a:rPr lang="en-US" u="sng" dirty="0" smtClean="0"/>
              <a:t>radiances assimilation </a:t>
            </a:r>
            <a:r>
              <a:rPr lang="en-US" u="sng" dirty="0"/>
              <a:t>in </a:t>
            </a:r>
            <a:r>
              <a:rPr lang="en-US" u="sng" dirty="0" smtClean="0"/>
              <a:t>HWRF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4322" r="74056" b="75852"/>
          <a:stretch/>
        </p:blipFill>
        <p:spPr>
          <a:xfrm>
            <a:off x="906228" y="895271"/>
            <a:ext cx="3739387" cy="2369480"/>
          </a:xfrm>
          <a:prstGeom prst="rect">
            <a:avLst/>
          </a:prstGeom>
        </p:spPr>
      </p:pic>
      <p:pic>
        <p:nvPicPr>
          <p:cNvPr id="10" name="Picture 9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25699" r="74056" b="54474"/>
          <a:stretch/>
        </p:blipFill>
        <p:spPr>
          <a:xfrm>
            <a:off x="4522429" y="895271"/>
            <a:ext cx="3739387" cy="2369480"/>
          </a:xfrm>
          <a:prstGeom prst="rect">
            <a:avLst/>
          </a:prstGeom>
        </p:spPr>
      </p:pic>
      <p:pic>
        <p:nvPicPr>
          <p:cNvPr id="11" name="Picture 10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68262" r="74056" b="11381"/>
          <a:stretch/>
        </p:blipFill>
        <p:spPr>
          <a:xfrm>
            <a:off x="4541948" y="3186515"/>
            <a:ext cx="3739387" cy="2432922"/>
          </a:xfrm>
          <a:prstGeom prst="rect">
            <a:avLst/>
          </a:prstGeom>
        </p:spPr>
      </p:pic>
      <p:pic>
        <p:nvPicPr>
          <p:cNvPr id="12" name="Picture 11" descr="Fig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46980" r="74056" b="33193"/>
          <a:stretch/>
        </p:blipFill>
        <p:spPr>
          <a:xfrm>
            <a:off x="906228" y="3186515"/>
            <a:ext cx="3739387" cy="2369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1588" y="5544230"/>
            <a:ext cx="8108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ATMS channels 1-4, 7-9, 16-20 are used, but only channel 1 is shown </a:t>
            </a:r>
            <a:r>
              <a:rPr lang="en-US" dirty="0" smtClean="0"/>
              <a:t>here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 and 2 are </a:t>
            </a:r>
            <a:r>
              <a:rPr lang="en-US" dirty="0"/>
              <a:t>sensitive to cloud liquid droplets and </a:t>
            </a:r>
            <a:r>
              <a:rPr lang="en-US" dirty="0" smtClean="0"/>
              <a:t>rain: ocean surface appears cold and condensate associated with hurricane (   ) appears warm (&gt;240K)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Absolute innovation differences = |O-B|-|O-A</a:t>
            </a:r>
            <a:r>
              <a:rPr lang="en-US" dirty="0" smtClean="0"/>
              <a:t>|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5418820" y="6187300"/>
            <a:ext cx="198703" cy="175375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4024" y="2497458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659755" y="543492"/>
            <a:ext cx="597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Hurricane Cristobal (2014) 1800 UTC, August 26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4034" y="22820"/>
            <a:ext cx="78764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ATMS </a:t>
            </a:r>
            <a:r>
              <a:rPr lang="en-US" sz="3200" u="sng" dirty="0" err="1" smtClean="0"/>
              <a:t>Ch</a:t>
            </a:r>
            <a:r>
              <a:rPr lang="en-US" sz="3200" u="sng" dirty="0" smtClean="0"/>
              <a:t> 1: 23.8 GHz (Tb in Kelvin)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361368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0720" y="-118402"/>
            <a:ext cx="8770240" cy="892999"/>
          </a:xfrm>
        </p:spPr>
        <p:txBody>
          <a:bodyPr>
            <a:noAutofit/>
          </a:bodyPr>
          <a:lstStyle/>
          <a:p>
            <a:r>
              <a:rPr lang="en-US" sz="4000" u="sng" dirty="0" smtClean="0"/>
              <a:t>Compare w/ GOES-13 data</a:t>
            </a:r>
            <a:endParaRPr lang="en-US" sz="4000" u="sng" dirty="0"/>
          </a:p>
        </p:txBody>
      </p:sp>
      <p:pic>
        <p:nvPicPr>
          <p:cNvPr id="5" name="Picture 4" descr="hist_tb.gsi_d03.analy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76" y="935475"/>
            <a:ext cx="7400913" cy="2960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089" y="596959"/>
            <a:ext cx="800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Histogram of Tb of observed GOES-13 image </a:t>
            </a:r>
            <a:r>
              <a:rPr lang="en-US" dirty="0"/>
              <a:t>(black) </a:t>
            </a:r>
            <a:r>
              <a:rPr lang="en-US" dirty="0" smtClean="0"/>
              <a:t>and synthetic images (colored)</a:t>
            </a:r>
            <a:endParaRPr lang="en-US" dirty="0"/>
          </a:p>
        </p:txBody>
      </p:sp>
      <p:pic>
        <p:nvPicPr>
          <p:cNvPr id="6" name="Picture 5" descr="hist_tb.gsi_d03.01_ho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803" y="3850480"/>
            <a:ext cx="7406640" cy="2962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2969" y="1295734"/>
            <a:ext cx="221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Analysis: t = 0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55369" y="4213350"/>
            <a:ext cx="221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Forecast: t = 1 h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455678" y="1049725"/>
            <a:ext cx="2047479" cy="168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55678" y="3962491"/>
            <a:ext cx="2047479" cy="168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75692" y="1295734"/>
            <a:ext cx="276830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The distribution of brightness temperature at  t = 0 is consistent with observation, except for CTL (blue) due to no cloud condensate.</a:t>
            </a:r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endParaRPr lang="en-US" sz="1600" dirty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Within </a:t>
            </a:r>
            <a:r>
              <a:rPr lang="en-US" sz="1600" dirty="0"/>
              <a:t>the first hour of the forecasts, a </a:t>
            </a:r>
            <a:r>
              <a:rPr lang="en-US" sz="1600" dirty="0" smtClean="0"/>
              <a:t>discrepancy</a:t>
            </a:r>
            <a:r>
              <a:rPr lang="en-US" sz="1600" dirty="0"/>
              <a:t> </a:t>
            </a:r>
            <a:r>
              <a:rPr lang="en-US" sz="1600" dirty="0" smtClean="0"/>
              <a:t>developed</a:t>
            </a:r>
            <a:r>
              <a:rPr lang="en-US" sz="1600" dirty="0"/>
              <a:t>, where the brightness temperatures are </a:t>
            </a:r>
            <a:r>
              <a:rPr lang="en-US" sz="1600" dirty="0" smtClean="0"/>
              <a:t>around </a:t>
            </a:r>
            <a:r>
              <a:rPr lang="en-US" sz="1600" dirty="0"/>
              <a:t>210 </a:t>
            </a:r>
            <a:r>
              <a:rPr lang="en-US" sz="1600" dirty="0" smtClean="0"/>
              <a:t>K</a:t>
            </a:r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Such discrepancy persists in the following (at least) 24 hours of forecast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59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123709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Summary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28" y="1011847"/>
            <a:ext cx="8513886" cy="369004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Extended GSI capability to assimilate cloud and precipitation-affected satellite observations into HWRF.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Both Hurricane </a:t>
            </a:r>
            <a:r>
              <a:rPr lang="en-US" sz="2400" dirty="0"/>
              <a:t>GPROF hydrometeor retrievals and ATMS all-sky </a:t>
            </a:r>
            <a:r>
              <a:rPr lang="en-US" sz="2400" dirty="0" smtClean="0"/>
              <a:t>radiances were successfully assimilated into HWRF.</a:t>
            </a:r>
          </a:p>
          <a:p>
            <a:endParaRPr lang="en-US" sz="2400" dirty="0" smtClean="0"/>
          </a:p>
          <a:p>
            <a:r>
              <a:rPr lang="en-US" sz="2400" dirty="0" smtClean="0"/>
              <a:t>Although forecast results from all-sky assimilation </a:t>
            </a:r>
            <a:r>
              <a:rPr lang="en-US" sz="2400" dirty="0"/>
              <a:t>measured in metrics including </a:t>
            </a:r>
            <a:r>
              <a:rPr lang="en-US" sz="2400" dirty="0" smtClean="0"/>
              <a:t>track</a:t>
            </a:r>
            <a:r>
              <a:rPr lang="en-US" sz="2400" dirty="0"/>
              <a:t>, intensity, and sizes </a:t>
            </a:r>
            <a:r>
              <a:rPr lang="en-US" sz="2400" dirty="0" smtClean="0"/>
              <a:t>were mixed (not shown), initial cloud fields (synthetic satellite images) from assimilation were comparable to observation.</a:t>
            </a:r>
          </a:p>
          <a:p>
            <a:endParaRPr lang="en-US" sz="2400" dirty="0"/>
          </a:p>
          <a:p>
            <a:r>
              <a:rPr lang="en-US" sz="2400" dirty="0" smtClean="0"/>
              <a:t>HWRF appears to produce too many clouds with cloud top temperature that is too cold compared to observations.</a:t>
            </a:r>
          </a:p>
          <a:p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13588" y="-3114"/>
            <a:ext cx="8373212" cy="6717669"/>
            <a:chOff x="313588" y="-3114"/>
            <a:chExt cx="8373212" cy="6717669"/>
          </a:xfrm>
        </p:grpSpPr>
        <p:sp>
          <p:nvSpPr>
            <p:cNvPr id="6" name="TextBox 5"/>
            <p:cNvSpPr txBox="1"/>
            <p:nvPr/>
          </p:nvSpPr>
          <p:spPr>
            <a:xfrm>
              <a:off x="313588" y="4806340"/>
              <a:ext cx="8373212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2000" dirty="0"/>
                <a:t>Merge the extended capabilities to the HWRF and GSI repository (through DTC Visitor Program) to test and evaluate these new capabilities with more hurricane cases, as possible R2O consideration.</a:t>
              </a:r>
            </a:p>
            <a:p>
              <a:pPr marL="342900" indent="-342900">
                <a:buFont typeface="Wingdings" charset="2"/>
                <a:buChar char="Ø"/>
              </a:pPr>
              <a:endParaRPr lang="en-US" sz="2000" dirty="0"/>
            </a:p>
            <a:p>
              <a:pPr marL="342900" indent="-342900">
                <a:buFont typeface="Wingdings" charset="2"/>
                <a:buChar char="Ø"/>
              </a:pPr>
              <a:r>
                <a:rPr lang="en-US" sz="2000" dirty="0"/>
                <a:t>GOES-16 GLM lightning assimilation in HWRF</a:t>
              </a:r>
            </a:p>
            <a:p>
              <a:endParaRPr lang="en-US" dirty="0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3246677" y="-3114"/>
              <a:ext cx="4123709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u="sng" dirty="0" smtClean="0"/>
                <a:t> and Future Work</a:t>
              </a:r>
              <a:endParaRPr lang="en-US" sz="40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36074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95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Thank you!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11" y="1699953"/>
            <a:ext cx="8670680" cy="49937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900" u="sng" dirty="0" smtClean="0"/>
              <a:t>References:</a:t>
            </a:r>
          </a:p>
          <a:p>
            <a:r>
              <a:rPr lang="en-US" sz="1900" dirty="0" smtClean="0"/>
              <a:t>Brown P. J., </a:t>
            </a:r>
            <a:r>
              <a:rPr lang="en-US" sz="1900" dirty="0" err="1"/>
              <a:t>Kummerow</a:t>
            </a:r>
            <a:r>
              <a:rPr lang="en-US" sz="1900" dirty="0"/>
              <a:t> </a:t>
            </a:r>
            <a:r>
              <a:rPr lang="en-US" sz="1900" dirty="0" smtClean="0"/>
              <a:t>C. D., </a:t>
            </a:r>
            <a:r>
              <a:rPr lang="en-US" sz="1900" dirty="0" err="1"/>
              <a:t>Randel</a:t>
            </a:r>
            <a:r>
              <a:rPr lang="en-US" sz="1900" dirty="0"/>
              <a:t> </a:t>
            </a:r>
            <a:r>
              <a:rPr lang="en-US" sz="1900" dirty="0" smtClean="0"/>
              <a:t>D. L</a:t>
            </a:r>
            <a:r>
              <a:rPr lang="en-US" sz="1900" dirty="0"/>
              <a:t>. 2016. Hurricane GPROF: an optimized ocean microwave rainfall retrieval for tropical cyclones. </a:t>
            </a:r>
            <a:r>
              <a:rPr lang="en-US" sz="1900" i="1" dirty="0"/>
              <a:t>Journal of Atmospheric and Oceanic Tech</a:t>
            </a:r>
            <a:r>
              <a:rPr lang="en-US" sz="1900" dirty="0"/>
              <a:t>nology 33: 1539–1556. </a:t>
            </a:r>
            <a:r>
              <a:rPr lang="en-US" sz="1900" dirty="0">
                <a:hlinkClick r:id="rId2"/>
              </a:rPr>
              <a:t>https://doi.org/10.1175/JTECH-D-15-0234.1</a:t>
            </a:r>
            <a:r>
              <a:rPr lang="en-US" sz="1900" dirty="0" smtClean="0"/>
              <a:t>.</a:t>
            </a:r>
          </a:p>
          <a:p>
            <a:endParaRPr lang="en-US" sz="1900" dirty="0" smtClean="0"/>
          </a:p>
          <a:p>
            <a:r>
              <a:rPr lang="en-US" sz="1900" dirty="0" err="1"/>
              <a:t>Tallapragada</a:t>
            </a:r>
            <a:r>
              <a:rPr lang="en-US" sz="1900" dirty="0"/>
              <a:t> </a:t>
            </a:r>
            <a:r>
              <a:rPr lang="en-US" sz="1900" dirty="0" smtClean="0"/>
              <a:t>V., </a:t>
            </a:r>
            <a:r>
              <a:rPr lang="en-US" sz="1900" dirty="0" err="1"/>
              <a:t>Bernadet</a:t>
            </a:r>
            <a:r>
              <a:rPr lang="en-US" sz="1900" dirty="0"/>
              <a:t> </a:t>
            </a:r>
            <a:r>
              <a:rPr lang="en-US" sz="1900" dirty="0" smtClean="0"/>
              <a:t>L., </a:t>
            </a:r>
            <a:r>
              <a:rPr lang="en-US" sz="1900" dirty="0" err="1"/>
              <a:t>Biswas</a:t>
            </a:r>
            <a:r>
              <a:rPr lang="en-US" sz="1900" dirty="0"/>
              <a:t> </a:t>
            </a:r>
            <a:r>
              <a:rPr lang="en-US" sz="1900" dirty="0" smtClean="0"/>
              <a:t>M. K., </a:t>
            </a:r>
            <a:r>
              <a:rPr lang="en-US" sz="1900" dirty="0" err="1"/>
              <a:t>Ginis</a:t>
            </a:r>
            <a:r>
              <a:rPr lang="en-US" sz="1900" dirty="0"/>
              <a:t> </a:t>
            </a:r>
            <a:r>
              <a:rPr lang="en-US" sz="1900" dirty="0" smtClean="0"/>
              <a:t>I., </a:t>
            </a:r>
            <a:r>
              <a:rPr lang="en-US" sz="1900" dirty="0"/>
              <a:t>Kwon </a:t>
            </a:r>
            <a:r>
              <a:rPr lang="en-US" sz="1900" dirty="0" smtClean="0"/>
              <a:t>Y., </a:t>
            </a:r>
            <a:r>
              <a:rPr lang="en-US" sz="1900" dirty="0"/>
              <a:t>Liu </a:t>
            </a:r>
            <a:r>
              <a:rPr lang="en-US" sz="1900" dirty="0" smtClean="0"/>
              <a:t>Q., </a:t>
            </a:r>
            <a:r>
              <a:rPr lang="en-US" sz="1900" dirty="0" err="1"/>
              <a:t>Marchok</a:t>
            </a:r>
            <a:r>
              <a:rPr lang="en-US" sz="1900" dirty="0"/>
              <a:t> </a:t>
            </a:r>
            <a:r>
              <a:rPr lang="en-US" sz="1900" dirty="0" smtClean="0"/>
              <a:t>T., </a:t>
            </a:r>
            <a:r>
              <a:rPr lang="en-US" sz="1900" dirty="0" err="1"/>
              <a:t>Sheinin</a:t>
            </a:r>
            <a:r>
              <a:rPr lang="en-US" sz="1900" dirty="0"/>
              <a:t> </a:t>
            </a:r>
            <a:r>
              <a:rPr lang="en-US" sz="1900" dirty="0" smtClean="0"/>
              <a:t>D., </a:t>
            </a:r>
            <a:r>
              <a:rPr lang="en-US" sz="1900" dirty="0"/>
              <a:t>Thomas </a:t>
            </a:r>
            <a:r>
              <a:rPr lang="en-US" sz="1900" dirty="0" smtClean="0"/>
              <a:t>B., </a:t>
            </a:r>
            <a:r>
              <a:rPr lang="en-US" sz="1900" dirty="0"/>
              <a:t>Tong </a:t>
            </a:r>
            <a:r>
              <a:rPr lang="en-US" sz="1900" dirty="0" smtClean="0"/>
              <a:t>M., </a:t>
            </a:r>
            <a:r>
              <a:rPr lang="en-US" sz="1900" dirty="0"/>
              <a:t>Trahan </a:t>
            </a:r>
            <a:r>
              <a:rPr lang="en-US" sz="1900" dirty="0" smtClean="0"/>
              <a:t>S., </a:t>
            </a:r>
            <a:r>
              <a:rPr lang="en-US" sz="1900" dirty="0"/>
              <a:t>Wang </a:t>
            </a:r>
            <a:r>
              <a:rPr lang="en-US" sz="1900" dirty="0" smtClean="0"/>
              <a:t>W., </a:t>
            </a:r>
            <a:r>
              <a:rPr lang="en-US" sz="1900" dirty="0" err="1"/>
              <a:t>Yablonsky</a:t>
            </a:r>
            <a:r>
              <a:rPr lang="en-US" sz="1900" dirty="0"/>
              <a:t> </a:t>
            </a:r>
            <a:r>
              <a:rPr lang="en-US" sz="1900" dirty="0" smtClean="0"/>
              <a:t>R., </a:t>
            </a:r>
            <a:r>
              <a:rPr lang="en-US" sz="1900" dirty="0"/>
              <a:t>Zhang X. 2015. </a:t>
            </a:r>
            <a:r>
              <a:rPr lang="en-US" sz="1900" dirty="0" smtClean="0"/>
              <a:t>Hurricane </a:t>
            </a:r>
            <a:r>
              <a:rPr lang="en-US" sz="1900" dirty="0"/>
              <a:t>Weather Research and Forecasting (HWRF) Model: 2015 scientific </a:t>
            </a:r>
            <a:r>
              <a:rPr lang="en-US" sz="1900" dirty="0" smtClean="0"/>
              <a:t>documentation, </a:t>
            </a:r>
            <a:r>
              <a:rPr lang="en-US" sz="1900" dirty="0" smtClean="0">
                <a:hlinkClick r:id="rId3"/>
              </a:rPr>
              <a:t>http</a:t>
            </a:r>
            <a:r>
              <a:rPr lang="en-US" sz="1900" dirty="0">
                <a:hlinkClick r:id="rId3"/>
              </a:rPr>
              <a:t>://</a:t>
            </a:r>
            <a:r>
              <a:rPr lang="en-US" sz="1900" dirty="0" smtClean="0">
                <a:hlinkClick r:id="rId3"/>
              </a:rPr>
              <a:t>nldr.library.ucar.edu</a:t>
            </a:r>
            <a:r>
              <a:rPr lang="en-US" sz="1900" dirty="0">
                <a:hlinkClick r:id="rId3"/>
              </a:rPr>
              <a:t>/collections/technotes/TECH-NOTE-000-000-000-893.</a:t>
            </a:r>
            <a:r>
              <a:rPr lang="en-US" sz="1900" dirty="0" smtClean="0">
                <a:hlinkClick r:id="rId3"/>
              </a:rPr>
              <a:t>pdf</a:t>
            </a:r>
            <a:endParaRPr lang="en-US" sz="1900" dirty="0" smtClean="0"/>
          </a:p>
          <a:p>
            <a:endParaRPr lang="en-US" sz="1900" dirty="0" smtClean="0"/>
          </a:p>
          <a:p>
            <a:r>
              <a:rPr lang="en-US" sz="1900" dirty="0"/>
              <a:t>Wu </a:t>
            </a:r>
            <a:r>
              <a:rPr lang="en-US" sz="1900" dirty="0" smtClean="0"/>
              <a:t>T.-C., </a:t>
            </a:r>
            <a:r>
              <a:rPr lang="en-US" sz="1900" dirty="0" err="1"/>
              <a:t>Zupanski</a:t>
            </a:r>
            <a:r>
              <a:rPr lang="en-US" sz="1900" dirty="0"/>
              <a:t> </a:t>
            </a:r>
            <a:r>
              <a:rPr lang="en-US" sz="1900" dirty="0" smtClean="0"/>
              <a:t>M., </a:t>
            </a:r>
            <a:r>
              <a:rPr lang="en-US" sz="1900" dirty="0"/>
              <a:t>Grasso </a:t>
            </a:r>
            <a:r>
              <a:rPr lang="en-US" sz="1900" dirty="0" smtClean="0"/>
              <a:t>L. D., </a:t>
            </a:r>
            <a:r>
              <a:rPr lang="en-US" sz="1900" dirty="0"/>
              <a:t>Brown </a:t>
            </a:r>
            <a:r>
              <a:rPr lang="en-US" sz="1900" dirty="0" smtClean="0"/>
              <a:t>P. J., </a:t>
            </a:r>
            <a:r>
              <a:rPr lang="en-US" sz="1900" dirty="0" err="1" smtClean="0"/>
              <a:t>Kummerow</a:t>
            </a:r>
            <a:r>
              <a:rPr lang="en-US" sz="1900" dirty="0" smtClean="0"/>
              <a:t> C. D., </a:t>
            </a:r>
            <a:r>
              <a:rPr lang="en-US" sz="1900" dirty="0" err="1"/>
              <a:t>Knaff</a:t>
            </a:r>
            <a:r>
              <a:rPr lang="en-US" sz="1900" dirty="0"/>
              <a:t> </a:t>
            </a:r>
            <a:r>
              <a:rPr lang="en-US" sz="1900" dirty="0" smtClean="0"/>
              <a:t>J. A</a:t>
            </a:r>
            <a:r>
              <a:rPr lang="en-US" sz="1900" dirty="0"/>
              <a:t>. 2016. </a:t>
            </a:r>
            <a:r>
              <a:rPr lang="en-US" sz="1900" dirty="0" err="1"/>
              <a:t>TheGSI</a:t>
            </a:r>
            <a:r>
              <a:rPr lang="en-US" sz="1900" dirty="0"/>
              <a:t> capability to </a:t>
            </a:r>
            <a:r>
              <a:rPr lang="en-US" sz="1900" dirty="0" smtClean="0"/>
              <a:t>assimilate TRMM and GPM hydrometeor </a:t>
            </a:r>
            <a:r>
              <a:rPr lang="en-US" sz="1900" dirty="0"/>
              <a:t>retrievals in HWRF. </a:t>
            </a:r>
            <a:r>
              <a:rPr lang="en-US" sz="1900" i="1" dirty="0"/>
              <a:t>Quarterly Journal of the Royal Meteorological Society </a:t>
            </a:r>
            <a:r>
              <a:rPr lang="en-US" sz="1900" dirty="0"/>
              <a:t>142: 2768–2787. </a:t>
            </a:r>
            <a:r>
              <a:rPr lang="en-US" sz="1900" dirty="0">
                <a:hlinkClick r:id="rId4"/>
              </a:rPr>
              <a:t>https://doi.org/10.1002/qj.2867</a:t>
            </a:r>
            <a:r>
              <a:rPr lang="en-US" sz="1900" dirty="0" smtClean="0"/>
              <a:t>.</a:t>
            </a:r>
          </a:p>
          <a:p>
            <a:endParaRPr lang="en-US" sz="1900" dirty="0" smtClean="0"/>
          </a:p>
          <a:p>
            <a:r>
              <a:rPr lang="en-US" sz="1900" dirty="0" smtClean="0"/>
              <a:t>Wu T.-C., and </a:t>
            </a:r>
            <a:r>
              <a:rPr lang="en-US" sz="1900" dirty="0" err="1" smtClean="0"/>
              <a:t>Zupanski</a:t>
            </a:r>
            <a:r>
              <a:rPr lang="en-US" sz="1900" dirty="0" smtClean="0"/>
              <a:t> M. 2017. Assimilating GPM hydrometeor </a:t>
            </a:r>
            <a:r>
              <a:rPr lang="en-US" sz="1900" dirty="0"/>
              <a:t>retrievals in </a:t>
            </a:r>
            <a:r>
              <a:rPr lang="en-US" sz="1900" dirty="0" smtClean="0"/>
              <a:t>HWRF: choice of observation operators. </a:t>
            </a:r>
            <a:r>
              <a:rPr lang="en-US" sz="1900" i="1" dirty="0" smtClean="0"/>
              <a:t>Atmospheric Science Letters </a:t>
            </a:r>
            <a:r>
              <a:rPr lang="en-US" sz="1900" dirty="0" smtClean="0"/>
              <a:t>18: 238–245. </a:t>
            </a:r>
            <a:r>
              <a:rPr lang="en-US" sz="1900" dirty="0" smtClean="0">
                <a:hlinkClick r:id="rId5"/>
              </a:rPr>
              <a:t>https</a:t>
            </a:r>
            <a:r>
              <a:rPr lang="en-US" sz="1900" dirty="0">
                <a:hlinkClick r:id="rId5"/>
              </a:rPr>
              <a:t>://doi.org/10.1002</a:t>
            </a:r>
            <a:r>
              <a:rPr lang="en-US" sz="1900" dirty="0" smtClean="0">
                <a:hlinkClick r:id="rId5"/>
              </a:rPr>
              <a:t>/asl.748</a:t>
            </a:r>
            <a:r>
              <a:rPr lang="en-US" sz="1900" dirty="0" smtClean="0"/>
              <a:t>.</a:t>
            </a:r>
          </a:p>
          <a:p>
            <a:endParaRPr lang="en-US" sz="1900" dirty="0" smtClean="0"/>
          </a:p>
          <a:p>
            <a:r>
              <a:rPr lang="en-US" sz="2000" dirty="0"/>
              <a:t>Zhu </a:t>
            </a:r>
            <a:r>
              <a:rPr lang="en-US" sz="2000" dirty="0" smtClean="0"/>
              <a:t>Y., </a:t>
            </a:r>
            <a:r>
              <a:rPr lang="en-US" sz="2000" dirty="0"/>
              <a:t>Liu </a:t>
            </a:r>
            <a:r>
              <a:rPr lang="en-US" sz="2000" dirty="0" smtClean="0"/>
              <a:t>E., </a:t>
            </a:r>
            <a:r>
              <a:rPr lang="en-US" sz="2000" dirty="0" err="1"/>
              <a:t>Mahajan</a:t>
            </a:r>
            <a:r>
              <a:rPr lang="en-US" sz="2000" dirty="0"/>
              <a:t> </a:t>
            </a:r>
            <a:r>
              <a:rPr lang="en-US" sz="2000" dirty="0" smtClean="0"/>
              <a:t>R., </a:t>
            </a:r>
            <a:r>
              <a:rPr lang="en-US" sz="2000" dirty="0"/>
              <a:t>Thomas </a:t>
            </a:r>
            <a:r>
              <a:rPr lang="en-US" sz="2000" dirty="0" smtClean="0"/>
              <a:t>C., </a:t>
            </a:r>
            <a:r>
              <a:rPr lang="en-US" sz="2000" dirty="0"/>
              <a:t>Groff </a:t>
            </a:r>
            <a:r>
              <a:rPr lang="en-US" sz="2000" dirty="0" smtClean="0"/>
              <a:t>D., </a:t>
            </a:r>
            <a:r>
              <a:rPr lang="en-US" sz="2000" dirty="0"/>
              <a:t>Van </a:t>
            </a:r>
            <a:r>
              <a:rPr lang="en-US" sz="2000" dirty="0" err="1"/>
              <a:t>Delst</a:t>
            </a:r>
            <a:r>
              <a:rPr lang="en-US" sz="2000" dirty="0"/>
              <a:t> </a:t>
            </a:r>
            <a:r>
              <a:rPr lang="en-US" sz="2000" dirty="0" smtClean="0"/>
              <a:t>P., </a:t>
            </a:r>
            <a:r>
              <a:rPr lang="en-US" sz="2000" dirty="0"/>
              <a:t>Collard </a:t>
            </a:r>
            <a:r>
              <a:rPr lang="en-US" sz="2000" dirty="0" smtClean="0"/>
              <a:t>A., </a:t>
            </a:r>
            <a:r>
              <a:rPr lang="en-US" sz="2000" dirty="0"/>
              <a:t>Kleist </a:t>
            </a:r>
            <a:r>
              <a:rPr lang="en-US" sz="2000" dirty="0" smtClean="0"/>
              <a:t>D., </a:t>
            </a:r>
            <a:r>
              <a:rPr lang="en-US" sz="2000" dirty="0" err="1"/>
              <a:t>Treadon</a:t>
            </a:r>
            <a:r>
              <a:rPr lang="en-US" sz="2000" dirty="0"/>
              <a:t> </a:t>
            </a:r>
            <a:r>
              <a:rPr lang="en-US" sz="2000" dirty="0" smtClean="0"/>
              <a:t>R., </a:t>
            </a:r>
            <a:r>
              <a:rPr lang="en-US" sz="2000" dirty="0" err="1"/>
              <a:t>Derber</a:t>
            </a:r>
            <a:r>
              <a:rPr lang="en-US" sz="2000" dirty="0"/>
              <a:t> </a:t>
            </a:r>
            <a:r>
              <a:rPr lang="en-US" sz="2000" dirty="0" smtClean="0"/>
              <a:t>J. C</a:t>
            </a:r>
            <a:r>
              <a:rPr lang="en-US" sz="2000" dirty="0"/>
              <a:t>. 2016. All-sky microwave radiance assimilation </a:t>
            </a:r>
            <a:r>
              <a:rPr lang="en-US" sz="2000" dirty="0" smtClean="0"/>
              <a:t>in NCEP’s GSI </a:t>
            </a:r>
            <a:r>
              <a:rPr lang="en-US" sz="2000" dirty="0"/>
              <a:t>analysis system. </a:t>
            </a:r>
            <a:r>
              <a:rPr lang="en-US" sz="2000" dirty="0" err="1"/>
              <a:t>MonthlyWeather</a:t>
            </a:r>
            <a:r>
              <a:rPr lang="en-US" sz="2000" dirty="0"/>
              <a:t> Review 144: 4709–4735. </a:t>
            </a:r>
            <a:r>
              <a:rPr lang="en-US" sz="2000" dirty="0">
                <a:hlinkClick r:id="rId6"/>
              </a:rPr>
              <a:t>https://doi.org/10.1175/MWR-D-15-</a:t>
            </a:r>
            <a:r>
              <a:rPr lang="en-US" sz="2000" dirty="0" smtClean="0">
                <a:hlinkClick r:id="rId6"/>
              </a:rPr>
              <a:t>0445.1</a:t>
            </a:r>
            <a:r>
              <a:rPr lang="en-US" sz="2000" dirty="0" smtClean="0"/>
              <a:t>.</a:t>
            </a:r>
            <a:endParaRPr lang="en-US" sz="19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71410" y="1187089"/>
            <a:ext cx="716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CIRA Data Assimilation </a:t>
            </a:r>
            <a:r>
              <a:rPr lang="en-US" dirty="0" smtClean="0"/>
              <a:t>Group </a:t>
            </a: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da.cira.colostate.edu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3983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6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5529" y="438040"/>
            <a:ext cx="5412618" cy="6367483"/>
            <a:chOff x="99220" y="343974"/>
            <a:chExt cx="5412618" cy="6367483"/>
          </a:xfrm>
        </p:grpSpPr>
        <p:pic>
          <p:nvPicPr>
            <p:cNvPr id="4" name="Picture 3" descr="HGPROF_IntWC_ges_anl_diff.gsi_d03.AddHGPROF_IntWC_noHydro.Gonzalo2014_From101606_201410161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2" t="7153" r="50895"/>
            <a:stretch/>
          </p:blipFill>
          <p:spPr>
            <a:xfrm>
              <a:off x="99220" y="343974"/>
              <a:ext cx="2708089" cy="6367483"/>
            </a:xfrm>
            <a:prstGeom prst="rect">
              <a:avLst/>
            </a:prstGeom>
          </p:spPr>
        </p:pic>
        <p:pic>
          <p:nvPicPr>
            <p:cNvPr id="5" name="Picture 4" descr="HGPROF_IntWC_ges_anl_diff.gsi_d03.AddHGPROF_IntWC.Gonzalo2014_From101606_201410161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0" t="36350" r="51113"/>
            <a:stretch/>
          </p:blipFill>
          <p:spPr>
            <a:xfrm>
              <a:off x="2777459" y="2346362"/>
              <a:ext cx="2734379" cy="4365095"/>
            </a:xfrm>
            <a:prstGeom prst="rect">
              <a:avLst/>
            </a:prstGeom>
          </p:spPr>
        </p:pic>
      </p:grpSp>
      <p:pic>
        <p:nvPicPr>
          <p:cNvPr id="8" name="Picture 7" descr="Fig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7" b="15456"/>
          <a:stretch/>
        </p:blipFill>
        <p:spPr>
          <a:xfrm>
            <a:off x="6043950" y="240487"/>
            <a:ext cx="2718700" cy="27233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995" y="124012"/>
            <a:ext cx="318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ntegrated SWC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1299" y="2413555"/>
            <a:ext cx="2726540" cy="403708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97839" y="2413555"/>
            <a:ext cx="2726540" cy="4037082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43950" y="3111892"/>
            <a:ext cx="29412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Operator a): </a:t>
            </a:r>
            <a:r>
              <a:rPr lang="en-US" dirty="0" smtClean="0">
                <a:solidFill>
                  <a:srgbClr val="000000"/>
                </a:solidFill>
              </a:rPr>
              <a:t>although values of solid water contents comparable to observed ones, they are displaced to the east of Gonzalo</a:t>
            </a:r>
          </a:p>
          <a:p>
            <a:endParaRPr lang="en-US" dirty="0" smtClean="0">
              <a:solidFill>
                <a:srgbClr val="2DBD1C"/>
              </a:solidFill>
            </a:endParaRPr>
          </a:p>
          <a:p>
            <a:r>
              <a:rPr lang="en-US" dirty="0" smtClean="0">
                <a:solidFill>
                  <a:srgbClr val="2DBD1C"/>
                </a:solidFill>
              </a:rPr>
              <a:t>Operator b):  </a:t>
            </a:r>
            <a:r>
              <a:rPr lang="en-US" dirty="0" smtClean="0">
                <a:solidFill>
                  <a:srgbClr val="000000"/>
                </a:solidFill>
              </a:rPr>
              <a:t>In general, distribution of solid water contents is similar to observed ones, but their values are much larger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3618" y="833367"/>
            <a:ext cx="2597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Hurricane Gonzalo (2014)</a:t>
            </a:r>
          </a:p>
          <a:p>
            <a:endParaRPr lang="en-US" dirty="0"/>
          </a:p>
          <a:p>
            <a:r>
              <a:rPr lang="en-US" dirty="0" smtClean="0"/>
              <a:t>2014/10/16 1200 UTC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231398" y="2137872"/>
            <a:ext cx="1511940" cy="65695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Analysis increment</a:t>
            </a:r>
            <a:endParaRPr lang="en-US" u="sng" dirty="0"/>
          </a:p>
        </p:txBody>
      </p:sp>
      <p:pic>
        <p:nvPicPr>
          <p:cNvPr id="5" name="Picture 4" descr="Fig3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7"/>
          <a:stretch/>
        </p:blipFill>
        <p:spPr>
          <a:xfrm>
            <a:off x="193244" y="3995218"/>
            <a:ext cx="8630863" cy="20293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8841" y="1383317"/>
            <a:ext cx="8541158" cy="2255301"/>
            <a:chOff x="381607" y="3084116"/>
            <a:chExt cx="8250263" cy="1960496"/>
          </a:xfrm>
        </p:grpSpPr>
        <p:pic>
          <p:nvPicPr>
            <p:cNvPr id="4" name="Picture 3" descr="Fig3_new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31" b="12303"/>
            <a:stretch/>
          </p:blipFill>
          <p:spPr>
            <a:xfrm>
              <a:off x="381607" y="3084116"/>
              <a:ext cx="8250263" cy="1960496"/>
            </a:xfrm>
            <a:prstGeom prst="rect">
              <a:avLst/>
            </a:prstGeom>
          </p:spPr>
        </p:pic>
        <p:pic>
          <p:nvPicPr>
            <p:cNvPr id="6" name="Picture 5" descr="Fig3_new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503"/>
            <a:stretch/>
          </p:blipFill>
          <p:spPr>
            <a:xfrm>
              <a:off x="381607" y="3118364"/>
              <a:ext cx="8250263" cy="20008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11653" y="1390877"/>
            <a:ext cx="8707462" cy="2260173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244" y="3901719"/>
            <a:ext cx="8707462" cy="2260173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03829" y="6281901"/>
            <a:ext cx="587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Operator a) </a:t>
            </a:r>
            <a:r>
              <a:rPr lang="en-US" sz="2400" dirty="0" err="1" smtClean="0">
                <a:solidFill>
                  <a:srgbClr val="3366FF"/>
                </a:solidFill>
              </a:rPr>
              <a:t>noHydro</a:t>
            </a:r>
            <a:r>
              <a:rPr lang="en-US" sz="2400" dirty="0" smtClean="0">
                <a:solidFill>
                  <a:srgbClr val="3366FF"/>
                </a:solidFill>
              </a:rPr>
              <a:t>         </a:t>
            </a:r>
            <a:r>
              <a:rPr lang="en-US" sz="2400" dirty="0" smtClean="0">
                <a:solidFill>
                  <a:srgbClr val="2DBD1C"/>
                </a:solidFill>
              </a:rPr>
              <a:t>Operator b) Hydro</a:t>
            </a:r>
            <a:endParaRPr lang="en-US" sz="2400" dirty="0">
              <a:solidFill>
                <a:srgbClr val="2DB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06-09 at 9.1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6" y="1059463"/>
            <a:ext cx="8260357" cy="558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7" y="50563"/>
            <a:ext cx="8893759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Hurricane WRF (HWRF) v3.7a System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862" y="3535556"/>
            <a:ext cx="1928409" cy="740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1271" y="3192624"/>
            <a:ext cx="45307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GSI: </a:t>
            </a:r>
            <a:r>
              <a:rPr lang="en-US" sz="2200" dirty="0" err="1" smtClean="0">
                <a:solidFill>
                  <a:srgbClr val="FF0000"/>
                </a:solidFill>
              </a:rPr>
              <a:t>Gridpoint</a:t>
            </a:r>
            <a:r>
              <a:rPr lang="en-US" sz="2200" dirty="0" smtClean="0">
                <a:solidFill>
                  <a:srgbClr val="FF0000"/>
                </a:solidFill>
              </a:rPr>
              <a:t> Statistical Interpolation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71" y="522189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HWRF employs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the hybrid 3DEnVar GSI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20 % static + 80 % ensemble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background error covariance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9651" y="4628782"/>
            <a:ext cx="20173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WRF NMM core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56389" y="1028103"/>
            <a:ext cx="40383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v</a:t>
            </a:r>
            <a:r>
              <a:rPr lang="en-US" sz="2200" dirty="0" smtClean="0"/>
              <a:t>3.7a </a:t>
            </a:r>
            <a:r>
              <a:rPr lang="en-US" sz="2200" dirty="0" smtClean="0"/>
              <a:t>is functionally equivalent to</a:t>
            </a:r>
          </a:p>
          <a:p>
            <a:r>
              <a:rPr lang="en-US" sz="2200" dirty="0" smtClean="0"/>
              <a:t>the 2015 operational version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38307" y="6202413"/>
            <a:ext cx="24313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HWRF Scientific Document</a:t>
            </a:r>
          </a:p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Tallapragada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 (2015)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10058" y="2918522"/>
            <a:ext cx="3626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o</a:t>
            </a:r>
            <a:r>
              <a:rPr lang="en-US" sz="1600" dirty="0" smtClean="0"/>
              <a:t>r Vortex initialization / </a:t>
            </a:r>
            <a:r>
              <a:rPr lang="en-US" sz="1600" dirty="0" smtClean="0"/>
              <a:t>Vortex </a:t>
            </a:r>
            <a:r>
              <a:rPr lang="en-US" sz="1600" dirty="0" smtClean="0"/>
              <a:t>relocation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742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9"/>
            <a:ext cx="8229600" cy="1143000"/>
          </a:xfrm>
        </p:spPr>
        <p:txBody>
          <a:bodyPr/>
          <a:lstStyle/>
          <a:p>
            <a:r>
              <a:rPr lang="en-US" u="sng" dirty="0" smtClean="0"/>
              <a:t>ATMS Channel Selection</a:t>
            </a:r>
            <a:endParaRPr lang="en-US" u="sng" dirty="0"/>
          </a:p>
        </p:txBody>
      </p:sp>
      <p:pic>
        <p:nvPicPr>
          <p:cNvPr id="4" name="Picture 3" descr="Screen Shot 2017-06-12 at 11.35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6458"/>
            <a:ext cx="8134966" cy="3698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59104"/>
            <a:ext cx="8477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1-2: sensitive to cloud liquid droplets and rain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7-9: provides information about the warm core of hurricane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16: helps identify the location of the deepest convection through a scattering signal from precipitation-sized ice particles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</a:t>
            </a:r>
            <a:r>
              <a:rPr lang="en-US" dirty="0" smtClean="0"/>
              <a:t> 17-20: water vapor channels make moisture sounding possible in clear-sky regions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65815" y="2789367"/>
            <a:ext cx="162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</a:rPr>
              <a:t>c</a:t>
            </a:r>
            <a:r>
              <a:rPr lang="en-US" dirty="0" smtClean="0">
                <a:solidFill>
                  <a:srgbClr val="3366FF"/>
                </a:solidFill>
              </a:rPr>
              <a:t>lear-sky error for now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440"/>
            <a:ext cx="8229600" cy="892999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HWRF Configuration (v3.7a)</a:t>
            </a:r>
            <a:endParaRPr lang="en-US" sz="4000" u="sng" dirty="0"/>
          </a:p>
        </p:txBody>
      </p:sp>
      <p:sp>
        <p:nvSpPr>
          <p:cNvPr id="5" name="Rectangle 4"/>
          <p:cNvSpPr/>
          <p:nvPr/>
        </p:nvSpPr>
        <p:spPr>
          <a:xfrm>
            <a:off x="4020165" y="3639806"/>
            <a:ext cx="4944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60 vertical levels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Model top pressure = 2 </a:t>
            </a:r>
            <a:r>
              <a:rPr lang="en-US" sz="2000" dirty="0" err="1" smtClean="0"/>
              <a:t>mb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FGAT: -3 h, 0 h, +3 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Community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Transfer Model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667574"/>
              </p:ext>
            </p:extLst>
          </p:nvPr>
        </p:nvGraphicFramePr>
        <p:xfrm>
          <a:off x="4020165" y="1344927"/>
          <a:ext cx="4944080" cy="21375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8816"/>
                <a:gridCol w="816865"/>
                <a:gridCol w="1188713"/>
                <a:gridCol w="967733"/>
                <a:gridCol w="981953"/>
              </a:tblGrid>
              <a:tr h="6135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Domain (</a:t>
                      </a:r>
                      <a:r>
                        <a:rPr lang="el-GR" sz="1200" dirty="0" smtClean="0"/>
                        <a:t>Δ</a:t>
                      </a:r>
                      <a:r>
                        <a:rPr lang="en-US" sz="1200" dirty="0" smtClean="0"/>
                        <a:t>x)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Domain size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Data assimilation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Conv.</a:t>
                      </a:r>
                      <a:r>
                        <a:rPr lang="en-US" sz="12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observation assimilated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Satellite radiance assimilated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D01</a:t>
                      </a:r>
                    </a:p>
                    <a:p>
                      <a:pPr algn="ctr"/>
                      <a:r>
                        <a:rPr lang="en-US" sz="1200" dirty="0" smtClean="0"/>
                        <a:t>(18 km)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216 x 432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Inherit from GDAS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ghost</a:t>
                      </a:r>
                      <a:r>
                        <a:rPr lang="en-US" sz="1200" baseline="0" dirty="0" smtClean="0"/>
                        <a:t> d02 (6km)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166 x 336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Hybrid </a:t>
                      </a:r>
                    </a:p>
                    <a:p>
                      <a:pPr algn="ctr"/>
                      <a:r>
                        <a:rPr lang="en-US" sz="1200" dirty="0" smtClean="0"/>
                        <a:t>3DEnVar GSI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Yes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Clear sky only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ghost d03 (2km)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250 x 500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Hybrid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3DEnVar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GSI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Yes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Screen Shot 2017-06-09 at 9.28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0" y="876703"/>
            <a:ext cx="3816013" cy="37185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1468" y="2918180"/>
            <a:ext cx="8769815" cy="3528775"/>
            <a:chOff x="241468" y="2633060"/>
            <a:chExt cx="8769815" cy="3528775"/>
          </a:xfrm>
        </p:grpSpPr>
        <p:sp>
          <p:nvSpPr>
            <p:cNvPr id="8" name="Rectangle 7"/>
            <p:cNvSpPr/>
            <p:nvPr/>
          </p:nvSpPr>
          <p:spPr>
            <a:xfrm>
              <a:off x="241468" y="5146172"/>
              <a:ext cx="872277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2000" dirty="0" smtClean="0"/>
                <a:t>To increase the utility of satellite observations in the core of hurricanes, we extends the HWRF-GSI capability to assimilate precipitation-affected data that includes microwave satellite retrievals and radiances. 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973125" y="2633060"/>
              <a:ext cx="5038158" cy="60419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45393" y="4574923"/>
            <a:ext cx="2557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HWRF Scientific Document</a:t>
            </a:r>
          </a:p>
          <a:p>
            <a:pPr algn="ctr"/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Tallapragada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 (2015)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0122" y="1756150"/>
            <a:ext cx="572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d01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014764" y="2812296"/>
            <a:ext cx="572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d02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421511" y="3466453"/>
            <a:ext cx="572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413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5330" y="2788556"/>
            <a:ext cx="700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Microwave Hydrometeor Retrievals</a:t>
            </a:r>
          </a:p>
          <a:p>
            <a:pPr algn="ctr"/>
            <a:r>
              <a:rPr lang="en-US" sz="3600" dirty="0" smtClean="0"/>
              <a:t>Hurricane GPROF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1505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87"/>
            <a:ext cx="8229600" cy="1143000"/>
          </a:xfrm>
        </p:spPr>
        <p:txBody>
          <a:bodyPr/>
          <a:lstStyle/>
          <a:p>
            <a:r>
              <a:rPr lang="en-US" u="sng" dirty="0" smtClean="0"/>
              <a:t>Hurricane GPROF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62" y="1000702"/>
            <a:ext cx="8688152" cy="32506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hurricane-specific microwave retrieval that utilizes data from GMI/TMI and HURDAT2 info </a:t>
            </a:r>
            <a:r>
              <a:rPr lang="en-US" sz="2400" dirty="0" smtClean="0">
                <a:solidFill>
                  <a:srgbClr val="7F7F7F"/>
                </a:solidFill>
              </a:rPr>
              <a:t>(</a:t>
            </a:r>
            <a:r>
              <a:rPr lang="en-US" sz="2400" i="1" dirty="0" smtClean="0">
                <a:solidFill>
                  <a:srgbClr val="7F7F7F"/>
                </a:solidFill>
              </a:rPr>
              <a:t>Brown et al. 2016</a:t>
            </a:r>
            <a:r>
              <a:rPr lang="en-US" sz="2400" dirty="0" smtClean="0">
                <a:solidFill>
                  <a:srgbClr val="7F7F7F"/>
                </a:solidFill>
              </a:rPr>
              <a:t>)</a:t>
            </a:r>
            <a:endParaRPr lang="en-US" sz="2400" dirty="0" smtClean="0"/>
          </a:p>
          <a:p>
            <a:r>
              <a:rPr lang="en-US" sz="2400" dirty="0" smtClean="0"/>
              <a:t>Provides retrieved instantaneous rain rates and hydrometeor profiles (cloud water, rain, mixed-phase, and ice)</a:t>
            </a:r>
          </a:p>
          <a:p>
            <a:r>
              <a:rPr lang="en-US" sz="2400" dirty="0" smtClean="0"/>
              <a:t>Transformed into two vertically integrated quantities to be assimilated into HWRF:</a:t>
            </a:r>
          </a:p>
          <a:p>
            <a:pPr lvl="1"/>
            <a:r>
              <a:rPr lang="en-US" sz="2000" dirty="0" smtClean="0"/>
              <a:t>Integrated solid-water content (SWC) in kg m</a:t>
            </a:r>
            <a:r>
              <a:rPr lang="en-US" sz="2000" baseline="30000" dirty="0" smtClean="0"/>
              <a:t>-2</a:t>
            </a:r>
          </a:p>
          <a:p>
            <a:pPr lvl="1"/>
            <a:r>
              <a:rPr lang="en-US" sz="2000" dirty="0" smtClean="0"/>
              <a:t>Integrated liquid-water content (LWC) in kg m</a:t>
            </a:r>
            <a:r>
              <a:rPr lang="en-US" sz="2000" baseline="30000" dirty="0" smtClean="0"/>
              <a:t>-2 </a:t>
            </a:r>
            <a:endParaRPr lang="en-US" sz="2000" baseline="30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459" y="4308125"/>
            <a:ext cx="2534604" cy="2374126"/>
            <a:chOff x="11459" y="4345920"/>
            <a:chExt cx="2534604" cy="2374126"/>
          </a:xfrm>
        </p:grpSpPr>
        <p:pic>
          <p:nvPicPr>
            <p:cNvPr id="6" name="Picture 5" descr="Conv_Obs.gsi_d03.Gonzalo2014_From101606_201410161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0"/>
            <a:stretch/>
          </p:blipFill>
          <p:spPr>
            <a:xfrm>
              <a:off x="11459" y="4653036"/>
              <a:ext cx="2534604" cy="20670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2862" y="4345920"/>
              <a:ext cx="2071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Conventional </a:t>
              </a:r>
              <a:r>
                <a:rPr lang="en-US" dirty="0" err="1" smtClean="0"/>
                <a:t>Obs</a:t>
              </a:r>
              <a:endParaRPr lang="en-US" dirty="0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83104" y="4308125"/>
            <a:ext cx="6609139" cy="2474289"/>
            <a:chOff x="169944" y="3932329"/>
            <a:chExt cx="7724291" cy="2848189"/>
          </a:xfrm>
        </p:grpSpPr>
        <p:pic>
          <p:nvPicPr>
            <p:cNvPr id="7" name="Picture 6" descr="HGPROF_IntWC_ges_anl_diff.gsi_d03.AddHGPROF_IntWC_noHydro.Gonzalo2014_From101606_201410161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7715" r="9290" b="64619"/>
            <a:stretch/>
          </p:blipFill>
          <p:spPr>
            <a:xfrm>
              <a:off x="169944" y="4151799"/>
              <a:ext cx="7724291" cy="26287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6436" y="3939228"/>
              <a:ext cx="2759169" cy="4251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Integrated SWC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0977" y="3932329"/>
              <a:ext cx="2759169" cy="4251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Integrated LWC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8319" y="6116357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931438" y="6136670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29463" y="6139877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306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3440"/>
            <a:ext cx="8229600" cy="892999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Choices for Observation Operator:</a:t>
            </a:r>
            <a:endParaRPr lang="en-US" sz="40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-3667" y="1059655"/>
            <a:ext cx="86970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lphaLcParenR"/>
            </a:pPr>
            <a:r>
              <a:rPr lang="en-US" sz="2400" dirty="0" smtClean="0"/>
              <a:t>Use current </a:t>
            </a:r>
            <a:r>
              <a:rPr lang="en-US" sz="2400" dirty="0"/>
              <a:t>set of control variables </a:t>
            </a:r>
            <a:r>
              <a:rPr lang="en-US" sz="2400" dirty="0" smtClean="0"/>
              <a:t>that includes </a:t>
            </a:r>
            <a:r>
              <a:rPr lang="en-US" sz="2400" i="1" dirty="0" smtClean="0"/>
              <a:t>T, P, </a:t>
            </a:r>
            <a:r>
              <a:rPr lang="en-US" sz="2400" dirty="0" smtClean="0"/>
              <a:t>and </a:t>
            </a:r>
            <a:r>
              <a:rPr lang="en-US" sz="2400" i="1" dirty="0" smtClean="0"/>
              <a:t>q </a:t>
            </a:r>
            <a:r>
              <a:rPr lang="en-US" sz="2400" dirty="0" smtClean="0"/>
              <a:t>and assume super</a:t>
            </a:r>
            <a:r>
              <a:rPr lang="en-US" sz="2400" dirty="0"/>
              <a:t>-saturated water vapor will condense </a:t>
            </a:r>
            <a:r>
              <a:rPr lang="en-US" sz="2400" dirty="0" smtClean="0"/>
              <a:t>out:</a:t>
            </a:r>
            <a:endParaRPr lang="en-US" sz="2400" dirty="0"/>
          </a:p>
          <a:p>
            <a:pPr lvl="1"/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/>
          </a:p>
          <a:p>
            <a:pPr lvl="1"/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endParaRPr lang="en-US" sz="2400" dirty="0" smtClean="0"/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 smtClean="0"/>
              <a:t>Add cloud condensate control/state variables: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38767" y="2088599"/>
            <a:ext cx="6126403" cy="1585783"/>
            <a:chOff x="1143517" y="2740150"/>
            <a:chExt cx="6126403" cy="158578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2362825"/>
                </p:ext>
              </p:extLst>
            </p:nvPr>
          </p:nvGraphicFramePr>
          <p:xfrm>
            <a:off x="1143517" y="2740150"/>
            <a:ext cx="4242946" cy="764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0" name="Equation" r:id="rId4" imgW="2679700" imgH="482600" progId="Equation.DSMT4">
                    <p:embed/>
                  </p:oleObj>
                </mc:Choice>
                <mc:Fallback>
                  <p:oleObj name="Equation" r:id="rId4" imgW="2679700" imgH="482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43517" y="2740150"/>
                          <a:ext cx="4242946" cy="7646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1822095"/>
                </p:ext>
              </p:extLst>
            </p:nvPr>
          </p:nvGraphicFramePr>
          <p:xfrm>
            <a:off x="1143517" y="3581395"/>
            <a:ext cx="4202113" cy="744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1" name="Equation" r:id="rId6" imgW="2654300" imgH="469900" progId="Equation.DSMT4">
                    <p:embed/>
                  </p:oleObj>
                </mc:Choice>
                <mc:Fallback>
                  <p:oleObj name="Equation" r:id="rId6" imgW="2654300" imgH="469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43517" y="3581395"/>
                          <a:ext cx="4202113" cy="744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345630" y="2935840"/>
              <a:ext cx="1924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ntegrated SWC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45629" y="3774301"/>
              <a:ext cx="1924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ntegrated LWC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5167" y="4586679"/>
            <a:ext cx="3182516" cy="1557397"/>
            <a:chOff x="1143517" y="5015677"/>
            <a:chExt cx="3182516" cy="155739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060669"/>
                </p:ext>
              </p:extLst>
            </p:nvPr>
          </p:nvGraphicFramePr>
          <p:xfrm>
            <a:off x="1143517" y="5015677"/>
            <a:ext cx="3182516" cy="764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2" name="Equation" r:id="rId8" imgW="1955800" imgH="469900" progId="Equation.DSMT4">
                    <p:embed/>
                  </p:oleObj>
                </mc:Choice>
                <mc:Fallback>
                  <p:oleObj name="Equation" r:id="rId8" imgW="1955800" imgH="469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43517" y="5015677"/>
                          <a:ext cx="3182516" cy="7646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505938"/>
                </p:ext>
              </p:extLst>
            </p:nvPr>
          </p:nvGraphicFramePr>
          <p:xfrm>
            <a:off x="1143517" y="5850761"/>
            <a:ext cx="2230438" cy="722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3" name="Equation" r:id="rId10" imgW="1371600" imgH="444500" progId="Equation.DSMT4">
                    <p:embed/>
                  </p:oleObj>
                </mc:Choice>
                <mc:Fallback>
                  <p:oleObj name="Equation" r:id="rId10" imgW="1371600" imgH="444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43517" y="5850761"/>
                          <a:ext cx="2230438" cy="722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228520" y="4532082"/>
            <a:ext cx="4915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HWRF uses Ferrier-</a:t>
            </a:r>
            <a:r>
              <a:rPr lang="en-US" dirty="0" err="1" smtClean="0"/>
              <a:t>Aligo</a:t>
            </a:r>
            <a:r>
              <a:rPr lang="en-US" dirty="0" smtClean="0"/>
              <a:t> microphysics scheme, prognostic microphysical variable is total cloud condensate mass (aka CWM) instead of individual hydrometeor species.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Also need to address the decomposition of CWM into individual hydrometeor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65448" y="3674382"/>
            <a:ext cx="224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Wu et al. (2016)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6174" y="6306170"/>
            <a:ext cx="2911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Wu and </a:t>
            </a:r>
            <a:r>
              <a:rPr lang="en-US" sz="2000" i="1" dirty="0" err="1" smtClean="0">
                <a:solidFill>
                  <a:srgbClr val="7F7F7F"/>
                </a:solidFill>
              </a:rPr>
              <a:t>Zupanski</a:t>
            </a:r>
            <a:r>
              <a:rPr lang="en-US" sz="2000" i="1" dirty="0" smtClean="0">
                <a:solidFill>
                  <a:srgbClr val="7F7F7F"/>
                </a:solidFill>
              </a:rPr>
              <a:t> (2017)</a:t>
            </a:r>
            <a:endParaRPr lang="en-US" sz="2000" i="1" dirty="0">
              <a:solidFill>
                <a:srgbClr val="7F7F7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9432" y="1052936"/>
            <a:ext cx="589335" cy="3483514"/>
            <a:chOff x="349432" y="1052936"/>
            <a:chExt cx="589335" cy="3483514"/>
          </a:xfrm>
        </p:grpSpPr>
        <p:sp>
          <p:nvSpPr>
            <p:cNvPr id="6" name="Oval 5"/>
            <p:cNvSpPr/>
            <p:nvPr/>
          </p:nvSpPr>
          <p:spPr>
            <a:xfrm>
              <a:off x="349432" y="1052936"/>
              <a:ext cx="582615" cy="578011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56152" y="3958439"/>
              <a:ext cx="582615" cy="578011"/>
            </a:xfrm>
            <a:prstGeom prst="ellipse">
              <a:avLst/>
            </a:prstGeom>
            <a:noFill/>
            <a:ln w="38100" cmpd="sng">
              <a:solidFill>
                <a:srgbClr val="2DBD1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9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7" b="15456"/>
          <a:stretch/>
        </p:blipFill>
        <p:spPr>
          <a:xfrm>
            <a:off x="6061280" y="235778"/>
            <a:ext cx="2671717" cy="27233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690" y="437354"/>
            <a:ext cx="5450475" cy="6367483"/>
            <a:chOff x="3868973" y="496374"/>
            <a:chExt cx="5450475" cy="6367483"/>
          </a:xfrm>
        </p:grpSpPr>
        <p:pic>
          <p:nvPicPr>
            <p:cNvPr id="7" name="Picture 6" descr="HGPROF_IntWC_ges_anl_diff.gsi_d03.AddHGPROF_IntWC_noHydro.Gonzalo2014_From101606_201410161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2" t="7153" r="9061"/>
            <a:stretch/>
          </p:blipFill>
          <p:spPr>
            <a:xfrm>
              <a:off x="3868973" y="496374"/>
              <a:ext cx="2752972" cy="6367483"/>
            </a:xfrm>
            <a:prstGeom prst="rect">
              <a:avLst/>
            </a:prstGeom>
          </p:spPr>
        </p:pic>
        <p:pic>
          <p:nvPicPr>
            <p:cNvPr id="8" name="Picture 7" descr="HGPROF_IntWC_ges_anl_diff.gsi_d03.AddHGPROF_IntWC.Gonzalo2014_From101606_201410161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1" t="36350" r="9372"/>
            <a:stretch/>
          </p:blipFill>
          <p:spPr>
            <a:xfrm>
              <a:off x="6563153" y="2498762"/>
              <a:ext cx="2756295" cy="436509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02995" y="111589"/>
            <a:ext cx="318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ntegrated LWC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1299" y="2413555"/>
            <a:ext cx="2726540" cy="403708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97839" y="2413555"/>
            <a:ext cx="2726540" cy="4037082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83618" y="833367"/>
            <a:ext cx="2597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Hurricane Gonzalo (2014)</a:t>
            </a:r>
          </a:p>
          <a:p>
            <a:endParaRPr lang="en-US" dirty="0"/>
          </a:p>
          <a:p>
            <a:r>
              <a:rPr lang="en-US" dirty="0" smtClean="0"/>
              <a:t>2014/10/16 1200 UTC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43950" y="3111892"/>
            <a:ext cx="2941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Operator a): </a:t>
            </a:r>
            <a:r>
              <a:rPr lang="en-US" dirty="0" smtClean="0">
                <a:solidFill>
                  <a:srgbClr val="000000"/>
                </a:solidFill>
              </a:rPr>
              <a:t>values of liquid water contents are generally  lower than observed</a:t>
            </a:r>
          </a:p>
          <a:p>
            <a:endParaRPr lang="en-US" dirty="0" smtClean="0">
              <a:solidFill>
                <a:srgbClr val="2DBD1C"/>
              </a:solidFill>
            </a:endParaRPr>
          </a:p>
          <a:p>
            <a:r>
              <a:rPr lang="en-US" dirty="0" smtClean="0">
                <a:solidFill>
                  <a:srgbClr val="2DBD1C"/>
                </a:solidFill>
              </a:rPr>
              <a:t>Operator b):  </a:t>
            </a:r>
            <a:r>
              <a:rPr lang="en-US" dirty="0" smtClean="0">
                <a:solidFill>
                  <a:srgbClr val="000000"/>
                </a:solidFill>
              </a:rPr>
              <a:t>background values of liquid water contents are comparable to observations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31398" y="2137872"/>
            <a:ext cx="1511940" cy="65695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0732" y="1791524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151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r="37501"/>
          <a:stretch/>
        </p:blipFill>
        <p:spPr>
          <a:xfrm>
            <a:off x="1067125" y="668223"/>
            <a:ext cx="6764392" cy="5871655"/>
          </a:xfrm>
          <a:prstGeom prst="rect">
            <a:avLst/>
          </a:prstGeom>
        </p:spPr>
      </p:pic>
      <p:pic>
        <p:nvPicPr>
          <p:cNvPr id="3" name="Picture 2" descr="tb_d03_2014101706_1h_20141017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5010" y="664150"/>
            <a:ext cx="6766507" cy="5872146"/>
          </a:xfrm>
          <a:prstGeom prst="rect">
            <a:avLst/>
          </a:prstGeom>
        </p:spPr>
      </p:pic>
      <p:pic>
        <p:nvPicPr>
          <p:cNvPr id="4" name="Picture 3" descr="tb_d03_2014101706_2h_20141017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668223"/>
            <a:ext cx="6765942" cy="5871656"/>
          </a:xfrm>
          <a:prstGeom prst="rect">
            <a:avLst/>
          </a:prstGeom>
        </p:spPr>
      </p:pic>
      <p:pic>
        <p:nvPicPr>
          <p:cNvPr id="10" name="Picture 9" descr="tb_d03_2014101706_3h_201410170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5010" y="668223"/>
            <a:ext cx="6765942" cy="5871656"/>
          </a:xfrm>
          <a:prstGeom prst="rect">
            <a:avLst/>
          </a:prstGeom>
        </p:spPr>
      </p:pic>
      <p:pic>
        <p:nvPicPr>
          <p:cNvPr id="11" name="Picture 10" descr="tb_d03_2014101706_4h_201410171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668223"/>
            <a:ext cx="6765942" cy="5871656"/>
          </a:xfrm>
          <a:prstGeom prst="rect">
            <a:avLst/>
          </a:prstGeom>
        </p:spPr>
      </p:pic>
      <p:pic>
        <p:nvPicPr>
          <p:cNvPr id="12" name="Picture 11" descr="tb_d03_2014101706_5h_201410171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668223"/>
            <a:ext cx="6765942" cy="5871656"/>
          </a:xfrm>
          <a:prstGeom prst="rect">
            <a:avLst/>
          </a:prstGeom>
        </p:spPr>
      </p:pic>
      <p:pic>
        <p:nvPicPr>
          <p:cNvPr id="13" name="Picture 12" descr="tb_d03_2014101706_6h_201410171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r="37461"/>
          <a:stretch/>
        </p:blipFill>
        <p:spPr>
          <a:xfrm>
            <a:off x="1067125" y="664150"/>
            <a:ext cx="6765942" cy="5871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5490" y="3656631"/>
            <a:ext cx="3252395" cy="2643869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85840" y="3656631"/>
            <a:ext cx="3245677" cy="2643869"/>
          </a:xfrm>
          <a:prstGeom prst="rect">
            <a:avLst/>
          </a:prstGeom>
          <a:noFill/>
          <a:ln w="38100" cmpd="sng">
            <a:solidFill>
              <a:srgbClr val="2D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59777" y="723387"/>
            <a:ext cx="2371740" cy="1679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0720" y="-118402"/>
            <a:ext cx="8770240" cy="892999"/>
          </a:xfrm>
        </p:spPr>
        <p:txBody>
          <a:bodyPr>
            <a:noAutofit/>
          </a:bodyPr>
          <a:lstStyle/>
          <a:p>
            <a:r>
              <a:rPr lang="en-US" sz="4000" u="sng" dirty="0" smtClean="0"/>
              <a:t>Compare w/ GOES-13 image at 10.7 </a:t>
            </a:r>
            <a:r>
              <a:rPr lang="en-US" sz="4000" u="sng" dirty="0" err="1" smtClean="0"/>
              <a:t>μm</a:t>
            </a:r>
            <a:endParaRPr lang="en-US" sz="4000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5954071" y="6417749"/>
            <a:ext cx="309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(Brightness Temperature in °C)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88193" y="3749723"/>
            <a:ext cx="1919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Operator a)</a:t>
            </a:r>
            <a:endParaRPr lang="en-US" sz="1600" dirty="0">
              <a:solidFill>
                <a:srgbClr val="2DBD1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79651" y="3749723"/>
            <a:ext cx="1919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DBD1C"/>
                </a:solidFill>
              </a:rPr>
              <a:t>Operator b)</a:t>
            </a:r>
            <a:endParaRPr lang="en-US" sz="1600" dirty="0">
              <a:solidFill>
                <a:srgbClr val="2DBD1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68797" y="3048594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512193" y="5617939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968797" y="5607542"/>
            <a:ext cx="110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ghost d03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031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nzalo08L_2014101306_34windradii_meanQ_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94" y="181734"/>
            <a:ext cx="3445082" cy="22967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706" y="-47796"/>
            <a:ext cx="6130647" cy="6938172"/>
            <a:chOff x="1073430" y="0"/>
            <a:chExt cx="6130647" cy="6938172"/>
          </a:xfrm>
        </p:grpSpPr>
        <p:pic>
          <p:nvPicPr>
            <p:cNvPr id="4" name="Picture 3" descr="Fig4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73"/>
            <a:stretch/>
          </p:blipFill>
          <p:spPr>
            <a:xfrm>
              <a:off x="1073430" y="260256"/>
              <a:ext cx="6130647" cy="66779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34551" y="508557"/>
              <a:ext cx="415766" cy="37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34551" y="2958926"/>
              <a:ext cx="48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34551" y="4948189"/>
              <a:ext cx="48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8958" y="0"/>
              <a:ext cx="2124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Track Error (km)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91242" y="0"/>
              <a:ext cx="2890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Intensity Error (</a:t>
              </a:r>
              <a:r>
                <a:rPr lang="en-US" dirty="0" err="1" smtClean="0"/>
                <a:t>hPa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pic>
        <p:nvPicPr>
          <p:cNvPr id="13" name="Picture 12" descr="Gonzalo08L_2014101706_34windradii_meanQ_foreca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44" y="4596330"/>
            <a:ext cx="3456432" cy="23042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16617" y="-47796"/>
            <a:ext cx="234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Size Error (km)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4563" y="855298"/>
            <a:ext cx="140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Operator a)  </a:t>
            </a:r>
          </a:p>
          <a:p>
            <a:r>
              <a:rPr lang="en-US" dirty="0" smtClean="0">
                <a:solidFill>
                  <a:srgbClr val="2DBD1C"/>
                </a:solidFill>
              </a:rPr>
              <a:t>Operator b)</a:t>
            </a:r>
            <a:endParaRPr lang="en-US" dirty="0">
              <a:solidFill>
                <a:srgbClr val="2DBD1C"/>
              </a:solidFill>
            </a:endParaRPr>
          </a:p>
        </p:txBody>
      </p:sp>
      <p:pic>
        <p:nvPicPr>
          <p:cNvPr id="3" name="Picture 2" descr="Gonzalo08L_2014101612_34windradii_meanQ_foreca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44" y="2391895"/>
            <a:ext cx="3456432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1847</Words>
  <Application>Microsoft Macintosh PowerPoint</Application>
  <PresentationFormat>On-screen Show (4:3)</PresentationFormat>
  <Paragraphs>208</Paragraphs>
  <Slides>20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Assimilation of Microwave Hydrometeor Retrievals and All-Sky Radiances in HWRF </vt:lpstr>
      <vt:lpstr>Hurricane WRF (HWRF) v3.7a System </vt:lpstr>
      <vt:lpstr>HWRF Configuration (v3.7a)</vt:lpstr>
      <vt:lpstr>PowerPoint Presentation</vt:lpstr>
      <vt:lpstr>Hurricane GPROF</vt:lpstr>
      <vt:lpstr>Choices for Observation Operator:</vt:lpstr>
      <vt:lpstr>PowerPoint Presentation</vt:lpstr>
      <vt:lpstr>Compare w/ GOES-13 image at 10.7 μm</vt:lpstr>
      <vt:lpstr>PowerPoint Presentation</vt:lpstr>
      <vt:lpstr>PowerPoint Presentation</vt:lpstr>
      <vt:lpstr>PowerPoint Presentation</vt:lpstr>
      <vt:lpstr>Preparations for all-sky radiances assimilation in HWRF</vt:lpstr>
      <vt:lpstr>PowerPoint Presentation</vt:lpstr>
      <vt:lpstr>Compare w/ GOES-13 data</vt:lpstr>
      <vt:lpstr>Summary</vt:lpstr>
      <vt:lpstr>Thank you!</vt:lpstr>
      <vt:lpstr>Backup slides</vt:lpstr>
      <vt:lpstr>PowerPoint Presentation</vt:lpstr>
      <vt:lpstr>Analysis increment</vt:lpstr>
      <vt:lpstr>ATMS Channel Selection</vt:lpstr>
    </vt:vector>
  </TitlesOfParts>
  <Company>CIRA/CSU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Assimilation of Microwave All-Sky Radiances  and Hydrometeor Retrievals in HWRF </dc:title>
  <dc:creator>Ting-Chi Wu</dc:creator>
  <cp:lastModifiedBy>Ting-Chi Wu</cp:lastModifiedBy>
  <cp:revision>121</cp:revision>
  <dcterms:created xsi:type="dcterms:W3CDTF">2017-06-09T14:57:31Z</dcterms:created>
  <dcterms:modified xsi:type="dcterms:W3CDTF">2017-06-15T14:00:25Z</dcterms:modified>
</cp:coreProperties>
</file>