
<file path=[Content_Types].xml><?xml version="1.0" encoding="utf-8"?>
<Types xmlns="http://schemas.openxmlformats.org/package/2006/content-types">
  <Default Extension="pict" ContentType="image/pict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4104" r:id="rId1"/>
  </p:sldMasterIdLst>
  <p:notesMasterIdLst>
    <p:notesMasterId r:id="rId17"/>
  </p:notesMasterIdLst>
  <p:handoutMasterIdLst>
    <p:handoutMasterId r:id="rId18"/>
  </p:handoutMasterIdLst>
  <p:sldIdLst>
    <p:sldId id="256" r:id="rId2"/>
    <p:sldId id="503" r:id="rId3"/>
    <p:sldId id="505" r:id="rId4"/>
    <p:sldId id="507" r:id="rId5"/>
    <p:sldId id="508" r:id="rId6"/>
    <p:sldId id="509" r:id="rId7"/>
    <p:sldId id="528" r:id="rId8"/>
    <p:sldId id="527" r:id="rId9"/>
    <p:sldId id="531" r:id="rId10"/>
    <p:sldId id="514" r:id="rId11"/>
    <p:sldId id="515" r:id="rId12"/>
    <p:sldId id="516" r:id="rId13"/>
    <p:sldId id="517" r:id="rId14"/>
    <p:sldId id="529" r:id="rId15"/>
    <p:sldId id="51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9C700"/>
    <a:srgbClr val="FFEB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 showComments="0">
  <p:normalViewPr>
    <p:restoredLeft sz="17301" autoAdjust="0"/>
    <p:restoredTop sz="97579" autoAdjust="0"/>
  </p:normalViewPr>
  <p:slideViewPr>
    <p:cSldViewPr>
      <p:cViewPr varScale="1">
        <p:scale>
          <a:sx n="144" d="100"/>
          <a:sy n="144" d="100"/>
        </p:scale>
        <p:origin x="-13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Relationship Id="rId2" Type="http://schemas.openxmlformats.org/officeDocument/2006/relationships/image" Target="../media/image4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7EF6A-B554-A54D-9468-365C9FFD5F1E}" type="datetime1">
              <a:rPr lang="en-US" smtClean="0"/>
              <a:pPr/>
              <a:t>6/14/17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8BB7E-584D-472B-878A-0D105455B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366981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759B6-91A6-7640-A60A-2B391A698463}" type="datetime1">
              <a:rPr lang="en-US" smtClean="0"/>
              <a:pPr/>
              <a:t>6/14/17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DFDE0-7E87-4D0C-A795-403F4C50F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10973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DFDE0-7E87-4D0C-A795-403F4C50FDD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E167-2676-B243-B521-90D96F54D13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799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1CC168-7FD7-7F4B-B643-07C90B10273C}" type="slidenum">
              <a:rPr lang="en-US"/>
              <a:pPr/>
              <a:t>3</a:t>
            </a:fld>
            <a:endParaRPr lang="en-US"/>
          </a:p>
        </p:txBody>
      </p:sp>
      <p:sp>
        <p:nvSpPr>
          <p:cNvPr id="737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85279" cy="411306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Beta1=0.25</a:t>
            </a:r>
          </a:p>
          <a:p>
            <a:r>
              <a:rPr lang="en-US" dirty="0" smtClean="0"/>
              <a:t>Beta2=0.75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DFDE0-7E87-4D0C-A795-403F4C50FDD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489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E167-2676-B243-B521-90D96F54D13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7995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E167-2676-B243-B521-90D96F54D13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7995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E167-2676-B243-B521-90D96F54D13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7995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E167-2676-B243-B521-90D96F54D13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7995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E167-2676-B243-B521-90D96F54D13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7995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Hrly</a:t>
            </a:r>
            <a:r>
              <a:rPr lang="en-US" dirty="0" smtClean="0"/>
              <a:t> cycled since 2016090800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DFDE0-7E87-4D0C-A795-403F4C50FDD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4460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5C25-F6C4-F344-B854-51756285CB99}" type="datetime1">
              <a:rPr lang="en-US" smtClean="0"/>
              <a:pPr/>
              <a:t>6/14/17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5459D80-F6AF-4590-8E73-2F013678F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C43D-9887-5644-8535-987A871F1B25}" type="datetime1">
              <a:rPr lang="en-US" smtClean="0"/>
              <a:pPr/>
              <a:t>6/14/17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DBB8-48AB-FD4F-BD50-D8051942FE9E}" type="datetime1">
              <a:rPr lang="en-US" smtClean="0"/>
              <a:pPr/>
              <a:t>6/14/17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E2C2-9B24-CB45-A94B-1244A1D69092}" type="datetime1">
              <a:rPr lang="en-US" smtClean="0"/>
              <a:pPr/>
              <a:t>6/14/17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C515-3A2E-C64D-B617-6447A5E23B23}" type="datetime1">
              <a:rPr lang="en-US" smtClean="0"/>
              <a:pPr/>
              <a:t>6/14/17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8B9E-D767-F342-BD98-9630DE50F238}" type="datetime1">
              <a:rPr lang="en-US" smtClean="0"/>
              <a:pPr/>
              <a:t>6/14/17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BF28-C1C9-EC4B-8591-315904278F8B}" type="datetime1">
              <a:rPr lang="en-US" smtClean="0"/>
              <a:pPr/>
              <a:t>6/14/17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452F-3F0B-C348-A16E-158E41C9B9DD}" type="datetime1">
              <a:rPr lang="en-US" smtClean="0"/>
              <a:pPr/>
              <a:t>6/14/17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57A9-392D-1148-A479-CC3BD4FAB983}" type="datetime1">
              <a:rPr lang="en-US" smtClean="0"/>
              <a:pPr/>
              <a:t>6/14/17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B323-9A57-9740-9A02-CB73E8179A1D}" type="datetime1">
              <a:rPr lang="en-US" smtClean="0"/>
              <a:pPr/>
              <a:t>6/14/17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914D-6352-8840-8807-96A346157ED2}" type="datetime1">
              <a:rPr lang="en-US" smtClean="0"/>
              <a:pPr/>
              <a:t>6/14/17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524116-9E18-654A-AC1C-6C6EF2062E22}" type="datetime1">
              <a:rPr lang="en-US" smtClean="0"/>
              <a:pPr/>
              <a:t>6/14/17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5459D80-F6AF-4590-8E73-2F013678F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67400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124200"/>
            <a:ext cx="7391400" cy="762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Chunhua Zhou</a:t>
            </a:r>
            <a:r>
              <a:rPr lang="en-US" sz="2000" baseline="30000" dirty="0" smtClean="0">
                <a:solidFill>
                  <a:schemeClr val="accent1">
                    <a:lumMod val="75000"/>
                  </a:schemeClr>
                </a:solidFill>
              </a:rPr>
              <a:t>1,3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Hui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Shao</a:t>
            </a:r>
            <a:r>
              <a:rPr lang="en-US" sz="2000" baseline="30000" dirty="0" smtClean="0">
                <a:solidFill>
                  <a:schemeClr val="accent1">
                    <a:lumMod val="75000"/>
                  </a:schemeClr>
                </a:solidFill>
              </a:rPr>
              <a:t>1,3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, Ming Hu</a:t>
            </a:r>
            <a:r>
              <a:rPr lang="en-US" sz="2000" baseline="30000" dirty="0" smtClean="0">
                <a:solidFill>
                  <a:schemeClr val="accent1">
                    <a:lumMod val="75000"/>
                  </a:schemeClr>
                </a:solidFill>
              </a:rPr>
              <a:t>2,3,4  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Jeff Beck</a:t>
            </a:r>
            <a:r>
              <a:rPr lang="en-US" sz="2000" baseline="30000" dirty="0" smtClean="0">
                <a:solidFill>
                  <a:schemeClr val="accent1">
                    <a:lumMod val="75000"/>
                  </a:schemeClr>
                </a:solidFill>
              </a:rPr>
              <a:t>2,3,4</a:t>
            </a:r>
            <a:endParaRPr lang="en-US" sz="2000" baseline="30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01775"/>
            <a:ext cx="8839200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>Testing and Evaluation of the Hybrid 4D </a:t>
            </a:r>
            <a:r>
              <a:rPr lang="en-US" sz="3200" dirty="0" err="1" smtClean="0"/>
              <a:t>EnVar</a:t>
            </a:r>
            <a:r>
              <a:rPr lang="en-US" sz="3200" dirty="0" smtClean="0"/>
              <a:t> GSI for 3-km High Resolution Regional Applications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3657600"/>
            <a:ext cx="6477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 smtClean="0"/>
              <a:t>1 </a:t>
            </a:r>
            <a:r>
              <a:rPr lang="en-US" sz="1600" dirty="0" smtClean="0"/>
              <a:t>National Center for Atmospheric Research (NCAR)</a:t>
            </a:r>
          </a:p>
          <a:p>
            <a:r>
              <a:rPr lang="en-US" sz="1600" baseline="30000" dirty="0" smtClean="0"/>
              <a:t>2 </a:t>
            </a:r>
            <a:r>
              <a:rPr lang="en-US" sz="1600" dirty="0" smtClean="0"/>
              <a:t>NOAA/ESRL/GSD</a:t>
            </a:r>
          </a:p>
          <a:p>
            <a:r>
              <a:rPr lang="en-US" sz="1600" baseline="30000" dirty="0" smtClean="0"/>
              <a:t>3 </a:t>
            </a:r>
            <a:r>
              <a:rPr lang="en-US" sz="1600" dirty="0" smtClean="0"/>
              <a:t>Developmental </a:t>
            </a:r>
            <a:r>
              <a:rPr lang="en-US" sz="1600" dirty="0" err="1" smtClean="0"/>
              <a:t>Testbed</a:t>
            </a:r>
            <a:r>
              <a:rPr lang="en-US" sz="1600" dirty="0" smtClean="0"/>
              <a:t> Center (DTC)</a:t>
            </a:r>
          </a:p>
          <a:p>
            <a:r>
              <a:rPr lang="en-US" sz="1600" baseline="30000" dirty="0" smtClean="0"/>
              <a:t>4 </a:t>
            </a:r>
            <a:r>
              <a:rPr lang="en-US" sz="1600" dirty="0" smtClean="0"/>
              <a:t>University of Colorado/Cooperative Institute for Research in Environmental Sciences (CIRES)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4648200" y="6138446"/>
            <a:ext cx="3581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18</a:t>
            </a:r>
            <a:r>
              <a:rPr lang="en-US" sz="1600" i="1" baseline="30000" dirty="0" smtClean="0"/>
              <a:t>th</a:t>
            </a:r>
            <a:r>
              <a:rPr lang="en-US" sz="1600" i="1" dirty="0" smtClean="0"/>
              <a:t>  </a:t>
            </a:r>
            <a:r>
              <a:rPr lang="en-US" sz="1600" i="1" dirty="0" smtClean="0"/>
              <a:t>WRF Users’   Workshop - June</a:t>
            </a:r>
            <a:r>
              <a:rPr lang="en-US" sz="1600" i="1" dirty="0" smtClean="0"/>
              <a:t> 12-16</a:t>
            </a:r>
            <a:r>
              <a:rPr lang="en-US" sz="1600" i="1" dirty="0" smtClean="0"/>
              <a:t>, </a:t>
            </a:r>
            <a:r>
              <a:rPr lang="en-US" sz="1600" i="1" dirty="0" smtClean="0"/>
              <a:t>2017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3667" r="63165" b="6573"/>
          <a:stretch/>
        </p:blipFill>
        <p:spPr>
          <a:xfrm>
            <a:off x="442462" y="3124200"/>
            <a:ext cx="3672338" cy="295901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8640" y="274320"/>
            <a:ext cx="8138160" cy="1143000"/>
          </a:xfrm>
        </p:spPr>
        <p:txBody>
          <a:bodyPr anchor="ctr">
            <a:noAutofit/>
          </a:bodyPr>
          <a:lstStyle/>
          <a:p>
            <a:r>
              <a:rPr lang="en-US" sz="3600" dirty="0" smtClean="0"/>
              <a:t>Ensemble Representation for Background Errors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49640" y="6263640"/>
            <a:ext cx="457200" cy="457200"/>
          </a:xfrm>
        </p:spPr>
        <p:txBody>
          <a:bodyPr/>
          <a:lstStyle/>
          <a:p>
            <a:fld id="{3DE5C8AC-599C-314B-929E-3E41805E3A1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2028" r="23215" b="5039"/>
          <a:stretch/>
        </p:blipFill>
        <p:spPr bwMode="auto">
          <a:xfrm>
            <a:off x="4464071" y="3124200"/>
            <a:ext cx="3536929" cy="292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5800" y="2879250"/>
            <a:ext cx="1106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GFS ensemble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9410" y="2879250"/>
            <a:ext cx="127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HRRR ensemble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30693" y="6172200"/>
            <a:ext cx="3089107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Ensemble spread for mixing ratio (g/g)</a:t>
            </a:r>
            <a:endParaRPr lang="en-US" sz="1600" dirty="0"/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533400" y="1447800"/>
            <a:ext cx="3429000" cy="14478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GFS </a:t>
            </a:r>
            <a:r>
              <a:rPr lang="en-US" sz="2800" dirty="0" smtClean="0"/>
              <a:t>ensemble (~30km)  </a:t>
            </a:r>
          </a:p>
          <a:p>
            <a:pPr lvl="1"/>
            <a:r>
              <a:rPr lang="en-US" dirty="0" smtClean="0"/>
              <a:t>Heavily </a:t>
            </a:r>
            <a:r>
              <a:rPr lang="en-US" dirty="0"/>
              <a:t>under-dispersive – lack of representation of </a:t>
            </a:r>
            <a:r>
              <a:rPr lang="en-US" dirty="0" err="1" smtClean="0"/>
              <a:t>BEs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4267200" y="1295400"/>
            <a:ext cx="4495800" cy="17526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ARW ensemble (3km) - dynamic downscaling from GFS ensemble</a:t>
            </a:r>
          </a:p>
          <a:p>
            <a:pPr lvl="1"/>
            <a:r>
              <a:rPr lang="en-US" dirty="0"/>
              <a:t>Improved magnitude and convective scale </a:t>
            </a:r>
            <a:r>
              <a:rPr lang="en-US" dirty="0" smtClean="0"/>
              <a:t>structure </a:t>
            </a:r>
          </a:p>
          <a:p>
            <a:pPr lvl="1"/>
            <a:r>
              <a:rPr lang="en-US" dirty="0" smtClean="0"/>
              <a:t>Not yet enough for solving the under-dispersive issues (figure not shown)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800" y="3505200"/>
            <a:ext cx="584200" cy="20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913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458200" cy="1143000"/>
          </a:xfrm>
        </p:spPr>
        <p:txBody>
          <a:bodyPr anchor="ctr">
            <a:normAutofit fontScale="90000"/>
          </a:bodyPr>
          <a:lstStyle/>
          <a:p>
            <a:r>
              <a:rPr lang="en-US" altLang="zh-CN" sz="3600" dirty="0" smtClean="0"/>
              <a:t>Composite </a:t>
            </a:r>
            <a:r>
              <a:rPr lang="en-US" sz="3600" dirty="0" smtClean="0"/>
              <a:t>Reflectivity 6h Forecast Differences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C8AC-599C-314B-929E-3E41805E3A1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" y="2879250"/>
            <a:ext cx="1106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GFS ensemble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9410" y="2879250"/>
            <a:ext cx="127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HRRR ensemble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1447800"/>
            <a:ext cx="1210788" cy="369332"/>
          </a:xfrm>
          <a:prstGeom prst="rect">
            <a:avLst/>
          </a:prstGeom>
          <a:solidFill>
            <a:srgbClr val="DBEEF4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3D_reg -3D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24953" y="1447800"/>
            <a:ext cx="828247" cy="369332"/>
          </a:xfrm>
          <a:prstGeom prst="rect">
            <a:avLst/>
          </a:prstGeom>
          <a:solidFill>
            <a:srgbClr val="DBEEF4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4D -3D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43800" y="6172200"/>
            <a:ext cx="1336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dBZ</a:t>
            </a:r>
            <a:r>
              <a:rPr lang="en-US" dirty="0" smtClean="0"/>
              <a:t>, level 9)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52578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Though still under-dispersive, high-resolution ARW ensemble leads to significant differences in 3D hybrid runs, with comparable magnitudes to those between 4D and 3D runs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873" y="1837548"/>
            <a:ext cx="3715727" cy="34964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828800"/>
            <a:ext cx="3691475" cy="349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500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762000"/>
            <a:ext cx="2455538" cy="2495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609600"/>
            <a:ext cx="3390900" cy="2628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276600"/>
            <a:ext cx="3168713" cy="3200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3352800"/>
            <a:ext cx="3152394" cy="3200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29000" y="6324600"/>
            <a:ext cx="22860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6-hr accumulated rainfall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43000" y="3440668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3denvar.cycl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257800" y="3581400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3denvar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5486400" y="1600200"/>
            <a:ext cx="990600" cy="10668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14600" y="3962400"/>
            <a:ext cx="914400" cy="9144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05600" y="3962400"/>
            <a:ext cx="838200" cy="9144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00600" y="609600"/>
            <a:ext cx="46599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obs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4382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1F497D"/>
                </a:solidFill>
                <a:latin typeface="+mj-lt"/>
              </a:rPr>
              <a:t>Cycling </a:t>
            </a:r>
            <a:r>
              <a:rPr lang="en-US" sz="2800" dirty="0" err="1" smtClean="0">
                <a:solidFill>
                  <a:srgbClr val="1F497D"/>
                </a:solidFill>
                <a:latin typeface="+mj-lt"/>
              </a:rPr>
              <a:t>vs</a:t>
            </a:r>
            <a:r>
              <a:rPr lang="en-US" sz="2800" dirty="0" smtClean="0">
                <a:solidFill>
                  <a:srgbClr val="1F497D"/>
                </a:solidFill>
                <a:latin typeface="+mj-lt"/>
              </a:rPr>
              <a:t> “Warm” Start: 3D</a:t>
            </a:r>
            <a:endParaRPr lang="en-US" sz="2800" dirty="0">
              <a:solidFill>
                <a:srgbClr val="1F497D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28600" y="228600"/>
            <a:ext cx="4382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1F497D"/>
                </a:solidFill>
                <a:latin typeface="+mj-lt"/>
              </a:rPr>
              <a:t>Cycling </a:t>
            </a:r>
            <a:r>
              <a:rPr lang="en-US" sz="2800" dirty="0" err="1" smtClean="0">
                <a:solidFill>
                  <a:srgbClr val="1F497D"/>
                </a:solidFill>
                <a:latin typeface="+mj-lt"/>
              </a:rPr>
              <a:t>vs</a:t>
            </a:r>
            <a:r>
              <a:rPr lang="en-US" sz="2800" dirty="0" smtClean="0">
                <a:solidFill>
                  <a:srgbClr val="1F497D"/>
                </a:solidFill>
                <a:latin typeface="+mj-lt"/>
              </a:rPr>
              <a:t> “Warm” Start:</a:t>
            </a:r>
            <a:r>
              <a:rPr lang="en-US" sz="2800" dirty="0" smtClean="0">
                <a:solidFill>
                  <a:srgbClr val="1F497D"/>
                </a:solidFill>
                <a:latin typeface="+mj-lt"/>
              </a:rPr>
              <a:t> 4D</a:t>
            </a:r>
            <a:endParaRPr lang="en-US" sz="2800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704560"/>
            <a:ext cx="2455538" cy="2495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647700"/>
            <a:ext cx="3390900" cy="2628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276600"/>
            <a:ext cx="3172362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276600"/>
            <a:ext cx="3148653" cy="3200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3000" y="3440668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4denvar.cycl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57800" y="3516868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4denvar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6412468"/>
            <a:ext cx="23622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6-hr accumulated rainfall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486400" y="1638300"/>
            <a:ext cx="990600" cy="10668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514600" y="3962400"/>
            <a:ext cx="914400" cy="9144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05600" y="3962400"/>
            <a:ext cx="838200" cy="9144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00600" y="647700"/>
            <a:ext cx="46599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obs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3200400" cy="533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Reflectivity @2016090900 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t="3630" b="14521"/>
          <a:stretch>
            <a:fillRect/>
          </a:stretch>
        </p:blipFill>
        <p:spPr>
          <a:xfrm>
            <a:off x="990600" y="1143000"/>
            <a:ext cx="2983686" cy="2488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t="14933" b="12800"/>
          <a:stretch>
            <a:fillRect/>
          </a:stretch>
        </p:blipFill>
        <p:spPr>
          <a:xfrm>
            <a:off x="4953000" y="1010543"/>
            <a:ext cx="3114725" cy="2570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 t="15045"/>
          <a:stretch>
            <a:fillRect/>
          </a:stretch>
        </p:blipFill>
        <p:spPr>
          <a:xfrm>
            <a:off x="4953000" y="3695049"/>
            <a:ext cx="3173138" cy="2995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 t="14933"/>
          <a:stretch>
            <a:fillRect/>
          </a:stretch>
        </p:blipFill>
        <p:spPr>
          <a:xfrm>
            <a:off x="914400" y="3694110"/>
            <a:ext cx="3089117" cy="2996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6096000"/>
            <a:ext cx="9906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12hr </a:t>
            </a:r>
            <a:r>
              <a:rPr lang="en-US" dirty="0" err="1" smtClean="0"/>
              <a:t>fcst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1219200"/>
            <a:ext cx="7620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</a:t>
            </a:r>
            <a:r>
              <a:rPr lang="en-US" dirty="0" err="1" smtClean="0"/>
              <a:t>bs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3733800"/>
            <a:ext cx="16002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Cycled 4DEnVar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1066800"/>
            <a:ext cx="10668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4DEnVar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57800" y="3733800"/>
            <a:ext cx="16764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Cycled 3DEnVar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590800" y="21336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14600" y="47244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629400" y="47244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24200" y="1905000"/>
            <a:ext cx="914400" cy="304800"/>
          </a:xfrm>
          <a:prstGeom prst="ellipse">
            <a:avLst/>
          </a:prstGeom>
          <a:noFill/>
          <a:ln>
            <a:solidFill>
              <a:srgbClr val="000090"/>
            </a:solidFill>
          </a:ln>
          <a:scene3d>
            <a:camera prst="orthographicFront">
              <a:rot lat="0" lon="0" rev="204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00400" y="4419600"/>
            <a:ext cx="914400" cy="304800"/>
          </a:xfrm>
          <a:prstGeom prst="ellipse">
            <a:avLst/>
          </a:prstGeom>
          <a:noFill/>
          <a:ln>
            <a:solidFill>
              <a:srgbClr val="000090"/>
            </a:solidFill>
          </a:ln>
          <a:scene3d>
            <a:camera prst="orthographicFront">
              <a:rot lat="0" lon="0" rev="204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239000" y="4495800"/>
            <a:ext cx="914400" cy="304800"/>
          </a:xfrm>
          <a:prstGeom prst="ellipse">
            <a:avLst/>
          </a:prstGeom>
          <a:noFill/>
          <a:ln>
            <a:solidFill>
              <a:srgbClr val="000090"/>
            </a:solidFill>
          </a:ln>
          <a:scene3d>
            <a:camera prst="orthographicFront">
              <a:rot lat="0" lon="0" rev="204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9600" y="228600"/>
            <a:ext cx="3762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1F497D"/>
                </a:solidFill>
                <a:latin typeface="+mj-lt"/>
              </a:rPr>
              <a:t>Cycling </a:t>
            </a:r>
            <a:r>
              <a:rPr lang="en-US" sz="2800" dirty="0" err="1" smtClean="0">
                <a:solidFill>
                  <a:srgbClr val="1F497D"/>
                </a:solidFill>
                <a:latin typeface="+mj-lt"/>
              </a:rPr>
              <a:t>vs</a:t>
            </a:r>
            <a:r>
              <a:rPr lang="en-US" sz="2800" dirty="0" smtClean="0">
                <a:solidFill>
                  <a:srgbClr val="1F497D"/>
                </a:solidFill>
                <a:latin typeface="+mj-lt"/>
              </a:rPr>
              <a:t> “Warm” </a:t>
            </a:r>
            <a:r>
              <a:rPr lang="en-US" sz="2800" dirty="0" smtClean="0">
                <a:solidFill>
                  <a:srgbClr val="1F497D"/>
                </a:solidFill>
                <a:latin typeface="+mj-lt"/>
              </a:rPr>
              <a:t>Start</a:t>
            </a:r>
            <a:endParaRPr lang="en-US" sz="2800" dirty="0">
              <a:solidFill>
                <a:srgbClr val="1F497D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8640" y="274320"/>
            <a:ext cx="8183880" cy="1143000"/>
          </a:xfrm>
        </p:spPr>
        <p:txBody>
          <a:bodyPr anchor="ctr">
            <a:normAutofit/>
          </a:bodyPr>
          <a:lstStyle/>
          <a:p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49640" y="6263640"/>
            <a:ext cx="457200" cy="457200"/>
          </a:xfrm>
        </p:spPr>
        <p:txBody>
          <a:bodyPr/>
          <a:lstStyle/>
          <a:p>
            <a:fld id="{3DE5C8AC-599C-314B-929E-3E41805E3A1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8001000" cy="3810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H</a:t>
            </a:r>
            <a:r>
              <a:rPr lang="en-US" dirty="0" smtClean="0"/>
              <a:t>ybrid 4DEnVar </a:t>
            </a:r>
            <a:r>
              <a:rPr lang="en-US" dirty="0" smtClean="0"/>
              <a:t>runs indicate positive impacts on HRRR backgrounds and analyses for wind and humidity (better fit to observations) but negative impacts on temperature below 400 </a:t>
            </a:r>
            <a:r>
              <a:rPr lang="en-US" dirty="0" err="1" smtClean="0"/>
              <a:t>hPa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Cycling 4DEnVar and 3DEnVar provides better forecast of the convective system than the “warm” start 4DEnVar and 3DEnVar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Cycling 4DEnVar improves the forecast upon cycling 3DEnVar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Ongoing work: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Ensemble background error representation: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Further studies on high-resolution ensemble and forecast impacts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Temporal representation is critical for 4D as well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4800600"/>
            <a:ext cx="7772400" cy="6096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DTC Visitor Program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5352871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Proposals to work directly with the DTC-supported </a:t>
            </a:r>
            <a:r>
              <a:rPr lang="en-US" dirty="0" err="1" smtClean="0"/>
              <a:t>Gridpoint</a:t>
            </a:r>
            <a:r>
              <a:rPr lang="en-US" dirty="0" smtClean="0"/>
              <a:t> Statistical Interpolation (GSI) and/or the NOAA Ensemble </a:t>
            </a:r>
            <a:r>
              <a:rPr lang="en-US" dirty="0" err="1" smtClean="0"/>
              <a:t>Kalman</a:t>
            </a:r>
            <a:r>
              <a:rPr lang="en-US" dirty="0" smtClean="0"/>
              <a:t> Filter (</a:t>
            </a:r>
            <a:r>
              <a:rPr lang="en-US" dirty="0" err="1" smtClean="0"/>
              <a:t>EnKF</a:t>
            </a:r>
            <a:r>
              <a:rPr lang="en-US" dirty="0" smtClean="0"/>
              <a:t>) DA systems are strongly encouraged.</a:t>
            </a:r>
            <a:r>
              <a:rPr lang="en-US" dirty="0" smtClean="0"/>
              <a:t> 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www.dtcenter.org</a:t>
            </a:r>
            <a:r>
              <a:rPr lang="en-US" dirty="0" smtClean="0"/>
              <a:t>/visitors/opportunity/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702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144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Hybrid 4D Ensemble-</a:t>
            </a:r>
            <a:r>
              <a:rPr lang="en-US" sz="2800" b="1" dirty="0" err="1" smtClean="0"/>
              <a:t>Variational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EnVar</a:t>
            </a:r>
            <a:r>
              <a:rPr lang="en-US" sz="2800" b="1" dirty="0" smtClean="0"/>
              <a:t>) Data Assimilation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1550075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Cost function of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Hybrid 3D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EnVar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1066800" y="2007275"/>
          <a:ext cx="5105401" cy="440468"/>
        </p:xfrm>
        <a:graphic>
          <a:graphicData uri="http://schemas.openxmlformats.org/presentationml/2006/ole">
            <p:oleObj spid="_x0000_s39939" name="Equation" r:id="rId3" imgW="4267200" imgH="3683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600" y="2693075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Cost function of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Hybrid 4D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EnVar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1143001" y="3252802"/>
          <a:ext cx="6096000" cy="529298"/>
        </p:xfrm>
        <a:graphic>
          <a:graphicData uri="http://schemas.openxmlformats.org/presentationml/2006/ole">
            <p:oleObj spid="_x0000_s39940" name="Equation" r:id="rId4" imgW="5118100" imgH="4445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731000" y="1397675"/>
            <a:ext cx="1955800" cy="1015663"/>
          </a:xfrm>
          <a:prstGeom prst="rect">
            <a:avLst/>
          </a:prstGeom>
          <a:noFill/>
          <a:ln>
            <a:solidFill>
              <a:srgbClr val="5A75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Background term: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3366FF"/>
                </a:solidFill>
              </a:rPr>
              <a:t>Climatology Part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6600"/>
                </a:solidFill>
              </a:rPr>
              <a:t>Ensemble Part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1000" y="2556461"/>
            <a:ext cx="1955800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Observation Term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00200" y="2083475"/>
            <a:ext cx="1143000" cy="381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76400" y="3302675"/>
            <a:ext cx="1143000" cy="381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971800" y="2083475"/>
            <a:ext cx="1066800" cy="38100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971800" y="3226475"/>
            <a:ext cx="1600200" cy="533400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038600" y="2007275"/>
            <a:ext cx="2209800" cy="5334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648200" y="3226475"/>
            <a:ext cx="2667000" cy="5334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9600" y="4140875"/>
            <a:ext cx="2209800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Static background error covariance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057400" y="5055275"/>
            <a:ext cx="3352800" cy="92333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Incorporating ensemble background-error information through extended control variable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638800" y="4038600"/>
            <a:ext cx="3345926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x’</a:t>
            </a:r>
            <a:r>
              <a:rPr lang="en-US" sz="1400" dirty="0" smtClean="0"/>
              <a:t>: analysis increment </a:t>
            </a:r>
            <a:r>
              <a:rPr lang="en-US" sz="1400" dirty="0" smtClean="0"/>
              <a:t>vector</a:t>
            </a:r>
          </a:p>
          <a:p>
            <a:r>
              <a:rPr lang="en-US" sz="1400" dirty="0" err="1" smtClean="0"/>
              <a:t>β</a:t>
            </a:r>
            <a:r>
              <a:rPr lang="en-US" sz="1400" dirty="0" smtClean="0"/>
              <a:t>: weighting function of static and ensemble BE</a:t>
            </a:r>
          </a:p>
          <a:p>
            <a:r>
              <a:rPr lang="en-US" sz="1400" dirty="0" smtClean="0"/>
              <a:t>n: n-</a:t>
            </a:r>
            <a:r>
              <a:rPr lang="en-US" sz="1400" dirty="0" err="1" smtClean="0"/>
              <a:t>th</a:t>
            </a:r>
            <a:r>
              <a:rPr lang="en-US" sz="1400" dirty="0" smtClean="0"/>
              <a:t> ensemble member</a:t>
            </a:r>
          </a:p>
          <a:p>
            <a:r>
              <a:rPr lang="en-US" sz="1400" dirty="0" smtClean="0"/>
              <a:t>k: k-</a:t>
            </a:r>
            <a:r>
              <a:rPr lang="en-US" sz="1400" dirty="0" err="1" smtClean="0"/>
              <a:t>th</a:t>
            </a:r>
            <a:r>
              <a:rPr lang="en-US" sz="1400" dirty="0" smtClean="0"/>
              <a:t> time bins</a:t>
            </a:r>
          </a:p>
          <a:p>
            <a:r>
              <a:rPr lang="en-US" sz="1400" dirty="0" smtClean="0"/>
              <a:t>B: </a:t>
            </a:r>
            <a:r>
              <a:rPr lang="en-US" sz="1400" dirty="0" smtClean="0"/>
              <a:t>Static background error covariance</a:t>
            </a:r>
          </a:p>
          <a:p>
            <a:r>
              <a:rPr lang="en-US" sz="1400" dirty="0" smtClean="0">
                <a:latin typeface="Arial"/>
                <a:cs typeface="Arial"/>
              </a:rPr>
              <a:t>α</a:t>
            </a:r>
            <a:r>
              <a:rPr lang="en-US" sz="1400" dirty="0" smtClean="0"/>
              <a:t>: extended control variable </a:t>
            </a:r>
            <a:endParaRPr lang="en-US" sz="1400" dirty="0" smtClean="0"/>
          </a:p>
          <a:p>
            <a:r>
              <a:rPr lang="en-US" sz="1400" b="1" dirty="0" smtClean="0"/>
              <a:t>A</a:t>
            </a:r>
            <a:r>
              <a:rPr lang="en-US" sz="1400" dirty="0" smtClean="0"/>
              <a:t>: </a:t>
            </a:r>
            <a:r>
              <a:rPr lang="en-US" sz="1400" dirty="0" smtClean="0"/>
              <a:t>correlation matrix</a:t>
            </a:r>
          </a:p>
          <a:p>
            <a:r>
              <a:rPr lang="en-US" sz="1400" b="1" dirty="0" smtClean="0"/>
              <a:t>H</a:t>
            </a:r>
            <a:r>
              <a:rPr lang="en-US" sz="1400" dirty="0" smtClean="0"/>
              <a:t>: foreword operator</a:t>
            </a:r>
          </a:p>
          <a:p>
            <a:r>
              <a:rPr lang="en-US" sz="1400" b="1" dirty="0" smtClean="0"/>
              <a:t>y</a:t>
            </a:r>
            <a:r>
              <a:rPr lang="en-US" sz="1400" dirty="0" smtClean="0"/>
              <a:t>: observation vector</a:t>
            </a:r>
          </a:p>
          <a:p>
            <a:r>
              <a:rPr lang="en-US" sz="1400" b="1" dirty="0" smtClean="0"/>
              <a:t>R</a:t>
            </a:r>
            <a:r>
              <a:rPr lang="en-US" sz="1400" dirty="0" smtClean="0"/>
              <a:t>: observation error covariance</a:t>
            </a:r>
            <a:endParaRPr lang="en-US" sz="1400" dirty="0"/>
          </a:p>
        </p:txBody>
      </p:sp>
      <p:cxnSp>
        <p:nvCxnSpPr>
          <p:cNvPr id="31" name="Straight Arrow Connector 30"/>
          <p:cNvCxnSpPr>
            <a:endCxn id="16" idx="4"/>
          </p:cNvCxnSpPr>
          <p:nvPr/>
        </p:nvCxnSpPr>
        <p:spPr>
          <a:xfrm flipV="1">
            <a:off x="1752600" y="3683675"/>
            <a:ext cx="4953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4" idx="4"/>
          </p:cNvCxnSpPr>
          <p:nvPr/>
        </p:nvCxnSpPr>
        <p:spPr>
          <a:xfrm rot="5400000" flipH="1" flipV="1">
            <a:off x="933450" y="2902625"/>
            <a:ext cx="1676400" cy="8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7" idx="4"/>
          </p:cNvCxnSpPr>
          <p:nvPr/>
        </p:nvCxnSpPr>
        <p:spPr>
          <a:xfrm rot="5400000" flipH="1" flipV="1">
            <a:off x="1994238" y="3518238"/>
            <a:ext cx="2564725" cy="4572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9" idx="4"/>
          </p:cNvCxnSpPr>
          <p:nvPr/>
        </p:nvCxnSpPr>
        <p:spPr>
          <a:xfrm rot="5400000" flipH="1" flipV="1">
            <a:off x="2927688" y="4184988"/>
            <a:ext cx="1269325" cy="4191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/>
          <a:srcRect t="14237"/>
          <a:stretch>
            <a:fillRect/>
          </a:stretch>
        </p:blipFill>
        <p:spPr bwMode="auto">
          <a:xfrm>
            <a:off x="1295400" y="4572000"/>
            <a:ext cx="1804988" cy="192784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/>
          <a:srcRect t="15866" b="10202"/>
          <a:stretch>
            <a:fillRect/>
          </a:stretch>
        </p:blipFill>
        <p:spPr bwMode="auto">
          <a:xfrm>
            <a:off x="1295400" y="2819400"/>
            <a:ext cx="1781175" cy="16566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/>
          <a:srcRect t="16017" b="11075"/>
          <a:stretch>
            <a:fillRect/>
          </a:stretch>
        </p:blipFill>
        <p:spPr bwMode="auto">
          <a:xfrm>
            <a:off x="1295400" y="990600"/>
            <a:ext cx="1800225" cy="163889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6"/>
          <a:srcRect t="14840"/>
          <a:stretch>
            <a:fillRect/>
          </a:stretch>
        </p:blipFill>
        <p:spPr bwMode="auto">
          <a:xfrm>
            <a:off x="3352800" y="4593279"/>
            <a:ext cx="1766888" cy="190215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7"/>
          <a:srcRect t="15817" b="9211"/>
          <a:stretch>
            <a:fillRect/>
          </a:stretch>
        </p:blipFill>
        <p:spPr bwMode="auto">
          <a:xfrm>
            <a:off x="3352800" y="2819400"/>
            <a:ext cx="1764506" cy="16745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8"/>
          <a:srcRect t="15831" b="10148"/>
          <a:stretch>
            <a:fillRect/>
          </a:stretch>
        </p:blipFill>
        <p:spPr bwMode="auto">
          <a:xfrm>
            <a:off x="3352800" y="990600"/>
            <a:ext cx="1774031" cy="166745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9"/>
          <a:srcRect t="16173" b="9398"/>
          <a:stretch>
            <a:fillRect/>
          </a:stretch>
        </p:blipFill>
        <p:spPr bwMode="auto">
          <a:xfrm>
            <a:off x="5410200" y="990600"/>
            <a:ext cx="1812131" cy="1666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10"/>
          <a:srcRect t="15088" b="9444"/>
          <a:stretch>
            <a:fillRect/>
          </a:stretch>
        </p:blipFill>
        <p:spPr bwMode="auto">
          <a:xfrm>
            <a:off x="5410200" y="2819400"/>
            <a:ext cx="1759744" cy="16874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11"/>
          <a:srcRect t="15356"/>
          <a:stretch>
            <a:fillRect/>
          </a:stretch>
        </p:blipFill>
        <p:spPr bwMode="auto">
          <a:xfrm>
            <a:off x="5410200" y="4572000"/>
            <a:ext cx="1752600" cy="18926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219200" y="609600"/>
            <a:ext cx="2037600" cy="32979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9" tIns="40820" rIns="81639" bIns="4082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 smtClean="0">
                <a:solidFill>
                  <a:srgbClr val="000000"/>
                </a:solidFill>
                <a:latin typeface="Perpetua" pitchFamily="-101" charset="0"/>
                <a:ea typeface="DejaVu Sans" charset="0"/>
                <a:cs typeface="DejaVu Sans" charset="0"/>
              </a:rPr>
              <a:t>Observation @t-</a:t>
            </a:r>
            <a:r>
              <a:rPr lang="en-US" dirty="0">
                <a:solidFill>
                  <a:srgbClr val="000000"/>
                </a:solidFill>
                <a:latin typeface="Perpetua" pitchFamily="-101" charset="0"/>
                <a:ea typeface="DejaVu Sans" charset="0"/>
                <a:cs typeface="DejaVu Sans" charset="0"/>
              </a:rPr>
              <a:t>3h</a:t>
            </a: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3352800" y="609600"/>
            <a:ext cx="1962720" cy="32979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9" tIns="40820" rIns="81639" bIns="4082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>
                <a:solidFill>
                  <a:srgbClr val="000000"/>
                </a:solidFill>
                <a:latin typeface="Perpetua" pitchFamily="-101" charset="0"/>
                <a:ea typeface="DejaVu Sans" charset="0"/>
                <a:cs typeface="DejaVu Sans" charset="0"/>
              </a:rPr>
              <a:t>Observation </a:t>
            </a:r>
            <a:r>
              <a:rPr lang="en-US" dirty="0" smtClean="0">
                <a:solidFill>
                  <a:srgbClr val="000000"/>
                </a:solidFill>
                <a:latin typeface="Perpetua" pitchFamily="-101" charset="0"/>
                <a:ea typeface="DejaVu Sans" charset="0"/>
                <a:cs typeface="DejaVu Sans" charset="0"/>
              </a:rPr>
              <a:t>@t+0h</a:t>
            </a:r>
            <a:endParaRPr lang="en-US" dirty="0">
              <a:solidFill>
                <a:srgbClr val="000000"/>
              </a:solidFill>
              <a:latin typeface="Perpetua" pitchFamily="-101" charset="0"/>
              <a:ea typeface="DejaVu Sans" charset="0"/>
              <a:cs typeface="DejaVu Sans" charset="0"/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5406840" y="609600"/>
            <a:ext cx="2136960" cy="32979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9" tIns="40820" rIns="81639" bIns="4082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>
                <a:solidFill>
                  <a:srgbClr val="000000"/>
                </a:solidFill>
                <a:latin typeface="Perpetua" pitchFamily="-101" charset="0"/>
                <a:ea typeface="DejaVu Sans" charset="0"/>
                <a:cs typeface="DejaVu Sans" charset="0"/>
              </a:rPr>
              <a:t>Observation </a:t>
            </a:r>
            <a:r>
              <a:rPr lang="en-US" dirty="0" smtClean="0">
                <a:solidFill>
                  <a:srgbClr val="000000"/>
                </a:solidFill>
                <a:latin typeface="Perpetua" pitchFamily="-101" charset="0"/>
                <a:ea typeface="DejaVu Sans" charset="0"/>
                <a:cs typeface="DejaVu Sans" charset="0"/>
              </a:rPr>
              <a:t>@t+</a:t>
            </a:r>
            <a:r>
              <a:rPr lang="en-US" dirty="0">
                <a:solidFill>
                  <a:srgbClr val="000000"/>
                </a:solidFill>
                <a:latin typeface="Perpetua" pitchFamily="-101" charset="0"/>
                <a:ea typeface="DejaVu Sans" charset="0"/>
                <a:cs typeface="DejaVu Sans" charset="0"/>
              </a:rPr>
              <a:t>3h</a:t>
            </a: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3352800" y="2209800"/>
            <a:ext cx="1981200" cy="322146"/>
          </a:xfrm>
          <a:prstGeom prst="rect">
            <a:avLst/>
          </a:prstGeom>
          <a:solidFill>
            <a:srgbClr val="729FCF">
              <a:alpha val="82000"/>
            </a:srgbClr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</p:spPr>
        <p:txBody>
          <a:bodyPr wrap="square" lIns="81639" tIns="40820" rIns="81639" bIns="4082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3DVar: </a:t>
            </a:r>
            <a:r>
              <a:rPr lang="en-US" dirty="0" smtClean="0">
                <a:solidFill>
                  <a:srgbClr val="FF0000"/>
                </a:solidFill>
                <a:ea typeface="DejaVu Sans" charset="0"/>
                <a:cs typeface="DejaVu Sans" charset="0"/>
              </a:rPr>
              <a:t>Isotropic</a:t>
            </a:r>
            <a:r>
              <a:rPr lang="en-US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endParaRPr lang="en-US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2971800" y="4038600"/>
            <a:ext cx="3200400" cy="304800"/>
          </a:xfrm>
          <a:prstGeom prst="rect">
            <a:avLst/>
          </a:prstGeom>
          <a:solidFill>
            <a:srgbClr val="729FCF">
              <a:alpha val="82000"/>
            </a:srgbClr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</p:spPr>
        <p:txBody>
          <a:bodyPr wrap="square" lIns="81639" tIns="40820" rIns="81639" bIns="4082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Hybrid </a:t>
            </a:r>
            <a:r>
              <a:rPr lang="en-US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3DEnVar: </a:t>
            </a:r>
            <a:r>
              <a:rPr lang="en-US" dirty="0" smtClean="0">
                <a:solidFill>
                  <a:srgbClr val="FF0000"/>
                </a:solidFill>
                <a:ea typeface="DejaVu Sans" charset="0"/>
                <a:cs typeface="DejaVu Sans" charset="0"/>
              </a:rPr>
              <a:t>Flow-dependent</a:t>
            </a:r>
            <a:endParaRPr lang="en-US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1981200" y="5791200"/>
            <a:ext cx="4800600" cy="304800"/>
          </a:xfrm>
          <a:prstGeom prst="rect">
            <a:avLst/>
          </a:prstGeom>
          <a:solidFill>
            <a:srgbClr val="729FCF">
              <a:alpha val="82000"/>
            </a:srgbClr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</p:spPr>
        <p:txBody>
          <a:bodyPr wrap="square" lIns="81639" tIns="40820" rIns="81639" bIns="4082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Hybrid </a:t>
            </a:r>
            <a:r>
              <a:rPr lang="en-US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4DEnVar: </a:t>
            </a:r>
            <a:r>
              <a:rPr lang="en-US" dirty="0" smtClean="0">
                <a:solidFill>
                  <a:srgbClr val="FF0000"/>
                </a:solidFill>
                <a:ea typeface="DejaVu Sans" charset="0"/>
                <a:cs typeface="DejaVu Sans" charset="0"/>
              </a:rPr>
              <a:t>Flow-dependent and Time-variant</a:t>
            </a:r>
            <a:endParaRPr lang="en-US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5029200"/>
            <a:ext cx="7620000" cy="1447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-76200"/>
            <a:ext cx="8183880" cy="1143000"/>
          </a:xfrm>
        </p:spPr>
        <p:txBody>
          <a:bodyPr anchor="ctr">
            <a:noAutofit/>
          </a:bodyPr>
          <a:lstStyle/>
          <a:p>
            <a:r>
              <a:rPr lang="en-US" sz="2800" dirty="0" smtClean="0"/>
              <a:t>Experimental Design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9640" y="6263640"/>
            <a:ext cx="457200" cy="457200"/>
          </a:xfrm>
        </p:spPr>
        <p:txBody>
          <a:bodyPr/>
          <a:lstStyle/>
          <a:p>
            <a:fld id="{F5459D80-F6AF-4590-8E73-2F013678FE4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3400"/>
            <a:ext cx="3657600" cy="23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381000" y="2819400"/>
            <a:ext cx="8305800" cy="39624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0">
              <a:lnSpc>
                <a:spcPct val="120000"/>
              </a:lnSpc>
              <a:buFont typeface="Wingdings 2"/>
              <a:buNone/>
            </a:pPr>
            <a:r>
              <a:rPr lang="en-US" b="1" dirty="0" smtClean="0">
                <a:solidFill>
                  <a:srgbClr val="C0504D"/>
                </a:solidFill>
              </a:rPr>
              <a:t>Experiments:</a:t>
            </a:r>
          </a:p>
          <a:p>
            <a:pPr marL="0" indent="0">
              <a:lnSpc>
                <a:spcPct val="120000"/>
              </a:lnSpc>
            </a:pPr>
            <a:r>
              <a:rPr lang="en-US" dirty="0" smtClean="0"/>
              <a:t>  Testing </a:t>
            </a:r>
            <a:r>
              <a:rPr lang="en-US" dirty="0" smtClean="0"/>
              <a:t>period: 3-9 September 2016 </a:t>
            </a:r>
            <a:endParaRPr lang="en-US" dirty="0" smtClean="0"/>
          </a:p>
          <a:p>
            <a:pPr marL="0" indent="0">
              <a:lnSpc>
                <a:spcPct val="120000"/>
              </a:lnSpc>
            </a:pPr>
            <a:r>
              <a:rPr lang="en-US" dirty="0" smtClean="0"/>
              <a:t>  Testing </a:t>
            </a:r>
            <a:r>
              <a:rPr lang="en-US" dirty="0" smtClean="0"/>
              <a:t>domain: Reduced HRRR domain in central US (computational constraint</a:t>
            </a:r>
            <a:r>
              <a:rPr lang="en-US" dirty="0" smtClean="0"/>
              <a:t>)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Hourly</a:t>
            </a:r>
            <a:r>
              <a:rPr lang="en-US" dirty="0" smtClean="0"/>
              <a:t> </a:t>
            </a:r>
            <a:r>
              <a:rPr lang="en-US" dirty="0" smtClean="0"/>
              <a:t>3D (operational) and 4D hybrid </a:t>
            </a:r>
            <a:r>
              <a:rPr lang="en-US" dirty="0" err="1" smtClean="0"/>
              <a:t>EnVar</a:t>
            </a:r>
            <a:r>
              <a:rPr lang="en-US" dirty="0" smtClean="0"/>
              <a:t> runs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Using archived real-time observation feed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Removed radar data assimilation (“nudging”) during the</a:t>
            </a:r>
            <a:r>
              <a:rPr lang="en-US" dirty="0" smtClean="0"/>
              <a:t> 1-hour pre</a:t>
            </a:r>
            <a:r>
              <a:rPr lang="en-US" dirty="0" smtClean="0"/>
              <a:t>-forecast period</a:t>
            </a:r>
          </a:p>
          <a:p>
            <a:pPr marL="320040" lvl="1" indent="0">
              <a:lnSpc>
                <a:spcPct val="120000"/>
              </a:lnSpc>
              <a:buFont typeface="Wingdings 2"/>
              <a:buNone/>
            </a:pPr>
            <a:r>
              <a:rPr lang="en-US" b="1" dirty="0" smtClean="0"/>
              <a:t>3D (CTL)</a:t>
            </a:r>
            <a:r>
              <a:rPr lang="en-US" dirty="0" smtClean="0"/>
              <a:t>: 3D hybrid using GFS ensemble (operational configuration)</a:t>
            </a:r>
          </a:p>
          <a:p>
            <a:pPr marL="320040" lvl="1" indent="0">
              <a:lnSpc>
                <a:spcPct val="120000"/>
              </a:lnSpc>
              <a:buFont typeface="Wingdings 2"/>
              <a:buNone/>
            </a:pPr>
            <a:r>
              <a:rPr lang="en-US" b="1" dirty="0" smtClean="0"/>
              <a:t>4D</a:t>
            </a:r>
            <a:r>
              <a:rPr lang="en-US" dirty="0" smtClean="0"/>
              <a:t>: 4D hybrid using GFS ensemble, 3 time bins for each analysis time window</a:t>
            </a:r>
          </a:p>
          <a:p>
            <a:pPr marL="320040" lvl="1" indent="0">
              <a:lnSpc>
                <a:spcPct val="120000"/>
              </a:lnSpc>
              <a:buFont typeface="Wingdings 2"/>
              <a:buNone/>
            </a:pPr>
            <a:r>
              <a:rPr lang="en-US" b="1" dirty="0" smtClean="0"/>
              <a:t>3D_reg</a:t>
            </a:r>
            <a:r>
              <a:rPr lang="en-US" dirty="0" smtClean="0"/>
              <a:t>: Same as 3D, except for using ARW ensemble (case study)</a:t>
            </a:r>
          </a:p>
          <a:p>
            <a:pPr marL="320040" lvl="1" indent="0">
              <a:lnSpc>
                <a:spcPct val="120000"/>
              </a:lnSpc>
              <a:buFont typeface="Wingdings 2"/>
              <a:buNone/>
            </a:pPr>
            <a:r>
              <a:rPr lang="en-US" b="1" dirty="0" smtClean="0"/>
              <a:t>3D_cycling, 4D_cycling</a:t>
            </a:r>
            <a:r>
              <a:rPr lang="en-US" dirty="0" smtClean="0"/>
              <a:t>:</a:t>
            </a:r>
            <a:r>
              <a:rPr lang="en-US" dirty="0" smtClean="0"/>
              <a:t> Hourly cycling </a:t>
            </a:r>
            <a:r>
              <a:rPr lang="en-US" dirty="0" smtClean="0"/>
              <a:t>3D and 4D hybrid </a:t>
            </a:r>
            <a:r>
              <a:rPr lang="en-US" dirty="0" err="1" smtClean="0"/>
              <a:t>EnVar</a:t>
            </a:r>
            <a:r>
              <a:rPr lang="en-US" dirty="0" smtClean="0"/>
              <a:t> (case study)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838200"/>
            <a:ext cx="4800600" cy="2895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 smtClean="0"/>
              <a:t>HRRR: NOAA </a:t>
            </a:r>
            <a:r>
              <a:rPr lang="en-US" sz="1800" dirty="0" smtClean="0"/>
              <a:t>real-time 3-km resolution, hourly updated, cloud-resolving, convection-allowing atmospheric modeling system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Advanced Research WRF (ARW)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GSI 3D hybrid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Hourly </a:t>
            </a:r>
            <a:r>
              <a:rPr lang="en-US" sz="1800" dirty="0"/>
              <a:t>data assimilation analysis from the 13km Rapid Refresh (RAP</a:t>
            </a:r>
            <a:r>
              <a:rPr lang="en-US" sz="1800" dirty="0" smtClean="0"/>
              <a:t>) provides ICs and </a:t>
            </a:r>
            <a:r>
              <a:rPr lang="en-US" sz="1800" dirty="0" smtClean="0"/>
              <a:t>boundaries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33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1509" b="18220"/>
          <a:stretch/>
        </p:blipFill>
        <p:spPr bwMode="auto">
          <a:xfrm>
            <a:off x="599491" y="1905000"/>
            <a:ext cx="3743909" cy="342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8640" y="274320"/>
            <a:ext cx="8183880" cy="1143000"/>
          </a:xfrm>
        </p:spPr>
        <p:txBody>
          <a:bodyPr anchor="ctr">
            <a:normAutofit/>
          </a:bodyPr>
          <a:lstStyle/>
          <a:p>
            <a:r>
              <a:rPr lang="en-US" sz="3600" dirty="0" smtClean="0"/>
              <a:t>Domain-averaged Errors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49640" y="6263640"/>
            <a:ext cx="457200" cy="457200"/>
          </a:xfrm>
        </p:spPr>
        <p:txBody>
          <a:bodyPr/>
          <a:lstStyle/>
          <a:p>
            <a:fld id="{3DE5C8AC-599C-314B-929E-3E41805E3A1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1029" b="18650"/>
          <a:stretch/>
        </p:blipFill>
        <p:spPr bwMode="auto">
          <a:xfrm>
            <a:off x="4876800" y="1894871"/>
            <a:ext cx="3875432" cy="351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63666" y="3352800"/>
            <a:ext cx="908334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3D analysis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1666" y="4191000"/>
            <a:ext cx="908334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4D analysis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2514600"/>
            <a:ext cx="1191753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3D background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85047" y="2968823"/>
            <a:ext cx="1191753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4D background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44866" y="2362200"/>
            <a:ext cx="90833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3D analysis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92466" y="3581400"/>
            <a:ext cx="908334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4D analysis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09247" y="4264223"/>
            <a:ext cx="1191753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3D background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961647" y="3048000"/>
            <a:ext cx="1191753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4D background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50480" y="1447800"/>
            <a:ext cx="1788320" cy="369332"/>
          </a:xfrm>
          <a:prstGeom prst="rect">
            <a:avLst/>
          </a:prstGeom>
          <a:solidFill>
            <a:srgbClr val="DBEEF4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Wind RMSE (m/s)</a:t>
            </a:r>
            <a:endParaRPr lang="en-US" dirty="0"/>
          </a:p>
        </p:txBody>
      </p:sp>
      <p:sp>
        <p:nvSpPr>
          <p:cNvPr id="56" name="Content Placeholder 4"/>
          <p:cNvSpPr>
            <a:spLocks noGrp="1"/>
          </p:cNvSpPr>
          <p:nvPr>
            <p:ph sz="quarter" idx="1"/>
          </p:nvPr>
        </p:nvSpPr>
        <p:spPr>
          <a:xfrm>
            <a:off x="1219200" y="5638800"/>
            <a:ext cx="7010400" cy="60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Positive impacts for wind background </a:t>
            </a:r>
            <a:r>
              <a:rPr lang="en-US" sz="2200" dirty="0"/>
              <a:t>&amp;</a:t>
            </a:r>
            <a:r>
              <a:rPr lang="en-US" sz="2200" dirty="0" smtClean="0"/>
              <a:t> analysis fit to observations</a:t>
            </a:r>
            <a:endParaRPr lang="en-US" sz="2200" dirty="0"/>
          </a:p>
        </p:txBody>
      </p:sp>
      <p:sp>
        <p:nvSpPr>
          <p:cNvPr id="57" name="TextBox 56"/>
          <p:cNvSpPr txBox="1"/>
          <p:nvPr/>
        </p:nvSpPr>
        <p:spPr>
          <a:xfrm>
            <a:off x="6400800" y="6172200"/>
            <a:ext cx="1882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156 runs for verification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290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1565" b="18196"/>
          <a:stretch/>
        </p:blipFill>
        <p:spPr bwMode="auto">
          <a:xfrm>
            <a:off x="560847" y="2133600"/>
            <a:ext cx="3788229" cy="336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1634" b="18883"/>
          <a:stretch/>
        </p:blipFill>
        <p:spPr bwMode="auto">
          <a:xfrm>
            <a:off x="4693750" y="2143760"/>
            <a:ext cx="3846326" cy="336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8640" y="274320"/>
            <a:ext cx="8183880" cy="1143000"/>
          </a:xfrm>
        </p:spPr>
        <p:txBody>
          <a:bodyPr anchor="ctr">
            <a:normAutofit/>
          </a:bodyPr>
          <a:lstStyle/>
          <a:p>
            <a:r>
              <a:rPr lang="en-US" sz="3600" dirty="0" smtClean="0"/>
              <a:t>Domain-averaged Errors (</a:t>
            </a:r>
            <a:r>
              <a:rPr lang="en-US" sz="3600" dirty="0" err="1" smtClean="0"/>
              <a:t>cont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49640" y="6263640"/>
            <a:ext cx="457200" cy="457200"/>
          </a:xfrm>
        </p:spPr>
        <p:txBody>
          <a:bodyPr/>
          <a:lstStyle/>
          <a:p>
            <a:fld id="{3DE5C8AC-599C-314B-929E-3E41805E3A1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37247" y="2819400"/>
            <a:ext cx="90833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3D analysis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2847" y="3276600"/>
            <a:ext cx="908334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4D analysis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1894" y="3581400"/>
            <a:ext cx="1191753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3D background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27847" y="2590800"/>
            <a:ext cx="119175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4D background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254466" y="4267200"/>
            <a:ext cx="90833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3D analysis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78266" y="4572000"/>
            <a:ext cx="90833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4D analysis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199647" y="3581400"/>
            <a:ext cx="1191753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3D background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239000" y="3733800"/>
            <a:ext cx="119175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4D background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07327" y="1764268"/>
            <a:ext cx="2168720" cy="369332"/>
          </a:xfrm>
          <a:prstGeom prst="rect">
            <a:avLst/>
          </a:prstGeom>
          <a:solidFill>
            <a:srgbClr val="DBEEF4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Temperature RMSE (K)</a:t>
            </a:r>
            <a:endParaRPr lang="en-US" dirty="0"/>
          </a:p>
        </p:txBody>
      </p:sp>
      <p:sp>
        <p:nvSpPr>
          <p:cNvPr id="56" name="Content Placeholder 4"/>
          <p:cNvSpPr>
            <a:spLocks noGrp="1"/>
          </p:cNvSpPr>
          <p:nvPr>
            <p:ph sz="quarter" idx="1"/>
          </p:nvPr>
        </p:nvSpPr>
        <p:spPr>
          <a:xfrm>
            <a:off x="1066800" y="5562600"/>
            <a:ext cx="7620000" cy="609600"/>
          </a:xfrm>
        </p:spPr>
        <p:txBody>
          <a:bodyPr>
            <a:noAutofit/>
          </a:bodyPr>
          <a:lstStyle/>
          <a:p>
            <a:r>
              <a:rPr lang="en-US" sz="1800" dirty="0"/>
              <a:t>Positive impacts for </a:t>
            </a:r>
            <a:r>
              <a:rPr lang="en-US" sz="1800" dirty="0" smtClean="0"/>
              <a:t>humidity but negative impacts for temperature below 400 </a:t>
            </a:r>
            <a:r>
              <a:rPr lang="en-US" sz="1800" dirty="0" err="1" smtClean="0"/>
              <a:t>hPa</a:t>
            </a:r>
            <a:endParaRPr lang="en-US" sz="1800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6248400" y="6248400"/>
            <a:ext cx="1882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156 runs for verification 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460317" y="1752600"/>
            <a:ext cx="2300930" cy="369332"/>
          </a:xfrm>
          <a:prstGeom prst="rect">
            <a:avLst/>
          </a:prstGeom>
          <a:solidFill>
            <a:srgbClr val="DBEEF4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Mixing ratio RMSE (g/g)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14400" y="20574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012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246" y="3505200"/>
            <a:ext cx="3336754" cy="3108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502384"/>
            <a:ext cx="441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Reflectivity @</a:t>
            </a:r>
            <a:r>
              <a:rPr lang="en-US" dirty="0" smtClean="0"/>
              <a:t>2016090812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2697"/>
          <a:stretch>
            <a:fillRect/>
          </a:stretch>
        </p:blipFill>
        <p:spPr>
          <a:xfrm>
            <a:off x="1066800" y="3588195"/>
            <a:ext cx="3108960" cy="29952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3657600"/>
            <a:ext cx="9144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4D-3D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3657600"/>
            <a:ext cx="10668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4DEnVar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1645384"/>
            <a:ext cx="381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  Both 4DEnVar and 3DEnVar capture the observed convection well at analysis time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  The difference between </a:t>
            </a:r>
            <a:r>
              <a:rPr lang="en-US" sz="2000" dirty="0" smtClean="0"/>
              <a:t>4DEnVar and 3DEnVar</a:t>
            </a:r>
            <a:r>
              <a:rPr lang="en-US" sz="2000" dirty="0" smtClean="0"/>
              <a:t> is negligible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rcRect t="2690" b="14346"/>
          <a:stretch>
            <a:fillRect/>
          </a:stretch>
        </p:blipFill>
        <p:spPr>
          <a:xfrm>
            <a:off x="1066800" y="533400"/>
            <a:ext cx="3108960" cy="26217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600800"/>
            <a:ext cx="6858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Obs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776472"/>
            <a:ext cx="2884268" cy="26243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852672"/>
            <a:ext cx="2798336" cy="26243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1109472"/>
            <a:ext cx="2805194" cy="262432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181600" cy="914400"/>
          </a:xfrm>
        </p:spPr>
        <p:txBody>
          <a:bodyPr anchor="ctr">
            <a:normAutofit/>
          </a:bodyPr>
          <a:lstStyle/>
          <a:p>
            <a:r>
              <a:rPr lang="en-US" sz="3600" dirty="0" smtClean="0"/>
              <a:t>Reflectivity</a:t>
            </a:r>
            <a:r>
              <a:rPr lang="en-US" sz="3600" dirty="0" smtClean="0"/>
              <a:t>: 4D-3D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C8AC-599C-314B-929E-3E41805E3A1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" y="2879250"/>
            <a:ext cx="1106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GFS ensemble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9410" y="2879250"/>
            <a:ext cx="127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HRRR ensemble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1524000"/>
            <a:ext cx="427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"/>
          </p:nvPr>
        </p:nvSpPr>
        <p:spPr>
          <a:xfrm>
            <a:off x="4724400" y="1295400"/>
            <a:ext cx="3810000" cy="1828800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Forecast </a:t>
            </a:r>
            <a:r>
              <a:rPr lang="en-US" sz="2400" dirty="0"/>
              <a:t>differences become bigger</a:t>
            </a:r>
            <a:r>
              <a:rPr lang="en-US" sz="2400" dirty="0" smtClean="0"/>
              <a:t> with </a:t>
            </a:r>
            <a:r>
              <a:rPr lang="en-US" sz="2400" dirty="0"/>
              <a:t>longer forecast ranges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/>
              <a:t>Convective features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5000" y="3928872"/>
            <a:ext cx="39149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552109" y="3821668"/>
            <a:ext cx="39149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6h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1219200"/>
            <a:ext cx="39149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489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Composite reflectivity verification: ETS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0"/>
            <a:ext cx="4151296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752600"/>
            <a:ext cx="4122057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22648" y="266700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9248" y="266700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3D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98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28425</TotalTime>
  <Words>868</Words>
  <Application>Microsoft Macintosh PowerPoint</Application>
  <PresentationFormat>On-screen Show (4:3)</PresentationFormat>
  <Paragraphs>158</Paragraphs>
  <Slides>15</Slides>
  <Notes>10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Equity</vt:lpstr>
      <vt:lpstr>Equation</vt:lpstr>
      <vt:lpstr>Microsoft Equation</vt:lpstr>
      <vt:lpstr>Testing and Evaluation of the Hybrid 4D EnVar GSI for 3-km High Resolution Regional Applications</vt:lpstr>
      <vt:lpstr>Hybrid 4D Ensemble-Variational (EnVar) Data Assimilation</vt:lpstr>
      <vt:lpstr>Slide 3</vt:lpstr>
      <vt:lpstr>Experimental Design</vt:lpstr>
      <vt:lpstr>Domain-averaged Errors</vt:lpstr>
      <vt:lpstr>Domain-averaged Errors (cont)</vt:lpstr>
      <vt:lpstr>Reflectivity @2016090812</vt:lpstr>
      <vt:lpstr>Reflectivity: 4D-3D</vt:lpstr>
      <vt:lpstr>Composite reflectivity verification: ETS</vt:lpstr>
      <vt:lpstr>Ensemble Representation for Background Errors</vt:lpstr>
      <vt:lpstr>Composite Reflectivity 6h Forecast Differences</vt:lpstr>
      <vt:lpstr>Slide 12</vt:lpstr>
      <vt:lpstr>Slide 13</vt:lpstr>
      <vt:lpstr>Reflectivity @2016090900 </vt:lpstr>
      <vt:lpstr>Summary</vt:lpstr>
    </vt:vector>
  </TitlesOfParts>
  <Company>UCAR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Title</dc:title>
  <dc:creator>nance</dc:creator>
  <cp:lastModifiedBy>System Administrator</cp:lastModifiedBy>
  <cp:revision>1018</cp:revision>
  <dcterms:created xsi:type="dcterms:W3CDTF">2017-06-14T17:28:53Z</dcterms:created>
  <dcterms:modified xsi:type="dcterms:W3CDTF">2017-06-15T14:22:00Z</dcterms:modified>
</cp:coreProperties>
</file>