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5" r:id="rId3"/>
    <p:sldId id="316" r:id="rId4"/>
    <p:sldId id="318" r:id="rId5"/>
    <p:sldId id="319" r:id="rId6"/>
    <p:sldId id="329" r:id="rId7"/>
    <p:sldId id="320" r:id="rId8"/>
    <p:sldId id="312" r:id="rId9"/>
    <p:sldId id="322" r:id="rId10"/>
    <p:sldId id="324" r:id="rId11"/>
    <p:sldId id="376" r:id="rId12"/>
    <p:sldId id="323" r:id="rId13"/>
    <p:sldId id="377" r:id="rId14"/>
    <p:sldId id="378" r:id="rId15"/>
    <p:sldId id="375" r:id="rId16"/>
    <p:sldId id="328" r:id="rId17"/>
    <p:sldId id="331" r:id="rId18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D8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7" autoAdjust="0"/>
    <p:restoredTop sz="85067" autoAdjust="0"/>
  </p:normalViewPr>
  <p:slideViewPr>
    <p:cSldViewPr>
      <p:cViewPr>
        <p:scale>
          <a:sx n="80" d="100"/>
          <a:sy n="80" d="100"/>
        </p:scale>
        <p:origin x="-96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6984B-892A-AE4B-94CA-356B34561D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34B8-D5FC-0B47-8FC3-B33027176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62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27B81-6D3A-7C46-AD36-FCDA7FD8C56D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9F1E0-2D27-4749-B15B-518DF304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40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F1E0-2D27-4749-B15B-518DF304F0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5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F1E0-2D27-4749-B15B-518DF304F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F1E0-2D27-4749-B15B-518DF304F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强大的副热带急流激发了一个逐渐加深的大槽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逐渐向东南方向的移动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F1E0-2D27-4749-B15B-518DF304F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F1E0-2D27-4749-B15B-518DF304F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凌晨没有飞机</a:t>
            </a:r>
            <a:endParaRPr kumimoji="1" lang="en-US" altLang="zh-CN" dirty="0" smtClean="0"/>
          </a:p>
          <a:p>
            <a:r>
              <a:rPr kumimoji="1" lang="zh-CN" altLang="en-US" dirty="0" smtClean="0"/>
              <a:t>得到更小的</a:t>
            </a:r>
            <a:r>
              <a:rPr kumimoji="1" lang="en-US" altLang="zh-CN" dirty="0" smtClean="0"/>
              <a:t>OMA</a:t>
            </a:r>
            <a:r>
              <a:rPr kumimoji="1" lang="zh-CN" altLang="en-US" dirty="0" smtClean="0"/>
              <a:t>， 飞机主要在陆地上，观测个数有限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F1E0-2D27-4749-B15B-518DF304F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F1E0-2D27-4749-B15B-518DF304F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9F1E0-2D27-4749-B15B-518DF304F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672D-64E2-024B-AB2A-F73533F80156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E6D2-3197-BB41-9713-53092A6BA0CD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 userDrawn="1"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9775" y="1484784"/>
            <a:ext cx="7662864" cy="455247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3C417-F62F-BF48-982E-FC478491B17E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0C26-232A-664C-A16E-CE45279B1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A4D9A8-4969-FC48-8289-C8D7D1EC2FB8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4C37CD-AE20-E346-894D-B1BA4514EDF0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615E-2DA9-0849-9A2E-BA3DB7B9EA2B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066-BD18-2541-ADAC-313879267C9F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0A2C-3468-874C-A873-F81BB2CBEF4E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92BF-FBF5-D044-BA3A-C9D3D6001D4E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NCAR_image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52" y="6140688"/>
            <a:ext cx="2155380" cy="600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694A36-AB21-424B-96C8-65317FEB2297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7F6-09A3-8B4B-8E9E-8664685D2CC2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6AEF-B2FE-6843-92C1-DBA4AC429627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AF35-7C7B-504A-9266-2DDFF38773A5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61F1-1508-DB44-809F-5F90B52120F9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B04F-FA8E-5948-81BE-958DE31C4BB4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3A43-B1C2-F644-BDDF-B95A515B011C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D20B71-994C-FC4F-B2AE-B3FF605188A4}" type="datetime1">
              <a:rPr lang="en-US" altLang="zh-CN" smtClean="0"/>
              <a:t>6/15/17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3096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E5A053-116E-42C7-92BC-F3D985E1D8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712967" cy="2376264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Impact of Assimilating GOES-Imager radiance with a rapid refresh assimilation system for convection-permitting forecast over Mexico   </a:t>
            </a:r>
            <a:endParaRPr lang="zh-CN" altLang="zh-CN" sz="3600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8640960" cy="2232248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>
                <a:solidFill>
                  <a:srgbClr val="000000"/>
                </a:solidFill>
              </a:rPr>
              <a:t>Chun Yang</a:t>
            </a:r>
            <a:r>
              <a:rPr lang="en-US" altLang="zh-CN" sz="2400" baseline="30000" dirty="0" smtClean="0">
                <a:solidFill>
                  <a:srgbClr val="000000"/>
                </a:solidFill>
              </a:rPr>
              <a:t>1</a:t>
            </a:r>
            <a:r>
              <a:rPr lang="en-US" altLang="zh-CN" sz="2400" dirty="0" smtClean="0">
                <a:solidFill>
                  <a:srgbClr val="000000"/>
                </a:solidFill>
              </a:rPr>
              <a:t>,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Jake Liu</a:t>
            </a:r>
            <a:r>
              <a:rPr lang="en-US" altLang="zh-CN" sz="2400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000000"/>
                </a:solidFill>
              </a:rPr>
              <a:t>Feng</a:t>
            </a:r>
            <a:r>
              <a:rPr lang="en-US" altLang="zh-CN" sz="2400" dirty="0" smtClean="0">
                <a:solidFill>
                  <a:srgbClr val="000000"/>
                </a:solidFill>
              </a:rPr>
              <a:t> Gao</a:t>
            </a:r>
            <a:r>
              <a:rPr lang="en-US" altLang="zh-CN" sz="2400" baseline="30000" dirty="0" smtClean="0">
                <a:solidFill>
                  <a:srgbClr val="000000"/>
                </a:solidFill>
              </a:rPr>
              <a:t>3</a:t>
            </a:r>
            <a:r>
              <a:rPr lang="en-US" altLang="zh-CN" sz="2400" dirty="0" smtClean="0">
                <a:solidFill>
                  <a:srgbClr val="000000"/>
                </a:solidFill>
              </a:rPr>
              <a:t>, Peter Childs</a:t>
            </a:r>
            <a:r>
              <a:rPr lang="en-US" altLang="zh-CN" sz="2400" baseline="30000" dirty="0" smtClean="0">
                <a:solidFill>
                  <a:srgbClr val="000000"/>
                </a:solidFill>
              </a:rPr>
              <a:t>3</a:t>
            </a:r>
            <a:r>
              <a:rPr lang="en-US" altLang="zh-CN" sz="2400" dirty="0" smtClean="0">
                <a:solidFill>
                  <a:srgbClr val="00000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000000"/>
                </a:solidFill>
              </a:rPr>
              <a:t>Jinzhong</a:t>
            </a:r>
            <a:r>
              <a:rPr lang="en-US" altLang="zh-CN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Min</a:t>
            </a:r>
            <a:r>
              <a:rPr lang="en-US" altLang="zh-CN" sz="2400" baseline="30000" dirty="0" smtClean="0">
                <a:solidFill>
                  <a:srgbClr val="000000"/>
                </a:solidFill>
              </a:rPr>
              <a:t>1</a:t>
            </a:r>
            <a:endParaRPr lang="en-US" altLang="zh-CN" sz="2400" dirty="0">
              <a:solidFill>
                <a:srgbClr val="000000"/>
              </a:solidFill>
            </a:endParaRPr>
          </a:p>
          <a:p>
            <a:endParaRPr lang="en-US" altLang="zh-CN" sz="2400" dirty="0" smtClean="0">
              <a:solidFill>
                <a:srgbClr val="000000"/>
              </a:solidFill>
            </a:endParaRPr>
          </a:p>
          <a:p>
            <a:pPr algn="l"/>
            <a:r>
              <a:rPr lang="en-US" altLang="zh-CN" sz="2000" baseline="30000" dirty="0" smtClean="0">
                <a:solidFill>
                  <a:srgbClr val="000000"/>
                </a:solidFill>
              </a:rPr>
              <a:t>1</a:t>
            </a:r>
            <a:r>
              <a:rPr lang="en-US" altLang="zh-CN" sz="2000" dirty="0" smtClean="0">
                <a:solidFill>
                  <a:srgbClr val="000000"/>
                </a:solidFill>
              </a:rPr>
              <a:t>Nanjing University of Information Science &amp; Technology</a:t>
            </a:r>
          </a:p>
          <a:p>
            <a:pPr algn="l"/>
            <a:r>
              <a:rPr lang="en-US" altLang="zh-CN" sz="2000" baseline="30000" dirty="0">
                <a:solidFill>
                  <a:srgbClr val="000000"/>
                </a:solidFill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</a:rPr>
              <a:t>National Center for Atmospheric Research</a:t>
            </a:r>
          </a:p>
          <a:p>
            <a:pPr algn="l"/>
            <a:r>
              <a:rPr lang="en-US" altLang="zh-CN" sz="2000" baseline="30000" dirty="0" smtClean="0">
                <a:solidFill>
                  <a:srgbClr val="000000"/>
                </a:solidFill>
              </a:rPr>
              <a:t>3</a:t>
            </a:r>
            <a:r>
              <a:rPr lang="en-US" altLang="zh-CN" sz="2000" dirty="0" smtClean="0">
                <a:solidFill>
                  <a:srgbClr val="000000"/>
                </a:solidFill>
              </a:rPr>
              <a:t>Panasonic Weather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mmm_logo_2015_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0"/>
            <a:ext cx="1746818" cy="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3002"/>
            <a:ext cx="7272808" cy="4174230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Time series of Analysis</a:t>
            </a:r>
          </a:p>
          <a:p>
            <a:r>
              <a:rPr lang="en-US" altLang="zh-CN" sz="4000" dirty="0" smtClean="0"/>
              <a:t>Verify against TAMDAR</a:t>
            </a:r>
            <a:endParaRPr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1701482" y="5662989"/>
            <a:ext cx="5822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dirty="0" smtClean="0"/>
              <a:t> 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2915816" y="3034073"/>
            <a:ext cx="1008112" cy="7920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220072" y="3034073"/>
            <a:ext cx="1008112" cy="7920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356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dirty="0" smtClean="0"/>
              <a:t>Analysis valid at </a:t>
            </a:r>
            <a:br>
              <a:rPr lang="en-US" dirty="0" smtClean="0"/>
            </a:br>
            <a:r>
              <a:rPr lang="en-US" dirty="0" smtClean="0"/>
              <a:t>00 UTC, 2016/03/09</a:t>
            </a:r>
            <a:endParaRPr lang="en-US" dirty="0"/>
          </a:p>
        </p:txBody>
      </p:sp>
      <p:pic>
        <p:nvPicPr>
          <p:cNvPr id="3" name="Picture 2" descr="fig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9920"/>
            <a:ext cx="9144000" cy="2800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069068"/>
            <a:ext cx="240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/>
              <a:t>Observed WV channel</a:t>
            </a:r>
            <a:endParaRPr lang="en-US" sz="1800" baseline="0" dirty="0"/>
          </a:p>
        </p:txBody>
      </p:sp>
      <p:sp>
        <p:nvSpPr>
          <p:cNvPr id="5" name="TextBox 4"/>
          <p:cNvSpPr txBox="1"/>
          <p:nvPr/>
        </p:nvSpPr>
        <p:spPr>
          <a:xfrm>
            <a:off x="3383194" y="206906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/>
              <a:t>No GEOS-Imager DA</a:t>
            </a:r>
            <a:endParaRPr lang="en-US" sz="1800" baseline="0" dirty="0"/>
          </a:p>
        </p:txBody>
      </p:sp>
      <p:sp>
        <p:nvSpPr>
          <p:cNvPr id="6" name="TextBox 5"/>
          <p:cNvSpPr txBox="1"/>
          <p:nvPr/>
        </p:nvSpPr>
        <p:spPr>
          <a:xfrm>
            <a:off x="6278794" y="2145268"/>
            <a:ext cx="256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/>
              <a:t>With GOES-Imager DA</a:t>
            </a:r>
            <a:endParaRPr lang="en-US" sz="1800" baseline="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638800"/>
            <a:ext cx="3251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0" dirty="0" smtClean="0">
                <a:solidFill>
                  <a:srgbClr val="FF0000"/>
                </a:solidFill>
              </a:rPr>
              <a:t>Cloudy radiances</a:t>
            </a:r>
            <a:endParaRPr lang="en-US" sz="32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3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3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/>
          <a:stretch/>
        </p:blipFill>
        <p:spPr bwMode="auto">
          <a:xfrm>
            <a:off x="1621155" y="1803400"/>
            <a:ext cx="5901690" cy="325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Analysis at 03/09/2016 00z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1801962" y="5373216"/>
            <a:ext cx="5794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500 </a:t>
            </a:r>
            <a:r>
              <a:rPr lang="en-US" altLang="zh-CN" sz="2400" dirty="0" err="1" smtClean="0"/>
              <a:t>hPa</a:t>
            </a:r>
            <a:r>
              <a:rPr lang="en-US" altLang="zh-CN" sz="2400" dirty="0" smtClean="0"/>
              <a:t> Z and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850 </a:t>
            </a:r>
            <a:r>
              <a:rPr lang="en-US" altLang="zh-CN" sz="2400" dirty="0" err="1" smtClean="0"/>
              <a:t>hPa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moisture difference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54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sz="3600" dirty="0" smtClean="0"/>
              <a:t>24-h forecast valid at </a:t>
            </a:r>
            <a:br>
              <a:rPr lang="en-US" sz="3600" dirty="0" smtClean="0"/>
            </a:br>
            <a:r>
              <a:rPr lang="en-US" sz="3600" dirty="0" smtClean="0"/>
              <a:t>00 UTC, 2016/03/10 </a:t>
            </a:r>
            <a:endParaRPr lang="en-US" sz="3600" dirty="0"/>
          </a:p>
        </p:txBody>
      </p:sp>
      <p:pic>
        <p:nvPicPr>
          <p:cNvPr id="3" name="Picture 2" descr="fig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923288"/>
            <a:ext cx="8961120" cy="287731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772400" y="2322984"/>
            <a:ext cx="685800" cy="10668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2322984"/>
            <a:ext cx="685800" cy="10668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322984"/>
            <a:ext cx="685800" cy="10668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4941168"/>
            <a:ext cx="240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/>
              <a:t>Observed WV channel</a:t>
            </a:r>
            <a:endParaRPr lang="en-US" sz="1800" baseline="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501317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/>
              <a:t>No GEOS-Imager DA</a:t>
            </a:r>
            <a:endParaRPr lang="en-US" sz="1800" baseline="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5013176"/>
            <a:ext cx="256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/>
              <a:t>With GOES-Imager DA</a:t>
            </a:r>
            <a:endParaRPr lang="en-US" sz="1800" baseline="0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805264"/>
            <a:ext cx="3251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0" dirty="0" smtClean="0">
                <a:solidFill>
                  <a:srgbClr val="FF0000"/>
                </a:solidFill>
              </a:rPr>
              <a:t>Cloudy radiances</a:t>
            </a:r>
            <a:endParaRPr lang="en-US" sz="32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4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762000"/>
          </a:xfrm>
        </p:spPr>
        <p:txBody>
          <a:bodyPr/>
          <a:lstStyle/>
          <a:p>
            <a:r>
              <a:rPr lang="en-US" sz="3200" dirty="0" smtClean="0"/>
              <a:t>24-h forecast verify against </a:t>
            </a:r>
            <a:br>
              <a:rPr lang="en-US" sz="3200" dirty="0" smtClean="0"/>
            </a:br>
            <a:r>
              <a:rPr lang="en-US" sz="3200" dirty="0" smtClean="0"/>
              <a:t>GEOS-Imager cloudy </a:t>
            </a:r>
            <a:r>
              <a:rPr lang="en-US" sz="3200" dirty="0" smtClean="0"/>
              <a:t>radiances</a:t>
            </a:r>
            <a:endParaRPr lang="en-US" sz="3200" dirty="0"/>
          </a:p>
        </p:txBody>
      </p:sp>
      <p:pic>
        <p:nvPicPr>
          <p:cNvPr id="3" name="Picture 2" descr="fig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4191610" cy="5047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3068960"/>
            <a:ext cx="1079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Channel 3</a:t>
            </a:r>
            <a:endParaRPr lang="en-US" baseline="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4437112"/>
            <a:ext cx="1079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Channel 4</a:t>
            </a:r>
            <a:endParaRPr lang="en-US" baseline="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5733256"/>
            <a:ext cx="1079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Channel 6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07113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24-h precipitation forecast</a:t>
            </a:r>
            <a:endParaRPr kumimoji="1" lang="zh-CN" alt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图片 4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4" y="1628800"/>
            <a:ext cx="83440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157192"/>
            <a:ext cx="136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5229200"/>
            <a:ext cx="15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GOES-Imager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2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/>
              <a:t>Precip</a:t>
            </a:r>
            <a:r>
              <a:rPr lang="en-US" altLang="zh-CN" sz="4000" dirty="0" smtClean="0"/>
              <a:t>. Forecast </a:t>
            </a:r>
            <a:r>
              <a:rPr lang="en-US" altLang="zh-CN" sz="4000" dirty="0" err="1" smtClean="0"/>
              <a:t>Ccore</a:t>
            </a:r>
            <a:endParaRPr lang="zh-CN" altLang="en-US" sz="4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7152496" cy="29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611560" y="1556792"/>
            <a:ext cx="8229600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400" dirty="0"/>
              <a:t>GOES-</a:t>
            </a:r>
            <a:r>
              <a:rPr lang="en-US" altLang="zh-CN" sz="2400" dirty="0" smtClean="0"/>
              <a:t>Imager radiance DA capability is implemented in WRFDA.</a:t>
            </a:r>
          </a:p>
          <a:p>
            <a:pPr lvl="0"/>
            <a:r>
              <a:rPr lang="en-US" altLang="zh-CN" sz="2400" dirty="0" smtClean="0"/>
              <a:t>GOES-Imager Radiance DA improved T and Q analysis (and cloud field from DA cycling effect)</a:t>
            </a:r>
            <a:endParaRPr lang="en-US" altLang="zh-CN" sz="2400" dirty="0" smtClean="0"/>
          </a:p>
          <a:p>
            <a:pPr lvl="0"/>
            <a:r>
              <a:rPr lang="en-US" altLang="zh-CN" sz="2400" dirty="0" smtClean="0"/>
              <a:t>Lead to improved precipitation forecast for a heavy rainfall event</a:t>
            </a:r>
            <a:endParaRPr lang="en-US" altLang="zh-CN" sz="24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39552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99592" y="515719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Yang. C., Z. Liu, F. </a:t>
            </a:r>
            <a:r>
              <a:rPr lang="en-US" altLang="zh-CN" dirty="0" err="1">
                <a:solidFill>
                  <a:srgbClr val="FF0000"/>
                </a:solidFill>
              </a:rPr>
              <a:t>Gao</a:t>
            </a:r>
            <a:r>
              <a:rPr lang="en-US" altLang="zh-CN" dirty="0">
                <a:solidFill>
                  <a:srgbClr val="FF0000"/>
                </a:solidFill>
              </a:rPr>
              <a:t>, P. Child, J. Min, 2017: Impact of Assimilating GOES-Imager Clear-sky Radiance with a Rapid Refresh Assimilation System for Convection-Permitting forecast over Mexico, J. G. R. Atmosphere, 122, 5472 – 5490.</a:t>
            </a:r>
            <a:endParaRPr lang="zh-CN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1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3" name="图片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0"/>
          <a:stretch/>
        </p:blipFill>
        <p:spPr bwMode="auto">
          <a:xfrm>
            <a:off x="1259632" y="1916832"/>
            <a:ext cx="6769100" cy="3397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GOES-</a:t>
            </a:r>
            <a:r>
              <a:rPr lang="en-US" altLang="zh-CN" sz="4000" dirty="0" smtClean="0"/>
              <a:t>Imager</a:t>
            </a:r>
            <a:endParaRPr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1901585" y="5343599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GOES-</a:t>
            </a:r>
            <a:r>
              <a:rPr kumimoji="1" lang="en-US" altLang="zh-CN" sz="2400" dirty="0" smtClean="0"/>
              <a:t>15 (West)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5364088" y="5415607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GOES-</a:t>
            </a:r>
            <a:r>
              <a:rPr kumimoji="1" lang="en-US" altLang="zh-CN" sz="2400" dirty="0" smtClean="0"/>
              <a:t>13 (East)</a:t>
            </a:r>
            <a:endParaRPr kumimoji="1"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919663"/>
            <a:ext cx="756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Full disk imagery of every 15 minutes from two satellites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3528" y="105273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 smtClean="0"/>
              <a:t>Data Source: NESDIS CLASS (</a:t>
            </a:r>
            <a:r>
              <a:rPr lang="en-US" altLang="zh-CN" dirty="0" smtClean="0"/>
              <a:t>Comprehensive </a:t>
            </a:r>
            <a:r>
              <a:rPr lang="en-US" altLang="zh-CN" dirty="0"/>
              <a:t>large array-data stewardship </a:t>
            </a:r>
            <a:r>
              <a:rPr lang="en-US" altLang="zh-CN" dirty="0" smtClean="0"/>
              <a:t>system)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                                            </a:t>
            </a:r>
            <a:r>
              <a:rPr kumimoji="1" lang="en-US" altLang="zh-CN" dirty="0" err="1" smtClean="0"/>
              <a:t>NetCDF</a:t>
            </a:r>
            <a:r>
              <a:rPr kumimoji="1" lang="en-US" altLang="zh-CN" dirty="0" smtClean="0"/>
              <a:t> format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703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98990"/>
                  </p:ext>
                </p:extLst>
              </p:nvPr>
            </p:nvGraphicFramePr>
            <p:xfrm>
              <a:off x="179512" y="2204864"/>
              <a:ext cx="4572000" cy="32116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90289"/>
                    <a:gridCol w="1557532"/>
                    <a:gridCol w="1524179"/>
                  </a:tblGrid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Channel Number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Center Frequency (</a:t>
                          </a:r>
                          <a14:m/>
                          <a:r>
                            <a:rPr lang="en-US" sz="1800" kern="0" dirty="0">
                              <a:effectLst/>
                            </a:rPr>
                            <a:t>)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Data Resolution (km)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1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0.65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1.0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2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3.9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4.0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3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6.5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4.0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4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10.7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4.0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6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13.3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8.0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98990"/>
                  </p:ext>
                </p:extLst>
              </p:nvPr>
            </p:nvGraphicFramePr>
            <p:xfrm>
              <a:off x="179512" y="2204864"/>
              <a:ext cx="4572000" cy="32116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90289"/>
                    <a:gridCol w="1557532"/>
                    <a:gridCol w="1524179"/>
                  </a:tblGrid>
                  <a:tr h="8229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Channel Number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95313" t="-3704" r="-98047" b="-29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Data Resolution (km)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1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0.65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1.0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2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3.9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4.0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3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6.5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4.0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4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10.7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4.0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77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6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>
                              <a:effectLst/>
                            </a:rPr>
                            <a:t>13.3</a:t>
                          </a:r>
                          <a:endParaRPr lang="zh-CN" sz="1800" kern="10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en-US" sz="1800" kern="0" dirty="0">
                              <a:effectLst/>
                            </a:rPr>
                            <a:t>8.0</a:t>
                          </a:r>
                          <a:endParaRPr lang="zh-CN" sz="1800" kern="100" dirty="0">
                            <a:effectLst/>
                            <a:latin typeface="Calibri" charset="0"/>
                            <a:ea typeface="SimSun" charset="-122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内容占位符 2"/>
          <p:cNvSpPr txBox="1">
            <a:spLocks/>
          </p:cNvSpPr>
          <p:nvPr/>
        </p:nvSpPr>
        <p:spPr>
          <a:xfrm>
            <a:off x="5076056" y="1412776"/>
            <a:ext cx="3816424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Times New Roman"/>
                <a:cs typeface="Times New Roman"/>
              </a:rPr>
              <a:t>Channels weighting function</a:t>
            </a:r>
            <a:endParaRPr lang="zh-CN" altLang="en-US" sz="2400" dirty="0">
              <a:latin typeface="Times New Roman"/>
              <a:cs typeface="Times New Roman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39552" y="1527175"/>
            <a:ext cx="360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595959"/>
                </a:solidFill>
              </a:rPr>
              <a:t>GOES-</a:t>
            </a:r>
            <a:r>
              <a:rPr lang="en-US" altLang="zh-CN" sz="2400" dirty="0" smtClean="0">
                <a:solidFill>
                  <a:srgbClr val="595959"/>
                </a:solidFill>
              </a:rPr>
              <a:t>Imager: 5 channels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GOES-</a:t>
            </a:r>
            <a:r>
              <a:rPr lang="en-US" altLang="zh-CN" sz="4000" dirty="0" smtClean="0"/>
              <a:t>Imager</a:t>
            </a:r>
            <a:endParaRPr lang="zh-CN" altLang="en-US" sz="4000" dirty="0"/>
          </a:p>
        </p:txBody>
      </p:sp>
      <p:pic>
        <p:nvPicPr>
          <p:cNvPr id="9" name="图片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27970" r="20766" b="21209"/>
          <a:stretch/>
        </p:blipFill>
        <p:spPr bwMode="auto">
          <a:xfrm>
            <a:off x="5148064" y="2060848"/>
            <a:ext cx="3573252" cy="3535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3450486"/>
            <a:ext cx="1989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Water vapor channel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1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内容占位符 2"/>
          <p:cNvSpPr txBox="1">
            <a:spLocks/>
          </p:cNvSpPr>
          <p:nvPr/>
        </p:nvSpPr>
        <p:spPr>
          <a:xfrm>
            <a:off x="467544" y="1196752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latin typeface="Times New Roman"/>
                <a:cs typeface="Times New Roman"/>
              </a:rPr>
              <a:t>GVAR</a:t>
            </a:r>
            <a:r>
              <a:rPr lang="en-US" altLang="zh-CN" sz="2000" dirty="0" smtClean="0">
                <a:latin typeface="Times New Roman"/>
                <a:cs typeface="Times New Roman"/>
              </a:rPr>
              <a:t> count (0-1023) then converted to scene radiance</a:t>
            </a:r>
            <a:endParaRPr lang="en-US" altLang="zh-CN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zh-CN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                     </a:t>
            </a:r>
            <a:r>
              <a:rPr lang="zh-CN" altLang="zh-CN" sz="2000" i="1" dirty="0" smtClean="0">
                <a:solidFill>
                  <a:schemeClr val="tx1"/>
                </a:solidFill>
                <a:latin typeface="Arial" charset="0"/>
              </a:rPr>
              <a:t>R </a:t>
            </a:r>
            <a:r>
              <a:rPr lang="zh-CN" altLang="zh-CN" sz="2000" i="1" dirty="0">
                <a:solidFill>
                  <a:schemeClr val="tx1"/>
                </a:solidFill>
                <a:latin typeface="Arial" charset="0"/>
              </a:rPr>
              <a:t>= (X-b)/m </a:t>
            </a:r>
            <a:endParaRPr lang="en-US" altLang="zh-CN" sz="2000" i="1" dirty="0" smtClean="0">
              <a:solidFill>
                <a:schemeClr val="tx1"/>
              </a:solidFill>
              <a:latin typeface="Arial" charset="0"/>
            </a:endParaRPr>
          </a:p>
          <a:p>
            <a:pPr lvl="1"/>
            <a:r>
              <a:rPr lang="zh-CN" altLang="zh-CN" sz="1800" dirty="0" smtClean="0">
                <a:solidFill>
                  <a:schemeClr val="tx1"/>
                </a:solidFill>
                <a:latin typeface="Arial" charset="0"/>
              </a:rPr>
              <a:t>R</a:t>
            </a:r>
            <a:r>
              <a:rPr lang="en-US" altLang="zh-CN" sz="1800" dirty="0" smtClean="0">
                <a:solidFill>
                  <a:schemeClr val="tx1"/>
                </a:solidFill>
                <a:latin typeface="Arial" charset="0"/>
              </a:rPr>
              <a:t>: radiance; </a:t>
            </a:r>
            <a:r>
              <a:rPr lang="zh-CN" altLang="zh-CN" sz="1800" dirty="0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altLang="zh-CN" sz="1800" dirty="0" smtClean="0">
                <a:solidFill>
                  <a:schemeClr val="tx1"/>
                </a:solidFill>
                <a:latin typeface="Arial" charset="0"/>
              </a:rPr>
              <a:t>: GVAR count; </a:t>
            </a:r>
            <a:r>
              <a:rPr lang="zh-CN" altLang="zh-CN" sz="1800" dirty="0" smtClean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altLang="zh-CN" sz="1800" dirty="0" smtClean="0">
                <a:solidFill>
                  <a:schemeClr val="tx1"/>
                </a:solidFill>
                <a:latin typeface="Arial" charset="0"/>
              </a:rPr>
              <a:t> &amp; </a:t>
            </a:r>
            <a:r>
              <a:rPr lang="zh-CN" altLang="zh-CN" sz="1800" dirty="0" smtClean="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altLang="zh-CN" sz="1800" dirty="0" smtClean="0">
                <a:solidFill>
                  <a:schemeClr val="tx1"/>
                </a:solidFill>
                <a:latin typeface="Arial" charset="0"/>
              </a:rPr>
              <a:t>: calibration coefficients</a:t>
            </a:r>
            <a:endParaRPr lang="en-US" altLang="zh-CN" sz="1800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Arial" charset="0"/>
              </a:rPr>
              <a:t>Then convert radiance to effective temperature</a:t>
            </a:r>
            <a:endParaRPr lang="en-US" altLang="zh-CN" sz="2000" dirty="0" smtClean="0">
              <a:solidFill>
                <a:schemeClr val="tx1"/>
              </a:solidFill>
              <a:latin typeface="Arial" charset="0"/>
            </a:endParaRPr>
          </a:p>
          <a:p>
            <a:endParaRPr lang="en-US" altLang="zh-CN" sz="2000" dirty="0">
              <a:solidFill>
                <a:schemeClr val="tx1"/>
              </a:solidFill>
              <a:latin typeface="Arial" charset="0"/>
            </a:endParaRPr>
          </a:p>
          <a:p>
            <a:endParaRPr lang="en-US" altLang="zh-CN" sz="2000" dirty="0" smtClean="0">
              <a:solidFill>
                <a:schemeClr val="tx1"/>
              </a:solidFill>
              <a:latin typeface="Arial" charset="0"/>
            </a:endParaRPr>
          </a:p>
          <a:p>
            <a:pPr lvl="0"/>
            <a:r>
              <a:rPr lang="en-US" altLang="zh-CN" sz="2000" dirty="0" smtClean="0">
                <a:solidFill>
                  <a:schemeClr val="tx1"/>
                </a:solidFill>
                <a:latin typeface="Arial" charset="0"/>
              </a:rPr>
              <a:t>Finally convert effective T to brightness T</a:t>
            </a:r>
            <a:endParaRPr lang="zh-CN" altLang="zh-CN" sz="2000" dirty="0">
              <a:solidFill>
                <a:schemeClr val="tx1"/>
              </a:solidFill>
              <a:latin typeface="Arial" charset="0"/>
            </a:endParaRPr>
          </a:p>
          <a:p>
            <a:endParaRPr lang="zh-CN" altLang="zh-CN" sz="2000" dirty="0">
              <a:solidFill>
                <a:schemeClr val="tx1"/>
              </a:solidFill>
              <a:latin typeface="Arial" charset="0"/>
            </a:endParaRPr>
          </a:p>
          <a:p>
            <a:pPr lvl="0"/>
            <a:endParaRPr lang="en-US" altLang="zh-CN" sz="2000" i="1" dirty="0">
              <a:solidFill>
                <a:schemeClr val="tx1"/>
              </a:solidFill>
              <a:latin typeface="Arial" charset="0"/>
            </a:endParaRPr>
          </a:p>
          <a:p>
            <a:endParaRPr lang="zh-CN" altLang="en-US" sz="2000" dirty="0">
              <a:latin typeface="Times New Roman"/>
              <a:cs typeface="Times New Roman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179" name="图片 4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36" y="3173005"/>
            <a:ext cx="2170589" cy="8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图片 41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97327"/>
            <a:ext cx="2275606" cy="92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图片 41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04576"/>
            <a:ext cx="2633190" cy="5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42424" y="6093296"/>
            <a:ext cx="293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Arial" charset="0"/>
              </a:rPr>
              <a:t>Weinreb and Han（2011）</a:t>
            </a:r>
            <a:endParaRPr lang="zh-CN" altLang="en-US" b="1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Data Calibration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3621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67544" y="1335523"/>
            <a:ext cx="5904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GOES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-13</a:t>
            </a:r>
            <a:r>
              <a:rPr lang="en-US" altLang="zh-CN" dirty="0">
                <a:latin typeface="Arial" charset="0"/>
              </a:rPr>
              <a:t> </a:t>
            </a:r>
            <a:r>
              <a:rPr lang="en-US" altLang="zh-CN" dirty="0" smtClean="0">
                <a:latin typeface="Arial" charset="0"/>
              </a:rPr>
              <a:t>located at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75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°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  <a:r>
              <a:rPr lang="en-US" altLang="zh-CN" dirty="0" smtClean="0">
                <a:latin typeface="Arial" charset="0"/>
              </a:rPr>
              <a:t>, ~36000km above equator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01" name="图片 4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69" y="1839330"/>
            <a:ext cx="1957715" cy="4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图片 4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69" y="2231896"/>
            <a:ext cx="1439497" cy="4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图片 4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69" y="2588973"/>
            <a:ext cx="5028643" cy="11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图片 41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69" y="3680217"/>
            <a:ext cx="3186088" cy="5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图片 41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69" y="4151341"/>
            <a:ext cx="3896241" cy="4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图片 41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3" y="4679404"/>
            <a:ext cx="2053682" cy="4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图片 41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3" y="5082414"/>
            <a:ext cx="360040" cy="5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115616" y="5188550"/>
            <a:ext cx="25457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Arial" charset="0"/>
              </a:rPr>
              <a:t>Satellite zenith angle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，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4" name="图片 416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9" y="5485425"/>
            <a:ext cx="304649" cy="5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115616" y="5620598"/>
            <a:ext cx="16600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Arial" charset="0"/>
              </a:rPr>
              <a:t>Earth radius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，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3" name="图片 41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9" y="5902397"/>
            <a:ext cx="304649" cy="5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115616" y="6052646"/>
            <a:ext cx="17501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Arial" charset="0"/>
              </a:rPr>
              <a:t>Satellite </a:t>
            </a:r>
            <a:r>
              <a:rPr lang="en-US" altLang="zh-CN" dirty="0" err="1" smtClean="0">
                <a:latin typeface="Arial" charset="0"/>
              </a:rPr>
              <a:t>altitute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1"/>
          <p:cNvPicPr/>
          <p:nvPr/>
        </p:nvPicPr>
        <p:blipFill>
          <a:blip r:embed="rId11"/>
          <a:stretch>
            <a:fillRect/>
          </a:stretch>
        </p:blipFill>
        <p:spPr>
          <a:xfrm>
            <a:off x="5879712" y="1696948"/>
            <a:ext cx="3264288" cy="3314844"/>
          </a:xfrm>
          <a:prstGeom prst="rect">
            <a:avLst/>
          </a:prstGeom>
        </p:spPr>
      </p:pic>
      <p:sp>
        <p:nvSpPr>
          <p:cNvPr id="19" name="标题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Data </a:t>
            </a:r>
            <a:r>
              <a:rPr lang="en-US" altLang="zh-CN" sz="4000" dirty="0" err="1" smtClean="0"/>
              <a:t>Geolocation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570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7544" y="1052736"/>
            <a:ext cx="8208912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Reject pixels over mixed land surface</a:t>
            </a:r>
            <a:endParaRPr lang="zh-CN" altLang="zh-CN" sz="2400" dirty="0">
              <a:latin typeface="Calibri" charset="0"/>
              <a:ea typeface="SimSun" charset="-122"/>
              <a:cs typeface="Times New Roman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Channels 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4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 and 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6</a:t>
            </a:r>
            <a:r>
              <a:rPr lang="en-US" altLang="zh-CN" sz="2400" dirty="0">
                <a:latin typeface="Times New Roman" charset="0"/>
                <a:ea typeface="SimSun" charset="-122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only used over water, 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channel 3 used over both land and water</a:t>
            </a:r>
            <a:endParaRPr lang="zh-CN" altLang="zh-CN" sz="2400" dirty="0">
              <a:latin typeface="Calibri" charset="0"/>
              <a:ea typeface="SimSun" charset="-122"/>
              <a:cs typeface="Times New Roman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Reject pixels with the model background 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CLWP</a:t>
            </a:r>
            <a:r>
              <a:rPr lang="en-US" altLang="zh-CN" sz="2400" dirty="0">
                <a:latin typeface="Times New Roman" charset="0"/>
                <a:ea typeface="SimSun" charset="-122"/>
                <a:cs typeface="Times New Roman" charset="0"/>
              </a:rPr>
              <a:t>&gt;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0.2mm</a:t>
            </a:r>
            <a:endParaRPr lang="zh-CN" altLang="zh-CN" sz="2400" dirty="0">
              <a:latin typeface="Calibri" charset="0"/>
              <a:ea typeface="SimSun" charset="-122"/>
              <a:cs typeface="Times New Roman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Cloud-detection: use 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Tb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4 (model) – Tb4 (</a:t>
            </a:r>
            <a:r>
              <a:rPr lang="en-US" altLang="zh-CN" sz="2400" dirty="0" err="1" smtClean="0">
                <a:latin typeface="Times New Roman" charset="0"/>
                <a:ea typeface="SimSun" charset="-122"/>
                <a:cs typeface="Times New Roman" charset="0"/>
              </a:rPr>
              <a:t>obs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)</a:t>
            </a:r>
            <a:r>
              <a:rPr lang="en-US" altLang="zh-CN" sz="2400" dirty="0">
                <a:latin typeface="Times New Roman" charset="0"/>
                <a:ea typeface="SimSun" charset="-122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SimSun" charset="-122"/>
                <a:cs typeface="Times New Roman" charset="0"/>
              </a:rPr>
              <a:t>(</a:t>
            </a:r>
            <a:r>
              <a:rPr lang="en-US" altLang="zh-CN" sz="2000" dirty="0" smtClean="0">
                <a:latin typeface="Times New Roman" charset="0"/>
                <a:cs typeface="Times New Roman" charset="0"/>
              </a:rPr>
              <a:t>Hocking </a:t>
            </a:r>
            <a:r>
              <a:rPr lang="en-US" altLang="zh-CN" sz="2000" dirty="0">
                <a:latin typeface="Times New Roman" charset="0"/>
                <a:cs typeface="Times New Roman" charset="0"/>
              </a:rPr>
              <a:t>et al, </a:t>
            </a:r>
            <a:r>
              <a:rPr lang="en-US" altLang="zh-CN" sz="2000" dirty="0" smtClean="0">
                <a:latin typeface="Times New Roman" charset="0"/>
                <a:cs typeface="Times New Roman" charset="0"/>
              </a:rPr>
              <a:t>2010</a:t>
            </a:r>
            <a:r>
              <a:rPr lang="en-US" altLang="zh-CN" sz="2000" dirty="0">
                <a:latin typeface="Times New Roman" charset="0"/>
                <a:ea typeface="SimSun" charset="-122"/>
                <a:cs typeface="Times New Roman" charset="0"/>
              </a:rPr>
              <a:t>)</a:t>
            </a:r>
            <a:endParaRPr lang="en-US" altLang="zh-CN" sz="2000" dirty="0" smtClean="0">
              <a:latin typeface="Calibri" charset="0"/>
              <a:ea typeface="SimSun" charset="-122"/>
              <a:cs typeface="Times New Roman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Background departure (OMB) check</a:t>
            </a:r>
            <a:endParaRPr lang="zh-CN" altLang="en-US" sz="2400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Quality Control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0353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3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" y="1772816"/>
            <a:ext cx="4223231" cy="3672408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67544" y="44624"/>
            <a:ext cx="8229600" cy="648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A </a:t>
            </a:r>
            <a:r>
              <a:rPr lang="en-US" altLang="zh-CN" sz="4000" dirty="0"/>
              <a:t>h</a:t>
            </a:r>
            <a:r>
              <a:rPr lang="en-US" altLang="zh-CN" sz="4000" dirty="0" smtClean="0"/>
              <a:t>eavy rainfall event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159228" y="5621551"/>
            <a:ext cx="3949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charset="0"/>
                <a:ea typeface="SimSun" charset="-122"/>
              </a:rPr>
              <a:t>03/07/2016</a:t>
            </a:r>
            <a:r>
              <a:rPr lang="en-US" altLang="zh-CN" dirty="0" smtClean="0">
                <a:latin typeface="Times New Roman" charset="0"/>
                <a:ea typeface="SimSun" charset="-122"/>
                <a:cs typeface="Times New Roman" charset="0"/>
              </a:rPr>
              <a:t>, (a) </a:t>
            </a:r>
            <a:r>
              <a:rPr lang="en-US" altLang="zh-CN" dirty="0" smtClean="0">
                <a:latin typeface="Times New Roman" charset="0"/>
                <a:ea typeface="SimSun" charset="-122"/>
              </a:rPr>
              <a:t>12</a:t>
            </a:r>
            <a:r>
              <a:rPr lang="en-US" altLang="zh-CN" dirty="0" smtClean="0">
                <a:latin typeface="Times New Roman" charset="0"/>
                <a:ea typeface="SimSun" charset="-122"/>
                <a:cs typeface="Times New Roman" charset="0"/>
              </a:rPr>
              <a:t>z</a:t>
            </a:r>
            <a:r>
              <a:rPr lang="en-US" altLang="zh-CN" dirty="0">
                <a:latin typeface="Times New Roman" charset="0"/>
                <a:ea typeface="SimSun" charset="-122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SimSun" charset="-122"/>
                <a:cs typeface="Times New Roman" charset="0"/>
              </a:rPr>
              <a:t>(b) 03/0</a:t>
            </a:r>
            <a:r>
              <a:rPr lang="en-US" altLang="zh-CN" dirty="0" smtClean="0">
                <a:latin typeface="Times New Roman" charset="0"/>
                <a:ea typeface="SimSun" charset="-122"/>
              </a:rPr>
              <a:t>8 00</a:t>
            </a:r>
            <a:r>
              <a:rPr lang="en-US" altLang="zh-CN" dirty="0" smtClean="0">
                <a:latin typeface="Times New Roman" charset="0"/>
                <a:ea typeface="SimSun" charset="-122"/>
                <a:cs typeface="Times New Roman" charset="0"/>
              </a:rPr>
              <a:t>z, (c) </a:t>
            </a:r>
            <a:r>
              <a:rPr lang="en-US" altLang="zh-CN" dirty="0" smtClean="0">
                <a:latin typeface="Times New Roman" charset="0"/>
                <a:ea typeface="SimSun" charset="-122"/>
              </a:rPr>
              <a:t>12</a:t>
            </a:r>
            <a:r>
              <a:rPr lang="en-US" altLang="zh-CN" dirty="0" smtClean="0">
                <a:latin typeface="Times New Roman" charset="0"/>
                <a:ea typeface="SimSun" charset="-122"/>
                <a:cs typeface="Times New Roman" charset="0"/>
              </a:rPr>
              <a:t>z; (d) </a:t>
            </a:r>
            <a:r>
              <a:rPr lang="en-US" altLang="zh-CN" dirty="0" smtClean="0">
                <a:latin typeface="Times New Roman" charset="0"/>
                <a:ea typeface="SimSun" charset="-122"/>
              </a:rPr>
              <a:t>03/09 00</a:t>
            </a:r>
            <a:r>
              <a:rPr lang="en-US" altLang="zh-CN" dirty="0" smtClean="0">
                <a:latin typeface="Times New Roman" charset="0"/>
                <a:ea typeface="SimSun" charset="-122"/>
                <a:cs typeface="Times New Roman" charset="0"/>
              </a:rPr>
              <a:t>z.</a:t>
            </a:r>
          </a:p>
          <a:p>
            <a:r>
              <a:rPr lang="en-US" altLang="zh-CN" dirty="0" smtClean="0">
                <a:latin typeface="Times New Roman" charset="0"/>
                <a:ea typeface="SimSun" charset="-122"/>
              </a:rPr>
              <a:t>500</a:t>
            </a:r>
            <a:r>
              <a:rPr lang="en-US" altLang="zh-CN" dirty="0">
                <a:latin typeface="Times New Roman" charset="0"/>
                <a:ea typeface="SimSun" charset="-122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SimSun" charset="-122"/>
                <a:cs typeface="Times New Roman" charset="0"/>
              </a:rPr>
              <a:t>Z </a:t>
            </a:r>
            <a:r>
              <a:rPr lang="en-US" altLang="zh-CN" dirty="0" smtClean="0">
                <a:latin typeface="Times New Roman" charset="0"/>
                <a:ea typeface="SimSun" charset="-122"/>
              </a:rPr>
              <a:t>(</a:t>
            </a:r>
            <a:r>
              <a:rPr lang="en-US" altLang="zh-CN" dirty="0">
                <a:latin typeface="Times New Roman" charset="0"/>
                <a:ea typeface="SimSun" charset="-122"/>
              </a:rPr>
              <a:t>m</a:t>
            </a:r>
            <a:r>
              <a:rPr lang="en-US" altLang="zh-CN" dirty="0" smtClean="0">
                <a:latin typeface="Times New Roman" charset="0"/>
                <a:ea typeface="SimSun" charset="-122"/>
              </a:rPr>
              <a:t>)</a:t>
            </a:r>
            <a:r>
              <a:rPr lang="en-US" altLang="zh-CN" dirty="0">
                <a:latin typeface="Times New Roman" charset="0"/>
                <a:ea typeface="SimSun" charset="-122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SimSun" charset="-122"/>
                <a:cs typeface="Times New Roman" charset="0"/>
              </a:rPr>
              <a:t>and wind </a:t>
            </a:r>
            <a:r>
              <a:rPr lang="en-US" altLang="zh-CN" dirty="0" smtClean="0">
                <a:latin typeface="Times New Roman" charset="0"/>
                <a:ea typeface="SimSun" charset="-122"/>
              </a:rPr>
              <a:t>(</a:t>
            </a:r>
            <a:r>
              <a:rPr lang="en-US" altLang="zh-CN" dirty="0">
                <a:latin typeface="Times New Roman" charset="0"/>
                <a:ea typeface="SimSun" charset="-122"/>
              </a:rPr>
              <a:t>m/s</a:t>
            </a:r>
            <a:r>
              <a:rPr lang="en-US" altLang="zh-CN" dirty="0" smtClean="0">
                <a:latin typeface="Times New Roman" charset="0"/>
                <a:ea typeface="SimSun" charset="-122"/>
              </a:rPr>
              <a:t>)</a:t>
            </a:r>
            <a:r>
              <a:rPr lang="zh-CN" altLang="zh-CN" dirty="0" smtClean="0"/>
              <a:t>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72000" y="6351711"/>
            <a:ext cx="4227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charset="0"/>
                <a:ea typeface="SimSun" charset="-122"/>
              </a:rPr>
              <a:t>24-h accumulated rainfall</a:t>
            </a:r>
            <a:r>
              <a:rPr lang="en-US" altLang="zh-CN" sz="2400" dirty="0">
                <a:latin typeface="Times New Roman" charset="0"/>
                <a:ea typeface="SimSun" charset="-122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SimSun" charset="-122"/>
                <a:cs typeface="Times New Roman" charset="0"/>
              </a:rPr>
              <a:t>(mm)</a:t>
            </a:r>
            <a:endParaRPr lang="zh-CN" altLang="en-US" sz="2400" dirty="0"/>
          </a:p>
        </p:txBody>
      </p:sp>
      <p:pic>
        <p:nvPicPr>
          <p:cNvPr id="8" name="Picture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32588" r="10710" b="22651"/>
          <a:stretch/>
        </p:blipFill>
        <p:spPr bwMode="auto">
          <a:xfrm>
            <a:off x="4283968" y="3301768"/>
            <a:ext cx="4854890" cy="3151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over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4171770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6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68760"/>
            <a:ext cx="5072801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5366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400×300, 12km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1336" y="410854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898×721, 4km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172200" y="1766377"/>
            <a:ext cx="2800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V3.7.1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top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levels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Landuse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MODIS-based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mp_physics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ra_lw_physics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ra_sw_physics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sf_sfclay_physics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   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sf_surface_physics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bl_pbl_physics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cu_physics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Configuration</a:t>
            </a:r>
            <a:endParaRPr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633838" y="5936045"/>
            <a:ext cx="782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CON:</a:t>
            </a:r>
            <a:r>
              <a:rPr kumimoji="1" lang="zh-CN" altLang="en-US" dirty="0" smtClean="0"/>
              <a:t>              </a:t>
            </a:r>
            <a:r>
              <a:rPr kumimoji="1" lang="en-US" altLang="zh-CN" dirty="0" smtClean="0"/>
              <a:t>GTS</a:t>
            </a:r>
            <a:r>
              <a:rPr kumimoji="1" lang="en-US" altLang="zh-CN" dirty="0" smtClean="0"/>
              <a:t>+TAMDAR+AMSUA</a:t>
            </a:r>
            <a:endParaRPr kumimoji="1" lang="en-US" altLang="zh-CN" dirty="0" smtClean="0"/>
          </a:p>
          <a:p>
            <a:r>
              <a:rPr kumimoji="1" lang="en-US" altLang="zh-CN" dirty="0" smtClean="0"/>
              <a:t>GOES_IMG: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GTS</a:t>
            </a:r>
            <a:r>
              <a:rPr kumimoji="1" lang="en-US" altLang="zh-CN" dirty="0" smtClean="0"/>
              <a:t>+TAMDAR+AMSUA</a:t>
            </a:r>
            <a:r>
              <a:rPr kumimoji="1" lang="en-US" altLang="zh-CN" dirty="0" smtClean="0"/>
              <a:t>+GOES-Imager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channels </a:t>
            </a:r>
            <a:r>
              <a:rPr kumimoji="1" lang="en-US" altLang="zh-CN" dirty="0" smtClean="0"/>
              <a:t>3, 4, 6</a:t>
            </a:r>
            <a:r>
              <a:rPr kumimoji="1" lang="zh-CN" altLang="en-US" dirty="0" smtClean="0"/>
              <a:t>） 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474762" y="5324778"/>
            <a:ext cx="6328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2016030700-0900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hourly cycling, dual-res. Hybrid + blending</a:t>
            </a:r>
            <a:endParaRPr kumimoji="1" lang="en-US" altLang="zh-CN" dirty="0"/>
          </a:p>
          <a:p>
            <a:r>
              <a:rPr kumimoji="1" lang="en-US" altLang="zh-CN" dirty="0" smtClean="0"/>
              <a:t>0712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0800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0812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0900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24</a:t>
            </a:r>
            <a:r>
              <a:rPr kumimoji="1" lang="en-US" altLang="zh-CN" dirty="0" smtClean="0"/>
              <a:t>-h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forecast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85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053-116E-42C7-92BC-F3D985E1D866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912768" cy="3744416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1043608" y="1268760"/>
            <a:ext cx="76328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/>
              <a:t>Radiance </a:t>
            </a:r>
            <a:r>
              <a:rPr lang="en-US" altLang="zh-CN" sz="3200" dirty="0" err="1" smtClean="0"/>
              <a:t>Variational</a:t>
            </a:r>
            <a:r>
              <a:rPr lang="en-US" altLang="zh-CN" sz="3200" dirty="0" smtClean="0"/>
              <a:t> Bias Correction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5798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69732</TotalTime>
  <Words>664</Words>
  <Application>Microsoft Macintosh PowerPoint</Application>
  <PresentationFormat>On-screen Show (4:3)</PresentationFormat>
  <Paragraphs>131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Genesis</vt:lpstr>
      <vt:lpstr>Impact of Assimilating GOES-Imager radiance with a rapid refresh assimilation system for convection-permitting forecast over Mexico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valid at  00 UTC, 2016/03/09</vt:lpstr>
      <vt:lpstr>PowerPoint Presentation</vt:lpstr>
      <vt:lpstr>24-h forecast valid at  00 UTC, 2016/03/10 </vt:lpstr>
      <vt:lpstr>24-h forecast verify against  GEOS-Imager cloudy radiances</vt:lpstr>
      <vt:lpstr>24-h precipitation forecast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AMSR2</dc:title>
  <dc:creator>yc</dc:creator>
  <cp:lastModifiedBy>Zhiquan Liu</cp:lastModifiedBy>
  <cp:revision>367</cp:revision>
  <cp:lastPrinted>2016-06-21T21:42:35Z</cp:lastPrinted>
  <dcterms:created xsi:type="dcterms:W3CDTF">2015-11-09T02:13:56Z</dcterms:created>
  <dcterms:modified xsi:type="dcterms:W3CDTF">2017-06-15T15:10:22Z</dcterms:modified>
</cp:coreProperties>
</file>