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53" r:id="rId2"/>
  </p:sldMasterIdLst>
  <p:notesMasterIdLst>
    <p:notesMasterId r:id="rId21"/>
  </p:notesMasterIdLst>
  <p:handoutMasterIdLst>
    <p:handoutMasterId r:id="rId22"/>
  </p:handoutMasterIdLst>
  <p:sldIdLst>
    <p:sldId id="571" r:id="rId3"/>
    <p:sldId id="774" r:id="rId4"/>
    <p:sldId id="927" r:id="rId5"/>
    <p:sldId id="912" r:id="rId6"/>
    <p:sldId id="923" r:id="rId7"/>
    <p:sldId id="928" r:id="rId8"/>
    <p:sldId id="913" r:id="rId9"/>
    <p:sldId id="911" r:id="rId10"/>
    <p:sldId id="924" r:id="rId11"/>
    <p:sldId id="934" r:id="rId12"/>
    <p:sldId id="935" r:id="rId13"/>
    <p:sldId id="931" r:id="rId14"/>
    <p:sldId id="936" r:id="rId15"/>
    <p:sldId id="907" r:id="rId16"/>
    <p:sldId id="926" r:id="rId17"/>
    <p:sldId id="852" r:id="rId18"/>
    <p:sldId id="925" r:id="rId19"/>
    <p:sldId id="929" r:id="rId2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extLst>
    <p:ext uri="{EFAFB233-063F-42B5-8137-9DF3F51BA10A}">
      <p15:sldGuideLst xmlns:p15="http://schemas.microsoft.com/office/powerpoint/2012/main">
        <p15:guide id="1" orient="horz" pos="2304"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w  Annunzi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B30FF"/>
    <a:srgbClr val="4A6EFF"/>
    <a:srgbClr val="24B7FD"/>
    <a:srgbClr val="FF8000"/>
    <a:srgbClr val="FF27F9"/>
    <a:srgbClr val="3BEB55"/>
    <a:srgbClr val="DFE9FF"/>
    <a:srgbClr val="CBB268"/>
    <a:srgbClr val="ECD97A"/>
    <a:srgbClr val="D3B8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73" autoAdjust="0"/>
    <p:restoredTop sz="88462" autoAdjust="0"/>
  </p:normalViewPr>
  <p:slideViewPr>
    <p:cSldViewPr snapToGrid="0">
      <p:cViewPr varScale="1">
        <p:scale>
          <a:sx n="111" d="100"/>
          <a:sy n="111" d="100"/>
        </p:scale>
        <p:origin x="1272" y="208"/>
      </p:cViewPr>
      <p:guideLst>
        <p:guide orient="horz" pos="2304"/>
        <p:guide pos="2880"/>
      </p:guideLst>
    </p:cSldViewPr>
  </p:slideViewPr>
  <p:outlineViewPr>
    <p:cViewPr>
      <p:scale>
        <a:sx n="33" d="100"/>
        <a:sy n="33" d="100"/>
      </p:scale>
      <p:origin x="0" y="0"/>
    </p:cViewPr>
  </p:outlineViewPr>
  <p:notesTextViewPr>
    <p:cViewPr>
      <p:scale>
        <a:sx n="120" d="100"/>
        <a:sy n="120" d="100"/>
      </p:scale>
      <p:origin x="0" y="0"/>
    </p:cViewPr>
  </p:notesTextViewPr>
  <p:sorterViewPr>
    <p:cViewPr>
      <p:scale>
        <a:sx n="150" d="100"/>
        <a:sy n="150" d="100"/>
      </p:scale>
      <p:origin x="0" y="232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commentAuthors" Target="commentAuthors.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ＭＳ Ｐゴシック" charset="-128"/>
                <a:cs typeface="ＭＳ Ｐゴシック" charset="-128"/>
              </a:defRPr>
            </a:lvl1pPr>
          </a:lstStyle>
          <a:p>
            <a:pPr>
              <a:defRPr/>
            </a:pPr>
            <a:fld id="{AAAC60DB-D684-C548-BCD9-C5B6EA289744}" type="datetime1">
              <a:rPr lang="en-US"/>
              <a:pPr>
                <a:defRPr/>
              </a:pPr>
              <a:t>6/14/17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ＭＳ Ｐゴシック" charset="-128"/>
                <a:cs typeface="ＭＳ Ｐゴシック" charset="-128"/>
              </a:defRPr>
            </a:lvl1pPr>
          </a:lstStyle>
          <a:p>
            <a:pPr>
              <a:defRPr/>
            </a:pPr>
            <a:fld id="{F88CE06D-046E-2742-A473-6B3AD25CF23B}" type="slidenum">
              <a:rPr lang="en-US"/>
              <a:pPr>
                <a:defRPr/>
              </a:pPr>
              <a:t>‹#›</a:t>
            </a:fld>
            <a:endParaRPr lang="en-US" dirty="0"/>
          </a:p>
        </p:txBody>
      </p:sp>
    </p:spTree>
    <p:extLst>
      <p:ext uri="{BB962C8B-B14F-4D97-AF65-F5344CB8AC3E}">
        <p14:creationId xmlns:p14="http://schemas.microsoft.com/office/powerpoint/2010/main" val="1183746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ＭＳ Ｐゴシック" charset="-128"/>
                <a:cs typeface="ＭＳ Ｐゴシック" charset="-128"/>
              </a:defRPr>
            </a:lvl1pPr>
          </a:lstStyle>
          <a:p>
            <a:pPr>
              <a:defRPr/>
            </a:pPr>
            <a:fld id="{FF3EE208-CD62-B148-BA77-22F251C06AFD}" type="datetime1">
              <a:rPr lang="en-US"/>
              <a:pPr>
                <a:defRPr/>
              </a:pPr>
              <a:t>6/14/17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ＭＳ Ｐゴシック" charset="-128"/>
                <a:cs typeface="ＭＳ Ｐゴシック" charset="-128"/>
              </a:defRPr>
            </a:lvl1pPr>
          </a:lstStyle>
          <a:p>
            <a:pPr>
              <a:defRPr/>
            </a:pPr>
            <a:fld id="{A42CC765-D351-9945-BA9A-87B0B08FFBFF}" type="slidenum">
              <a:rPr lang="en-US"/>
              <a:pPr>
                <a:defRPr/>
              </a:pPr>
              <a:t>‹#›</a:t>
            </a:fld>
            <a:endParaRPr lang="en-US" dirty="0"/>
          </a:p>
        </p:txBody>
      </p:sp>
    </p:spTree>
    <p:extLst>
      <p:ext uri="{BB962C8B-B14F-4D97-AF65-F5344CB8AC3E}">
        <p14:creationId xmlns:p14="http://schemas.microsoft.com/office/powerpoint/2010/main" val="294504042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cmd://Speak/_us_/tolerance"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cmd://Speak/_us_/Mutual"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3" Type="http://schemas.openxmlformats.org/officeDocument/2006/relationships/hyperlink" Target="cmd://Speak/_us_/estimate" TargetMode="External"/><Relationship Id="rId4" Type="http://schemas.openxmlformats.org/officeDocument/2006/relationships/hyperlink" Target="cmd://Speak/_us_/tunable" TargetMode="External"/><Relationship Id="rId5" Type="http://schemas.openxmlformats.org/officeDocument/2006/relationships/hyperlink" Target="cmd://Speak/_us_/parameter" TargetMode="External"/><Relationship Id="rId6" Type="http://schemas.openxmlformats.org/officeDocument/2006/relationships/hyperlink" Target="cmd://Speak/_us_/simplicity" TargetMode="External"/><Relationship Id="rId7" Type="http://schemas.openxmlformats.org/officeDocument/2006/relationships/hyperlink" Target="cmd://Speak/_us_/implementation" TargetMode="External"/><Relationship Id="rId8" Type="http://schemas.openxmlformats.org/officeDocument/2006/relationships/hyperlink" Target="cmd://Speak/_us_/efficiency" TargetMode="External"/><Relationship Id="rId9" Type="http://schemas.openxmlformats.org/officeDocument/2006/relationships/hyperlink" Target="cmd://Speak/_us_/empirical" TargetMode="External"/><Relationship Id="rId10" Type="http://schemas.openxmlformats.org/officeDocument/2006/relationships/hyperlink" Target="cmd://Speak/_us_/exist"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effectLst/>
              <a:latin typeface="+mn-lt"/>
              <a:ea typeface="ＭＳ Ｐゴシック" pitchFamily="-110" charset="-128"/>
              <a:cs typeface="ＭＳ Ｐゴシック" pitchFamily="-110" charset="-128"/>
            </a:endParaRPr>
          </a:p>
        </p:txBody>
      </p:sp>
      <p:sp>
        <p:nvSpPr>
          <p:cNvPr id="4" name="Slide Number Placeholder 3"/>
          <p:cNvSpPr>
            <a:spLocks noGrp="1"/>
          </p:cNvSpPr>
          <p:nvPr>
            <p:ph type="sldNum" sz="quarter" idx="10"/>
          </p:nvPr>
        </p:nvSpPr>
        <p:spPr/>
        <p:txBody>
          <a:bodyPr/>
          <a:lstStyle/>
          <a:p>
            <a:pPr>
              <a:defRPr/>
            </a:pPr>
            <a:fld id="{A42CC765-D351-9945-BA9A-87B0B08FFBFF}" type="slidenum">
              <a:rPr lang="en-US" smtClean="0"/>
              <a:pPr>
                <a:defRPr/>
              </a:pPr>
              <a:t>1</a:t>
            </a:fld>
            <a:endParaRPr lang="en-US" dirty="0"/>
          </a:p>
        </p:txBody>
      </p:sp>
    </p:spTree>
    <p:extLst>
      <p:ext uri="{BB962C8B-B14F-4D97-AF65-F5344CB8AC3E}">
        <p14:creationId xmlns:p14="http://schemas.microsoft.com/office/powerpoint/2010/main" val="69287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pitchFamily="-110" charset="-128"/>
                <a:cs typeface="ＭＳ Ｐゴシック" pitchFamily="-110" charset="-128"/>
              </a:rPr>
              <a:t>In more detail, this slide shows 1-hour and 3-hour forecast of radar reflectivity in four experiments, they are truth run, control run, two experiments with radar data assimilation, respectively. These two experiments are using the same time window, and nudging coefficient in the last experiment is nearly twice as large as third one. However, from this figure, we can see, either the 1-hour forecast or 3-hour forecast, these two experiments have similar results.</a:t>
            </a:r>
          </a:p>
          <a:p>
            <a:r>
              <a:rPr lang="en-US" sz="1200" kern="1200" dirty="0" smtClean="0">
                <a:solidFill>
                  <a:schemeClr val="tx1"/>
                </a:solidFill>
                <a:effectLst/>
                <a:latin typeface="+mn-lt"/>
                <a:ea typeface="ＭＳ Ｐゴシック" pitchFamily="-110" charset="-128"/>
                <a:cs typeface="ＭＳ Ｐゴシック" pitchFamily="-110" charset="-128"/>
              </a:rPr>
              <a:t>So, there is a certain tolerance</a:t>
            </a:r>
            <a:r>
              <a:rPr lang="en-US" sz="1200" u="none" strike="noStrike" kern="1200" dirty="0" smtClean="0">
                <a:solidFill>
                  <a:schemeClr val="tx1"/>
                </a:solidFill>
                <a:effectLst/>
                <a:latin typeface="+mn-lt"/>
                <a:ea typeface="ＭＳ Ｐゴシック" pitchFamily="-110" charset="-128"/>
                <a:cs typeface="ＭＳ Ｐゴシック" pitchFamily="-110" charset="-128"/>
                <a:hlinkClick r:id="rId3" action="ppaction://hlinkfile"/>
              </a:rPr>
              <a:t> /'tɑlərəns/</a:t>
            </a:r>
            <a:r>
              <a:rPr lang="en-US" sz="1200" kern="1200" dirty="0" smtClean="0">
                <a:solidFill>
                  <a:schemeClr val="tx1"/>
                </a:solidFill>
                <a:effectLst/>
                <a:latin typeface="+mn-lt"/>
                <a:ea typeface="ＭＳ Ｐゴシック" pitchFamily="-110" charset="-128"/>
                <a:cs typeface="ＭＳ Ｐゴシック" pitchFamily="-110" charset="-128"/>
              </a:rPr>
              <a:t> to reasonable nudging parameters.</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4" name="Slide Number Placeholder 3"/>
          <p:cNvSpPr>
            <a:spLocks noGrp="1"/>
          </p:cNvSpPr>
          <p:nvPr>
            <p:ph type="sldNum" sz="quarter" idx="10"/>
          </p:nvPr>
        </p:nvSpPr>
        <p:spPr/>
        <p:txBody>
          <a:bodyPr/>
          <a:lstStyle/>
          <a:p>
            <a:pPr>
              <a:defRPr/>
            </a:pPr>
            <a:fld id="{A42CC765-D351-9945-BA9A-87B0B08FFBFF}" type="slidenum">
              <a:rPr lang="en-US" smtClean="0"/>
              <a:pPr>
                <a:defRPr/>
              </a:pPr>
              <a:t>10</a:t>
            </a:fld>
            <a:endParaRPr lang="en-US" dirty="0"/>
          </a:p>
        </p:txBody>
      </p:sp>
    </p:spTree>
    <p:extLst>
      <p:ext uri="{BB962C8B-B14F-4D97-AF65-F5344CB8AC3E}">
        <p14:creationId xmlns:p14="http://schemas.microsoft.com/office/powerpoint/2010/main" val="2028730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110" charset="-128"/>
                <a:cs typeface="ＭＳ Ｐゴシック" pitchFamily="-110" charset="-128"/>
              </a:rPr>
              <a:t>This slide shows another group of experiments. They are the are truth run, control run, two experiments with data assimilation using different time window and different nudging coefficients. Time window of the third experiment is twice as large as that in the last one, and nudging coefficient is half of that in the last one. However, these two experiments have similar results either in 1-hour or 3-hour forecast. So, there may be a certain mutual</a:t>
            </a:r>
            <a:r>
              <a:rPr lang="en-US" sz="1200" u="none" strike="noStrike" kern="1200" dirty="0" smtClean="0">
                <a:solidFill>
                  <a:schemeClr val="tx1"/>
                </a:solidFill>
                <a:effectLst/>
                <a:latin typeface="+mn-lt"/>
                <a:ea typeface="ＭＳ Ｐゴシック" pitchFamily="-110" charset="-128"/>
                <a:cs typeface="ＭＳ Ｐゴシック" pitchFamily="-110" charset="-128"/>
                <a:hlinkClick r:id="rId3" action="ppaction://hlinkfile"/>
              </a:rPr>
              <a:t>/'mjutʃuəl/</a:t>
            </a:r>
            <a:r>
              <a:rPr lang="en-US" sz="1200" kern="1200" dirty="0" smtClean="0">
                <a:solidFill>
                  <a:schemeClr val="tx1"/>
                </a:solidFill>
                <a:effectLst/>
                <a:latin typeface="+mn-lt"/>
                <a:ea typeface="ＭＳ Ｐゴシック" pitchFamily="-110" charset="-128"/>
                <a:cs typeface="ＭＳ Ｐゴシック" pitchFamily="-110" charset="-128"/>
              </a:rPr>
              <a:t> compensation between time window and nudging coefficient.</a:t>
            </a:r>
          </a:p>
        </p:txBody>
      </p:sp>
      <p:sp>
        <p:nvSpPr>
          <p:cNvPr id="4" name="Slide Number Placeholder 3"/>
          <p:cNvSpPr>
            <a:spLocks noGrp="1"/>
          </p:cNvSpPr>
          <p:nvPr>
            <p:ph type="sldNum" sz="quarter" idx="10"/>
          </p:nvPr>
        </p:nvSpPr>
        <p:spPr/>
        <p:txBody>
          <a:bodyPr/>
          <a:lstStyle/>
          <a:p>
            <a:pPr>
              <a:defRPr/>
            </a:pPr>
            <a:fld id="{A42CC765-D351-9945-BA9A-87B0B08FFBFF}" type="slidenum">
              <a:rPr lang="en-US" smtClean="0"/>
              <a:pPr>
                <a:defRPr/>
              </a:pPr>
              <a:t>11</a:t>
            </a:fld>
            <a:endParaRPr lang="en-US" dirty="0"/>
          </a:p>
        </p:txBody>
      </p:sp>
    </p:spTree>
    <p:extLst>
      <p:ext uri="{BB962C8B-B14F-4D97-AF65-F5344CB8AC3E}">
        <p14:creationId xmlns:p14="http://schemas.microsoft.com/office/powerpoint/2010/main" val="777804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110" charset="-128"/>
                <a:cs typeface="ＭＳ Ｐゴシック" pitchFamily="-110" charset="-128"/>
              </a:rPr>
              <a:t>However, we also need to be careful. This slide shows the impact of excessive nudging forcing. When using too large nudging coefficients, the model will generate some strong fallacious convections due to the strong cold pools near land surface.</a:t>
            </a:r>
          </a:p>
        </p:txBody>
      </p:sp>
      <p:sp>
        <p:nvSpPr>
          <p:cNvPr id="4" name="Slide Number Placeholder 3"/>
          <p:cNvSpPr>
            <a:spLocks noGrp="1"/>
          </p:cNvSpPr>
          <p:nvPr>
            <p:ph type="sldNum" sz="quarter" idx="10"/>
          </p:nvPr>
        </p:nvSpPr>
        <p:spPr/>
        <p:txBody>
          <a:bodyPr/>
          <a:lstStyle/>
          <a:p>
            <a:pPr>
              <a:defRPr/>
            </a:pPr>
            <a:fld id="{A42CC765-D351-9945-BA9A-87B0B08FFBFF}" type="slidenum">
              <a:rPr lang="en-US" smtClean="0"/>
              <a:pPr>
                <a:defRPr/>
              </a:pPr>
              <a:t>12</a:t>
            </a:fld>
            <a:endParaRPr lang="en-US" dirty="0"/>
          </a:p>
        </p:txBody>
      </p:sp>
    </p:spTree>
    <p:extLst>
      <p:ext uri="{BB962C8B-B14F-4D97-AF65-F5344CB8AC3E}">
        <p14:creationId xmlns:p14="http://schemas.microsoft.com/office/powerpoint/2010/main" val="988570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110" charset="-128"/>
                <a:cs typeface="ＭＳ Ｐゴシック" pitchFamily="-110" charset="-128"/>
              </a:rPr>
              <a:t>Finally, let’s see the fractions skill score of surface precipitation. This is the control run, and the others are experiments with 30-min time window and different nudging coefficients. The scores of the control run are nearly zero. With the nudging coefficient increasing in the reasonable range, scores increase and larger than those of control run. The scores in the other two groups of experiments with 15-min and 9-min time windows have similar results.</a:t>
            </a:r>
          </a:p>
        </p:txBody>
      </p:sp>
      <p:sp>
        <p:nvSpPr>
          <p:cNvPr id="4" name="Slide Number Placeholder 3"/>
          <p:cNvSpPr>
            <a:spLocks noGrp="1"/>
          </p:cNvSpPr>
          <p:nvPr>
            <p:ph type="sldNum" sz="quarter" idx="10"/>
          </p:nvPr>
        </p:nvSpPr>
        <p:spPr/>
        <p:txBody>
          <a:bodyPr/>
          <a:lstStyle/>
          <a:p>
            <a:pPr>
              <a:defRPr/>
            </a:pPr>
            <a:fld id="{A42CC765-D351-9945-BA9A-87B0B08FFBFF}" type="slidenum">
              <a:rPr lang="en-US" smtClean="0"/>
              <a:pPr>
                <a:defRPr/>
              </a:pPr>
              <a:t>13</a:t>
            </a:fld>
            <a:endParaRPr lang="en-US" dirty="0"/>
          </a:p>
        </p:txBody>
      </p:sp>
    </p:spTree>
    <p:extLst>
      <p:ext uri="{BB962C8B-B14F-4D97-AF65-F5344CB8AC3E}">
        <p14:creationId xmlns:p14="http://schemas.microsoft.com/office/powerpoint/2010/main" val="628597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pitchFamily="-110" charset="-128"/>
                <a:cs typeface="ＭＳ Ｐゴシック" pitchFamily="-110" charset="-128"/>
              </a:rPr>
              <a:t>Results indicate that the RTFDDA-RDA system is able to analyze certain mesoscale and convective-scale features and helps improve the short-term precipitation forecasting of convective storm </a:t>
            </a:r>
            <a:r>
              <a:rPr lang="en-US" sz="1200" b="1" kern="1200" dirty="0" smtClean="0">
                <a:solidFill>
                  <a:schemeClr val="tx1"/>
                </a:solidFill>
                <a:effectLst/>
                <a:latin typeface="+mn-lt"/>
                <a:ea typeface="ＭＳ Ｐゴシック" pitchFamily="-110" charset="-128"/>
                <a:cs typeface="ＭＳ Ｐゴシック" pitchFamily="-110" charset="-128"/>
              </a:rPr>
              <a:t>through nudging cloud hydrometeors retrieved from radar reflectivity and latent heat. </a:t>
            </a:r>
          </a:p>
          <a:p>
            <a:r>
              <a:rPr lang="en-US" sz="1200" kern="1200" dirty="0" smtClean="0">
                <a:solidFill>
                  <a:schemeClr val="tx1"/>
                </a:solidFill>
                <a:effectLst/>
                <a:latin typeface="+mn-lt"/>
                <a:ea typeface="ＭＳ Ｐゴシック" pitchFamily="-110" charset="-128"/>
                <a:cs typeface="ＭＳ Ｐゴシック" pitchFamily="-110" charset="-128"/>
              </a:rPr>
              <a:t>Besides, difference of assimilation frequency and nudging coefficient (assimilation time window) in the radar assimilation experiments has a different influence on short term precipitation forecasting. </a:t>
            </a:r>
          </a:p>
          <a:p>
            <a:r>
              <a:rPr lang="en-US" sz="1200" kern="1200" dirty="0" smtClean="0">
                <a:solidFill>
                  <a:schemeClr val="tx1"/>
                </a:solidFill>
                <a:effectLst/>
                <a:latin typeface="+mn-lt"/>
                <a:ea typeface="ＭＳ Ｐゴシック" pitchFamily="-110" charset="-128"/>
                <a:cs typeface="ＭＳ Ｐゴシック" pitchFamily="-110" charset="-128"/>
              </a:rPr>
              <a:t>It is demonstrated that the</a:t>
            </a:r>
            <a:r>
              <a:rPr lang="en-US" sz="1200" b="1" kern="1200" dirty="0" smtClean="0">
                <a:solidFill>
                  <a:schemeClr val="tx1"/>
                </a:solidFill>
                <a:effectLst/>
                <a:latin typeface="+mn-lt"/>
                <a:ea typeface="ＭＳ Ｐゴシック" pitchFamily="-110" charset="-128"/>
                <a:cs typeface="ＭＳ Ｐゴシック" pitchFamily="-110" charset="-128"/>
              </a:rPr>
              <a:t> RTFDDA-RDA can improve the initial conditions and then improve skills on QPF</a:t>
            </a:r>
            <a:r>
              <a:rPr lang="en-US" sz="1200" kern="1200" dirty="0" smtClean="0">
                <a:solidFill>
                  <a:schemeClr val="tx1"/>
                </a:solidFill>
                <a:effectLst/>
                <a:latin typeface="+mn-lt"/>
                <a:ea typeface="ＭＳ Ｐゴシック" pitchFamily="-110" charset="-128"/>
                <a:cs typeface="ＭＳ Ｐゴシック" pitchFamily="-110" charset="-128"/>
              </a:rPr>
              <a:t>. A systematic evaluation of the performance of RTFDDA-RDA will be conducted in a flood season real-time test.</a:t>
            </a:r>
            <a:endParaRPr lang="en-US" dirty="0"/>
          </a:p>
        </p:txBody>
      </p:sp>
      <p:sp>
        <p:nvSpPr>
          <p:cNvPr id="4" name="Slide Number Placeholder 3"/>
          <p:cNvSpPr>
            <a:spLocks noGrp="1"/>
          </p:cNvSpPr>
          <p:nvPr>
            <p:ph type="sldNum" sz="quarter" idx="10"/>
          </p:nvPr>
        </p:nvSpPr>
        <p:spPr/>
        <p:txBody>
          <a:bodyPr/>
          <a:lstStyle/>
          <a:p>
            <a:pPr>
              <a:defRPr/>
            </a:pPr>
            <a:fld id="{A42CC765-D351-9945-BA9A-87B0B08FFBFF}" type="slidenum">
              <a:rPr lang="en-US" smtClean="0"/>
              <a:pPr>
                <a:defRPr/>
              </a:pPr>
              <a:t>14</a:t>
            </a:fld>
            <a:endParaRPr lang="en-US" dirty="0"/>
          </a:p>
        </p:txBody>
      </p:sp>
    </p:spTree>
    <p:extLst>
      <p:ext uri="{BB962C8B-B14F-4D97-AF65-F5344CB8AC3E}">
        <p14:creationId xmlns:p14="http://schemas.microsoft.com/office/powerpoint/2010/main" val="856683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110" charset="-128"/>
                <a:cs typeface="ＭＳ Ｐゴシック" pitchFamily="-110" charset="-128"/>
              </a:rPr>
              <a:t>During my presentation, firstly, I will introduce our RTFDDA Radar Data Assimilation method and the motivation of our study. Then we setup OSSE experiments and show some results of the OSSEs. Finally, I will give a brief summary and future work.</a:t>
            </a:r>
          </a:p>
        </p:txBody>
      </p:sp>
      <p:sp>
        <p:nvSpPr>
          <p:cNvPr id="4" name="Slide Number Placeholder 3"/>
          <p:cNvSpPr>
            <a:spLocks noGrp="1"/>
          </p:cNvSpPr>
          <p:nvPr>
            <p:ph type="sldNum" sz="quarter" idx="10"/>
          </p:nvPr>
        </p:nvSpPr>
        <p:spPr/>
        <p:txBody>
          <a:bodyPr/>
          <a:lstStyle/>
          <a:p>
            <a:pPr>
              <a:defRPr/>
            </a:pPr>
            <a:fld id="{A42CC765-D351-9945-BA9A-87B0B08FFBFF}" type="slidenum">
              <a:rPr lang="en-US" smtClean="0"/>
              <a:pPr>
                <a:defRPr/>
              </a:pPr>
              <a:t>2</a:t>
            </a:fld>
            <a:endParaRPr lang="en-US" dirty="0"/>
          </a:p>
        </p:txBody>
      </p:sp>
    </p:spTree>
    <p:extLst>
      <p:ext uri="{BB962C8B-B14F-4D97-AF65-F5344CB8AC3E}">
        <p14:creationId xmlns:p14="http://schemas.microsoft.com/office/powerpoint/2010/main" val="214670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pitchFamily="-110" charset="-128"/>
              <a:cs typeface="ＭＳ Ｐゴシック" pitchFamily="-110" charset="-128"/>
            </a:endParaRPr>
          </a:p>
        </p:txBody>
      </p:sp>
      <p:sp>
        <p:nvSpPr>
          <p:cNvPr id="4" name="Slide Number Placeholder 3"/>
          <p:cNvSpPr>
            <a:spLocks noGrp="1"/>
          </p:cNvSpPr>
          <p:nvPr>
            <p:ph type="sldNum" sz="quarter" idx="10"/>
          </p:nvPr>
        </p:nvSpPr>
        <p:spPr/>
        <p:txBody>
          <a:bodyPr/>
          <a:lstStyle/>
          <a:p>
            <a:pPr>
              <a:defRPr/>
            </a:pPr>
            <a:fld id="{A42CC765-D351-9945-BA9A-87B0B08FFBFF}" type="slidenum">
              <a:rPr lang="en-US" smtClean="0"/>
              <a:pPr>
                <a:defRPr/>
              </a:pPr>
              <a:t>3</a:t>
            </a:fld>
            <a:endParaRPr lang="en-US" dirty="0"/>
          </a:p>
        </p:txBody>
      </p:sp>
    </p:spTree>
    <p:extLst>
      <p:ext uri="{BB962C8B-B14F-4D97-AF65-F5344CB8AC3E}">
        <p14:creationId xmlns:p14="http://schemas.microsoft.com/office/powerpoint/2010/main" val="1218077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ＭＳ Ｐゴシック" pitchFamily="-110" charset="-128"/>
              <a:cs typeface="ＭＳ Ｐゴシック" pitchFamily="-110" charset="-128"/>
            </a:endParaRPr>
          </a:p>
        </p:txBody>
      </p:sp>
      <p:sp>
        <p:nvSpPr>
          <p:cNvPr id="4" name="Slide Number Placeholder 3"/>
          <p:cNvSpPr>
            <a:spLocks noGrp="1"/>
          </p:cNvSpPr>
          <p:nvPr>
            <p:ph type="sldNum" sz="quarter" idx="10"/>
          </p:nvPr>
        </p:nvSpPr>
        <p:spPr/>
        <p:txBody>
          <a:bodyPr/>
          <a:lstStyle/>
          <a:p>
            <a:pPr>
              <a:defRPr/>
            </a:pPr>
            <a:fld id="{A42CC765-D351-9945-BA9A-87B0B08FFBFF}" type="slidenum">
              <a:rPr lang="en-US" smtClean="0"/>
              <a:pPr>
                <a:defRPr/>
              </a:pPr>
              <a:t>4</a:t>
            </a:fld>
            <a:endParaRPr lang="en-US" dirty="0"/>
          </a:p>
        </p:txBody>
      </p:sp>
    </p:spTree>
    <p:extLst>
      <p:ext uri="{BB962C8B-B14F-4D97-AF65-F5344CB8AC3E}">
        <p14:creationId xmlns:p14="http://schemas.microsoft.com/office/powerpoint/2010/main" val="1031818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kern="1200" dirty="0" smtClean="0">
                <a:solidFill>
                  <a:schemeClr val="tx1"/>
                </a:solidFill>
                <a:effectLst/>
                <a:latin typeface="+mn-lt"/>
                <a:ea typeface="ＭＳ Ｐゴシック" pitchFamily="-110" charset="-128"/>
                <a:cs typeface="ＭＳ Ｐゴシック" pitchFamily="-110" charset="-128"/>
              </a:rPr>
              <a:t>RTFDDA-RDA has two basic steps: firstly, estimate</a:t>
            </a:r>
            <a:r>
              <a:rPr lang="en-US" sz="1200" u="none" strike="noStrike" kern="1200" dirty="0" smtClean="0">
                <a:solidFill>
                  <a:schemeClr val="tx1"/>
                </a:solidFill>
                <a:effectLst/>
                <a:latin typeface="+mn-lt"/>
                <a:ea typeface="ＭＳ Ｐゴシック" pitchFamily="-110" charset="-128"/>
                <a:cs typeface="ＭＳ Ｐゴシック" pitchFamily="-110" charset="-128"/>
                <a:hlinkClick r:id="rId3" action="ppaction://hlinkfile"/>
              </a:rPr>
              <a:t>/'ɛstə,met/</a:t>
            </a:r>
            <a:r>
              <a:rPr lang="en-US" sz="1200" kern="1200" dirty="0" smtClean="0">
                <a:solidFill>
                  <a:schemeClr val="tx1"/>
                </a:solidFill>
                <a:effectLst/>
                <a:latin typeface="+mn-lt"/>
                <a:ea typeface="ＭＳ Ｐゴシック" pitchFamily="-110" charset="-128"/>
                <a:cs typeface="ＭＳ Ｐゴシック" pitchFamily="-110" charset="-128"/>
              </a:rPr>
              <a:t> hydrometeor from radar reflectivity, and the second step is to adjust the thermodynamic and microphysical fields based on the differences between model and observations.</a:t>
            </a:r>
          </a:p>
          <a:p>
            <a:r>
              <a:rPr lang="en-US" sz="1200" kern="1200" dirty="0" smtClean="0">
                <a:solidFill>
                  <a:schemeClr val="tx1"/>
                </a:solidFill>
                <a:effectLst/>
                <a:latin typeface="+mn-lt"/>
                <a:ea typeface="ＭＳ Ｐゴシック" pitchFamily="-110" charset="-128"/>
                <a:cs typeface="ＭＳ Ｐゴシック" pitchFamily="-110" charset="-128"/>
              </a:rPr>
              <a:t>And there are two key tunable</a:t>
            </a:r>
            <a:r>
              <a:rPr lang="en-US" sz="1200" u="none" strike="noStrike" kern="1200" dirty="0" smtClean="0">
                <a:solidFill>
                  <a:schemeClr val="tx1"/>
                </a:solidFill>
                <a:effectLst/>
                <a:latin typeface="+mn-lt"/>
                <a:ea typeface="ＭＳ Ｐゴシック" pitchFamily="-110" charset="-128"/>
                <a:cs typeface="ＭＳ Ｐゴシック" pitchFamily="-110" charset="-128"/>
                <a:hlinkClick r:id="rId4" action="ppaction://hlinkfile"/>
              </a:rPr>
              <a:t> /'tjʊnəbl/</a:t>
            </a:r>
            <a:r>
              <a:rPr lang="en-US" sz="1200" kern="1200" dirty="0" smtClean="0">
                <a:solidFill>
                  <a:schemeClr val="tx1"/>
                </a:solidFill>
                <a:effectLst/>
                <a:latin typeface="+mn-lt"/>
                <a:ea typeface="ＭＳ Ｐゴシック" pitchFamily="-110" charset="-128"/>
                <a:cs typeface="ＭＳ Ｐゴシック" pitchFamily="-110" charset="-128"/>
              </a:rPr>
              <a:t> parameters</a:t>
            </a:r>
            <a:r>
              <a:rPr lang="en-US" sz="1200" u="none" strike="noStrike" kern="1200" dirty="0" smtClean="0">
                <a:solidFill>
                  <a:schemeClr val="tx1"/>
                </a:solidFill>
                <a:effectLst/>
                <a:latin typeface="+mn-lt"/>
                <a:ea typeface="ＭＳ Ｐゴシック" pitchFamily="-110" charset="-128"/>
                <a:cs typeface="ＭＳ Ｐゴシック" pitchFamily="-110" charset="-128"/>
                <a:hlinkClick r:id="rId5" action="ppaction://hlinkfile"/>
              </a:rPr>
              <a:t>/pə'ræmɪtɚ/</a:t>
            </a:r>
            <a:r>
              <a:rPr lang="en-US" sz="1200" kern="1200" dirty="0" smtClean="0">
                <a:solidFill>
                  <a:schemeClr val="tx1"/>
                </a:solidFill>
                <a:effectLst/>
                <a:latin typeface="+mn-lt"/>
                <a:ea typeface="ＭＳ Ｐゴシック" pitchFamily="-110" charset="-128"/>
                <a:cs typeface="ＭＳ Ｐゴシック" pitchFamily="-110" charset="-128"/>
              </a:rPr>
              <a:t>: time window and nudging coefficient.</a:t>
            </a:r>
          </a:p>
          <a:p>
            <a:pPr algn="just"/>
            <a:r>
              <a:rPr lang="en-US" sz="1200" kern="1200" dirty="0" smtClean="0">
                <a:solidFill>
                  <a:schemeClr val="tx1"/>
                </a:solidFill>
                <a:effectLst/>
                <a:latin typeface="+mn-lt"/>
                <a:ea typeface="ＭＳ Ｐゴシック" pitchFamily="-110" charset="-128"/>
                <a:cs typeface="ＭＳ Ｐゴシック" pitchFamily="-110" charset="-128"/>
              </a:rPr>
              <a:t>Obviously, advantages of this radar assimilation method include its simplicity</a:t>
            </a:r>
            <a:r>
              <a:rPr lang="en-US" sz="1200" u="none" strike="noStrike" kern="1200" dirty="0" smtClean="0">
                <a:solidFill>
                  <a:schemeClr val="tx1"/>
                </a:solidFill>
                <a:effectLst/>
                <a:latin typeface="+mn-lt"/>
                <a:ea typeface="ＭＳ Ｐゴシック" pitchFamily="-110" charset="-128"/>
                <a:cs typeface="ＭＳ Ｐゴシック" pitchFamily="-110" charset="-128"/>
                <a:hlinkClick r:id="rId6" action="ppaction://hlinkfile"/>
              </a:rPr>
              <a:t>/sɪm'plɪsəti/</a:t>
            </a:r>
            <a:r>
              <a:rPr lang="en-US" sz="1200" kern="1200" dirty="0" smtClean="0">
                <a:solidFill>
                  <a:schemeClr val="tx1"/>
                </a:solidFill>
                <a:effectLst/>
                <a:latin typeface="+mn-lt"/>
                <a:ea typeface="ＭＳ Ｐゴシック" pitchFamily="-110" charset="-128"/>
                <a:cs typeface="ＭＳ Ｐゴシック" pitchFamily="-110" charset="-128"/>
              </a:rPr>
              <a:t>, ease of implementation</a:t>
            </a:r>
            <a:r>
              <a:rPr lang="en-US" sz="1200" u="none" strike="noStrike" kern="1200" dirty="0" smtClean="0">
                <a:solidFill>
                  <a:schemeClr val="tx1"/>
                </a:solidFill>
                <a:effectLst/>
                <a:latin typeface="+mn-lt"/>
                <a:ea typeface="ＭＳ Ｐゴシック" pitchFamily="-110" charset="-128"/>
                <a:cs typeface="ＭＳ Ｐゴシック" pitchFamily="-110" charset="-128"/>
                <a:hlinkClick r:id="rId7" action="ppaction://hlinkfile"/>
              </a:rPr>
              <a:t>/ˌɪmplɪmənˈteʃən/</a:t>
            </a:r>
            <a:r>
              <a:rPr lang="en-US" sz="1200" kern="1200" dirty="0" smtClean="0">
                <a:solidFill>
                  <a:schemeClr val="tx1"/>
                </a:solidFill>
                <a:effectLst/>
                <a:latin typeface="+mn-lt"/>
                <a:ea typeface="ＭＳ Ｐゴシック" pitchFamily="-110" charset="-128"/>
                <a:cs typeface="ＭＳ Ｐゴシック" pitchFamily="-110" charset="-128"/>
              </a:rPr>
              <a:t> and computational</a:t>
            </a:r>
            <a:r>
              <a:rPr lang="en-US" sz="1200" kern="1200" dirty="0" smtClean="0">
                <a:solidFill>
                  <a:srgbClr val="0B30FF"/>
                </a:solidFill>
                <a:effectLst/>
                <a:latin typeface="+mn-lt"/>
                <a:ea typeface="ＭＳ Ｐゴシック" pitchFamily="-110" charset="-128"/>
                <a:cs typeface="ＭＳ Ｐゴシック" pitchFamily="-110" charset="-128"/>
              </a:rPr>
              <a:t>[</a:t>
            </a:r>
            <a:r>
              <a:rPr lang="en-US" sz="1200" kern="1200" dirty="0" err="1" smtClean="0">
                <a:solidFill>
                  <a:srgbClr val="0B30FF"/>
                </a:solidFill>
                <a:effectLst/>
                <a:latin typeface="+mn-lt"/>
                <a:ea typeface="ＭＳ Ｐゴシック" pitchFamily="-110" charset="-128"/>
                <a:cs typeface="ＭＳ Ｐゴシック" pitchFamily="-110" charset="-128"/>
              </a:rPr>
              <a:t>kəmpju</a:t>
            </a:r>
            <a:r>
              <a:rPr lang="en-US" sz="1200" kern="1200" dirty="0" smtClean="0">
                <a:solidFill>
                  <a:srgbClr val="0B30FF"/>
                </a:solidFill>
                <a:effectLst/>
                <a:latin typeface="+mn-lt"/>
                <a:ea typeface="ＭＳ Ｐゴシック" pitchFamily="-110" charset="-128"/>
                <a:cs typeface="ＭＳ Ｐゴシック" pitchFamily="-110" charset="-128"/>
              </a:rPr>
              <a:t>:'</a:t>
            </a:r>
            <a:r>
              <a:rPr lang="en-US" sz="1200" kern="1200" dirty="0" err="1" smtClean="0">
                <a:solidFill>
                  <a:srgbClr val="0B30FF"/>
                </a:solidFill>
                <a:effectLst/>
                <a:latin typeface="+mn-lt"/>
                <a:ea typeface="ＭＳ Ｐゴシック" pitchFamily="-110" charset="-128"/>
                <a:cs typeface="ＭＳ Ｐゴシック" pitchFamily="-110" charset="-128"/>
              </a:rPr>
              <a:t>teiʃənəl</a:t>
            </a:r>
            <a:r>
              <a:rPr lang="en-US" sz="1200" kern="1200" dirty="0" smtClean="0">
                <a:solidFill>
                  <a:srgbClr val="0B30FF"/>
                </a:solidFill>
                <a:effectLst/>
                <a:latin typeface="+mn-lt"/>
                <a:ea typeface="ＭＳ Ｐゴシック" pitchFamily="-110" charset="-128"/>
                <a:cs typeface="ＭＳ Ｐゴシック" pitchFamily="-110" charset="-128"/>
              </a:rPr>
              <a:t>] </a:t>
            </a:r>
            <a:r>
              <a:rPr lang="en-US" sz="1200" kern="1200" dirty="0" smtClean="0">
                <a:solidFill>
                  <a:schemeClr val="tx1"/>
                </a:solidFill>
                <a:effectLst/>
                <a:latin typeface="+mn-lt"/>
                <a:ea typeface="ＭＳ Ｐゴシック" pitchFamily="-110" charset="-128"/>
                <a:cs typeface="ＭＳ Ｐゴシック" pitchFamily="-110" charset="-128"/>
              </a:rPr>
              <a:t>efficiency</a:t>
            </a:r>
            <a:r>
              <a:rPr lang="en-US" sz="1200" u="none" strike="noStrike" kern="1200" dirty="0" smtClean="0">
                <a:solidFill>
                  <a:schemeClr val="tx1"/>
                </a:solidFill>
                <a:effectLst/>
                <a:latin typeface="+mn-lt"/>
                <a:ea typeface="ＭＳ Ｐゴシック" pitchFamily="-110" charset="-128"/>
                <a:cs typeface="ＭＳ Ｐゴシック" pitchFamily="-110" charset="-128"/>
                <a:hlinkClick r:id="rId8" action="ppaction://hlinkfile"/>
              </a:rPr>
              <a:t>/ɪ'fɪʃənsi/</a:t>
            </a:r>
            <a:r>
              <a:rPr lang="en-US" sz="1200" kern="1200" dirty="0" smtClean="0">
                <a:solidFill>
                  <a:schemeClr val="tx1"/>
                </a:solidFill>
                <a:effectLst/>
                <a:latin typeface="+mn-lt"/>
                <a:ea typeface="ＭＳ Ｐゴシック" pitchFamily="-110" charset="-128"/>
                <a:cs typeface="ＭＳ Ｐゴシック" pitchFamily="-110" charset="-128"/>
              </a:rPr>
              <a:t>. However, there are also some disadvantages, such as empirical</a:t>
            </a:r>
            <a:r>
              <a:rPr lang="en-US" sz="1200" u="none" strike="noStrike" kern="1200" dirty="0" smtClean="0">
                <a:solidFill>
                  <a:schemeClr val="tx1"/>
                </a:solidFill>
                <a:effectLst/>
                <a:latin typeface="+mn-lt"/>
                <a:ea typeface="ＭＳ Ｐゴシック" pitchFamily="-110" charset="-128"/>
                <a:cs typeface="ＭＳ Ｐゴシック" pitchFamily="-110" charset="-128"/>
                <a:hlinkClick r:id="rId9" action="ppaction://hlinkfile"/>
              </a:rPr>
              <a:t>/ɪm'pɪrɪkl/</a:t>
            </a:r>
            <a:r>
              <a:rPr lang="en-US" sz="1200" kern="1200" dirty="0" smtClean="0">
                <a:solidFill>
                  <a:schemeClr val="tx1"/>
                </a:solidFill>
                <a:effectLst/>
                <a:latin typeface="+mn-lt"/>
                <a:ea typeface="ＭＳ Ｐゴシック" pitchFamily="-110" charset="-128"/>
                <a:cs typeface="ＭＳ Ｐゴシック" pitchFamily="-110" charset="-128"/>
              </a:rPr>
              <a:t> relationships between the hydrometeor variables and observed reflectivity, and uncertainties exist</a:t>
            </a:r>
            <a:r>
              <a:rPr lang="en-US" sz="1200" u="none" strike="noStrike" kern="1200" dirty="0" smtClean="0">
                <a:solidFill>
                  <a:schemeClr val="tx1"/>
                </a:solidFill>
                <a:effectLst/>
                <a:latin typeface="+mn-lt"/>
                <a:ea typeface="ＭＳ Ｐゴシック" pitchFamily="-110" charset="-128"/>
                <a:cs typeface="ＭＳ Ｐゴシック" pitchFamily="-110" charset="-128"/>
                <a:hlinkClick r:id="rId10" action="ppaction://hlinkfile"/>
              </a:rPr>
              <a:t>/ɪɡ'zɪst/</a:t>
            </a:r>
            <a:r>
              <a:rPr lang="en-US" sz="1200" kern="1200" dirty="0" smtClean="0">
                <a:solidFill>
                  <a:schemeClr val="tx1"/>
                </a:solidFill>
                <a:effectLst/>
                <a:latin typeface="+mn-lt"/>
                <a:ea typeface="ＭＳ Ｐゴシック" pitchFamily="-110" charset="-128"/>
                <a:cs typeface="ＭＳ Ｐゴシック" pitchFamily="-110" charset="-128"/>
              </a:rPr>
              <a:t> in nudging parameters.</a:t>
            </a:r>
          </a:p>
        </p:txBody>
      </p:sp>
      <p:sp>
        <p:nvSpPr>
          <p:cNvPr id="4" name="Slide Number Placeholder 3"/>
          <p:cNvSpPr>
            <a:spLocks noGrp="1"/>
          </p:cNvSpPr>
          <p:nvPr>
            <p:ph type="sldNum" sz="quarter" idx="10"/>
          </p:nvPr>
        </p:nvSpPr>
        <p:spPr/>
        <p:txBody>
          <a:bodyPr/>
          <a:lstStyle/>
          <a:p>
            <a:pPr>
              <a:defRPr/>
            </a:pPr>
            <a:fld id="{A42CC765-D351-9945-BA9A-87B0B08FFBFF}" type="slidenum">
              <a:rPr lang="en-US" smtClean="0"/>
              <a:pPr>
                <a:defRPr/>
              </a:pPr>
              <a:t>5</a:t>
            </a:fld>
            <a:endParaRPr lang="en-US" dirty="0"/>
          </a:p>
        </p:txBody>
      </p:sp>
    </p:spTree>
    <p:extLst>
      <p:ext uri="{BB962C8B-B14F-4D97-AF65-F5344CB8AC3E}">
        <p14:creationId xmlns:p14="http://schemas.microsoft.com/office/powerpoint/2010/main" val="1751610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14:m>
                  <m:oMath xmlns:m="http://schemas.openxmlformats.org/officeDocument/2006/math">
                    <m:sSub>
                      <m:sSubPr>
                        <m:ctrlPr>
                          <a:rPr lang="en-US" sz="1200" i="1" smtClean="0">
                            <a:latin typeface="Cambria Math" charset="0"/>
                            <a:ea typeface="Times New Roman" charset="0"/>
                            <a:cs typeface="Times New Roman" charset="0"/>
                          </a:rPr>
                        </m:ctrlPr>
                      </m:sSubPr>
                      <m:e>
                        <m:r>
                          <a:rPr lang="en-US" sz="1200" b="0" i="1" smtClean="0">
                            <a:latin typeface="Cambria Math" charset="0"/>
                            <a:ea typeface="Times New Roman" charset="0"/>
                            <a:cs typeface="Times New Roman" charset="0"/>
                          </a:rPr>
                          <m:t>𝑊</m:t>
                        </m:r>
                      </m:e>
                      <m:sub>
                        <m:r>
                          <a:rPr lang="en-US" sz="1200" b="0" i="1" smtClean="0">
                            <a:latin typeface="Cambria Math" charset="0"/>
                            <a:ea typeface="Times New Roman" charset="0"/>
                            <a:cs typeface="Times New Roman" charset="0"/>
                          </a:rPr>
                          <m:t>𝑧</m:t>
                        </m:r>
                      </m:sub>
                    </m:sSub>
                    <m:r>
                      <a:rPr lang="en-US" sz="1200" b="0" i="1" smtClean="0">
                        <a:latin typeface="Cambria Math" charset="0"/>
                        <a:ea typeface="Times New Roman" charset="0"/>
                        <a:cs typeface="Times New Roman" charset="0"/>
                      </a:rPr>
                      <m:t> </m:t>
                    </m:r>
                  </m:oMath>
                </a14:m>
                <a:r>
                  <a:rPr lang="en-US" sz="1200" dirty="0" smtClean="0"/>
                  <a:t>-- </a:t>
                </a:r>
                <a:r>
                  <a:rPr lang="en-US" sz="1200" dirty="0"/>
                  <a:t>vertical weight (upper air and surface</a:t>
                </a:r>
                <a:r>
                  <a:rPr lang="en-US" sz="1200" dirty="0" smtClean="0"/>
                  <a:t>)</a:t>
                </a:r>
                <a:endParaRPr lang="en-US" b="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pitchFamily="-110" charset="-128"/>
                  <a:cs typeface="ＭＳ Ｐゴシック" pitchFamily="-110" charset="-128"/>
                </a:endParaRPr>
              </a:p>
            </p:txBody>
          </p:sp>
        </mc:Choice>
        <mc:Fallback xmlns="">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smtClean="0">
                    <a:latin typeface="Cambria Math" charset="0"/>
                    <a:ea typeface="Times New Roman" charset="0"/>
                    <a:cs typeface="Times New Roman" charset="0"/>
                  </a:rPr>
                  <a:t>𝑊_𝑧 </a:t>
                </a:r>
                <a:r>
                  <a:rPr lang="en-US" sz="1200" b="0" i="0" smtClean="0">
                    <a:latin typeface="Cambria Math" charset="0"/>
                    <a:ea typeface="Times New Roman" charset="0"/>
                    <a:cs typeface="Times New Roman" charset="0"/>
                  </a:rPr>
                  <a:t> </a:t>
                </a:r>
                <a:r>
                  <a:rPr lang="en-US" sz="1200" dirty="0" smtClean="0"/>
                  <a:t>-- </a:t>
                </a:r>
                <a:r>
                  <a:rPr lang="en-US" sz="1200" dirty="0"/>
                  <a:t>vertical weight (upper air and surface</a:t>
                </a:r>
                <a:r>
                  <a:rPr lang="en-US" sz="1200" dirty="0" smtClean="0"/>
                  <a:t>)</a:t>
                </a:r>
                <a:endParaRPr lang="en-US" b="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pitchFamily="-110" charset="-128"/>
                  <a:cs typeface="ＭＳ Ｐゴシック" pitchFamily="-110" charset="-128"/>
                </a:endParaRPr>
              </a:p>
            </p:txBody>
          </p:sp>
        </mc:Fallback>
      </mc:AlternateContent>
      <p:sp>
        <p:nvSpPr>
          <p:cNvPr id="4" name="Slide Number Placeholder 3"/>
          <p:cNvSpPr>
            <a:spLocks noGrp="1"/>
          </p:cNvSpPr>
          <p:nvPr>
            <p:ph type="sldNum" sz="quarter" idx="10"/>
          </p:nvPr>
        </p:nvSpPr>
        <p:spPr/>
        <p:txBody>
          <a:bodyPr/>
          <a:lstStyle/>
          <a:p>
            <a:pPr>
              <a:defRPr/>
            </a:pPr>
            <a:fld id="{A42CC765-D351-9945-BA9A-87B0B08FFBFF}" type="slidenum">
              <a:rPr lang="en-US" smtClean="0"/>
              <a:pPr>
                <a:defRPr/>
              </a:pPr>
              <a:t>6</a:t>
            </a:fld>
            <a:endParaRPr lang="en-US" dirty="0"/>
          </a:p>
        </p:txBody>
      </p:sp>
    </p:spTree>
    <p:extLst>
      <p:ext uri="{BB962C8B-B14F-4D97-AF65-F5344CB8AC3E}">
        <p14:creationId xmlns:p14="http://schemas.microsoft.com/office/powerpoint/2010/main" val="119441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pitchFamily="-110" charset="-128"/>
                <a:cs typeface="ＭＳ Ｐゴシック" pitchFamily="-110" charset="-128"/>
              </a:rPr>
              <a:t>For convenience, we carry out observing system simulation experiments. We select a convective storm occurred on April 26, 2016. </a:t>
            </a:r>
          </a:p>
          <a:p>
            <a:r>
              <a:rPr lang="en-US" sz="1200" kern="1200" dirty="0" smtClean="0">
                <a:solidFill>
                  <a:schemeClr val="tx1"/>
                </a:solidFill>
                <a:effectLst/>
                <a:latin typeface="+mn-lt"/>
                <a:ea typeface="ＭＳ Ｐゴシック" pitchFamily="-110" charset="-128"/>
                <a:cs typeface="ＭＳ Ｐゴシック" pitchFamily="-110" charset="-128"/>
              </a:rPr>
              <a:t>The truth run experiment initializes from 0 o’clock using NCEP FNL 0.25-degree resolution data, and the control run experiment with no data assimilation initializes from 6 o’clock using ERA-</a:t>
            </a:r>
            <a:r>
              <a:rPr lang="en-US" sz="1200" kern="1200" dirty="0" err="1" smtClean="0">
                <a:solidFill>
                  <a:schemeClr val="tx1"/>
                </a:solidFill>
                <a:effectLst/>
                <a:latin typeface="+mn-lt"/>
                <a:ea typeface="ＭＳ Ｐゴシック" pitchFamily="-110" charset="-128"/>
                <a:cs typeface="ＭＳ Ｐゴシック" pitchFamily="-110" charset="-128"/>
              </a:rPr>
              <a:t>Intermin</a:t>
            </a:r>
            <a:r>
              <a:rPr lang="en-US" sz="1200" kern="1200" dirty="0" smtClean="0">
                <a:solidFill>
                  <a:schemeClr val="tx1"/>
                </a:solidFill>
                <a:effectLst/>
                <a:latin typeface="+mn-lt"/>
                <a:ea typeface="ＭＳ Ｐゴシック" pitchFamily="-110" charset="-128"/>
                <a:cs typeface="ＭＳ Ｐゴシック" pitchFamily="-110" charset="-128"/>
              </a:rPr>
              <a:t>, different initial conditions. All other experiments with radar data assimilation run from 6 o’clock and nudging radar data from 1100—1200 every 15 minutes. We select 3 time windows, and 6 nudging coefficients in our study.</a:t>
            </a:r>
          </a:p>
        </p:txBody>
      </p:sp>
      <p:sp>
        <p:nvSpPr>
          <p:cNvPr id="4" name="Slide Number Placeholder 3"/>
          <p:cNvSpPr>
            <a:spLocks noGrp="1"/>
          </p:cNvSpPr>
          <p:nvPr>
            <p:ph type="sldNum" sz="quarter" idx="10"/>
          </p:nvPr>
        </p:nvSpPr>
        <p:spPr/>
        <p:txBody>
          <a:bodyPr/>
          <a:lstStyle/>
          <a:p>
            <a:fld id="{1447A9E4-CAFA-6E49-8AF5-89E2C1040C15}" type="slidenum">
              <a:rPr lang="en-US" smtClean="0"/>
              <a:t>7</a:t>
            </a:fld>
            <a:endParaRPr lang="en-US"/>
          </a:p>
        </p:txBody>
      </p:sp>
    </p:spTree>
    <p:extLst>
      <p:ext uri="{BB962C8B-B14F-4D97-AF65-F5344CB8AC3E}">
        <p14:creationId xmlns:p14="http://schemas.microsoft.com/office/powerpoint/2010/main" val="1101694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pitchFamily="-110" charset="-128"/>
                <a:cs typeface="ＭＳ Ｐゴシック" pitchFamily="-110" charset="-128"/>
              </a:rPr>
              <a:t>Here is an animation shown evolution of radar reflectivity from 10:30 to 18:00 at 5-min intervals.</a:t>
            </a:r>
          </a:p>
          <a:p>
            <a:r>
              <a:rPr lang="en-US" sz="1200" kern="1200" dirty="0" smtClean="0">
                <a:solidFill>
                  <a:schemeClr val="tx1"/>
                </a:solidFill>
                <a:effectLst/>
                <a:latin typeface="+mn-lt"/>
                <a:ea typeface="ＭＳ Ｐゴシック" pitchFamily="-110" charset="-128"/>
                <a:cs typeface="ＭＳ Ｐゴシック" pitchFamily="-110" charset="-128"/>
              </a:rPr>
              <a:t>The two experiments in the top row are Truth run and control run. We can see that, distribution of radar reflectivity in the control run is very different from that of truth run.</a:t>
            </a:r>
          </a:p>
          <a:p>
            <a:r>
              <a:rPr lang="en-US" sz="1200" kern="1200" dirty="0" smtClean="0">
                <a:solidFill>
                  <a:schemeClr val="tx1"/>
                </a:solidFill>
                <a:effectLst/>
                <a:latin typeface="+mn-lt"/>
                <a:ea typeface="ＭＳ Ｐゴシック" pitchFamily="-110" charset="-128"/>
                <a:cs typeface="ＭＳ Ｐゴシック" pitchFamily="-110" charset="-128"/>
              </a:rPr>
              <a:t> The other experiments with data assimilation are in the next three rows, from left to right, the experiments are with same time window, and nudging coefficients are in increasing order. And from top to bottom, time windows are in narrow order. By the way, the experiment with 30-min time window and 0.06 nudging coefficient is crashed. So, no result show here. </a:t>
            </a:r>
          </a:p>
          <a:p>
            <a:r>
              <a:rPr lang="en-US" sz="1200" kern="1200" dirty="0" smtClean="0">
                <a:solidFill>
                  <a:schemeClr val="tx1"/>
                </a:solidFill>
                <a:effectLst/>
                <a:latin typeface="+mn-lt"/>
                <a:ea typeface="ＭＳ Ｐゴシック" pitchFamily="-110" charset="-128"/>
                <a:cs typeface="ＭＳ Ｐゴシック" pitchFamily="-110" charset="-128"/>
              </a:rPr>
              <a:t>From this animation[,</a:t>
            </a:r>
            <a:r>
              <a:rPr lang="en-US" sz="1200" kern="1200" dirty="0" err="1" smtClean="0">
                <a:solidFill>
                  <a:schemeClr val="tx1"/>
                </a:solidFill>
                <a:effectLst/>
                <a:latin typeface="+mn-lt"/>
                <a:ea typeface="ＭＳ Ｐゴシック" pitchFamily="-110" charset="-128"/>
                <a:cs typeface="ＭＳ Ｐゴシック" pitchFamily="-110" charset="-128"/>
              </a:rPr>
              <a:t>æni'meiʃən</a:t>
            </a:r>
            <a:r>
              <a:rPr lang="en-US" sz="1200" kern="1200" dirty="0" smtClean="0">
                <a:solidFill>
                  <a:schemeClr val="tx1"/>
                </a:solidFill>
                <a:effectLst/>
                <a:latin typeface="+mn-lt"/>
                <a:ea typeface="ＭＳ Ｐゴシック" pitchFamily="-110" charset="-128"/>
                <a:cs typeface="ＭＳ Ｐゴシック" pitchFamily="-110" charset="-128"/>
              </a:rPr>
              <a:t>], we can see radar reflectivity distributions in most of the experiments with data assimilation are similar to the truth run. </a:t>
            </a:r>
          </a:p>
        </p:txBody>
      </p:sp>
      <p:sp>
        <p:nvSpPr>
          <p:cNvPr id="4" name="Slide Number Placeholder 3"/>
          <p:cNvSpPr>
            <a:spLocks noGrp="1"/>
          </p:cNvSpPr>
          <p:nvPr>
            <p:ph type="sldNum" sz="quarter" idx="10"/>
          </p:nvPr>
        </p:nvSpPr>
        <p:spPr/>
        <p:txBody>
          <a:bodyPr/>
          <a:lstStyle/>
          <a:p>
            <a:pPr>
              <a:defRPr/>
            </a:pPr>
            <a:fld id="{A42CC765-D351-9945-BA9A-87B0B08FFBFF}" type="slidenum">
              <a:rPr lang="en-US" smtClean="0"/>
              <a:pPr>
                <a:defRPr/>
              </a:pPr>
              <a:t>8</a:t>
            </a:fld>
            <a:endParaRPr lang="en-US" dirty="0"/>
          </a:p>
        </p:txBody>
      </p:sp>
    </p:spTree>
    <p:extLst>
      <p:ext uri="{BB962C8B-B14F-4D97-AF65-F5344CB8AC3E}">
        <p14:creationId xmlns:p14="http://schemas.microsoft.com/office/powerpoint/2010/main" val="1810773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110" charset="-128"/>
                <a:cs typeface="ＭＳ Ｐゴシック" pitchFamily="-110" charset="-128"/>
              </a:rPr>
              <a:t>And this animation shows surface temperatures from 10:30 to 18:00. On the whole, temperature in the truth run has a certain difference from other experiments, especially these two experiments with larger nudging coefficient. </a:t>
            </a:r>
          </a:p>
        </p:txBody>
      </p:sp>
      <p:sp>
        <p:nvSpPr>
          <p:cNvPr id="4" name="Slide Number Placeholder 3"/>
          <p:cNvSpPr>
            <a:spLocks noGrp="1"/>
          </p:cNvSpPr>
          <p:nvPr>
            <p:ph type="sldNum" sz="quarter" idx="10"/>
          </p:nvPr>
        </p:nvSpPr>
        <p:spPr/>
        <p:txBody>
          <a:bodyPr/>
          <a:lstStyle/>
          <a:p>
            <a:pPr>
              <a:defRPr/>
            </a:pPr>
            <a:fld id="{A42CC765-D351-9945-BA9A-87B0B08FFBFF}" type="slidenum">
              <a:rPr lang="en-US" smtClean="0"/>
              <a:pPr>
                <a:defRPr/>
              </a:pPr>
              <a:t>9</a:t>
            </a:fld>
            <a:endParaRPr lang="en-US" dirty="0"/>
          </a:p>
        </p:txBody>
      </p:sp>
    </p:spTree>
    <p:extLst>
      <p:ext uri="{BB962C8B-B14F-4D97-AF65-F5344CB8AC3E}">
        <p14:creationId xmlns:p14="http://schemas.microsoft.com/office/powerpoint/2010/main" val="303975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513" y="44450"/>
            <a:ext cx="1941512" cy="5502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4450"/>
            <a:ext cx="5675313" cy="5502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477591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619911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9954005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33513"/>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433513"/>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9960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1"/>
          <p:cNvSpPr>
            <a:spLocks noGrp="1"/>
          </p:cNvSpPr>
          <p:nvPr>
            <p:ph type="title"/>
          </p:nvPr>
        </p:nvSpPr>
        <p:spPr>
          <a:xfrm>
            <a:off x="1219200" y="39883"/>
            <a:ext cx="7083425" cy="762000"/>
          </a:xfrm>
        </p:spPr>
        <p:txBody>
          <a:bodyPr/>
          <a:lstStyle/>
          <a:p>
            <a:r>
              <a:rPr lang="en-US" smtClean="0"/>
              <a:t>Click to edit Master title style</a:t>
            </a:r>
            <a:endParaRPr lang="en-US"/>
          </a:p>
        </p:txBody>
      </p:sp>
    </p:spTree>
    <p:extLst>
      <p:ext uri="{BB962C8B-B14F-4D97-AF65-F5344CB8AC3E}">
        <p14:creationId xmlns:p14="http://schemas.microsoft.com/office/powerpoint/2010/main" val="2407950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58362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072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95149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2371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1712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513" y="44450"/>
            <a:ext cx="1941512" cy="5502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4450"/>
            <a:ext cx="5675313" cy="5502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15825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33513"/>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433513"/>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1"/>
          <p:cNvSpPr>
            <a:spLocks noGrp="1"/>
          </p:cNvSpPr>
          <p:nvPr>
            <p:ph type="title"/>
          </p:nvPr>
        </p:nvSpPr>
        <p:spPr>
          <a:xfrm>
            <a:off x="1219200" y="39883"/>
            <a:ext cx="7083425" cy="762000"/>
          </a:xfrm>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5"/>
          <p:cNvSpPr>
            <a:spLocks noGrp="1" noChangeArrowheads="1"/>
          </p:cNvSpPr>
          <p:nvPr>
            <p:ph type="body" idx="1"/>
          </p:nvPr>
        </p:nvSpPr>
        <p:spPr bwMode="auto">
          <a:xfrm>
            <a:off x="685800" y="1433513"/>
            <a:ext cx="7769225" cy="4113212"/>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41" name="Freeform 17"/>
          <p:cNvSpPr>
            <a:spLocks noChangeArrowheads="1"/>
          </p:cNvSpPr>
          <p:nvPr/>
        </p:nvSpPr>
        <p:spPr bwMode="auto">
          <a:xfrm>
            <a:off x="-317500" y="851096"/>
            <a:ext cx="9755188" cy="1587"/>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50760">
            <a:solidFill>
              <a:srgbClr val="333333"/>
            </a:solidFill>
            <a:round/>
            <a:headEnd/>
            <a:tailEnd/>
          </a:ln>
          <a:effectLst/>
        </p:spPr>
        <p:txBody>
          <a:bodyPr wrap="none" anchor="ctr">
            <a:prstTxWarp prst="textNoShape">
              <a:avLst/>
            </a:prstTxWarp>
          </a:bodyPr>
          <a:lstStyle/>
          <a:p>
            <a:pPr>
              <a:defRPr/>
            </a:pPr>
            <a:endParaRPr lang="en-US" dirty="0">
              <a:latin typeface="Arial" charset="0"/>
              <a:ea typeface="ＭＳ Ｐゴシック" charset="-128"/>
              <a:cs typeface="ＭＳ Ｐゴシック" charset="-128"/>
            </a:endParaRPr>
          </a:p>
        </p:txBody>
      </p:sp>
      <p:sp>
        <p:nvSpPr>
          <p:cNvPr id="1042" name="Freeform 18"/>
          <p:cNvSpPr>
            <a:spLocks noChangeArrowheads="1"/>
          </p:cNvSpPr>
          <p:nvPr/>
        </p:nvSpPr>
        <p:spPr bwMode="auto">
          <a:xfrm>
            <a:off x="-361950" y="6365344"/>
            <a:ext cx="9755188" cy="1587"/>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50760">
            <a:solidFill>
              <a:srgbClr val="333333"/>
            </a:solidFill>
            <a:round/>
            <a:headEnd/>
            <a:tailEnd/>
          </a:ln>
          <a:effectLst/>
        </p:spPr>
        <p:txBody>
          <a:bodyPr wrap="none" anchor="ctr">
            <a:prstTxWarp prst="textNoShape">
              <a:avLst/>
            </a:prstTxWarp>
          </a:bodyPr>
          <a:lstStyle/>
          <a:p>
            <a:pPr>
              <a:defRPr/>
            </a:pPr>
            <a:endParaRPr lang="en-US" dirty="0">
              <a:latin typeface="Arial" charset="0"/>
              <a:ea typeface="ＭＳ Ｐゴシック" charset="-128"/>
              <a:cs typeface="ＭＳ Ｐゴシック" charset="-128"/>
            </a:endParaRPr>
          </a:p>
        </p:txBody>
      </p:sp>
      <p:sp>
        <p:nvSpPr>
          <p:cNvPr id="1045" name="Rectangle 21"/>
          <p:cNvSpPr>
            <a:spLocks noChangeArrowheads="1"/>
          </p:cNvSpPr>
          <p:nvPr/>
        </p:nvSpPr>
        <p:spPr bwMode="auto">
          <a:xfrm>
            <a:off x="8477250" y="6400800"/>
            <a:ext cx="666750" cy="457200"/>
          </a:xfrm>
          <a:prstGeom prst="rect">
            <a:avLst/>
          </a:prstGeom>
          <a:noFill/>
          <a:ln w="9525">
            <a:noFill/>
            <a:round/>
            <a:headEnd/>
            <a:tailEnd/>
          </a:ln>
          <a:effectLst/>
        </p:spPr>
        <p:txBody>
          <a:bodyPr wrap="none" lIns="92160" tIns="46080" rIns="92160" bIns="46080" anchor="ctr">
            <a:prstTxWarp prst="textNoShape">
              <a:avLst/>
            </a:prstTxWarp>
          </a:bodyPr>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B497D86-14F2-2747-9383-F295FE769B4E}" type="slidenum">
              <a:rPr lang="en-GB" sz="700">
                <a:solidFill>
                  <a:srgbClr val="000000"/>
                </a:solidFill>
                <a:latin typeface="Arial" charset="0"/>
                <a:ea typeface="ＭＳ Ｐゴシック" charset="-128"/>
                <a:cs typeface="ＭＳ Ｐゴシック" charset="-128"/>
              </a:rPr>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a:t>
            </a:fld>
            <a:endParaRPr lang="en-GB" sz="700" dirty="0">
              <a:solidFill>
                <a:srgbClr val="000000"/>
              </a:solidFill>
              <a:latin typeface="Arial" charset="0"/>
              <a:ea typeface="ＭＳ Ｐゴシック" charset="-128"/>
              <a:cs typeface="ＭＳ Ｐゴシック" charset="-128"/>
            </a:endParaRPr>
          </a:p>
        </p:txBody>
      </p:sp>
      <p:sp>
        <p:nvSpPr>
          <p:cNvPr id="1031" name="Rectangle 24"/>
          <p:cNvSpPr>
            <a:spLocks noGrp="1" noChangeArrowheads="1"/>
          </p:cNvSpPr>
          <p:nvPr>
            <p:ph type="title"/>
          </p:nvPr>
        </p:nvSpPr>
        <p:spPr bwMode="auto">
          <a:xfrm>
            <a:off x="1219200" y="39883"/>
            <a:ext cx="7083425" cy="762000"/>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pic>
        <p:nvPicPr>
          <p:cNvPr id="18" name="Picture 20" descr="ncar"/>
          <p:cNvPicPr>
            <a:picLocks noChangeAspect="1" noChangeArrowheads="1"/>
          </p:cNvPicPr>
          <p:nvPr/>
        </p:nvPicPr>
        <p:blipFill>
          <a:blip r:embed="rId13"/>
          <a:srcRect/>
          <a:stretch>
            <a:fillRect/>
          </a:stretch>
        </p:blipFill>
        <p:spPr bwMode="auto">
          <a:xfrm>
            <a:off x="18103" y="16319"/>
            <a:ext cx="946728" cy="780713"/>
          </a:xfrm>
          <a:prstGeom prst="rect">
            <a:avLst/>
          </a:prstGeom>
          <a:noFill/>
          <a:ln w="9525">
            <a:noFill/>
            <a:miter lim="800000"/>
            <a:headEnd/>
            <a:tailEnd/>
          </a:ln>
        </p:spPr>
      </p:pic>
      <p:sp>
        <p:nvSpPr>
          <p:cNvPr id="13" name="Text Box 25"/>
          <p:cNvSpPr txBox="1">
            <a:spLocks noChangeArrowheads="1"/>
          </p:cNvSpPr>
          <p:nvPr/>
        </p:nvSpPr>
        <p:spPr bwMode="auto">
          <a:xfrm>
            <a:off x="2371725" y="6216135"/>
            <a:ext cx="4388952" cy="28623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9" tIns="45719" rIns="91439" bIns="45719">
            <a:spAutoFit/>
          </a:bodyPr>
          <a:lstStyle/>
          <a:p>
            <a:r>
              <a:rPr lang="en-US" sz="1400" b="0" dirty="0" smtClean="0">
                <a:solidFill>
                  <a:schemeClr val="tx1"/>
                </a:solidFill>
              </a:rPr>
              <a:t>NCAR/RAL – National Security Applications Program</a:t>
            </a:r>
            <a:endParaRPr lang="en-US" sz="1400" b="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457200" rtl="0" eaLnBrk="0" fontAlgn="base" hangingPunct="0">
        <a:lnSpc>
          <a:spcPts val="2975"/>
        </a:lnSpc>
        <a:spcBef>
          <a:spcPct val="0"/>
        </a:spcBef>
        <a:spcAft>
          <a:spcPct val="0"/>
        </a:spcAft>
        <a:buClr>
          <a:srgbClr val="000000"/>
        </a:buClr>
        <a:buSzPct val="100000"/>
        <a:buFont typeface="Arial" pitchFamily="-108" charset="0"/>
        <a:defRPr sz="2800" b="1">
          <a:solidFill>
            <a:srgbClr val="000000"/>
          </a:solidFill>
          <a:latin typeface="+mj-lt"/>
          <a:ea typeface="+mj-ea"/>
          <a:cs typeface="+mj-cs"/>
        </a:defRPr>
      </a:lvl1pPr>
      <a:lvl2pPr algn="ctr" defTabSz="457200" rtl="0" eaLnBrk="0" fontAlgn="base" hangingPunct="0">
        <a:lnSpc>
          <a:spcPts val="2975"/>
        </a:lnSpc>
        <a:spcBef>
          <a:spcPct val="0"/>
        </a:spcBef>
        <a:spcAft>
          <a:spcPct val="0"/>
        </a:spcAft>
        <a:buClr>
          <a:srgbClr val="000000"/>
        </a:buClr>
        <a:buSzPct val="100000"/>
        <a:buFont typeface="Arial" pitchFamily="-108" charset="0"/>
        <a:defRPr sz="2800" b="1">
          <a:solidFill>
            <a:srgbClr val="000000"/>
          </a:solidFill>
          <a:latin typeface="Arial" pitchFamily="-110" charset="0"/>
          <a:ea typeface="Lucida Sans Unicode" pitchFamily="-110" charset="-52"/>
          <a:cs typeface="Lucida Sans Unicode" pitchFamily="-110" charset="-52"/>
        </a:defRPr>
      </a:lvl2pPr>
      <a:lvl3pPr algn="ctr" defTabSz="457200" rtl="0" eaLnBrk="0" fontAlgn="base" hangingPunct="0">
        <a:lnSpc>
          <a:spcPts val="2975"/>
        </a:lnSpc>
        <a:spcBef>
          <a:spcPct val="0"/>
        </a:spcBef>
        <a:spcAft>
          <a:spcPct val="0"/>
        </a:spcAft>
        <a:buClr>
          <a:srgbClr val="000000"/>
        </a:buClr>
        <a:buSzPct val="100000"/>
        <a:buFont typeface="Arial" pitchFamily="-108" charset="0"/>
        <a:defRPr sz="2800" b="1">
          <a:solidFill>
            <a:srgbClr val="000000"/>
          </a:solidFill>
          <a:latin typeface="Arial" pitchFamily="-110" charset="0"/>
          <a:ea typeface="Lucida Sans Unicode" pitchFamily="-110" charset="-52"/>
          <a:cs typeface="Lucida Sans Unicode" pitchFamily="-110" charset="-52"/>
        </a:defRPr>
      </a:lvl3pPr>
      <a:lvl4pPr algn="ctr" defTabSz="457200" rtl="0" eaLnBrk="0" fontAlgn="base" hangingPunct="0">
        <a:lnSpc>
          <a:spcPts val="2975"/>
        </a:lnSpc>
        <a:spcBef>
          <a:spcPct val="0"/>
        </a:spcBef>
        <a:spcAft>
          <a:spcPct val="0"/>
        </a:spcAft>
        <a:buClr>
          <a:srgbClr val="000000"/>
        </a:buClr>
        <a:buSzPct val="100000"/>
        <a:buFont typeface="Arial" pitchFamily="-108" charset="0"/>
        <a:defRPr sz="2800" b="1">
          <a:solidFill>
            <a:srgbClr val="000000"/>
          </a:solidFill>
          <a:latin typeface="Arial" pitchFamily="-110" charset="0"/>
          <a:ea typeface="Lucida Sans Unicode" pitchFamily="-110" charset="-52"/>
          <a:cs typeface="Lucida Sans Unicode" pitchFamily="-110" charset="-52"/>
        </a:defRPr>
      </a:lvl4pPr>
      <a:lvl5pPr algn="ctr" defTabSz="457200" rtl="0" eaLnBrk="0" fontAlgn="base" hangingPunct="0">
        <a:lnSpc>
          <a:spcPts val="2975"/>
        </a:lnSpc>
        <a:spcBef>
          <a:spcPct val="0"/>
        </a:spcBef>
        <a:spcAft>
          <a:spcPct val="0"/>
        </a:spcAft>
        <a:buClr>
          <a:srgbClr val="000000"/>
        </a:buClr>
        <a:buSzPct val="100000"/>
        <a:buFont typeface="Arial" pitchFamily="-108" charset="0"/>
        <a:defRPr sz="2800" b="1">
          <a:solidFill>
            <a:srgbClr val="000000"/>
          </a:solidFill>
          <a:latin typeface="Arial" pitchFamily="-110" charset="0"/>
          <a:ea typeface="Lucida Sans Unicode" pitchFamily="-110" charset="-52"/>
          <a:cs typeface="Lucida Sans Unicode" pitchFamily="-110" charset="-52"/>
        </a:defRPr>
      </a:lvl5pPr>
      <a:lvl6pPr marL="1536700" indent="-215900" algn="ctr" defTabSz="457200" rtl="0" eaLnBrk="1" fontAlgn="base" hangingPunct="1">
        <a:lnSpc>
          <a:spcPts val="2975"/>
        </a:lnSpc>
        <a:spcBef>
          <a:spcPct val="0"/>
        </a:spcBef>
        <a:spcAft>
          <a:spcPct val="0"/>
        </a:spcAft>
        <a:buClr>
          <a:srgbClr val="000000"/>
        </a:buClr>
        <a:buSzPct val="45000"/>
        <a:buFont typeface="Wingdings" pitchFamily="-110" charset="2"/>
        <a:defRPr sz="2800" b="1">
          <a:solidFill>
            <a:srgbClr val="000000"/>
          </a:solidFill>
          <a:latin typeface="Arial" pitchFamily="-110" charset="0"/>
          <a:ea typeface="Lucida Sans Unicode" pitchFamily="-110" charset="-52"/>
          <a:cs typeface="Lucida Sans Unicode" pitchFamily="-110" charset="-52"/>
        </a:defRPr>
      </a:lvl6pPr>
      <a:lvl7pPr marL="1993900" indent="-215900" algn="ctr" defTabSz="457200" rtl="0" eaLnBrk="1" fontAlgn="base" hangingPunct="1">
        <a:lnSpc>
          <a:spcPts val="2975"/>
        </a:lnSpc>
        <a:spcBef>
          <a:spcPct val="0"/>
        </a:spcBef>
        <a:spcAft>
          <a:spcPct val="0"/>
        </a:spcAft>
        <a:buClr>
          <a:srgbClr val="000000"/>
        </a:buClr>
        <a:buSzPct val="45000"/>
        <a:buFont typeface="Wingdings" pitchFamily="-110" charset="2"/>
        <a:defRPr sz="2800" b="1">
          <a:solidFill>
            <a:srgbClr val="000000"/>
          </a:solidFill>
          <a:latin typeface="Arial" pitchFamily="-110" charset="0"/>
          <a:ea typeface="Lucida Sans Unicode" pitchFamily="-110" charset="-52"/>
          <a:cs typeface="Lucida Sans Unicode" pitchFamily="-110" charset="-52"/>
        </a:defRPr>
      </a:lvl7pPr>
      <a:lvl8pPr marL="2451100" indent="-215900" algn="ctr" defTabSz="457200" rtl="0" eaLnBrk="1" fontAlgn="base" hangingPunct="1">
        <a:lnSpc>
          <a:spcPts val="2975"/>
        </a:lnSpc>
        <a:spcBef>
          <a:spcPct val="0"/>
        </a:spcBef>
        <a:spcAft>
          <a:spcPct val="0"/>
        </a:spcAft>
        <a:buClr>
          <a:srgbClr val="000000"/>
        </a:buClr>
        <a:buSzPct val="45000"/>
        <a:buFont typeface="Wingdings" pitchFamily="-110" charset="2"/>
        <a:defRPr sz="2800" b="1">
          <a:solidFill>
            <a:srgbClr val="000000"/>
          </a:solidFill>
          <a:latin typeface="Arial" pitchFamily="-110" charset="0"/>
          <a:ea typeface="Lucida Sans Unicode" pitchFamily="-110" charset="-52"/>
          <a:cs typeface="Lucida Sans Unicode" pitchFamily="-110" charset="-52"/>
        </a:defRPr>
      </a:lvl8pPr>
      <a:lvl9pPr marL="2908300" indent="-215900" algn="ctr" defTabSz="457200" rtl="0" eaLnBrk="1" fontAlgn="base" hangingPunct="1">
        <a:lnSpc>
          <a:spcPts val="2975"/>
        </a:lnSpc>
        <a:spcBef>
          <a:spcPct val="0"/>
        </a:spcBef>
        <a:spcAft>
          <a:spcPct val="0"/>
        </a:spcAft>
        <a:buClr>
          <a:srgbClr val="000000"/>
        </a:buClr>
        <a:buSzPct val="45000"/>
        <a:buFont typeface="Wingdings" pitchFamily="-110" charset="2"/>
        <a:defRPr sz="2800" b="1">
          <a:solidFill>
            <a:srgbClr val="000000"/>
          </a:solidFill>
          <a:latin typeface="Arial" pitchFamily="-110" charset="0"/>
          <a:ea typeface="Lucida Sans Unicode" pitchFamily="-110" charset="-52"/>
          <a:cs typeface="Lucida Sans Unicode" pitchFamily="-110" charset="-52"/>
        </a:defRPr>
      </a:lvl9pPr>
    </p:titleStyle>
    <p:bodyStyle>
      <a:lvl1pPr marL="339725" indent="-339725" algn="l" defTabSz="457200" rtl="0" eaLnBrk="0" fontAlgn="base" hangingPunct="0">
        <a:lnSpc>
          <a:spcPct val="83000"/>
        </a:lnSpc>
        <a:spcBef>
          <a:spcPts val="625"/>
        </a:spcBef>
        <a:spcAft>
          <a:spcPct val="0"/>
        </a:spcAft>
        <a:buClr>
          <a:srgbClr val="000000"/>
        </a:buClr>
        <a:buSzPct val="125000"/>
        <a:buFont typeface="Arial" pitchFamily="-108" charset="0"/>
        <a:buChar char="•"/>
        <a:defRPr sz="2000" b="1">
          <a:solidFill>
            <a:srgbClr val="000000"/>
          </a:solidFill>
          <a:latin typeface="+mn-lt"/>
          <a:ea typeface="+mn-ea"/>
          <a:cs typeface="+mn-cs"/>
        </a:defRPr>
      </a:lvl1pPr>
      <a:lvl2pPr marL="858838" indent="-339725" algn="l" defTabSz="457200" rtl="0" eaLnBrk="0" fontAlgn="base" hangingPunct="0">
        <a:lnSpc>
          <a:spcPct val="83000"/>
        </a:lnSpc>
        <a:spcBef>
          <a:spcPts val="563"/>
        </a:spcBef>
        <a:spcAft>
          <a:spcPct val="0"/>
        </a:spcAft>
        <a:buClr>
          <a:srgbClr val="000000"/>
        </a:buClr>
        <a:buSzPct val="100000"/>
        <a:buFont typeface="Arial" pitchFamily="-108" charset="0"/>
        <a:buChar char="–"/>
        <a:defRPr b="1">
          <a:solidFill>
            <a:srgbClr val="000000"/>
          </a:solidFill>
          <a:latin typeface="+mn-lt"/>
          <a:ea typeface="+mn-ea"/>
          <a:cs typeface="+mn-cs"/>
        </a:defRPr>
      </a:lvl2pPr>
      <a:lvl3pPr marL="1201738" indent="-228600" algn="l" defTabSz="457200" rtl="0" eaLnBrk="0" fontAlgn="base" hangingPunct="0">
        <a:lnSpc>
          <a:spcPct val="83000"/>
        </a:lnSpc>
        <a:spcBef>
          <a:spcPts val="500"/>
        </a:spcBef>
        <a:spcAft>
          <a:spcPct val="0"/>
        </a:spcAft>
        <a:buClr>
          <a:srgbClr val="000000"/>
        </a:buClr>
        <a:buSzPct val="100000"/>
        <a:buFont typeface="Arial" pitchFamily="-108" charset="0"/>
        <a:buChar char=" "/>
        <a:defRPr sz="1600" b="1">
          <a:solidFill>
            <a:srgbClr val="000000"/>
          </a:solidFill>
          <a:latin typeface="+mn-lt"/>
          <a:ea typeface="+mn-ea"/>
          <a:cs typeface="+mn-cs"/>
        </a:defRPr>
      </a:lvl3pPr>
      <a:lvl4pPr marL="1543050" indent="-119063" algn="l" defTabSz="457200" rtl="0" eaLnBrk="0" fontAlgn="base" hangingPunct="0">
        <a:lnSpc>
          <a:spcPct val="83000"/>
        </a:lnSpc>
        <a:spcBef>
          <a:spcPts val="438"/>
        </a:spcBef>
        <a:spcAft>
          <a:spcPct val="0"/>
        </a:spcAft>
        <a:buClr>
          <a:srgbClr val="000000"/>
        </a:buClr>
        <a:buSzPct val="100000"/>
        <a:buFont typeface="Arial" pitchFamily="-108" charset="0"/>
        <a:buChar char=" "/>
        <a:defRPr sz="1400" b="1">
          <a:solidFill>
            <a:srgbClr val="000000"/>
          </a:solidFill>
          <a:latin typeface="+mn-lt"/>
          <a:ea typeface="+mn-ea"/>
          <a:cs typeface="+mn-cs"/>
        </a:defRPr>
      </a:lvl4pPr>
      <a:lvl5pPr marL="1828800" algn="l" defTabSz="457200" rtl="0" eaLnBrk="0" fontAlgn="base" hangingPunct="0">
        <a:lnSpc>
          <a:spcPct val="83000"/>
        </a:lnSpc>
        <a:spcBef>
          <a:spcPts val="438"/>
        </a:spcBef>
        <a:spcAft>
          <a:spcPct val="0"/>
        </a:spcAft>
        <a:buClr>
          <a:srgbClr val="000000"/>
        </a:buClr>
        <a:buSzPct val="100000"/>
        <a:buFont typeface="Arial" pitchFamily="-108" charset="0"/>
        <a:buChar char=" "/>
        <a:defRPr sz="1400" b="1">
          <a:solidFill>
            <a:srgbClr val="000000"/>
          </a:solidFill>
          <a:latin typeface="+mn-lt"/>
          <a:ea typeface="+mn-ea"/>
          <a:cs typeface="+mn-cs"/>
        </a:defRPr>
      </a:lvl5pPr>
      <a:lvl6pPr marL="2286000" algn="l" defTabSz="457200" rtl="0" eaLnBrk="1" fontAlgn="base" hangingPunct="1">
        <a:lnSpc>
          <a:spcPct val="83000"/>
        </a:lnSpc>
        <a:spcBef>
          <a:spcPts val="438"/>
        </a:spcBef>
        <a:spcAft>
          <a:spcPct val="0"/>
        </a:spcAft>
        <a:buClr>
          <a:srgbClr val="000000"/>
        </a:buClr>
        <a:buSzPct val="100000"/>
        <a:buFont typeface="Arial" pitchFamily="-110" charset="0"/>
        <a:buChar char=" "/>
        <a:defRPr sz="1400" b="1">
          <a:solidFill>
            <a:srgbClr val="000000"/>
          </a:solidFill>
          <a:latin typeface="+mn-lt"/>
          <a:ea typeface="+mn-ea"/>
          <a:cs typeface="+mn-cs"/>
        </a:defRPr>
      </a:lvl6pPr>
      <a:lvl7pPr marL="2743200" algn="l" defTabSz="457200" rtl="0" eaLnBrk="1" fontAlgn="base" hangingPunct="1">
        <a:lnSpc>
          <a:spcPct val="83000"/>
        </a:lnSpc>
        <a:spcBef>
          <a:spcPts val="438"/>
        </a:spcBef>
        <a:spcAft>
          <a:spcPct val="0"/>
        </a:spcAft>
        <a:buClr>
          <a:srgbClr val="000000"/>
        </a:buClr>
        <a:buSzPct val="100000"/>
        <a:buFont typeface="Arial" pitchFamily="-110" charset="0"/>
        <a:buChar char=" "/>
        <a:defRPr sz="1400" b="1">
          <a:solidFill>
            <a:srgbClr val="000000"/>
          </a:solidFill>
          <a:latin typeface="+mn-lt"/>
          <a:ea typeface="+mn-ea"/>
          <a:cs typeface="+mn-cs"/>
        </a:defRPr>
      </a:lvl7pPr>
      <a:lvl8pPr marL="3200400" algn="l" defTabSz="457200" rtl="0" eaLnBrk="1" fontAlgn="base" hangingPunct="1">
        <a:lnSpc>
          <a:spcPct val="83000"/>
        </a:lnSpc>
        <a:spcBef>
          <a:spcPts val="438"/>
        </a:spcBef>
        <a:spcAft>
          <a:spcPct val="0"/>
        </a:spcAft>
        <a:buClr>
          <a:srgbClr val="000000"/>
        </a:buClr>
        <a:buSzPct val="100000"/>
        <a:buFont typeface="Arial" pitchFamily="-110" charset="0"/>
        <a:buChar char=" "/>
        <a:defRPr sz="1400" b="1">
          <a:solidFill>
            <a:srgbClr val="000000"/>
          </a:solidFill>
          <a:latin typeface="+mn-lt"/>
          <a:ea typeface="+mn-ea"/>
          <a:cs typeface="+mn-cs"/>
        </a:defRPr>
      </a:lvl8pPr>
      <a:lvl9pPr marL="3657600" algn="l" defTabSz="457200" rtl="0" eaLnBrk="1" fontAlgn="base" hangingPunct="1">
        <a:lnSpc>
          <a:spcPct val="83000"/>
        </a:lnSpc>
        <a:spcBef>
          <a:spcPts val="438"/>
        </a:spcBef>
        <a:spcAft>
          <a:spcPct val="0"/>
        </a:spcAft>
        <a:buClr>
          <a:srgbClr val="000000"/>
        </a:buClr>
        <a:buSzPct val="100000"/>
        <a:buFont typeface="Arial" pitchFamily="-110" charset="0"/>
        <a:buChar char=" "/>
        <a:defRPr sz="1400" b="1">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5"/>
          <p:cNvSpPr>
            <a:spLocks noGrp="1" noChangeArrowheads="1"/>
          </p:cNvSpPr>
          <p:nvPr>
            <p:ph type="body" idx="1"/>
          </p:nvPr>
        </p:nvSpPr>
        <p:spPr bwMode="auto">
          <a:xfrm>
            <a:off x="685800" y="1433513"/>
            <a:ext cx="7769225" cy="4113212"/>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41" name="Freeform 17"/>
          <p:cNvSpPr>
            <a:spLocks noChangeArrowheads="1"/>
          </p:cNvSpPr>
          <p:nvPr/>
        </p:nvSpPr>
        <p:spPr bwMode="auto">
          <a:xfrm>
            <a:off x="-317500" y="851096"/>
            <a:ext cx="9755188" cy="1587"/>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50760">
            <a:solidFill>
              <a:srgbClr val="333333"/>
            </a:solidFill>
            <a:round/>
            <a:headEnd/>
            <a:tailEnd/>
          </a:ln>
          <a:effectLst/>
        </p:spPr>
        <p:txBody>
          <a:bodyPr wrap="none" anchor="ctr">
            <a:prstTxWarp prst="textNoShape">
              <a:avLst/>
            </a:prstTxWarp>
          </a:bodyPr>
          <a:lstStyle/>
          <a:p>
            <a:pPr>
              <a:defRPr/>
            </a:pPr>
            <a:endParaRPr lang="en-US" dirty="0">
              <a:solidFill>
                <a:srgbClr val="000000"/>
              </a:solidFill>
              <a:latin typeface="Arial" charset="0"/>
              <a:ea typeface="ＭＳ Ｐゴシック" charset="-128"/>
              <a:cs typeface="ＭＳ Ｐゴシック" charset="-128"/>
            </a:endParaRPr>
          </a:p>
        </p:txBody>
      </p:sp>
      <p:sp>
        <p:nvSpPr>
          <p:cNvPr id="1042" name="Freeform 18"/>
          <p:cNvSpPr>
            <a:spLocks noChangeArrowheads="1"/>
          </p:cNvSpPr>
          <p:nvPr/>
        </p:nvSpPr>
        <p:spPr bwMode="auto">
          <a:xfrm>
            <a:off x="-361950" y="6365344"/>
            <a:ext cx="9755188" cy="1587"/>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50760">
            <a:solidFill>
              <a:srgbClr val="333333"/>
            </a:solidFill>
            <a:round/>
            <a:headEnd/>
            <a:tailEnd/>
          </a:ln>
          <a:effectLst/>
        </p:spPr>
        <p:txBody>
          <a:bodyPr wrap="none" anchor="ctr">
            <a:prstTxWarp prst="textNoShape">
              <a:avLst/>
            </a:prstTxWarp>
          </a:bodyPr>
          <a:lstStyle/>
          <a:p>
            <a:pPr>
              <a:defRPr/>
            </a:pPr>
            <a:endParaRPr lang="en-US" dirty="0">
              <a:solidFill>
                <a:srgbClr val="000000"/>
              </a:solidFill>
              <a:latin typeface="Arial" charset="0"/>
              <a:ea typeface="ＭＳ Ｐゴシック" charset="-128"/>
              <a:cs typeface="ＭＳ Ｐゴシック" charset="-128"/>
            </a:endParaRPr>
          </a:p>
        </p:txBody>
      </p:sp>
      <p:sp>
        <p:nvSpPr>
          <p:cNvPr id="1045" name="Rectangle 21"/>
          <p:cNvSpPr>
            <a:spLocks noChangeArrowheads="1"/>
          </p:cNvSpPr>
          <p:nvPr/>
        </p:nvSpPr>
        <p:spPr bwMode="auto">
          <a:xfrm>
            <a:off x="8477250" y="6400800"/>
            <a:ext cx="666750" cy="457200"/>
          </a:xfrm>
          <a:prstGeom prst="rect">
            <a:avLst/>
          </a:prstGeom>
          <a:noFill/>
          <a:ln w="9525">
            <a:noFill/>
            <a:round/>
            <a:headEnd/>
            <a:tailEnd/>
          </a:ln>
          <a:effectLst/>
        </p:spPr>
        <p:txBody>
          <a:bodyPr wrap="none" lIns="92160" tIns="46080" rIns="92160" bIns="46080" anchor="ctr">
            <a:prstTxWarp prst="textNoShape">
              <a:avLst/>
            </a:prstTxWarp>
          </a:bodyPr>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B497D86-14F2-2747-9383-F295FE769B4E}" type="slidenum">
              <a:rPr lang="en-GB" sz="700">
                <a:solidFill>
                  <a:srgbClr val="000000"/>
                </a:solidFill>
                <a:latin typeface="Arial" charset="0"/>
                <a:ea typeface="ＭＳ Ｐゴシック" charset="-128"/>
                <a:cs typeface="ＭＳ Ｐゴシック" charset="-128"/>
              </a:rPr>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a:t>
            </a:fld>
            <a:endParaRPr lang="en-GB" sz="700" dirty="0">
              <a:solidFill>
                <a:srgbClr val="000000"/>
              </a:solidFill>
              <a:latin typeface="Arial" charset="0"/>
              <a:ea typeface="ＭＳ Ｐゴシック" charset="-128"/>
              <a:cs typeface="ＭＳ Ｐゴシック" charset="-128"/>
            </a:endParaRPr>
          </a:p>
        </p:txBody>
      </p:sp>
      <p:sp>
        <p:nvSpPr>
          <p:cNvPr id="1031" name="Rectangle 24"/>
          <p:cNvSpPr>
            <a:spLocks noGrp="1" noChangeArrowheads="1"/>
          </p:cNvSpPr>
          <p:nvPr>
            <p:ph type="title"/>
          </p:nvPr>
        </p:nvSpPr>
        <p:spPr bwMode="auto">
          <a:xfrm>
            <a:off x="1219200" y="39883"/>
            <a:ext cx="7083425" cy="762000"/>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pic>
        <p:nvPicPr>
          <p:cNvPr id="18" name="Picture 20" descr="ncar"/>
          <p:cNvPicPr>
            <a:picLocks noChangeAspect="1" noChangeArrowheads="1"/>
          </p:cNvPicPr>
          <p:nvPr/>
        </p:nvPicPr>
        <p:blipFill>
          <a:blip r:embed="rId13"/>
          <a:srcRect/>
          <a:stretch>
            <a:fillRect/>
          </a:stretch>
        </p:blipFill>
        <p:spPr bwMode="auto">
          <a:xfrm>
            <a:off x="18103" y="16319"/>
            <a:ext cx="946728" cy="780713"/>
          </a:xfrm>
          <a:prstGeom prst="rect">
            <a:avLst/>
          </a:prstGeom>
          <a:noFill/>
          <a:ln w="9525">
            <a:noFill/>
            <a:miter lim="800000"/>
            <a:headEnd/>
            <a:tailEnd/>
          </a:ln>
        </p:spPr>
      </p:pic>
      <p:sp>
        <p:nvSpPr>
          <p:cNvPr id="13" name="Text Box 25"/>
          <p:cNvSpPr txBox="1">
            <a:spLocks noChangeArrowheads="1"/>
          </p:cNvSpPr>
          <p:nvPr/>
        </p:nvSpPr>
        <p:spPr bwMode="auto">
          <a:xfrm>
            <a:off x="2371725" y="6216135"/>
            <a:ext cx="4388952" cy="28623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9" tIns="45719" rIns="91439" bIns="45719">
            <a:spAutoFit/>
          </a:bodyPr>
          <a:lstStyle/>
          <a:p>
            <a:r>
              <a:rPr lang="en-US" sz="1400" dirty="0" smtClean="0">
                <a:solidFill>
                  <a:srgbClr val="000000"/>
                </a:solidFill>
              </a:rPr>
              <a:t>NCAR/RAL – National Security Applications Program</a:t>
            </a:r>
            <a:endParaRPr lang="en-US" sz="1400" dirty="0">
              <a:solidFill>
                <a:srgbClr val="000000"/>
              </a:solidFill>
            </a:endParaRPr>
          </a:p>
        </p:txBody>
      </p:sp>
    </p:spTree>
    <p:extLst>
      <p:ext uri="{BB962C8B-B14F-4D97-AF65-F5344CB8AC3E}">
        <p14:creationId xmlns:p14="http://schemas.microsoft.com/office/powerpoint/2010/main" val="323669460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iming>
    <p:tnLst>
      <p:par>
        <p:cTn id="1" dur="indefinite" restart="never" nodeType="tmRoot"/>
      </p:par>
    </p:tnLst>
  </p:timing>
  <p:txStyles>
    <p:titleStyle>
      <a:lvl1pPr algn="ctr" defTabSz="457200" rtl="0" eaLnBrk="0" fontAlgn="base" hangingPunct="0">
        <a:lnSpc>
          <a:spcPts val="2975"/>
        </a:lnSpc>
        <a:spcBef>
          <a:spcPct val="0"/>
        </a:spcBef>
        <a:spcAft>
          <a:spcPct val="0"/>
        </a:spcAft>
        <a:buClr>
          <a:srgbClr val="000000"/>
        </a:buClr>
        <a:buSzPct val="100000"/>
        <a:buFont typeface="Arial" pitchFamily="-108" charset="0"/>
        <a:defRPr sz="2800" b="1">
          <a:solidFill>
            <a:srgbClr val="000000"/>
          </a:solidFill>
          <a:latin typeface="+mj-lt"/>
          <a:ea typeface="+mj-ea"/>
          <a:cs typeface="+mj-cs"/>
        </a:defRPr>
      </a:lvl1pPr>
      <a:lvl2pPr algn="ctr" defTabSz="457200" rtl="0" eaLnBrk="0" fontAlgn="base" hangingPunct="0">
        <a:lnSpc>
          <a:spcPts val="2975"/>
        </a:lnSpc>
        <a:spcBef>
          <a:spcPct val="0"/>
        </a:spcBef>
        <a:spcAft>
          <a:spcPct val="0"/>
        </a:spcAft>
        <a:buClr>
          <a:srgbClr val="000000"/>
        </a:buClr>
        <a:buSzPct val="100000"/>
        <a:buFont typeface="Arial" pitchFamily="-108" charset="0"/>
        <a:defRPr sz="2800" b="1">
          <a:solidFill>
            <a:srgbClr val="000000"/>
          </a:solidFill>
          <a:latin typeface="Arial" pitchFamily="-110" charset="0"/>
          <a:ea typeface="Lucida Sans Unicode" pitchFamily="-110" charset="-52"/>
          <a:cs typeface="Lucida Sans Unicode" pitchFamily="-110" charset="-52"/>
        </a:defRPr>
      </a:lvl2pPr>
      <a:lvl3pPr algn="ctr" defTabSz="457200" rtl="0" eaLnBrk="0" fontAlgn="base" hangingPunct="0">
        <a:lnSpc>
          <a:spcPts val="2975"/>
        </a:lnSpc>
        <a:spcBef>
          <a:spcPct val="0"/>
        </a:spcBef>
        <a:spcAft>
          <a:spcPct val="0"/>
        </a:spcAft>
        <a:buClr>
          <a:srgbClr val="000000"/>
        </a:buClr>
        <a:buSzPct val="100000"/>
        <a:buFont typeface="Arial" pitchFamily="-108" charset="0"/>
        <a:defRPr sz="2800" b="1">
          <a:solidFill>
            <a:srgbClr val="000000"/>
          </a:solidFill>
          <a:latin typeface="Arial" pitchFamily="-110" charset="0"/>
          <a:ea typeface="Lucida Sans Unicode" pitchFamily="-110" charset="-52"/>
          <a:cs typeface="Lucida Sans Unicode" pitchFamily="-110" charset="-52"/>
        </a:defRPr>
      </a:lvl3pPr>
      <a:lvl4pPr algn="ctr" defTabSz="457200" rtl="0" eaLnBrk="0" fontAlgn="base" hangingPunct="0">
        <a:lnSpc>
          <a:spcPts val="2975"/>
        </a:lnSpc>
        <a:spcBef>
          <a:spcPct val="0"/>
        </a:spcBef>
        <a:spcAft>
          <a:spcPct val="0"/>
        </a:spcAft>
        <a:buClr>
          <a:srgbClr val="000000"/>
        </a:buClr>
        <a:buSzPct val="100000"/>
        <a:buFont typeface="Arial" pitchFamily="-108" charset="0"/>
        <a:defRPr sz="2800" b="1">
          <a:solidFill>
            <a:srgbClr val="000000"/>
          </a:solidFill>
          <a:latin typeface="Arial" pitchFamily="-110" charset="0"/>
          <a:ea typeface="Lucida Sans Unicode" pitchFamily="-110" charset="-52"/>
          <a:cs typeface="Lucida Sans Unicode" pitchFamily="-110" charset="-52"/>
        </a:defRPr>
      </a:lvl4pPr>
      <a:lvl5pPr algn="ctr" defTabSz="457200" rtl="0" eaLnBrk="0" fontAlgn="base" hangingPunct="0">
        <a:lnSpc>
          <a:spcPts val="2975"/>
        </a:lnSpc>
        <a:spcBef>
          <a:spcPct val="0"/>
        </a:spcBef>
        <a:spcAft>
          <a:spcPct val="0"/>
        </a:spcAft>
        <a:buClr>
          <a:srgbClr val="000000"/>
        </a:buClr>
        <a:buSzPct val="100000"/>
        <a:buFont typeface="Arial" pitchFamily="-108" charset="0"/>
        <a:defRPr sz="2800" b="1">
          <a:solidFill>
            <a:srgbClr val="000000"/>
          </a:solidFill>
          <a:latin typeface="Arial" pitchFamily="-110" charset="0"/>
          <a:ea typeface="Lucida Sans Unicode" pitchFamily="-110" charset="-52"/>
          <a:cs typeface="Lucida Sans Unicode" pitchFamily="-110" charset="-52"/>
        </a:defRPr>
      </a:lvl5pPr>
      <a:lvl6pPr marL="1536700" indent="-215900" algn="ctr" defTabSz="457200" rtl="0" eaLnBrk="1" fontAlgn="base" hangingPunct="1">
        <a:lnSpc>
          <a:spcPts val="2975"/>
        </a:lnSpc>
        <a:spcBef>
          <a:spcPct val="0"/>
        </a:spcBef>
        <a:spcAft>
          <a:spcPct val="0"/>
        </a:spcAft>
        <a:buClr>
          <a:srgbClr val="000000"/>
        </a:buClr>
        <a:buSzPct val="45000"/>
        <a:buFont typeface="Wingdings" pitchFamily="-110" charset="2"/>
        <a:defRPr sz="2800" b="1">
          <a:solidFill>
            <a:srgbClr val="000000"/>
          </a:solidFill>
          <a:latin typeface="Arial" pitchFamily="-110" charset="0"/>
          <a:ea typeface="Lucida Sans Unicode" pitchFamily="-110" charset="-52"/>
          <a:cs typeface="Lucida Sans Unicode" pitchFamily="-110" charset="-52"/>
        </a:defRPr>
      </a:lvl6pPr>
      <a:lvl7pPr marL="1993900" indent="-215900" algn="ctr" defTabSz="457200" rtl="0" eaLnBrk="1" fontAlgn="base" hangingPunct="1">
        <a:lnSpc>
          <a:spcPts val="2975"/>
        </a:lnSpc>
        <a:spcBef>
          <a:spcPct val="0"/>
        </a:spcBef>
        <a:spcAft>
          <a:spcPct val="0"/>
        </a:spcAft>
        <a:buClr>
          <a:srgbClr val="000000"/>
        </a:buClr>
        <a:buSzPct val="45000"/>
        <a:buFont typeface="Wingdings" pitchFamily="-110" charset="2"/>
        <a:defRPr sz="2800" b="1">
          <a:solidFill>
            <a:srgbClr val="000000"/>
          </a:solidFill>
          <a:latin typeface="Arial" pitchFamily="-110" charset="0"/>
          <a:ea typeface="Lucida Sans Unicode" pitchFamily="-110" charset="-52"/>
          <a:cs typeface="Lucida Sans Unicode" pitchFamily="-110" charset="-52"/>
        </a:defRPr>
      </a:lvl7pPr>
      <a:lvl8pPr marL="2451100" indent="-215900" algn="ctr" defTabSz="457200" rtl="0" eaLnBrk="1" fontAlgn="base" hangingPunct="1">
        <a:lnSpc>
          <a:spcPts val="2975"/>
        </a:lnSpc>
        <a:spcBef>
          <a:spcPct val="0"/>
        </a:spcBef>
        <a:spcAft>
          <a:spcPct val="0"/>
        </a:spcAft>
        <a:buClr>
          <a:srgbClr val="000000"/>
        </a:buClr>
        <a:buSzPct val="45000"/>
        <a:buFont typeface="Wingdings" pitchFamily="-110" charset="2"/>
        <a:defRPr sz="2800" b="1">
          <a:solidFill>
            <a:srgbClr val="000000"/>
          </a:solidFill>
          <a:latin typeface="Arial" pitchFamily="-110" charset="0"/>
          <a:ea typeface="Lucida Sans Unicode" pitchFamily="-110" charset="-52"/>
          <a:cs typeface="Lucida Sans Unicode" pitchFamily="-110" charset="-52"/>
        </a:defRPr>
      </a:lvl8pPr>
      <a:lvl9pPr marL="2908300" indent="-215900" algn="ctr" defTabSz="457200" rtl="0" eaLnBrk="1" fontAlgn="base" hangingPunct="1">
        <a:lnSpc>
          <a:spcPts val="2975"/>
        </a:lnSpc>
        <a:spcBef>
          <a:spcPct val="0"/>
        </a:spcBef>
        <a:spcAft>
          <a:spcPct val="0"/>
        </a:spcAft>
        <a:buClr>
          <a:srgbClr val="000000"/>
        </a:buClr>
        <a:buSzPct val="45000"/>
        <a:buFont typeface="Wingdings" pitchFamily="-110" charset="2"/>
        <a:defRPr sz="2800" b="1">
          <a:solidFill>
            <a:srgbClr val="000000"/>
          </a:solidFill>
          <a:latin typeface="Arial" pitchFamily="-110" charset="0"/>
          <a:ea typeface="Lucida Sans Unicode" pitchFamily="-110" charset="-52"/>
          <a:cs typeface="Lucida Sans Unicode" pitchFamily="-110" charset="-52"/>
        </a:defRPr>
      </a:lvl9pPr>
    </p:titleStyle>
    <p:bodyStyle>
      <a:lvl1pPr marL="339725" indent="-339725" algn="l" defTabSz="457200" rtl="0" eaLnBrk="0" fontAlgn="base" hangingPunct="0">
        <a:lnSpc>
          <a:spcPct val="83000"/>
        </a:lnSpc>
        <a:spcBef>
          <a:spcPts val="625"/>
        </a:spcBef>
        <a:spcAft>
          <a:spcPct val="0"/>
        </a:spcAft>
        <a:buClr>
          <a:srgbClr val="000000"/>
        </a:buClr>
        <a:buSzPct val="125000"/>
        <a:buFont typeface="Arial" pitchFamily="-108" charset="0"/>
        <a:buChar char="•"/>
        <a:defRPr sz="2000" b="1">
          <a:solidFill>
            <a:srgbClr val="000000"/>
          </a:solidFill>
          <a:latin typeface="+mn-lt"/>
          <a:ea typeface="+mn-ea"/>
          <a:cs typeface="+mn-cs"/>
        </a:defRPr>
      </a:lvl1pPr>
      <a:lvl2pPr marL="858838" indent="-339725" algn="l" defTabSz="457200" rtl="0" eaLnBrk="0" fontAlgn="base" hangingPunct="0">
        <a:lnSpc>
          <a:spcPct val="83000"/>
        </a:lnSpc>
        <a:spcBef>
          <a:spcPts val="563"/>
        </a:spcBef>
        <a:spcAft>
          <a:spcPct val="0"/>
        </a:spcAft>
        <a:buClr>
          <a:srgbClr val="000000"/>
        </a:buClr>
        <a:buSzPct val="100000"/>
        <a:buFont typeface="Arial" pitchFamily="-108" charset="0"/>
        <a:buChar char="–"/>
        <a:defRPr b="1">
          <a:solidFill>
            <a:srgbClr val="000000"/>
          </a:solidFill>
          <a:latin typeface="+mn-lt"/>
          <a:ea typeface="+mn-ea"/>
          <a:cs typeface="+mn-cs"/>
        </a:defRPr>
      </a:lvl2pPr>
      <a:lvl3pPr marL="1201738" indent="-228600" algn="l" defTabSz="457200" rtl="0" eaLnBrk="0" fontAlgn="base" hangingPunct="0">
        <a:lnSpc>
          <a:spcPct val="83000"/>
        </a:lnSpc>
        <a:spcBef>
          <a:spcPts val="500"/>
        </a:spcBef>
        <a:spcAft>
          <a:spcPct val="0"/>
        </a:spcAft>
        <a:buClr>
          <a:srgbClr val="000000"/>
        </a:buClr>
        <a:buSzPct val="100000"/>
        <a:buFont typeface="Arial" pitchFamily="-108" charset="0"/>
        <a:buChar char=" "/>
        <a:defRPr sz="1600" b="1">
          <a:solidFill>
            <a:srgbClr val="000000"/>
          </a:solidFill>
          <a:latin typeface="+mn-lt"/>
          <a:ea typeface="+mn-ea"/>
          <a:cs typeface="+mn-cs"/>
        </a:defRPr>
      </a:lvl3pPr>
      <a:lvl4pPr marL="1543050" indent="-119063" algn="l" defTabSz="457200" rtl="0" eaLnBrk="0" fontAlgn="base" hangingPunct="0">
        <a:lnSpc>
          <a:spcPct val="83000"/>
        </a:lnSpc>
        <a:spcBef>
          <a:spcPts val="438"/>
        </a:spcBef>
        <a:spcAft>
          <a:spcPct val="0"/>
        </a:spcAft>
        <a:buClr>
          <a:srgbClr val="000000"/>
        </a:buClr>
        <a:buSzPct val="100000"/>
        <a:buFont typeface="Arial" pitchFamily="-108" charset="0"/>
        <a:buChar char=" "/>
        <a:defRPr sz="1400" b="1">
          <a:solidFill>
            <a:srgbClr val="000000"/>
          </a:solidFill>
          <a:latin typeface="+mn-lt"/>
          <a:ea typeface="+mn-ea"/>
          <a:cs typeface="+mn-cs"/>
        </a:defRPr>
      </a:lvl4pPr>
      <a:lvl5pPr marL="1828800" algn="l" defTabSz="457200" rtl="0" eaLnBrk="0" fontAlgn="base" hangingPunct="0">
        <a:lnSpc>
          <a:spcPct val="83000"/>
        </a:lnSpc>
        <a:spcBef>
          <a:spcPts val="438"/>
        </a:spcBef>
        <a:spcAft>
          <a:spcPct val="0"/>
        </a:spcAft>
        <a:buClr>
          <a:srgbClr val="000000"/>
        </a:buClr>
        <a:buSzPct val="100000"/>
        <a:buFont typeface="Arial" pitchFamily="-108" charset="0"/>
        <a:buChar char=" "/>
        <a:defRPr sz="1400" b="1">
          <a:solidFill>
            <a:srgbClr val="000000"/>
          </a:solidFill>
          <a:latin typeface="+mn-lt"/>
          <a:ea typeface="+mn-ea"/>
          <a:cs typeface="+mn-cs"/>
        </a:defRPr>
      </a:lvl5pPr>
      <a:lvl6pPr marL="2286000" algn="l" defTabSz="457200" rtl="0" eaLnBrk="1" fontAlgn="base" hangingPunct="1">
        <a:lnSpc>
          <a:spcPct val="83000"/>
        </a:lnSpc>
        <a:spcBef>
          <a:spcPts val="438"/>
        </a:spcBef>
        <a:spcAft>
          <a:spcPct val="0"/>
        </a:spcAft>
        <a:buClr>
          <a:srgbClr val="000000"/>
        </a:buClr>
        <a:buSzPct val="100000"/>
        <a:buFont typeface="Arial" pitchFamily="-110" charset="0"/>
        <a:buChar char=" "/>
        <a:defRPr sz="1400" b="1">
          <a:solidFill>
            <a:srgbClr val="000000"/>
          </a:solidFill>
          <a:latin typeface="+mn-lt"/>
          <a:ea typeface="+mn-ea"/>
          <a:cs typeface="+mn-cs"/>
        </a:defRPr>
      </a:lvl6pPr>
      <a:lvl7pPr marL="2743200" algn="l" defTabSz="457200" rtl="0" eaLnBrk="1" fontAlgn="base" hangingPunct="1">
        <a:lnSpc>
          <a:spcPct val="83000"/>
        </a:lnSpc>
        <a:spcBef>
          <a:spcPts val="438"/>
        </a:spcBef>
        <a:spcAft>
          <a:spcPct val="0"/>
        </a:spcAft>
        <a:buClr>
          <a:srgbClr val="000000"/>
        </a:buClr>
        <a:buSzPct val="100000"/>
        <a:buFont typeface="Arial" pitchFamily="-110" charset="0"/>
        <a:buChar char=" "/>
        <a:defRPr sz="1400" b="1">
          <a:solidFill>
            <a:srgbClr val="000000"/>
          </a:solidFill>
          <a:latin typeface="+mn-lt"/>
          <a:ea typeface="+mn-ea"/>
          <a:cs typeface="+mn-cs"/>
        </a:defRPr>
      </a:lvl7pPr>
      <a:lvl8pPr marL="3200400" algn="l" defTabSz="457200" rtl="0" eaLnBrk="1" fontAlgn="base" hangingPunct="1">
        <a:lnSpc>
          <a:spcPct val="83000"/>
        </a:lnSpc>
        <a:spcBef>
          <a:spcPts val="438"/>
        </a:spcBef>
        <a:spcAft>
          <a:spcPct val="0"/>
        </a:spcAft>
        <a:buClr>
          <a:srgbClr val="000000"/>
        </a:buClr>
        <a:buSzPct val="100000"/>
        <a:buFont typeface="Arial" pitchFamily="-110" charset="0"/>
        <a:buChar char=" "/>
        <a:defRPr sz="1400" b="1">
          <a:solidFill>
            <a:srgbClr val="000000"/>
          </a:solidFill>
          <a:latin typeface="+mn-lt"/>
          <a:ea typeface="+mn-ea"/>
          <a:cs typeface="+mn-cs"/>
        </a:defRPr>
      </a:lvl8pPr>
      <a:lvl9pPr marL="3657600" algn="l" defTabSz="457200" rtl="0" eaLnBrk="1" fontAlgn="base" hangingPunct="1">
        <a:lnSpc>
          <a:spcPct val="83000"/>
        </a:lnSpc>
        <a:spcBef>
          <a:spcPts val="438"/>
        </a:spcBef>
        <a:spcAft>
          <a:spcPct val="0"/>
        </a:spcAft>
        <a:buClr>
          <a:srgbClr val="000000"/>
        </a:buClr>
        <a:buSzPct val="100000"/>
        <a:buFont typeface="Arial" pitchFamily="-110" charset="0"/>
        <a:buChar char=" "/>
        <a:defRPr sz="1400" b="1">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tiff"/><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16.png"/><Relationship Id="rId1" Type="http://schemas.microsoft.com/office/2007/relationships/media" Target="../media/media3.mp4"/><Relationship Id="rId2" Type="http://schemas.openxmlformats.org/officeDocument/2006/relationships/video" Target="../media/media3.mp4"/></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8.xml"/><Relationship Id="rId5"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9.xml"/><Relationship Id="rId5" Type="http://schemas.openxmlformats.org/officeDocument/2006/relationships/image" Target="../media/image5.png"/><Relationship Id="rId1" Type="http://schemas.microsoft.com/office/2007/relationships/media" Target="../media/media2.mp4"/><Relationship Id="rId2"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ctrTitle"/>
          </p:nvPr>
        </p:nvSpPr>
        <p:spPr>
          <a:xfrm>
            <a:off x="266700" y="1003300"/>
            <a:ext cx="8623300" cy="1644119"/>
          </a:xfrm>
        </p:spPr>
        <p:txBody>
          <a:bodyPr/>
          <a:lstStyle/>
          <a:p>
            <a:pPr algn="just">
              <a:lnSpc>
                <a:spcPct val="150000"/>
              </a:lnSpc>
            </a:pPr>
            <a:r>
              <a:rPr lang="en-US" dirty="0" smtClean="0"/>
              <a:t>An OSSE study of RTFDDA radar data assimilation</a:t>
            </a:r>
          </a:p>
        </p:txBody>
      </p:sp>
      <p:sp>
        <p:nvSpPr>
          <p:cNvPr id="15363" name="Subtitle 2"/>
          <p:cNvSpPr>
            <a:spLocks noGrp="1"/>
          </p:cNvSpPr>
          <p:nvPr>
            <p:ph type="subTitle" idx="1"/>
          </p:nvPr>
        </p:nvSpPr>
        <p:spPr>
          <a:xfrm>
            <a:off x="1328550" y="3081732"/>
            <a:ext cx="6400800" cy="1752600"/>
          </a:xfrm>
        </p:spPr>
        <p:txBody>
          <a:bodyPr/>
          <a:lstStyle/>
          <a:p>
            <a:r>
              <a:rPr lang="en-US" cap="small" dirty="0" err="1" smtClean="0"/>
              <a:t>Yongjie</a:t>
            </a:r>
            <a:r>
              <a:rPr lang="en-US" cap="small" dirty="0" smtClean="0"/>
              <a:t> Huang</a:t>
            </a:r>
          </a:p>
          <a:p>
            <a:r>
              <a:rPr lang="en-US" dirty="0" smtClean="0"/>
              <a:t>National Center for Atmospheric Research (NCAR)</a:t>
            </a:r>
          </a:p>
          <a:p>
            <a:r>
              <a:rPr lang="en-US" dirty="0" smtClean="0"/>
              <a:t>  </a:t>
            </a:r>
          </a:p>
          <a:p>
            <a:r>
              <a:rPr lang="en-US" dirty="0" smtClean="0"/>
              <a:t> 15 June 2017</a:t>
            </a:r>
          </a:p>
        </p:txBody>
      </p:sp>
      <p:sp>
        <p:nvSpPr>
          <p:cNvPr id="2" name="TextBox 1"/>
          <p:cNvSpPr txBox="1"/>
          <p:nvPr/>
        </p:nvSpPr>
        <p:spPr>
          <a:xfrm>
            <a:off x="1207295" y="4755462"/>
            <a:ext cx="6744154" cy="369332"/>
          </a:xfrm>
          <a:prstGeom prst="rect">
            <a:avLst/>
          </a:prstGeom>
          <a:noFill/>
        </p:spPr>
        <p:txBody>
          <a:bodyPr wrap="square" rtlCol="0">
            <a:spAutoFit/>
          </a:bodyPr>
          <a:lstStyle/>
          <a:p>
            <a:pPr algn="ctr"/>
            <a:r>
              <a:rPr lang="en-US" dirty="0" smtClean="0"/>
              <a:t>(</a:t>
            </a:r>
            <a:r>
              <a:rPr lang="en-US" altLang="zh-TW" dirty="0" smtClean="0"/>
              <a:t>C</a:t>
            </a:r>
            <a:r>
              <a:rPr lang="en-US" dirty="0" smtClean="0"/>
              <a:t>ollaborators: </a:t>
            </a:r>
            <a:r>
              <a:rPr lang="en-US" cap="small" dirty="0"/>
              <a:t>Mei </a:t>
            </a:r>
            <a:r>
              <a:rPr lang="en-US" cap="small" dirty="0" smtClean="0"/>
              <a:t>Xu, </a:t>
            </a:r>
            <a:r>
              <a:rPr lang="en-US" cap="small" dirty="0" err="1" smtClean="0"/>
              <a:t>Yubao</a:t>
            </a:r>
            <a:r>
              <a:rPr lang="en-US" cap="small" dirty="0" smtClean="0"/>
              <a:t> Liu, </a:t>
            </a:r>
            <a:r>
              <a:rPr lang="en-US" cap="small" dirty="0" err="1" smtClean="0"/>
              <a:t>Yuewei</a:t>
            </a:r>
            <a:r>
              <a:rPr lang="en-US" cap="small" dirty="0" smtClean="0"/>
              <a:t> Liu, Will Y.Y. Cheng</a:t>
            </a:r>
            <a:r>
              <a:rPr lang="en-US" dirty="0" smtClean="0"/>
              <a:t>)</a:t>
            </a:r>
            <a:endParaRPr lang="en-US" dirty="0"/>
          </a:p>
        </p:txBody>
      </p:sp>
      <p:sp>
        <p:nvSpPr>
          <p:cNvPr id="4" name="TextBox 3"/>
          <p:cNvSpPr txBox="1"/>
          <p:nvPr/>
        </p:nvSpPr>
        <p:spPr>
          <a:xfrm>
            <a:off x="419100" y="6578600"/>
            <a:ext cx="184731" cy="369332"/>
          </a:xfrm>
          <a:prstGeom prst="rect">
            <a:avLst/>
          </a:prstGeom>
          <a:noFill/>
        </p:spPr>
        <p:txBody>
          <a:bodyPr wrap="none" rtlCol="0">
            <a:spAutoFit/>
          </a:bodyPr>
          <a:lstStyle/>
          <a:p>
            <a:endParaRPr lang="en-US" dirty="0"/>
          </a:p>
        </p:txBody>
      </p:sp>
      <p:sp>
        <p:nvSpPr>
          <p:cNvPr id="3" name="TextBox 2"/>
          <p:cNvSpPr txBox="1"/>
          <p:nvPr/>
        </p:nvSpPr>
        <p:spPr>
          <a:xfrm>
            <a:off x="2527081" y="5683166"/>
            <a:ext cx="4089838" cy="369332"/>
          </a:xfrm>
          <a:prstGeom prst="rect">
            <a:avLst/>
          </a:prstGeom>
          <a:noFill/>
        </p:spPr>
        <p:txBody>
          <a:bodyPr wrap="none" rtlCol="0">
            <a:spAutoFit/>
          </a:bodyPr>
          <a:lstStyle/>
          <a:p>
            <a:r>
              <a:rPr lang="en-US" altLang="zh-CN" dirty="0" smtClean="0"/>
              <a:t>• 18</a:t>
            </a:r>
            <a:r>
              <a:rPr lang="en-US" altLang="zh-CN" baseline="30000" dirty="0" smtClean="0"/>
              <a:t>th</a:t>
            </a:r>
            <a:r>
              <a:rPr lang="en-US" altLang="zh-CN" dirty="0" smtClean="0"/>
              <a:t> Annual WRF Users’ Workshop •</a:t>
            </a:r>
            <a:endParaRPr lang="en-US" dirty="0"/>
          </a:p>
        </p:txBody>
      </p:sp>
    </p:spTree>
    <p:extLst>
      <p:ext uri="{BB962C8B-B14F-4D97-AF65-F5344CB8AC3E}">
        <p14:creationId xmlns:p14="http://schemas.microsoft.com/office/powerpoint/2010/main" val="14440210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prstClr val="black"/>
                </a:solidFill>
                <a:latin typeface="Arial" charset="0"/>
                <a:ea typeface="Arial" charset="0"/>
                <a:cs typeface="Arial" charset="0"/>
              </a:rPr>
              <a:t>Tolerance to Reasonable Nudging Parameters </a:t>
            </a:r>
            <a:endParaRPr lang="en-US" dirty="0"/>
          </a:p>
        </p:txBody>
      </p:sp>
      <p:sp>
        <p:nvSpPr>
          <p:cNvPr id="8" name="TextBox 7"/>
          <p:cNvSpPr txBox="1"/>
          <p:nvPr/>
        </p:nvSpPr>
        <p:spPr>
          <a:xfrm>
            <a:off x="889011" y="1065862"/>
            <a:ext cx="7366119" cy="369332"/>
          </a:xfrm>
          <a:prstGeom prst="rect">
            <a:avLst/>
          </a:prstGeom>
          <a:noFill/>
        </p:spPr>
        <p:txBody>
          <a:bodyPr wrap="none" rtlCol="0">
            <a:spAutoFit/>
          </a:bodyPr>
          <a:lstStyle/>
          <a:p>
            <a:pPr algn="ctr" defTabSz="914400" fontAlgn="auto">
              <a:spcBef>
                <a:spcPts val="0"/>
              </a:spcBef>
              <a:spcAft>
                <a:spcPts val="0"/>
              </a:spcAft>
            </a:pPr>
            <a:r>
              <a:rPr lang="en-US" altLang="zh-CN" b="1" dirty="0" smtClean="0">
                <a:solidFill>
                  <a:srgbClr val="FF0000"/>
                </a:solidFill>
                <a:latin typeface="Arial" charset="0"/>
                <a:ea typeface="Arial" charset="0"/>
                <a:cs typeface="Arial" charset="0"/>
              </a:rPr>
              <a:t>1-hour Max radar equivalent</a:t>
            </a:r>
            <a:r>
              <a:rPr lang="zh-CN" altLang="en-US" b="1" dirty="0" smtClean="0">
                <a:solidFill>
                  <a:srgbClr val="FF0000"/>
                </a:solidFill>
                <a:latin typeface="Arial" charset="0"/>
                <a:ea typeface="Arial" charset="0"/>
                <a:cs typeface="Arial" charset="0"/>
              </a:rPr>
              <a:t> </a:t>
            </a:r>
            <a:r>
              <a:rPr lang="en-US" altLang="zh-CN" b="1" dirty="0" smtClean="0">
                <a:solidFill>
                  <a:srgbClr val="FF0000"/>
                </a:solidFill>
                <a:latin typeface="Arial" charset="0"/>
                <a:ea typeface="Arial" charset="0"/>
                <a:cs typeface="Arial" charset="0"/>
              </a:rPr>
              <a:t>reflectivity factor (</a:t>
            </a:r>
            <a:r>
              <a:rPr lang="en-US" altLang="zh-CN" b="1" dirty="0" err="1" smtClean="0">
                <a:solidFill>
                  <a:srgbClr val="FF0000"/>
                </a:solidFill>
                <a:latin typeface="Arial" charset="0"/>
                <a:ea typeface="Arial" charset="0"/>
                <a:cs typeface="Arial" charset="0"/>
              </a:rPr>
              <a:t>dBZ</a:t>
            </a:r>
            <a:r>
              <a:rPr lang="en-US" altLang="zh-CN" b="1" dirty="0" smtClean="0">
                <a:solidFill>
                  <a:srgbClr val="FF0000"/>
                </a:solidFill>
                <a:latin typeface="Arial" charset="0"/>
                <a:ea typeface="Arial" charset="0"/>
                <a:cs typeface="Arial" charset="0"/>
              </a:rPr>
              <a:t>) forecast (13Z)</a:t>
            </a:r>
            <a:endParaRPr lang="en-US" b="1" dirty="0">
              <a:solidFill>
                <a:srgbClr val="FF0000"/>
              </a:solidFill>
              <a:latin typeface="Arial" charset="0"/>
              <a:ea typeface="Arial" charset="0"/>
              <a:cs typeface="Arial" charset="0"/>
            </a:endParaRPr>
          </a:p>
        </p:txBody>
      </p:sp>
      <p:sp>
        <p:nvSpPr>
          <p:cNvPr id="13" name="TextBox 12"/>
          <p:cNvSpPr txBox="1"/>
          <p:nvPr/>
        </p:nvSpPr>
        <p:spPr>
          <a:xfrm>
            <a:off x="897087" y="3141196"/>
            <a:ext cx="7366119" cy="369332"/>
          </a:xfrm>
          <a:prstGeom prst="rect">
            <a:avLst/>
          </a:prstGeom>
          <a:noFill/>
        </p:spPr>
        <p:txBody>
          <a:bodyPr wrap="none" rtlCol="0">
            <a:spAutoFit/>
          </a:bodyPr>
          <a:lstStyle/>
          <a:p>
            <a:pPr defTabSz="914400" fontAlgn="auto">
              <a:spcBef>
                <a:spcPts val="0"/>
              </a:spcBef>
              <a:spcAft>
                <a:spcPts val="0"/>
              </a:spcAft>
            </a:pPr>
            <a:r>
              <a:rPr lang="en-US" altLang="zh-CN" b="1" dirty="0">
                <a:solidFill>
                  <a:srgbClr val="FF0000"/>
                </a:solidFill>
                <a:latin typeface="Arial" charset="0"/>
                <a:ea typeface="Arial" charset="0"/>
                <a:cs typeface="Arial" charset="0"/>
              </a:rPr>
              <a:t>3</a:t>
            </a:r>
            <a:r>
              <a:rPr lang="en-US" altLang="zh-CN" b="1" dirty="0" smtClean="0">
                <a:solidFill>
                  <a:srgbClr val="FF0000"/>
                </a:solidFill>
                <a:latin typeface="Arial" charset="0"/>
                <a:ea typeface="Arial" charset="0"/>
                <a:cs typeface="Arial" charset="0"/>
              </a:rPr>
              <a:t>-hour Max radar equivalent</a:t>
            </a:r>
            <a:r>
              <a:rPr lang="zh-CN" altLang="en-US" b="1" dirty="0" smtClean="0">
                <a:solidFill>
                  <a:srgbClr val="FF0000"/>
                </a:solidFill>
                <a:latin typeface="Arial" charset="0"/>
                <a:ea typeface="Arial" charset="0"/>
                <a:cs typeface="Arial" charset="0"/>
              </a:rPr>
              <a:t> </a:t>
            </a:r>
            <a:r>
              <a:rPr lang="en-US" altLang="zh-CN" b="1" dirty="0" smtClean="0">
                <a:solidFill>
                  <a:srgbClr val="FF0000"/>
                </a:solidFill>
                <a:latin typeface="Arial" charset="0"/>
                <a:ea typeface="Arial" charset="0"/>
                <a:cs typeface="Arial" charset="0"/>
              </a:rPr>
              <a:t>reflectivity factor (</a:t>
            </a:r>
            <a:r>
              <a:rPr lang="en-US" altLang="zh-CN" b="1" dirty="0" err="1" smtClean="0">
                <a:solidFill>
                  <a:srgbClr val="FF0000"/>
                </a:solidFill>
                <a:latin typeface="Arial" charset="0"/>
                <a:ea typeface="Arial" charset="0"/>
                <a:cs typeface="Arial" charset="0"/>
              </a:rPr>
              <a:t>dBZ</a:t>
            </a:r>
            <a:r>
              <a:rPr lang="en-US" altLang="zh-CN" b="1" dirty="0" smtClean="0">
                <a:solidFill>
                  <a:srgbClr val="FF0000"/>
                </a:solidFill>
                <a:latin typeface="Arial" charset="0"/>
                <a:ea typeface="Arial" charset="0"/>
                <a:cs typeface="Arial" charset="0"/>
              </a:rPr>
              <a:t>) forecast (15Z)</a:t>
            </a:r>
            <a:endParaRPr lang="en-US" b="1" dirty="0">
              <a:solidFill>
                <a:srgbClr val="FF0000"/>
              </a:solidFill>
              <a:latin typeface="Arial" charset="0"/>
              <a:ea typeface="Arial" charset="0"/>
              <a:cs typeface="Arial" charset="0"/>
            </a:endParaRPr>
          </a:p>
        </p:txBody>
      </p:sp>
      <p:sp>
        <p:nvSpPr>
          <p:cNvPr id="14" name="TextBox 13"/>
          <p:cNvSpPr txBox="1"/>
          <p:nvPr/>
        </p:nvSpPr>
        <p:spPr>
          <a:xfrm>
            <a:off x="915874" y="5742323"/>
            <a:ext cx="7314823" cy="369332"/>
          </a:xfrm>
          <a:prstGeom prst="rect">
            <a:avLst/>
          </a:prstGeom>
          <a:noFill/>
        </p:spPr>
        <p:txBody>
          <a:bodyPr wrap="none" rtlCol="0">
            <a:spAutoFit/>
          </a:bodyPr>
          <a:lstStyle/>
          <a:p>
            <a:r>
              <a:rPr lang="en-US" altLang="zh-CN" b="1" dirty="0" smtClean="0">
                <a:solidFill>
                  <a:srgbClr val="0B30FF"/>
                </a:solidFill>
              </a:rPr>
              <a:t>Results are similar when</a:t>
            </a:r>
            <a:r>
              <a:rPr lang="en-US" b="1" dirty="0" smtClean="0">
                <a:solidFill>
                  <a:srgbClr val="0B30FF"/>
                </a:solidFill>
              </a:rPr>
              <a:t> nudging coefficient</a:t>
            </a:r>
            <a:r>
              <a:rPr lang="zh-CN" altLang="en-US" b="1" dirty="0" smtClean="0">
                <a:solidFill>
                  <a:srgbClr val="0B30FF"/>
                </a:solidFill>
              </a:rPr>
              <a:t> </a:t>
            </a:r>
            <a:r>
              <a:rPr lang="en-US" altLang="zh-CN" b="1" dirty="0" smtClean="0">
                <a:solidFill>
                  <a:srgbClr val="0B30FF"/>
                </a:solidFill>
              </a:rPr>
              <a:t>is in a certain range.</a:t>
            </a:r>
            <a:endParaRPr lang="en-US" b="1" dirty="0">
              <a:solidFill>
                <a:srgbClr val="0B30FF"/>
              </a:solidFill>
            </a:endParaRPr>
          </a:p>
        </p:txBody>
      </p:sp>
      <p:pic>
        <p:nvPicPr>
          <p:cNvPr id="15" name="图片 4"/>
          <p:cNvPicPr>
            <a:picLocks noChangeAspect="1"/>
          </p:cNvPicPr>
          <p:nvPr/>
        </p:nvPicPr>
        <p:blipFill rotWithShape="1">
          <a:blip r:embed="rId3"/>
          <a:srcRect b="22718"/>
          <a:stretch/>
        </p:blipFill>
        <p:spPr>
          <a:xfrm>
            <a:off x="264318" y="1443271"/>
            <a:ext cx="8615680" cy="1523266"/>
          </a:xfrm>
          <a:prstGeom prst="rect">
            <a:avLst/>
          </a:prstGeom>
        </p:spPr>
      </p:pic>
      <p:pic>
        <p:nvPicPr>
          <p:cNvPr id="16" name="图片 5"/>
          <p:cNvPicPr>
            <a:picLocks noChangeAspect="1"/>
          </p:cNvPicPr>
          <p:nvPr/>
        </p:nvPicPr>
        <p:blipFill>
          <a:blip r:embed="rId4"/>
          <a:stretch>
            <a:fillRect/>
          </a:stretch>
        </p:blipFill>
        <p:spPr>
          <a:xfrm>
            <a:off x="255772" y="3552434"/>
            <a:ext cx="8636000" cy="1971040"/>
          </a:xfrm>
          <a:prstGeom prst="rect">
            <a:avLst/>
          </a:prstGeom>
        </p:spPr>
      </p:pic>
      <p:sp>
        <p:nvSpPr>
          <p:cNvPr id="9" name="TextBox 8"/>
          <p:cNvSpPr txBox="1"/>
          <p:nvPr/>
        </p:nvSpPr>
        <p:spPr>
          <a:xfrm>
            <a:off x="334925" y="2580760"/>
            <a:ext cx="797442" cy="246221"/>
          </a:xfrm>
          <a:prstGeom prst="rect">
            <a:avLst/>
          </a:prstGeom>
          <a:solidFill>
            <a:schemeClr val="bg1"/>
          </a:solidFill>
          <a:ln>
            <a:noFill/>
          </a:ln>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a:lstStyle>
          <a:p>
            <a:pPr algn="ctr"/>
            <a:r>
              <a:rPr lang="en-US" sz="1000" b="1" smtClean="0"/>
              <a:t>Truth Run</a:t>
            </a:r>
            <a:endParaRPr lang="en-US" sz="1000" b="1"/>
          </a:p>
        </p:txBody>
      </p:sp>
      <p:sp>
        <p:nvSpPr>
          <p:cNvPr id="10" name="TextBox 9"/>
          <p:cNvSpPr txBox="1"/>
          <p:nvPr/>
        </p:nvSpPr>
        <p:spPr>
          <a:xfrm>
            <a:off x="324292" y="4709386"/>
            <a:ext cx="797442" cy="246221"/>
          </a:xfrm>
          <a:prstGeom prst="rect">
            <a:avLst/>
          </a:prstGeom>
          <a:solidFill>
            <a:schemeClr val="bg1"/>
          </a:solidFill>
          <a:ln>
            <a:noFill/>
          </a:ln>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a:lstStyle>
          <a:p>
            <a:pPr algn="ctr"/>
            <a:r>
              <a:rPr lang="en-US" sz="1000" b="1" smtClean="0"/>
              <a:t>Truth Run</a:t>
            </a:r>
            <a:endParaRPr lang="en-US" sz="1000" b="1"/>
          </a:p>
        </p:txBody>
      </p:sp>
    </p:spTree>
    <p:extLst>
      <p:ext uri="{BB962C8B-B14F-4D97-AF65-F5344CB8AC3E}">
        <p14:creationId xmlns:p14="http://schemas.microsoft.com/office/powerpoint/2010/main" val="21002764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prstClr val="black"/>
                </a:solidFill>
                <a:latin typeface="Arial" charset="0"/>
                <a:ea typeface="Arial" charset="0"/>
                <a:cs typeface="Arial" charset="0"/>
              </a:rPr>
              <a:t>Mutual  Compensation between Time window and Nudging Coefficient</a:t>
            </a:r>
            <a:endParaRPr lang="en-US" dirty="0"/>
          </a:p>
        </p:txBody>
      </p:sp>
      <p:sp>
        <p:nvSpPr>
          <p:cNvPr id="8" name="TextBox 7"/>
          <p:cNvSpPr txBox="1"/>
          <p:nvPr/>
        </p:nvSpPr>
        <p:spPr>
          <a:xfrm>
            <a:off x="859623" y="1093527"/>
            <a:ext cx="7430240" cy="369332"/>
          </a:xfrm>
          <a:prstGeom prst="rect">
            <a:avLst/>
          </a:prstGeom>
          <a:noFill/>
        </p:spPr>
        <p:txBody>
          <a:bodyPr wrap="none" rtlCol="0">
            <a:spAutoFit/>
          </a:bodyPr>
          <a:lstStyle/>
          <a:p>
            <a:pPr algn="ctr" defTabSz="914400" fontAlgn="auto">
              <a:spcBef>
                <a:spcPts val="0"/>
              </a:spcBef>
              <a:spcAft>
                <a:spcPts val="0"/>
              </a:spcAft>
            </a:pPr>
            <a:r>
              <a:rPr lang="en-US" altLang="zh-CN" b="1" dirty="0" smtClean="0">
                <a:solidFill>
                  <a:srgbClr val="FF0000"/>
                </a:solidFill>
                <a:latin typeface="Arial" charset="0"/>
                <a:ea typeface="Arial" charset="0"/>
                <a:cs typeface="Arial" charset="0"/>
              </a:rPr>
              <a:t>1-hour Max radar </a:t>
            </a:r>
            <a:r>
              <a:rPr lang="en-US" altLang="zh-CN" b="1" dirty="0">
                <a:solidFill>
                  <a:srgbClr val="FF0000"/>
                </a:solidFill>
                <a:latin typeface="Arial" charset="0"/>
                <a:ea typeface="Arial" charset="0"/>
                <a:cs typeface="Arial" charset="0"/>
              </a:rPr>
              <a:t>equivalent</a:t>
            </a:r>
            <a:r>
              <a:rPr lang="zh-CN" altLang="en-US" b="1" dirty="0">
                <a:solidFill>
                  <a:srgbClr val="FF0000"/>
                </a:solidFill>
                <a:latin typeface="Arial" charset="0"/>
                <a:ea typeface="Arial" charset="0"/>
                <a:cs typeface="Arial" charset="0"/>
              </a:rPr>
              <a:t> </a:t>
            </a:r>
            <a:r>
              <a:rPr lang="en-US" altLang="zh-CN" b="1" dirty="0" smtClean="0">
                <a:solidFill>
                  <a:srgbClr val="FF0000"/>
                </a:solidFill>
                <a:latin typeface="Arial" charset="0"/>
                <a:ea typeface="Arial" charset="0"/>
                <a:cs typeface="Arial" charset="0"/>
              </a:rPr>
              <a:t> reflectivity factor (</a:t>
            </a:r>
            <a:r>
              <a:rPr lang="en-US" altLang="zh-CN" b="1" dirty="0" err="1" smtClean="0">
                <a:solidFill>
                  <a:srgbClr val="FF0000"/>
                </a:solidFill>
                <a:latin typeface="Arial" charset="0"/>
                <a:ea typeface="Arial" charset="0"/>
                <a:cs typeface="Arial" charset="0"/>
              </a:rPr>
              <a:t>dBZ</a:t>
            </a:r>
            <a:r>
              <a:rPr lang="en-US" altLang="zh-CN" b="1" dirty="0" smtClean="0">
                <a:solidFill>
                  <a:srgbClr val="FF0000"/>
                </a:solidFill>
                <a:latin typeface="Arial" charset="0"/>
                <a:ea typeface="Arial" charset="0"/>
                <a:cs typeface="Arial" charset="0"/>
              </a:rPr>
              <a:t>) forecast (13Z)</a:t>
            </a:r>
            <a:endParaRPr lang="en-US" b="1" dirty="0">
              <a:solidFill>
                <a:srgbClr val="FF0000"/>
              </a:solidFill>
              <a:latin typeface="Arial" charset="0"/>
              <a:ea typeface="Arial" charset="0"/>
              <a:cs typeface="Arial" charset="0"/>
            </a:endParaRPr>
          </a:p>
        </p:txBody>
      </p:sp>
      <p:sp>
        <p:nvSpPr>
          <p:cNvPr id="13" name="TextBox 12"/>
          <p:cNvSpPr txBox="1"/>
          <p:nvPr/>
        </p:nvSpPr>
        <p:spPr>
          <a:xfrm>
            <a:off x="859622" y="3211589"/>
            <a:ext cx="7430240" cy="369332"/>
          </a:xfrm>
          <a:prstGeom prst="rect">
            <a:avLst/>
          </a:prstGeom>
          <a:noFill/>
        </p:spPr>
        <p:txBody>
          <a:bodyPr wrap="none" rtlCol="0">
            <a:spAutoFit/>
          </a:bodyPr>
          <a:lstStyle/>
          <a:p>
            <a:pPr algn="ctr" defTabSz="914400" fontAlgn="auto">
              <a:spcBef>
                <a:spcPts val="0"/>
              </a:spcBef>
              <a:spcAft>
                <a:spcPts val="0"/>
              </a:spcAft>
            </a:pPr>
            <a:r>
              <a:rPr lang="en-US" altLang="zh-CN" b="1" dirty="0">
                <a:solidFill>
                  <a:srgbClr val="FF0000"/>
                </a:solidFill>
                <a:latin typeface="Arial" charset="0"/>
                <a:ea typeface="Arial" charset="0"/>
                <a:cs typeface="Arial" charset="0"/>
              </a:rPr>
              <a:t>3</a:t>
            </a:r>
            <a:r>
              <a:rPr lang="en-US" altLang="zh-CN" b="1" dirty="0" smtClean="0">
                <a:solidFill>
                  <a:srgbClr val="FF0000"/>
                </a:solidFill>
                <a:latin typeface="Arial" charset="0"/>
                <a:ea typeface="Arial" charset="0"/>
                <a:cs typeface="Arial" charset="0"/>
              </a:rPr>
              <a:t>-hour Max radar </a:t>
            </a:r>
            <a:r>
              <a:rPr lang="en-US" altLang="zh-CN" b="1" dirty="0">
                <a:solidFill>
                  <a:srgbClr val="FF0000"/>
                </a:solidFill>
                <a:latin typeface="Arial" charset="0"/>
                <a:ea typeface="Arial" charset="0"/>
                <a:cs typeface="Arial" charset="0"/>
              </a:rPr>
              <a:t>equivalent</a:t>
            </a:r>
            <a:r>
              <a:rPr lang="zh-CN" altLang="en-US" b="1" dirty="0">
                <a:solidFill>
                  <a:srgbClr val="FF0000"/>
                </a:solidFill>
                <a:latin typeface="Arial" charset="0"/>
                <a:ea typeface="Arial" charset="0"/>
                <a:cs typeface="Arial" charset="0"/>
              </a:rPr>
              <a:t> </a:t>
            </a:r>
            <a:r>
              <a:rPr lang="en-US" altLang="zh-CN" b="1" dirty="0" smtClean="0">
                <a:solidFill>
                  <a:srgbClr val="FF0000"/>
                </a:solidFill>
                <a:latin typeface="Arial" charset="0"/>
                <a:ea typeface="Arial" charset="0"/>
                <a:cs typeface="Arial" charset="0"/>
              </a:rPr>
              <a:t>reflectivity factor (</a:t>
            </a:r>
            <a:r>
              <a:rPr lang="en-US" altLang="zh-CN" b="1" dirty="0" err="1" smtClean="0">
                <a:solidFill>
                  <a:srgbClr val="FF0000"/>
                </a:solidFill>
                <a:latin typeface="Arial" charset="0"/>
                <a:ea typeface="Arial" charset="0"/>
                <a:cs typeface="Arial" charset="0"/>
              </a:rPr>
              <a:t>dBZ</a:t>
            </a:r>
            <a:r>
              <a:rPr lang="en-US" altLang="zh-CN" b="1" dirty="0" smtClean="0">
                <a:solidFill>
                  <a:srgbClr val="FF0000"/>
                </a:solidFill>
                <a:latin typeface="Arial" charset="0"/>
                <a:ea typeface="Arial" charset="0"/>
                <a:cs typeface="Arial" charset="0"/>
              </a:rPr>
              <a:t>) forecast (15Z)</a:t>
            </a:r>
            <a:endParaRPr lang="en-US" b="1" dirty="0">
              <a:solidFill>
                <a:srgbClr val="FF0000"/>
              </a:solidFill>
              <a:latin typeface="Arial" charset="0"/>
              <a:ea typeface="Arial" charset="0"/>
              <a:cs typeface="Arial" charset="0"/>
            </a:endParaRPr>
          </a:p>
        </p:txBody>
      </p:sp>
      <p:sp>
        <p:nvSpPr>
          <p:cNvPr id="17" name="TextBox 16"/>
          <p:cNvSpPr txBox="1"/>
          <p:nvPr/>
        </p:nvSpPr>
        <p:spPr>
          <a:xfrm>
            <a:off x="2055539" y="5735968"/>
            <a:ext cx="5036443" cy="369332"/>
          </a:xfrm>
          <a:prstGeom prst="rect">
            <a:avLst/>
          </a:prstGeom>
          <a:noFill/>
        </p:spPr>
        <p:txBody>
          <a:bodyPr wrap="none" rtlCol="0">
            <a:spAutoFit/>
          </a:bodyPr>
          <a:lstStyle/>
          <a:p>
            <a:r>
              <a:rPr lang="en-US" altLang="zh-CN" b="1" dirty="0" smtClean="0">
                <a:solidFill>
                  <a:srgbClr val="0B30FF"/>
                </a:solidFill>
              </a:rPr>
              <a:t>Linear features exist in a short</a:t>
            </a:r>
            <a:r>
              <a:rPr lang="zh-CN" altLang="en-US" b="1" dirty="0" smtClean="0">
                <a:solidFill>
                  <a:srgbClr val="0B30FF"/>
                </a:solidFill>
              </a:rPr>
              <a:t> </a:t>
            </a:r>
            <a:r>
              <a:rPr lang="en-US" altLang="zh-CN" b="1" dirty="0" smtClean="0">
                <a:solidFill>
                  <a:srgbClr val="0B30FF"/>
                </a:solidFill>
              </a:rPr>
              <a:t>time</a:t>
            </a:r>
            <a:r>
              <a:rPr lang="zh-CN" altLang="en-US" b="1" dirty="0" smtClean="0">
                <a:solidFill>
                  <a:srgbClr val="0B30FF"/>
                </a:solidFill>
              </a:rPr>
              <a:t> </a:t>
            </a:r>
            <a:r>
              <a:rPr lang="en-US" altLang="zh-CN" b="1" dirty="0" smtClean="0">
                <a:solidFill>
                  <a:srgbClr val="0B30FF"/>
                </a:solidFill>
              </a:rPr>
              <a:t>window.</a:t>
            </a:r>
            <a:endParaRPr lang="en-US" b="1" dirty="0">
              <a:solidFill>
                <a:srgbClr val="0B30FF"/>
              </a:solidFill>
            </a:endParaRPr>
          </a:p>
        </p:txBody>
      </p:sp>
      <p:pic>
        <p:nvPicPr>
          <p:cNvPr id="18" name="图片 2"/>
          <p:cNvPicPr>
            <a:picLocks noChangeAspect="1"/>
          </p:cNvPicPr>
          <p:nvPr/>
        </p:nvPicPr>
        <p:blipFill rotWithShape="1">
          <a:blip r:embed="rId3"/>
          <a:srcRect b="22946"/>
          <a:stretch/>
        </p:blipFill>
        <p:spPr>
          <a:xfrm>
            <a:off x="264160" y="1472261"/>
            <a:ext cx="8615680" cy="1518767"/>
          </a:xfrm>
          <a:prstGeom prst="rect">
            <a:avLst/>
          </a:prstGeom>
        </p:spPr>
      </p:pic>
      <p:pic>
        <p:nvPicPr>
          <p:cNvPr id="19" name="图片 3"/>
          <p:cNvPicPr>
            <a:picLocks noChangeAspect="1"/>
          </p:cNvPicPr>
          <p:nvPr/>
        </p:nvPicPr>
        <p:blipFill>
          <a:blip r:embed="rId4"/>
          <a:stretch>
            <a:fillRect/>
          </a:stretch>
        </p:blipFill>
        <p:spPr>
          <a:xfrm>
            <a:off x="255614" y="3573575"/>
            <a:ext cx="8636000" cy="1971040"/>
          </a:xfrm>
          <a:prstGeom prst="rect">
            <a:avLst/>
          </a:prstGeom>
        </p:spPr>
      </p:pic>
      <p:sp>
        <p:nvSpPr>
          <p:cNvPr id="9" name="TextBox 8"/>
          <p:cNvSpPr txBox="1"/>
          <p:nvPr/>
        </p:nvSpPr>
        <p:spPr>
          <a:xfrm>
            <a:off x="327958" y="2618733"/>
            <a:ext cx="797442" cy="246221"/>
          </a:xfrm>
          <a:prstGeom prst="rect">
            <a:avLst/>
          </a:prstGeom>
          <a:solidFill>
            <a:schemeClr val="bg1"/>
          </a:solidFill>
          <a:ln>
            <a:noFill/>
          </a:ln>
        </p:spPr>
        <p:txBody>
          <a:bodyPr wrap="square" rtlCol="0">
            <a:spAutoFit/>
          </a:bodyPr>
          <a:lstStyle/>
          <a:p>
            <a:pPr algn="ctr"/>
            <a:r>
              <a:rPr lang="en-US" sz="1000" b="1" smtClean="0"/>
              <a:t>Truth Run</a:t>
            </a:r>
            <a:endParaRPr lang="en-US" sz="1000" b="1"/>
          </a:p>
        </p:txBody>
      </p:sp>
      <p:sp>
        <p:nvSpPr>
          <p:cNvPr id="10" name="TextBox 9"/>
          <p:cNvSpPr txBox="1"/>
          <p:nvPr/>
        </p:nvSpPr>
        <p:spPr>
          <a:xfrm>
            <a:off x="317325" y="4727524"/>
            <a:ext cx="797442" cy="246221"/>
          </a:xfrm>
          <a:prstGeom prst="rect">
            <a:avLst/>
          </a:prstGeom>
          <a:solidFill>
            <a:schemeClr val="bg1"/>
          </a:solidFill>
          <a:ln>
            <a:noFill/>
          </a:ln>
        </p:spPr>
        <p:txBody>
          <a:bodyPr wrap="square" rtlCol="0">
            <a:spAutoFit/>
          </a:bodyPr>
          <a:lstStyle/>
          <a:p>
            <a:pPr algn="ctr"/>
            <a:r>
              <a:rPr lang="en-US" sz="1000" b="1" smtClean="0"/>
              <a:t>Truth Run</a:t>
            </a:r>
            <a:endParaRPr lang="en-US" sz="1000" b="1"/>
          </a:p>
        </p:txBody>
      </p:sp>
    </p:spTree>
    <p:extLst>
      <p:ext uri="{BB962C8B-B14F-4D97-AF65-F5344CB8AC3E}">
        <p14:creationId xmlns:p14="http://schemas.microsoft.com/office/powerpoint/2010/main" val="6417231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prstClr val="black"/>
                </a:solidFill>
                <a:latin typeface="Arial" charset="0"/>
                <a:ea typeface="Arial" charset="0"/>
                <a:cs typeface="Arial" charset="0"/>
              </a:rPr>
              <a:t>Impact of Excessive Nudging Forcing  </a:t>
            </a:r>
            <a:endParaRPr lang="en-US" dirty="0"/>
          </a:p>
        </p:txBody>
      </p:sp>
      <p:sp>
        <p:nvSpPr>
          <p:cNvPr id="8" name="TextBox 7"/>
          <p:cNvSpPr txBox="1"/>
          <p:nvPr/>
        </p:nvSpPr>
        <p:spPr>
          <a:xfrm>
            <a:off x="859623" y="936529"/>
            <a:ext cx="7430240" cy="369332"/>
          </a:xfrm>
          <a:prstGeom prst="rect">
            <a:avLst/>
          </a:prstGeom>
          <a:noFill/>
        </p:spPr>
        <p:txBody>
          <a:bodyPr wrap="none" rtlCol="0">
            <a:spAutoFit/>
          </a:bodyPr>
          <a:lstStyle/>
          <a:p>
            <a:pPr algn="ctr" defTabSz="914400" fontAlgn="auto">
              <a:spcBef>
                <a:spcPts val="0"/>
              </a:spcBef>
              <a:spcAft>
                <a:spcPts val="0"/>
              </a:spcAft>
            </a:pPr>
            <a:r>
              <a:rPr lang="en-US" altLang="zh-CN" b="1" dirty="0" smtClean="0">
                <a:solidFill>
                  <a:srgbClr val="FF0000"/>
                </a:solidFill>
                <a:latin typeface="Arial" charset="0"/>
                <a:ea typeface="Arial" charset="0"/>
                <a:cs typeface="Arial" charset="0"/>
              </a:rPr>
              <a:t>1-hour Max radar </a:t>
            </a:r>
            <a:r>
              <a:rPr lang="en-US" altLang="zh-CN" b="1" dirty="0">
                <a:solidFill>
                  <a:srgbClr val="FF0000"/>
                </a:solidFill>
                <a:latin typeface="Arial" charset="0"/>
                <a:ea typeface="Arial" charset="0"/>
                <a:cs typeface="Arial" charset="0"/>
              </a:rPr>
              <a:t>equivalent</a:t>
            </a:r>
            <a:r>
              <a:rPr lang="zh-CN" altLang="en-US" b="1" dirty="0">
                <a:solidFill>
                  <a:srgbClr val="FF0000"/>
                </a:solidFill>
                <a:latin typeface="Arial" charset="0"/>
                <a:ea typeface="Arial" charset="0"/>
                <a:cs typeface="Arial" charset="0"/>
              </a:rPr>
              <a:t> </a:t>
            </a:r>
            <a:r>
              <a:rPr lang="en-US" altLang="zh-CN" b="1" dirty="0" smtClean="0">
                <a:solidFill>
                  <a:srgbClr val="FF0000"/>
                </a:solidFill>
                <a:latin typeface="Arial" charset="0"/>
                <a:ea typeface="Arial" charset="0"/>
                <a:cs typeface="Arial" charset="0"/>
              </a:rPr>
              <a:t>reflectivity factor (</a:t>
            </a:r>
            <a:r>
              <a:rPr lang="en-US" altLang="zh-CN" b="1" dirty="0" err="1" smtClean="0">
                <a:solidFill>
                  <a:srgbClr val="FF0000"/>
                </a:solidFill>
                <a:latin typeface="Arial" charset="0"/>
                <a:ea typeface="Arial" charset="0"/>
                <a:cs typeface="Arial" charset="0"/>
              </a:rPr>
              <a:t>dBZ</a:t>
            </a:r>
            <a:r>
              <a:rPr lang="en-US" altLang="zh-CN" b="1" dirty="0" smtClean="0">
                <a:solidFill>
                  <a:srgbClr val="FF0000"/>
                </a:solidFill>
                <a:latin typeface="Arial" charset="0"/>
                <a:ea typeface="Arial" charset="0"/>
                <a:cs typeface="Arial" charset="0"/>
              </a:rPr>
              <a:t>) forecast (13Z)</a:t>
            </a:r>
            <a:endParaRPr lang="en-US" b="1" dirty="0">
              <a:solidFill>
                <a:srgbClr val="FF0000"/>
              </a:solidFill>
              <a:latin typeface="Arial" charset="0"/>
              <a:ea typeface="Arial" charset="0"/>
              <a:cs typeface="Arial" charset="0"/>
            </a:endParaRPr>
          </a:p>
        </p:txBody>
      </p:sp>
      <p:sp>
        <p:nvSpPr>
          <p:cNvPr id="13" name="TextBox 12"/>
          <p:cNvSpPr txBox="1"/>
          <p:nvPr/>
        </p:nvSpPr>
        <p:spPr>
          <a:xfrm>
            <a:off x="1832145" y="3439161"/>
            <a:ext cx="5480988" cy="369332"/>
          </a:xfrm>
          <a:prstGeom prst="rect">
            <a:avLst/>
          </a:prstGeom>
          <a:noFill/>
        </p:spPr>
        <p:txBody>
          <a:bodyPr wrap="none" rtlCol="0">
            <a:spAutoFit/>
          </a:bodyPr>
          <a:lstStyle/>
          <a:p>
            <a:pPr defTabSz="914400" fontAlgn="auto">
              <a:spcBef>
                <a:spcPts val="0"/>
              </a:spcBef>
              <a:spcAft>
                <a:spcPts val="0"/>
              </a:spcAft>
            </a:pPr>
            <a:r>
              <a:rPr lang="en-US" altLang="zh-CN" b="1" dirty="0" smtClean="0">
                <a:solidFill>
                  <a:srgbClr val="FF0000"/>
                </a:solidFill>
                <a:latin typeface="Arial" charset="0"/>
                <a:ea typeface="Arial" charset="0"/>
                <a:cs typeface="Arial" charset="0"/>
              </a:rPr>
              <a:t>1-hour air temperature at 2 m (</a:t>
            </a:r>
            <a:r>
              <a:rPr lang="en-US" altLang="zh-CN" b="1" baseline="30000" dirty="0" err="1" smtClean="0">
                <a:solidFill>
                  <a:srgbClr val="FF0000"/>
                </a:solidFill>
                <a:latin typeface="Arial" charset="0"/>
                <a:ea typeface="Arial" charset="0"/>
                <a:cs typeface="Arial" charset="0"/>
              </a:rPr>
              <a:t>o</a:t>
            </a:r>
            <a:r>
              <a:rPr lang="en-US" altLang="zh-CN" b="1" dirty="0" err="1" smtClean="0">
                <a:solidFill>
                  <a:srgbClr val="FF0000"/>
                </a:solidFill>
                <a:latin typeface="Arial" charset="0"/>
                <a:ea typeface="Arial" charset="0"/>
                <a:cs typeface="Arial" charset="0"/>
              </a:rPr>
              <a:t>C</a:t>
            </a:r>
            <a:r>
              <a:rPr lang="en-US" altLang="zh-CN" b="1" dirty="0" smtClean="0">
                <a:solidFill>
                  <a:srgbClr val="FF0000"/>
                </a:solidFill>
                <a:latin typeface="Arial" charset="0"/>
                <a:ea typeface="Arial" charset="0"/>
                <a:cs typeface="Arial" charset="0"/>
              </a:rPr>
              <a:t>) forecast (13Z)</a:t>
            </a:r>
            <a:endParaRPr lang="en-US" b="1" dirty="0">
              <a:solidFill>
                <a:srgbClr val="FF0000"/>
              </a:solidFill>
              <a:latin typeface="Arial" charset="0"/>
              <a:ea typeface="Arial" charset="0"/>
              <a:cs typeface="Arial" charset="0"/>
            </a:endParaRPr>
          </a:p>
        </p:txBody>
      </p:sp>
      <p:sp>
        <p:nvSpPr>
          <p:cNvPr id="21" name="TextBox 20"/>
          <p:cNvSpPr txBox="1"/>
          <p:nvPr/>
        </p:nvSpPr>
        <p:spPr>
          <a:xfrm>
            <a:off x="499457" y="5848664"/>
            <a:ext cx="8161209" cy="369332"/>
          </a:xfrm>
          <a:prstGeom prst="rect">
            <a:avLst/>
          </a:prstGeom>
          <a:noFill/>
        </p:spPr>
        <p:txBody>
          <a:bodyPr wrap="none" rtlCol="0">
            <a:spAutoFit/>
          </a:bodyPr>
          <a:lstStyle/>
          <a:p>
            <a:r>
              <a:rPr lang="en-US" b="1" dirty="0" smtClean="0">
                <a:solidFill>
                  <a:srgbClr val="0B30FF"/>
                </a:solidFill>
              </a:rPr>
              <a:t>Large nudging coefficient</a:t>
            </a:r>
            <a:r>
              <a:rPr lang="zh-CN" altLang="en-US" b="1" dirty="0" smtClean="0">
                <a:solidFill>
                  <a:srgbClr val="0B30FF"/>
                </a:solidFill>
              </a:rPr>
              <a:t> </a:t>
            </a:r>
            <a:r>
              <a:rPr lang="en-US" altLang="zh-CN" b="1" dirty="0" smtClean="0">
                <a:solidFill>
                  <a:srgbClr val="0B30FF"/>
                </a:solidFill>
              </a:rPr>
              <a:t>c</a:t>
            </a:r>
            <a:r>
              <a:rPr lang="en-US" b="1" dirty="0" smtClean="0">
                <a:solidFill>
                  <a:srgbClr val="0B30FF"/>
                </a:solidFill>
              </a:rPr>
              <a:t>an </a:t>
            </a:r>
            <a:r>
              <a:rPr lang="en-US" b="1" dirty="0">
                <a:solidFill>
                  <a:srgbClr val="0B30FF"/>
                </a:solidFill>
              </a:rPr>
              <a:t>cause strong cold pools </a:t>
            </a:r>
            <a:r>
              <a:rPr lang="en-US" b="1" dirty="0" smtClean="0">
                <a:solidFill>
                  <a:srgbClr val="0B30FF"/>
                </a:solidFill>
              </a:rPr>
              <a:t>near land surface</a:t>
            </a:r>
            <a:endParaRPr lang="en-US" b="1" dirty="0">
              <a:solidFill>
                <a:srgbClr val="0B30FF"/>
              </a:solidFill>
            </a:endParaRPr>
          </a:p>
        </p:txBody>
      </p:sp>
      <p:pic>
        <p:nvPicPr>
          <p:cNvPr id="22" name="图片 4"/>
          <p:cNvPicPr>
            <a:picLocks noChangeAspect="1"/>
          </p:cNvPicPr>
          <p:nvPr/>
        </p:nvPicPr>
        <p:blipFill>
          <a:blip r:embed="rId3"/>
          <a:stretch>
            <a:fillRect/>
          </a:stretch>
        </p:blipFill>
        <p:spPr>
          <a:xfrm>
            <a:off x="251989" y="1320070"/>
            <a:ext cx="8656320" cy="1971040"/>
          </a:xfrm>
          <a:prstGeom prst="rect">
            <a:avLst/>
          </a:prstGeom>
        </p:spPr>
      </p:pic>
      <p:pic>
        <p:nvPicPr>
          <p:cNvPr id="23" name="图片 5"/>
          <p:cNvPicPr>
            <a:picLocks noChangeAspect="1"/>
          </p:cNvPicPr>
          <p:nvPr/>
        </p:nvPicPr>
        <p:blipFill>
          <a:blip r:embed="rId4"/>
          <a:stretch>
            <a:fillRect/>
          </a:stretch>
        </p:blipFill>
        <p:spPr>
          <a:xfrm>
            <a:off x="272221" y="3821578"/>
            <a:ext cx="8615680" cy="1971040"/>
          </a:xfrm>
          <a:prstGeom prst="rect">
            <a:avLst/>
          </a:prstGeom>
        </p:spPr>
      </p:pic>
      <p:pic>
        <p:nvPicPr>
          <p:cNvPr id="3" name="Picture 2"/>
          <p:cNvPicPr>
            <a:picLocks noChangeAspect="1"/>
          </p:cNvPicPr>
          <p:nvPr/>
        </p:nvPicPr>
        <p:blipFill>
          <a:blip r:embed="rId5"/>
          <a:stretch>
            <a:fillRect/>
          </a:stretch>
        </p:blipFill>
        <p:spPr>
          <a:xfrm>
            <a:off x="6449501" y="2303133"/>
            <a:ext cx="2438400" cy="2032000"/>
          </a:xfrm>
          <a:prstGeom prst="rect">
            <a:avLst/>
          </a:prstGeom>
        </p:spPr>
      </p:pic>
      <p:sp>
        <p:nvSpPr>
          <p:cNvPr id="9" name="TextBox 8"/>
          <p:cNvSpPr txBox="1"/>
          <p:nvPr/>
        </p:nvSpPr>
        <p:spPr>
          <a:xfrm>
            <a:off x="314753" y="2487182"/>
            <a:ext cx="797442" cy="246221"/>
          </a:xfrm>
          <a:prstGeom prst="rect">
            <a:avLst/>
          </a:prstGeom>
          <a:solidFill>
            <a:schemeClr val="bg1"/>
          </a:solidFill>
          <a:ln>
            <a:noFill/>
          </a:ln>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a:lstStyle>
          <a:p>
            <a:pPr algn="ctr"/>
            <a:r>
              <a:rPr lang="en-US" sz="1000" b="1" smtClean="0"/>
              <a:t>Truth Run</a:t>
            </a:r>
            <a:endParaRPr lang="en-US" sz="1000" b="1"/>
          </a:p>
        </p:txBody>
      </p:sp>
      <p:sp>
        <p:nvSpPr>
          <p:cNvPr id="10" name="TextBox 9"/>
          <p:cNvSpPr txBox="1"/>
          <p:nvPr/>
        </p:nvSpPr>
        <p:spPr>
          <a:xfrm>
            <a:off x="336019" y="4964568"/>
            <a:ext cx="797442" cy="246221"/>
          </a:xfrm>
          <a:prstGeom prst="rect">
            <a:avLst/>
          </a:prstGeom>
          <a:solidFill>
            <a:schemeClr val="bg1"/>
          </a:solidFill>
          <a:ln>
            <a:noFill/>
          </a:ln>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a:lstStyle>
          <a:p>
            <a:pPr algn="ctr"/>
            <a:r>
              <a:rPr lang="en-US" sz="1000" b="1" smtClean="0"/>
              <a:t>Truth Run</a:t>
            </a:r>
            <a:endParaRPr lang="en-US" sz="1000" b="1"/>
          </a:p>
        </p:txBody>
      </p:sp>
    </p:spTree>
    <p:extLst>
      <p:ext uri="{BB962C8B-B14F-4D97-AF65-F5344CB8AC3E}">
        <p14:creationId xmlns:p14="http://schemas.microsoft.com/office/powerpoint/2010/main" val="205905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prstClr val="black"/>
                </a:solidFill>
                <a:latin typeface="Arial" charset="0"/>
                <a:ea typeface="Arial" charset="0"/>
                <a:cs typeface="Arial" charset="0"/>
              </a:rPr>
              <a:t>Precipitation </a:t>
            </a:r>
            <a:r>
              <a:rPr lang="en-US" altLang="zh-CN" dirty="0" smtClean="0">
                <a:solidFill>
                  <a:prstClr val="black"/>
                </a:solidFill>
                <a:latin typeface="Arial" charset="0"/>
                <a:ea typeface="Arial" charset="0"/>
                <a:cs typeface="Arial" charset="0"/>
              </a:rPr>
              <a:t>F</a:t>
            </a:r>
            <a:r>
              <a:rPr lang="en-US" dirty="0" smtClean="0">
                <a:solidFill>
                  <a:prstClr val="black"/>
                </a:solidFill>
                <a:latin typeface="Arial" charset="0"/>
                <a:ea typeface="Arial" charset="0"/>
                <a:cs typeface="Arial" charset="0"/>
              </a:rPr>
              <a:t>orecasting Skill Score</a:t>
            </a:r>
            <a:endParaRPr lang="en-US" dirty="0"/>
          </a:p>
        </p:txBody>
      </p:sp>
      <p:pic>
        <p:nvPicPr>
          <p:cNvPr id="6" name="图片 3"/>
          <p:cNvPicPr>
            <a:picLocks noChangeAspect="1"/>
          </p:cNvPicPr>
          <p:nvPr/>
        </p:nvPicPr>
        <p:blipFill>
          <a:blip r:embed="rId3"/>
          <a:stretch>
            <a:fillRect/>
          </a:stretch>
        </p:blipFill>
        <p:spPr>
          <a:xfrm>
            <a:off x="1230775" y="954260"/>
            <a:ext cx="6169152" cy="5035804"/>
          </a:xfrm>
          <a:prstGeom prst="rect">
            <a:avLst/>
          </a:prstGeom>
        </p:spPr>
      </p:pic>
      <p:pic>
        <p:nvPicPr>
          <p:cNvPr id="7" name="图片 3"/>
          <p:cNvPicPr>
            <a:picLocks noChangeAspect="1"/>
          </p:cNvPicPr>
          <p:nvPr/>
        </p:nvPicPr>
        <p:blipFill>
          <a:blip r:embed="rId4"/>
          <a:stretch>
            <a:fillRect/>
          </a:stretch>
        </p:blipFill>
        <p:spPr>
          <a:xfrm>
            <a:off x="2179492" y="983932"/>
            <a:ext cx="4977384" cy="5000752"/>
          </a:xfrm>
          <a:prstGeom prst="rect">
            <a:avLst/>
          </a:prstGeom>
        </p:spPr>
      </p:pic>
      <p:pic>
        <p:nvPicPr>
          <p:cNvPr id="8" name="图片 3"/>
          <p:cNvPicPr>
            <a:picLocks noChangeAspect="1"/>
          </p:cNvPicPr>
          <p:nvPr/>
        </p:nvPicPr>
        <p:blipFill>
          <a:blip r:embed="rId5"/>
          <a:stretch>
            <a:fillRect/>
          </a:stretch>
        </p:blipFill>
        <p:spPr>
          <a:xfrm>
            <a:off x="2179492" y="983932"/>
            <a:ext cx="4977384" cy="5211064"/>
          </a:xfrm>
          <a:prstGeom prst="rect">
            <a:avLst/>
          </a:prstGeom>
        </p:spPr>
      </p:pic>
      <p:sp>
        <p:nvSpPr>
          <p:cNvPr id="3" name="TextBox 2"/>
          <p:cNvSpPr txBox="1"/>
          <p:nvPr/>
        </p:nvSpPr>
        <p:spPr>
          <a:xfrm>
            <a:off x="699016" y="2290152"/>
            <a:ext cx="461665" cy="695062"/>
          </a:xfrm>
          <a:prstGeom prst="rect">
            <a:avLst/>
          </a:prstGeom>
          <a:noFill/>
        </p:spPr>
        <p:txBody>
          <a:bodyPr vert="vert270" wrap="none" rtlCol="0">
            <a:spAutoFit/>
          </a:bodyPr>
          <a:lstStyle/>
          <a:p>
            <a:r>
              <a:rPr lang="en-US" smtClean="0"/>
              <a:t>(FSS)</a:t>
            </a:r>
            <a:endParaRPr lang="en-US"/>
          </a:p>
        </p:txBody>
      </p:sp>
    </p:spTree>
    <p:extLst>
      <p:ext uri="{BB962C8B-B14F-4D97-AF65-F5344CB8AC3E}">
        <p14:creationId xmlns:p14="http://schemas.microsoft.com/office/powerpoint/2010/main" val="94385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Summary</a:t>
            </a:r>
            <a:endParaRPr lang="en-US" dirty="0"/>
          </a:p>
        </p:txBody>
      </p:sp>
      <p:sp>
        <p:nvSpPr>
          <p:cNvPr id="3" name="Content Placeholder 2"/>
          <p:cNvSpPr>
            <a:spLocks noGrp="1"/>
          </p:cNvSpPr>
          <p:nvPr>
            <p:ph idx="1"/>
          </p:nvPr>
        </p:nvSpPr>
        <p:spPr>
          <a:xfrm>
            <a:off x="331547" y="994122"/>
            <a:ext cx="8506305" cy="5064808"/>
          </a:xfrm>
        </p:spPr>
        <p:txBody>
          <a:bodyPr/>
          <a:lstStyle/>
          <a:p>
            <a:pPr algn="just">
              <a:lnSpc>
                <a:spcPct val="150000"/>
              </a:lnSpc>
              <a:spcBef>
                <a:spcPts val="0"/>
              </a:spcBef>
              <a:spcAft>
                <a:spcPts val="1200"/>
              </a:spcAft>
              <a:buClrTx/>
            </a:pPr>
            <a:r>
              <a:rPr lang="en-US" kern="1200" dirty="0" smtClean="0">
                <a:solidFill>
                  <a:schemeClr val="tx1"/>
                </a:solidFill>
                <a:ea typeface="ＭＳ Ｐゴシック" pitchFamily="-110" charset="-128"/>
                <a:cs typeface="ＭＳ Ｐゴシック" pitchFamily="-110" charset="-128"/>
              </a:rPr>
              <a:t>The nudging time window and nudging coefficients of the RTFDDA- RDA scheme is studied with OSSEs.</a:t>
            </a:r>
          </a:p>
          <a:p>
            <a:pPr algn="just">
              <a:lnSpc>
                <a:spcPct val="150000"/>
              </a:lnSpc>
              <a:spcBef>
                <a:spcPts val="0"/>
              </a:spcBef>
              <a:spcAft>
                <a:spcPts val="1200"/>
              </a:spcAft>
              <a:buClrTx/>
            </a:pPr>
            <a:r>
              <a:rPr lang="en-US" dirty="0" smtClean="0">
                <a:solidFill>
                  <a:prstClr val="black"/>
                </a:solidFill>
                <a:latin typeface="Arial" charset="0"/>
                <a:ea typeface="Arial" charset="0"/>
                <a:cs typeface="Arial" charset="0"/>
              </a:rPr>
              <a:t>The simulation results are insensitive to the value of the nudging parameters when they are in a reasonable range.</a:t>
            </a:r>
            <a:endParaRPr lang="en-US" kern="1200" dirty="0" smtClean="0">
              <a:solidFill>
                <a:schemeClr val="tx1"/>
              </a:solidFill>
              <a:ea typeface="ＭＳ Ｐゴシック" pitchFamily="-110" charset="-128"/>
              <a:cs typeface="ＭＳ Ｐゴシック" pitchFamily="-110" charset="-128"/>
            </a:endParaRPr>
          </a:p>
          <a:p>
            <a:pPr algn="just">
              <a:lnSpc>
                <a:spcPct val="150000"/>
              </a:lnSpc>
              <a:spcBef>
                <a:spcPts val="0"/>
              </a:spcBef>
              <a:spcAft>
                <a:spcPts val="1200"/>
              </a:spcAft>
              <a:buClrTx/>
            </a:pPr>
            <a:r>
              <a:rPr lang="en-US" altLang="zh-CN" kern="1200" dirty="0" smtClean="0">
                <a:solidFill>
                  <a:schemeClr val="tx1"/>
                </a:solidFill>
                <a:ea typeface="ＭＳ Ｐゴシック" pitchFamily="-110" charset="-128"/>
                <a:cs typeface="ＭＳ Ｐゴシック" pitchFamily="-110" charset="-128"/>
              </a:rPr>
              <a:t>For near-linear dynamics, the nudging time window length and nudging coefficient may mutually compliment. </a:t>
            </a:r>
            <a:endParaRPr lang="en-US" kern="1200" dirty="0" smtClean="0">
              <a:solidFill>
                <a:schemeClr val="tx1"/>
              </a:solidFill>
              <a:ea typeface="ＭＳ Ｐゴシック" pitchFamily="-110" charset="-128"/>
              <a:cs typeface="ＭＳ Ｐゴシック" pitchFamily="-110" charset="-128"/>
            </a:endParaRPr>
          </a:p>
          <a:p>
            <a:pPr algn="just">
              <a:lnSpc>
                <a:spcPct val="150000"/>
              </a:lnSpc>
              <a:spcBef>
                <a:spcPts val="0"/>
              </a:spcBef>
              <a:spcAft>
                <a:spcPts val="1200"/>
              </a:spcAft>
              <a:buClrTx/>
            </a:pPr>
            <a:r>
              <a:rPr lang="en-US" kern="1200" dirty="0" smtClean="0">
                <a:solidFill>
                  <a:schemeClr val="tx1"/>
                </a:solidFill>
                <a:ea typeface="ＭＳ Ｐゴシック" pitchFamily="-110" charset="-128"/>
                <a:cs typeface="ＭＳ Ｐゴシック" pitchFamily="-110" charset="-128"/>
              </a:rPr>
              <a:t>An excessively large nudging coefficient can cause overly strong cold pools near land surface and stimulates fallacious convection.</a:t>
            </a:r>
          </a:p>
          <a:p>
            <a:pPr algn="just">
              <a:lnSpc>
                <a:spcPct val="150000"/>
              </a:lnSpc>
              <a:spcBef>
                <a:spcPts val="0"/>
              </a:spcBef>
              <a:spcAft>
                <a:spcPts val="1200"/>
              </a:spcAft>
              <a:buClrTx/>
            </a:pPr>
            <a:r>
              <a:rPr lang="en-US" kern="1200" dirty="0" smtClean="0">
                <a:solidFill>
                  <a:schemeClr val="tx1"/>
                </a:solidFill>
                <a:ea typeface="ＭＳ Ｐゴシック" pitchFamily="-110" charset="-128"/>
                <a:cs typeface="ＭＳ Ｐゴシック" pitchFamily="-110" charset="-128"/>
              </a:rPr>
              <a:t>RTFDDA-RDA presents a reasonable capability for </a:t>
            </a:r>
            <a:r>
              <a:rPr lang="en-US" kern="1200" dirty="0" err="1" smtClean="0">
                <a:solidFill>
                  <a:schemeClr val="tx1"/>
                </a:solidFill>
                <a:ea typeface="ＭＳ Ｐゴシック" pitchFamily="-110" charset="-128"/>
                <a:cs typeface="ＭＳ Ｐゴシック" pitchFamily="-110" charset="-128"/>
              </a:rPr>
              <a:t>nowcasting</a:t>
            </a:r>
            <a:r>
              <a:rPr lang="en-US" kern="1200" dirty="0" smtClean="0">
                <a:solidFill>
                  <a:schemeClr val="tx1"/>
                </a:solidFill>
                <a:ea typeface="ＭＳ Ｐゴシック" pitchFamily="-110" charset="-128"/>
                <a:cs typeface="ＭＳ Ｐゴシック" pitchFamily="-110" charset="-128"/>
              </a:rPr>
              <a:t> and short-term forecasting of convective precipitation systems</a:t>
            </a:r>
            <a:endParaRPr lang="en-US" dirty="0"/>
          </a:p>
        </p:txBody>
      </p:sp>
    </p:spTree>
    <p:extLst>
      <p:ext uri="{BB962C8B-B14F-4D97-AF65-F5344CB8AC3E}">
        <p14:creationId xmlns:p14="http://schemas.microsoft.com/office/powerpoint/2010/main" val="13715017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pPr>
              <a:lnSpc>
                <a:spcPct val="150000"/>
              </a:lnSpc>
            </a:pPr>
            <a:r>
              <a:rPr lang="en-US" altLang="zh-CN" kern="1200" dirty="0" smtClean="0">
                <a:solidFill>
                  <a:schemeClr val="tx1"/>
                </a:solidFill>
                <a:ea typeface="ＭＳ Ｐゴシック" pitchFamily="-110" charset="-128"/>
                <a:cs typeface="ＭＳ Ｐゴシック" pitchFamily="-110" charset="-128"/>
              </a:rPr>
              <a:t>Find reasonable location </a:t>
            </a:r>
            <a:r>
              <a:rPr lang="en-US" altLang="zh-CN" kern="1200" dirty="0">
                <a:solidFill>
                  <a:schemeClr val="tx1"/>
                </a:solidFill>
                <a:ea typeface="ＭＳ Ｐゴシック" pitchFamily="-110" charset="-128"/>
                <a:cs typeface="ＭＳ Ｐゴシック" pitchFamily="-110" charset="-128"/>
              </a:rPr>
              <a:t>and amount of </a:t>
            </a:r>
            <a:r>
              <a:rPr lang="en-US" altLang="zh-CN" kern="1200" dirty="0" smtClean="0">
                <a:solidFill>
                  <a:schemeClr val="tx1"/>
                </a:solidFill>
                <a:ea typeface="ＭＳ Ｐゴシック" pitchFamily="-110" charset="-128"/>
                <a:cs typeface="ＭＳ Ｐゴシック" pitchFamily="-110" charset="-128"/>
              </a:rPr>
              <a:t>latent heating</a:t>
            </a:r>
            <a:endParaRPr lang="en-US" altLang="zh-CN" kern="1200" dirty="0">
              <a:solidFill>
                <a:schemeClr val="tx1"/>
              </a:solidFill>
              <a:ea typeface="ＭＳ Ｐゴシック" pitchFamily="-110" charset="-128"/>
              <a:cs typeface="ＭＳ Ｐゴシック" pitchFamily="-110" charset="-128"/>
            </a:endParaRPr>
          </a:p>
          <a:p>
            <a:pPr>
              <a:lnSpc>
                <a:spcPct val="150000"/>
              </a:lnSpc>
            </a:pPr>
            <a:r>
              <a:rPr lang="en-US" kern="1200" dirty="0" smtClean="0">
                <a:solidFill>
                  <a:schemeClr val="tx1"/>
                </a:solidFill>
                <a:ea typeface="ＭＳ Ｐゴシック" pitchFamily="-110" charset="-128"/>
                <a:cs typeface="ＭＳ Ｐゴシック" pitchFamily="-110" charset="-128"/>
              </a:rPr>
              <a:t>Evaluate </a:t>
            </a:r>
            <a:r>
              <a:rPr lang="en-US" kern="1200" dirty="0">
                <a:solidFill>
                  <a:schemeClr val="tx1"/>
                </a:solidFill>
                <a:ea typeface="ＭＳ Ｐゴシック" pitchFamily="-110" charset="-128"/>
                <a:cs typeface="ＭＳ Ｐゴシック" pitchFamily="-110" charset="-128"/>
              </a:rPr>
              <a:t>the performance of RTFDDA-RDA </a:t>
            </a:r>
            <a:r>
              <a:rPr lang="en-US" kern="1200" dirty="0" smtClean="0">
                <a:solidFill>
                  <a:schemeClr val="tx1"/>
                </a:solidFill>
                <a:ea typeface="ＭＳ Ｐゴシック" pitchFamily="-110" charset="-128"/>
                <a:cs typeface="ＭＳ Ｐゴシック" pitchFamily="-110" charset="-128"/>
              </a:rPr>
              <a:t>with a set of real weather convection cases, and study the impact of the nudging parameters on different convection systems. </a:t>
            </a:r>
            <a:endParaRPr lang="en-US" dirty="0"/>
          </a:p>
        </p:txBody>
      </p:sp>
    </p:spTree>
    <p:extLst>
      <p:ext uri="{BB962C8B-B14F-4D97-AF65-F5344CB8AC3E}">
        <p14:creationId xmlns:p14="http://schemas.microsoft.com/office/powerpoint/2010/main" val="11383318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28900" y="3111668"/>
            <a:ext cx="3953326" cy="1015663"/>
          </a:xfrm>
          <a:prstGeom prst="rect">
            <a:avLst/>
          </a:prstGeom>
          <a:noFill/>
          <a:ln>
            <a:noFill/>
          </a:ln>
        </p:spPr>
        <p:txBody>
          <a:bodyPr wrap="none" rtlCol="0">
            <a:spAutoFit/>
          </a:bodyPr>
          <a:lstStyle/>
          <a:p>
            <a:r>
              <a:rPr lang="en-US" sz="6000" b="1" smtClean="0">
                <a:solidFill>
                  <a:srgbClr val="24B7FD"/>
                </a:solidFill>
                <a:latin typeface="Apple Chancery" charset="0"/>
                <a:ea typeface="Apple Chancery" charset="0"/>
                <a:cs typeface="Apple Chancery" charset="0"/>
              </a:rPr>
              <a:t>Thank you!</a:t>
            </a:r>
            <a:endParaRPr lang="en-US" sz="6000" b="1">
              <a:solidFill>
                <a:srgbClr val="24B7FD"/>
              </a:solidFill>
              <a:latin typeface="Apple Chancery" charset="0"/>
              <a:ea typeface="Apple Chancery" charset="0"/>
              <a:cs typeface="Apple Chancery" charset="0"/>
            </a:endParaRPr>
          </a:p>
        </p:txBody>
      </p:sp>
    </p:spTree>
    <p:extLst>
      <p:ext uri="{BB962C8B-B14F-4D97-AF65-F5344CB8AC3E}">
        <p14:creationId xmlns:p14="http://schemas.microsoft.com/office/powerpoint/2010/main" val="1155755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044575"/>
            <a:ext cx="9144000" cy="4572000"/>
            <a:chOff x="0" y="1044575"/>
            <a:chExt cx="9144000" cy="4572000"/>
          </a:xfrm>
        </p:grpSpPr>
        <p:pic>
          <p:nvPicPr>
            <p:cNvPr id="4" name="preci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44575"/>
              <a:ext cx="9144000" cy="4572000"/>
            </a:xfrm>
            <a:prstGeom prst="rect">
              <a:avLst/>
            </a:prstGeom>
          </p:spPr>
        </p:pic>
        <p:grpSp>
          <p:nvGrpSpPr>
            <p:cNvPr id="5" name="Group 4"/>
            <p:cNvGrpSpPr/>
            <p:nvPr/>
          </p:nvGrpSpPr>
          <p:grpSpPr>
            <a:xfrm>
              <a:off x="7620000" y="2070100"/>
              <a:ext cx="1498600" cy="977900"/>
              <a:chOff x="7632700" y="2070100"/>
              <a:chExt cx="1498600" cy="977900"/>
            </a:xfrm>
          </p:grpSpPr>
          <p:sp>
            <p:nvSpPr>
              <p:cNvPr id="6" name="Rectangle 5"/>
              <p:cNvSpPr/>
              <p:nvPr/>
            </p:nvSpPr>
            <p:spPr bwMode="auto">
              <a:xfrm>
                <a:off x="7632700" y="2070100"/>
                <a:ext cx="1498600" cy="9779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eaLnBrk="0" hangingPunct="0">
                  <a:lnSpc>
                    <a:spcPct val="88000"/>
                  </a:lnSpc>
                  <a:buClr>
                    <a:srgbClr val="000000"/>
                  </a:buClr>
                  <a:buSzPct val="100000"/>
                </a:pPr>
                <a:r>
                  <a:rPr lang="en-US" sz="2400" b="1" dirty="0" smtClean="0">
                    <a:solidFill>
                      <a:srgbClr val="FF0000"/>
                    </a:solidFill>
                    <a:latin typeface="Arial" pitchFamily="-110" charset="0"/>
                    <a:ea typeface="Lucida Sans Unicode" pitchFamily="-110" charset="-52"/>
                    <a:cs typeface="Lucida Sans Unicode" pitchFamily="-110" charset="-52"/>
                  </a:rPr>
                  <a:t>x</a:t>
                </a:r>
                <a:endParaRPr kumimoji="0" lang="en-US" sz="2800" b="1" i="0" u="none" strike="noStrike" cap="none" normalizeH="0" baseline="0" dirty="0">
                  <a:ln>
                    <a:noFill/>
                  </a:ln>
                  <a:solidFill>
                    <a:srgbClr val="FF0000"/>
                  </a:solidFill>
                  <a:effectLst/>
                  <a:latin typeface="Arial" pitchFamily="-110" charset="0"/>
                  <a:ea typeface="Lucida Sans Unicode" pitchFamily="-110" charset="-52"/>
                  <a:cs typeface="Lucida Sans Unicode" pitchFamily="-110" charset="-52"/>
                </a:endParaRPr>
              </a:p>
            </p:txBody>
          </p:sp>
          <p:sp>
            <p:nvSpPr>
              <p:cNvPr id="7" name="Rectangle 6"/>
              <p:cNvSpPr/>
              <p:nvPr/>
            </p:nvSpPr>
            <p:spPr bwMode="auto">
              <a:xfrm>
                <a:off x="7658100" y="2832100"/>
                <a:ext cx="863600" cy="1905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8000"/>
                  </a:lnSpc>
                  <a:spcBef>
                    <a:spcPct val="0"/>
                  </a:spcBef>
                  <a:spcAft>
                    <a:spcPct val="0"/>
                  </a:spcAft>
                  <a:buClr>
                    <a:srgbClr val="000000"/>
                  </a:buClr>
                  <a:buSzPct val="100000"/>
                  <a:buFont typeface="Times New Roman" pitchFamily="-110" charset="0"/>
                  <a:buNone/>
                  <a:tabLst/>
                </a:pPr>
                <a:r>
                  <a:rPr lang="en-US" altLang="zh-CN" sz="1000" dirty="0" smtClean="0">
                    <a:latin typeface="Arial" pitchFamily="-110" charset="0"/>
                    <a:ea typeface="Lucida Sans Unicode" pitchFamily="-110" charset="-52"/>
                    <a:cs typeface="Lucida Sans Unicode" pitchFamily="-110" charset="-52"/>
                  </a:rPr>
                  <a:t>30min_0.06</a:t>
                </a:r>
                <a:endParaRPr kumimoji="0" lang="en-US" sz="1200" i="0" u="none" strike="noStrike" cap="none" normalizeH="0" baseline="0" dirty="0">
                  <a:ln>
                    <a:noFill/>
                  </a:ln>
                  <a:effectLst/>
                  <a:latin typeface="Arial" pitchFamily="-110" charset="0"/>
                  <a:ea typeface="Lucida Sans Unicode" pitchFamily="-110" charset="-52"/>
                  <a:cs typeface="Lucida Sans Unicode" pitchFamily="-110" charset="-52"/>
                </a:endParaRPr>
              </a:p>
            </p:txBody>
          </p:sp>
        </p:grpSp>
      </p:grpSp>
      <p:sp>
        <p:nvSpPr>
          <p:cNvPr id="9" name="Title 1"/>
          <p:cNvSpPr>
            <a:spLocks noGrp="1"/>
          </p:cNvSpPr>
          <p:nvPr>
            <p:ph type="title"/>
          </p:nvPr>
        </p:nvSpPr>
        <p:spPr>
          <a:xfrm>
            <a:off x="1079294" y="39883"/>
            <a:ext cx="7713588" cy="762000"/>
          </a:xfrm>
        </p:spPr>
        <p:txBody>
          <a:bodyPr/>
          <a:lstStyle/>
          <a:p>
            <a:pPr defTabSz="914400" fontAlgn="auto">
              <a:spcBef>
                <a:spcPts val="0"/>
              </a:spcBef>
              <a:spcAft>
                <a:spcPts val="0"/>
              </a:spcAft>
            </a:pPr>
            <a:r>
              <a:rPr lang="en-US" dirty="0" smtClean="0">
                <a:solidFill>
                  <a:prstClr val="black"/>
                </a:solidFill>
                <a:latin typeface="Arial" charset="0"/>
                <a:ea typeface="Arial" charset="0"/>
                <a:cs typeface="Arial" charset="0"/>
              </a:rPr>
              <a:t>Experiment Results: Surface Precipitation</a:t>
            </a:r>
            <a:endParaRPr lang="en-US" dirty="0">
              <a:solidFill>
                <a:prstClr val="black"/>
              </a:solidFill>
              <a:latin typeface="Arial" charset="0"/>
              <a:ea typeface="Arial" charset="0"/>
              <a:cs typeface="Arial" charset="0"/>
            </a:endParaRPr>
          </a:p>
        </p:txBody>
      </p:sp>
      <p:grpSp>
        <p:nvGrpSpPr>
          <p:cNvPr id="10" name="Group 9"/>
          <p:cNvGrpSpPr/>
          <p:nvPr/>
        </p:nvGrpSpPr>
        <p:grpSpPr>
          <a:xfrm>
            <a:off x="24427" y="5053781"/>
            <a:ext cx="9133617" cy="1093277"/>
            <a:chOff x="24427" y="5053781"/>
            <a:chExt cx="9133617" cy="1093277"/>
          </a:xfrm>
        </p:grpSpPr>
        <p:grpSp>
          <p:nvGrpSpPr>
            <p:cNvPr id="11" name="Group 10"/>
            <p:cNvGrpSpPr/>
            <p:nvPr/>
          </p:nvGrpSpPr>
          <p:grpSpPr>
            <a:xfrm>
              <a:off x="24427" y="5777726"/>
              <a:ext cx="9133617" cy="369332"/>
              <a:chOff x="24427" y="5866214"/>
              <a:chExt cx="9133617" cy="369332"/>
            </a:xfrm>
          </p:grpSpPr>
          <p:sp>
            <p:nvSpPr>
              <p:cNvPr id="14" name="TextBox 13"/>
              <p:cNvSpPr txBox="1"/>
              <p:nvPr/>
            </p:nvSpPr>
            <p:spPr>
              <a:xfrm>
                <a:off x="24427" y="5866214"/>
                <a:ext cx="3583160" cy="369332"/>
              </a:xfrm>
              <a:prstGeom prst="rect">
                <a:avLst/>
              </a:prstGeom>
              <a:noFill/>
              <a:ln>
                <a:solidFill>
                  <a:schemeClr val="tx1"/>
                </a:solidFill>
              </a:ln>
            </p:spPr>
            <p:txBody>
              <a:bodyPr wrap="none" rtlCol="0">
                <a:spAutoFit/>
              </a:bodyPr>
              <a:lstStyle/>
              <a:p>
                <a:pPr algn="ctr"/>
                <a:r>
                  <a:rPr lang="en-US" dirty="0" smtClean="0">
                    <a:solidFill>
                      <a:srgbClr val="0B30FF"/>
                    </a:solidFill>
                  </a:rPr>
                  <a:t>TimeWindow</a:t>
                </a:r>
                <a:r>
                  <a:rPr lang="en-US" dirty="0" smtClean="0"/>
                  <a:t>_</a:t>
                </a:r>
                <a:r>
                  <a:rPr lang="en-US" dirty="0" smtClean="0">
                    <a:solidFill>
                      <a:srgbClr val="FF0000"/>
                    </a:solidFill>
                  </a:rPr>
                  <a:t>NudgingCoefficient</a:t>
                </a:r>
                <a:endParaRPr lang="en-US" dirty="0">
                  <a:solidFill>
                    <a:srgbClr val="FF0000"/>
                  </a:solidFill>
                </a:endParaRPr>
              </a:p>
            </p:txBody>
          </p:sp>
          <p:sp>
            <p:nvSpPr>
              <p:cNvPr id="15" name="TextBox 14"/>
              <p:cNvSpPr txBox="1"/>
              <p:nvPr/>
            </p:nvSpPr>
            <p:spPr>
              <a:xfrm>
                <a:off x="4061776" y="5866214"/>
                <a:ext cx="5096268" cy="369332"/>
              </a:xfrm>
              <a:prstGeom prst="rect">
                <a:avLst/>
              </a:prstGeom>
              <a:noFill/>
            </p:spPr>
            <p:txBody>
              <a:bodyPr wrap="none" rtlCol="0">
                <a:spAutoFit/>
              </a:bodyPr>
              <a:lstStyle/>
              <a:p>
                <a:pPr algn="ctr"/>
                <a:r>
                  <a:rPr lang="en-US" dirty="0" smtClean="0"/>
                  <a:t>Animation from </a:t>
                </a:r>
                <a:r>
                  <a:rPr lang="en-US" altLang="zh-CN" dirty="0" smtClean="0"/>
                  <a:t>10:30</a:t>
                </a:r>
                <a:r>
                  <a:rPr lang="zh-CN" altLang="en-US" dirty="0" smtClean="0"/>
                  <a:t> </a:t>
                </a:r>
                <a:r>
                  <a:rPr lang="en-US" dirty="0" smtClean="0"/>
                  <a:t>to </a:t>
                </a:r>
                <a:r>
                  <a:rPr lang="en-US" altLang="zh-CN" dirty="0" smtClean="0"/>
                  <a:t>18:00</a:t>
                </a:r>
                <a:r>
                  <a:rPr lang="zh-CN" altLang="en-US" dirty="0" smtClean="0"/>
                  <a:t> </a:t>
                </a:r>
                <a:r>
                  <a:rPr lang="en-US" dirty="0" smtClean="0"/>
                  <a:t>at 5</a:t>
                </a:r>
                <a:r>
                  <a:rPr lang="en-US" dirty="0"/>
                  <a:t>-</a:t>
                </a:r>
                <a:r>
                  <a:rPr lang="en-US" dirty="0" smtClean="0"/>
                  <a:t>min intervals</a:t>
                </a:r>
                <a:endParaRPr lang="en-US" dirty="0"/>
              </a:p>
            </p:txBody>
          </p:sp>
        </p:grpSp>
        <p:cxnSp>
          <p:nvCxnSpPr>
            <p:cNvPr id="12" name="Straight Arrow Connector 11"/>
            <p:cNvCxnSpPr/>
            <p:nvPr/>
          </p:nvCxnSpPr>
          <p:spPr bwMode="auto">
            <a:xfrm flipH="1" flipV="1">
              <a:off x="235974" y="5053781"/>
              <a:ext cx="481781" cy="796414"/>
            </a:xfrm>
            <a:prstGeom prst="straightConnector1">
              <a:avLst/>
            </a:prstGeom>
            <a:solidFill>
              <a:srgbClr val="00B8FF"/>
            </a:solidFill>
            <a:ln w="19050" cap="flat" cmpd="sng" algn="ctr">
              <a:solidFill>
                <a:srgbClr val="0B30FF"/>
              </a:solidFill>
              <a:prstDash val="solid"/>
              <a:round/>
              <a:headEnd type="none" w="med" len="med"/>
              <a:tailEnd type="arrow"/>
            </a:ln>
            <a:effectLst/>
          </p:spPr>
        </p:cxnSp>
        <p:cxnSp>
          <p:nvCxnSpPr>
            <p:cNvPr id="13" name="Straight Arrow Connector 12"/>
            <p:cNvCxnSpPr/>
            <p:nvPr/>
          </p:nvCxnSpPr>
          <p:spPr bwMode="auto">
            <a:xfrm flipH="1" flipV="1">
              <a:off x="599768" y="5053781"/>
              <a:ext cx="1090955" cy="805486"/>
            </a:xfrm>
            <a:prstGeom prst="straightConnector1">
              <a:avLst/>
            </a:prstGeom>
            <a:solidFill>
              <a:srgbClr val="00B8FF"/>
            </a:solidFill>
            <a:ln w="19050" cap="flat" cmpd="sng" algn="ctr">
              <a:solidFill>
                <a:srgbClr val="FF0000"/>
              </a:solidFill>
              <a:prstDash val="solid"/>
              <a:round/>
              <a:headEnd type="none" w="med" len="med"/>
              <a:tailEnd type="arrow"/>
            </a:ln>
            <a:effectLst/>
          </p:spPr>
        </p:cxnSp>
      </p:grpSp>
    </p:spTree>
    <p:extLst>
      <p:ext uri="{BB962C8B-B14F-4D97-AF65-F5344CB8AC3E}">
        <p14:creationId xmlns:p14="http://schemas.microsoft.com/office/powerpoint/2010/main" val="2001749035"/>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RTFDDA Radar Data Assimilation</a:t>
            </a:r>
          </a:p>
        </p:txBody>
      </p:sp>
      <p:grpSp>
        <p:nvGrpSpPr>
          <p:cNvPr id="5" name="Group 4"/>
          <p:cNvGrpSpPr/>
          <p:nvPr/>
        </p:nvGrpSpPr>
        <p:grpSpPr>
          <a:xfrm>
            <a:off x="459160" y="908549"/>
            <a:ext cx="7535226" cy="2545027"/>
            <a:chOff x="459160" y="1035546"/>
            <a:chExt cx="7535226" cy="2545027"/>
          </a:xfrm>
        </p:grpSpPr>
        <p:cxnSp>
          <p:nvCxnSpPr>
            <p:cNvPr id="6" name="Straight Arrow Connector 5"/>
            <p:cNvCxnSpPr/>
            <p:nvPr/>
          </p:nvCxnSpPr>
          <p:spPr>
            <a:xfrm>
              <a:off x="1540387" y="2040693"/>
              <a:ext cx="565782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258198" y="1803230"/>
              <a:ext cx="0" cy="45427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793095" y="1803230"/>
              <a:ext cx="0" cy="45427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27992" y="1803230"/>
              <a:ext cx="0" cy="45427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9160" y="1035546"/>
              <a:ext cx="3865161" cy="369332"/>
            </a:xfrm>
            <a:prstGeom prst="rect">
              <a:avLst/>
            </a:prstGeom>
            <a:noFill/>
          </p:spPr>
          <p:txBody>
            <a:bodyPr wrap="none" rtlCol="0">
              <a:spAutoFit/>
            </a:bodyPr>
            <a:lstStyle/>
            <a:p>
              <a:r>
                <a:rPr lang="en-US" b="1" dirty="0" smtClean="0">
                  <a:solidFill>
                    <a:srgbClr val="0000FF"/>
                  </a:solidFill>
                </a:rPr>
                <a:t>Original scheme (Grid-nudging) : </a:t>
              </a:r>
              <a:endParaRPr lang="en-US" b="1" dirty="0">
                <a:solidFill>
                  <a:srgbClr val="0000FF"/>
                </a:solidFill>
              </a:endParaRPr>
            </a:p>
          </p:txBody>
        </p:sp>
        <p:sp>
          <p:nvSpPr>
            <p:cNvPr id="11" name="TextBox 10"/>
            <p:cNvSpPr txBox="1"/>
            <p:nvPr/>
          </p:nvSpPr>
          <p:spPr>
            <a:xfrm>
              <a:off x="2094720" y="2246917"/>
              <a:ext cx="351378" cy="369332"/>
            </a:xfrm>
            <a:prstGeom prst="rect">
              <a:avLst/>
            </a:prstGeom>
            <a:noFill/>
          </p:spPr>
          <p:txBody>
            <a:bodyPr wrap="none" rtlCol="0">
              <a:spAutoFit/>
            </a:bodyPr>
            <a:lstStyle/>
            <a:p>
              <a:r>
                <a:rPr lang="en-US" b="1" dirty="0" smtClean="0"/>
                <a:t>A</a:t>
              </a:r>
              <a:endParaRPr lang="en-US" b="1" dirty="0"/>
            </a:p>
          </p:txBody>
        </p:sp>
        <p:sp>
          <p:nvSpPr>
            <p:cNvPr id="12" name="TextBox 11"/>
            <p:cNvSpPr txBox="1"/>
            <p:nvPr/>
          </p:nvSpPr>
          <p:spPr>
            <a:xfrm>
              <a:off x="3601464" y="2252779"/>
              <a:ext cx="351366" cy="369332"/>
            </a:xfrm>
            <a:prstGeom prst="rect">
              <a:avLst/>
            </a:prstGeom>
            <a:noFill/>
          </p:spPr>
          <p:txBody>
            <a:bodyPr wrap="none" rtlCol="0">
              <a:spAutoFit/>
            </a:bodyPr>
            <a:lstStyle/>
            <a:p>
              <a:r>
                <a:rPr lang="en-US" b="1" dirty="0"/>
                <a:t>B</a:t>
              </a:r>
            </a:p>
          </p:txBody>
        </p:sp>
        <p:sp>
          <p:nvSpPr>
            <p:cNvPr id="13" name="TextBox 12"/>
            <p:cNvSpPr txBox="1"/>
            <p:nvPr/>
          </p:nvSpPr>
          <p:spPr>
            <a:xfrm>
              <a:off x="5179182" y="2239104"/>
              <a:ext cx="351366" cy="369332"/>
            </a:xfrm>
            <a:prstGeom prst="rect">
              <a:avLst/>
            </a:prstGeom>
            <a:noFill/>
          </p:spPr>
          <p:txBody>
            <a:bodyPr wrap="none" rtlCol="0">
              <a:spAutoFit/>
            </a:bodyPr>
            <a:lstStyle/>
            <a:p>
              <a:r>
                <a:rPr lang="en-US" b="1" dirty="0"/>
                <a:t>C</a:t>
              </a:r>
            </a:p>
          </p:txBody>
        </p:sp>
        <p:sp>
          <p:nvSpPr>
            <p:cNvPr id="14" name="TextBox 13"/>
            <p:cNvSpPr txBox="1"/>
            <p:nvPr/>
          </p:nvSpPr>
          <p:spPr>
            <a:xfrm>
              <a:off x="4117283" y="1064864"/>
              <a:ext cx="3564723" cy="369332"/>
            </a:xfrm>
            <a:prstGeom prst="rect">
              <a:avLst/>
            </a:prstGeom>
            <a:noFill/>
          </p:spPr>
          <p:txBody>
            <a:bodyPr wrap="none" rtlCol="0">
              <a:spAutoFit/>
            </a:bodyPr>
            <a:lstStyle/>
            <a:p>
              <a:r>
                <a:rPr lang="en-US" dirty="0" smtClean="0">
                  <a:solidFill>
                    <a:srgbClr val="0000FF"/>
                  </a:solidFill>
                </a:rPr>
                <a:t>Nudging term C = G(</a:t>
              </a:r>
              <a:r>
                <a:rPr lang="en-US" dirty="0" err="1" smtClean="0">
                  <a:solidFill>
                    <a:srgbClr val="0000FF"/>
                  </a:solidFill>
                </a:rPr>
                <a:t>q</a:t>
              </a:r>
              <a:r>
                <a:rPr lang="en-US" baseline="-25000" dirty="0" err="1" smtClean="0">
                  <a:solidFill>
                    <a:srgbClr val="0000FF"/>
                  </a:solidFill>
                </a:rPr>
                <a:t>B</a:t>
              </a:r>
              <a:r>
                <a:rPr lang="en-US" dirty="0" err="1" smtClean="0">
                  <a:solidFill>
                    <a:srgbClr val="0000FF"/>
                  </a:solidFill>
                </a:rPr>
                <a:t>-q</a:t>
              </a:r>
              <a:r>
                <a:rPr lang="en-US" baseline="-25000" dirty="0" err="1" smtClean="0">
                  <a:solidFill>
                    <a:srgbClr val="0000FF"/>
                  </a:solidFill>
                </a:rPr>
                <a:t>A</a:t>
              </a:r>
              <a:r>
                <a:rPr lang="en-US" dirty="0" smtClean="0">
                  <a:solidFill>
                    <a:srgbClr val="0000FF"/>
                  </a:solidFill>
                </a:rPr>
                <a:t>)/(</a:t>
              </a:r>
              <a:r>
                <a:rPr lang="en-US" dirty="0" err="1" smtClean="0">
                  <a:solidFill>
                    <a:srgbClr val="0000FF"/>
                  </a:solidFill>
                </a:rPr>
                <a:t>t</a:t>
              </a:r>
              <a:r>
                <a:rPr lang="en-US" baseline="-25000" dirty="0" err="1" smtClean="0">
                  <a:solidFill>
                    <a:srgbClr val="0000FF"/>
                  </a:solidFill>
                </a:rPr>
                <a:t>B</a:t>
              </a:r>
              <a:r>
                <a:rPr lang="en-US" dirty="0" err="1" smtClean="0">
                  <a:solidFill>
                    <a:srgbClr val="0000FF"/>
                  </a:solidFill>
                </a:rPr>
                <a:t>-t</a:t>
              </a:r>
              <a:r>
                <a:rPr lang="en-US" baseline="-25000" dirty="0" err="1" smtClean="0">
                  <a:solidFill>
                    <a:srgbClr val="0000FF"/>
                  </a:solidFill>
                </a:rPr>
                <a:t>A</a:t>
              </a:r>
              <a:r>
                <a:rPr lang="en-US" dirty="0">
                  <a:solidFill>
                    <a:srgbClr val="0000FF"/>
                  </a:solidFill>
                </a:rPr>
                <a:t>)</a:t>
              </a:r>
            </a:p>
          </p:txBody>
        </p:sp>
        <p:sp>
          <p:nvSpPr>
            <p:cNvPr id="15" name="TextBox 14"/>
            <p:cNvSpPr txBox="1"/>
            <p:nvPr/>
          </p:nvSpPr>
          <p:spPr>
            <a:xfrm>
              <a:off x="2129700" y="1445864"/>
              <a:ext cx="1519053" cy="369332"/>
            </a:xfrm>
            <a:prstGeom prst="rect">
              <a:avLst/>
            </a:prstGeom>
            <a:noFill/>
          </p:spPr>
          <p:txBody>
            <a:bodyPr wrap="none" rtlCol="0">
              <a:spAutoFit/>
            </a:bodyPr>
            <a:lstStyle/>
            <a:p>
              <a:r>
                <a:rPr lang="en-US" dirty="0" smtClean="0">
                  <a:solidFill>
                    <a:srgbClr val="3366FF"/>
                  </a:solidFill>
                  <a:latin typeface="Arial"/>
                  <a:cs typeface="Arial"/>
                </a:rPr>
                <a:t>q = … + C*</a:t>
              </a:r>
              <a:r>
                <a:rPr lang="en-US" dirty="0" err="1" smtClean="0">
                  <a:solidFill>
                    <a:srgbClr val="3366FF"/>
                  </a:solidFill>
                  <a:latin typeface="Arial"/>
                  <a:cs typeface="Arial"/>
                </a:rPr>
                <a:t>dt</a:t>
              </a:r>
              <a:endParaRPr lang="en-US" dirty="0">
                <a:solidFill>
                  <a:srgbClr val="3366FF"/>
                </a:solidFill>
                <a:latin typeface="Arial"/>
                <a:cs typeface="Arial"/>
              </a:endParaRPr>
            </a:p>
          </p:txBody>
        </p:sp>
        <p:sp>
          <p:nvSpPr>
            <p:cNvPr id="16" name="TextBox 15"/>
            <p:cNvSpPr txBox="1"/>
            <p:nvPr/>
          </p:nvSpPr>
          <p:spPr>
            <a:xfrm>
              <a:off x="820627" y="2657243"/>
              <a:ext cx="7173759" cy="923330"/>
            </a:xfrm>
            <a:prstGeom prst="rect">
              <a:avLst/>
            </a:prstGeom>
            <a:noFill/>
            <a:ln>
              <a:solidFill>
                <a:schemeClr val="bg1">
                  <a:lumMod val="50000"/>
                </a:schemeClr>
              </a:solidFill>
            </a:ln>
          </p:spPr>
          <p:txBody>
            <a:bodyPr wrap="none" rtlCol="0">
              <a:spAutoFit/>
            </a:bodyPr>
            <a:lstStyle/>
            <a:p>
              <a:r>
                <a:rPr lang="en-US" dirty="0" smtClean="0"/>
                <a:t>Limitations: 1) both </a:t>
              </a:r>
              <a:r>
                <a:rPr lang="en-US" dirty="0" err="1" smtClean="0"/>
                <a:t>q</a:t>
              </a:r>
              <a:r>
                <a:rPr lang="en-US" baseline="-25000" dirty="0" err="1" smtClean="0"/>
                <a:t>B</a:t>
              </a:r>
              <a:r>
                <a:rPr lang="en-US" dirty="0" smtClean="0"/>
                <a:t> and </a:t>
              </a:r>
              <a:r>
                <a:rPr lang="en-US" dirty="0" err="1" smtClean="0"/>
                <a:t>q</a:t>
              </a:r>
              <a:r>
                <a:rPr lang="en-US" baseline="-25000" dirty="0" err="1" smtClean="0"/>
                <a:t>A</a:t>
              </a:r>
              <a:r>
                <a:rPr lang="en-US" dirty="0" smtClean="0"/>
                <a:t> must exist</a:t>
              </a:r>
              <a:r>
                <a:rPr lang="en-US" dirty="0"/>
                <a:t>,</a:t>
              </a:r>
              <a:endParaRPr lang="en-US" dirty="0" smtClean="0"/>
            </a:p>
            <a:p>
              <a:r>
                <a:rPr lang="en-US" dirty="0"/>
                <a:t> </a:t>
              </a:r>
              <a:r>
                <a:rPr lang="en-US" dirty="0" smtClean="0"/>
                <a:t>                  2) weather processes between A and B must be linear,</a:t>
              </a:r>
            </a:p>
            <a:p>
              <a:r>
                <a:rPr lang="en-US" dirty="0"/>
                <a:t> </a:t>
              </a:r>
              <a:r>
                <a:rPr lang="en-US" dirty="0" smtClean="0"/>
                <a:t>                  3) and it performs badly for fast moving storms. </a:t>
              </a:r>
              <a:endParaRPr lang="en-US" dirty="0"/>
            </a:p>
          </p:txBody>
        </p:sp>
      </p:grpSp>
      <p:sp>
        <p:nvSpPr>
          <p:cNvPr id="34" name="TextBox 33"/>
          <p:cNvSpPr txBox="1"/>
          <p:nvPr/>
        </p:nvSpPr>
        <p:spPr>
          <a:xfrm>
            <a:off x="7843674" y="5223714"/>
            <a:ext cx="1095172" cy="369332"/>
          </a:xfrm>
          <a:prstGeom prst="rect">
            <a:avLst/>
          </a:prstGeom>
          <a:noFill/>
        </p:spPr>
        <p:txBody>
          <a:bodyPr wrap="none" rtlCol="0">
            <a:spAutoFit/>
          </a:bodyPr>
          <a:lstStyle/>
          <a:p>
            <a:r>
              <a:rPr lang="en-US" altLang="zh-CN" dirty="0" smtClean="0"/>
              <a:t>From</a:t>
            </a:r>
            <a:r>
              <a:rPr lang="zh-CN" altLang="en-US" dirty="0" smtClean="0"/>
              <a:t> </a:t>
            </a:r>
            <a:r>
              <a:rPr lang="en-US" altLang="zh-CN" dirty="0" smtClean="0"/>
              <a:t>Liu</a:t>
            </a:r>
            <a:endParaRPr lang="en-US" dirty="0"/>
          </a:p>
        </p:txBody>
      </p:sp>
      <p:sp>
        <p:nvSpPr>
          <p:cNvPr id="35" name="TextBox 34"/>
          <p:cNvSpPr txBox="1"/>
          <p:nvPr/>
        </p:nvSpPr>
        <p:spPr>
          <a:xfrm>
            <a:off x="7389842" y="1713641"/>
            <a:ext cx="269626" cy="400110"/>
          </a:xfrm>
          <a:prstGeom prst="rect">
            <a:avLst/>
          </a:prstGeom>
          <a:noFill/>
        </p:spPr>
        <p:txBody>
          <a:bodyPr wrap="none" rtlCol="0">
            <a:spAutoFit/>
          </a:bodyPr>
          <a:lstStyle/>
          <a:p>
            <a:r>
              <a:rPr lang="en-US" altLang="zh-CN" sz="2000" b="1" smtClean="0"/>
              <a:t>t</a:t>
            </a:r>
            <a:endParaRPr lang="en-US" sz="2000" b="1"/>
          </a:p>
        </p:txBody>
      </p:sp>
      <p:grpSp>
        <p:nvGrpSpPr>
          <p:cNvPr id="37" name="Group 36"/>
          <p:cNvGrpSpPr/>
          <p:nvPr/>
        </p:nvGrpSpPr>
        <p:grpSpPr>
          <a:xfrm>
            <a:off x="484561" y="3679102"/>
            <a:ext cx="8454285" cy="2508802"/>
            <a:chOff x="484561" y="3679102"/>
            <a:chExt cx="8454285" cy="2508802"/>
          </a:xfrm>
        </p:grpSpPr>
        <p:grpSp>
          <p:nvGrpSpPr>
            <p:cNvPr id="17" name="Group 16"/>
            <p:cNvGrpSpPr/>
            <p:nvPr/>
          </p:nvGrpSpPr>
          <p:grpSpPr>
            <a:xfrm>
              <a:off x="484561" y="3679102"/>
              <a:ext cx="8454285" cy="2508802"/>
              <a:chOff x="484561" y="3942865"/>
              <a:chExt cx="8454285" cy="2508802"/>
            </a:xfrm>
          </p:grpSpPr>
          <p:cxnSp>
            <p:nvCxnSpPr>
              <p:cNvPr id="18" name="Straight Arrow Connector 17"/>
              <p:cNvCxnSpPr/>
              <p:nvPr/>
            </p:nvCxnSpPr>
            <p:spPr>
              <a:xfrm>
                <a:off x="1556018" y="5319233"/>
                <a:ext cx="565782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273829" y="5081770"/>
                <a:ext cx="0" cy="45427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808726" y="5081770"/>
                <a:ext cx="0" cy="45427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43623" y="5081770"/>
                <a:ext cx="0" cy="45427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84561" y="3942865"/>
                <a:ext cx="8454285" cy="369332"/>
              </a:xfrm>
              <a:prstGeom prst="rect">
                <a:avLst/>
              </a:prstGeom>
              <a:noFill/>
            </p:spPr>
            <p:txBody>
              <a:bodyPr wrap="square" rtlCol="0">
                <a:spAutoFit/>
              </a:bodyPr>
              <a:lstStyle/>
              <a:p>
                <a:r>
                  <a:rPr lang="en-US" b="1" dirty="0" smtClean="0">
                    <a:solidFill>
                      <a:srgbClr val="FF0000"/>
                    </a:solidFill>
                  </a:rPr>
                  <a:t>New scheme (Grid-</a:t>
                </a:r>
                <a:r>
                  <a:rPr lang="en-US" b="1" dirty="0" err="1" smtClean="0">
                    <a:solidFill>
                      <a:srgbClr val="FF0000"/>
                    </a:solidFill>
                  </a:rPr>
                  <a:t>Obs</a:t>
                </a:r>
                <a:r>
                  <a:rPr lang="en-US" b="1" dirty="0" smtClean="0">
                    <a:solidFill>
                      <a:srgbClr val="FF0000"/>
                    </a:solidFill>
                  </a:rPr>
                  <a:t> nudging hybrid) : </a:t>
                </a:r>
                <a:r>
                  <a:rPr lang="en-US" dirty="0">
                    <a:solidFill>
                      <a:srgbClr val="FF0000"/>
                    </a:solidFill>
                  </a:rPr>
                  <a:t>C = </a:t>
                </a:r>
                <a:r>
                  <a:rPr lang="en-US" dirty="0" err="1" smtClean="0">
                    <a:solidFill>
                      <a:srgbClr val="FF0000"/>
                    </a:solidFill>
                  </a:rPr>
                  <a:t>Gq</a:t>
                </a:r>
                <a:r>
                  <a:rPr lang="en-US" baseline="-25000" dirty="0" err="1" smtClean="0">
                    <a:solidFill>
                      <a:srgbClr val="FF0000"/>
                    </a:solidFill>
                  </a:rPr>
                  <a:t>A</a:t>
                </a:r>
                <a:r>
                  <a:rPr lang="en-US" dirty="0" err="1">
                    <a:solidFill>
                      <a:srgbClr val="FF0000"/>
                    </a:solidFill>
                  </a:rPr>
                  <a:t>f</a:t>
                </a:r>
                <a:r>
                  <a:rPr lang="en-US" dirty="0" smtClean="0">
                    <a:solidFill>
                      <a:srgbClr val="FF0000"/>
                    </a:solidFill>
                  </a:rPr>
                  <a:t>(t-</a:t>
                </a:r>
                <a:r>
                  <a:rPr lang="en-US" dirty="0" err="1">
                    <a:solidFill>
                      <a:srgbClr val="FF0000"/>
                    </a:solidFill>
                  </a:rPr>
                  <a:t>t</a:t>
                </a:r>
                <a:r>
                  <a:rPr lang="en-US" baseline="-25000" dirty="0" err="1">
                    <a:solidFill>
                      <a:srgbClr val="FF0000"/>
                    </a:solidFill>
                  </a:rPr>
                  <a:t>A</a:t>
                </a:r>
                <a:r>
                  <a:rPr lang="en-US" dirty="0" smtClean="0">
                    <a:solidFill>
                      <a:srgbClr val="FF0000"/>
                    </a:solidFill>
                  </a:rPr>
                  <a:t>) + </a:t>
                </a:r>
                <a:r>
                  <a:rPr lang="en-US" dirty="0" err="1" smtClean="0">
                    <a:solidFill>
                      <a:srgbClr val="FF0000"/>
                    </a:solidFill>
                  </a:rPr>
                  <a:t>Gq</a:t>
                </a:r>
                <a:r>
                  <a:rPr lang="en-US" baseline="-25000" dirty="0" err="1">
                    <a:solidFill>
                      <a:srgbClr val="FF0000"/>
                    </a:solidFill>
                  </a:rPr>
                  <a:t>B</a:t>
                </a:r>
                <a:r>
                  <a:rPr lang="en-US" dirty="0" err="1" smtClean="0">
                    <a:solidFill>
                      <a:srgbClr val="FF0000"/>
                    </a:solidFill>
                  </a:rPr>
                  <a:t>f</a:t>
                </a:r>
                <a:r>
                  <a:rPr lang="en-US" dirty="0">
                    <a:solidFill>
                      <a:srgbClr val="FF0000"/>
                    </a:solidFill>
                  </a:rPr>
                  <a:t>(t-</a:t>
                </a:r>
                <a:r>
                  <a:rPr lang="en-US" dirty="0" err="1" smtClean="0">
                    <a:solidFill>
                      <a:srgbClr val="FF0000"/>
                    </a:solidFill>
                  </a:rPr>
                  <a:t>t</a:t>
                </a:r>
                <a:r>
                  <a:rPr lang="en-US" baseline="-25000" dirty="0" err="1" smtClean="0">
                    <a:solidFill>
                      <a:srgbClr val="FF0000"/>
                    </a:solidFill>
                  </a:rPr>
                  <a:t>B</a:t>
                </a:r>
                <a:r>
                  <a:rPr lang="en-US" dirty="0" smtClean="0">
                    <a:solidFill>
                      <a:srgbClr val="FF0000"/>
                    </a:solidFill>
                  </a:rPr>
                  <a:t>)</a:t>
                </a:r>
                <a:r>
                  <a:rPr lang="en-US" dirty="0" smtClean="0">
                    <a:solidFill>
                      <a:srgbClr val="3366FF"/>
                    </a:solidFill>
                  </a:rPr>
                  <a:t> </a:t>
                </a:r>
                <a:r>
                  <a:rPr lang="en-US" dirty="0" smtClean="0">
                    <a:solidFill>
                      <a:schemeClr val="bg1">
                        <a:lumMod val="50000"/>
                      </a:schemeClr>
                    </a:solidFill>
                  </a:rPr>
                  <a:t>+ </a:t>
                </a:r>
                <a:r>
                  <a:rPr lang="en-US" dirty="0" err="1" smtClean="0">
                    <a:solidFill>
                      <a:schemeClr val="bg1">
                        <a:lumMod val="50000"/>
                      </a:schemeClr>
                    </a:solidFill>
                  </a:rPr>
                  <a:t>Gq</a:t>
                </a:r>
                <a:r>
                  <a:rPr lang="en-US" baseline="-25000" dirty="0" err="1" smtClean="0">
                    <a:solidFill>
                      <a:schemeClr val="bg1">
                        <a:lumMod val="50000"/>
                      </a:schemeClr>
                    </a:solidFill>
                  </a:rPr>
                  <a:t>C</a:t>
                </a:r>
                <a:r>
                  <a:rPr lang="en-US" dirty="0" err="1" smtClean="0">
                    <a:solidFill>
                      <a:schemeClr val="bg1">
                        <a:lumMod val="50000"/>
                      </a:schemeClr>
                    </a:solidFill>
                  </a:rPr>
                  <a:t>f</a:t>
                </a:r>
                <a:r>
                  <a:rPr lang="en-US" dirty="0">
                    <a:solidFill>
                      <a:schemeClr val="bg1">
                        <a:lumMod val="50000"/>
                      </a:schemeClr>
                    </a:solidFill>
                  </a:rPr>
                  <a:t>(t-</a:t>
                </a:r>
                <a:r>
                  <a:rPr lang="en-US" dirty="0" err="1" smtClean="0">
                    <a:solidFill>
                      <a:schemeClr val="bg1">
                        <a:lumMod val="50000"/>
                      </a:schemeClr>
                    </a:solidFill>
                  </a:rPr>
                  <a:t>t</a:t>
                </a:r>
                <a:r>
                  <a:rPr lang="en-US" baseline="-25000" dirty="0" err="1">
                    <a:solidFill>
                      <a:schemeClr val="bg1">
                        <a:lumMod val="50000"/>
                      </a:schemeClr>
                    </a:solidFill>
                  </a:rPr>
                  <a:t>C</a:t>
                </a:r>
                <a:r>
                  <a:rPr lang="en-US" dirty="0" smtClean="0">
                    <a:solidFill>
                      <a:schemeClr val="bg1">
                        <a:lumMod val="50000"/>
                      </a:schemeClr>
                    </a:solidFill>
                  </a:rPr>
                  <a:t>)</a:t>
                </a:r>
                <a:endParaRPr lang="en-US" b="1" dirty="0">
                  <a:solidFill>
                    <a:srgbClr val="FF0000"/>
                  </a:solidFill>
                </a:endParaRPr>
              </a:p>
            </p:txBody>
          </p:sp>
          <p:sp>
            <p:nvSpPr>
              <p:cNvPr id="23" name="TextBox 22"/>
              <p:cNvSpPr txBox="1"/>
              <p:nvPr/>
            </p:nvSpPr>
            <p:spPr>
              <a:xfrm>
                <a:off x="2110351" y="5525457"/>
                <a:ext cx="351378" cy="369332"/>
              </a:xfrm>
              <a:prstGeom prst="rect">
                <a:avLst/>
              </a:prstGeom>
              <a:noFill/>
            </p:spPr>
            <p:txBody>
              <a:bodyPr wrap="none" rtlCol="0">
                <a:spAutoFit/>
              </a:bodyPr>
              <a:lstStyle/>
              <a:p>
                <a:r>
                  <a:rPr lang="en-US" b="1" dirty="0" smtClean="0"/>
                  <a:t>A</a:t>
                </a:r>
                <a:endParaRPr lang="en-US" b="1" dirty="0"/>
              </a:p>
            </p:txBody>
          </p:sp>
          <p:sp>
            <p:nvSpPr>
              <p:cNvPr id="24" name="TextBox 23"/>
              <p:cNvSpPr txBox="1"/>
              <p:nvPr/>
            </p:nvSpPr>
            <p:spPr>
              <a:xfrm>
                <a:off x="3617095" y="5531319"/>
                <a:ext cx="351366" cy="369332"/>
              </a:xfrm>
              <a:prstGeom prst="rect">
                <a:avLst/>
              </a:prstGeom>
              <a:noFill/>
            </p:spPr>
            <p:txBody>
              <a:bodyPr wrap="none" rtlCol="0">
                <a:spAutoFit/>
              </a:bodyPr>
              <a:lstStyle/>
              <a:p>
                <a:r>
                  <a:rPr lang="en-US" b="1" dirty="0"/>
                  <a:t>B</a:t>
                </a:r>
              </a:p>
            </p:txBody>
          </p:sp>
          <p:sp>
            <p:nvSpPr>
              <p:cNvPr id="25" name="TextBox 24"/>
              <p:cNvSpPr txBox="1"/>
              <p:nvPr/>
            </p:nvSpPr>
            <p:spPr>
              <a:xfrm>
                <a:off x="5194813" y="5517644"/>
                <a:ext cx="351366" cy="369332"/>
              </a:xfrm>
              <a:prstGeom prst="rect">
                <a:avLst/>
              </a:prstGeom>
              <a:noFill/>
            </p:spPr>
            <p:txBody>
              <a:bodyPr wrap="none" rtlCol="0">
                <a:spAutoFit/>
              </a:bodyPr>
              <a:lstStyle/>
              <a:p>
                <a:r>
                  <a:rPr lang="en-US" b="1" dirty="0"/>
                  <a:t>C</a:t>
                </a:r>
              </a:p>
            </p:txBody>
          </p:sp>
          <p:sp>
            <p:nvSpPr>
              <p:cNvPr id="26" name="Freeform 25"/>
              <p:cNvSpPr/>
              <p:nvPr/>
            </p:nvSpPr>
            <p:spPr>
              <a:xfrm>
                <a:off x="1318846" y="4591454"/>
                <a:ext cx="1865923" cy="723011"/>
              </a:xfrm>
              <a:custGeom>
                <a:avLst/>
                <a:gdLst>
                  <a:gd name="connsiteX0" fmla="*/ 0 w 3008923"/>
                  <a:gd name="connsiteY0" fmla="*/ 713242 h 723011"/>
                  <a:gd name="connsiteX1" fmla="*/ 801077 w 3008923"/>
                  <a:gd name="connsiteY1" fmla="*/ 469011 h 723011"/>
                  <a:gd name="connsiteX2" fmla="*/ 1524000 w 3008923"/>
                  <a:gd name="connsiteY2" fmla="*/ 88 h 723011"/>
                  <a:gd name="connsiteX3" fmla="*/ 2237154 w 3008923"/>
                  <a:gd name="connsiteY3" fmla="*/ 508088 h 723011"/>
                  <a:gd name="connsiteX4" fmla="*/ 3008923 w 3008923"/>
                  <a:gd name="connsiteY4" fmla="*/ 723011 h 723011"/>
                  <a:gd name="connsiteX5" fmla="*/ 3008923 w 3008923"/>
                  <a:gd name="connsiteY5" fmla="*/ 723011 h 72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8923" h="723011">
                    <a:moveTo>
                      <a:pt x="0" y="713242"/>
                    </a:moveTo>
                    <a:cubicBezTo>
                      <a:pt x="273538" y="650556"/>
                      <a:pt x="547077" y="587870"/>
                      <a:pt x="801077" y="469011"/>
                    </a:cubicBezTo>
                    <a:cubicBezTo>
                      <a:pt x="1055077" y="350152"/>
                      <a:pt x="1284654" y="-6425"/>
                      <a:pt x="1524000" y="88"/>
                    </a:cubicBezTo>
                    <a:cubicBezTo>
                      <a:pt x="1763346" y="6601"/>
                      <a:pt x="1989667" y="387601"/>
                      <a:pt x="2237154" y="508088"/>
                    </a:cubicBezTo>
                    <a:cubicBezTo>
                      <a:pt x="2484641" y="628575"/>
                      <a:pt x="3008923" y="723011"/>
                      <a:pt x="3008923" y="723011"/>
                    </a:cubicBezTo>
                    <a:lnTo>
                      <a:pt x="3008923" y="72301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2829169" y="4587546"/>
                <a:ext cx="1865923" cy="723011"/>
              </a:xfrm>
              <a:custGeom>
                <a:avLst/>
                <a:gdLst>
                  <a:gd name="connsiteX0" fmla="*/ 0 w 3008923"/>
                  <a:gd name="connsiteY0" fmla="*/ 713242 h 723011"/>
                  <a:gd name="connsiteX1" fmla="*/ 801077 w 3008923"/>
                  <a:gd name="connsiteY1" fmla="*/ 469011 h 723011"/>
                  <a:gd name="connsiteX2" fmla="*/ 1524000 w 3008923"/>
                  <a:gd name="connsiteY2" fmla="*/ 88 h 723011"/>
                  <a:gd name="connsiteX3" fmla="*/ 2237154 w 3008923"/>
                  <a:gd name="connsiteY3" fmla="*/ 508088 h 723011"/>
                  <a:gd name="connsiteX4" fmla="*/ 3008923 w 3008923"/>
                  <a:gd name="connsiteY4" fmla="*/ 723011 h 723011"/>
                  <a:gd name="connsiteX5" fmla="*/ 3008923 w 3008923"/>
                  <a:gd name="connsiteY5" fmla="*/ 723011 h 72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8923" h="723011">
                    <a:moveTo>
                      <a:pt x="0" y="713242"/>
                    </a:moveTo>
                    <a:cubicBezTo>
                      <a:pt x="273538" y="650556"/>
                      <a:pt x="547077" y="587870"/>
                      <a:pt x="801077" y="469011"/>
                    </a:cubicBezTo>
                    <a:cubicBezTo>
                      <a:pt x="1055077" y="350152"/>
                      <a:pt x="1284654" y="-6425"/>
                      <a:pt x="1524000" y="88"/>
                    </a:cubicBezTo>
                    <a:cubicBezTo>
                      <a:pt x="1763346" y="6601"/>
                      <a:pt x="1989667" y="387601"/>
                      <a:pt x="2237154" y="508088"/>
                    </a:cubicBezTo>
                    <a:cubicBezTo>
                      <a:pt x="2484641" y="628575"/>
                      <a:pt x="3008923" y="723011"/>
                      <a:pt x="3008923" y="723011"/>
                    </a:cubicBezTo>
                    <a:lnTo>
                      <a:pt x="3008923" y="72301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TextBox 27"/>
              <p:cNvSpPr txBox="1"/>
              <p:nvPr/>
            </p:nvSpPr>
            <p:spPr>
              <a:xfrm>
                <a:off x="660415" y="6082335"/>
                <a:ext cx="8084264" cy="369332"/>
              </a:xfrm>
              <a:prstGeom prst="rect">
                <a:avLst/>
              </a:prstGeom>
              <a:noFill/>
              <a:ln>
                <a:solidFill>
                  <a:schemeClr val="bg1">
                    <a:lumMod val="50000"/>
                  </a:schemeClr>
                </a:solidFill>
              </a:ln>
            </p:spPr>
            <p:txBody>
              <a:bodyPr wrap="none" rtlCol="0">
                <a:spAutoFit/>
              </a:bodyPr>
              <a:lstStyle/>
              <a:p>
                <a:r>
                  <a:rPr lang="en-US" b="1" dirty="0" smtClean="0"/>
                  <a:t>Advantage: effectively overcomes the disadvantages of the old scheme.</a:t>
                </a:r>
              </a:p>
            </p:txBody>
          </p:sp>
          <p:sp>
            <p:nvSpPr>
              <p:cNvPr id="29" name="Freeform 28"/>
              <p:cNvSpPr/>
              <p:nvPr/>
            </p:nvSpPr>
            <p:spPr>
              <a:xfrm>
                <a:off x="4349261" y="4573869"/>
                <a:ext cx="1865923" cy="723011"/>
              </a:xfrm>
              <a:custGeom>
                <a:avLst/>
                <a:gdLst>
                  <a:gd name="connsiteX0" fmla="*/ 0 w 3008923"/>
                  <a:gd name="connsiteY0" fmla="*/ 713242 h 723011"/>
                  <a:gd name="connsiteX1" fmla="*/ 801077 w 3008923"/>
                  <a:gd name="connsiteY1" fmla="*/ 469011 h 723011"/>
                  <a:gd name="connsiteX2" fmla="*/ 1524000 w 3008923"/>
                  <a:gd name="connsiteY2" fmla="*/ 88 h 723011"/>
                  <a:gd name="connsiteX3" fmla="*/ 2237154 w 3008923"/>
                  <a:gd name="connsiteY3" fmla="*/ 508088 h 723011"/>
                  <a:gd name="connsiteX4" fmla="*/ 3008923 w 3008923"/>
                  <a:gd name="connsiteY4" fmla="*/ 723011 h 723011"/>
                  <a:gd name="connsiteX5" fmla="*/ 3008923 w 3008923"/>
                  <a:gd name="connsiteY5" fmla="*/ 723011 h 72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8923" h="723011">
                    <a:moveTo>
                      <a:pt x="0" y="713242"/>
                    </a:moveTo>
                    <a:cubicBezTo>
                      <a:pt x="273538" y="650556"/>
                      <a:pt x="547077" y="587870"/>
                      <a:pt x="801077" y="469011"/>
                    </a:cubicBezTo>
                    <a:cubicBezTo>
                      <a:pt x="1055077" y="350152"/>
                      <a:pt x="1284654" y="-6425"/>
                      <a:pt x="1524000" y="88"/>
                    </a:cubicBezTo>
                    <a:cubicBezTo>
                      <a:pt x="1763346" y="6601"/>
                      <a:pt x="1989667" y="387601"/>
                      <a:pt x="2237154" y="508088"/>
                    </a:cubicBezTo>
                    <a:cubicBezTo>
                      <a:pt x="2484641" y="628575"/>
                      <a:pt x="3008923" y="723011"/>
                      <a:pt x="3008923" y="723011"/>
                    </a:cubicBezTo>
                    <a:lnTo>
                      <a:pt x="3008923" y="72301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2252800" y="4323879"/>
                <a:ext cx="1519053" cy="369332"/>
              </a:xfrm>
              <a:prstGeom prst="rect">
                <a:avLst/>
              </a:prstGeom>
              <a:noFill/>
            </p:spPr>
            <p:txBody>
              <a:bodyPr wrap="none" rtlCol="0">
                <a:spAutoFit/>
              </a:bodyPr>
              <a:lstStyle/>
              <a:p>
                <a:r>
                  <a:rPr lang="en-US" dirty="0" smtClean="0">
                    <a:solidFill>
                      <a:srgbClr val="FF0000"/>
                    </a:solidFill>
                    <a:latin typeface="Arial"/>
                    <a:cs typeface="Arial"/>
                  </a:rPr>
                  <a:t>q = … + C*</a:t>
                </a:r>
                <a:r>
                  <a:rPr lang="en-US" dirty="0" err="1" smtClean="0">
                    <a:solidFill>
                      <a:srgbClr val="FF0000"/>
                    </a:solidFill>
                    <a:latin typeface="Arial"/>
                    <a:cs typeface="Arial"/>
                  </a:rPr>
                  <a:t>dt</a:t>
                </a:r>
                <a:endParaRPr lang="en-US" dirty="0">
                  <a:solidFill>
                    <a:srgbClr val="FF0000"/>
                  </a:solidFill>
                  <a:latin typeface="Arial"/>
                  <a:cs typeface="Arial"/>
                </a:endParaRPr>
              </a:p>
            </p:txBody>
          </p:sp>
          <p:sp>
            <p:nvSpPr>
              <p:cNvPr id="31" name="TextBox 30"/>
              <p:cNvSpPr txBox="1"/>
              <p:nvPr/>
            </p:nvSpPr>
            <p:spPr>
              <a:xfrm>
                <a:off x="3966307" y="4630619"/>
                <a:ext cx="261610" cy="369332"/>
              </a:xfrm>
              <a:prstGeom prst="rect">
                <a:avLst/>
              </a:prstGeom>
              <a:noFill/>
            </p:spPr>
            <p:txBody>
              <a:bodyPr wrap="none" rtlCol="0">
                <a:spAutoFit/>
              </a:bodyPr>
              <a:lstStyle/>
              <a:p>
                <a:r>
                  <a:rPr lang="en-US" dirty="0" smtClean="0"/>
                  <a:t>f</a:t>
                </a:r>
                <a:endParaRPr lang="en-US" dirty="0"/>
              </a:p>
            </p:txBody>
          </p:sp>
          <p:sp>
            <p:nvSpPr>
              <p:cNvPr id="32" name="TextBox 31"/>
              <p:cNvSpPr txBox="1"/>
              <p:nvPr/>
            </p:nvSpPr>
            <p:spPr>
              <a:xfrm>
                <a:off x="5486400" y="4607174"/>
                <a:ext cx="261610" cy="369332"/>
              </a:xfrm>
              <a:prstGeom prst="rect">
                <a:avLst/>
              </a:prstGeom>
              <a:noFill/>
            </p:spPr>
            <p:txBody>
              <a:bodyPr wrap="none" rtlCol="0">
                <a:spAutoFit/>
              </a:bodyPr>
              <a:lstStyle/>
              <a:p>
                <a:r>
                  <a:rPr lang="en-US" dirty="0" smtClean="0"/>
                  <a:t>f</a:t>
                </a:r>
                <a:endParaRPr lang="en-US" dirty="0"/>
              </a:p>
            </p:txBody>
          </p:sp>
          <p:sp>
            <p:nvSpPr>
              <p:cNvPr id="33" name="TextBox 32"/>
              <p:cNvSpPr txBox="1"/>
              <p:nvPr/>
            </p:nvSpPr>
            <p:spPr>
              <a:xfrm>
                <a:off x="2444262" y="4632575"/>
                <a:ext cx="261610" cy="369332"/>
              </a:xfrm>
              <a:prstGeom prst="rect">
                <a:avLst/>
              </a:prstGeom>
              <a:noFill/>
            </p:spPr>
            <p:txBody>
              <a:bodyPr wrap="none" rtlCol="0">
                <a:spAutoFit/>
              </a:bodyPr>
              <a:lstStyle/>
              <a:p>
                <a:r>
                  <a:rPr lang="en-US" dirty="0" smtClean="0"/>
                  <a:t>f</a:t>
                </a:r>
                <a:endParaRPr lang="en-US" dirty="0"/>
              </a:p>
            </p:txBody>
          </p:sp>
        </p:grpSp>
        <p:sp>
          <p:nvSpPr>
            <p:cNvPr id="36" name="TextBox 35"/>
            <p:cNvSpPr txBox="1"/>
            <p:nvPr/>
          </p:nvSpPr>
          <p:spPr>
            <a:xfrm>
              <a:off x="7339870" y="4834472"/>
              <a:ext cx="269626" cy="400110"/>
            </a:xfrm>
            <a:prstGeom prst="rect">
              <a:avLst/>
            </a:prstGeom>
            <a:noFill/>
          </p:spPr>
          <p:txBody>
            <a:bodyPr wrap="none" rtlCol="0">
              <a:spAutoFit/>
            </a:bodyPr>
            <a:lstStyle/>
            <a:p>
              <a:r>
                <a:rPr lang="en-US" altLang="zh-CN" sz="2000" b="1" dirty="0" smtClean="0"/>
                <a:t>t</a:t>
              </a:r>
              <a:endParaRPr lang="en-US" sz="2000" b="1" dirty="0"/>
            </a:p>
          </p:txBody>
        </p:sp>
      </p:grpSp>
    </p:spTree>
    <p:extLst>
      <p:ext uri="{BB962C8B-B14F-4D97-AF65-F5344CB8AC3E}">
        <p14:creationId xmlns:p14="http://schemas.microsoft.com/office/powerpoint/2010/main" val="113559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a:xfrm>
            <a:off x="508000" y="1189702"/>
            <a:ext cx="8153400" cy="5007898"/>
          </a:xfrm>
        </p:spPr>
        <p:txBody>
          <a:bodyPr/>
          <a:lstStyle/>
          <a:p>
            <a:pPr marL="457200" indent="-457200">
              <a:lnSpc>
                <a:spcPct val="200000"/>
              </a:lnSpc>
              <a:buClrTx/>
              <a:buAutoNum type="arabicPeriod"/>
            </a:pPr>
            <a:r>
              <a:rPr lang="en-US" sz="2400" dirty="0"/>
              <a:t>RTFDDA Radar Data </a:t>
            </a:r>
            <a:r>
              <a:rPr lang="en-US" sz="2400" dirty="0" smtClean="0"/>
              <a:t>Assimilation</a:t>
            </a:r>
          </a:p>
          <a:p>
            <a:pPr marL="457200" indent="-457200">
              <a:lnSpc>
                <a:spcPct val="200000"/>
              </a:lnSpc>
              <a:buClrTx/>
              <a:buFont typeface="+mj-lt"/>
              <a:buAutoNum type="arabicPeriod" startAt="2"/>
            </a:pPr>
            <a:r>
              <a:rPr lang="en-US" sz="2400" dirty="0" smtClean="0"/>
              <a:t>Observing System Simulation Experiments </a:t>
            </a:r>
            <a:r>
              <a:rPr lang="en-US" sz="2400" dirty="0"/>
              <a:t>(OSSEs) </a:t>
            </a:r>
            <a:endParaRPr lang="en-US" sz="2400" dirty="0" smtClean="0"/>
          </a:p>
          <a:p>
            <a:pPr marL="457200" indent="-457200">
              <a:lnSpc>
                <a:spcPct val="200000"/>
              </a:lnSpc>
              <a:buClrTx/>
              <a:buFont typeface="+mj-lt"/>
              <a:buAutoNum type="arabicPeriod" startAt="3"/>
            </a:pPr>
            <a:r>
              <a:rPr lang="en-US" sz="2400" dirty="0" smtClean="0">
                <a:solidFill>
                  <a:prstClr val="black"/>
                </a:solidFill>
                <a:latin typeface="Arial" charset="0"/>
                <a:ea typeface="Arial" charset="0"/>
                <a:cs typeface="Arial" charset="0"/>
              </a:rPr>
              <a:t>Results </a:t>
            </a:r>
            <a:r>
              <a:rPr lang="en-US" sz="2400" dirty="0">
                <a:solidFill>
                  <a:prstClr val="black"/>
                </a:solidFill>
                <a:latin typeface="Arial" charset="0"/>
                <a:ea typeface="Arial" charset="0"/>
                <a:cs typeface="Arial" charset="0"/>
              </a:rPr>
              <a:t>of </a:t>
            </a:r>
            <a:r>
              <a:rPr lang="en-US" sz="2400" dirty="0" smtClean="0">
                <a:solidFill>
                  <a:prstClr val="black"/>
                </a:solidFill>
                <a:latin typeface="Arial" charset="0"/>
                <a:ea typeface="Arial" charset="0"/>
                <a:cs typeface="Arial" charset="0"/>
              </a:rPr>
              <a:t>OSSEs</a:t>
            </a:r>
            <a:endParaRPr lang="en-US" sz="2400" dirty="0" smtClean="0"/>
          </a:p>
          <a:p>
            <a:pPr marL="457200" indent="-457200">
              <a:lnSpc>
                <a:spcPct val="200000"/>
              </a:lnSpc>
              <a:buClrTx/>
              <a:buFont typeface="+mj-lt"/>
              <a:buAutoNum type="arabicPeriod" startAt="3"/>
            </a:pPr>
            <a:r>
              <a:rPr lang="en-US" sz="2400" dirty="0" smtClean="0"/>
              <a:t>Summary and future work</a:t>
            </a:r>
          </a:p>
        </p:txBody>
      </p:sp>
    </p:spTree>
    <p:extLst>
      <p:ext uri="{BB962C8B-B14F-4D97-AF65-F5344CB8AC3E}">
        <p14:creationId xmlns:p14="http://schemas.microsoft.com/office/powerpoint/2010/main" val="11466869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Radar </a:t>
            </a:r>
            <a:r>
              <a:rPr lang="en-US" dirty="0"/>
              <a:t>Data </a:t>
            </a:r>
            <a:r>
              <a:rPr lang="en-US" dirty="0" smtClean="0"/>
              <a:t>Assimilation</a:t>
            </a:r>
            <a:endParaRPr lang="en-US" dirty="0"/>
          </a:p>
        </p:txBody>
      </p:sp>
      <p:sp>
        <p:nvSpPr>
          <p:cNvPr id="3" name="Content Placeholder 2"/>
          <p:cNvSpPr>
            <a:spLocks noGrp="1"/>
          </p:cNvSpPr>
          <p:nvPr>
            <p:ph idx="1"/>
          </p:nvPr>
        </p:nvSpPr>
        <p:spPr>
          <a:xfrm>
            <a:off x="546100" y="1335283"/>
            <a:ext cx="8064500" cy="3617717"/>
          </a:xfrm>
        </p:spPr>
        <p:txBody>
          <a:bodyPr/>
          <a:lstStyle/>
          <a:p>
            <a:pPr algn="just">
              <a:lnSpc>
                <a:spcPct val="150000"/>
              </a:lnSpc>
              <a:spcBef>
                <a:spcPts val="0"/>
              </a:spcBef>
              <a:spcAft>
                <a:spcPts val="1200"/>
              </a:spcAft>
            </a:pPr>
            <a:r>
              <a:rPr lang="en-US" sz="2400" kern="1200" dirty="0" smtClean="0">
                <a:solidFill>
                  <a:schemeClr val="tx1"/>
                </a:solidFill>
                <a:ea typeface="ＭＳ Ｐゴシック" pitchFamily="-110" charset="-128"/>
                <a:cs typeface="ＭＳ Ｐゴシック" pitchFamily="-110" charset="-128"/>
              </a:rPr>
              <a:t>Radar assimilation methods: </a:t>
            </a:r>
          </a:p>
          <a:p>
            <a:pPr marL="0" indent="0" algn="just">
              <a:lnSpc>
                <a:spcPct val="150000"/>
              </a:lnSpc>
              <a:spcBef>
                <a:spcPts val="0"/>
              </a:spcBef>
              <a:spcAft>
                <a:spcPts val="1200"/>
              </a:spcAft>
              <a:buNone/>
            </a:pPr>
            <a:r>
              <a:rPr lang="en-US" kern="1200" dirty="0" smtClean="0">
                <a:solidFill>
                  <a:schemeClr val="tx1"/>
                </a:solidFill>
                <a:ea typeface="ＭＳ Ｐゴシック" pitchFamily="-110" charset="-128"/>
                <a:cs typeface="ＭＳ Ｐゴシック" pitchFamily="-110" charset="-128"/>
              </a:rPr>
              <a:t>3DVAR </a:t>
            </a:r>
            <a:r>
              <a:rPr lang="en-US" b="0" kern="1200" dirty="0" smtClean="0">
                <a:solidFill>
                  <a:schemeClr val="tx1"/>
                </a:solidFill>
                <a:ea typeface="ＭＳ Ｐゴシック" pitchFamily="-110" charset="-128"/>
                <a:cs typeface="ＭＳ Ｐゴシック" pitchFamily="-110" charset="-128"/>
              </a:rPr>
              <a:t>(Xiao et al., 2005; Gao and </a:t>
            </a:r>
            <a:r>
              <a:rPr lang="en-US" b="0" kern="1200" dirty="0" err="1" smtClean="0">
                <a:solidFill>
                  <a:schemeClr val="tx1"/>
                </a:solidFill>
                <a:ea typeface="ＭＳ Ｐゴシック" pitchFamily="-110" charset="-128"/>
                <a:cs typeface="ＭＳ Ｐゴシック" pitchFamily="-110" charset="-128"/>
              </a:rPr>
              <a:t>Stensrud</a:t>
            </a:r>
            <a:r>
              <a:rPr lang="en-US" b="0" kern="1200" dirty="0" smtClean="0">
                <a:solidFill>
                  <a:schemeClr val="tx1"/>
                </a:solidFill>
                <a:ea typeface="ＭＳ Ｐゴシック" pitchFamily="-110" charset="-128"/>
                <a:cs typeface="ＭＳ Ｐゴシック" pitchFamily="-110" charset="-128"/>
              </a:rPr>
              <a:t>, 2012)</a:t>
            </a:r>
          </a:p>
          <a:p>
            <a:pPr marL="0" indent="0" algn="just">
              <a:lnSpc>
                <a:spcPct val="150000"/>
              </a:lnSpc>
              <a:spcBef>
                <a:spcPts val="0"/>
              </a:spcBef>
              <a:spcAft>
                <a:spcPts val="1200"/>
              </a:spcAft>
              <a:buNone/>
            </a:pPr>
            <a:r>
              <a:rPr lang="en-US" kern="1200" dirty="0" smtClean="0">
                <a:solidFill>
                  <a:schemeClr val="tx1"/>
                </a:solidFill>
                <a:ea typeface="ＭＳ Ｐゴシック" pitchFamily="-110" charset="-128"/>
                <a:cs typeface="ＭＳ Ｐゴシック" pitchFamily="-110" charset="-128"/>
              </a:rPr>
              <a:t>4DVAR </a:t>
            </a:r>
            <a:r>
              <a:rPr lang="en-US" b="0" kern="1200" dirty="0" smtClean="0">
                <a:solidFill>
                  <a:schemeClr val="tx1"/>
                </a:solidFill>
                <a:ea typeface="ＭＳ Ｐゴシック" pitchFamily="-110" charset="-128"/>
                <a:cs typeface="ＭＳ Ｐゴシック" pitchFamily="-110" charset="-128"/>
              </a:rPr>
              <a:t>(Sun and Crook, 1997)</a:t>
            </a:r>
          </a:p>
          <a:p>
            <a:pPr marL="0" indent="0" algn="just">
              <a:lnSpc>
                <a:spcPct val="150000"/>
              </a:lnSpc>
              <a:spcBef>
                <a:spcPts val="0"/>
              </a:spcBef>
              <a:spcAft>
                <a:spcPts val="1200"/>
              </a:spcAft>
              <a:buNone/>
            </a:pPr>
            <a:r>
              <a:rPr lang="en-US" kern="1200" dirty="0" err="1" smtClean="0">
                <a:solidFill>
                  <a:schemeClr val="tx1"/>
                </a:solidFill>
                <a:ea typeface="ＭＳ Ｐゴシック" pitchFamily="-110" charset="-128"/>
                <a:cs typeface="ＭＳ Ｐゴシック" pitchFamily="-110" charset="-128"/>
              </a:rPr>
              <a:t>EnKF</a:t>
            </a:r>
            <a:r>
              <a:rPr lang="en-US" b="0" kern="1200" dirty="0" smtClean="0">
                <a:solidFill>
                  <a:schemeClr val="tx1"/>
                </a:solidFill>
                <a:ea typeface="ＭＳ Ｐゴシック" pitchFamily="-110" charset="-128"/>
                <a:cs typeface="ＭＳ Ｐゴシック" pitchFamily="-110" charset="-128"/>
              </a:rPr>
              <a:t> (Tong and </a:t>
            </a:r>
            <a:r>
              <a:rPr lang="en-US" b="0" kern="1200" dirty="0" err="1" smtClean="0">
                <a:solidFill>
                  <a:schemeClr val="tx1"/>
                </a:solidFill>
                <a:ea typeface="ＭＳ Ｐゴシック" pitchFamily="-110" charset="-128"/>
                <a:cs typeface="ＭＳ Ｐゴシック" pitchFamily="-110" charset="-128"/>
              </a:rPr>
              <a:t>Xue</a:t>
            </a:r>
            <a:r>
              <a:rPr lang="en-US" b="0" kern="1200" dirty="0" smtClean="0">
                <a:solidFill>
                  <a:schemeClr val="tx1"/>
                </a:solidFill>
                <a:ea typeface="ＭＳ Ｐゴシック" pitchFamily="-110" charset="-128"/>
                <a:cs typeface="ＭＳ Ｐゴシック" pitchFamily="-110" charset="-128"/>
              </a:rPr>
              <a:t>, 2005; Dowell et al., 2011)</a:t>
            </a:r>
          </a:p>
          <a:p>
            <a:pPr marL="0" indent="0" algn="just">
              <a:lnSpc>
                <a:spcPct val="150000"/>
              </a:lnSpc>
              <a:spcBef>
                <a:spcPts val="0"/>
              </a:spcBef>
              <a:spcAft>
                <a:spcPts val="1200"/>
              </a:spcAft>
              <a:buNone/>
            </a:pPr>
            <a:r>
              <a:rPr lang="en-US" kern="1200" dirty="0" smtClean="0">
                <a:solidFill>
                  <a:schemeClr val="tx1"/>
                </a:solidFill>
                <a:ea typeface="ＭＳ Ｐゴシック" pitchFamily="-110" charset="-128"/>
                <a:cs typeface="ＭＳ Ｐゴシック" pitchFamily="-110" charset="-128"/>
              </a:rPr>
              <a:t>Nudging</a:t>
            </a:r>
            <a:r>
              <a:rPr lang="en-US" b="0" kern="1200" dirty="0" smtClean="0">
                <a:solidFill>
                  <a:schemeClr val="tx1"/>
                </a:solidFill>
                <a:ea typeface="ＭＳ Ｐゴシック" pitchFamily="-110" charset="-128"/>
                <a:cs typeface="ＭＳ Ｐゴシック" pitchFamily="-110" charset="-128"/>
              </a:rPr>
              <a:t> (Newtonian relaxation, </a:t>
            </a:r>
            <a:r>
              <a:rPr lang="en-US" b="0" kern="1200" dirty="0" err="1" smtClean="0">
                <a:solidFill>
                  <a:schemeClr val="tx1"/>
                </a:solidFill>
                <a:ea typeface="ＭＳ Ｐゴシック" pitchFamily="-110" charset="-128"/>
                <a:cs typeface="ＭＳ Ｐゴシック" pitchFamily="-110" charset="-128"/>
              </a:rPr>
              <a:t>Haase</a:t>
            </a:r>
            <a:r>
              <a:rPr lang="en-US" b="0" kern="1200" dirty="0" smtClean="0">
                <a:solidFill>
                  <a:schemeClr val="tx1"/>
                </a:solidFill>
                <a:ea typeface="ＭＳ Ｐゴシック" pitchFamily="-110" charset="-128"/>
                <a:cs typeface="ＭＳ Ｐゴシック" pitchFamily="-110" charset="-128"/>
              </a:rPr>
              <a:t> et al., 2000; Stephan, et al., 2008)</a:t>
            </a:r>
            <a:endParaRPr lang="en-US" b="0" dirty="0" smtClean="0"/>
          </a:p>
        </p:txBody>
      </p:sp>
    </p:spTree>
    <p:extLst>
      <p:ext uri="{BB962C8B-B14F-4D97-AF65-F5344CB8AC3E}">
        <p14:creationId xmlns:p14="http://schemas.microsoft.com/office/powerpoint/2010/main" val="7433289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RTFDDA Radar </a:t>
            </a:r>
            <a:r>
              <a:rPr lang="en-US"/>
              <a:t>Data </a:t>
            </a:r>
            <a:r>
              <a:rPr lang="en-US" smtClean="0"/>
              <a:t>Assimilation</a:t>
            </a:r>
            <a:endParaRPr lang="en-US" dirty="0"/>
          </a:p>
        </p:txBody>
      </p:sp>
      <p:sp>
        <p:nvSpPr>
          <p:cNvPr id="3" name="Content Placeholder 2"/>
          <p:cNvSpPr>
            <a:spLocks noGrp="1"/>
          </p:cNvSpPr>
          <p:nvPr>
            <p:ph idx="1"/>
          </p:nvPr>
        </p:nvSpPr>
        <p:spPr>
          <a:xfrm>
            <a:off x="546100" y="1284483"/>
            <a:ext cx="8064500" cy="4659117"/>
          </a:xfrm>
        </p:spPr>
        <p:txBody>
          <a:bodyPr/>
          <a:lstStyle/>
          <a:p>
            <a:pPr marL="0" indent="0" algn="just">
              <a:lnSpc>
                <a:spcPct val="150000"/>
              </a:lnSpc>
              <a:spcBef>
                <a:spcPts val="0"/>
              </a:spcBef>
              <a:spcAft>
                <a:spcPts val="1200"/>
              </a:spcAft>
              <a:buNone/>
            </a:pPr>
            <a:r>
              <a:rPr lang="en-US" sz="2400" kern="1200" dirty="0" smtClean="0">
                <a:solidFill>
                  <a:schemeClr val="tx1"/>
                </a:solidFill>
                <a:ea typeface="ＭＳ Ｐゴシック" pitchFamily="-110" charset="-128"/>
                <a:cs typeface="ＭＳ Ｐゴシック" pitchFamily="-110" charset="-128"/>
              </a:rPr>
              <a:t>RTFDDA-RDA</a:t>
            </a:r>
            <a:endParaRPr lang="en-US" kern="1200" dirty="0" smtClean="0">
              <a:solidFill>
                <a:schemeClr val="tx1"/>
              </a:solidFill>
              <a:ea typeface="ＭＳ Ｐゴシック" pitchFamily="-110" charset="-128"/>
              <a:cs typeface="ＭＳ Ｐゴシック" pitchFamily="-110" charset="-128"/>
            </a:endParaRPr>
          </a:p>
          <a:p>
            <a:pPr algn="just">
              <a:lnSpc>
                <a:spcPct val="150000"/>
              </a:lnSpc>
              <a:spcBef>
                <a:spcPts val="0"/>
              </a:spcBef>
              <a:spcAft>
                <a:spcPts val="1200"/>
              </a:spcAft>
            </a:pPr>
            <a:r>
              <a:rPr lang="en-US" kern="1200" dirty="0" smtClean="0">
                <a:solidFill>
                  <a:srgbClr val="0B30FF"/>
                </a:solidFill>
                <a:ea typeface="ＭＳ Ｐゴシック" pitchFamily="-110" charset="-128"/>
                <a:cs typeface="ＭＳ Ｐゴシック" pitchFamily="-110" charset="-128"/>
              </a:rPr>
              <a:t>RTFDDA</a:t>
            </a:r>
            <a:r>
              <a:rPr lang="en-US" kern="1200" dirty="0" smtClean="0">
                <a:solidFill>
                  <a:schemeClr val="accent2"/>
                </a:solidFill>
                <a:ea typeface="ＭＳ Ｐゴシック" pitchFamily="-110" charset="-128"/>
                <a:cs typeface="ＭＳ Ｐゴシック" pitchFamily="-110" charset="-128"/>
              </a:rPr>
              <a:t> </a:t>
            </a:r>
            <a:r>
              <a:rPr lang="en-US" b="0" kern="1200" dirty="0" smtClean="0">
                <a:solidFill>
                  <a:schemeClr val="tx1"/>
                </a:solidFill>
                <a:ea typeface="ＭＳ Ｐゴシック" pitchFamily="-110" charset="-128"/>
                <a:cs typeface="ＭＳ Ｐゴシック" pitchFamily="-110" charset="-128"/>
              </a:rPr>
              <a:t>is a </a:t>
            </a:r>
            <a:r>
              <a:rPr lang="en-US" b="0" kern="1200" dirty="0">
                <a:solidFill>
                  <a:schemeClr val="tx1"/>
                </a:solidFill>
                <a:ea typeface="ＭＳ Ｐゴシック" pitchFamily="-110" charset="-128"/>
                <a:cs typeface="ＭＳ Ｐゴシック" pitchFamily="-110" charset="-128"/>
              </a:rPr>
              <a:t>WRF-based real-time four-dimensional data assimilation and </a:t>
            </a:r>
            <a:r>
              <a:rPr lang="en-US" b="0" kern="1200" dirty="0" smtClean="0">
                <a:solidFill>
                  <a:schemeClr val="tx1"/>
                </a:solidFill>
                <a:ea typeface="ＭＳ Ｐゴシック" pitchFamily="-110" charset="-128"/>
                <a:cs typeface="ＭＳ Ｐゴシック" pitchFamily="-110" charset="-128"/>
              </a:rPr>
              <a:t>forecasting system </a:t>
            </a:r>
            <a:r>
              <a:rPr lang="en-US" b="0" kern="1200" dirty="0">
                <a:solidFill>
                  <a:schemeClr val="tx1"/>
                </a:solidFill>
                <a:ea typeface="ＭＳ Ｐゴシック" pitchFamily="-110" charset="-128"/>
                <a:cs typeface="ＭＳ Ｐゴシック" pitchFamily="-110" charset="-128"/>
              </a:rPr>
              <a:t>developed at </a:t>
            </a:r>
            <a:r>
              <a:rPr lang="en-US" b="0" kern="1200" dirty="0" smtClean="0">
                <a:solidFill>
                  <a:schemeClr val="tx1"/>
                </a:solidFill>
                <a:ea typeface="ＭＳ Ｐゴシック" pitchFamily="-110" charset="-128"/>
                <a:cs typeface="ＭＳ Ｐゴシック" pitchFamily="-110" charset="-128"/>
              </a:rPr>
              <a:t>NCAR/RAL, which</a:t>
            </a:r>
            <a:r>
              <a:rPr lang="en-US" b="0" kern="1200" dirty="0" smtClean="0">
                <a:solidFill>
                  <a:schemeClr val="accent2"/>
                </a:solidFill>
                <a:ea typeface="ＭＳ Ｐゴシック" pitchFamily="-110" charset="-128"/>
                <a:cs typeface="ＭＳ Ｐゴシック" pitchFamily="-110" charset="-128"/>
              </a:rPr>
              <a:t> </a:t>
            </a:r>
            <a:r>
              <a:rPr lang="en-US" b="0" kern="1200" dirty="0" smtClean="0">
                <a:solidFill>
                  <a:schemeClr val="tx1"/>
                </a:solidFill>
                <a:ea typeface="ＭＳ Ｐゴシック" pitchFamily="-110" charset="-128"/>
                <a:cs typeface="ＭＳ Ｐゴシック" pitchFamily="-110" charset="-128"/>
              </a:rPr>
              <a:t>effectively assimilates diverse observations for real-time NWP. </a:t>
            </a:r>
          </a:p>
          <a:p>
            <a:pPr algn="just">
              <a:lnSpc>
                <a:spcPct val="150000"/>
              </a:lnSpc>
              <a:spcBef>
                <a:spcPts val="0"/>
              </a:spcBef>
              <a:spcAft>
                <a:spcPts val="1200"/>
              </a:spcAft>
            </a:pPr>
            <a:r>
              <a:rPr lang="en-US" dirty="0">
                <a:solidFill>
                  <a:srgbClr val="0B30FF"/>
                </a:solidFill>
              </a:rPr>
              <a:t>RTFDDA-</a:t>
            </a:r>
            <a:r>
              <a:rPr lang="en-US" dirty="0" smtClean="0">
                <a:solidFill>
                  <a:srgbClr val="0B30FF"/>
                </a:solidFill>
              </a:rPr>
              <a:t>RDA</a:t>
            </a:r>
            <a:r>
              <a:rPr lang="en-US" dirty="0" smtClean="0">
                <a:solidFill>
                  <a:schemeClr val="accent2"/>
                </a:solidFill>
              </a:rPr>
              <a:t> </a:t>
            </a:r>
            <a:r>
              <a:rPr lang="en-US" b="0" dirty="0" smtClean="0"/>
              <a:t>is a </a:t>
            </a:r>
            <a:r>
              <a:rPr lang="en-US" b="0" dirty="0"/>
              <a:t>radar data </a:t>
            </a:r>
            <a:r>
              <a:rPr lang="en-US" b="0" dirty="0" smtClean="0"/>
              <a:t>assimilation based on hydrometeor and latent heat nudging (HLHN)</a:t>
            </a:r>
            <a:r>
              <a:rPr lang="en-US" b="0" kern="1200" dirty="0">
                <a:solidFill>
                  <a:schemeClr val="tx1"/>
                </a:solidFill>
                <a:ea typeface="ＭＳ Ｐゴシック" pitchFamily="-110" charset="-128"/>
                <a:cs typeface="ＭＳ Ｐゴシック" pitchFamily="-110" charset="-128"/>
              </a:rPr>
              <a:t> </a:t>
            </a:r>
            <a:r>
              <a:rPr lang="en-US" b="0" kern="1200" dirty="0" smtClean="0">
                <a:solidFill>
                  <a:schemeClr val="tx1"/>
                </a:solidFill>
                <a:ea typeface="ＭＳ Ｐゴシック" pitchFamily="-110" charset="-128"/>
                <a:cs typeface="ＭＳ Ｐゴシック" pitchFamily="-110" charset="-128"/>
              </a:rPr>
              <a:t>to assimilate radar reflectivity</a:t>
            </a:r>
            <a:r>
              <a:rPr lang="en-US" b="0" kern="1200" dirty="0">
                <a:solidFill>
                  <a:schemeClr val="tx1"/>
                </a:solidFill>
                <a:ea typeface="ＭＳ Ｐゴシック" pitchFamily="-110" charset="-128"/>
                <a:cs typeface="ＭＳ Ｐゴシック" pitchFamily="-110" charset="-128"/>
              </a:rPr>
              <a:t> </a:t>
            </a:r>
            <a:r>
              <a:rPr lang="en-US" b="0" kern="1200" dirty="0" smtClean="0">
                <a:solidFill>
                  <a:schemeClr val="tx1"/>
                </a:solidFill>
                <a:ea typeface="ＭＳ Ｐゴシック" pitchFamily="-110" charset="-128"/>
                <a:cs typeface="ＭＳ Ｐゴシック" pitchFamily="-110" charset="-128"/>
              </a:rPr>
              <a:t>for improving short-term forecast of convection.</a:t>
            </a:r>
          </a:p>
        </p:txBody>
      </p:sp>
    </p:spTree>
    <p:extLst>
      <p:ext uri="{BB962C8B-B14F-4D97-AF65-F5344CB8AC3E}">
        <p14:creationId xmlns:p14="http://schemas.microsoft.com/office/powerpoint/2010/main" val="12735765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a:t>D</a:t>
            </a:r>
            <a:r>
              <a:rPr lang="en-US" dirty="0" smtClean="0"/>
              <a:t>escription of RTFDDA-RDA  </a:t>
            </a:r>
            <a:endParaRPr lang="en-US" dirty="0"/>
          </a:p>
        </p:txBody>
      </p:sp>
      <p:sp>
        <p:nvSpPr>
          <p:cNvPr id="3" name="Content Placeholder 2"/>
          <p:cNvSpPr>
            <a:spLocks noGrp="1"/>
          </p:cNvSpPr>
          <p:nvPr>
            <p:ph idx="1"/>
          </p:nvPr>
        </p:nvSpPr>
        <p:spPr>
          <a:xfrm>
            <a:off x="254000" y="887412"/>
            <a:ext cx="8648700" cy="5348287"/>
          </a:xfrm>
        </p:spPr>
        <p:txBody>
          <a:bodyPr/>
          <a:lstStyle/>
          <a:p>
            <a:pPr>
              <a:lnSpc>
                <a:spcPct val="150000"/>
              </a:lnSpc>
            </a:pPr>
            <a:r>
              <a:rPr lang="en-US" kern="1200" dirty="0">
                <a:solidFill>
                  <a:schemeClr val="tx1"/>
                </a:solidFill>
                <a:ea typeface="ＭＳ Ｐゴシック" pitchFamily="-110" charset="-128"/>
                <a:cs typeface="ＭＳ Ｐゴシック" pitchFamily="-110" charset="-128"/>
              </a:rPr>
              <a:t>RTFDDA-RDA </a:t>
            </a:r>
            <a:r>
              <a:rPr lang="en-US" kern="1200" dirty="0" smtClean="0">
                <a:solidFill>
                  <a:schemeClr val="tx1"/>
                </a:solidFill>
                <a:ea typeface="ＭＳ Ｐゴシック" pitchFamily="-110" charset="-128"/>
                <a:cs typeface="ＭＳ Ｐゴシック" pitchFamily="-110" charset="-128"/>
              </a:rPr>
              <a:t>procedure</a:t>
            </a:r>
            <a:r>
              <a:rPr lang="en-US" altLang="zh-CN" kern="1200" dirty="0" smtClean="0">
                <a:solidFill>
                  <a:schemeClr val="tx1"/>
                </a:solidFill>
                <a:ea typeface="ＭＳ Ｐゴシック" pitchFamily="-110" charset="-128"/>
                <a:cs typeface="ＭＳ Ｐゴシック" pitchFamily="-110" charset="-128"/>
              </a:rPr>
              <a:t>s</a:t>
            </a:r>
            <a:endParaRPr lang="en-US" kern="1200" dirty="0">
              <a:solidFill>
                <a:schemeClr val="tx1"/>
              </a:solidFill>
              <a:ea typeface="ＭＳ Ｐゴシック" pitchFamily="-110" charset="-128"/>
              <a:cs typeface="ＭＳ Ｐゴシック" pitchFamily="-110" charset="-128"/>
            </a:endParaRPr>
          </a:p>
          <a:p>
            <a:pPr lvl="1">
              <a:lnSpc>
                <a:spcPct val="150000"/>
              </a:lnSpc>
            </a:pPr>
            <a:r>
              <a:rPr lang="en-US" b="0" kern="1200" dirty="0" smtClean="0">
                <a:solidFill>
                  <a:schemeClr val="tx1"/>
                </a:solidFill>
                <a:ea typeface="ＭＳ Ｐゴシック" pitchFamily="-110" charset="-128"/>
                <a:cs typeface="ＭＳ Ｐゴシック" pitchFamily="-110" charset="-128"/>
              </a:rPr>
              <a:t>Estimate hydrometeor (</a:t>
            </a:r>
            <a:r>
              <a:rPr lang="en-US" b="0" kern="1200" dirty="0" err="1" smtClean="0">
                <a:solidFill>
                  <a:schemeClr val="tx1"/>
                </a:solidFill>
                <a:ea typeface="ＭＳ Ｐゴシック" pitchFamily="-110" charset="-128"/>
                <a:cs typeface="ＭＳ Ｐゴシック" pitchFamily="-110" charset="-128"/>
              </a:rPr>
              <a:t>Qr</a:t>
            </a:r>
            <a:r>
              <a:rPr lang="en-US" b="0" kern="1200" dirty="0">
                <a:solidFill>
                  <a:schemeClr val="tx1"/>
                </a:solidFill>
                <a:ea typeface="ＭＳ Ｐゴシック" pitchFamily="-110" charset="-128"/>
                <a:cs typeface="ＭＳ Ｐゴシック" pitchFamily="-110" charset="-128"/>
              </a:rPr>
              <a:t>/</a:t>
            </a:r>
            <a:r>
              <a:rPr lang="en-US" b="0" kern="1200" dirty="0" smtClean="0">
                <a:solidFill>
                  <a:schemeClr val="tx1"/>
                </a:solidFill>
                <a:ea typeface="ＭＳ Ｐゴシック" pitchFamily="-110" charset="-128"/>
                <a:cs typeface="ＭＳ Ｐゴシック" pitchFamily="-110" charset="-128"/>
              </a:rPr>
              <a:t>Qs) from radar reflectivity</a:t>
            </a:r>
          </a:p>
          <a:p>
            <a:pPr lvl="1">
              <a:lnSpc>
                <a:spcPct val="150000"/>
              </a:lnSpc>
            </a:pPr>
            <a:r>
              <a:rPr lang="en-US" b="0" kern="1200" dirty="0" smtClean="0">
                <a:solidFill>
                  <a:schemeClr val="tx1"/>
                </a:solidFill>
                <a:ea typeface="ＭＳ Ｐゴシック" pitchFamily="-110" charset="-128"/>
                <a:cs typeface="ＭＳ Ｐゴシック" pitchFamily="-110" charset="-128"/>
              </a:rPr>
              <a:t>Adjust </a:t>
            </a:r>
            <a:r>
              <a:rPr lang="en-US" b="0" kern="1200" dirty="0">
                <a:solidFill>
                  <a:schemeClr val="tx1"/>
                </a:solidFill>
                <a:ea typeface="ＭＳ Ｐゴシック" pitchFamily="-110" charset="-128"/>
                <a:cs typeface="ＭＳ Ｐゴシック" pitchFamily="-110" charset="-128"/>
              </a:rPr>
              <a:t>the thermodynamic and microphysical fields based on the differences between model and observations.</a:t>
            </a:r>
          </a:p>
          <a:p>
            <a:pPr>
              <a:lnSpc>
                <a:spcPct val="150000"/>
              </a:lnSpc>
            </a:pPr>
            <a:r>
              <a:rPr lang="en-US" dirty="0" smtClean="0"/>
              <a:t>Two tunable parameters</a:t>
            </a:r>
            <a:r>
              <a:rPr lang="en-US" b="0" dirty="0" smtClean="0"/>
              <a:t>: time window and nudging coefficient</a:t>
            </a:r>
          </a:p>
          <a:p>
            <a:pPr>
              <a:lnSpc>
                <a:spcPct val="150000"/>
              </a:lnSpc>
            </a:pPr>
            <a:r>
              <a:rPr lang="en-US" dirty="0" smtClean="0"/>
              <a:t>Advantages</a:t>
            </a:r>
            <a:r>
              <a:rPr lang="en-US" b="0" dirty="0"/>
              <a:t>: simplicity, ease of implementation and computational </a:t>
            </a:r>
            <a:r>
              <a:rPr lang="en-US" b="0" dirty="0" smtClean="0"/>
              <a:t>efficiency</a:t>
            </a:r>
          </a:p>
          <a:p>
            <a:pPr>
              <a:lnSpc>
                <a:spcPct val="150000"/>
              </a:lnSpc>
            </a:pPr>
            <a:r>
              <a:rPr lang="en-US" dirty="0" smtClean="0"/>
              <a:t>Disadvantages</a:t>
            </a:r>
            <a:r>
              <a:rPr lang="en-US" b="0" dirty="0"/>
              <a:t>: empirical relationships between the </a:t>
            </a:r>
            <a:r>
              <a:rPr lang="en-US" b="0" dirty="0" smtClean="0"/>
              <a:t>hydrometeor </a:t>
            </a:r>
            <a:r>
              <a:rPr lang="en-US" b="0" dirty="0"/>
              <a:t>variables and observed </a:t>
            </a:r>
            <a:r>
              <a:rPr lang="en-US" b="0" dirty="0" smtClean="0"/>
              <a:t>reflectivity</a:t>
            </a:r>
            <a:r>
              <a:rPr lang="en-US" b="0" dirty="0"/>
              <a:t>, uncertainties exist </a:t>
            </a:r>
            <a:r>
              <a:rPr lang="en-US" b="0" dirty="0" smtClean="0"/>
              <a:t>in nudging parameters</a:t>
            </a:r>
          </a:p>
        </p:txBody>
      </p:sp>
    </p:spTree>
    <p:extLst>
      <p:ext uri="{BB962C8B-B14F-4D97-AF65-F5344CB8AC3E}">
        <p14:creationId xmlns:p14="http://schemas.microsoft.com/office/powerpoint/2010/main" val="2573269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a:xfrm>
            <a:off x="225654" y="909648"/>
            <a:ext cx="8697330" cy="1726091"/>
          </a:xfrm>
        </p:spPr>
        <p:txBody>
          <a:bodyPr/>
          <a:lstStyle/>
          <a:p>
            <a:pPr marL="0" indent="0" algn="just">
              <a:lnSpc>
                <a:spcPct val="150000"/>
              </a:lnSpc>
              <a:buNone/>
            </a:pPr>
            <a:r>
              <a:rPr lang="en-US" sz="2400" b="0" dirty="0" smtClean="0"/>
              <a:t>The </a:t>
            </a:r>
            <a:r>
              <a:rPr lang="en-US" sz="2400" b="0" dirty="0"/>
              <a:t>purpose o</a:t>
            </a:r>
            <a:r>
              <a:rPr lang="en-US" sz="2400" b="0" dirty="0" smtClean="0"/>
              <a:t>f </a:t>
            </a:r>
            <a:r>
              <a:rPr lang="en-US" sz="2400" b="0" dirty="0"/>
              <a:t>this study is to investigate the </a:t>
            </a:r>
            <a:r>
              <a:rPr lang="en-US" sz="2400" b="0" dirty="0" smtClean="0"/>
              <a:t>influence  of varying </a:t>
            </a:r>
            <a:r>
              <a:rPr lang="en-US" sz="2400" b="0" dirty="0" smtClean="0">
                <a:solidFill>
                  <a:srgbClr val="FF0000"/>
                </a:solidFill>
              </a:rPr>
              <a:t>nudging coefficients</a:t>
            </a:r>
            <a:r>
              <a:rPr lang="en-US" sz="2400" b="0" dirty="0" smtClean="0"/>
              <a:t> and assimilation </a:t>
            </a:r>
            <a:r>
              <a:rPr lang="en-US" sz="2400" b="0" dirty="0">
                <a:solidFill>
                  <a:srgbClr val="0B30FF"/>
                </a:solidFill>
              </a:rPr>
              <a:t>time </a:t>
            </a:r>
            <a:r>
              <a:rPr lang="en-US" sz="2400" b="0" dirty="0" smtClean="0">
                <a:solidFill>
                  <a:srgbClr val="0B30FF"/>
                </a:solidFill>
              </a:rPr>
              <a:t>windows</a:t>
            </a:r>
            <a:r>
              <a:rPr lang="en-US" sz="2400" b="0" dirty="0" smtClean="0"/>
              <a:t> on the short-term </a:t>
            </a:r>
            <a:r>
              <a:rPr lang="en-US" sz="2400" b="0" dirty="0"/>
              <a:t>precipitation forecasting. </a:t>
            </a:r>
          </a:p>
        </p:txBody>
      </p:sp>
      <mc:AlternateContent xmlns:mc="http://schemas.openxmlformats.org/markup-compatibility/2006" xmlns:a14="http://schemas.microsoft.com/office/drawing/2010/main">
        <mc:Choice Requires="a14">
          <p:sp>
            <p:nvSpPr>
              <p:cNvPr id="5" name="TextBox 4"/>
              <p:cNvSpPr txBox="1">
                <a:spLocks noChangeAspect="1"/>
              </p:cNvSpPr>
              <p:nvPr/>
            </p:nvSpPr>
            <p:spPr>
              <a:xfrm>
                <a:off x="1177323" y="2350607"/>
                <a:ext cx="6793992" cy="1976695"/>
              </a:xfrm>
              <a:prstGeom prst="rect">
                <a:avLst/>
              </a:prstGeom>
              <a:noFill/>
              <a:ln>
                <a:noFill/>
              </a:ln>
            </p:spPr>
            <p:txBody>
              <a:bodyPr wrap="squar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f>
                        <m:fPr>
                          <m:ctrlPr>
                            <a:rPr lang="is-IS" sz="2400" i="1" smtClean="0">
                              <a:latin typeface="Cambria Math" charset="0"/>
                              <a:ea typeface="Times New Roman" charset="0"/>
                              <a:cs typeface="Times New Roman" charset="0"/>
                            </a:rPr>
                          </m:ctrlPr>
                        </m:fPr>
                        <m:num>
                          <m:r>
                            <a:rPr lang="is-IS" sz="2400" i="1">
                              <a:latin typeface="Cambria Math" charset="0"/>
                              <a:ea typeface="Times New Roman" charset="0"/>
                              <a:cs typeface="Times New Roman" charset="0"/>
                            </a:rPr>
                            <m:t>𝜕</m:t>
                          </m:r>
                          <m:r>
                            <a:rPr lang="is-IS" sz="2400" i="1" smtClean="0">
                              <a:latin typeface="Cambria Math" charset="0"/>
                              <a:ea typeface="Times New Roman" charset="0"/>
                              <a:cs typeface="Times New Roman" charset="0"/>
                            </a:rPr>
                            <m:t>𝜇</m:t>
                          </m:r>
                          <m:r>
                            <a:rPr lang="en-US" sz="2400" b="0" i="1" smtClean="0">
                              <a:latin typeface="Cambria Math" charset="0"/>
                              <a:ea typeface="Times New Roman" charset="0"/>
                              <a:cs typeface="Times New Roman" charset="0"/>
                            </a:rPr>
                            <m:t>𝛼</m:t>
                          </m:r>
                        </m:num>
                        <m:den>
                          <m:r>
                            <a:rPr lang="is-IS" sz="2400" i="1" smtClean="0">
                              <a:latin typeface="Cambria Math" charset="0"/>
                              <a:ea typeface="Times New Roman" charset="0"/>
                              <a:cs typeface="Times New Roman" charset="0"/>
                            </a:rPr>
                            <m:t>𝜕</m:t>
                          </m:r>
                          <m:r>
                            <a:rPr lang="en-US" sz="2400" b="0" i="1" smtClean="0">
                              <a:latin typeface="Cambria Math" charset="0"/>
                              <a:ea typeface="Times New Roman" charset="0"/>
                              <a:cs typeface="Times New Roman" charset="0"/>
                            </a:rPr>
                            <m:t>𝑡</m:t>
                          </m:r>
                        </m:den>
                      </m:f>
                      <m:r>
                        <a:rPr lang="is-IS" sz="2400" i="1" smtClean="0">
                          <a:latin typeface="Cambria Math" charset="0"/>
                          <a:ea typeface="Times New Roman" charset="0"/>
                          <a:cs typeface="Times New Roman" charset="0"/>
                        </a:rPr>
                        <m:t>=</m:t>
                      </m:r>
                      <m:r>
                        <a:rPr lang="en-US" sz="2400" b="0" i="1" smtClean="0">
                          <a:latin typeface="Cambria Math" charset="0"/>
                          <a:ea typeface="Times New Roman" charset="0"/>
                          <a:cs typeface="Times New Roman" charset="0"/>
                        </a:rPr>
                        <m:t>𝐹</m:t>
                      </m:r>
                      <m:d>
                        <m:dPr>
                          <m:ctrlPr>
                            <a:rPr lang="is-IS" sz="2400" b="0" i="1" smtClean="0">
                              <a:latin typeface="Cambria Math" charset="0"/>
                              <a:ea typeface="Times New Roman" charset="0"/>
                              <a:cs typeface="Times New Roman" charset="0"/>
                            </a:rPr>
                          </m:ctrlPr>
                        </m:dPr>
                        <m:e>
                          <m:r>
                            <a:rPr lang="is-IS" sz="2400" b="0" i="1" smtClean="0">
                              <a:latin typeface="Cambria Math" charset="0"/>
                              <a:ea typeface="Times New Roman" charset="0"/>
                              <a:cs typeface="Times New Roman" charset="0"/>
                            </a:rPr>
                            <m:t>𝛼</m:t>
                          </m:r>
                          <m:r>
                            <a:rPr lang="en-US" sz="2400" b="0" i="1" smtClean="0">
                              <a:latin typeface="Cambria Math" charset="0"/>
                              <a:ea typeface="Times New Roman" charset="0"/>
                              <a:cs typeface="Times New Roman" charset="0"/>
                            </a:rPr>
                            <m:t>,</m:t>
                          </m:r>
                          <m:r>
                            <a:rPr lang="en-US" sz="2400" b="0" i="1" smtClean="0">
                              <a:latin typeface="Cambria Math" charset="0"/>
                              <a:ea typeface="Times New Roman" charset="0"/>
                              <a:cs typeface="Times New Roman" charset="0"/>
                            </a:rPr>
                            <m:t>𝑡</m:t>
                          </m:r>
                        </m:e>
                      </m:d>
                      <m:r>
                        <a:rPr lang="en-US" sz="2400" b="0" i="1" smtClean="0">
                          <a:latin typeface="Cambria Math" charset="0"/>
                          <a:ea typeface="Times New Roman" charset="0"/>
                          <a:cs typeface="Times New Roman" charset="0"/>
                        </a:rPr>
                        <m:t>+</m:t>
                      </m:r>
                      <m:sSub>
                        <m:sSubPr>
                          <m:ctrlPr>
                            <a:rPr lang="en-US" sz="2400" b="0" i="1" smtClean="0">
                              <a:latin typeface="Cambria Math" charset="0"/>
                              <a:ea typeface="Times New Roman" charset="0"/>
                              <a:cs typeface="Times New Roman" charset="0"/>
                            </a:rPr>
                          </m:ctrlPr>
                        </m:sSubPr>
                        <m:e>
                          <m:r>
                            <a:rPr lang="en-US" sz="2400" b="1" i="1" smtClean="0">
                              <a:solidFill>
                                <a:srgbClr val="FF0000"/>
                              </a:solidFill>
                              <a:latin typeface="Cambria Math" charset="0"/>
                              <a:ea typeface="Times New Roman" charset="0"/>
                              <a:cs typeface="Times New Roman" charset="0"/>
                            </a:rPr>
                            <m:t>𝑮</m:t>
                          </m:r>
                        </m:e>
                        <m:sub>
                          <m:r>
                            <a:rPr lang="en-US" sz="2400" b="0" i="1" smtClean="0">
                              <a:latin typeface="Cambria Math" charset="0"/>
                              <a:ea typeface="Times New Roman" charset="0"/>
                              <a:cs typeface="Times New Roman" charset="0"/>
                            </a:rPr>
                            <m:t>𝛼</m:t>
                          </m:r>
                        </m:sub>
                      </m:sSub>
                      <m:r>
                        <a:rPr lang="en-US" sz="2400" i="1">
                          <a:latin typeface="Cambria Math" charset="0"/>
                          <a:ea typeface="Times New Roman" charset="0"/>
                          <a:cs typeface="Times New Roman" charset="0"/>
                        </a:rPr>
                        <m:t>∙</m:t>
                      </m:r>
                      <m:sSub>
                        <m:sSubPr>
                          <m:ctrlPr>
                            <a:rPr lang="en-US" sz="2400" i="1">
                              <a:latin typeface="Cambria Math" charset="0"/>
                              <a:ea typeface="Times New Roman" charset="0"/>
                              <a:cs typeface="Times New Roman" charset="0"/>
                            </a:rPr>
                          </m:ctrlPr>
                        </m:sSubPr>
                        <m:e>
                          <m:r>
                            <a:rPr lang="en-US" sz="2400" i="1">
                              <a:latin typeface="Cambria Math" charset="0"/>
                              <a:ea typeface="Times New Roman" charset="0"/>
                              <a:cs typeface="Times New Roman" charset="0"/>
                            </a:rPr>
                            <m:t>𝑊</m:t>
                          </m:r>
                        </m:e>
                        <m:sub>
                          <m:r>
                            <a:rPr lang="en-US" sz="2400" b="0" i="1" smtClean="0">
                              <a:latin typeface="Cambria Math" charset="0"/>
                              <a:ea typeface="Times New Roman" charset="0"/>
                              <a:cs typeface="Times New Roman" charset="0"/>
                            </a:rPr>
                            <m:t>𝑡</m:t>
                          </m:r>
                        </m:sub>
                      </m:sSub>
                      <m:r>
                        <a:rPr lang="en-US" sz="2400" i="1">
                          <a:latin typeface="Cambria Math" charset="0"/>
                          <a:ea typeface="Times New Roman" charset="0"/>
                          <a:cs typeface="Times New Roman" charset="0"/>
                        </a:rPr>
                        <m:t>∙</m:t>
                      </m:r>
                      <m:sSub>
                        <m:sSubPr>
                          <m:ctrlPr>
                            <a:rPr lang="en-US" sz="2400" i="1">
                              <a:latin typeface="Cambria Math" charset="0"/>
                              <a:ea typeface="Times New Roman" charset="0"/>
                              <a:cs typeface="Times New Roman" charset="0"/>
                            </a:rPr>
                          </m:ctrlPr>
                        </m:sSubPr>
                        <m:e>
                          <m:r>
                            <a:rPr lang="en-US" sz="2400" b="0" i="1" smtClean="0">
                              <a:latin typeface="Cambria Math" charset="0"/>
                              <a:ea typeface="Times New Roman" charset="0"/>
                              <a:cs typeface="Times New Roman" charset="0"/>
                            </a:rPr>
                            <m:t>𝑊</m:t>
                          </m:r>
                        </m:e>
                        <m:sub>
                          <m:r>
                            <a:rPr lang="en-US" sz="2400" b="0" i="1" smtClean="0">
                              <a:latin typeface="Cambria Math" charset="0"/>
                              <a:ea typeface="Times New Roman" charset="0"/>
                              <a:cs typeface="Times New Roman" charset="0"/>
                            </a:rPr>
                            <m:t>𝑧</m:t>
                          </m:r>
                        </m:sub>
                      </m:sSub>
                      <m:r>
                        <a:rPr lang="en-US" sz="2400" i="1">
                          <a:latin typeface="Cambria Math" charset="0"/>
                          <a:ea typeface="Times New Roman" charset="0"/>
                          <a:cs typeface="Times New Roman" charset="0"/>
                        </a:rPr>
                        <m:t>∙</m:t>
                      </m:r>
                      <m:r>
                        <a:rPr lang="en-US" sz="2400" i="1" smtClean="0">
                          <a:latin typeface="Cambria Math" charset="0"/>
                          <a:ea typeface="Times New Roman" charset="0"/>
                          <a:cs typeface="Times New Roman" charset="0"/>
                        </a:rPr>
                        <m:t>𝜇</m:t>
                      </m:r>
                      <m:d>
                        <m:dPr>
                          <m:ctrlPr>
                            <a:rPr lang="is-IS" sz="2400" i="1" smtClean="0">
                              <a:latin typeface="Cambria Math" charset="0"/>
                              <a:ea typeface="Times New Roman" charset="0"/>
                              <a:cs typeface="Times New Roman" charset="0"/>
                            </a:rPr>
                          </m:ctrlPr>
                        </m:dPr>
                        <m:e>
                          <m:sSub>
                            <m:sSubPr>
                              <m:ctrlPr>
                                <a:rPr lang="en-US" sz="2400" i="1">
                                  <a:latin typeface="Cambria Math" charset="0"/>
                                  <a:ea typeface="Times New Roman" charset="0"/>
                                  <a:cs typeface="Times New Roman" charset="0"/>
                                </a:rPr>
                              </m:ctrlPr>
                            </m:sSubPr>
                            <m:e>
                              <m:r>
                                <a:rPr lang="en-US" sz="2400" i="1" smtClean="0">
                                  <a:latin typeface="Cambria Math" charset="0"/>
                                  <a:ea typeface="Times New Roman" charset="0"/>
                                  <a:cs typeface="Times New Roman" charset="0"/>
                                </a:rPr>
                                <m:t>𝛼</m:t>
                              </m:r>
                            </m:e>
                            <m:sub>
                              <m:r>
                                <a:rPr lang="en-US" sz="2400" b="0" i="1" smtClean="0">
                                  <a:latin typeface="Cambria Math" charset="0"/>
                                  <a:ea typeface="Times New Roman" charset="0"/>
                                  <a:cs typeface="Times New Roman" charset="0"/>
                                </a:rPr>
                                <m:t>𝑜</m:t>
                              </m:r>
                            </m:sub>
                          </m:sSub>
                          <m:r>
                            <a:rPr lang="en-US" sz="2400" b="0" i="1" smtClean="0">
                              <a:latin typeface="Cambria Math" charset="0"/>
                              <a:ea typeface="Times New Roman" charset="0"/>
                              <a:cs typeface="Times New Roman" charset="0"/>
                            </a:rPr>
                            <m:t>−</m:t>
                          </m:r>
                          <m:r>
                            <a:rPr lang="en-US" sz="2400" b="0" i="1" smtClean="0">
                              <a:latin typeface="Cambria Math" charset="0"/>
                              <a:ea typeface="Times New Roman" charset="0"/>
                              <a:cs typeface="Times New Roman" charset="0"/>
                            </a:rPr>
                            <m:t>𝛼</m:t>
                          </m:r>
                        </m:e>
                      </m:d>
                    </m:oMath>
                  </m:oMathPara>
                </a14:m>
                <a:endParaRPr lang="en-US" sz="2400" dirty="0" smtClean="0">
                  <a:latin typeface="Times New Roman" charset="0"/>
                  <a:ea typeface="Times New Roman" charset="0"/>
                  <a:cs typeface="Times New Roman" charset="0"/>
                </a:endParaRPr>
              </a:p>
              <a:p>
                <a:pPr>
                  <a:lnSpc>
                    <a:spcPct val="150000"/>
                  </a:lnSpc>
                </a:pPr>
                <a14:m>
                  <m:oMath xmlns:m="http://schemas.openxmlformats.org/officeDocument/2006/math">
                    <m:sSub>
                      <m:sSubPr>
                        <m:ctrlPr>
                          <a:rPr lang="en-US" sz="2000" i="1">
                            <a:latin typeface="Cambria Math" charset="0"/>
                            <a:ea typeface="Times New Roman" charset="0"/>
                            <a:cs typeface="Times New Roman" charset="0"/>
                          </a:rPr>
                        </m:ctrlPr>
                      </m:sSubPr>
                      <m:e>
                        <m:r>
                          <a:rPr lang="en-US" sz="2000" b="1" i="1">
                            <a:solidFill>
                              <a:srgbClr val="FF0000"/>
                            </a:solidFill>
                            <a:latin typeface="Cambria Math" charset="0"/>
                            <a:ea typeface="Times New Roman" charset="0"/>
                            <a:cs typeface="Times New Roman" charset="0"/>
                          </a:rPr>
                          <m:t>𝑮</m:t>
                        </m:r>
                      </m:e>
                      <m:sub>
                        <m:r>
                          <a:rPr lang="en-US" sz="2000" i="1">
                            <a:latin typeface="Cambria Math" charset="0"/>
                            <a:ea typeface="Times New Roman" charset="0"/>
                            <a:cs typeface="Times New Roman" charset="0"/>
                          </a:rPr>
                          <m:t>𝛼</m:t>
                        </m:r>
                      </m:sub>
                    </m:sSub>
                  </m:oMath>
                </a14:m>
                <a:r>
                  <a:rPr lang="en-US" sz="2000" dirty="0" smtClean="0"/>
                  <a:t> -- </a:t>
                </a:r>
                <a:r>
                  <a:rPr lang="en-US" sz="2000" dirty="0"/>
                  <a:t>nudging coefficient (nudging inverse time scale</a:t>
                </a:r>
                <a:r>
                  <a:rPr lang="en-US" sz="2000" dirty="0" smtClean="0"/>
                  <a:t>)</a:t>
                </a:r>
              </a:p>
              <a:p>
                <a:pPr>
                  <a:lnSpc>
                    <a:spcPct val="150000"/>
                  </a:lnSpc>
                </a:pPr>
                <a14:m>
                  <m:oMath xmlns:m="http://schemas.openxmlformats.org/officeDocument/2006/math">
                    <m:sSub>
                      <m:sSubPr>
                        <m:ctrlPr>
                          <a:rPr lang="en-US" sz="2000" i="1">
                            <a:latin typeface="Cambria Math" charset="0"/>
                            <a:ea typeface="Times New Roman" charset="0"/>
                            <a:cs typeface="Times New Roman" charset="0"/>
                          </a:rPr>
                        </m:ctrlPr>
                      </m:sSubPr>
                      <m:e>
                        <m:r>
                          <a:rPr lang="en-US" sz="2000" b="0" i="1" smtClean="0">
                            <a:latin typeface="Cambria Math" charset="0"/>
                            <a:ea typeface="Times New Roman" charset="0"/>
                            <a:cs typeface="Times New Roman" charset="0"/>
                          </a:rPr>
                          <m:t>𝑊</m:t>
                        </m:r>
                      </m:e>
                      <m:sub>
                        <m:r>
                          <a:rPr lang="en-US" sz="2000" b="0" i="1" smtClean="0">
                            <a:latin typeface="Cambria Math" charset="0"/>
                            <a:ea typeface="Times New Roman" charset="0"/>
                            <a:cs typeface="Times New Roman" charset="0"/>
                          </a:rPr>
                          <m:t>𝑡</m:t>
                        </m:r>
                      </m:sub>
                    </m:sSub>
                    <m:r>
                      <a:rPr lang="en-US" sz="2000" i="1">
                        <a:latin typeface="Cambria Math" charset="0"/>
                        <a:ea typeface="Times New Roman" charset="0"/>
                        <a:cs typeface="Times New Roman" charset="0"/>
                      </a:rPr>
                      <m:t> </m:t>
                    </m:r>
                  </m:oMath>
                </a14:m>
                <a:r>
                  <a:rPr lang="en-US" sz="2000" dirty="0" smtClean="0"/>
                  <a:t>-- temporal weight</a:t>
                </a:r>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1177323" y="2350607"/>
                <a:ext cx="6793992" cy="1976695"/>
              </a:xfrm>
              <a:prstGeom prst="rect">
                <a:avLst/>
              </a:prstGeom>
              <a:blipFill rotWithShape="0">
                <a:blip r:embed="rId3"/>
                <a:stretch>
                  <a:fillRect l="-1345" b="-24383"/>
                </a:stretch>
              </a:blipFill>
              <a:ln>
                <a:noFill/>
              </a:ln>
            </p:spPr>
            <p:txBody>
              <a:bodyPr/>
              <a:lstStyle/>
              <a:p>
                <a:r>
                  <a:rPr lang="en-US">
                    <a:noFill/>
                  </a:rPr>
                  <a:t> </a:t>
                </a:r>
              </a:p>
            </p:txBody>
          </p:sp>
        </mc:Fallback>
      </mc:AlternateContent>
      <p:grpSp>
        <p:nvGrpSpPr>
          <p:cNvPr id="72" name="Group 71"/>
          <p:cNvGrpSpPr/>
          <p:nvPr/>
        </p:nvGrpSpPr>
        <p:grpSpPr>
          <a:xfrm>
            <a:off x="945762" y="4485040"/>
            <a:ext cx="7028969" cy="1771673"/>
            <a:chOff x="935930" y="4593192"/>
            <a:chExt cx="7028969" cy="1771673"/>
          </a:xfrm>
        </p:grpSpPr>
        <p:grpSp>
          <p:nvGrpSpPr>
            <p:cNvPr id="63" name="Group 62"/>
            <p:cNvGrpSpPr/>
            <p:nvPr/>
          </p:nvGrpSpPr>
          <p:grpSpPr>
            <a:xfrm>
              <a:off x="1191768" y="4593192"/>
              <a:ext cx="6773131" cy="1771673"/>
              <a:chOff x="40801" y="4544526"/>
              <a:chExt cx="6773131" cy="1771673"/>
            </a:xfrm>
          </p:grpSpPr>
          <p:sp>
            <p:nvSpPr>
              <p:cNvPr id="14" name="TextBox 13"/>
              <p:cNvSpPr txBox="1"/>
              <p:nvPr/>
            </p:nvSpPr>
            <p:spPr>
              <a:xfrm>
                <a:off x="1683009" y="5941486"/>
                <a:ext cx="389850" cy="369332"/>
              </a:xfrm>
              <a:prstGeom prst="rect">
                <a:avLst/>
              </a:prstGeom>
              <a:noFill/>
            </p:spPr>
            <p:txBody>
              <a:bodyPr wrap="none" rtlCol="0">
                <a:spAutoFit/>
              </a:bodyPr>
              <a:lstStyle/>
              <a:p>
                <a:r>
                  <a:rPr lang="en-US" b="1" dirty="0" smtClean="0"/>
                  <a:t>t0</a:t>
                </a:r>
                <a:endParaRPr lang="en-US" b="1" dirty="0"/>
              </a:p>
            </p:txBody>
          </p:sp>
          <p:sp>
            <p:nvSpPr>
              <p:cNvPr id="15" name="TextBox 14"/>
              <p:cNvSpPr txBox="1"/>
              <p:nvPr/>
            </p:nvSpPr>
            <p:spPr>
              <a:xfrm>
                <a:off x="3217185" y="5946867"/>
                <a:ext cx="389850" cy="369332"/>
              </a:xfrm>
              <a:prstGeom prst="rect">
                <a:avLst/>
              </a:prstGeom>
              <a:noFill/>
            </p:spPr>
            <p:txBody>
              <a:bodyPr wrap="none" rtlCol="0">
                <a:spAutoFit/>
              </a:bodyPr>
              <a:lstStyle/>
              <a:p>
                <a:r>
                  <a:rPr lang="en-US" b="1" dirty="0" smtClean="0"/>
                  <a:t>t1</a:t>
                </a:r>
                <a:endParaRPr lang="en-US" b="1" dirty="0"/>
              </a:p>
            </p:txBody>
          </p:sp>
          <p:sp>
            <p:nvSpPr>
              <p:cNvPr id="16" name="TextBox 15"/>
              <p:cNvSpPr txBox="1"/>
              <p:nvPr/>
            </p:nvSpPr>
            <p:spPr>
              <a:xfrm>
                <a:off x="4758327" y="5934315"/>
                <a:ext cx="389850" cy="369332"/>
              </a:xfrm>
              <a:prstGeom prst="rect">
                <a:avLst/>
              </a:prstGeom>
              <a:noFill/>
            </p:spPr>
            <p:txBody>
              <a:bodyPr wrap="none" rtlCol="0">
                <a:spAutoFit/>
              </a:bodyPr>
              <a:lstStyle/>
              <a:p>
                <a:r>
                  <a:rPr lang="en-US" b="1" dirty="0" smtClean="0"/>
                  <a:t>t2</a:t>
                </a:r>
                <a:endParaRPr lang="en-US" b="1" dirty="0"/>
              </a:p>
            </p:txBody>
          </p:sp>
          <p:sp>
            <p:nvSpPr>
              <p:cNvPr id="8" name="TextBox 7"/>
              <p:cNvSpPr txBox="1"/>
              <p:nvPr/>
            </p:nvSpPr>
            <p:spPr>
              <a:xfrm>
                <a:off x="6035962" y="5253367"/>
                <a:ext cx="689099" cy="369332"/>
              </a:xfrm>
              <a:prstGeom prst="rect">
                <a:avLst/>
              </a:prstGeom>
              <a:noFill/>
            </p:spPr>
            <p:txBody>
              <a:bodyPr wrap="none" rtlCol="0">
                <a:spAutoFit/>
              </a:bodyPr>
              <a:lstStyle/>
              <a:p>
                <a:r>
                  <a:rPr lang="en-US" smtClean="0"/>
                  <a:t>Time</a:t>
                </a:r>
                <a:endParaRPr lang="en-US" dirty="0"/>
              </a:p>
            </p:txBody>
          </p:sp>
          <p:grpSp>
            <p:nvGrpSpPr>
              <p:cNvPr id="62" name="Group 61"/>
              <p:cNvGrpSpPr/>
              <p:nvPr/>
            </p:nvGrpSpPr>
            <p:grpSpPr>
              <a:xfrm>
                <a:off x="333600" y="4544526"/>
                <a:ext cx="6480332" cy="1406682"/>
                <a:chOff x="333600" y="4544526"/>
                <a:chExt cx="6480332" cy="1406682"/>
              </a:xfrm>
            </p:grpSpPr>
            <p:cxnSp>
              <p:nvCxnSpPr>
                <p:cNvPr id="9" name="Straight Arrow Connector 8"/>
                <p:cNvCxnSpPr/>
                <p:nvPr/>
              </p:nvCxnSpPr>
              <p:spPr>
                <a:xfrm>
                  <a:off x="521208" y="5752188"/>
                  <a:ext cx="629272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73919" y="5534214"/>
                  <a:ext cx="0" cy="4169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408816" y="5534214"/>
                  <a:ext cx="0" cy="4169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943713" y="5534214"/>
                  <a:ext cx="0" cy="4169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36448" y="4544526"/>
                  <a:ext cx="22593" cy="12076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1322986" y="5190077"/>
                  <a:ext cx="1119803" cy="552634"/>
                  <a:chOff x="1341274" y="5190077"/>
                  <a:chExt cx="1119803" cy="552634"/>
                </a:xfrm>
              </p:grpSpPr>
              <p:cxnSp>
                <p:nvCxnSpPr>
                  <p:cNvPr id="38" name="Straight Connector 37"/>
                  <p:cNvCxnSpPr/>
                  <p:nvPr/>
                </p:nvCxnSpPr>
                <p:spPr bwMode="auto">
                  <a:xfrm>
                    <a:off x="1539562" y="5205030"/>
                    <a:ext cx="675541" cy="0"/>
                  </a:xfrm>
                  <a:prstGeom prst="line">
                    <a:avLst/>
                  </a:prstGeom>
                  <a:solidFill>
                    <a:srgbClr val="00B8FF"/>
                  </a:solidFill>
                  <a:ln w="38100" cap="flat" cmpd="sng" algn="ctr">
                    <a:solidFill>
                      <a:srgbClr val="4A6EFF"/>
                    </a:solidFill>
                    <a:prstDash val="solid"/>
                    <a:round/>
                    <a:headEnd type="none" w="med" len="med"/>
                    <a:tailEnd type="none" w="med" len="med"/>
                  </a:ln>
                  <a:effectLst/>
                </p:spPr>
              </p:cxnSp>
              <p:cxnSp>
                <p:nvCxnSpPr>
                  <p:cNvPr id="39" name="Straight Connector 38"/>
                  <p:cNvCxnSpPr/>
                  <p:nvPr/>
                </p:nvCxnSpPr>
                <p:spPr bwMode="auto">
                  <a:xfrm flipV="1">
                    <a:off x="1341274" y="5190077"/>
                    <a:ext cx="204946" cy="552634"/>
                  </a:xfrm>
                  <a:prstGeom prst="line">
                    <a:avLst/>
                  </a:prstGeom>
                  <a:solidFill>
                    <a:srgbClr val="00B8FF"/>
                  </a:solidFill>
                  <a:ln w="38100" cap="flat" cmpd="sng" algn="ctr">
                    <a:solidFill>
                      <a:srgbClr val="4A6EFF"/>
                    </a:solidFill>
                    <a:prstDash val="solid"/>
                    <a:round/>
                    <a:headEnd type="none" w="med" len="med"/>
                    <a:tailEnd type="none" w="med" len="med"/>
                  </a:ln>
                  <a:effectLst/>
                </p:spPr>
              </p:cxnSp>
              <p:cxnSp>
                <p:nvCxnSpPr>
                  <p:cNvPr id="47" name="Straight Connector 46"/>
                  <p:cNvCxnSpPr/>
                  <p:nvPr/>
                </p:nvCxnSpPr>
                <p:spPr bwMode="auto">
                  <a:xfrm flipH="1" flipV="1">
                    <a:off x="2201619" y="5193206"/>
                    <a:ext cx="259458" cy="549505"/>
                  </a:xfrm>
                  <a:prstGeom prst="line">
                    <a:avLst/>
                  </a:prstGeom>
                  <a:solidFill>
                    <a:srgbClr val="00B8FF"/>
                  </a:solidFill>
                  <a:ln w="38100" cap="flat" cmpd="sng" algn="ctr">
                    <a:solidFill>
                      <a:srgbClr val="4A6EFF"/>
                    </a:solidFill>
                    <a:prstDash val="solid"/>
                    <a:round/>
                    <a:headEnd type="none" w="med" len="med"/>
                    <a:tailEnd type="none" w="med" len="med"/>
                  </a:ln>
                  <a:effectLst/>
                </p:spPr>
              </p:cxnSp>
            </p:grpSp>
            <p:grpSp>
              <p:nvGrpSpPr>
                <p:cNvPr id="51" name="Group 50"/>
                <p:cNvGrpSpPr/>
                <p:nvPr/>
              </p:nvGrpSpPr>
              <p:grpSpPr>
                <a:xfrm>
                  <a:off x="2856130" y="5187029"/>
                  <a:ext cx="1119803" cy="552634"/>
                  <a:chOff x="1341274" y="5190077"/>
                  <a:chExt cx="1119803" cy="552634"/>
                </a:xfrm>
              </p:grpSpPr>
              <p:cxnSp>
                <p:nvCxnSpPr>
                  <p:cNvPr id="52" name="Straight Connector 51"/>
                  <p:cNvCxnSpPr/>
                  <p:nvPr/>
                </p:nvCxnSpPr>
                <p:spPr bwMode="auto">
                  <a:xfrm>
                    <a:off x="1539562" y="5205030"/>
                    <a:ext cx="675541" cy="0"/>
                  </a:xfrm>
                  <a:prstGeom prst="line">
                    <a:avLst/>
                  </a:prstGeom>
                  <a:solidFill>
                    <a:srgbClr val="00B8FF"/>
                  </a:solidFill>
                  <a:ln w="38100" cap="flat" cmpd="sng" algn="ctr">
                    <a:solidFill>
                      <a:srgbClr val="4A6EFF"/>
                    </a:solidFill>
                    <a:prstDash val="solid"/>
                    <a:round/>
                    <a:headEnd type="none" w="med" len="med"/>
                    <a:tailEnd type="none" w="med" len="med"/>
                  </a:ln>
                  <a:effectLst/>
                </p:spPr>
              </p:cxnSp>
              <p:cxnSp>
                <p:nvCxnSpPr>
                  <p:cNvPr id="53" name="Straight Connector 52"/>
                  <p:cNvCxnSpPr/>
                  <p:nvPr/>
                </p:nvCxnSpPr>
                <p:spPr bwMode="auto">
                  <a:xfrm flipV="1">
                    <a:off x="1341274" y="5190077"/>
                    <a:ext cx="204946" cy="552634"/>
                  </a:xfrm>
                  <a:prstGeom prst="line">
                    <a:avLst/>
                  </a:prstGeom>
                  <a:solidFill>
                    <a:srgbClr val="00B8FF"/>
                  </a:solidFill>
                  <a:ln w="38100" cap="flat" cmpd="sng" algn="ctr">
                    <a:solidFill>
                      <a:srgbClr val="4A6EFF"/>
                    </a:solidFill>
                    <a:prstDash val="solid"/>
                    <a:round/>
                    <a:headEnd type="none" w="med" len="med"/>
                    <a:tailEnd type="none" w="med" len="med"/>
                  </a:ln>
                  <a:effectLst/>
                </p:spPr>
              </p:cxnSp>
              <p:cxnSp>
                <p:nvCxnSpPr>
                  <p:cNvPr id="54" name="Straight Connector 53"/>
                  <p:cNvCxnSpPr/>
                  <p:nvPr/>
                </p:nvCxnSpPr>
                <p:spPr bwMode="auto">
                  <a:xfrm flipH="1" flipV="1">
                    <a:off x="2201619" y="5193206"/>
                    <a:ext cx="259458" cy="549505"/>
                  </a:xfrm>
                  <a:prstGeom prst="line">
                    <a:avLst/>
                  </a:prstGeom>
                  <a:solidFill>
                    <a:srgbClr val="00B8FF"/>
                  </a:solidFill>
                  <a:ln w="38100" cap="flat" cmpd="sng" algn="ctr">
                    <a:solidFill>
                      <a:srgbClr val="4A6EFF"/>
                    </a:solidFill>
                    <a:prstDash val="solid"/>
                    <a:round/>
                    <a:headEnd type="none" w="med" len="med"/>
                    <a:tailEnd type="none" w="med" len="med"/>
                  </a:ln>
                  <a:effectLst/>
                </p:spPr>
              </p:cxnSp>
            </p:grpSp>
            <p:grpSp>
              <p:nvGrpSpPr>
                <p:cNvPr id="55" name="Group 54"/>
                <p:cNvGrpSpPr/>
                <p:nvPr/>
              </p:nvGrpSpPr>
              <p:grpSpPr>
                <a:xfrm>
                  <a:off x="4389274" y="5183981"/>
                  <a:ext cx="1119803" cy="552634"/>
                  <a:chOff x="1341274" y="5190077"/>
                  <a:chExt cx="1119803" cy="552634"/>
                </a:xfrm>
              </p:grpSpPr>
              <p:cxnSp>
                <p:nvCxnSpPr>
                  <p:cNvPr id="56" name="Straight Connector 55"/>
                  <p:cNvCxnSpPr/>
                  <p:nvPr/>
                </p:nvCxnSpPr>
                <p:spPr bwMode="auto">
                  <a:xfrm>
                    <a:off x="1539562" y="5205030"/>
                    <a:ext cx="675541" cy="0"/>
                  </a:xfrm>
                  <a:prstGeom prst="line">
                    <a:avLst/>
                  </a:prstGeom>
                  <a:solidFill>
                    <a:srgbClr val="00B8FF"/>
                  </a:solidFill>
                  <a:ln w="38100" cap="flat" cmpd="sng" algn="ctr">
                    <a:solidFill>
                      <a:srgbClr val="4A6EFF"/>
                    </a:solidFill>
                    <a:prstDash val="solid"/>
                    <a:round/>
                    <a:headEnd type="none" w="med" len="med"/>
                    <a:tailEnd type="none" w="med" len="med"/>
                  </a:ln>
                  <a:effectLst/>
                </p:spPr>
              </p:cxnSp>
              <p:cxnSp>
                <p:nvCxnSpPr>
                  <p:cNvPr id="57" name="Straight Connector 56"/>
                  <p:cNvCxnSpPr/>
                  <p:nvPr/>
                </p:nvCxnSpPr>
                <p:spPr bwMode="auto">
                  <a:xfrm flipV="1">
                    <a:off x="1341274" y="5190077"/>
                    <a:ext cx="204946" cy="552634"/>
                  </a:xfrm>
                  <a:prstGeom prst="line">
                    <a:avLst/>
                  </a:prstGeom>
                  <a:solidFill>
                    <a:srgbClr val="00B8FF"/>
                  </a:solidFill>
                  <a:ln w="38100" cap="flat" cmpd="sng" algn="ctr">
                    <a:solidFill>
                      <a:srgbClr val="4A6EFF"/>
                    </a:solidFill>
                    <a:prstDash val="solid"/>
                    <a:round/>
                    <a:headEnd type="none" w="med" len="med"/>
                    <a:tailEnd type="none" w="med" len="med"/>
                  </a:ln>
                  <a:effectLst/>
                </p:spPr>
              </p:cxnSp>
              <p:cxnSp>
                <p:nvCxnSpPr>
                  <p:cNvPr id="58" name="Straight Connector 57"/>
                  <p:cNvCxnSpPr/>
                  <p:nvPr/>
                </p:nvCxnSpPr>
                <p:spPr bwMode="auto">
                  <a:xfrm flipH="1" flipV="1">
                    <a:off x="2201619" y="5193206"/>
                    <a:ext cx="259458" cy="549505"/>
                  </a:xfrm>
                  <a:prstGeom prst="line">
                    <a:avLst/>
                  </a:prstGeom>
                  <a:solidFill>
                    <a:srgbClr val="00B8FF"/>
                  </a:solidFill>
                  <a:ln w="38100" cap="flat" cmpd="sng" algn="ctr">
                    <a:solidFill>
                      <a:srgbClr val="4A6EFF"/>
                    </a:solidFill>
                    <a:prstDash val="solid"/>
                    <a:round/>
                    <a:headEnd type="none" w="med" len="med"/>
                    <a:tailEnd type="none" w="med" len="med"/>
                  </a:ln>
                  <a:effectLst/>
                </p:spPr>
              </p:cxnSp>
            </p:grpSp>
            <p:cxnSp>
              <p:nvCxnSpPr>
                <p:cNvPr id="59" name="Straight Connector 58"/>
                <p:cNvCxnSpPr/>
                <p:nvPr/>
              </p:nvCxnSpPr>
              <p:spPr>
                <a:xfrm rot="5400000">
                  <a:off x="542097" y="4993485"/>
                  <a:ext cx="0" cy="4169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Rectangle 59"/>
              <p:cNvSpPr/>
              <p:nvPr/>
            </p:nvSpPr>
            <p:spPr>
              <a:xfrm>
                <a:off x="40801" y="5017316"/>
                <a:ext cx="312906" cy="369332"/>
              </a:xfrm>
              <a:prstGeom prst="rect">
                <a:avLst/>
              </a:prstGeom>
            </p:spPr>
            <p:txBody>
              <a:bodyPr wrap="none">
                <a:spAutoFit/>
              </a:bodyPr>
              <a:lstStyle/>
              <a:p>
                <a:r>
                  <a:rPr lang="en-US" b="1" dirty="0"/>
                  <a:t>1</a:t>
                </a:r>
              </a:p>
            </p:txBody>
          </p:sp>
          <p:sp>
            <p:nvSpPr>
              <p:cNvPr id="61" name="Rectangle 60"/>
              <p:cNvSpPr/>
              <p:nvPr/>
            </p:nvSpPr>
            <p:spPr>
              <a:xfrm>
                <a:off x="88403" y="5561036"/>
                <a:ext cx="272400" cy="338554"/>
              </a:xfrm>
              <a:prstGeom prst="rect">
                <a:avLst/>
              </a:prstGeom>
            </p:spPr>
            <p:txBody>
              <a:bodyPr wrap="square">
                <a:spAutoFit/>
              </a:bodyPr>
              <a:lstStyle/>
              <a:p>
                <a:r>
                  <a:rPr lang="en-US" altLang="zh-CN" sz="1600" b="1" smtClean="0"/>
                  <a:t>0</a:t>
                </a:r>
                <a:endParaRPr lang="en-US" sz="1600" b="1"/>
              </a:p>
            </p:txBody>
          </p:sp>
        </p:grpSp>
        <p:cxnSp>
          <p:nvCxnSpPr>
            <p:cNvPr id="65" name="Straight Connector 64"/>
            <p:cNvCxnSpPr/>
            <p:nvPr/>
          </p:nvCxnSpPr>
          <p:spPr bwMode="auto">
            <a:xfrm>
              <a:off x="2455665" y="4727448"/>
              <a:ext cx="0" cy="1073406"/>
            </a:xfrm>
            <a:prstGeom prst="line">
              <a:avLst/>
            </a:prstGeom>
            <a:solidFill>
              <a:srgbClr val="00B8FF"/>
            </a:solidFill>
            <a:ln w="25400" cap="flat" cmpd="sng" algn="ctr">
              <a:solidFill>
                <a:schemeClr val="tx1"/>
              </a:solidFill>
              <a:prstDash val="dash"/>
              <a:round/>
              <a:headEnd type="none" w="med" len="med"/>
              <a:tailEnd type="none" w="med" len="med"/>
            </a:ln>
            <a:effectLst/>
          </p:spPr>
        </p:cxnSp>
        <p:cxnSp>
          <p:nvCxnSpPr>
            <p:cNvPr id="67" name="Straight Connector 66"/>
            <p:cNvCxnSpPr/>
            <p:nvPr/>
          </p:nvCxnSpPr>
          <p:spPr bwMode="auto">
            <a:xfrm>
              <a:off x="3600114" y="4725056"/>
              <a:ext cx="0" cy="1073406"/>
            </a:xfrm>
            <a:prstGeom prst="line">
              <a:avLst/>
            </a:prstGeom>
            <a:solidFill>
              <a:srgbClr val="00B8FF"/>
            </a:solidFill>
            <a:ln w="25400" cap="flat" cmpd="sng" algn="ctr">
              <a:solidFill>
                <a:schemeClr val="tx1"/>
              </a:solidFill>
              <a:prstDash val="dash"/>
              <a:round/>
              <a:headEnd type="none" w="med" len="med"/>
              <a:tailEnd type="none" w="med" len="med"/>
            </a:ln>
            <a:effectLst/>
          </p:spPr>
        </p:cxnSp>
        <p:sp>
          <p:nvSpPr>
            <p:cNvPr id="68" name="TextBox 67"/>
            <p:cNvSpPr txBox="1"/>
            <p:nvPr/>
          </p:nvSpPr>
          <p:spPr>
            <a:xfrm>
              <a:off x="2427546" y="4648719"/>
              <a:ext cx="1223155" cy="307777"/>
            </a:xfrm>
            <a:prstGeom prst="rect">
              <a:avLst/>
            </a:prstGeom>
            <a:noFill/>
          </p:spPr>
          <p:txBody>
            <a:bodyPr wrap="none" rtlCol="0">
              <a:spAutoFit/>
            </a:bodyPr>
            <a:lstStyle/>
            <a:p>
              <a:r>
                <a:rPr lang="en-US" altLang="zh-CN" sz="1400" dirty="0" smtClean="0">
                  <a:solidFill>
                    <a:srgbClr val="0B30FF"/>
                  </a:solidFill>
                </a:rPr>
                <a:t>Time window</a:t>
              </a:r>
              <a:endParaRPr lang="en-US" sz="1400" dirty="0">
                <a:solidFill>
                  <a:srgbClr val="0B30FF"/>
                </a:solidFill>
              </a:endParaRPr>
            </a:p>
          </p:txBody>
        </p:sp>
        <p:cxnSp>
          <p:nvCxnSpPr>
            <p:cNvPr id="70" name="Straight Arrow Connector 69"/>
            <p:cNvCxnSpPr/>
            <p:nvPr/>
          </p:nvCxnSpPr>
          <p:spPr bwMode="auto">
            <a:xfrm>
              <a:off x="2473953" y="4987325"/>
              <a:ext cx="1110659" cy="0"/>
            </a:xfrm>
            <a:prstGeom prst="straightConnector1">
              <a:avLst/>
            </a:prstGeom>
            <a:solidFill>
              <a:srgbClr val="00B8FF"/>
            </a:solidFill>
            <a:ln w="15875" cap="flat" cmpd="sng" algn="ctr">
              <a:solidFill>
                <a:srgbClr val="0B30FF"/>
              </a:solidFill>
              <a:prstDash val="solid"/>
              <a:round/>
              <a:headEnd type="arrow" w="med" len="med"/>
              <a:tailEnd type="arrow" w="med" len="med"/>
            </a:ln>
            <a:effectLst/>
          </p:spPr>
        </p:cxnSp>
        <p:sp>
          <p:nvSpPr>
            <p:cNvPr id="71" name="Rectangle 70"/>
            <p:cNvSpPr/>
            <p:nvPr/>
          </p:nvSpPr>
          <p:spPr>
            <a:xfrm rot="16200000">
              <a:off x="997453" y="5097213"/>
              <a:ext cx="184731" cy="307777"/>
            </a:xfrm>
            <a:prstGeom prst="rect">
              <a:avLst/>
            </a:prstGeom>
          </p:spPr>
          <p:txBody>
            <a:bodyPr wrap="none">
              <a:spAutoFit/>
            </a:bodyPr>
            <a:lstStyle/>
            <a:p>
              <a:endParaRPr lang="en-US" sz="1400" dirty="0">
                <a:solidFill>
                  <a:srgbClr val="FF0000"/>
                </a:solidFill>
              </a:endParaRPr>
            </a:p>
          </p:txBody>
        </p:sp>
      </p:grpSp>
      <mc:AlternateContent xmlns:mc="http://schemas.openxmlformats.org/markup-compatibility/2006" xmlns:a14="http://schemas.microsoft.com/office/drawing/2010/main">
        <mc:Choice Requires="a14">
          <p:sp>
            <p:nvSpPr>
              <p:cNvPr id="4" name="Rectangle 3"/>
              <p:cNvSpPr/>
              <p:nvPr/>
            </p:nvSpPr>
            <p:spPr>
              <a:xfrm>
                <a:off x="853833" y="4949054"/>
                <a:ext cx="57682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ea typeface="Times New Roman" charset="0"/>
                              <a:cs typeface="Times New Roman" charset="0"/>
                            </a:rPr>
                          </m:ctrlPr>
                        </m:sSubPr>
                        <m:e>
                          <m:r>
                            <a:rPr lang="en-US" i="1">
                              <a:latin typeface="Cambria Math" charset="0"/>
                              <a:ea typeface="Times New Roman" charset="0"/>
                              <a:cs typeface="Times New Roman" charset="0"/>
                            </a:rPr>
                            <m:t>𝑊</m:t>
                          </m:r>
                        </m:e>
                        <m:sub>
                          <m:r>
                            <a:rPr lang="en-US" i="1">
                              <a:latin typeface="Cambria Math" charset="0"/>
                              <a:ea typeface="Times New Roman" charset="0"/>
                              <a:cs typeface="Times New Roman" charset="0"/>
                            </a:rPr>
                            <m:t>𝑡</m:t>
                          </m:r>
                        </m:sub>
                      </m:sSub>
                      <m:r>
                        <a:rPr lang="en-US" i="1">
                          <a:latin typeface="Cambria Math" charset="0"/>
                          <a:ea typeface="Times New Roman" charset="0"/>
                          <a:cs typeface="Times New Roman" charset="0"/>
                        </a:rPr>
                        <m:t> </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853833" y="4949054"/>
                <a:ext cx="576825" cy="369332"/>
              </a:xfrm>
              <a:prstGeom prst="rect">
                <a:avLst/>
              </a:prstGeom>
              <a:blipFill rotWithShape="0">
                <a:blip r:embed="rId4"/>
                <a:stretch>
                  <a:fillRect t="-96667" b="-125000"/>
                </a:stretch>
              </a:blipFill>
            </p:spPr>
            <p:txBody>
              <a:bodyPr/>
              <a:lstStyle/>
              <a:p>
                <a:r>
                  <a:rPr lang="en-US">
                    <a:noFill/>
                  </a:rPr>
                  <a:t> </a:t>
                </a:r>
              </a:p>
            </p:txBody>
          </p:sp>
        </mc:Fallback>
      </mc:AlternateContent>
    </p:spTree>
    <p:extLst>
      <p:ext uri="{BB962C8B-B14F-4D97-AF65-F5344CB8AC3E}">
        <p14:creationId xmlns:p14="http://schemas.microsoft.com/office/powerpoint/2010/main" val="857045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3088" y="205605"/>
            <a:ext cx="7792518" cy="461665"/>
          </a:xfrm>
          <a:prstGeom prst="rect">
            <a:avLst/>
          </a:prstGeom>
        </p:spPr>
        <p:txBody>
          <a:bodyPr wrap="none">
            <a:spAutoFit/>
          </a:bodyPr>
          <a:lstStyle/>
          <a:p>
            <a:r>
              <a:rPr lang="en-US" sz="2400" b="1">
                <a:latin typeface="+mj-lt"/>
              </a:rPr>
              <a:t>Observing System Simulation Experiments (OSSEs)</a:t>
            </a:r>
            <a:endParaRPr lang="en-US" sz="2400" b="1" dirty="0">
              <a:latin typeface="+mj-lt"/>
              <a:ea typeface="Arial" charset="0"/>
              <a:cs typeface="Arial" charset="0"/>
            </a:endParaRPr>
          </a:p>
        </p:txBody>
      </p:sp>
      <p:sp>
        <p:nvSpPr>
          <p:cNvPr id="3" name="TextBox 2"/>
          <p:cNvSpPr txBox="1"/>
          <p:nvPr/>
        </p:nvSpPr>
        <p:spPr>
          <a:xfrm>
            <a:off x="2850449" y="1025817"/>
            <a:ext cx="3429144" cy="369332"/>
          </a:xfrm>
          <a:prstGeom prst="rect">
            <a:avLst/>
          </a:prstGeom>
          <a:noFill/>
        </p:spPr>
        <p:txBody>
          <a:bodyPr wrap="none" rtlCol="0">
            <a:spAutoFit/>
          </a:bodyPr>
          <a:lstStyle/>
          <a:p>
            <a:r>
              <a:rPr lang="en-US" b="1" smtClean="0">
                <a:latin typeface="Arial" charset="0"/>
                <a:ea typeface="Arial" charset="0"/>
                <a:cs typeface="Arial" charset="0"/>
              </a:rPr>
              <a:t>Convective storm: 2016-04-26</a:t>
            </a:r>
            <a:endParaRPr lang="en-US" b="1" dirty="0">
              <a:latin typeface="Arial" charset="0"/>
              <a:ea typeface="Arial" charset="0"/>
              <a:cs typeface="Arial" charset="0"/>
            </a:endParaRPr>
          </a:p>
        </p:txBody>
      </p:sp>
      <p:grpSp>
        <p:nvGrpSpPr>
          <p:cNvPr id="6" name="Group 5"/>
          <p:cNvGrpSpPr/>
          <p:nvPr/>
        </p:nvGrpSpPr>
        <p:grpSpPr>
          <a:xfrm>
            <a:off x="435775" y="1526761"/>
            <a:ext cx="8339925" cy="2795477"/>
            <a:chOff x="435775" y="1450561"/>
            <a:chExt cx="8339925" cy="2795477"/>
          </a:xfrm>
        </p:grpSpPr>
        <p:grpSp>
          <p:nvGrpSpPr>
            <p:cNvPr id="38" name="Group 37"/>
            <p:cNvGrpSpPr/>
            <p:nvPr/>
          </p:nvGrpSpPr>
          <p:grpSpPr>
            <a:xfrm>
              <a:off x="459933" y="1450561"/>
              <a:ext cx="8315767" cy="912758"/>
              <a:chOff x="-550702" y="857250"/>
              <a:chExt cx="11866402" cy="1328859"/>
            </a:xfrm>
          </p:grpSpPr>
          <p:cxnSp>
            <p:nvCxnSpPr>
              <p:cNvPr id="7" name="Straight Arrow Connector 6"/>
              <p:cNvCxnSpPr/>
              <p:nvPr/>
            </p:nvCxnSpPr>
            <p:spPr>
              <a:xfrm flipV="1">
                <a:off x="1357490" y="1295400"/>
                <a:ext cx="9958210" cy="2006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71600" y="857250"/>
                <a:ext cx="0" cy="8382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514600" y="857250"/>
                <a:ext cx="0" cy="8382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33800" y="857250"/>
                <a:ext cx="0" cy="8382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953000" y="857250"/>
                <a:ext cx="0" cy="8382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096000" y="857250"/>
                <a:ext cx="0" cy="8382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315200" y="857250"/>
                <a:ext cx="0" cy="8382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763000" y="857250"/>
                <a:ext cx="0" cy="8382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134600" y="857250"/>
                <a:ext cx="0" cy="8382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439248" y="1668788"/>
                <a:ext cx="1011509" cy="492890"/>
              </a:xfrm>
              <a:prstGeom prst="rect">
                <a:avLst/>
              </a:prstGeom>
              <a:noFill/>
            </p:spPr>
            <p:txBody>
              <a:bodyPr wrap="none" rtlCol="0">
                <a:spAutoFit/>
              </a:bodyPr>
              <a:lstStyle/>
              <a:p>
                <a:r>
                  <a:rPr lang="en-US" altLang="zh-CN" sz="1600" b="1" smtClean="0">
                    <a:latin typeface="Arial" charset="0"/>
                    <a:ea typeface="Arial" charset="0"/>
                    <a:cs typeface="Arial" charset="0"/>
                  </a:rPr>
                  <a:t>09:00</a:t>
                </a:r>
                <a:endParaRPr lang="en-US" sz="1600" b="1">
                  <a:latin typeface="Arial" charset="0"/>
                  <a:ea typeface="Arial" charset="0"/>
                  <a:cs typeface="Arial" charset="0"/>
                </a:endParaRPr>
              </a:p>
            </p:txBody>
          </p:sp>
          <p:sp>
            <p:nvSpPr>
              <p:cNvPr id="20" name="TextBox 19"/>
              <p:cNvSpPr txBox="1"/>
              <p:nvPr/>
            </p:nvSpPr>
            <p:spPr>
              <a:xfrm>
                <a:off x="1995589" y="1668788"/>
                <a:ext cx="1011509" cy="492890"/>
              </a:xfrm>
              <a:prstGeom prst="rect">
                <a:avLst/>
              </a:prstGeom>
              <a:noFill/>
            </p:spPr>
            <p:txBody>
              <a:bodyPr wrap="none" rtlCol="0">
                <a:spAutoFit/>
              </a:bodyPr>
              <a:lstStyle/>
              <a:p>
                <a:r>
                  <a:rPr lang="en-US" altLang="zh-CN" sz="1600" b="1" smtClean="0">
                    <a:latin typeface="Arial" charset="0"/>
                    <a:ea typeface="Arial" charset="0"/>
                    <a:cs typeface="Arial" charset="0"/>
                  </a:rPr>
                  <a:t>03:00</a:t>
                </a:r>
                <a:endParaRPr lang="en-US" sz="1600" b="1">
                  <a:latin typeface="Arial" charset="0"/>
                  <a:ea typeface="Arial" charset="0"/>
                  <a:cs typeface="Arial" charset="0"/>
                </a:endParaRPr>
              </a:p>
            </p:txBody>
          </p:sp>
          <p:sp>
            <p:nvSpPr>
              <p:cNvPr id="21" name="TextBox 20"/>
              <p:cNvSpPr txBox="1"/>
              <p:nvPr/>
            </p:nvSpPr>
            <p:spPr>
              <a:xfrm>
                <a:off x="3217421" y="1693219"/>
                <a:ext cx="1011509" cy="492890"/>
              </a:xfrm>
              <a:prstGeom prst="rect">
                <a:avLst/>
              </a:prstGeom>
              <a:noFill/>
            </p:spPr>
            <p:txBody>
              <a:bodyPr wrap="none" rtlCol="0">
                <a:spAutoFit/>
              </a:bodyPr>
              <a:lstStyle/>
              <a:p>
                <a:r>
                  <a:rPr lang="en-US" altLang="zh-CN" sz="1600" b="1" dirty="0" smtClean="0">
                    <a:latin typeface="Arial" charset="0"/>
                    <a:ea typeface="Arial" charset="0"/>
                    <a:cs typeface="Arial" charset="0"/>
                  </a:rPr>
                  <a:t>06:00</a:t>
                </a:r>
                <a:endParaRPr lang="en-US" sz="1600" b="1" dirty="0">
                  <a:latin typeface="Arial" charset="0"/>
                  <a:ea typeface="Arial" charset="0"/>
                  <a:cs typeface="Arial" charset="0"/>
                </a:endParaRPr>
              </a:p>
            </p:txBody>
          </p:sp>
          <p:sp>
            <p:nvSpPr>
              <p:cNvPr id="22" name="TextBox 21"/>
              <p:cNvSpPr txBox="1"/>
              <p:nvPr/>
            </p:nvSpPr>
            <p:spPr>
              <a:xfrm>
                <a:off x="852592" y="1656546"/>
                <a:ext cx="1011509" cy="492890"/>
              </a:xfrm>
              <a:prstGeom prst="rect">
                <a:avLst/>
              </a:prstGeom>
              <a:noFill/>
            </p:spPr>
            <p:txBody>
              <a:bodyPr wrap="none" rtlCol="0">
                <a:spAutoFit/>
              </a:bodyPr>
              <a:lstStyle/>
              <a:p>
                <a:r>
                  <a:rPr lang="en-US" altLang="zh-CN" sz="1600" b="1" smtClean="0">
                    <a:latin typeface="Arial" charset="0"/>
                    <a:ea typeface="Arial" charset="0"/>
                    <a:cs typeface="Arial" charset="0"/>
                  </a:rPr>
                  <a:t>00:00</a:t>
                </a:r>
                <a:endParaRPr lang="en-US" sz="1600" b="1" dirty="0">
                  <a:latin typeface="Arial" charset="0"/>
                  <a:ea typeface="Arial" charset="0"/>
                  <a:cs typeface="Arial" charset="0"/>
                </a:endParaRPr>
              </a:p>
            </p:txBody>
          </p:sp>
          <p:sp>
            <p:nvSpPr>
              <p:cNvPr id="23" name="TextBox 22"/>
              <p:cNvSpPr txBox="1"/>
              <p:nvPr/>
            </p:nvSpPr>
            <p:spPr>
              <a:xfrm>
                <a:off x="9618219" y="1652784"/>
                <a:ext cx="1011509" cy="492890"/>
              </a:xfrm>
              <a:prstGeom prst="rect">
                <a:avLst/>
              </a:prstGeom>
              <a:noFill/>
            </p:spPr>
            <p:txBody>
              <a:bodyPr wrap="none" rtlCol="0">
                <a:spAutoFit/>
              </a:bodyPr>
              <a:lstStyle/>
              <a:p>
                <a:r>
                  <a:rPr lang="en-US" altLang="zh-CN" sz="1600" b="1" smtClean="0">
                    <a:latin typeface="Arial" charset="0"/>
                    <a:ea typeface="Arial" charset="0"/>
                    <a:cs typeface="Arial" charset="0"/>
                  </a:rPr>
                  <a:t>21:00</a:t>
                </a:r>
                <a:endParaRPr lang="en-US" sz="1600" b="1">
                  <a:latin typeface="Arial" charset="0"/>
                  <a:ea typeface="Arial" charset="0"/>
                  <a:cs typeface="Arial" charset="0"/>
                </a:endParaRPr>
              </a:p>
            </p:txBody>
          </p:sp>
          <p:sp>
            <p:nvSpPr>
              <p:cNvPr id="24" name="TextBox 23"/>
              <p:cNvSpPr txBox="1"/>
              <p:nvPr/>
            </p:nvSpPr>
            <p:spPr>
              <a:xfrm>
                <a:off x="6798820" y="1645909"/>
                <a:ext cx="1011509" cy="492890"/>
              </a:xfrm>
              <a:prstGeom prst="rect">
                <a:avLst/>
              </a:prstGeom>
              <a:noFill/>
            </p:spPr>
            <p:txBody>
              <a:bodyPr wrap="none" rtlCol="0">
                <a:spAutoFit/>
              </a:bodyPr>
              <a:lstStyle/>
              <a:p>
                <a:r>
                  <a:rPr lang="en-US" altLang="zh-CN" sz="1600" b="1" smtClean="0">
                    <a:latin typeface="Arial" charset="0"/>
                    <a:ea typeface="Arial" charset="0"/>
                    <a:cs typeface="Arial" charset="0"/>
                  </a:rPr>
                  <a:t>15:00</a:t>
                </a:r>
                <a:endParaRPr lang="en-US" sz="1600" b="1" dirty="0">
                  <a:latin typeface="Arial" charset="0"/>
                  <a:ea typeface="Arial" charset="0"/>
                  <a:cs typeface="Arial" charset="0"/>
                </a:endParaRPr>
              </a:p>
            </p:txBody>
          </p:sp>
          <p:sp>
            <p:nvSpPr>
              <p:cNvPr id="25" name="TextBox 24"/>
              <p:cNvSpPr txBox="1"/>
              <p:nvPr/>
            </p:nvSpPr>
            <p:spPr>
              <a:xfrm>
                <a:off x="8246618" y="1639454"/>
                <a:ext cx="1011509" cy="492890"/>
              </a:xfrm>
              <a:prstGeom prst="rect">
                <a:avLst/>
              </a:prstGeom>
              <a:noFill/>
            </p:spPr>
            <p:txBody>
              <a:bodyPr wrap="none" rtlCol="0">
                <a:spAutoFit/>
              </a:bodyPr>
              <a:lstStyle/>
              <a:p>
                <a:r>
                  <a:rPr lang="en-US" altLang="zh-CN" sz="1600" b="1" smtClean="0">
                    <a:latin typeface="Arial" charset="0"/>
                    <a:ea typeface="Arial" charset="0"/>
                    <a:cs typeface="Arial" charset="0"/>
                  </a:rPr>
                  <a:t>18:00</a:t>
                </a:r>
                <a:endParaRPr lang="en-US" sz="1600" b="1" dirty="0">
                  <a:latin typeface="Arial" charset="0"/>
                  <a:ea typeface="Arial" charset="0"/>
                  <a:cs typeface="Arial" charset="0"/>
                </a:endParaRPr>
              </a:p>
            </p:txBody>
          </p:sp>
          <p:sp>
            <p:nvSpPr>
              <p:cNvPr id="26" name="TextBox 25"/>
              <p:cNvSpPr txBox="1"/>
              <p:nvPr/>
            </p:nvSpPr>
            <p:spPr>
              <a:xfrm>
                <a:off x="5579618" y="1650680"/>
                <a:ext cx="1011509" cy="492890"/>
              </a:xfrm>
              <a:prstGeom prst="rect">
                <a:avLst/>
              </a:prstGeom>
              <a:noFill/>
            </p:spPr>
            <p:txBody>
              <a:bodyPr wrap="none" rtlCol="0">
                <a:spAutoFit/>
              </a:bodyPr>
              <a:lstStyle/>
              <a:p>
                <a:r>
                  <a:rPr lang="en-US" altLang="zh-CN" sz="1600" b="1" smtClean="0">
                    <a:latin typeface="Arial" charset="0"/>
                    <a:ea typeface="Arial" charset="0"/>
                    <a:cs typeface="Arial" charset="0"/>
                  </a:rPr>
                  <a:t>12:00</a:t>
                </a:r>
                <a:endParaRPr lang="en-US" sz="1600" b="1" dirty="0">
                  <a:latin typeface="Arial" charset="0"/>
                  <a:ea typeface="Arial" charset="0"/>
                  <a:cs typeface="Arial" charset="0"/>
                </a:endParaRPr>
              </a:p>
            </p:txBody>
          </p:sp>
          <p:sp>
            <p:nvSpPr>
              <p:cNvPr id="32" name="TextBox 31"/>
              <p:cNvSpPr txBox="1"/>
              <p:nvPr/>
            </p:nvSpPr>
            <p:spPr>
              <a:xfrm>
                <a:off x="-550702" y="1029044"/>
                <a:ext cx="1819161" cy="537700"/>
              </a:xfrm>
              <a:prstGeom prst="rect">
                <a:avLst/>
              </a:prstGeom>
              <a:noFill/>
            </p:spPr>
            <p:txBody>
              <a:bodyPr wrap="none" rtlCol="0">
                <a:spAutoFit/>
              </a:bodyPr>
              <a:lstStyle/>
              <a:p>
                <a:r>
                  <a:rPr lang="en-US" b="1" dirty="0" smtClean="0">
                    <a:solidFill>
                      <a:srgbClr val="FF0000"/>
                    </a:solidFill>
                    <a:latin typeface="Arial" charset="0"/>
                    <a:ea typeface="Arial" charset="0"/>
                    <a:cs typeface="Arial" charset="0"/>
                  </a:rPr>
                  <a:t>Truth Run</a:t>
                </a:r>
                <a:endParaRPr lang="en-US" b="1" dirty="0">
                  <a:solidFill>
                    <a:srgbClr val="FF0000"/>
                  </a:solidFill>
                  <a:latin typeface="Arial" charset="0"/>
                  <a:ea typeface="Arial" charset="0"/>
                  <a:cs typeface="Arial" charset="0"/>
                </a:endParaRPr>
              </a:p>
            </p:txBody>
          </p:sp>
        </p:grpSp>
        <p:sp>
          <p:nvSpPr>
            <p:cNvPr id="43" name="TextBox 42"/>
            <p:cNvSpPr txBox="1"/>
            <p:nvPr/>
          </p:nvSpPr>
          <p:spPr>
            <a:xfrm>
              <a:off x="435775" y="1838203"/>
              <a:ext cx="1172817" cy="338554"/>
            </a:xfrm>
            <a:prstGeom prst="rect">
              <a:avLst/>
            </a:prstGeom>
            <a:noFill/>
          </p:spPr>
          <p:txBody>
            <a:bodyPr wrap="none" rtlCol="0">
              <a:spAutoFit/>
            </a:bodyPr>
            <a:lstStyle/>
            <a:p>
              <a:r>
                <a:rPr lang="en-US" altLang="zh-CN" sz="1600" b="1" dirty="0" smtClean="0">
                  <a:solidFill>
                    <a:srgbClr val="000000"/>
                  </a:solidFill>
                  <a:latin typeface="Arial" charset="0"/>
                  <a:ea typeface="Arial" charset="0"/>
                  <a:cs typeface="Arial" charset="0"/>
                </a:rPr>
                <a:t>(FNL</a:t>
              </a:r>
              <a:r>
                <a:rPr lang="zh-CN" altLang="en-US" sz="1600" b="1" dirty="0" smtClean="0">
                  <a:solidFill>
                    <a:srgbClr val="000000"/>
                  </a:solidFill>
                  <a:latin typeface="Arial" charset="0"/>
                  <a:ea typeface="Arial" charset="0"/>
                  <a:cs typeface="Arial" charset="0"/>
                </a:rPr>
                <a:t> </a:t>
              </a:r>
              <a:r>
                <a:rPr lang="en-US" altLang="zh-CN" sz="1600" b="1" dirty="0" smtClean="0">
                  <a:solidFill>
                    <a:srgbClr val="000000"/>
                  </a:solidFill>
                  <a:latin typeface="Arial" charset="0"/>
                  <a:ea typeface="Arial" charset="0"/>
                  <a:cs typeface="Arial" charset="0"/>
                </a:rPr>
                <a:t>0.25)</a:t>
              </a:r>
              <a:endParaRPr lang="en-US" sz="1600" b="1" dirty="0">
                <a:solidFill>
                  <a:srgbClr val="000000"/>
                </a:solidFill>
                <a:latin typeface="Arial" charset="0"/>
                <a:ea typeface="Arial" charset="0"/>
                <a:cs typeface="Arial" charset="0"/>
              </a:endParaRPr>
            </a:p>
          </p:txBody>
        </p:sp>
        <p:cxnSp>
          <p:nvCxnSpPr>
            <p:cNvPr id="30" name="Straight Arrow Connector 29"/>
            <p:cNvCxnSpPr/>
            <p:nvPr/>
          </p:nvCxnSpPr>
          <p:spPr>
            <a:xfrm>
              <a:off x="4086967" y="2992969"/>
              <a:ext cx="2225570" cy="0"/>
            </a:xfrm>
            <a:prstGeom prst="straightConnector1">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04479" y="2807170"/>
              <a:ext cx="2270814" cy="369332"/>
            </a:xfrm>
            <a:prstGeom prst="rect">
              <a:avLst/>
            </a:prstGeom>
            <a:noFill/>
          </p:spPr>
          <p:txBody>
            <a:bodyPr wrap="none" rtlCol="0">
              <a:spAutoFit/>
            </a:bodyPr>
            <a:lstStyle/>
            <a:p>
              <a:r>
                <a:rPr lang="en-US" b="1" dirty="0" smtClean="0">
                  <a:solidFill>
                    <a:srgbClr val="FF0000"/>
                  </a:solidFill>
                  <a:latin typeface="Arial" charset="0"/>
                  <a:ea typeface="Arial" charset="0"/>
                  <a:cs typeface="Arial" charset="0"/>
                </a:rPr>
                <a:t>C</a:t>
              </a:r>
              <a:r>
                <a:rPr lang="en-US" altLang="zh-CN" b="1" dirty="0" smtClean="0">
                  <a:solidFill>
                    <a:srgbClr val="FF0000"/>
                  </a:solidFill>
                  <a:latin typeface="Arial" charset="0"/>
                  <a:ea typeface="Arial" charset="0"/>
                  <a:cs typeface="Arial" charset="0"/>
                </a:rPr>
                <a:t>TRL</a:t>
              </a:r>
              <a:r>
                <a:rPr lang="en-US" b="1" dirty="0" smtClean="0">
                  <a:solidFill>
                    <a:srgbClr val="FF0000"/>
                  </a:solidFill>
                  <a:latin typeface="Arial" charset="0"/>
                  <a:ea typeface="Arial" charset="0"/>
                  <a:cs typeface="Arial" charset="0"/>
                </a:rPr>
                <a:t> (</a:t>
              </a:r>
              <a:r>
                <a:rPr lang="en-US" b="1" smtClean="0">
                  <a:solidFill>
                    <a:srgbClr val="FF0000"/>
                  </a:solidFill>
                  <a:latin typeface="Arial" charset="0"/>
                  <a:ea typeface="Arial" charset="0"/>
                  <a:cs typeface="Arial" charset="0"/>
                </a:rPr>
                <a:t>NO DA) Run</a:t>
              </a:r>
              <a:endParaRPr lang="en-US" b="1" dirty="0">
                <a:solidFill>
                  <a:srgbClr val="FF0000"/>
                </a:solidFill>
                <a:latin typeface="Arial" charset="0"/>
                <a:ea typeface="Arial" charset="0"/>
                <a:cs typeface="Arial" charset="0"/>
              </a:endParaRPr>
            </a:p>
          </p:txBody>
        </p:sp>
        <p:sp>
          <p:nvSpPr>
            <p:cNvPr id="44" name="TextBox 43"/>
            <p:cNvSpPr txBox="1"/>
            <p:nvPr/>
          </p:nvSpPr>
          <p:spPr>
            <a:xfrm>
              <a:off x="853467" y="3079156"/>
              <a:ext cx="1632278" cy="338554"/>
            </a:xfrm>
            <a:prstGeom prst="rect">
              <a:avLst/>
            </a:prstGeom>
            <a:noFill/>
          </p:spPr>
          <p:txBody>
            <a:bodyPr wrap="none" rtlCol="0">
              <a:spAutoFit/>
            </a:bodyPr>
            <a:lstStyle/>
            <a:p>
              <a:r>
                <a:rPr lang="en-US" altLang="zh-CN" sz="1600" b="1" dirty="0" smtClean="0">
                  <a:latin typeface="Arial" charset="0"/>
                  <a:ea typeface="Arial" charset="0"/>
                  <a:cs typeface="Arial" charset="0"/>
                </a:rPr>
                <a:t>(ERA-</a:t>
              </a:r>
              <a:r>
                <a:rPr lang="en-US" altLang="zh-CN" sz="1600" b="1" dirty="0" err="1" smtClean="0">
                  <a:latin typeface="Arial" charset="0"/>
                  <a:ea typeface="Arial" charset="0"/>
                  <a:cs typeface="Arial" charset="0"/>
                </a:rPr>
                <a:t>Intermin</a:t>
              </a:r>
              <a:r>
                <a:rPr lang="en-US" altLang="zh-CN" sz="1600" b="1" dirty="0" smtClean="0">
                  <a:latin typeface="Arial" charset="0"/>
                  <a:ea typeface="Arial" charset="0"/>
                  <a:cs typeface="Arial" charset="0"/>
                </a:rPr>
                <a:t>)</a:t>
              </a:r>
              <a:endParaRPr lang="en-US" sz="1600" b="1" dirty="0">
                <a:latin typeface="Arial" charset="0"/>
                <a:ea typeface="Arial" charset="0"/>
                <a:cs typeface="Arial" charset="0"/>
              </a:endParaRPr>
            </a:p>
          </p:txBody>
        </p:sp>
        <p:cxnSp>
          <p:nvCxnSpPr>
            <p:cNvPr id="62" name="Straight Connector 61"/>
            <p:cNvCxnSpPr/>
            <p:nvPr/>
          </p:nvCxnSpPr>
          <p:spPr>
            <a:xfrm>
              <a:off x="2852263" y="2705100"/>
              <a:ext cx="0" cy="5757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086967" y="2705100"/>
              <a:ext cx="0" cy="5757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2852263" y="2992969"/>
              <a:ext cx="1234704" cy="0"/>
            </a:xfrm>
            <a:prstGeom prst="straightConnector1">
              <a:avLst/>
            </a:prstGeom>
            <a:ln w="444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312537" y="2705100"/>
              <a:ext cx="0" cy="575738"/>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6312537" y="2992969"/>
              <a:ext cx="2437763"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964565" y="3242738"/>
              <a:ext cx="708848" cy="338554"/>
            </a:xfrm>
            <a:prstGeom prst="rect">
              <a:avLst/>
            </a:prstGeom>
            <a:noFill/>
          </p:spPr>
          <p:txBody>
            <a:bodyPr wrap="none" rtlCol="0">
              <a:spAutoFit/>
            </a:bodyPr>
            <a:lstStyle/>
            <a:p>
              <a:r>
                <a:rPr lang="en-US" altLang="zh-CN" sz="1600" b="1" smtClean="0">
                  <a:latin typeface="Arial" charset="0"/>
                  <a:ea typeface="Arial" charset="0"/>
                  <a:cs typeface="Arial" charset="0"/>
                </a:rPr>
                <a:t>12:00</a:t>
              </a:r>
              <a:endParaRPr lang="en-US" sz="1600" b="1" dirty="0">
                <a:latin typeface="Arial" charset="0"/>
                <a:ea typeface="Arial" charset="0"/>
                <a:cs typeface="Arial" charset="0"/>
              </a:endParaRPr>
            </a:p>
          </p:txBody>
        </p:sp>
        <p:sp>
          <p:nvSpPr>
            <p:cNvPr id="72" name="TextBox 71"/>
            <p:cNvSpPr txBox="1"/>
            <p:nvPr/>
          </p:nvSpPr>
          <p:spPr>
            <a:xfrm>
              <a:off x="3722634" y="3250549"/>
              <a:ext cx="697563" cy="338554"/>
            </a:xfrm>
            <a:prstGeom prst="rect">
              <a:avLst/>
            </a:prstGeom>
            <a:noFill/>
          </p:spPr>
          <p:txBody>
            <a:bodyPr wrap="none" rtlCol="0">
              <a:spAutoFit/>
            </a:bodyPr>
            <a:lstStyle/>
            <a:p>
              <a:r>
                <a:rPr lang="en-US" altLang="zh-CN" sz="1600" b="1" dirty="0" smtClean="0">
                  <a:latin typeface="Arial" charset="0"/>
                  <a:ea typeface="Arial" charset="0"/>
                  <a:cs typeface="Arial" charset="0"/>
                </a:rPr>
                <a:t>11:00</a:t>
              </a:r>
              <a:endParaRPr lang="en-US" sz="1600" b="1" dirty="0">
                <a:latin typeface="Arial" charset="0"/>
                <a:ea typeface="Arial" charset="0"/>
                <a:cs typeface="Arial" charset="0"/>
              </a:endParaRPr>
            </a:p>
          </p:txBody>
        </p:sp>
        <p:cxnSp>
          <p:nvCxnSpPr>
            <p:cNvPr id="92" name="Straight Connector 91"/>
            <p:cNvCxnSpPr/>
            <p:nvPr/>
          </p:nvCxnSpPr>
          <p:spPr>
            <a:xfrm>
              <a:off x="6325237" y="3630271"/>
              <a:ext cx="0" cy="5757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4084115" y="3918918"/>
              <a:ext cx="4569327" cy="3243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084115" y="3630271"/>
              <a:ext cx="0" cy="5757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Down Arrow 94"/>
            <p:cNvSpPr/>
            <p:nvPr/>
          </p:nvSpPr>
          <p:spPr>
            <a:xfrm>
              <a:off x="3960220" y="3632887"/>
              <a:ext cx="247788" cy="29932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050">
                <a:solidFill>
                  <a:srgbClr val="FF0000"/>
                </a:solidFill>
              </a:endParaRPr>
            </a:p>
          </p:txBody>
        </p:sp>
        <p:sp>
          <p:nvSpPr>
            <p:cNvPr id="96" name="Down Arrow 95"/>
            <p:cNvSpPr/>
            <p:nvPr/>
          </p:nvSpPr>
          <p:spPr>
            <a:xfrm>
              <a:off x="5090232" y="3613221"/>
              <a:ext cx="247788" cy="29932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050">
                <a:solidFill>
                  <a:srgbClr val="FF0000"/>
                </a:solidFill>
              </a:endParaRPr>
            </a:p>
          </p:txBody>
        </p:sp>
        <p:sp>
          <p:nvSpPr>
            <p:cNvPr id="97" name="Down Arrow 96"/>
            <p:cNvSpPr/>
            <p:nvPr/>
          </p:nvSpPr>
          <p:spPr>
            <a:xfrm>
              <a:off x="6197963" y="3613222"/>
              <a:ext cx="247788" cy="29932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050">
                <a:solidFill>
                  <a:srgbClr val="FF0000"/>
                </a:solidFill>
              </a:endParaRPr>
            </a:p>
          </p:txBody>
        </p:sp>
        <p:sp>
          <p:nvSpPr>
            <p:cNvPr id="98" name="Down Arrow 97"/>
            <p:cNvSpPr/>
            <p:nvPr/>
          </p:nvSpPr>
          <p:spPr>
            <a:xfrm>
              <a:off x="5658299" y="3619596"/>
              <a:ext cx="247788" cy="29932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050">
                <a:solidFill>
                  <a:srgbClr val="FF0000"/>
                </a:solidFill>
              </a:endParaRPr>
            </a:p>
          </p:txBody>
        </p:sp>
        <p:cxnSp>
          <p:nvCxnSpPr>
            <p:cNvPr id="105" name="Straight Connector 104"/>
            <p:cNvCxnSpPr/>
            <p:nvPr/>
          </p:nvCxnSpPr>
          <p:spPr>
            <a:xfrm>
              <a:off x="2839563" y="3670300"/>
              <a:ext cx="0" cy="5757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2839563" y="3958169"/>
              <a:ext cx="1234704" cy="0"/>
            </a:xfrm>
            <a:prstGeom prst="straightConnector1">
              <a:avLst/>
            </a:prstGeom>
            <a:ln w="444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2490967" y="3256667"/>
              <a:ext cx="708848" cy="338554"/>
            </a:xfrm>
            <a:prstGeom prst="rect">
              <a:avLst/>
            </a:prstGeom>
            <a:noFill/>
          </p:spPr>
          <p:txBody>
            <a:bodyPr wrap="none" rtlCol="0">
              <a:spAutoFit/>
            </a:bodyPr>
            <a:lstStyle/>
            <a:p>
              <a:r>
                <a:rPr lang="en-US" altLang="zh-CN" sz="1600" b="1" dirty="0" smtClean="0">
                  <a:latin typeface="Arial" charset="0"/>
                  <a:ea typeface="Arial" charset="0"/>
                  <a:cs typeface="Arial" charset="0"/>
                </a:rPr>
                <a:t>06:00</a:t>
              </a:r>
              <a:endParaRPr lang="en-US" sz="1600" b="1" dirty="0">
                <a:latin typeface="Arial" charset="0"/>
                <a:ea typeface="Arial" charset="0"/>
                <a:cs typeface="Arial" charset="0"/>
              </a:endParaRPr>
            </a:p>
          </p:txBody>
        </p:sp>
        <p:sp>
          <p:nvSpPr>
            <p:cNvPr id="110" name="TextBox 109"/>
            <p:cNvSpPr txBox="1"/>
            <p:nvPr/>
          </p:nvSpPr>
          <p:spPr>
            <a:xfrm>
              <a:off x="456815" y="3787181"/>
              <a:ext cx="2028929" cy="369332"/>
            </a:xfrm>
            <a:prstGeom prst="rect">
              <a:avLst/>
            </a:prstGeom>
            <a:noFill/>
          </p:spPr>
          <p:txBody>
            <a:bodyPr wrap="square" rtlCol="0">
              <a:spAutoFit/>
            </a:bodyPr>
            <a:lstStyle/>
            <a:p>
              <a:pPr algn="ctr"/>
              <a:r>
                <a:rPr lang="en-US" b="1" dirty="0" smtClean="0">
                  <a:solidFill>
                    <a:srgbClr val="FF0000"/>
                  </a:solidFill>
                  <a:latin typeface="Arial" charset="0"/>
                  <a:ea typeface="Arial" charset="0"/>
                  <a:cs typeface="Arial" charset="0"/>
                </a:rPr>
                <a:t>DA EXPs</a:t>
              </a:r>
              <a:r>
                <a:rPr lang="en-US" sz="1400" b="1" dirty="0" smtClean="0">
                  <a:latin typeface="Arial" charset="0"/>
                  <a:ea typeface="Arial" charset="0"/>
                  <a:cs typeface="Arial" charset="0"/>
                </a:rPr>
                <a:t>:</a:t>
              </a:r>
              <a:endParaRPr lang="en-US" sz="1600" b="1" dirty="0">
                <a:latin typeface="Arial" charset="0"/>
                <a:ea typeface="Arial" charset="0"/>
                <a:cs typeface="Arial" charset="0"/>
              </a:endParaRPr>
            </a:p>
          </p:txBody>
        </p:sp>
        <p:sp>
          <p:nvSpPr>
            <p:cNvPr id="113" name="Down Arrow 112"/>
            <p:cNvSpPr/>
            <p:nvPr/>
          </p:nvSpPr>
          <p:spPr>
            <a:xfrm>
              <a:off x="4522165" y="3629429"/>
              <a:ext cx="247788" cy="29932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1050">
                <a:solidFill>
                  <a:srgbClr val="FF0000"/>
                </a:solidFill>
              </a:endParaRPr>
            </a:p>
          </p:txBody>
        </p:sp>
      </p:grpSp>
      <p:sp>
        <p:nvSpPr>
          <p:cNvPr id="5" name="TextBox 4"/>
          <p:cNvSpPr txBox="1"/>
          <p:nvPr/>
        </p:nvSpPr>
        <p:spPr>
          <a:xfrm>
            <a:off x="408940" y="4742409"/>
            <a:ext cx="7443063" cy="1200329"/>
          </a:xfrm>
          <a:prstGeom prst="rect">
            <a:avLst/>
          </a:prstGeom>
          <a:noFill/>
        </p:spPr>
        <p:txBody>
          <a:bodyPr wrap="none" rtlCol="0">
            <a:spAutoFit/>
          </a:bodyPr>
          <a:lstStyle/>
          <a:p>
            <a:pPr>
              <a:lnSpc>
                <a:spcPct val="200000"/>
              </a:lnSpc>
            </a:pPr>
            <a:r>
              <a:rPr lang="en-US" b="1" dirty="0" smtClean="0"/>
              <a:t>EXP on time windows</a:t>
            </a:r>
            <a:r>
              <a:rPr lang="en-US" dirty="0" smtClean="0"/>
              <a:t>: 30, 15, and 9 minutes</a:t>
            </a:r>
          </a:p>
          <a:p>
            <a:pPr>
              <a:lnSpc>
                <a:spcPct val="200000"/>
              </a:lnSpc>
            </a:pPr>
            <a:r>
              <a:rPr lang="en-US" b="1" dirty="0" smtClean="0"/>
              <a:t>EXP on nudging coefficient</a:t>
            </a:r>
            <a:r>
              <a:rPr lang="en-US" dirty="0" smtClean="0"/>
              <a:t>: 0.001, 0.003, 0.006, 0.01, 0.03, and 0.06</a:t>
            </a:r>
            <a:endParaRPr lang="en-US" dirty="0"/>
          </a:p>
        </p:txBody>
      </p:sp>
      <p:sp>
        <p:nvSpPr>
          <p:cNvPr id="4" name="Rectangle 3"/>
          <p:cNvSpPr/>
          <p:nvPr/>
        </p:nvSpPr>
        <p:spPr>
          <a:xfrm>
            <a:off x="2485744" y="4428026"/>
            <a:ext cx="6160787" cy="338554"/>
          </a:xfrm>
          <a:prstGeom prst="rect">
            <a:avLst/>
          </a:prstGeom>
        </p:spPr>
        <p:txBody>
          <a:bodyPr wrap="square">
            <a:spAutoFit/>
          </a:bodyPr>
          <a:lstStyle/>
          <a:p>
            <a:pPr algn="ctr"/>
            <a:r>
              <a:rPr lang="en-US" sz="1600" b="1">
                <a:latin typeface="Arial" charset="0"/>
                <a:ea typeface="Arial" charset="0"/>
                <a:cs typeface="Arial" charset="0"/>
              </a:rPr>
              <a:t>Nudging Radar Data: 11:00--12:00 available at every 15 min</a:t>
            </a:r>
            <a:endParaRPr lang="en-US" sz="1600"/>
          </a:p>
        </p:txBody>
      </p:sp>
    </p:spTree>
    <p:extLst>
      <p:ext uri="{BB962C8B-B14F-4D97-AF65-F5344CB8AC3E}">
        <p14:creationId xmlns:p14="http://schemas.microsoft.com/office/powerpoint/2010/main" val="6931072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4400" fontAlgn="auto">
              <a:spcBef>
                <a:spcPts val="0"/>
              </a:spcBef>
              <a:spcAft>
                <a:spcPts val="0"/>
              </a:spcAft>
            </a:pPr>
            <a:r>
              <a:rPr lang="en-US" dirty="0" smtClean="0">
                <a:solidFill>
                  <a:prstClr val="black"/>
                </a:solidFill>
                <a:latin typeface="Arial" charset="0"/>
                <a:ea typeface="Arial" charset="0"/>
                <a:cs typeface="Arial" charset="0"/>
              </a:rPr>
              <a:t>Experiment Results: Reflectivity</a:t>
            </a:r>
            <a:endParaRPr lang="en-US" dirty="0">
              <a:solidFill>
                <a:prstClr val="black"/>
              </a:solidFill>
              <a:latin typeface="Arial" charset="0"/>
              <a:ea typeface="Arial" charset="0"/>
              <a:cs typeface="Arial" charset="0"/>
            </a:endParaRPr>
          </a:p>
        </p:txBody>
      </p:sp>
      <p:grpSp>
        <p:nvGrpSpPr>
          <p:cNvPr id="24" name="Group 23"/>
          <p:cNvGrpSpPr/>
          <p:nvPr/>
        </p:nvGrpSpPr>
        <p:grpSpPr>
          <a:xfrm>
            <a:off x="4763" y="1044575"/>
            <a:ext cx="9144000" cy="4572000"/>
            <a:chOff x="4763" y="1044575"/>
            <a:chExt cx="9144000" cy="4572000"/>
          </a:xfrm>
        </p:grpSpPr>
        <p:pic>
          <p:nvPicPr>
            <p:cNvPr id="20" name="dBZ-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1044575"/>
              <a:ext cx="9144000" cy="4572000"/>
            </a:xfrm>
            <a:prstGeom prst="rect">
              <a:avLst/>
            </a:prstGeom>
          </p:spPr>
        </p:pic>
        <p:grpSp>
          <p:nvGrpSpPr>
            <p:cNvPr id="23" name="Group 22"/>
            <p:cNvGrpSpPr/>
            <p:nvPr/>
          </p:nvGrpSpPr>
          <p:grpSpPr>
            <a:xfrm>
              <a:off x="7632700" y="2070100"/>
              <a:ext cx="1498600" cy="977900"/>
              <a:chOff x="7632700" y="2070100"/>
              <a:chExt cx="1498600" cy="977900"/>
            </a:xfrm>
          </p:grpSpPr>
          <p:sp>
            <p:nvSpPr>
              <p:cNvPr id="21" name="Rectangle 20"/>
              <p:cNvSpPr/>
              <p:nvPr/>
            </p:nvSpPr>
            <p:spPr bwMode="auto">
              <a:xfrm>
                <a:off x="7632700" y="2070100"/>
                <a:ext cx="1498600" cy="9779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eaLnBrk="0" hangingPunct="0">
                  <a:lnSpc>
                    <a:spcPct val="88000"/>
                  </a:lnSpc>
                  <a:buClr>
                    <a:srgbClr val="000000"/>
                  </a:buClr>
                  <a:buSzPct val="100000"/>
                </a:pPr>
                <a:r>
                  <a:rPr lang="en-US" sz="2400" b="1" dirty="0">
                    <a:solidFill>
                      <a:srgbClr val="FF0000"/>
                    </a:solidFill>
                    <a:latin typeface="Arial" pitchFamily="-110" charset="0"/>
                    <a:ea typeface="Lucida Sans Unicode" pitchFamily="-110" charset="-52"/>
                    <a:cs typeface="Lucida Sans Unicode" pitchFamily="-110" charset="-52"/>
                  </a:rPr>
                  <a:t>x</a:t>
                </a:r>
                <a:endParaRPr kumimoji="0" lang="en-US" sz="2800" b="1" i="0" u="none" strike="noStrike" cap="none" normalizeH="0" baseline="0" dirty="0">
                  <a:ln>
                    <a:noFill/>
                  </a:ln>
                  <a:solidFill>
                    <a:srgbClr val="FF0000"/>
                  </a:solidFill>
                  <a:effectLst/>
                  <a:latin typeface="Arial" pitchFamily="-110" charset="0"/>
                  <a:ea typeface="Lucida Sans Unicode" pitchFamily="-110" charset="-52"/>
                  <a:cs typeface="Lucida Sans Unicode" pitchFamily="-110" charset="-52"/>
                </a:endParaRPr>
              </a:p>
            </p:txBody>
          </p:sp>
          <p:sp>
            <p:nvSpPr>
              <p:cNvPr id="22" name="Rectangle 21"/>
              <p:cNvSpPr/>
              <p:nvPr/>
            </p:nvSpPr>
            <p:spPr bwMode="auto">
              <a:xfrm>
                <a:off x="7658100" y="2832100"/>
                <a:ext cx="863600" cy="1905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8000"/>
                  </a:lnSpc>
                  <a:spcBef>
                    <a:spcPct val="0"/>
                  </a:spcBef>
                  <a:spcAft>
                    <a:spcPct val="0"/>
                  </a:spcAft>
                  <a:buClr>
                    <a:srgbClr val="000000"/>
                  </a:buClr>
                  <a:buSzPct val="100000"/>
                  <a:buFont typeface="Times New Roman" pitchFamily="-110" charset="0"/>
                  <a:buNone/>
                  <a:tabLst/>
                </a:pPr>
                <a:r>
                  <a:rPr lang="en-US" altLang="zh-CN" sz="1000" dirty="0" smtClean="0">
                    <a:latin typeface="Arial" pitchFamily="-110" charset="0"/>
                    <a:ea typeface="Lucida Sans Unicode" pitchFamily="-110" charset="-52"/>
                    <a:cs typeface="Lucida Sans Unicode" pitchFamily="-110" charset="-52"/>
                  </a:rPr>
                  <a:t>30min_0.06</a:t>
                </a:r>
                <a:endParaRPr kumimoji="0" lang="en-US" sz="1200" i="0" u="none" strike="noStrike" cap="none" normalizeH="0" baseline="0" dirty="0">
                  <a:ln>
                    <a:noFill/>
                  </a:ln>
                  <a:effectLst/>
                  <a:latin typeface="Arial" pitchFamily="-110" charset="0"/>
                  <a:ea typeface="Lucida Sans Unicode" pitchFamily="-110" charset="-52"/>
                  <a:cs typeface="Lucida Sans Unicode" pitchFamily="-110" charset="-52"/>
                </a:endParaRPr>
              </a:p>
            </p:txBody>
          </p:sp>
        </p:grpSp>
      </p:grpSp>
      <p:sp>
        <p:nvSpPr>
          <p:cNvPr id="25" name="Rectangle 24"/>
          <p:cNvSpPr/>
          <p:nvPr/>
        </p:nvSpPr>
        <p:spPr bwMode="auto">
          <a:xfrm>
            <a:off x="1524000" y="2082800"/>
            <a:ext cx="1524000" cy="977900"/>
          </a:xfrm>
          <a:prstGeom prst="rect">
            <a:avLst/>
          </a:prstGeom>
          <a:noFill/>
          <a:ln w="4445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8000"/>
              </a:lnSpc>
              <a:spcBef>
                <a:spcPct val="0"/>
              </a:spcBef>
              <a:spcAft>
                <a:spcPct val="0"/>
              </a:spcAft>
              <a:buClr>
                <a:srgbClr val="000000"/>
              </a:buClr>
              <a:buSzPct val="100000"/>
              <a:buFont typeface="Times New Roman" pitchFamily="-110" charset="0"/>
              <a:buNone/>
              <a:tabLst/>
            </a:pPr>
            <a:endParaRPr kumimoji="0" lang="en-US" sz="2800" b="1" i="0" u="none" strike="noStrike" cap="none" normalizeH="0" baseline="0">
              <a:ln>
                <a:noFill/>
              </a:ln>
              <a:solidFill>
                <a:schemeClr val="bg1"/>
              </a:solidFill>
              <a:effectLst/>
              <a:latin typeface="Arial" pitchFamily="-110" charset="0"/>
              <a:ea typeface="Lucida Sans Unicode" pitchFamily="-110" charset="-52"/>
              <a:cs typeface="Lucida Sans Unicode" pitchFamily="-110" charset="-52"/>
            </a:endParaRPr>
          </a:p>
        </p:txBody>
      </p:sp>
      <p:sp>
        <p:nvSpPr>
          <p:cNvPr id="26" name="Rectangle 25"/>
          <p:cNvSpPr/>
          <p:nvPr/>
        </p:nvSpPr>
        <p:spPr bwMode="auto">
          <a:xfrm>
            <a:off x="3048000" y="3095625"/>
            <a:ext cx="1524000" cy="977900"/>
          </a:xfrm>
          <a:prstGeom prst="rect">
            <a:avLst/>
          </a:prstGeom>
          <a:noFill/>
          <a:ln w="4445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8000"/>
              </a:lnSpc>
              <a:spcBef>
                <a:spcPct val="0"/>
              </a:spcBef>
              <a:spcAft>
                <a:spcPct val="0"/>
              </a:spcAft>
              <a:buClr>
                <a:srgbClr val="000000"/>
              </a:buClr>
              <a:buSzPct val="100000"/>
              <a:buFont typeface="Times New Roman" pitchFamily="-110" charset="0"/>
              <a:buNone/>
              <a:tabLst/>
            </a:pPr>
            <a:endParaRPr kumimoji="0" lang="en-US" sz="2800" b="1" i="0" u="none" strike="noStrike" cap="none" normalizeH="0" baseline="0">
              <a:ln>
                <a:noFill/>
              </a:ln>
              <a:solidFill>
                <a:schemeClr val="bg1"/>
              </a:solidFill>
              <a:effectLst/>
              <a:latin typeface="Arial" pitchFamily="-110" charset="0"/>
              <a:ea typeface="Lucida Sans Unicode" pitchFamily="-110" charset="-52"/>
              <a:cs typeface="Lucida Sans Unicode" pitchFamily="-110" charset="-52"/>
            </a:endParaRPr>
          </a:p>
        </p:txBody>
      </p:sp>
      <p:sp>
        <p:nvSpPr>
          <p:cNvPr id="27" name="Rectangle 26"/>
          <p:cNvSpPr/>
          <p:nvPr/>
        </p:nvSpPr>
        <p:spPr bwMode="auto">
          <a:xfrm>
            <a:off x="6091237" y="2070100"/>
            <a:ext cx="1524000" cy="977900"/>
          </a:xfrm>
          <a:prstGeom prst="rect">
            <a:avLst/>
          </a:prstGeom>
          <a:noFill/>
          <a:ln w="44450">
            <a:solidFill>
              <a:srgbClr val="24B7FD"/>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8000"/>
              </a:lnSpc>
              <a:spcBef>
                <a:spcPct val="0"/>
              </a:spcBef>
              <a:spcAft>
                <a:spcPct val="0"/>
              </a:spcAft>
              <a:buClr>
                <a:srgbClr val="000000"/>
              </a:buClr>
              <a:buSzPct val="100000"/>
              <a:buFont typeface="Times New Roman" pitchFamily="-110" charset="0"/>
              <a:buNone/>
              <a:tabLst/>
            </a:pPr>
            <a:endParaRPr kumimoji="0" lang="en-US" sz="2800" b="1" i="0" u="none" strike="noStrike" cap="none" normalizeH="0" baseline="0">
              <a:ln>
                <a:noFill/>
              </a:ln>
              <a:solidFill>
                <a:schemeClr val="bg1"/>
              </a:solidFill>
              <a:effectLst/>
              <a:latin typeface="Arial" pitchFamily="-110" charset="0"/>
              <a:ea typeface="Lucida Sans Unicode" pitchFamily="-110" charset="-52"/>
              <a:cs typeface="Lucida Sans Unicode" pitchFamily="-110" charset="-52"/>
            </a:endParaRPr>
          </a:p>
        </p:txBody>
      </p:sp>
      <p:sp>
        <p:nvSpPr>
          <p:cNvPr id="28" name="Rectangle 27"/>
          <p:cNvSpPr/>
          <p:nvPr/>
        </p:nvSpPr>
        <p:spPr bwMode="auto">
          <a:xfrm>
            <a:off x="7624763" y="3095625"/>
            <a:ext cx="1524000" cy="977900"/>
          </a:xfrm>
          <a:prstGeom prst="rect">
            <a:avLst/>
          </a:prstGeom>
          <a:noFill/>
          <a:ln w="44450">
            <a:solidFill>
              <a:srgbClr val="24B7FD"/>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8000"/>
              </a:lnSpc>
              <a:spcBef>
                <a:spcPct val="0"/>
              </a:spcBef>
              <a:spcAft>
                <a:spcPct val="0"/>
              </a:spcAft>
              <a:buClr>
                <a:srgbClr val="000000"/>
              </a:buClr>
              <a:buSzPct val="100000"/>
              <a:buFont typeface="Times New Roman" pitchFamily="-110" charset="0"/>
              <a:buNone/>
              <a:tabLst/>
            </a:pPr>
            <a:endParaRPr kumimoji="0" lang="en-US" sz="2800" b="1" i="0" u="none" strike="noStrike" cap="none" normalizeH="0" baseline="0">
              <a:ln>
                <a:noFill/>
              </a:ln>
              <a:solidFill>
                <a:schemeClr val="bg1"/>
              </a:solidFill>
              <a:effectLst/>
              <a:latin typeface="Arial" pitchFamily="-110" charset="0"/>
              <a:ea typeface="Lucida Sans Unicode" pitchFamily="-110" charset="-52"/>
              <a:cs typeface="Lucida Sans Unicode" pitchFamily="-110" charset="-52"/>
            </a:endParaRPr>
          </a:p>
        </p:txBody>
      </p:sp>
      <p:grpSp>
        <p:nvGrpSpPr>
          <p:cNvPr id="11" name="Group 10"/>
          <p:cNvGrpSpPr/>
          <p:nvPr/>
        </p:nvGrpSpPr>
        <p:grpSpPr>
          <a:xfrm>
            <a:off x="24427" y="5053781"/>
            <a:ext cx="9133617" cy="1093277"/>
            <a:chOff x="24427" y="5053781"/>
            <a:chExt cx="9133617" cy="1093277"/>
          </a:xfrm>
        </p:grpSpPr>
        <p:grpSp>
          <p:nvGrpSpPr>
            <p:cNvPr id="4" name="Group 3"/>
            <p:cNvGrpSpPr/>
            <p:nvPr/>
          </p:nvGrpSpPr>
          <p:grpSpPr>
            <a:xfrm>
              <a:off x="24427" y="5777726"/>
              <a:ext cx="9133617" cy="369332"/>
              <a:chOff x="24427" y="5866214"/>
              <a:chExt cx="9133617" cy="369332"/>
            </a:xfrm>
          </p:grpSpPr>
          <p:sp>
            <p:nvSpPr>
              <p:cNvPr id="3" name="TextBox 2"/>
              <p:cNvSpPr txBox="1"/>
              <p:nvPr/>
            </p:nvSpPr>
            <p:spPr>
              <a:xfrm>
                <a:off x="24427" y="5866214"/>
                <a:ext cx="3583160" cy="369332"/>
              </a:xfrm>
              <a:prstGeom prst="rect">
                <a:avLst/>
              </a:prstGeom>
              <a:noFill/>
              <a:ln>
                <a:solidFill>
                  <a:schemeClr val="tx1"/>
                </a:solidFill>
              </a:ln>
            </p:spPr>
            <p:txBody>
              <a:bodyPr wrap="none" rtlCol="0">
                <a:spAutoFit/>
              </a:bodyPr>
              <a:lstStyle/>
              <a:p>
                <a:pPr algn="ctr"/>
                <a:r>
                  <a:rPr lang="en-US" dirty="0" smtClean="0">
                    <a:solidFill>
                      <a:srgbClr val="0B30FF"/>
                    </a:solidFill>
                  </a:rPr>
                  <a:t>TimeWindow</a:t>
                </a:r>
                <a:r>
                  <a:rPr lang="en-US" dirty="0" smtClean="0"/>
                  <a:t>_</a:t>
                </a:r>
                <a:r>
                  <a:rPr lang="en-US" dirty="0" smtClean="0">
                    <a:solidFill>
                      <a:srgbClr val="FF0000"/>
                    </a:solidFill>
                  </a:rPr>
                  <a:t>NudgingCoefficient</a:t>
                </a:r>
                <a:endParaRPr lang="en-US" dirty="0">
                  <a:solidFill>
                    <a:srgbClr val="FF0000"/>
                  </a:solidFill>
                </a:endParaRPr>
              </a:p>
            </p:txBody>
          </p:sp>
          <p:sp>
            <p:nvSpPr>
              <p:cNvPr id="13" name="TextBox 12"/>
              <p:cNvSpPr txBox="1"/>
              <p:nvPr/>
            </p:nvSpPr>
            <p:spPr>
              <a:xfrm>
                <a:off x="4061776" y="5866214"/>
                <a:ext cx="5096268" cy="369332"/>
              </a:xfrm>
              <a:prstGeom prst="rect">
                <a:avLst/>
              </a:prstGeom>
              <a:noFill/>
            </p:spPr>
            <p:txBody>
              <a:bodyPr wrap="none" rtlCol="0">
                <a:spAutoFit/>
              </a:bodyPr>
              <a:lstStyle/>
              <a:p>
                <a:pPr algn="ctr"/>
                <a:r>
                  <a:rPr lang="en-US" dirty="0" smtClean="0"/>
                  <a:t>Animation from </a:t>
                </a:r>
                <a:r>
                  <a:rPr lang="en-US" altLang="zh-CN" dirty="0" smtClean="0"/>
                  <a:t>10:30</a:t>
                </a:r>
                <a:r>
                  <a:rPr lang="zh-CN" altLang="en-US" dirty="0" smtClean="0"/>
                  <a:t> </a:t>
                </a:r>
                <a:r>
                  <a:rPr lang="en-US" dirty="0" smtClean="0"/>
                  <a:t>to </a:t>
                </a:r>
                <a:r>
                  <a:rPr lang="en-US" altLang="zh-CN" dirty="0" smtClean="0"/>
                  <a:t>18:00</a:t>
                </a:r>
                <a:r>
                  <a:rPr lang="zh-CN" altLang="en-US" dirty="0" smtClean="0"/>
                  <a:t> </a:t>
                </a:r>
                <a:r>
                  <a:rPr lang="en-US" dirty="0" smtClean="0"/>
                  <a:t>at 5</a:t>
                </a:r>
                <a:r>
                  <a:rPr lang="en-US" dirty="0"/>
                  <a:t>-</a:t>
                </a:r>
                <a:r>
                  <a:rPr lang="en-US" dirty="0" smtClean="0"/>
                  <a:t>min intervals</a:t>
                </a:r>
                <a:endParaRPr lang="en-US" dirty="0"/>
              </a:p>
            </p:txBody>
          </p:sp>
        </p:grpSp>
        <p:cxnSp>
          <p:nvCxnSpPr>
            <p:cNvPr id="6" name="Straight Arrow Connector 5"/>
            <p:cNvCxnSpPr/>
            <p:nvPr/>
          </p:nvCxnSpPr>
          <p:spPr bwMode="auto">
            <a:xfrm flipH="1" flipV="1">
              <a:off x="235974" y="5053781"/>
              <a:ext cx="481781" cy="796414"/>
            </a:xfrm>
            <a:prstGeom prst="straightConnector1">
              <a:avLst/>
            </a:prstGeom>
            <a:solidFill>
              <a:srgbClr val="00B8FF"/>
            </a:solidFill>
            <a:ln w="19050" cap="flat" cmpd="sng" algn="ctr">
              <a:solidFill>
                <a:srgbClr val="0B30FF"/>
              </a:solidFill>
              <a:prstDash val="solid"/>
              <a:round/>
              <a:headEnd type="none" w="med" len="med"/>
              <a:tailEnd type="arrow"/>
            </a:ln>
            <a:effectLst/>
          </p:spPr>
        </p:cxnSp>
        <p:cxnSp>
          <p:nvCxnSpPr>
            <p:cNvPr id="18" name="Straight Arrow Connector 17"/>
            <p:cNvCxnSpPr/>
            <p:nvPr/>
          </p:nvCxnSpPr>
          <p:spPr bwMode="auto">
            <a:xfrm flipH="1" flipV="1">
              <a:off x="599768" y="5053781"/>
              <a:ext cx="1090955" cy="805486"/>
            </a:xfrm>
            <a:prstGeom prst="straightConnector1">
              <a:avLst/>
            </a:prstGeom>
            <a:solidFill>
              <a:srgbClr val="00B8FF"/>
            </a:solidFill>
            <a:ln w="19050" cap="flat" cmpd="sng" algn="ctr">
              <a:solidFill>
                <a:srgbClr val="FF0000"/>
              </a:solidFill>
              <a:prstDash val="solid"/>
              <a:round/>
              <a:headEnd type="none" w="med" len="med"/>
              <a:tailEnd type="arrow"/>
            </a:ln>
            <a:effectLst/>
          </p:spPr>
        </p:cxnSp>
      </p:grpSp>
      <p:sp>
        <p:nvSpPr>
          <p:cNvPr id="7" name="TextBox 6"/>
          <p:cNvSpPr txBox="1"/>
          <p:nvPr/>
        </p:nvSpPr>
        <p:spPr>
          <a:xfrm>
            <a:off x="42533" y="1786268"/>
            <a:ext cx="797442" cy="246221"/>
          </a:xfrm>
          <a:prstGeom prst="rect">
            <a:avLst/>
          </a:prstGeom>
          <a:solidFill>
            <a:schemeClr val="bg1"/>
          </a:solidFill>
          <a:ln>
            <a:solidFill>
              <a:schemeClr val="tx1"/>
            </a:solidFill>
          </a:ln>
        </p:spPr>
        <p:txBody>
          <a:bodyPr wrap="square" rtlCol="0">
            <a:spAutoFit/>
          </a:bodyPr>
          <a:lstStyle/>
          <a:p>
            <a:pPr algn="ctr"/>
            <a:r>
              <a:rPr lang="en-US" sz="1000" b="1" smtClean="0"/>
              <a:t>Truth Run</a:t>
            </a:r>
            <a:endParaRPr lang="en-US" sz="1000" b="1"/>
          </a:p>
        </p:txBody>
      </p:sp>
    </p:spTree>
    <p:extLst>
      <p:ext uri="{BB962C8B-B14F-4D97-AF65-F5344CB8AC3E}">
        <p14:creationId xmlns:p14="http://schemas.microsoft.com/office/powerpoint/2010/main" val="47713873"/>
      </p:ext>
    </p:extLst>
  </p:cSld>
  <p:clrMapOvr>
    <a:masterClrMapping/>
  </p:clrMapOvr>
  <p:timing>
    <p:tnLst>
      <p:par>
        <p:cTn id="1" dur="indefinite" restart="never" nodeType="tmRoot">
          <p:childTnLst>
            <p:video>
              <p:cMediaNode vol="80000">
                <p:cTn id="2" fill="hold" display="0">
                  <p:stCondLst>
                    <p:cond delay="indefinite"/>
                  </p:stCondLst>
                </p:cTn>
                <p:tgtEl>
                  <p:spTgt spid="2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1054100"/>
            <a:ext cx="9144000" cy="4572000"/>
            <a:chOff x="0" y="1054100"/>
            <a:chExt cx="9144000" cy="4572000"/>
          </a:xfrm>
        </p:grpSpPr>
        <p:pic>
          <p:nvPicPr>
            <p:cNvPr id="5" name="T2m-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54100"/>
              <a:ext cx="9144000" cy="4572000"/>
            </a:xfrm>
            <a:prstGeom prst="rect">
              <a:avLst/>
            </a:prstGeom>
            <a:noFill/>
            <a:ln>
              <a:noFill/>
            </a:ln>
          </p:spPr>
        </p:pic>
        <p:grpSp>
          <p:nvGrpSpPr>
            <p:cNvPr id="6" name="Group 5"/>
            <p:cNvGrpSpPr/>
            <p:nvPr/>
          </p:nvGrpSpPr>
          <p:grpSpPr>
            <a:xfrm>
              <a:off x="7632700" y="2070100"/>
              <a:ext cx="1498600" cy="977900"/>
              <a:chOff x="7632700" y="2070100"/>
              <a:chExt cx="1498600" cy="977900"/>
            </a:xfrm>
          </p:grpSpPr>
          <p:sp>
            <p:nvSpPr>
              <p:cNvPr id="7" name="Rectangle 6"/>
              <p:cNvSpPr/>
              <p:nvPr/>
            </p:nvSpPr>
            <p:spPr bwMode="auto">
              <a:xfrm>
                <a:off x="7632700" y="2070100"/>
                <a:ext cx="1498600" cy="9779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eaLnBrk="0" hangingPunct="0">
                  <a:lnSpc>
                    <a:spcPct val="88000"/>
                  </a:lnSpc>
                  <a:buClr>
                    <a:srgbClr val="000000"/>
                  </a:buClr>
                  <a:buSzPct val="100000"/>
                </a:pPr>
                <a:r>
                  <a:rPr lang="en-US" sz="2400" b="1" dirty="0" smtClean="0">
                    <a:solidFill>
                      <a:srgbClr val="FF0000"/>
                    </a:solidFill>
                    <a:latin typeface="Arial" pitchFamily="-110" charset="0"/>
                    <a:ea typeface="Lucida Sans Unicode" pitchFamily="-110" charset="-52"/>
                    <a:cs typeface="Lucida Sans Unicode" pitchFamily="-110" charset="-52"/>
                  </a:rPr>
                  <a:t>x</a:t>
                </a:r>
                <a:endParaRPr kumimoji="0" lang="en-US" sz="2800" b="1" i="0" u="none" strike="noStrike" cap="none" normalizeH="0" baseline="0" dirty="0">
                  <a:ln>
                    <a:noFill/>
                  </a:ln>
                  <a:solidFill>
                    <a:srgbClr val="FF0000"/>
                  </a:solidFill>
                  <a:effectLst/>
                  <a:latin typeface="Arial" pitchFamily="-110" charset="0"/>
                  <a:ea typeface="Lucida Sans Unicode" pitchFamily="-110" charset="-52"/>
                  <a:cs typeface="Lucida Sans Unicode" pitchFamily="-110" charset="-52"/>
                </a:endParaRPr>
              </a:p>
            </p:txBody>
          </p:sp>
          <p:sp>
            <p:nvSpPr>
              <p:cNvPr id="8" name="Rectangle 7"/>
              <p:cNvSpPr/>
              <p:nvPr/>
            </p:nvSpPr>
            <p:spPr bwMode="auto">
              <a:xfrm>
                <a:off x="7658100" y="2832100"/>
                <a:ext cx="863600" cy="1905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8000"/>
                  </a:lnSpc>
                  <a:spcBef>
                    <a:spcPct val="0"/>
                  </a:spcBef>
                  <a:spcAft>
                    <a:spcPct val="0"/>
                  </a:spcAft>
                  <a:buClr>
                    <a:srgbClr val="000000"/>
                  </a:buClr>
                  <a:buSzPct val="100000"/>
                  <a:buFont typeface="Times New Roman" pitchFamily="-110" charset="0"/>
                  <a:buNone/>
                  <a:tabLst/>
                </a:pPr>
                <a:r>
                  <a:rPr lang="en-US" altLang="zh-CN" sz="1000" dirty="0" smtClean="0">
                    <a:latin typeface="Arial" pitchFamily="-110" charset="0"/>
                    <a:ea typeface="Lucida Sans Unicode" pitchFamily="-110" charset="-52"/>
                    <a:cs typeface="Lucida Sans Unicode" pitchFamily="-110" charset="-52"/>
                  </a:rPr>
                  <a:t>30min_0.06</a:t>
                </a:r>
                <a:endParaRPr kumimoji="0" lang="en-US" sz="1200" i="0" u="none" strike="noStrike" cap="none" normalizeH="0" baseline="0" dirty="0">
                  <a:ln>
                    <a:noFill/>
                  </a:ln>
                  <a:effectLst/>
                  <a:latin typeface="Arial" pitchFamily="-110" charset="0"/>
                  <a:ea typeface="Lucida Sans Unicode" pitchFamily="-110" charset="-52"/>
                  <a:cs typeface="Lucida Sans Unicode" pitchFamily="-110" charset="-52"/>
                </a:endParaRPr>
              </a:p>
            </p:txBody>
          </p:sp>
        </p:grpSp>
      </p:grpSp>
      <p:sp>
        <p:nvSpPr>
          <p:cNvPr id="11" name="Rectangle 10"/>
          <p:cNvSpPr/>
          <p:nvPr/>
        </p:nvSpPr>
        <p:spPr bwMode="auto">
          <a:xfrm>
            <a:off x="6091237" y="2082800"/>
            <a:ext cx="1524000" cy="977900"/>
          </a:xfrm>
          <a:prstGeom prst="rect">
            <a:avLst/>
          </a:prstGeom>
          <a:noFill/>
          <a:ln w="44450">
            <a:solidFill>
              <a:srgbClr val="FF27F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8000"/>
              </a:lnSpc>
              <a:spcBef>
                <a:spcPct val="0"/>
              </a:spcBef>
              <a:spcAft>
                <a:spcPct val="0"/>
              </a:spcAft>
              <a:buClr>
                <a:srgbClr val="000000"/>
              </a:buClr>
              <a:buSzPct val="100000"/>
              <a:buFont typeface="Times New Roman" pitchFamily="-110" charset="0"/>
              <a:buNone/>
              <a:tabLst/>
            </a:pPr>
            <a:endParaRPr kumimoji="0" lang="en-US" sz="2800" b="1" i="0" u="none" strike="noStrike" cap="none" normalizeH="0" baseline="0">
              <a:ln>
                <a:noFill/>
              </a:ln>
              <a:solidFill>
                <a:schemeClr val="bg1"/>
              </a:solidFill>
              <a:effectLst/>
              <a:latin typeface="Arial" pitchFamily="-110" charset="0"/>
              <a:ea typeface="Lucida Sans Unicode" pitchFamily="-110" charset="-52"/>
              <a:cs typeface="Lucida Sans Unicode" pitchFamily="-110" charset="-52"/>
            </a:endParaRPr>
          </a:p>
        </p:txBody>
      </p:sp>
      <p:sp>
        <p:nvSpPr>
          <p:cNvPr id="12" name="Rectangle 11"/>
          <p:cNvSpPr/>
          <p:nvPr/>
        </p:nvSpPr>
        <p:spPr bwMode="auto">
          <a:xfrm>
            <a:off x="7624763" y="3108325"/>
            <a:ext cx="1524000" cy="977900"/>
          </a:xfrm>
          <a:prstGeom prst="rect">
            <a:avLst/>
          </a:prstGeom>
          <a:noFill/>
          <a:ln w="44450">
            <a:solidFill>
              <a:srgbClr val="FF27F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8000"/>
              </a:lnSpc>
              <a:spcBef>
                <a:spcPct val="0"/>
              </a:spcBef>
              <a:spcAft>
                <a:spcPct val="0"/>
              </a:spcAft>
              <a:buClr>
                <a:srgbClr val="000000"/>
              </a:buClr>
              <a:buSzPct val="100000"/>
              <a:buFont typeface="Times New Roman" pitchFamily="-110" charset="0"/>
              <a:buNone/>
              <a:tabLst/>
            </a:pPr>
            <a:endParaRPr kumimoji="0" lang="en-US" sz="2800" b="1" i="0" u="none" strike="noStrike" cap="none" normalizeH="0" baseline="0">
              <a:ln>
                <a:noFill/>
              </a:ln>
              <a:solidFill>
                <a:schemeClr val="bg1"/>
              </a:solidFill>
              <a:effectLst/>
              <a:latin typeface="Arial" pitchFamily="-110" charset="0"/>
              <a:ea typeface="Lucida Sans Unicode" pitchFamily="-110" charset="-52"/>
              <a:cs typeface="Lucida Sans Unicode" pitchFamily="-110" charset="-52"/>
            </a:endParaRPr>
          </a:p>
        </p:txBody>
      </p:sp>
      <p:sp>
        <p:nvSpPr>
          <p:cNvPr id="14" name="Title 1"/>
          <p:cNvSpPr>
            <a:spLocks noGrp="1"/>
          </p:cNvSpPr>
          <p:nvPr>
            <p:ph type="title"/>
          </p:nvPr>
        </p:nvSpPr>
        <p:spPr>
          <a:xfrm>
            <a:off x="1133104" y="39883"/>
            <a:ext cx="7649014" cy="762000"/>
          </a:xfrm>
        </p:spPr>
        <p:txBody>
          <a:bodyPr/>
          <a:lstStyle/>
          <a:p>
            <a:pPr defTabSz="914400" fontAlgn="auto">
              <a:spcBef>
                <a:spcPts val="0"/>
              </a:spcBef>
              <a:spcAft>
                <a:spcPts val="0"/>
              </a:spcAft>
            </a:pPr>
            <a:r>
              <a:rPr lang="en-US" dirty="0" smtClean="0">
                <a:solidFill>
                  <a:prstClr val="black"/>
                </a:solidFill>
                <a:latin typeface="Arial" charset="0"/>
                <a:ea typeface="Arial" charset="0"/>
                <a:cs typeface="Arial" charset="0"/>
              </a:rPr>
              <a:t>Experiment Results: Surface Temperatures</a:t>
            </a:r>
            <a:endParaRPr lang="en-US" dirty="0">
              <a:solidFill>
                <a:prstClr val="black"/>
              </a:solidFill>
              <a:latin typeface="Arial" charset="0"/>
              <a:ea typeface="Arial" charset="0"/>
              <a:cs typeface="Arial" charset="0"/>
            </a:endParaRPr>
          </a:p>
        </p:txBody>
      </p:sp>
      <p:grpSp>
        <p:nvGrpSpPr>
          <p:cNvPr id="13" name="Group 12"/>
          <p:cNvGrpSpPr/>
          <p:nvPr/>
        </p:nvGrpSpPr>
        <p:grpSpPr>
          <a:xfrm>
            <a:off x="24427" y="5053781"/>
            <a:ext cx="9133617" cy="1093277"/>
            <a:chOff x="24427" y="5053781"/>
            <a:chExt cx="9133617" cy="1093277"/>
          </a:xfrm>
        </p:grpSpPr>
        <p:grpSp>
          <p:nvGrpSpPr>
            <p:cNvPr id="15" name="Group 14"/>
            <p:cNvGrpSpPr/>
            <p:nvPr/>
          </p:nvGrpSpPr>
          <p:grpSpPr>
            <a:xfrm>
              <a:off x="24427" y="5777726"/>
              <a:ext cx="9133617" cy="369332"/>
              <a:chOff x="24427" y="5866214"/>
              <a:chExt cx="9133617" cy="369332"/>
            </a:xfrm>
          </p:grpSpPr>
          <p:sp>
            <p:nvSpPr>
              <p:cNvPr id="18" name="TextBox 17"/>
              <p:cNvSpPr txBox="1"/>
              <p:nvPr/>
            </p:nvSpPr>
            <p:spPr>
              <a:xfrm>
                <a:off x="24427" y="5866214"/>
                <a:ext cx="3583160" cy="369332"/>
              </a:xfrm>
              <a:prstGeom prst="rect">
                <a:avLst/>
              </a:prstGeom>
              <a:noFill/>
              <a:ln>
                <a:solidFill>
                  <a:schemeClr val="tx1"/>
                </a:solidFill>
              </a:ln>
            </p:spPr>
            <p:txBody>
              <a:bodyPr wrap="none" rtlCol="0">
                <a:spAutoFit/>
              </a:bodyPr>
              <a:lstStyle/>
              <a:p>
                <a:pPr algn="ctr"/>
                <a:r>
                  <a:rPr lang="en-US" dirty="0" smtClean="0">
                    <a:solidFill>
                      <a:srgbClr val="0B30FF"/>
                    </a:solidFill>
                  </a:rPr>
                  <a:t>TimeWindow</a:t>
                </a:r>
                <a:r>
                  <a:rPr lang="en-US" dirty="0" smtClean="0"/>
                  <a:t>_</a:t>
                </a:r>
                <a:r>
                  <a:rPr lang="en-US" dirty="0" smtClean="0">
                    <a:solidFill>
                      <a:srgbClr val="FF0000"/>
                    </a:solidFill>
                  </a:rPr>
                  <a:t>NudgingCoefficient</a:t>
                </a:r>
                <a:endParaRPr lang="en-US" dirty="0">
                  <a:solidFill>
                    <a:srgbClr val="FF0000"/>
                  </a:solidFill>
                </a:endParaRPr>
              </a:p>
            </p:txBody>
          </p:sp>
          <p:sp>
            <p:nvSpPr>
              <p:cNvPr id="19" name="TextBox 18"/>
              <p:cNvSpPr txBox="1"/>
              <p:nvPr/>
            </p:nvSpPr>
            <p:spPr>
              <a:xfrm>
                <a:off x="4061776" y="5866214"/>
                <a:ext cx="5096268" cy="369332"/>
              </a:xfrm>
              <a:prstGeom prst="rect">
                <a:avLst/>
              </a:prstGeom>
              <a:noFill/>
            </p:spPr>
            <p:txBody>
              <a:bodyPr wrap="none" rtlCol="0">
                <a:spAutoFit/>
              </a:bodyPr>
              <a:lstStyle/>
              <a:p>
                <a:pPr algn="ctr"/>
                <a:r>
                  <a:rPr lang="en-US" dirty="0" smtClean="0"/>
                  <a:t>Animation from </a:t>
                </a:r>
                <a:r>
                  <a:rPr lang="en-US" altLang="zh-CN" dirty="0" smtClean="0"/>
                  <a:t>10:30</a:t>
                </a:r>
                <a:r>
                  <a:rPr lang="zh-CN" altLang="en-US" dirty="0" smtClean="0"/>
                  <a:t> </a:t>
                </a:r>
                <a:r>
                  <a:rPr lang="en-US" dirty="0" smtClean="0"/>
                  <a:t>to </a:t>
                </a:r>
                <a:r>
                  <a:rPr lang="en-US" altLang="zh-CN" dirty="0" smtClean="0"/>
                  <a:t>18:00</a:t>
                </a:r>
                <a:r>
                  <a:rPr lang="zh-CN" altLang="en-US" dirty="0" smtClean="0"/>
                  <a:t> </a:t>
                </a:r>
                <a:r>
                  <a:rPr lang="en-US" dirty="0" smtClean="0"/>
                  <a:t>at 5</a:t>
                </a:r>
                <a:r>
                  <a:rPr lang="en-US" dirty="0"/>
                  <a:t>-</a:t>
                </a:r>
                <a:r>
                  <a:rPr lang="en-US" dirty="0" smtClean="0"/>
                  <a:t>min intervals</a:t>
                </a:r>
                <a:endParaRPr lang="en-US" dirty="0"/>
              </a:p>
            </p:txBody>
          </p:sp>
        </p:grpSp>
        <p:cxnSp>
          <p:nvCxnSpPr>
            <p:cNvPr id="16" name="Straight Arrow Connector 15"/>
            <p:cNvCxnSpPr/>
            <p:nvPr/>
          </p:nvCxnSpPr>
          <p:spPr bwMode="auto">
            <a:xfrm flipH="1" flipV="1">
              <a:off x="235974" y="5053781"/>
              <a:ext cx="481781" cy="796414"/>
            </a:xfrm>
            <a:prstGeom prst="straightConnector1">
              <a:avLst/>
            </a:prstGeom>
            <a:solidFill>
              <a:srgbClr val="00B8FF"/>
            </a:solidFill>
            <a:ln w="19050" cap="flat" cmpd="sng" algn="ctr">
              <a:solidFill>
                <a:srgbClr val="0B30FF"/>
              </a:solidFill>
              <a:prstDash val="solid"/>
              <a:round/>
              <a:headEnd type="none" w="med" len="med"/>
              <a:tailEnd type="arrow"/>
            </a:ln>
            <a:effectLst/>
          </p:spPr>
        </p:cxnSp>
        <p:cxnSp>
          <p:nvCxnSpPr>
            <p:cNvPr id="17" name="Straight Arrow Connector 16"/>
            <p:cNvCxnSpPr/>
            <p:nvPr/>
          </p:nvCxnSpPr>
          <p:spPr bwMode="auto">
            <a:xfrm flipH="1" flipV="1">
              <a:off x="599768" y="5053781"/>
              <a:ext cx="1090955" cy="805486"/>
            </a:xfrm>
            <a:prstGeom prst="straightConnector1">
              <a:avLst/>
            </a:prstGeom>
            <a:solidFill>
              <a:srgbClr val="00B8FF"/>
            </a:solidFill>
            <a:ln w="19050" cap="flat" cmpd="sng" algn="ctr">
              <a:solidFill>
                <a:srgbClr val="FF0000"/>
              </a:solidFill>
              <a:prstDash val="solid"/>
              <a:round/>
              <a:headEnd type="none" w="med" len="med"/>
              <a:tailEnd type="arrow"/>
            </a:ln>
            <a:effectLst/>
          </p:spPr>
        </p:cxnSp>
      </p:grpSp>
      <p:sp>
        <p:nvSpPr>
          <p:cNvPr id="20" name="TextBox 19"/>
          <p:cNvSpPr txBox="1"/>
          <p:nvPr/>
        </p:nvSpPr>
        <p:spPr>
          <a:xfrm>
            <a:off x="21267" y="1796901"/>
            <a:ext cx="797442" cy="246221"/>
          </a:xfrm>
          <a:prstGeom prst="rect">
            <a:avLst/>
          </a:prstGeom>
          <a:solidFill>
            <a:schemeClr val="bg1"/>
          </a:solidFill>
          <a:ln>
            <a:solidFill>
              <a:schemeClr val="tx1"/>
            </a:solidFill>
          </a:ln>
        </p:spPr>
        <p:txBody>
          <a:bodyPr wrap="square" rtlCol="0">
            <a:spAutoFit/>
          </a:bodyPr>
          <a:lstStyle/>
          <a:p>
            <a:pPr algn="ctr"/>
            <a:r>
              <a:rPr lang="en-US" sz="1000" b="1" smtClean="0"/>
              <a:t>Truth Run</a:t>
            </a:r>
            <a:endParaRPr lang="en-US" sz="1000" b="1"/>
          </a:p>
        </p:txBody>
      </p:sp>
    </p:spTree>
    <p:extLst>
      <p:ext uri="{BB962C8B-B14F-4D97-AF65-F5344CB8AC3E}">
        <p14:creationId xmlns:p14="http://schemas.microsoft.com/office/powerpoint/2010/main" val="821071047"/>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Lucida Sans Unicode"/>
        <a:cs typeface="Lucida Sans Unicode"/>
      </a:majorFont>
      <a:minorFont>
        <a:latin typeface="Arial"/>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88000"/>
          </a:lnSpc>
          <a:spcBef>
            <a:spcPct val="0"/>
          </a:spcBef>
          <a:spcAft>
            <a:spcPct val="0"/>
          </a:spcAft>
          <a:buClr>
            <a:srgbClr val="000000"/>
          </a:buClr>
          <a:buSzPct val="100000"/>
          <a:buFont typeface="Times New Roman" pitchFamily="-110" charset="0"/>
          <a:buNone/>
          <a:tabLst/>
          <a:defRPr kumimoji="0" lang="en-GB" sz="2800" b="1" i="0" u="none" strike="noStrike" cap="none" normalizeH="0" baseline="0">
            <a:ln>
              <a:noFill/>
            </a:ln>
            <a:solidFill>
              <a:schemeClr val="bg1"/>
            </a:solidFill>
            <a:effectLst/>
            <a:latin typeface="Arial" pitchFamily="-110" charset="0"/>
            <a:ea typeface="Lucida Sans Unicode" pitchFamily="-110" charset="-52"/>
            <a:cs typeface="Lucida Sans Unicode" pitchFamily="-110" charset="-5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88000"/>
          </a:lnSpc>
          <a:spcBef>
            <a:spcPct val="0"/>
          </a:spcBef>
          <a:spcAft>
            <a:spcPct val="0"/>
          </a:spcAft>
          <a:buClr>
            <a:srgbClr val="000000"/>
          </a:buClr>
          <a:buSzPct val="100000"/>
          <a:buFont typeface="Times New Roman" pitchFamily="-110" charset="0"/>
          <a:buNone/>
          <a:tabLst/>
          <a:defRPr kumimoji="0" lang="en-GB" sz="2800" b="1" i="0" u="none" strike="noStrike" cap="none" normalizeH="0" baseline="0">
            <a:ln>
              <a:noFill/>
            </a:ln>
            <a:solidFill>
              <a:schemeClr val="bg1"/>
            </a:solidFill>
            <a:effectLst/>
            <a:latin typeface="Arial" pitchFamily="-110" charset="0"/>
            <a:ea typeface="Lucida Sans Unicode" pitchFamily="-110" charset="-52"/>
            <a:cs typeface="Lucida Sans Unicode" pitchFamily="-110" charset="-52"/>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Lucida Sans Unicode"/>
        <a:cs typeface="Lucida Sans Unicode"/>
      </a:majorFont>
      <a:minorFont>
        <a:latin typeface="Arial"/>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88000"/>
          </a:lnSpc>
          <a:spcBef>
            <a:spcPct val="0"/>
          </a:spcBef>
          <a:spcAft>
            <a:spcPct val="0"/>
          </a:spcAft>
          <a:buClr>
            <a:srgbClr val="000000"/>
          </a:buClr>
          <a:buSzPct val="100000"/>
          <a:buFont typeface="Times New Roman" pitchFamily="-110" charset="0"/>
          <a:buNone/>
          <a:tabLst/>
          <a:defRPr kumimoji="0" lang="en-GB" sz="2800" b="1" i="0" u="none" strike="noStrike" cap="none" normalizeH="0" baseline="0">
            <a:ln>
              <a:noFill/>
            </a:ln>
            <a:solidFill>
              <a:schemeClr val="bg1"/>
            </a:solidFill>
            <a:effectLst/>
            <a:latin typeface="Arial" pitchFamily="-110" charset="0"/>
            <a:ea typeface="Lucida Sans Unicode" pitchFamily="-110" charset="-52"/>
            <a:cs typeface="Lucida Sans Unicode" pitchFamily="-110" charset="-5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88000"/>
          </a:lnSpc>
          <a:spcBef>
            <a:spcPct val="0"/>
          </a:spcBef>
          <a:spcAft>
            <a:spcPct val="0"/>
          </a:spcAft>
          <a:buClr>
            <a:srgbClr val="000000"/>
          </a:buClr>
          <a:buSzPct val="100000"/>
          <a:buFont typeface="Times New Roman" pitchFamily="-110" charset="0"/>
          <a:buNone/>
          <a:tabLst/>
          <a:defRPr kumimoji="0" lang="en-GB" sz="2800" b="1" i="0" u="none" strike="noStrike" cap="none" normalizeH="0" baseline="0">
            <a:ln>
              <a:noFill/>
            </a:ln>
            <a:solidFill>
              <a:schemeClr val="bg1"/>
            </a:solidFill>
            <a:effectLst/>
            <a:latin typeface="Arial" pitchFamily="-110" charset="0"/>
            <a:ea typeface="Lucida Sans Unicode" pitchFamily="-110" charset="-52"/>
            <a:cs typeface="Lucida Sans Unicode" pitchFamily="-110" charset="-52"/>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STAR_briefing_template.potx</Template>
  <TotalTime>99300</TotalTime>
  <Words>1678</Words>
  <Application>Microsoft Macintosh PowerPoint</Application>
  <PresentationFormat>On-screen Show (4:3)</PresentationFormat>
  <Paragraphs>166</Paragraphs>
  <Slides>18</Slides>
  <Notes>14</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Apple Chancery</vt:lpstr>
      <vt:lpstr>Calibri</vt:lpstr>
      <vt:lpstr>Cambria Math</vt:lpstr>
      <vt:lpstr>Lucida Sans Unicode</vt:lpstr>
      <vt:lpstr>ＭＳ Ｐゴシック</vt:lpstr>
      <vt:lpstr>Times New Roman</vt:lpstr>
      <vt:lpstr>Wingdings</vt:lpstr>
      <vt:lpstr>Arial</vt:lpstr>
      <vt:lpstr>Default Design</vt:lpstr>
      <vt:lpstr>1_Default Design</vt:lpstr>
      <vt:lpstr>An OSSE study of RTFDDA radar data assimilation</vt:lpstr>
      <vt:lpstr>Outline </vt:lpstr>
      <vt:lpstr>Radar Data Assimilation</vt:lpstr>
      <vt:lpstr>RTFDDA Radar Data Assimilation</vt:lpstr>
      <vt:lpstr>A Description of RTFDDA-RDA  </vt:lpstr>
      <vt:lpstr>Motivation</vt:lpstr>
      <vt:lpstr>PowerPoint Presentation</vt:lpstr>
      <vt:lpstr>Experiment Results: Reflectivity</vt:lpstr>
      <vt:lpstr>Experiment Results: Surface Temperatures</vt:lpstr>
      <vt:lpstr>Tolerance to Reasonable Nudging Parameters </vt:lpstr>
      <vt:lpstr>Mutual  Compensation between Time window and Nudging Coefficient</vt:lpstr>
      <vt:lpstr>Impact of Excessive Nudging Forcing  </vt:lpstr>
      <vt:lpstr>Precipitation Forecasting Skill Score</vt:lpstr>
      <vt:lpstr>Summary</vt:lpstr>
      <vt:lpstr>Future Work</vt:lpstr>
      <vt:lpstr>PowerPoint Presentation</vt:lpstr>
      <vt:lpstr>Experiment Results: Surface Precipitation</vt:lpstr>
      <vt:lpstr>RTFDDA Radar Data Assimilation</vt:lpstr>
    </vt:vector>
  </TitlesOfParts>
  <Manager/>
  <Company>STAR</Company>
  <LinksUpToDate>false</LinksUpToDate>
  <SharedDoc>false</SharedDoc>
  <HyperlinkBase/>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STAR Meteorological Sensing</dc:title>
  <dc:subject/>
  <dc:creator>Ryan Cabell</dc:creator>
  <cp:keywords/>
  <dc:description/>
  <cp:lastModifiedBy>Microsoft Office User</cp:lastModifiedBy>
  <cp:revision>1488</cp:revision>
  <cp:lastPrinted>2014-10-31T20:36:44Z</cp:lastPrinted>
  <dcterms:created xsi:type="dcterms:W3CDTF">2010-11-17T16:29:52Z</dcterms:created>
  <dcterms:modified xsi:type="dcterms:W3CDTF">2017-06-15T05:49:57Z</dcterms:modified>
  <cp:category/>
</cp:coreProperties>
</file>