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8" r:id="rId4"/>
    <p:sldId id="257" r:id="rId5"/>
    <p:sldId id="262" r:id="rId6"/>
    <p:sldId id="264" r:id="rId7"/>
    <p:sldId id="260" r:id="rId8"/>
    <p:sldId id="266" r:id="rId9"/>
    <p:sldId id="267" r:id="rId10"/>
    <p:sldId id="263" r:id="rId11"/>
    <p:sldId id="271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168"/>
  </p:normalViewPr>
  <p:slideViewPr>
    <p:cSldViewPr snapToGrid="0" snapToObjects="1">
      <p:cViewPr>
        <p:scale>
          <a:sx n="110" d="100"/>
          <a:sy n="110" d="100"/>
        </p:scale>
        <p:origin x="119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75211-E0B5-3A4F-8B16-C8F6640A31B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17258-59DF-C04C-87C6-CEB9B67B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7258-59DF-C04C-87C6-CEB9B67BC0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7258-59DF-C04C-87C6-CEB9B67BC0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7258-59DF-C04C-87C6-CEB9B67BC0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94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7258-59DF-C04C-87C6-CEB9B67BC0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9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7258-59DF-C04C-87C6-CEB9B67BC0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9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7258-59DF-C04C-87C6-CEB9B67BC0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4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AAB9-C530-834E-BB71-E4247F67C08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00BB-B6C6-B34E-B6C4-92115C2DB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6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AAB9-C530-834E-BB71-E4247F67C08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00BB-B6C6-B34E-B6C4-92115C2DB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9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AAB9-C530-834E-BB71-E4247F67C08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00BB-B6C6-B34E-B6C4-92115C2DB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2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AAB9-C530-834E-BB71-E4247F67C08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00BB-B6C6-B34E-B6C4-92115C2DB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7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AAB9-C530-834E-BB71-E4247F67C08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00BB-B6C6-B34E-B6C4-92115C2DB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AAB9-C530-834E-BB71-E4247F67C08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00BB-B6C6-B34E-B6C4-92115C2DB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3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AAB9-C530-834E-BB71-E4247F67C08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00BB-B6C6-B34E-B6C4-92115C2DB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5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AAB9-C530-834E-BB71-E4247F67C08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00BB-B6C6-B34E-B6C4-92115C2DB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AAB9-C530-834E-BB71-E4247F67C08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00BB-B6C6-B34E-B6C4-92115C2DB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9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AAB9-C530-834E-BB71-E4247F67C08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00BB-B6C6-B34E-B6C4-92115C2DB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1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AAB9-C530-834E-BB71-E4247F67C08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00BB-B6C6-B34E-B6C4-92115C2DB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2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7AAB9-C530-834E-BB71-E4247F67C085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600BB-B6C6-B34E-B6C4-92115C2DB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2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evaluation of the new hybrid vertical coordinate in the RAP and HRRR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Jeff Beck</a:t>
            </a:r>
            <a:r>
              <a:rPr lang="en-US" dirty="0" smtClean="0"/>
              <a:t>, John Brown, Joe Olson, Tanya </a:t>
            </a:r>
            <a:r>
              <a:rPr lang="en-US" dirty="0" err="1" smtClean="0"/>
              <a:t>Smirnova</a:t>
            </a:r>
            <a:r>
              <a:rPr lang="en-US" dirty="0" smtClean="0"/>
              <a:t>, Ming Hu, Tracy </a:t>
            </a:r>
            <a:r>
              <a:rPr lang="en-US" dirty="0" err="1" smtClean="0"/>
              <a:t>Hertneky</a:t>
            </a:r>
            <a:r>
              <a:rPr lang="en-US" dirty="0" smtClean="0"/>
              <a:t>, Christopher Williams, Trevor Alcott, Stan Benjamin, Curtis Alexander, </a:t>
            </a:r>
            <a:r>
              <a:rPr lang="en-US" dirty="0" err="1" smtClean="0"/>
              <a:t>Jimy</a:t>
            </a:r>
            <a:r>
              <a:rPr lang="en-US" dirty="0" smtClean="0"/>
              <a:t> </a:t>
            </a:r>
            <a:r>
              <a:rPr lang="en-US" dirty="0" err="1" smtClean="0"/>
              <a:t>Dudhia</a:t>
            </a:r>
            <a:r>
              <a:rPr lang="en-US" dirty="0" smtClean="0"/>
              <a:t>, Dave Gill, Wei Wang, and Joe </a:t>
            </a:r>
            <a:r>
              <a:rPr lang="en-US" dirty="0" err="1" smtClean="0"/>
              <a:t>Klemp</a:t>
            </a:r>
            <a:endParaRPr lang="en-US" b="1" dirty="0" smtClean="0"/>
          </a:p>
          <a:p>
            <a:r>
              <a:rPr lang="en-US" dirty="0" smtClean="0"/>
              <a:t>7/15/2017 – WRF Users’ Workshop</a:t>
            </a:r>
            <a:endParaRPr lang="en-US" dirty="0"/>
          </a:p>
        </p:txBody>
      </p:sp>
      <p:pic>
        <p:nvPicPr>
          <p:cNvPr id="7" name="Picture 16" descr="NOAA-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057" y="5139826"/>
            <a:ext cx="1400798" cy="140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CIRES Logo 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160" y="5578678"/>
            <a:ext cx="1883508" cy="9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98" y="5189836"/>
            <a:ext cx="1334858" cy="1460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21" y="5483554"/>
            <a:ext cx="2422691" cy="1001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85" y="5468417"/>
            <a:ext cx="1319414" cy="11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there no impact in the HRRR?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Relatively weak synoptic flow aloft (3-10 September 2016) minimized impact in the HRRR</a:t>
            </a:r>
          </a:p>
          <a:p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 smtClean="0"/>
              <a:t>of cycling of atmospheric state (only soil state), </a:t>
            </a:r>
            <a:r>
              <a:rPr lang="en-US" dirty="0" smtClean="0"/>
              <a:t>so potentially </a:t>
            </a:r>
            <a:r>
              <a:rPr lang="en-US" dirty="0" smtClean="0"/>
              <a:t>no retention of hybrid coordinate benefits </a:t>
            </a:r>
            <a:r>
              <a:rPr lang="en-US" dirty="0" smtClean="0"/>
              <a:t>from hourly cycling, </a:t>
            </a:r>
            <a:r>
              <a:rPr lang="en-US" dirty="0" smtClean="0"/>
              <a:t>such as in the RAP retro</a:t>
            </a:r>
          </a:p>
          <a:p>
            <a:endParaRPr lang="en-US" dirty="0"/>
          </a:p>
          <a:p>
            <a:r>
              <a:rPr lang="en-US" b="1" dirty="0" smtClean="0"/>
              <a:t>Potentially need:</a:t>
            </a:r>
          </a:p>
          <a:p>
            <a:pPr lvl="1"/>
            <a:r>
              <a:rPr lang="en-US" b="1" dirty="0" smtClean="0"/>
              <a:t>A winter HRRR retro</a:t>
            </a:r>
          </a:p>
          <a:p>
            <a:pPr lvl="1"/>
            <a:r>
              <a:rPr lang="en-US" b="1" dirty="0" smtClean="0"/>
              <a:t>A fully-cycled HRRR test</a:t>
            </a:r>
          </a:p>
          <a:p>
            <a:pPr lvl="1"/>
            <a:r>
              <a:rPr lang="en-US" b="1" dirty="0" smtClean="0"/>
              <a:t>A hybrid RAP -&gt; hybrid HRRR vs. non-hybrid RAP -&gt; non-hybrid HRRR retrospective test</a:t>
            </a:r>
          </a:p>
          <a:p>
            <a:pPr lvl="1"/>
            <a:endParaRPr lang="en-US" b="1" dirty="0"/>
          </a:p>
          <a:p>
            <a:r>
              <a:rPr lang="en-US" dirty="0" smtClean="0"/>
              <a:t>However…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HRRR Spatial Difference Plots </a:t>
            </a:r>
            <a:br>
              <a:rPr lang="en-US" dirty="0" smtClean="0"/>
            </a:br>
            <a:r>
              <a:rPr lang="en-US" sz="3600" dirty="0" smtClean="0"/>
              <a:t>12-hr forecasts from 1200 UTC on 9 May 2016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4" b="15981"/>
          <a:stretch/>
        </p:blipFill>
        <p:spPr>
          <a:xfrm>
            <a:off x="6163139" y="2154683"/>
            <a:ext cx="5941408" cy="408679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4" b="15980"/>
          <a:stretch/>
        </p:blipFill>
        <p:spPr>
          <a:xfrm>
            <a:off x="101601" y="2154683"/>
            <a:ext cx="5943600" cy="4088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624" y="6241473"/>
            <a:ext cx="5154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Cool colors: Hybrid coordinate relative humidity is drier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Warm colors: Hybrid coordinate relative humidity is moister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8075" y="6241473"/>
            <a:ext cx="443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Cool colors: Hybrid coordinate winds are weaker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Warm colors: Hybrid coordinate winds are stronger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456" y="1628858"/>
            <a:ext cx="5919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500 </a:t>
            </a:r>
            <a:r>
              <a:rPr lang="en-US" sz="2000" dirty="0" err="1" smtClean="0"/>
              <a:t>hPa</a:t>
            </a:r>
            <a:r>
              <a:rPr lang="en-US" sz="2000" dirty="0" smtClean="0"/>
              <a:t> Relative Humidity Differences (</a:t>
            </a:r>
            <a:r>
              <a:rPr lang="en-US" sz="2000" dirty="0" err="1" smtClean="0"/>
              <a:t>Hyb</a:t>
            </a:r>
            <a:r>
              <a:rPr lang="en-US" sz="2000" dirty="0" smtClean="0"/>
              <a:t> – Non-</a:t>
            </a:r>
            <a:r>
              <a:rPr lang="en-US" sz="2000" dirty="0" err="1" smtClean="0"/>
              <a:t>hyb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443286" y="1633428"/>
            <a:ext cx="5468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250 </a:t>
            </a:r>
            <a:r>
              <a:rPr lang="en-US" sz="2000" dirty="0" err="1" smtClean="0"/>
              <a:t>hPa</a:t>
            </a:r>
            <a:r>
              <a:rPr lang="en-US" sz="2000" dirty="0" smtClean="0"/>
              <a:t> Wind Speed Differences (</a:t>
            </a:r>
            <a:r>
              <a:rPr lang="en-US" sz="2000" dirty="0" err="1" smtClean="0"/>
              <a:t>Hyb</a:t>
            </a:r>
            <a:r>
              <a:rPr lang="en-US" sz="2000" dirty="0" smtClean="0"/>
              <a:t> – Non-</a:t>
            </a:r>
            <a:r>
              <a:rPr lang="en-US" sz="2000" dirty="0" err="1" smtClean="0"/>
              <a:t>hyb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18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hybrid vertical coordinate was successfully implemented in WRF, and tested within the RAP and HRRR models for extended periods</a:t>
            </a:r>
          </a:p>
          <a:p>
            <a:r>
              <a:rPr lang="en-US" dirty="0" smtClean="0"/>
              <a:t>Smoothed vertical coordinate generally results in improved temperature, relative humidity, and winds aloft in the RAP</a:t>
            </a:r>
          </a:p>
          <a:p>
            <a:r>
              <a:rPr lang="en-US" dirty="0" smtClean="0"/>
              <a:t>No real differences were found in the extended HRRR retro, but weak flow aloft likely to </a:t>
            </a:r>
            <a:r>
              <a:rPr lang="en-US" dirty="0" smtClean="0"/>
              <a:t>blame</a:t>
            </a:r>
            <a:endParaRPr lang="en-US" dirty="0" smtClean="0"/>
          </a:p>
          <a:p>
            <a:r>
              <a:rPr lang="en-US" dirty="0" smtClean="0"/>
              <a:t>Spatial difference plots of select HRRR cases showed an impact of the new hybrid vertical coordinate, especially downwind of high terrain</a:t>
            </a:r>
          </a:p>
          <a:p>
            <a:r>
              <a:rPr lang="en-US" dirty="0" smtClean="0"/>
              <a:t>Operational implementation of the hybrid vertical coordinate in the RAP and HRRR to take place in 2018 (RAPv4, HRRRv3, and HRRR-AK)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116" y="2659438"/>
            <a:ext cx="2819400" cy="1325563"/>
          </a:xfrm>
        </p:spPr>
        <p:txBody>
          <a:bodyPr/>
          <a:lstStyle/>
          <a:p>
            <a:r>
              <a:rPr lang="en-US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16667" r="14977" b="16389"/>
          <a:stretch/>
        </p:blipFill>
        <p:spPr>
          <a:xfrm>
            <a:off x="4389628" y="645062"/>
            <a:ext cx="3074180" cy="29245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79" y="589471"/>
            <a:ext cx="3299476" cy="27879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87" y="3705784"/>
            <a:ext cx="3273253" cy="2749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61" y="-341360"/>
            <a:ext cx="1144225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Late Summer Cycled RAP retro (4-9 September 2016)</a:t>
            </a:r>
            <a:endParaRPr lang="en-US" sz="4000" dirty="0"/>
          </a:p>
        </p:txBody>
      </p:sp>
      <p:sp>
        <p:nvSpPr>
          <p:cNvPr id="5" name="TextBox 652"/>
          <p:cNvSpPr txBox="1">
            <a:spLocks noChangeArrowheads="1"/>
          </p:cNvSpPr>
          <p:nvPr/>
        </p:nvSpPr>
        <p:spPr bwMode="auto">
          <a:xfrm>
            <a:off x="2298463" y="2854437"/>
            <a:ext cx="332844" cy="338554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 Black" charset="0"/>
                <a:cs typeface="Arial Black" charset="0"/>
              </a:rPr>
              <a:t>T</a:t>
            </a:r>
            <a:endParaRPr lang="en-US" sz="1600" dirty="0">
              <a:latin typeface="Arial Black" charset="0"/>
              <a:cs typeface="Arial Black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40" y="643525"/>
            <a:ext cx="3236137" cy="29260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72" y="597784"/>
            <a:ext cx="3223168" cy="29743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0" y="3682375"/>
            <a:ext cx="3281261" cy="2811721"/>
          </a:xfrm>
          <a:prstGeom prst="rect">
            <a:avLst/>
          </a:prstGeom>
        </p:spPr>
      </p:pic>
      <p:sp>
        <p:nvSpPr>
          <p:cNvPr id="15" name="TextBox 570"/>
          <p:cNvSpPr txBox="1">
            <a:spLocks noChangeArrowheads="1"/>
          </p:cNvSpPr>
          <p:nvPr/>
        </p:nvSpPr>
        <p:spPr bwMode="auto">
          <a:xfrm>
            <a:off x="8990128" y="1435898"/>
            <a:ext cx="1002197" cy="246221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Black" charset="0"/>
                <a:cs typeface="Arial Black" charset="0"/>
              </a:rPr>
              <a:t>Wind Speed</a:t>
            </a:r>
            <a:endParaRPr lang="en-US" sz="1000" dirty="0">
              <a:latin typeface="Arial Black" charset="0"/>
              <a:cs typeface="Arial Black" charset="0"/>
            </a:endParaRPr>
          </a:p>
        </p:txBody>
      </p:sp>
      <p:sp>
        <p:nvSpPr>
          <p:cNvPr id="19" name="TextBox 654"/>
          <p:cNvSpPr txBox="1">
            <a:spLocks noChangeArrowheads="1"/>
          </p:cNvSpPr>
          <p:nvPr/>
        </p:nvSpPr>
        <p:spPr bwMode="auto">
          <a:xfrm>
            <a:off x="5043799" y="1682119"/>
            <a:ext cx="1433406" cy="246221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Black" charset="0"/>
                <a:cs typeface="Arial Black" charset="0"/>
              </a:rPr>
              <a:t>Relative Humidity</a:t>
            </a:r>
            <a:endParaRPr lang="en-US" sz="1000" dirty="0">
              <a:latin typeface="Arial Black" charset="0"/>
              <a:cs typeface="Arial Black" charset="0"/>
            </a:endParaRPr>
          </a:p>
        </p:txBody>
      </p:sp>
      <p:sp>
        <p:nvSpPr>
          <p:cNvPr id="20" name="TextBox 652"/>
          <p:cNvSpPr txBox="1">
            <a:spLocks noChangeArrowheads="1"/>
          </p:cNvSpPr>
          <p:nvPr/>
        </p:nvSpPr>
        <p:spPr bwMode="auto">
          <a:xfrm>
            <a:off x="1652511" y="2705291"/>
            <a:ext cx="1088760" cy="246221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Black" charset="0"/>
                <a:cs typeface="Arial Black" charset="0"/>
              </a:rPr>
              <a:t>Temperature</a:t>
            </a:r>
            <a:endParaRPr lang="en-US" sz="1000" dirty="0">
              <a:latin typeface="Arial Black" charset="0"/>
              <a:cs typeface="Arial Black" charset="0"/>
            </a:endParaRPr>
          </a:p>
        </p:txBody>
      </p:sp>
      <p:sp>
        <p:nvSpPr>
          <p:cNvPr id="7" name="TextBox 661"/>
          <p:cNvSpPr txBox="1">
            <a:spLocks noChangeArrowheads="1"/>
          </p:cNvSpPr>
          <p:nvPr/>
        </p:nvSpPr>
        <p:spPr bwMode="auto">
          <a:xfrm>
            <a:off x="852541" y="588836"/>
            <a:ext cx="10548699" cy="369332"/>
          </a:xfrm>
          <a:prstGeom prst="rect">
            <a:avLst/>
          </a:prstGeom>
          <a:solidFill>
            <a:srgbClr val="660066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rial Black"/>
                <a:cs typeface="Arial Black"/>
              </a:rPr>
              <a:t>Vertical </a:t>
            </a:r>
            <a:r>
              <a:rPr lang="en-US" sz="1800" dirty="0" smtClean="0">
                <a:solidFill>
                  <a:schemeClr val="bg1"/>
                </a:solidFill>
                <a:latin typeface="Arial Black"/>
                <a:cs typeface="Arial Black"/>
              </a:rPr>
              <a:t>Profiles of Upper </a:t>
            </a:r>
            <a:r>
              <a:rPr lang="en-US" sz="1800" dirty="0">
                <a:solidFill>
                  <a:schemeClr val="bg1"/>
                </a:solidFill>
                <a:latin typeface="Arial Black"/>
                <a:cs typeface="Arial Black"/>
              </a:rPr>
              <a:t>Air RMS </a:t>
            </a:r>
            <a:r>
              <a:rPr lang="en-US" sz="1800" dirty="0" smtClean="0">
                <a:solidFill>
                  <a:schemeClr val="bg1"/>
                </a:solidFill>
                <a:latin typeface="Arial Black"/>
                <a:cs typeface="Arial Black"/>
              </a:rPr>
              <a:t>for 12-hour forecasts </a:t>
            </a:r>
            <a:endParaRPr lang="en-US" sz="18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6" name="TextBox 656"/>
          <p:cNvSpPr txBox="1">
            <a:spLocks noChangeArrowheads="1"/>
          </p:cNvSpPr>
          <p:nvPr/>
        </p:nvSpPr>
        <p:spPr bwMode="auto">
          <a:xfrm>
            <a:off x="9948353" y="4995842"/>
            <a:ext cx="1002197" cy="246221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000" dirty="0" smtClean="0">
                <a:latin typeface="Arial Black" charset="0"/>
                <a:cs typeface="Arial Black" charset="0"/>
              </a:rPr>
              <a:t>Wind Speed</a:t>
            </a:r>
            <a:endParaRPr lang="en-US" sz="1000" dirty="0">
              <a:latin typeface="Arial Black" charset="0"/>
              <a:cs typeface="Arial Bl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541" y="6515859"/>
            <a:ext cx="10548699" cy="338506"/>
          </a:xfrm>
          <a:prstGeom prst="rect">
            <a:avLst/>
          </a:prstGeom>
          <a:solidFill>
            <a:srgbClr val="C3D69B"/>
          </a:solidFill>
          <a:ln>
            <a:solidFill>
              <a:srgbClr val="008000"/>
            </a:solidFill>
          </a:ln>
        </p:spPr>
        <p:txBody>
          <a:bodyPr wrap="square" lIns="91392" tIns="45696" rIns="91392" bIns="45696" rtlCol="0">
            <a:spAutoFit/>
          </a:bodyPr>
          <a:lstStyle/>
          <a:p>
            <a:pPr marL="0" lvl="3" algn="ctr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Red: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Hybrid Coordinate;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Blue: </a:t>
            </a:r>
            <a:r>
              <a:rPr lang="en-US" sz="1600" dirty="0" smtClean="0">
                <a:latin typeface="Arial"/>
                <a:cs typeface="Arial"/>
              </a:rPr>
              <a:t>Terrain-Following Coordinate; Black: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Terrain Following – Hybrid (Difference)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16667" r="14977" b="16389"/>
          <a:stretch/>
        </p:blipFill>
        <p:spPr>
          <a:xfrm>
            <a:off x="4389628" y="3569579"/>
            <a:ext cx="3074180" cy="2924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55" y="3682819"/>
            <a:ext cx="3193524" cy="2610358"/>
          </a:xfrm>
          <a:prstGeom prst="rect">
            <a:avLst/>
          </a:prstGeom>
        </p:spPr>
      </p:pic>
      <p:sp>
        <p:nvSpPr>
          <p:cNvPr id="28" name="TextBox 654"/>
          <p:cNvSpPr txBox="1">
            <a:spLocks noChangeArrowheads="1"/>
          </p:cNvSpPr>
          <p:nvPr/>
        </p:nvSpPr>
        <p:spPr bwMode="auto">
          <a:xfrm>
            <a:off x="5513871" y="5242063"/>
            <a:ext cx="1433406" cy="246221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Black" charset="0"/>
                <a:cs typeface="Arial Black" charset="0"/>
              </a:rPr>
              <a:t>Relative Humidity</a:t>
            </a:r>
            <a:endParaRPr lang="en-US" sz="1000" dirty="0">
              <a:latin typeface="Arial Black" charset="0"/>
              <a:cs typeface="Arial Black" charset="0"/>
            </a:endParaRPr>
          </a:p>
        </p:txBody>
      </p:sp>
      <p:sp>
        <p:nvSpPr>
          <p:cNvPr id="29" name="TextBox 652"/>
          <p:cNvSpPr txBox="1">
            <a:spLocks noChangeArrowheads="1"/>
          </p:cNvSpPr>
          <p:nvPr/>
        </p:nvSpPr>
        <p:spPr bwMode="auto">
          <a:xfrm>
            <a:off x="2373228" y="5766019"/>
            <a:ext cx="1088760" cy="246221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Black" charset="0"/>
                <a:cs typeface="Arial Black" charset="0"/>
              </a:rPr>
              <a:t>Temperature</a:t>
            </a:r>
            <a:endParaRPr lang="en-US" sz="1000" dirty="0">
              <a:latin typeface="Arial Black" charset="0"/>
              <a:cs typeface="Arial Black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826372" y="3759901"/>
            <a:ext cx="0" cy="2324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79667" y="3759901"/>
            <a:ext cx="0" cy="2324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413123" y="3768214"/>
            <a:ext cx="0" cy="2324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61"/>
          <p:cNvSpPr txBox="1">
            <a:spLocks noChangeArrowheads="1"/>
          </p:cNvSpPr>
          <p:nvPr/>
        </p:nvSpPr>
        <p:spPr bwMode="auto">
          <a:xfrm>
            <a:off x="852541" y="3557231"/>
            <a:ext cx="10548699" cy="369332"/>
          </a:xfrm>
          <a:prstGeom prst="rect">
            <a:avLst/>
          </a:prstGeom>
          <a:solidFill>
            <a:srgbClr val="660066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rial Black"/>
                <a:cs typeface="Arial Black"/>
              </a:rPr>
              <a:t>Vertical </a:t>
            </a:r>
            <a:r>
              <a:rPr lang="en-US" sz="1800" dirty="0" smtClean="0">
                <a:solidFill>
                  <a:schemeClr val="bg1"/>
                </a:solidFill>
                <a:latin typeface="Arial Black"/>
                <a:cs typeface="Arial Black"/>
              </a:rPr>
              <a:t>Profiles of Upper </a:t>
            </a:r>
            <a:r>
              <a:rPr lang="en-US" sz="1800" dirty="0">
                <a:solidFill>
                  <a:schemeClr val="bg1"/>
                </a:solidFill>
                <a:latin typeface="Arial Black"/>
                <a:cs typeface="Arial Black"/>
              </a:rPr>
              <a:t>Air </a:t>
            </a:r>
            <a:r>
              <a:rPr lang="en-US" sz="1800" dirty="0" smtClean="0">
                <a:solidFill>
                  <a:schemeClr val="bg1"/>
                </a:solidFill>
                <a:latin typeface="Arial Black"/>
                <a:cs typeface="Arial Black"/>
              </a:rPr>
              <a:t>Bias </a:t>
            </a:r>
            <a:r>
              <a:rPr lang="en-US" sz="1800" dirty="0">
                <a:solidFill>
                  <a:schemeClr val="bg1"/>
                </a:solidFill>
                <a:latin typeface="Arial Black"/>
                <a:cs typeface="Arial Black"/>
              </a:rPr>
              <a:t>for </a:t>
            </a:r>
            <a:r>
              <a:rPr lang="en-US" sz="1800" dirty="0" smtClean="0">
                <a:solidFill>
                  <a:schemeClr val="bg1"/>
                </a:solidFill>
                <a:latin typeface="Arial Black"/>
                <a:cs typeface="Arial Black"/>
              </a:rPr>
              <a:t>12-hour forecasts</a:t>
            </a:r>
            <a:endParaRPr lang="en-US" sz="18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923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Terrain-following coordinates are known to induce small-scale horizontal and vertical accelerations over areas of steep terrain due to the reflection of topography in model levels</a:t>
            </a:r>
          </a:p>
          <a:p>
            <a:r>
              <a:rPr lang="en-US" dirty="0" smtClean="0"/>
              <a:t>Introduces error into the model equations and can impact model forecasts, particularly as errors are </a:t>
            </a:r>
            <a:r>
              <a:rPr lang="en-US" dirty="0" err="1" smtClean="0"/>
              <a:t>advected</a:t>
            </a:r>
            <a:r>
              <a:rPr lang="en-US" dirty="0" smtClean="0"/>
              <a:t> downwind of major mountain ranges</a:t>
            </a:r>
          </a:p>
          <a:p>
            <a:r>
              <a:rPr lang="en-US" dirty="0" smtClean="0"/>
              <a:t>Operational models such as the RAP and HRRR are impacted by this “noise” and could benefit from an improved vertical coordinate</a:t>
            </a:r>
          </a:p>
          <a:p>
            <a:r>
              <a:rPr lang="en-US" dirty="0" smtClean="0"/>
              <a:t>Development of a hybrid vertical coordinate to address these issues was undertaken at NCAR (</a:t>
            </a:r>
            <a:r>
              <a:rPr lang="en-US" dirty="0" err="1" smtClean="0"/>
              <a:t>Klemp</a:t>
            </a:r>
            <a:r>
              <a:rPr lang="en-US" dirty="0"/>
              <a:t> </a:t>
            </a:r>
            <a:r>
              <a:rPr lang="en-US" dirty="0" smtClean="0"/>
              <a:t>et al., 2011)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Collaborative Effort…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NOAA (OAR) funding provided to DTC for implementation, testing and evaluation within WRF</a:t>
            </a:r>
          </a:p>
          <a:p>
            <a:r>
              <a:rPr lang="en-US" dirty="0" smtClean="0"/>
              <a:t>NCAR/MMM incorporated hybrid coordinate code into WRF v3.8.1</a:t>
            </a:r>
          </a:p>
          <a:p>
            <a:r>
              <a:rPr lang="en-US" dirty="0" smtClean="0"/>
              <a:t>GSD </a:t>
            </a:r>
            <a:r>
              <a:rPr lang="en-US" dirty="0" smtClean="0"/>
              <a:t>and DTC contributed to evaluation in both the RAP and </a:t>
            </a:r>
            <a:r>
              <a:rPr lang="en-US" dirty="0" smtClean="0"/>
              <a:t>HRRR</a:t>
            </a:r>
          </a:p>
          <a:p>
            <a:r>
              <a:rPr lang="en-US" dirty="0" smtClean="0"/>
              <a:t>GSD and MMM collaboration was crucial to implementation</a:t>
            </a:r>
            <a:endParaRPr lang="en-US" dirty="0" smtClean="0"/>
          </a:p>
          <a:p>
            <a:r>
              <a:rPr lang="en-US" dirty="0" smtClean="0"/>
              <a:t>Evaluations of extended retrospective runs and single case studies were conducted  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19" name="Picture 16" descr="NOAA-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057" y="5139826"/>
            <a:ext cx="1400798" cy="140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CIRES Logo 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160" y="5578678"/>
            <a:ext cx="1883508" cy="9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98" y="5189836"/>
            <a:ext cx="1334858" cy="1460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21" y="5483554"/>
            <a:ext cx="2422691" cy="10010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85" y="5468417"/>
            <a:ext cx="1319414" cy="11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Terrain Following vs. Hybrid Coordinate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5993" y="1609637"/>
            <a:ext cx="10437807" cy="4790661"/>
            <a:chOff x="1138238" y="14144034"/>
            <a:chExt cx="15528975" cy="62186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38" y="14144034"/>
              <a:ext cx="15528975" cy="621861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379012" y="15449858"/>
                  <a:ext cx="708847" cy="6937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4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η</m:t>
                        </m:r>
                        <m:r>
                          <m:rPr>
                            <m:sty m:val="p"/>
                          </m:rPr>
                          <a:rPr lang="en-US" sz="4000" b="0" i="0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</m:t>
                        </m:r>
                      </m:oMath>
                    </m:oMathPara>
                  </a14:m>
                  <a:endParaRPr lang="en-US" sz="4000" baseline="-25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9012" y="15449858"/>
                  <a:ext cx="708847" cy="69371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6410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1033670" y="6175013"/>
            <a:ext cx="1000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Gill et al., 2016 (WRF Users Workshop):</a:t>
            </a:r>
          </a:p>
          <a:p>
            <a:r>
              <a:rPr lang="en-US" dirty="0" smtClean="0"/>
              <a:t>http://www2.mmm.ucar.edu/</a:t>
            </a:r>
            <a:r>
              <a:rPr lang="en-US" dirty="0" err="1" smtClean="0"/>
              <a:t>wrf</a:t>
            </a:r>
            <a:r>
              <a:rPr lang="en-US" dirty="0" smtClean="0"/>
              <a:t>/users/workshops/WS2016/</a:t>
            </a:r>
            <a:r>
              <a:rPr lang="en-US" dirty="0" err="1" smtClean="0"/>
              <a:t>oral_presentations</a:t>
            </a:r>
            <a:r>
              <a:rPr lang="en-US" dirty="0" smtClean="0"/>
              <a:t>/1.4.pdf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867900" y="3157526"/>
            <a:ext cx="1310861" cy="2657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29403" y="4125040"/>
            <a:ext cx="1250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Transition</a:t>
            </a:r>
          </a:p>
          <a:p>
            <a:pPr algn="ctr"/>
            <a:r>
              <a:rPr lang="en-US" sz="2000" dirty="0" smtClean="0"/>
              <a:t>Zone</a:t>
            </a:r>
            <a:endParaRPr lang="en-US" sz="2000" dirty="0"/>
          </a:p>
        </p:txBody>
      </p:sp>
      <p:sp>
        <p:nvSpPr>
          <p:cNvPr id="10" name="Left Brace 38"/>
          <p:cNvSpPr>
            <a:spLocks/>
          </p:cNvSpPr>
          <p:nvPr/>
        </p:nvSpPr>
        <p:spPr bwMode="auto">
          <a:xfrm flipH="1">
            <a:off x="9293639" y="3150031"/>
            <a:ext cx="479010" cy="2657905"/>
          </a:xfrm>
          <a:prstGeom prst="leftBrace">
            <a:avLst>
              <a:gd name="adj1" fmla="val 8333"/>
              <a:gd name="adj2" fmla="val 5240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25400" dir="5400000" algn="t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Perpetua" charset="0"/>
                <a:ea typeface="ＭＳ Ｐゴシック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Perpetua" charset="0"/>
                <a:ea typeface="ＭＳ Ｐゴシック" charset="-128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  <a:ea typeface="ＭＳ Ｐゴシック" charset="-128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  <a:ea typeface="ＭＳ Ｐゴシック" charset="-128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>
                <a:solidFill>
                  <a:schemeClr val="tx1"/>
                </a:solidFill>
                <a:latin typeface="Perpetua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x-none" altLang="x-none" sz="1800"/>
          </a:p>
        </p:txBody>
      </p:sp>
    </p:spTree>
    <p:extLst>
      <p:ext uri="{BB962C8B-B14F-4D97-AF65-F5344CB8AC3E}">
        <p14:creationId xmlns:p14="http://schemas.microsoft.com/office/powerpoint/2010/main" val="20465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90" y="-162776"/>
            <a:ext cx="10944498" cy="1325563"/>
          </a:xfrm>
        </p:spPr>
        <p:txBody>
          <a:bodyPr/>
          <a:lstStyle/>
          <a:p>
            <a:pPr algn="ctr"/>
            <a:r>
              <a:rPr lang="en-US" dirty="0" smtClean="0"/>
              <a:t>Testing and Evaluation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8389" y="1450454"/>
            <a:ext cx="4331663" cy="435133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Several controlled cold-starts and one cycled, winter experiment with 13-km RAP, initialized from GFS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One cycled, summer 3-km HRRR experiment, initialized from non-hybrid coordinate RAP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Only difference for these retrospective runs is the hybrid coordinate change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For cold-season cases, focus was on strong westerly flow across western CONUS favoring vertically propagating mountain wave activity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052" y="1162787"/>
            <a:ext cx="7050155" cy="52876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80505" y="5801792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700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hPa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- 00z 7 Mar 17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8389" y="1171537"/>
            <a:ext cx="10515600" cy="435133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Initial fields </a:t>
            </a:r>
            <a:r>
              <a:rPr lang="en-US" sz="2000" i="1" dirty="0" smtClean="0"/>
              <a:t>as interpolated to 250 </a:t>
            </a:r>
            <a:r>
              <a:rPr lang="en-US" sz="2000" i="1" dirty="0" err="1" smtClean="0"/>
              <a:t>hPa</a:t>
            </a:r>
            <a:r>
              <a:rPr lang="en-US" sz="2000" i="1" dirty="0" smtClean="0"/>
              <a:t> </a:t>
            </a:r>
            <a:r>
              <a:rPr lang="en-US" sz="2000" dirty="0" smtClean="0"/>
              <a:t>are slightly different (see UT and CO)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Differences appear by 1 h and grow, but are mainly over or downstream of mountainous terrain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Smoothed coordinate surfaces result in less spurious accelerations, therefore less vertical mixing of horizontal momentum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No major differences over the Pacific Ocean except near land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511" y="95579"/>
            <a:ext cx="93919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7 March 2017 cold start RAP </a:t>
            </a:r>
            <a:r>
              <a:rPr lang="en-US" sz="4900" dirty="0"/>
              <a:t>simulation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(250 </a:t>
            </a:r>
            <a:r>
              <a:rPr lang="en-US" sz="4000" dirty="0" err="1"/>
              <a:t>hPa</a:t>
            </a:r>
            <a:r>
              <a:rPr lang="en-US" sz="4000" dirty="0"/>
              <a:t> wind speeds)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5" y="3055670"/>
            <a:ext cx="3865756" cy="3731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575" y="3055670"/>
            <a:ext cx="3879818" cy="374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698" y="3055670"/>
            <a:ext cx="3879818" cy="37446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476" y="6174563"/>
            <a:ext cx="25899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Initial (0000 UTC on 7 March 2017) </a:t>
            </a:r>
            <a:endParaRPr 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4308372" y="6174563"/>
            <a:ext cx="30156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6</a:t>
            </a:r>
            <a:r>
              <a:rPr lang="en-US" sz="1300" dirty="0" smtClean="0"/>
              <a:t>-h forecast (0600 UTC on 7 March 2017) </a:t>
            </a:r>
            <a:endParaRPr lang="en-US" sz="1300" dirty="0"/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8346109" y="6167602"/>
            <a:ext cx="31005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12-h forecast (1200 UTC on 7 March 2017) </a:t>
            </a:r>
            <a:endParaRPr 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8216697" y="2470895"/>
            <a:ext cx="3977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Cool colors: Hybrid coordinate winds faster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Warm colors: Hybrid coordinate winds slower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09933" y="674102"/>
            <a:ext cx="10106946" cy="5302252"/>
            <a:chOff x="34460000" y="5287618"/>
            <a:chExt cx="15990072" cy="83886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53"/>
            <a:stretch/>
          </p:blipFill>
          <p:spPr>
            <a:xfrm>
              <a:off x="34460000" y="5287618"/>
              <a:ext cx="15990072" cy="83886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>
                  <a:spLocks noChangeAspect="1"/>
                </p:cNvSpPr>
                <p:nvPr/>
              </p:nvSpPr>
              <p:spPr>
                <a:xfrm>
                  <a:off x="37399728" y="6271313"/>
                  <a:ext cx="4191867" cy="8686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η</m:t>
                      </m:r>
                      <m:r>
                        <m:rPr>
                          <m:sty m:val="p"/>
                        </m:rPr>
                        <a:rPr lang="en-US" sz="2800" b="0" i="0" baseline="-250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c</m:t>
                      </m:r>
                      <m:r>
                        <a:rPr lang="en-US" sz="28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a14:m>
                  <a:r>
                    <a:rPr lang="en-US" sz="2800" dirty="0" smtClean="0"/>
                    <a:t> 0.2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9728" y="6271313"/>
                  <a:ext cx="4191867" cy="86867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111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32842" y="5995061"/>
            <a:ext cx="11409530" cy="4351338"/>
          </a:xfrm>
        </p:spPr>
        <p:txBody>
          <a:bodyPr/>
          <a:lstStyle/>
          <a:p>
            <a:r>
              <a:rPr lang="en-US" sz="2400" dirty="0" smtClean="0"/>
              <a:t>Reduced spurious vertical motion over mountainous terrain</a:t>
            </a:r>
          </a:p>
          <a:p>
            <a:r>
              <a:rPr lang="en-US" sz="2400" dirty="0" smtClean="0"/>
              <a:t>More coherent upwind-tilted vertical velocity features (mountain waves)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836322" y="726061"/>
            <a:ext cx="545911" cy="5622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0761" y="723692"/>
            <a:ext cx="545911" cy="5622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6019889" y="-4227782"/>
            <a:ext cx="352390" cy="10372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56812" y="5640564"/>
            <a:ext cx="122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California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7366" y="5623746"/>
            <a:ext cx="122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Colorado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222247" y="5476298"/>
            <a:ext cx="0" cy="202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91790" y="5476298"/>
            <a:ext cx="0" cy="202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32130" y="5620917"/>
            <a:ext cx="122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California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9862684" y="5604099"/>
            <a:ext cx="122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Colorado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0326585" y="5456651"/>
            <a:ext cx="0" cy="202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867108" y="5456651"/>
            <a:ext cx="0" cy="202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978432" y="2344185"/>
            <a:ext cx="1487978" cy="25187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9983" y="245713"/>
            <a:ext cx="12083828" cy="69131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17 November 2016 cold start RAP simulation </a:t>
            </a:r>
            <a:br>
              <a:rPr lang="en-US" dirty="0" smtClean="0"/>
            </a:br>
            <a:r>
              <a:rPr lang="en-US" sz="3600" dirty="0" smtClean="0"/>
              <a:t>(5-h forecast of vertical motion)</a:t>
            </a:r>
          </a:p>
        </p:txBody>
      </p:sp>
      <p:sp>
        <p:nvSpPr>
          <p:cNvPr id="29" name="Oval 28"/>
          <p:cNvSpPr/>
          <p:nvPr/>
        </p:nvSpPr>
        <p:spPr>
          <a:xfrm>
            <a:off x="3746499" y="2273333"/>
            <a:ext cx="901701" cy="182876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79" y="-3328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Late Winter Cycled RAP retro (7-13 March 2017)</a:t>
            </a:r>
            <a:endParaRPr lang="en-US" sz="4000" dirty="0"/>
          </a:p>
        </p:txBody>
      </p:sp>
      <p:sp>
        <p:nvSpPr>
          <p:cNvPr id="5" name="TextBox 652"/>
          <p:cNvSpPr txBox="1">
            <a:spLocks noChangeArrowheads="1"/>
          </p:cNvSpPr>
          <p:nvPr/>
        </p:nvSpPr>
        <p:spPr bwMode="auto">
          <a:xfrm>
            <a:off x="2298463" y="2854437"/>
            <a:ext cx="332844" cy="338554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 Black" charset="0"/>
                <a:cs typeface="Arial Black" charset="0"/>
              </a:rPr>
              <a:t>T</a:t>
            </a:r>
            <a:endParaRPr lang="en-US" sz="1600" dirty="0">
              <a:latin typeface="Arial Black" charset="0"/>
              <a:cs typeface="Arial Black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41" y="666347"/>
            <a:ext cx="3116335" cy="28561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51" y="645062"/>
            <a:ext cx="3065934" cy="2924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46" y="647822"/>
            <a:ext cx="3245094" cy="2934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70" y="3709187"/>
            <a:ext cx="3074180" cy="2805887"/>
          </a:xfrm>
          <a:prstGeom prst="rect">
            <a:avLst/>
          </a:prstGeom>
        </p:spPr>
      </p:pic>
      <p:sp>
        <p:nvSpPr>
          <p:cNvPr id="15" name="TextBox 570"/>
          <p:cNvSpPr txBox="1">
            <a:spLocks noChangeArrowheads="1"/>
          </p:cNvSpPr>
          <p:nvPr/>
        </p:nvSpPr>
        <p:spPr bwMode="auto">
          <a:xfrm>
            <a:off x="9026742" y="2050559"/>
            <a:ext cx="1002197" cy="246221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Black" charset="0"/>
                <a:cs typeface="Arial Black" charset="0"/>
              </a:rPr>
              <a:t>Wind Speed</a:t>
            </a:r>
            <a:endParaRPr lang="en-US" sz="1000" dirty="0">
              <a:latin typeface="Arial Black" charset="0"/>
              <a:cs typeface="Arial Black" charset="0"/>
            </a:endParaRPr>
          </a:p>
        </p:txBody>
      </p:sp>
      <p:sp>
        <p:nvSpPr>
          <p:cNvPr id="19" name="TextBox 654"/>
          <p:cNvSpPr txBox="1">
            <a:spLocks noChangeArrowheads="1"/>
          </p:cNvSpPr>
          <p:nvPr/>
        </p:nvSpPr>
        <p:spPr bwMode="auto">
          <a:xfrm>
            <a:off x="5060424" y="2316664"/>
            <a:ext cx="1433406" cy="246221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Black" charset="0"/>
                <a:cs typeface="Arial Black" charset="0"/>
              </a:rPr>
              <a:t>Relative Humidity</a:t>
            </a:r>
            <a:endParaRPr lang="en-US" sz="1000" dirty="0">
              <a:latin typeface="Arial Black" charset="0"/>
              <a:cs typeface="Arial Black" charset="0"/>
            </a:endParaRPr>
          </a:p>
        </p:txBody>
      </p:sp>
      <p:sp>
        <p:nvSpPr>
          <p:cNvPr id="20" name="TextBox 652"/>
          <p:cNvSpPr txBox="1">
            <a:spLocks noChangeArrowheads="1"/>
          </p:cNvSpPr>
          <p:nvPr/>
        </p:nvSpPr>
        <p:spPr bwMode="auto">
          <a:xfrm>
            <a:off x="2583537" y="2090023"/>
            <a:ext cx="1088760" cy="246221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Black" charset="0"/>
                <a:cs typeface="Arial Black" charset="0"/>
              </a:rPr>
              <a:t>Temperature</a:t>
            </a:r>
            <a:endParaRPr lang="en-US" sz="1000" dirty="0">
              <a:latin typeface="Arial Black" charset="0"/>
              <a:cs typeface="Arial Black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676743" y="3809778"/>
            <a:ext cx="0" cy="2324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215193" y="3809778"/>
            <a:ext cx="0" cy="2324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61"/>
          <p:cNvSpPr txBox="1">
            <a:spLocks noChangeArrowheads="1"/>
          </p:cNvSpPr>
          <p:nvPr/>
        </p:nvSpPr>
        <p:spPr bwMode="auto">
          <a:xfrm>
            <a:off x="852541" y="588836"/>
            <a:ext cx="10548699" cy="369332"/>
          </a:xfrm>
          <a:prstGeom prst="rect">
            <a:avLst/>
          </a:prstGeom>
          <a:solidFill>
            <a:srgbClr val="660066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rial Black"/>
                <a:cs typeface="Arial Black"/>
              </a:rPr>
              <a:t>Vertical </a:t>
            </a:r>
            <a:r>
              <a:rPr lang="en-US" sz="1800" dirty="0" smtClean="0">
                <a:solidFill>
                  <a:schemeClr val="bg1"/>
                </a:solidFill>
                <a:latin typeface="Arial Black"/>
                <a:cs typeface="Arial Black"/>
              </a:rPr>
              <a:t>Profiles of Upper </a:t>
            </a:r>
            <a:r>
              <a:rPr lang="en-US" sz="1800" dirty="0">
                <a:solidFill>
                  <a:schemeClr val="bg1"/>
                </a:solidFill>
                <a:latin typeface="Arial Black"/>
                <a:cs typeface="Arial Black"/>
              </a:rPr>
              <a:t>Air RMS </a:t>
            </a:r>
            <a:r>
              <a:rPr lang="en-US" sz="1800" dirty="0" smtClean="0">
                <a:solidFill>
                  <a:schemeClr val="bg1"/>
                </a:solidFill>
                <a:latin typeface="Arial Black"/>
                <a:cs typeface="Arial Black"/>
              </a:rPr>
              <a:t>for 12-hour forecasts </a:t>
            </a:r>
            <a:endParaRPr lang="en-US" sz="18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043368" y="3845602"/>
            <a:ext cx="0" cy="23246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51" y="3723070"/>
            <a:ext cx="3170638" cy="28246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4" y="3685556"/>
            <a:ext cx="3379804" cy="2877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541" y="6515859"/>
            <a:ext cx="10548699" cy="338506"/>
          </a:xfrm>
          <a:prstGeom prst="rect">
            <a:avLst/>
          </a:prstGeom>
          <a:solidFill>
            <a:srgbClr val="C3D69B"/>
          </a:solidFill>
          <a:ln>
            <a:solidFill>
              <a:srgbClr val="008000"/>
            </a:solidFill>
          </a:ln>
        </p:spPr>
        <p:txBody>
          <a:bodyPr wrap="square" lIns="91392" tIns="45696" rIns="91392" bIns="45696" rtlCol="0">
            <a:spAutoFit/>
          </a:bodyPr>
          <a:lstStyle/>
          <a:p>
            <a:pPr marL="0" lvl="3" algn="ctr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Red: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Hybrid Coordinate;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Blue: </a:t>
            </a:r>
            <a:r>
              <a:rPr lang="en-US" sz="1600" dirty="0" smtClean="0">
                <a:latin typeface="Arial"/>
                <a:cs typeface="Arial"/>
              </a:rPr>
              <a:t>Terrain-Following Coordinate; Black: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Terrain Following – Hybrid (Difference)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698582" y="3809778"/>
            <a:ext cx="0" cy="2324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14117" y="3818091"/>
            <a:ext cx="0" cy="23246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61"/>
          <p:cNvSpPr txBox="1">
            <a:spLocks noChangeArrowheads="1"/>
          </p:cNvSpPr>
          <p:nvPr/>
        </p:nvSpPr>
        <p:spPr bwMode="auto">
          <a:xfrm>
            <a:off x="852541" y="3557231"/>
            <a:ext cx="10548699" cy="369332"/>
          </a:xfrm>
          <a:prstGeom prst="rect">
            <a:avLst/>
          </a:prstGeom>
          <a:solidFill>
            <a:srgbClr val="660066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rial Black"/>
                <a:cs typeface="Arial Black"/>
              </a:rPr>
              <a:t>Vertical </a:t>
            </a:r>
            <a:r>
              <a:rPr lang="en-US" sz="1800" dirty="0" smtClean="0">
                <a:solidFill>
                  <a:schemeClr val="bg1"/>
                </a:solidFill>
                <a:latin typeface="Arial Black"/>
                <a:cs typeface="Arial Black"/>
              </a:rPr>
              <a:t>Profiles of Upper </a:t>
            </a:r>
            <a:r>
              <a:rPr lang="en-US" sz="1800" dirty="0">
                <a:solidFill>
                  <a:schemeClr val="bg1"/>
                </a:solidFill>
                <a:latin typeface="Arial Black"/>
                <a:cs typeface="Arial Black"/>
              </a:rPr>
              <a:t>Air </a:t>
            </a:r>
            <a:r>
              <a:rPr lang="en-US" sz="1800" dirty="0" smtClean="0">
                <a:solidFill>
                  <a:schemeClr val="bg1"/>
                </a:solidFill>
                <a:latin typeface="Arial Black"/>
                <a:cs typeface="Arial Black"/>
              </a:rPr>
              <a:t>Bias </a:t>
            </a:r>
            <a:r>
              <a:rPr lang="en-US" sz="1800" dirty="0">
                <a:solidFill>
                  <a:schemeClr val="bg1"/>
                </a:solidFill>
                <a:latin typeface="Arial Black"/>
                <a:cs typeface="Arial Black"/>
              </a:rPr>
              <a:t>for </a:t>
            </a:r>
            <a:r>
              <a:rPr lang="en-US" sz="1800" dirty="0" smtClean="0">
                <a:solidFill>
                  <a:schemeClr val="bg1"/>
                </a:solidFill>
                <a:latin typeface="Arial Black"/>
                <a:cs typeface="Arial Black"/>
              </a:rPr>
              <a:t>12-hour forecasts</a:t>
            </a:r>
            <a:endParaRPr lang="en-US" sz="18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338349" y="1033304"/>
            <a:ext cx="2333948" cy="8771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79559" y="1023367"/>
            <a:ext cx="2809714" cy="10666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598712" y="1023367"/>
            <a:ext cx="2809714" cy="856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11772" y="4013588"/>
            <a:ext cx="2527966" cy="8866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393751" y="3977225"/>
            <a:ext cx="2839421" cy="12696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4706820" y="3845602"/>
            <a:ext cx="0" cy="23246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279027" y="3926563"/>
            <a:ext cx="1383958" cy="13327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25" grpId="0" animBg="1"/>
      <p:bldP spid="3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22" y="3566225"/>
            <a:ext cx="3315346" cy="2916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79" y="-3328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Cycled HRRR retro (3-10 September 2016)</a:t>
            </a:r>
            <a:endParaRPr lang="en-US" sz="4000" dirty="0"/>
          </a:p>
        </p:txBody>
      </p:sp>
      <p:sp>
        <p:nvSpPr>
          <p:cNvPr id="5" name="TextBox 652"/>
          <p:cNvSpPr txBox="1">
            <a:spLocks noChangeArrowheads="1"/>
          </p:cNvSpPr>
          <p:nvPr/>
        </p:nvSpPr>
        <p:spPr bwMode="auto">
          <a:xfrm>
            <a:off x="2298463" y="2854437"/>
            <a:ext cx="332844" cy="338554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Arial Black" charset="0"/>
                <a:cs typeface="Arial Black" charset="0"/>
              </a:rPr>
              <a:t>T</a:t>
            </a:r>
            <a:endParaRPr lang="en-US" sz="1600" dirty="0">
              <a:latin typeface="Arial Black" charset="0"/>
              <a:cs typeface="Arial Black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8" y="639497"/>
            <a:ext cx="3533347" cy="2878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40" y="639496"/>
            <a:ext cx="3206714" cy="2878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90" y="639496"/>
            <a:ext cx="3192389" cy="28864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3" y="3597052"/>
            <a:ext cx="3199082" cy="2948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11" y="3633307"/>
            <a:ext cx="3196305" cy="2857807"/>
          </a:xfrm>
          <a:prstGeom prst="rect">
            <a:avLst/>
          </a:prstGeom>
        </p:spPr>
      </p:pic>
      <p:sp>
        <p:nvSpPr>
          <p:cNvPr id="7" name="TextBox 661"/>
          <p:cNvSpPr txBox="1">
            <a:spLocks noChangeArrowheads="1"/>
          </p:cNvSpPr>
          <p:nvPr/>
        </p:nvSpPr>
        <p:spPr bwMode="auto">
          <a:xfrm>
            <a:off x="852541" y="588836"/>
            <a:ext cx="10548699" cy="369332"/>
          </a:xfrm>
          <a:prstGeom prst="rect">
            <a:avLst/>
          </a:prstGeom>
          <a:solidFill>
            <a:srgbClr val="660066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rial Black"/>
                <a:cs typeface="Arial Black"/>
              </a:rPr>
              <a:t>Vertical </a:t>
            </a:r>
            <a:r>
              <a:rPr lang="en-US" sz="1800" dirty="0" smtClean="0">
                <a:solidFill>
                  <a:schemeClr val="bg1"/>
                </a:solidFill>
                <a:latin typeface="Arial Black"/>
                <a:cs typeface="Arial Black"/>
              </a:rPr>
              <a:t>Profiles of Upper </a:t>
            </a:r>
            <a:r>
              <a:rPr lang="en-US" sz="1800" dirty="0">
                <a:solidFill>
                  <a:schemeClr val="bg1"/>
                </a:solidFill>
                <a:latin typeface="Arial Black"/>
                <a:cs typeface="Arial Black"/>
              </a:rPr>
              <a:t>Air RMS </a:t>
            </a:r>
            <a:r>
              <a:rPr lang="en-US" sz="1800" dirty="0" smtClean="0">
                <a:solidFill>
                  <a:schemeClr val="bg1"/>
                </a:solidFill>
                <a:latin typeface="Arial Black"/>
                <a:cs typeface="Arial Black"/>
              </a:rPr>
              <a:t>for 12-hour forecasts </a:t>
            </a:r>
            <a:endParaRPr lang="en-US" sz="18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541" y="6515859"/>
            <a:ext cx="10548699" cy="338506"/>
          </a:xfrm>
          <a:prstGeom prst="rect">
            <a:avLst/>
          </a:prstGeom>
          <a:solidFill>
            <a:srgbClr val="C3D69B"/>
          </a:solidFill>
          <a:ln>
            <a:solidFill>
              <a:srgbClr val="008000"/>
            </a:solidFill>
          </a:ln>
        </p:spPr>
        <p:txBody>
          <a:bodyPr wrap="square" lIns="91392" tIns="45696" rIns="91392" bIns="45696" rtlCol="0">
            <a:spAutoFit/>
          </a:bodyPr>
          <a:lstStyle/>
          <a:p>
            <a:pPr marL="0" lvl="3" algn="ctr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Red: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Hybrid Coordinate;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Blue: </a:t>
            </a:r>
            <a:r>
              <a:rPr lang="en-US" sz="1600" dirty="0" smtClean="0">
                <a:latin typeface="Arial"/>
                <a:cs typeface="Arial"/>
              </a:rPr>
              <a:t>Terrain-Following Coordinate; Black: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Terrain Following – Hybrid (Difference)</a:t>
            </a:r>
          </a:p>
        </p:txBody>
      </p:sp>
      <p:sp>
        <p:nvSpPr>
          <p:cNvPr id="15" name="TextBox 570"/>
          <p:cNvSpPr txBox="1">
            <a:spLocks noChangeArrowheads="1"/>
          </p:cNvSpPr>
          <p:nvPr/>
        </p:nvSpPr>
        <p:spPr bwMode="auto">
          <a:xfrm>
            <a:off x="8840539" y="1482604"/>
            <a:ext cx="1002197" cy="246221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Black" charset="0"/>
                <a:cs typeface="Arial Black" charset="0"/>
              </a:rPr>
              <a:t>Wind Speed</a:t>
            </a:r>
            <a:endParaRPr lang="en-US" sz="1000" dirty="0">
              <a:latin typeface="Arial Black" charset="0"/>
              <a:cs typeface="Arial Black" charset="0"/>
            </a:endParaRPr>
          </a:p>
        </p:txBody>
      </p:sp>
      <p:sp>
        <p:nvSpPr>
          <p:cNvPr id="19" name="TextBox 654"/>
          <p:cNvSpPr txBox="1">
            <a:spLocks noChangeArrowheads="1"/>
          </p:cNvSpPr>
          <p:nvPr/>
        </p:nvSpPr>
        <p:spPr bwMode="auto">
          <a:xfrm>
            <a:off x="5276556" y="1482603"/>
            <a:ext cx="1433406" cy="246221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Black" charset="0"/>
                <a:cs typeface="Arial Black" charset="0"/>
              </a:rPr>
              <a:t>Relative Humidity</a:t>
            </a:r>
            <a:endParaRPr lang="en-US" sz="1000" dirty="0">
              <a:latin typeface="Arial Black" charset="0"/>
              <a:cs typeface="Arial Black" charset="0"/>
            </a:endParaRPr>
          </a:p>
        </p:txBody>
      </p:sp>
      <p:sp>
        <p:nvSpPr>
          <p:cNvPr id="20" name="TextBox 652"/>
          <p:cNvSpPr txBox="1">
            <a:spLocks noChangeArrowheads="1"/>
          </p:cNvSpPr>
          <p:nvPr/>
        </p:nvSpPr>
        <p:spPr bwMode="auto">
          <a:xfrm>
            <a:off x="2799668" y="1914399"/>
            <a:ext cx="1088760" cy="246221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Black" charset="0"/>
                <a:cs typeface="Arial Black" charset="0"/>
              </a:rPr>
              <a:t>Temperature</a:t>
            </a:r>
            <a:endParaRPr lang="en-US" sz="1000" dirty="0">
              <a:latin typeface="Arial Black" charset="0"/>
              <a:cs typeface="Arial Black" charset="0"/>
            </a:endParaRPr>
          </a:p>
        </p:txBody>
      </p:sp>
      <p:sp>
        <p:nvSpPr>
          <p:cNvPr id="8" name="TextBox 661"/>
          <p:cNvSpPr txBox="1">
            <a:spLocks noChangeArrowheads="1"/>
          </p:cNvSpPr>
          <p:nvPr/>
        </p:nvSpPr>
        <p:spPr bwMode="auto">
          <a:xfrm>
            <a:off x="852541" y="3557231"/>
            <a:ext cx="10548699" cy="369332"/>
          </a:xfrm>
          <a:prstGeom prst="rect">
            <a:avLst/>
          </a:prstGeom>
          <a:solidFill>
            <a:srgbClr val="660066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rial Black"/>
                <a:cs typeface="Arial Black"/>
              </a:rPr>
              <a:t>Vertical </a:t>
            </a:r>
            <a:r>
              <a:rPr lang="en-US" sz="1800" dirty="0" smtClean="0">
                <a:solidFill>
                  <a:schemeClr val="bg1"/>
                </a:solidFill>
                <a:latin typeface="Arial Black"/>
                <a:cs typeface="Arial Black"/>
              </a:rPr>
              <a:t>Profiles of Upper </a:t>
            </a:r>
            <a:r>
              <a:rPr lang="en-US" sz="1800" dirty="0">
                <a:solidFill>
                  <a:schemeClr val="bg1"/>
                </a:solidFill>
                <a:latin typeface="Arial Black"/>
                <a:cs typeface="Arial Black"/>
              </a:rPr>
              <a:t>Air </a:t>
            </a:r>
            <a:r>
              <a:rPr lang="en-US" sz="1800" dirty="0" smtClean="0">
                <a:solidFill>
                  <a:schemeClr val="bg1"/>
                </a:solidFill>
                <a:latin typeface="Arial Black"/>
                <a:cs typeface="Arial Black"/>
              </a:rPr>
              <a:t>Bias </a:t>
            </a:r>
            <a:r>
              <a:rPr lang="en-US" sz="1800" dirty="0">
                <a:solidFill>
                  <a:schemeClr val="bg1"/>
                </a:solidFill>
                <a:latin typeface="Arial Black"/>
                <a:cs typeface="Arial Black"/>
              </a:rPr>
              <a:t>for </a:t>
            </a:r>
            <a:r>
              <a:rPr lang="en-US" sz="1800" dirty="0" smtClean="0">
                <a:solidFill>
                  <a:schemeClr val="bg1"/>
                </a:solidFill>
                <a:latin typeface="Arial Black"/>
                <a:cs typeface="Arial Black"/>
              </a:rPr>
              <a:t>12-hour forecasts</a:t>
            </a:r>
            <a:endParaRPr lang="en-US" sz="18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6" name="TextBox 570"/>
          <p:cNvSpPr txBox="1">
            <a:spLocks noChangeArrowheads="1"/>
          </p:cNvSpPr>
          <p:nvPr/>
        </p:nvSpPr>
        <p:spPr bwMode="auto">
          <a:xfrm>
            <a:off x="9725795" y="4974989"/>
            <a:ext cx="1002197" cy="246221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Black" charset="0"/>
                <a:cs typeface="Arial Black" charset="0"/>
              </a:rPr>
              <a:t>Wind Speed</a:t>
            </a:r>
            <a:endParaRPr lang="en-US" sz="1000" dirty="0">
              <a:latin typeface="Arial Black" charset="0"/>
              <a:cs typeface="Arial Black" charset="0"/>
            </a:endParaRPr>
          </a:p>
        </p:txBody>
      </p:sp>
      <p:sp>
        <p:nvSpPr>
          <p:cNvPr id="27" name="TextBox 654"/>
          <p:cNvSpPr txBox="1">
            <a:spLocks noChangeArrowheads="1"/>
          </p:cNvSpPr>
          <p:nvPr/>
        </p:nvSpPr>
        <p:spPr bwMode="auto">
          <a:xfrm>
            <a:off x="6126890" y="5064021"/>
            <a:ext cx="1433406" cy="246221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Black" charset="0"/>
                <a:cs typeface="Arial Black" charset="0"/>
              </a:rPr>
              <a:t>Relative Humidity</a:t>
            </a:r>
            <a:endParaRPr lang="en-US" sz="1000" dirty="0">
              <a:latin typeface="Arial Black" charset="0"/>
              <a:cs typeface="Arial Black" charset="0"/>
            </a:endParaRPr>
          </a:p>
        </p:txBody>
      </p:sp>
      <p:sp>
        <p:nvSpPr>
          <p:cNvPr id="28" name="TextBox 652"/>
          <p:cNvSpPr txBox="1">
            <a:spLocks noChangeArrowheads="1"/>
          </p:cNvSpPr>
          <p:nvPr/>
        </p:nvSpPr>
        <p:spPr bwMode="auto">
          <a:xfrm>
            <a:off x="2367939" y="5009069"/>
            <a:ext cx="1088760" cy="246221"/>
          </a:xfrm>
          <a:prstGeom prst="rect">
            <a:avLst/>
          </a:prstGeom>
          <a:solidFill>
            <a:srgbClr val="C6D9F1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714625" fontAlgn="base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Black" charset="0"/>
                <a:cs typeface="Arial Black" charset="0"/>
              </a:rPr>
              <a:t>Temperature</a:t>
            </a:r>
            <a:endParaRPr lang="en-US" sz="1000" dirty="0"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8980</TotalTime>
  <Words>865</Words>
  <Application>Microsoft Macintosh PowerPoint</Application>
  <PresentationFormat>Widescreen</PresentationFormat>
  <Paragraphs>105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Black</vt:lpstr>
      <vt:lpstr>Calibri</vt:lpstr>
      <vt:lpstr>Calibri Light</vt:lpstr>
      <vt:lpstr>Cambria Math</vt:lpstr>
      <vt:lpstr>ＭＳ Ｐゴシック</vt:lpstr>
      <vt:lpstr>Perpetua</vt:lpstr>
      <vt:lpstr>Arial</vt:lpstr>
      <vt:lpstr>Office Theme</vt:lpstr>
      <vt:lpstr>An evaluation of the new hybrid vertical coordinate in the RAP and HRRR</vt:lpstr>
      <vt:lpstr>Motivation</vt:lpstr>
      <vt:lpstr>A Collaborative Effort…</vt:lpstr>
      <vt:lpstr>Terrain Following vs. Hybrid Coordinate</vt:lpstr>
      <vt:lpstr>Testing and Evaluation</vt:lpstr>
      <vt:lpstr>7 March 2017 cold start RAP simulation (250 hPa wind speeds)  </vt:lpstr>
      <vt:lpstr>17 November 2016 cold start RAP simulation  (5-h forecast of vertical motion)</vt:lpstr>
      <vt:lpstr>Late Winter Cycled RAP retro (7-13 March 2017)</vt:lpstr>
      <vt:lpstr>Cycled HRRR retro (3-10 September 2016)</vt:lpstr>
      <vt:lpstr>Why is there no impact in the HRRR?</vt:lpstr>
      <vt:lpstr>HRRR Spatial Difference Plots  12-hr forecasts from 1200 UTC on 9 May 2016</vt:lpstr>
      <vt:lpstr>Conclusions</vt:lpstr>
      <vt:lpstr>Thank you!</vt:lpstr>
      <vt:lpstr>Late Summer Cycled RAP retro (4-9 September 2016)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evaluation of the new hybrid vertical coordinate in the RAP and HRRR</dc:title>
  <dc:creator>Jeff</dc:creator>
  <cp:lastModifiedBy>Jeff</cp:lastModifiedBy>
  <cp:revision>84</cp:revision>
  <dcterms:created xsi:type="dcterms:W3CDTF">2017-06-01T19:54:37Z</dcterms:created>
  <dcterms:modified xsi:type="dcterms:W3CDTF">2017-06-15T15:47:36Z</dcterms:modified>
</cp:coreProperties>
</file>