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80" r:id="rId3"/>
    <p:sldId id="259" r:id="rId4"/>
    <p:sldId id="288" r:id="rId5"/>
    <p:sldId id="260" r:id="rId6"/>
    <p:sldId id="283" r:id="rId7"/>
    <p:sldId id="261" r:id="rId8"/>
    <p:sldId id="262" r:id="rId9"/>
    <p:sldId id="265" r:id="rId10"/>
    <p:sldId id="279" r:id="rId11"/>
    <p:sldId id="271" r:id="rId12"/>
    <p:sldId id="281" r:id="rId13"/>
    <p:sldId id="287" r:id="rId14"/>
    <p:sldId id="285" r:id="rId15"/>
    <p:sldId id="278" r:id="rId16"/>
    <p:sldId id="28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DEFB"/>
    <a:srgbClr val="BAC0F5"/>
    <a:srgbClr val="C3C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74"/>
  </p:normalViewPr>
  <p:slideViewPr>
    <p:cSldViewPr snapToGrid="0" snapToObjects="1">
      <p:cViewPr>
        <p:scale>
          <a:sx n="105" d="100"/>
          <a:sy n="105" d="100"/>
        </p:scale>
        <p:origin x="1232" y="1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Relationship Id="rId2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BF141C-FB8F-5849-BEB5-D891A8E49BC6}" type="datetimeFigureOut">
              <a:rPr lang="en-US" smtClean="0"/>
              <a:t>6/15/17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E7AA1F-5D75-AF4F-8776-9B304923A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62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40E60-A54C-514F-B065-59E4975FEED1}" type="datetimeFigureOut">
              <a:rPr lang="en-US" smtClean="0"/>
              <a:t>6/15/17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F1CD-BF0C-CE44-A10D-41A2F4E7B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2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40E60-A54C-514F-B065-59E4975FEED1}" type="datetimeFigureOut">
              <a:rPr lang="en-US" smtClean="0"/>
              <a:t>6/15/17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F1CD-BF0C-CE44-A10D-41A2F4E7B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224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40E60-A54C-514F-B065-59E4975FEED1}" type="datetimeFigureOut">
              <a:rPr lang="en-US" smtClean="0"/>
              <a:t>6/15/17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F1CD-BF0C-CE44-A10D-41A2F4E7B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051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40E60-A54C-514F-B065-59E4975FEED1}" type="datetimeFigureOut">
              <a:rPr lang="en-US" smtClean="0"/>
              <a:t>6/15/17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F1CD-BF0C-CE44-A10D-41A2F4E7B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44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40E60-A54C-514F-B065-59E4975FEED1}" type="datetimeFigureOut">
              <a:rPr lang="en-US" smtClean="0"/>
              <a:t>6/15/17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F1CD-BF0C-CE44-A10D-41A2F4E7B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123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40E60-A54C-514F-B065-59E4975FEED1}" type="datetimeFigureOut">
              <a:rPr lang="en-US" smtClean="0"/>
              <a:t>6/15/17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F1CD-BF0C-CE44-A10D-41A2F4E7B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305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40E60-A54C-514F-B065-59E4975FEED1}" type="datetimeFigureOut">
              <a:rPr lang="en-US" smtClean="0"/>
              <a:t>6/15/17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F1CD-BF0C-CE44-A10D-41A2F4E7B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940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C3C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40E60-A54C-514F-B065-59E4975FEED1}" type="datetimeFigureOut">
              <a:rPr lang="en-US" smtClean="0"/>
              <a:t>6/15/17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F1CD-BF0C-CE44-A10D-41A2F4E7B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676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40E60-A54C-514F-B065-59E4975FEED1}" type="datetimeFigureOut">
              <a:rPr lang="en-US" smtClean="0"/>
              <a:t>6/15/17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F1CD-BF0C-CE44-A10D-41A2F4E7B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076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40E60-A54C-514F-B065-59E4975FEED1}" type="datetimeFigureOut">
              <a:rPr lang="en-US" smtClean="0"/>
              <a:t>6/15/17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F1CD-BF0C-CE44-A10D-41A2F4E7B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289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40E60-A54C-514F-B065-59E4975FEED1}" type="datetimeFigureOut">
              <a:rPr lang="en-US" smtClean="0"/>
              <a:t>6/15/17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F1CD-BF0C-CE44-A10D-41A2F4E7B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055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E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40E60-A54C-514F-B065-59E4975FEED1}" type="datetimeFigureOut">
              <a:rPr lang="en-US" smtClean="0"/>
              <a:t>6/15/17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FF1CD-BF0C-CE44-A10D-41A2F4E7B88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 userDrawn="1"/>
        </p:nvSpPr>
        <p:spPr bwMode="auto">
          <a:xfrm>
            <a:off x="9272954" y="6597595"/>
            <a:ext cx="281353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sz="1200" i="1" dirty="0" smtClean="0">
                <a:solidFill>
                  <a:schemeClr val="tx2"/>
                </a:solidFill>
                <a:latin typeface="Chaparral Pro" panose="02060503040505020203" pitchFamily="18" charset="0"/>
              </a:rPr>
              <a:t>2017 WRF Workshop</a:t>
            </a:r>
            <a:r>
              <a:rPr lang="en-US" sz="1200" i="1" smtClean="0">
                <a:solidFill>
                  <a:schemeClr val="tx2"/>
                </a:solidFill>
                <a:latin typeface="Chaparral Pro" panose="02060503040505020203" pitchFamily="18" charset="0"/>
              </a:rPr>
              <a:t>, Sang-Hun</a:t>
            </a:r>
            <a:r>
              <a:rPr lang="en-US" sz="1200" i="1" baseline="0" smtClean="0">
                <a:solidFill>
                  <a:schemeClr val="tx2"/>
                </a:solidFill>
                <a:latin typeface="Chaparral Pro" panose="02060503040505020203" pitchFamily="18" charset="0"/>
              </a:rPr>
              <a:t> Park</a:t>
            </a:r>
            <a:endParaRPr lang="en-US" sz="1200" i="1" dirty="0">
              <a:solidFill>
                <a:schemeClr val="tx2"/>
              </a:solidFill>
              <a:latin typeface="Chaparral Pro" panose="02060503040505020203" pitchFamily="18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62446" y="6578766"/>
            <a:ext cx="12129554" cy="36000"/>
          </a:xfrm>
          <a:prstGeom prst="rect">
            <a:avLst/>
          </a:prstGeom>
          <a:solidFill>
            <a:srgbClr val="3219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08450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4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8.emf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tiff"/><Relationship Id="rId12" Type="http://schemas.openxmlformats.org/officeDocument/2006/relationships/image" Target="../media/image25.tiff"/><Relationship Id="rId13" Type="http://schemas.openxmlformats.org/officeDocument/2006/relationships/image" Target="../media/image26.tiff"/><Relationship Id="rId14" Type="http://schemas.openxmlformats.org/officeDocument/2006/relationships/image" Target="../media/image27.tif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0.tiff"/><Relationship Id="rId4" Type="http://schemas.openxmlformats.org/officeDocument/2006/relationships/image" Target="../media/image21.png"/><Relationship Id="rId5" Type="http://schemas.openxmlformats.org/officeDocument/2006/relationships/image" Target="../media/image22.tiff"/><Relationship Id="rId6" Type="http://schemas.openxmlformats.org/officeDocument/2006/relationships/image" Target="../media/image23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18.emf"/><Relationship Id="rId9" Type="http://schemas.openxmlformats.org/officeDocument/2006/relationships/oleObject" Target="../embeddings/oleObject2.bin"/><Relationship Id="rId10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061" y="454148"/>
            <a:ext cx="11265877" cy="23876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atin typeface="Arial" charset="0"/>
                <a:ea typeface="Arial" charset="0"/>
                <a:cs typeface="Arial" charset="0"/>
              </a:rPr>
              <a:t>Evaluation of </a:t>
            </a:r>
            <a:br>
              <a:rPr lang="en-US" sz="4800" b="1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4800" b="1" dirty="0" smtClean="0">
                <a:latin typeface="Arial" charset="0"/>
                <a:ea typeface="Arial" charset="0"/>
                <a:cs typeface="Arial" charset="0"/>
              </a:rPr>
              <a:t>the WRF hybrid coordinate for </a:t>
            </a:r>
            <a:br>
              <a:rPr lang="en-US" sz="4800" b="1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4800" b="1" dirty="0" smtClean="0">
                <a:latin typeface="Arial" charset="0"/>
                <a:ea typeface="Arial" charset="0"/>
                <a:cs typeface="Arial" charset="0"/>
              </a:rPr>
              <a:t>an air turbulence simulation</a:t>
            </a:r>
            <a:endParaRPr lang="en-US" sz="4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458793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Helvetica" charset="0"/>
                <a:ea typeface="Helvetica" charset="0"/>
                <a:cs typeface="Helvetica" charset="0"/>
              </a:rPr>
              <a:t>Sang-Hun Park</a:t>
            </a:r>
            <a:r>
              <a:rPr lang="en-US" sz="2800" baseline="30000" dirty="0" smtClean="0">
                <a:latin typeface="Helvetica" charset="0"/>
                <a:ea typeface="Helvetica" charset="0"/>
                <a:cs typeface="Helvetica" charset="0"/>
              </a:rPr>
              <a:t>1</a:t>
            </a:r>
            <a:r>
              <a:rPr lang="en-US" sz="2800" dirty="0" smtClean="0">
                <a:latin typeface="Helvetica" charset="0"/>
                <a:ea typeface="Helvetica" charset="0"/>
                <a:cs typeface="Helvetica" charset="0"/>
              </a:rPr>
              <a:t>, Joseph Klemp</a:t>
            </a:r>
            <a:r>
              <a:rPr lang="en-US" sz="2800" baseline="30000" dirty="0" smtClean="0"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lang="en-US" sz="2800" dirty="0" smtClean="0">
                <a:latin typeface="Helvetica" charset="0"/>
                <a:ea typeface="Helvetica" charset="0"/>
                <a:cs typeface="Helvetica" charset="0"/>
              </a:rPr>
              <a:t> and Jung-</a:t>
            </a:r>
            <a:r>
              <a:rPr lang="en-US" sz="2800" dirty="0" err="1" smtClean="0">
                <a:latin typeface="Helvetica" charset="0"/>
                <a:ea typeface="Helvetica" charset="0"/>
                <a:cs typeface="Helvetica" charset="0"/>
              </a:rPr>
              <a:t>Hoon</a:t>
            </a:r>
            <a:r>
              <a:rPr lang="en-US" sz="2800" dirty="0" smtClean="0">
                <a:latin typeface="Helvetica" charset="0"/>
                <a:ea typeface="Helvetica" charset="0"/>
                <a:cs typeface="Helvetica" charset="0"/>
              </a:rPr>
              <a:t> Kim</a:t>
            </a:r>
            <a:r>
              <a:rPr lang="en-US" sz="2800" baseline="30000" dirty="0" smtClean="0">
                <a:latin typeface="Helvetica" charset="0"/>
                <a:ea typeface="Helvetica" charset="0"/>
                <a:cs typeface="Helvetica" charset="0"/>
              </a:rPr>
              <a:t>3</a:t>
            </a:r>
          </a:p>
          <a:p>
            <a:endParaRPr lang="en-US" sz="2800" dirty="0" smtClean="0">
              <a:latin typeface="Helvetica" charset="0"/>
              <a:ea typeface="Helvetica" charset="0"/>
              <a:cs typeface="Helvetica" charset="0"/>
            </a:endParaRPr>
          </a:p>
          <a:p>
            <a:pPr algn="l"/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                        </a:t>
            </a:r>
            <a:r>
              <a:rPr lang="en-US" baseline="30000" dirty="0" smtClean="0">
                <a:latin typeface="Helvetica" charset="0"/>
                <a:ea typeface="Helvetica" charset="0"/>
                <a:cs typeface="Helvetica" charset="0"/>
              </a:rPr>
              <a:t>1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 smtClean="0">
                <a:latin typeface="Helvetica" charset="0"/>
                <a:ea typeface="Helvetica" charset="0"/>
                <a:cs typeface="Helvetica" charset="0"/>
              </a:rPr>
              <a:t>Yonsei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University, South Korea</a:t>
            </a:r>
          </a:p>
          <a:p>
            <a:pPr algn="l"/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                        </a:t>
            </a:r>
            <a:r>
              <a:rPr lang="en-US" baseline="30000" dirty="0" smtClean="0"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National Center for Atmospheric Research</a:t>
            </a:r>
          </a:p>
          <a:p>
            <a:pPr algn="l"/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                        </a:t>
            </a:r>
            <a:r>
              <a:rPr lang="en-US" baseline="30000" dirty="0" smtClean="0">
                <a:latin typeface="Helvetica" charset="0"/>
                <a:ea typeface="Helvetica" charset="0"/>
                <a:cs typeface="Helvetica" charset="0"/>
              </a:rPr>
              <a:t>3 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CIRA/NOAA Aviation Weather Center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423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225193" y="797315"/>
            <a:ext cx="7755792" cy="59668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4729" t="7098" r="58594" b="39429"/>
          <a:stretch/>
        </p:blipFill>
        <p:spPr bwMode="auto">
          <a:xfrm>
            <a:off x="95511" y="1197425"/>
            <a:ext cx="3940574" cy="2953588"/>
          </a:xfrm>
          <a:prstGeom prst="rect">
            <a:avLst/>
          </a:prstGeom>
          <a:noFill/>
          <a:ln w="12700" cmpd="sng">
            <a:solidFill>
              <a:schemeClr val="tx1"/>
            </a:solidFill>
            <a:round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257630" y="797315"/>
            <a:ext cx="14680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topography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6863" b="21990"/>
          <a:stretch/>
        </p:blipFill>
        <p:spPr>
          <a:xfrm>
            <a:off x="4225194" y="879376"/>
            <a:ext cx="4240332" cy="27611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5" b="9853"/>
          <a:stretch/>
        </p:blipFill>
        <p:spPr>
          <a:xfrm>
            <a:off x="8374745" y="879376"/>
            <a:ext cx="3606240" cy="27611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32639" y="1110971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charset="0"/>
                <a:ea typeface="Arial" charset="0"/>
                <a:cs typeface="Arial" charset="0"/>
              </a:rPr>
              <a:t>RAP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554979" y="1102670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N_SMTH1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1302" t="6485" b="13381"/>
          <a:stretch/>
        </p:blipFill>
        <p:spPr>
          <a:xfrm>
            <a:off x="8310125" y="3722634"/>
            <a:ext cx="3670860" cy="30415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121228" y="3966347"/>
            <a:ext cx="1691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Arial" charset="0"/>
                <a:ea typeface="Arial" charset="0"/>
                <a:cs typeface="Arial" charset="0"/>
              </a:rPr>
              <a:t>RAP+HYBRID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031" y="3722634"/>
            <a:ext cx="3631094" cy="304154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953687" y="3931178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N_SMTH4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38" y="6422291"/>
            <a:ext cx="4015154" cy="35066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038483" y="6523798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latin typeface="Arial" charset="0"/>
                <a:ea typeface="Arial" charset="0"/>
                <a:cs typeface="Arial" charset="0"/>
              </a:rPr>
              <a:t>w (m/s)</a:t>
            </a:r>
            <a:endParaRPr lang="en-US" sz="140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5" y="4189393"/>
            <a:ext cx="3961414" cy="56136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68228" y="4481356"/>
            <a:ext cx="452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latin typeface="Arial" charset="0"/>
                <a:ea typeface="Arial" charset="0"/>
                <a:cs typeface="Arial" charset="0"/>
              </a:rPr>
              <a:t>(m)</a:t>
            </a:r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Rounded Rectangle 3"/>
          <p:cNvSpPr/>
          <p:nvPr/>
        </p:nvSpPr>
        <p:spPr>
          <a:xfrm>
            <a:off x="2602524" y="95949"/>
            <a:ext cx="7010400" cy="715860"/>
          </a:xfrm>
          <a:prstGeom prst="roundRect">
            <a:avLst/>
          </a:prstGeom>
          <a:solidFill>
            <a:schemeClr val="accent4">
              <a:lumMod val="40000"/>
              <a:lumOff val="60000"/>
              <a:alpha val="30000"/>
            </a:schemeClr>
          </a:solidFill>
          <a:ln>
            <a:solidFill>
              <a:srgbClr val="3219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1395046" y="134931"/>
            <a:ext cx="9366739" cy="618892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>
                <a:solidFill>
                  <a:srgbClr val="321932"/>
                </a:solidFill>
                <a:latin typeface="Arial" charset="0"/>
                <a:ea typeface="Arial" charset="0"/>
                <a:cs typeface="Arial" charset="0"/>
              </a:rPr>
              <a:t>Sensitivity of Mountain Waves (</a:t>
            </a:r>
            <a:r>
              <a:rPr lang="en-US" sz="3000" b="1" dirty="0" smtClean="0">
                <a:solidFill>
                  <a:srgbClr val="321932"/>
                </a:solidFill>
                <a:latin typeface="Apple Chancery" charset="0"/>
                <a:ea typeface="Apple Chancery" charset="0"/>
                <a:cs typeface="Apple Chancery" charset="0"/>
              </a:rPr>
              <a:t>w</a:t>
            </a:r>
            <a:r>
              <a:rPr lang="en-US" sz="3000" dirty="0" smtClean="0">
                <a:solidFill>
                  <a:srgbClr val="321932"/>
                </a:solidFill>
                <a:latin typeface="Arial" charset="0"/>
                <a:ea typeface="Arial" charset="0"/>
                <a:cs typeface="Arial" charset="0"/>
              </a:rPr>
              <a:t>)</a:t>
            </a:r>
            <a:endParaRPr lang="en-US" sz="3000" dirty="0">
              <a:solidFill>
                <a:srgbClr val="32193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973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9475179" y="2259072"/>
            <a:ext cx="87648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394997" y="2336038"/>
            <a:ext cx="15387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&lt;0.05 EDR</a:t>
            </a:r>
          </a:p>
          <a:p>
            <a:r>
              <a:rPr lang="en-US" sz="2000" dirty="0">
                <a:latin typeface="Arial"/>
                <a:cs typeface="Arial"/>
              </a:rPr>
              <a:t>Obs. From</a:t>
            </a:r>
          </a:p>
          <a:p>
            <a:r>
              <a:rPr lang="en-US" sz="2000" dirty="0">
                <a:latin typeface="Arial"/>
                <a:cs typeface="Arial"/>
              </a:rPr>
              <a:t>aircraft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9520329" y="3589051"/>
            <a:ext cx="876488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417836" y="3681157"/>
            <a:ext cx="15539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WSPD. </a:t>
            </a:r>
          </a:p>
          <a:p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contours</a:t>
            </a:r>
          </a:p>
          <a:p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(40, 55 m/s)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392789" y="1258292"/>
            <a:ext cx="1174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z ~ 11 km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81580" y="850790"/>
            <a:ext cx="7414815" cy="59134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Rounded Rectangle 3"/>
          <p:cNvSpPr/>
          <p:nvPr/>
        </p:nvSpPr>
        <p:spPr>
          <a:xfrm>
            <a:off x="1324708" y="95949"/>
            <a:ext cx="9460523" cy="715860"/>
          </a:xfrm>
          <a:prstGeom prst="roundRect">
            <a:avLst/>
          </a:prstGeom>
          <a:solidFill>
            <a:schemeClr val="accent4">
              <a:lumMod val="40000"/>
              <a:lumOff val="60000"/>
              <a:alpha val="30000"/>
            </a:schemeClr>
          </a:solidFill>
          <a:ln>
            <a:solidFill>
              <a:srgbClr val="3219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itle 1"/>
          <p:cNvSpPr txBox="1">
            <a:spLocks/>
          </p:cNvSpPr>
          <p:nvPr/>
        </p:nvSpPr>
        <p:spPr bwMode="auto">
          <a:xfrm>
            <a:off x="1511548" y="181823"/>
            <a:ext cx="9132068" cy="618892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321932"/>
                </a:solidFill>
                <a:latin typeface="Arial" charset="0"/>
                <a:ea typeface="Arial" charset="0"/>
                <a:cs typeface="Arial" charset="0"/>
              </a:rPr>
              <a:t>Sensitivity of Air Turbulence (EDR) to Hybrid Coordinate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459" y="870280"/>
            <a:ext cx="3533350" cy="29537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809" y="875909"/>
            <a:ext cx="3543910" cy="29671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602" y="3837735"/>
            <a:ext cx="3496484" cy="29654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269" y="3830948"/>
            <a:ext cx="3482722" cy="294951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812885" y="1058481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charset="0"/>
                <a:ea typeface="Arial" charset="0"/>
                <a:cs typeface="Arial" charset="0"/>
              </a:rPr>
              <a:t>RAP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35225" y="1050180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N_SMTH1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01474" y="3960749"/>
            <a:ext cx="1691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Arial" charset="0"/>
                <a:ea typeface="Arial" charset="0"/>
                <a:cs typeface="Arial" charset="0"/>
              </a:rPr>
              <a:t>RAP+HYBRID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33933" y="3972472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N_SMTH4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760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838036" y="988290"/>
            <a:ext cx="8525164" cy="55313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0" b="13643"/>
          <a:stretch/>
        </p:blipFill>
        <p:spPr>
          <a:xfrm>
            <a:off x="2954215" y="1090246"/>
            <a:ext cx="3106893" cy="27460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" t="3039" b="13708"/>
          <a:stretch/>
        </p:blipFill>
        <p:spPr>
          <a:xfrm>
            <a:off x="6618668" y="1090246"/>
            <a:ext cx="2959030" cy="2768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01"/>
          <a:stretch/>
        </p:blipFill>
        <p:spPr>
          <a:xfrm>
            <a:off x="5126642" y="1383323"/>
            <a:ext cx="2322491" cy="2562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70761" y="3270767"/>
            <a:ext cx="6028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RAP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28876" y="3331035"/>
            <a:ext cx="15488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RAP_HYBRID </a:t>
            </a:r>
          </a:p>
        </p:txBody>
      </p:sp>
      <p:sp>
        <p:nvSpPr>
          <p:cNvPr id="14" name="Rounded Rectangle 3"/>
          <p:cNvSpPr/>
          <p:nvPr/>
        </p:nvSpPr>
        <p:spPr>
          <a:xfrm>
            <a:off x="1607128" y="95949"/>
            <a:ext cx="8959273" cy="715860"/>
          </a:xfrm>
          <a:prstGeom prst="roundRect">
            <a:avLst/>
          </a:prstGeom>
          <a:solidFill>
            <a:schemeClr val="accent4">
              <a:lumMod val="40000"/>
              <a:lumOff val="60000"/>
              <a:alpha val="30000"/>
            </a:schemeClr>
          </a:solidFill>
          <a:ln>
            <a:solidFill>
              <a:srgbClr val="3219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511548" y="146654"/>
            <a:ext cx="9132068" cy="618892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321932"/>
                </a:solidFill>
                <a:latin typeface="Arial" charset="0"/>
                <a:ea typeface="Arial" charset="0"/>
                <a:cs typeface="Arial" charset="0"/>
              </a:rPr>
              <a:t>Vertical Cross Section in Vicinity of Upper Level Jet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"/>
          <a:stretch/>
        </p:blipFill>
        <p:spPr>
          <a:xfrm>
            <a:off x="2615487" y="3818439"/>
            <a:ext cx="3485131" cy="26763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5" t="4507"/>
          <a:stretch/>
        </p:blipFill>
        <p:spPr>
          <a:xfrm>
            <a:off x="6523816" y="3836322"/>
            <a:ext cx="3148733" cy="26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78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838036" y="988290"/>
            <a:ext cx="8525164" cy="55313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0" b="13643"/>
          <a:stretch/>
        </p:blipFill>
        <p:spPr>
          <a:xfrm>
            <a:off x="2954215" y="1090246"/>
            <a:ext cx="3106893" cy="27460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" t="3039" b="13708"/>
          <a:stretch/>
        </p:blipFill>
        <p:spPr>
          <a:xfrm>
            <a:off x="6618668" y="1090246"/>
            <a:ext cx="2959030" cy="2768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01"/>
          <a:stretch/>
        </p:blipFill>
        <p:spPr>
          <a:xfrm>
            <a:off x="5126642" y="1383323"/>
            <a:ext cx="2322491" cy="2562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70761" y="3270767"/>
            <a:ext cx="6028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RAP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28876" y="3331035"/>
            <a:ext cx="15488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RAP_HYBRID </a:t>
            </a:r>
          </a:p>
        </p:txBody>
      </p:sp>
      <p:sp>
        <p:nvSpPr>
          <p:cNvPr id="14" name="Rounded Rectangle 3"/>
          <p:cNvSpPr/>
          <p:nvPr/>
        </p:nvSpPr>
        <p:spPr>
          <a:xfrm>
            <a:off x="1607128" y="95949"/>
            <a:ext cx="8959273" cy="715860"/>
          </a:xfrm>
          <a:prstGeom prst="roundRect">
            <a:avLst/>
          </a:prstGeom>
          <a:solidFill>
            <a:schemeClr val="accent4">
              <a:lumMod val="40000"/>
              <a:lumOff val="60000"/>
              <a:alpha val="30000"/>
            </a:schemeClr>
          </a:solidFill>
          <a:ln>
            <a:solidFill>
              <a:srgbClr val="3219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511548" y="146654"/>
            <a:ext cx="9132068" cy="618892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321932"/>
                </a:solidFill>
                <a:latin typeface="Arial" charset="0"/>
                <a:ea typeface="Arial" charset="0"/>
                <a:cs typeface="Arial" charset="0"/>
              </a:rPr>
              <a:t>Vertical Cross Section in Vicinity of Upper Level Jet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1" t="3958" b="13593"/>
          <a:stretch/>
        </p:blipFill>
        <p:spPr>
          <a:xfrm>
            <a:off x="6657531" y="3913389"/>
            <a:ext cx="2976178" cy="25151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2" b="13276"/>
          <a:stretch/>
        </p:blipFill>
        <p:spPr>
          <a:xfrm>
            <a:off x="2672956" y="3866838"/>
            <a:ext cx="3439488" cy="267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40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1632889" y="998909"/>
            <a:ext cx="8889387" cy="51152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7" name="Picture 16" descr="Screen Shot 2016-06-28 at 9.52.5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54" y="1063857"/>
            <a:ext cx="4400968" cy="46284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75455" y="4110841"/>
            <a:ext cx="655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RAP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75455" y="4405021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Filtered topo.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7686125" y="4283999"/>
            <a:ext cx="462181" cy="1150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686124" y="4578179"/>
            <a:ext cx="462181" cy="1150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725320" y="3321726"/>
            <a:ext cx="842640" cy="225797"/>
          </a:xfrm>
          <a:prstGeom prst="straightConnector1">
            <a:avLst/>
          </a:prstGeom>
          <a:ln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044827" y="3398328"/>
            <a:ext cx="79490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~ 10△</a:t>
            </a:r>
          </a:p>
        </p:txBody>
      </p:sp>
      <p:pic>
        <p:nvPicPr>
          <p:cNvPr id="21" name="Picture 20" descr="psd.wrfout.HYBRID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7" t="25062" r="12847" b="18148"/>
          <a:stretch/>
        </p:blipFill>
        <p:spPr>
          <a:xfrm>
            <a:off x="6016078" y="1213335"/>
            <a:ext cx="4374933" cy="45325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301484" y="3923536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4Δ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11634" y="3555262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8Δ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90097" y="3730280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6Δ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8221133" y="4258735"/>
            <a:ext cx="1017862" cy="111663"/>
          </a:xfrm>
          <a:prstGeom prst="straightConnector1">
            <a:avLst/>
          </a:prstGeom>
          <a:ln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596668" y="4078262"/>
            <a:ext cx="680795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~ 5△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995789" y="3157625"/>
            <a:ext cx="380858" cy="27699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4Δ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97724" y="2965551"/>
            <a:ext cx="380858" cy="27699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8Δ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31280" y="2711568"/>
            <a:ext cx="466444" cy="27699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12Δ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6570127" y="4470389"/>
            <a:ext cx="1317455" cy="551021"/>
            <a:chOff x="5215466" y="4673596"/>
            <a:chExt cx="1317455" cy="551021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215466" y="4809063"/>
              <a:ext cx="364067" cy="0"/>
            </a:xfrm>
            <a:prstGeom prst="line">
              <a:avLst/>
            </a:prstGeom>
            <a:ln w="2159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5215466" y="4961463"/>
              <a:ext cx="364067" cy="0"/>
            </a:xfrm>
            <a:prstGeom prst="line">
              <a:avLst/>
            </a:prstGeom>
            <a:ln w="21590" cmpd="sng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215466" y="5113864"/>
              <a:ext cx="364067" cy="0"/>
            </a:xfrm>
            <a:prstGeom prst="line">
              <a:avLst/>
            </a:prstGeom>
            <a:ln w="2159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5528730" y="4673596"/>
              <a:ext cx="4460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/>
                  <a:cs typeface="Arial"/>
                </a:rPr>
                <a:t>RAP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528720" y="4825997"/>
              <a:ext cx="100420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/>
                  <a:cs typeface="Arial"/>
                </a:rPr>
                <a:t>RAP_HYBRID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528718" y="4978396"/>
              <a:ext cx="78322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/>
                  <a:cs typeface="Arial"/>
                </a:rPr>
                <a:t>N_SMTH1</a:t>
              </a:r>
            </a:p>
          </p:txBody>
        </p:sp>
      </p:grpSp>
      <p:sp>
        <p:nvSpPr>
          <p:cNvPr id="31" name="Rounded Rectangle 3"/>
          <p:cNvSpPr/>
          <p:nvPr/>
        </p:nvSpPr>
        <p:spPr>
          <a:xfrm>
            <a:off x="1607128" y="95949"/>
            <a:ext cx="8959273" cy="715860"/>
          </a:xfrm>
          <a:prstGeom prst="roundRect">
            <a:avLst/>
          </a:prstGeom>
          <a:solidFill>
            <a:schemeClr val="accent4">
              <a:lumMod val="40000"/>
              <a:lumOff val="60000"/>
              <a:alpha val="30000"/>
            </a:schemeClr>
          </a:solidFill>
          <a:ln>
            <a:solidFill>
              <a:srgbClr val="3219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itle 1"/>
          <p:cNvSpPr txBox="1">
            <a:spLocks/>
          </p:cNvSpPr>
          <p:nvPr/>
        </p:nvSpPr>
        <p:spPr bwMode="auto">
          <a:xfrm>
            <a:off x="1511548" y="146654"/>
            <a:ext cx="9132068" cy="618892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321932"/>
                </a:solidFill>
                <a:latin typeface="Arial" charset="0"/>
                <a:ea typeface="Arial" charset="0"/>
                <a:cs typeface="Arial" charset="0"/>
              </a:rPr>
              <a:t>Kinetic Energy Spectra and Treatment of Terrain</a:t>
            </a:r>
          </a:p>
        </p:txBody>
      </p:sp>
    </p:spTree>
    <p:extLst>
      <p:ext uri="{BB962C8B-B14F-4D97-AF65-F5344CB8AC3E}">
        <p14:creationId xmlns:p14="http://schemas.microsoft.com/office/powerpoint/2010/main" val="744873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e.composit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480" y="874237"/>
            <a:ext cx="7794576" cy="5665295"/>
          </a:xfrm>
          <a:prstGeom prst="rect">
            <a:avLst/>
          </a:prstGeom>
        </p:spPr>
      </p:pic>
      <p:sp>
        <p:nvSpPr>
          <p:cNvPr id="6" name="Rounded Rectangle 3"/>
          <p:cNvSpPr/>
          <p:nvPr/>
        </p:nvSpPr>
        <p:spPr>
          <a:xfrm>
            <a:off x="1607128" y="95949"/>
            <a:ext cx="8959273" cy="715860"/>
          </a:xfrm>
          <a:prstGeom prst="roundRect">
            <a:avLst/>
          </a:prstGeom>
          <a:solidFill>
            <a:schemeClr val="accent4">
              <a:lumMod val="40000"/>
              <a:lumOff val="60000"/>
              <a:alpha val="30000"/>
            </a:schemeClr>
          </a:solidFill>
          <a:ln>
            <a:solidFill>
              <a:srgbClr val="3219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511548" y="158377"/>
            <a:ext cx="9132068" cy="618892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321932"/>
                </a:solidFill>
                <a:latin typeface="Arial" charset="0"/>
                <a:ea typeface="Arial" charset="0"/>
                <a:cs typeface="Arial" charset="0"/>
              </a:rPr>
              <a:t>Kinetic Energy Spectra and Treatment of Terrain</a:t>
            </a:r>
          </a:p>
        </p:txBody>
      </p:sp>
    </p:spTree>
    <p:extLst>
      <p:ext uri="{BB962C8B-B14F-4D97-AF65-F5344CB8AC3E}">
        <p14:creationId xmlns:p14="http://schemas.microsoft.com/office/powerpoint/2010/main" val="442765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9071" y="1148745"/>
            <a:ext cx="11005082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1800"/>
              </a:spcBef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Disturbances </a:t>
            </a:r>
            <a:r>
              <a:rPr lang="en-US" sz="2000" dirty="0">
                <a:latin typeface="Arial"/>
                <a:cs typeface="Arial"/>
              </a:rPr>
              <a:t>appear to result from numerical errors in representing strong advection along irregular coordinate </a:t>
            </a:r>
            <a:r>
              <a:rPr lang="en-US" sz="2000" dirty="0" smtClean="0">
                <a:latin typeface="Arial"/>
                <a:cs typeface="Arial"/>
              </a:rPr>
              <a:t>surfaces</a:t>
            </a:r>
            <a:r>
              <a:rPr lang="ko-KR" altLang="en-US" sz="2000" dirty="0" smtClean="0">
                <a:latin typeface="Arial"/>
                <a:cs typeface="Arial"/>
              </a:rPr>
              <a:t> </a:t>
            </a:r>
            <a:endParaRPr lang="en-US" altLang="ko-KR" sz="2000" dirty="0" smtClean="0">
              <a:latin typeface="Arial"/>
              <a:cs typeface="Arial"/>
            </a:endParaRPr>
          </a:p>
          <a:p>
            <a:pPr marL="228600" indent="-228600">
              <a:spcBef>
                <a:spcPts val="1800"/>
              </a:spcBef>
              <a:buFont typeface="Arial"/>
              <a:buChar char="•"/>
            </a:pPr>
            <a:r>
              <a:rPr lang="en-US" altLang="ko-KR" sz="2000" dirty="0" smtClean="0">
                <a:latin typeface="Arial"/>
                <a:cs typeface="Arial"/>
              </a:rPr>
              <a:t>Errors from irregular coordinate surfaces can be amplified where strong winds are existed</a:t>
            </a:r>
            <a:endParaRPr lang="en-US" sz="2000" dirty="0">
              <a:latin typeface="Arial"/>
              <a:cs typeface="Arial"/>
            </a:endParaRPr>
          </a:p>
          <a:p>
            <a:pPr marL="228600" indent="-228600">
              <a:spcBef>
                <a:spcPts val="1800"/>
              </a:spcBef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Terrain </a:t>
            </a:r>
            <a:r>
              <a:rPr lang="en-US" sz="2000" dirty="0">
                <a:latin typeface="Arial"/>
                <a:cs typeface="Arial"/>
              </a:rPr>
              <a:t>smoothing and/or a hybrid vertical coordinate may be effective in reducing the overestimation of upper-level waves that contribute to false alarm predictions of air turbulence. </a:t>
            </a:r>
          </a:p>
          <a:p>
            <a:pPr lvl="1">
              <a:spcBef>
                <a:spcPts val="1800"/>
              </a:spcBef>
              <a:buClr>
                <a:srgbClr val="CC0000"/>
              </a:buClr>
            </a:pPr>
            <a:r>
              <a:rPr lang="en-US" sz="2000" dirty="0" smtClean="0">
                <a:latin typeface="Arial"/>
                <a:cs typeface="Arial"/>
              </a:rPr>
              <a:t>- With the HTF coordinate, upper-level flow is not sensitive to small-scale terrain features</a:t>
            </a:r>
          </a:p>
          <a:p>
            <a:pPr lvl="1">
              <a:spcBef>
                <a:spcPts val="1800"/>
              </a:spcBef>
              <a:buClr>
                <a:srgbClr val="CC0000"/>
              </a:buClr>
            </a:pPr>
            <a:r>
              <a:rPr lang="en-US" sz="2000" dirty="0" smtClean="0">
                <a:latin typeface="Arial"/>
                <a:cs typeface="Arial"/>
              </a:rPr>
              <a:t>- (With the BTF coordinate, terrain smoothing is required to remove upper-level noise)</a:t>
            </a:r>
          </a:p>
          <a:p>
            <a:pPr marL="228600" indent="-228600">
              <a:spcBef>
                <a:spcPts val="1800"/>
              </a:spcBef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Model kinetic energy spectra and terrain power spectra provide useful diagnostics in assessing this balance.</a:t>
            </a:r>
          </a:p>
          <a:p>
            <a:pPr marL="228600" indent="-228600">
              <a:spcBef>
                <a:spcPts val="1800"/>
              </a:spcBef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Ideally, we believe terrain filtering should be implemented such that the effective resolution of the topography is similar to that of the model </a:t>
            </a:r>
            <a:r>
              <a:rPr lang="en-US" sz="2000" dirty="0" err="1" smtClean="0">
                <a:latin typeface="Arial"/>
                <a:cs typeface="Arial"/>
              </a:rPr>
              <a:t>numerics</a:t>
            </a:r>
            <a:r>
              <a:rPr lang="en-US" sz="2000" dirty="0" smtClean="0">
                <a:latin typeface="Arial"/>
                <a:cs typeface="Arial"/>
              </a:rPr>
              <a:t>.</a:t>
            </a:r>
          </a:p>
          <a:p>
            <a:pPr marL="228600" indent="-228600">
              <a:spcBef>
                <a:spcPts val="1800"/>
              </a:spcBef>
              <a:buFont typeface="Arial"/>
              <a:buChar char="•"/>
            </a:pPr>
            <a:endParaRPr lang="en-US" sz="2000" dirty="0">
              <a:latin typeface="Arial"/>
              <a:cs typeface="Arial"/>
            </a:endParaRPr>
          </a:p>
        </p:txBody>
      </p:sp>
      <p:sp>
        <p:nvSpPr>
          <p:cNvPr id="5" name="Rounded Rectangle 3"/>
          <p:cNvSpPr/>
          <p:nvPr/>
        </p:nvSpPr>
        <p:spPr>
          <a:xfrm>
            <a:off x="3786554" y="95949"/>
            <a:ext cx="3868615" cy="715860"/>
          </a:xfrm>
          <a:prstGeom prst="roundRect">
            <a:avLst/>
          </a:prstGeom>
          <a:solidFill>
            <a:schemeClr val="accent4">
              <a:lumMod val="40000"/>
              <a:lumOff val="60000"/>
              <a:alpha val="30000"/>
            </a:schemeClr>
          </a:solidFill>
          <a:ln>
            <a:solidFill>
              <a:srgbClr val="3219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325814" y="158377"/>
            <a:ext cx="3106617" cy="618892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smtClean="0">
                <a:solidFill>
                  <a:srgbClr val="321932"/>
                </a:solidFill>
                <a:latin typeface="Arial" charset="0"/>
                <a:ea typeface="Arial" charset="0"/>
                <a:cs typeface="Arial" charset="0"/>
              </a:rPr>
              <a:t>Conclusion</a:t>
            </a:r>
            <a:endParaRPr lang="en-US" sz="2800" dirty="0">
              <a:solidFill>
                <a:srgbClr val="32193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743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3"/>
          <p:cNvSpPr/>
          <p:nvPr/>
        </p:nvSpPr>
        <p:spPr>
          <a:xfrm>
            <a:off x="4114800" y="95949"/>
            <a:ext cx="3598985" cy="715860"/>
          </a:xfrm>
          <a:prstGeom prst="roundRect">
            <a:avLst/>
          </a:prstGeom>
          <a:solidFill>
            <a:schemeClr val="accent4">
              <a:lumMod val="40000"/>
              <a:lumOff val="60000"/>
              <a:alpha val="30000"/>
            </a:schemeClr>
          </a:solidFill>
          <a:ln>
            <a:solidFill>
              <a:srgbClr val="3219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3985846" y="134931"/>
            <a:ext cx="3880339" cy="618892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321932"/>
                </a:solidFill>
                <a:latin typeface="Arial" charset="0"/>
                <a:ea typeface="Arial" charset="0"/>
                <a:cs typeface="Arial" charset="0"/>
              </a:rPr>
              <a:t>Contents</a:t>
            </a:r>
            <a:endParaRPr lang="en-US" sz="3200" dirty="0">
              <a:solidFill>
                <a:srgbClr val="32193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3046" y="1010456"/>
            <a:ext cx="11429999" cy="4470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  <a:buSzPct val="120000"/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False Alarm of air turbulence or mountain waves from RAP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SzPct val="120000"/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Hi-frequent Topography in RAP and smoothed topography </a:t>
            </a:r>
          </a:p>
          <a:p>
            <a:pPr>
              <a:lnSpc>
                <a:spcPct val="150000"/>
              </a:lnSpc>
              <a:spcBef>
                <a:spcPts val="600"/>
              </a:spcBef>
              <a:buSzPct val="120000"/>
            </a:pP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smtClean="0">
                <a:latin typeface="Arial"/>
                <a:cs typeface="Arial"/>
              </a:rPr>
              <a:t>  (from 2016 WRF workshop)</a:t>
            </a:r>
            <a:endParaRPr lang="en-US" sz="2800" dirty="0"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spcBef>
                <a:spcPts val="900"/>
              </a:spcBef>
              <a:buSzPct val="120000"/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Hybrid coordinate</a:t>
            </a:r>
            <a:endParaRPr lang="en-US" sz="2800" dirty="0"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spcBef>
                <a:spcPts val="900"/>
              </a:spcBef>
              <a:buSzPct val="120000"/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Hybrid coordinate with smoothed terrain</a:t>
            </a:r>
          </a:p>
          <a:p>
            <a:pPr marL="342900" indent="-342900">
              <a:lnSpc>
                <a:spcPct val="150000"/>
              </a:lnSpc>
              <a:spcBef>
                <a:spcPts val="900"/>
              </a:spcBef>
              <a:buSzPct val="120000"/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KE spectra from testing with hybrid coordinate</a:t>
            </a:r>
            <a:endParaRPr lang="en-U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444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3"/>
          <p:cNvSpPr/>
          <p:nvPr/>
        </p:nvSpPr>
        <p:spPr>
          <a:xfrm>
            <a:off x="2489210" y="95949"/>
            <a:ext cx="6994759" cy="715860"/>
          </a:xfrm>
          <a:prstGeom prst="roundRect">
            <a:avLst/>
          </a:prstGeom>
          <a:solidFill>
            <a:schemeClr val="accent4">
              <a:lumMod val="40000"/>
              <a:lumOff val="60000"/>
              <a:alpha val="30000"/>
            </a:schemeClr>
          </a:solidFill>
          <a:ln>
            <a:solidFill>
              <a:srgbClr val="3219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688124" y="865794"/>
            <a:ext cx="8862646" cy="46385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Picture 4" descr="psd.topo.RAP_n_smth1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347" y="1011816"/>
            <a:ext cx="4125153" cy="43011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53436" y="5529994"/>
            <a:ext cx="104351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600"/>
              </a:spcBef>
              <a:buClr>
                <a:srgbClr val="000090"/>
              </a:buClr>
              <a:buSzPct val="120000"/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WRF </a:t>
            </a:r>
            <a:r>
              <a:rPr lang="en-US" dirty="0">
                <a:latin typeface="Arial"/>
                <a:cs typeface="Arial"/>
              </a:rPr>
              <a:t>default averages 30s terrain data within a grid cell and runs one pass of a 4</a:t>
            </a:r>
            <a:r>
              <a:rPr lang="en-US" baseline="30000" dirty="0">
                <a:latin typeface="Arial"/>
                <a:cs typeface="Arial"/>
              </a:rPr>
              <a:t>th</a:t>
            </a:r>
            <a:r>
              <a:rPr lang="en-US" dirty="0">
                <a:latin typeface="Arial"/>
                <a:cs typeface="Arial"/>
              </a:rPr>
              <a:t> order filter </a:t>
            </a:r>
          </a:p>
          <a:p>
            <a:pPr>
              <a:spcBef>
                <a:spcPts val="600"/>
              </a:spcBef>
              <a:buClr>
                <a:srgbClr val="000090"/>
              </a:buClr>
              <a:buSzPct val="120000"/>
            </a:pPr>
            <a:r>
              <a:rPr lang="en-US" dirty="0" smtClean="0">
                <a:latin typeface="Arial"/>
                <a:cs typeface="Arial"/>
              </a:rPr>
              <a:t>   (</a:t>
            </a:r>
            <a:r>
              <a:rPr lang="en-US" dirty="0">
                <a:latin typeface="Arial"/>
                <a:cs typeface="Arial"/>
              </a:rPr>
              <a:t>set to remove 2</a:t>
            </a:r>
            <a:r>
              <a:rPr lang="en-US" dirty="0">
                <a:latin typeface="Symbol" charset="2"/>
                <a:cs typeface="Symbol" charset="2"/>
              </a:rPr>
              <a:t>D</a:t>
            </a:r>
            <a:r>
              <a:rPr lang="en-US" dirty="0" smtClean="0">
                <a:latin typeface="Helvetica"/>
                <a:cs typeface="Helvetica"/>
              </a:rPr>
              <a:t>)</a:t>
            </a:r>
          </a:p>
          <a:p>
            <a:pPr marL="228600" indent="-228600">
              <a:spcBef>
                <a:spcPts val="600"/>
              </a:spcBef>
              <a:buClr>
                <a:srgbClr val="000090"/>
              </a:buClr>
              <a:buSzPct val="120000"/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RAP interpolates terrain 2m TOPO data directly to model grid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smtClean="0">
                <a:latin typeface="Helvetica"/>
                <a:cs typeface="Helvetica"/>
              </a:rPr>
              <a:t>-&gt; </a:t>
            </a:r>
            <a:r>
              <a:rPr lang="en-US" b="1" dirty="0" smtClean="0">
                <a:solidFill>
                  <a:srgbClr val="C00000"/>
                </a:solidFill>
                <a:latin typeface="Helvetica"/>
                <a:cs typeface="Helvetica"/>
              </a:rPr>
              <a:t>It includes high-frequent topo!</a:t>
            </a:r>
            <a:endParaRPr lang="en-US" b="1" dirty="0" smtClean="0">
              <a:solidFill>
                <a:srgbClr val="C00000"/>
              </a:solidFill>
              <a:latin typeface="Arial"/>
              <a:cs typeface="Arial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574548" y="4149590"/>
            <a:ext cx="729119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573000" y="4443098"/>
            <a:ext cx="729119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303667" y="3964924"/>
            <a:ext cx="707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RAP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02119" y="4258432"/>
            <a:ext cx="1609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WRF default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99484" y="2386732"/>
            <a:ext cx="5125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4</a:t>
            </a:r>
            <a:r>
              <a:rPr lang="en-US" sz="2000" dirty="0">
                <a:latin typeface="Helvetica"/>
                <a:cs typeface="Helvetica"/>
              </a:rPr>
              <a:t>Δ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4690207" y="2210021"/>
            <a:ext cx="5125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8</a:t>
            </a:r>
            <a:r>
              <a:rPr lang="en-US" sz="2000" dirty="0">
                <a:latin typeface="Helvetica"/>
                <a:cs typeface="Helvetica"/>
              </a:rPr>
              <a:t>Δ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4125683" y="2209458"/>
            <a:ext cx="655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12</a:t>
            </a:r>
            <a:r>
              <a:rPr lang="en-US" sz="2000" dirty="0">
                <a:latin typeface="Helvetica"/>
                <a:cs typeface="Helvetica"/>
              </a:rPr>
              <a:t>Δ</a:t>
            </a:r>
            <a:endParaRPr lang="en-US" sz="2000" dirty="0"/>
          </a:p>
        </p:txBody>
      </p:sp>
      <p:pic>
        <p:nvPicPr>
          <p:cNvPr id="13" name="Picture 12" descr="vert_cross2.topo.L50.RAP.2015-11-02_18_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 b="15770"/>
          <a:stretch/>
        </p:blipFill>
        <p:spPr>
          <a:xfrm>
            <a:off x="6606853" y="1081914"/>
            <a:ext cx="3358414" cy="1974645"/>
          </a:xfrm>
          <a:prstGeom prst="rect">
            <a:avLst/>
          </a:prstGeom>
        </p:spPr>
      </p:pic>
      <p:pic>
        <p:nvPicPr>
          <p:cNvPr id="14" name="Picture 13" descr="vert_cross2.topo.L50.SHP.n_smth1.2015-11-02_18_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4"/>
          <a:stretch/>
        </p:blipFill>
        <p:spPr>
          <a:xfrm>
            <a:off x="6606853" y="3108247"/>
            <a:ext cx="3344150" cy="231383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545822" y="1289002"/>
            <a:ext cx="2419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latin typeface="Arial"/>
                <a:cs typeface="Arial"/>
              </a:rPr>
              <a:t>RAP (NOAA/ESRL)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261446" y="3267368"/>
            <a:ext cx="1609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WRF default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5655733" y="4325279"/>
            <a:ext cx="2582334" cy="3725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5588000" y="2344078"/>
            <a:ext cx="2641600" cy="8466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itle 1"/>
          <p:cNvSpPr txBox="1">
            <a:spLocks/>
          </p:cNvSpPr>
          <p:nvPr/>
        </p:nvSpPr>
        <p:spPr bwMode="auto">
          <a:xfrm>
            <a:off x="2570402" y="134931"/>
            <a:ext cx="6769880" cy="618892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321932"/>
                </a:solidFill>
                <a:latin typeface="Arial" charset="0"/>
                <a:ea typeface="Arial" charset="0"/>
                <a:cs typeface="Arial" charset="0"/>
              </a:rPr>
              <a:t>Power Spectra of Topography</a:t>
            </a:r>
          </a:p>
        </p:txBody>
      </p:sp>
    </p:spTree>
    <p:extLst>
      <p:ext uri="{BB962C8B-B14F-4D97-AF65-F5344CB8AC3E}">
        <p14:creationId xmlns:p14="http://schemas.microsoft.com/office/powerpoint/2010/main" val="1148254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3"/>
          <p:cNvSpPr/>
          <p:nvPr/>
        </p:nvSpPr>
        <p:spPr>
          <a:xfrm>
            <a:off x="1634067" y="95948"/>
            <a:ext cx="8822265" cy="1752023"/>
          </a:xfrm>
          <a:prstGeom prst="roundRect">
            <a:avLst/>
          </a:prstGeom>
          <a:solidFill>
            <a:schemeClr val="accent4">
              <a:lumMod val="40000"/>
              <a:lumOff val="60000"/>
              <a:alpha val="30000"/>
            </a:schemeClr>
          </a:solidFill>
          <a:ln>
            <a:solidFill>
              <a:srgbClr val="3219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277815" y="1992923"/>
            <a:ext cx="9519139" cy="43727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itle 8"/>
          <p:cNvSpPr>
            <a:spLocks noGrp="1"/>
          </p:cNvSpPr>
          <p:nvPr>
            <p:ph type="title"/>
          </p:nvPr>
        </p:nvSpPr>
        <p:spPr>
          <a:xfrm>
            <a:off x="1634067" y="169984"/>
            <a:ext cx="8822266" cy="1592962"/>
          </a:xfrm>
          <a:effectLst/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2600" dirty="0">
                <a:latin typeface="Arial"/>
                <a:ea typeface="+mn-ea"/>
                <a:cs typeface="Arial"/>
              </a:rPr>
              <a:t>Analysis of terrain influences as motivated by persistent </a:t>
            </a:r>
            <a:r>
              <a:rPr lang="en-US" sz="2600" dirty="0" err="1">
                <a:latin typeface="Arial"/>
                <a:ea typeface="+mn-ea"/>
                <a:cs typeface="Arial"/>
              </a:rPr>
              <a:t>overprediction</a:t>
            </a:r>
            <a:r>
              <a:rPr lang="en-US" sz="2600" dirty="0">
                <a:latin typeface="Arial"/>
                <a:ea typeface="+mn-ea"/>
                <a:cs typeface="Arial"/>
              </a:rPr>
              <a:t> of air turbulence in the NOAA/ESRL operational Rapid Refresh (RAP) Model </a:t>
            </a:r>
            <a:r>
              <a:rPr lang="en-US" sz="2600" dirty="0" smtClean="0">
                <a:latin typeface="Arial"/>
                <a:ea typeface="+mn-ea"/>
                <a:cs typeface="Arial"/>
              </a:rPr>
              <a:t/>
            </a:r>
            <a:br>
              <a:rPr lang="en-US" sz="2600" dirty="0" smtClean="0">
                <a:latin typeface="Arial"/>
                <a:ea typeface="+mn-ea"/>
                <a:cs typeface="Arial"/>
              </a:rPr>
            </a:br>
            <a:r>
              <a:rPr lang="en-US" sz="2600" dirty="0" smtClean="0">
                <a:latin typeface="Arial"/>
                <a:ea typeface="+mn-ea"/>
                <a:cs typeface="Arial"/>
              </a:rPr>
              <a:t>(</a:t>
            </a:r>
            <a:r>
              <a:rPr lang="en-US" sz="2600" dirty="0">
                <a:latin typeface="Arial"/>
                <a:ea typeface="+mn-ea"/>
                <a:cs typeface="Arial"/>
              </a:rPr>
              <a:t>based on the WRF-ARW)*</a:t>
            </a:r>
            <a:endParaRPr lang="en-US" sz="2600" dirty="0">
              <a:latin typeface="Arial"/>
              <a:cs typeface="Arial"/>
            </a:endParaRPr>
          </a:p>
        </p:txBody>
      </p:sp>
      <p:pic>
        <p:nvPicPr>
          <p:cNvPr id="9" name="Picture 8" descr="Screen Shot 2016-06-24 at 4.21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262" y="2575322"/>
            <a:ext cx="3728065" cy="314727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037384" y="3657751"/>
            <a:ext cx="4148647" cy="2169825"/>
            <a:chOff x="4211661" y="3664960"/>
            <a:chExt cx="4148647" cy="2169825"/>
          </a:xfrm>
        </p:grpSpPr>
        <p:sp>
          <p:nvSpPr>
            <p:cNvPr id="12" name="TextBox 11"/>
            <p:cNvSpPr txBox="1"/>
            <p:nvPr/>
          </p:nvSpPr>
          <p:spPr>
            <a:xfrm>
              <a:off x="4211661" y="3664960"/>
              <a:ext cx="4148647" cy="216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Bef>
                  <a:spcPts val="600"/>
                </a:spcBef>
                <a:buSzPct val="120000"/>
                <a:buFont typeface="Arial"/>
                <a:buChar char="•"/>
              </a:pPr>
              <a:r>
                <a:rPr lang="en-US" sz="2000" dirty="0">
                  <a:latin typeface="Arial"/>
                  <a:cs typeface="Arial"/>
                </a:rPr>
                <a:t>Graphical Turbulence Guidance 2015.11.02 at 18 UTC</a:t>
              </a:r>
            </a:p>
            <a:p>
              <a:pPr marL="342900" indent="-342900">
                <a:spcBef>
                  <a:spcPts val="900"/>
                </a:spcBef>
                <a:buSzPct val="120000"/>
                <a:buFont typeface="Arial"/>
                <a:buChar char="•"/>
              </a:pPr>
              <a:r>
                <a:rPr lang="en-US" sz="2000" dirty="0">
                  <a:latin typeface="Arial"/>
                  <a:cs typeface="Arial"/>
                </a:rPr>
                <a:t>EDR turbulence diagnostic  (shading, based on              )</a:t>
              </a:r>
            </a:p>
            <a:p>
              <a:pPr marL="342900" indent="-342900">
                <a:spcBef>
                  <a:spcPts val="900"/>
                </a:spcBef>
                <a:buSzPct val="120000"/>
                <a:buFont typeface="Arial"/>
                <a:buChar char="•"/>
              </a:pPr>
              <a:r>
                <a:rPr lang="en-US" sz="2000" dirty="0">
                  <a:latin typeface="Arial"/>
                  <a:cs typeface="Arial"/>
                </a:rPr>
                <a:t>Horizontal wind speed </a:t>
              </a:r>
            </a:p>
            <a:p>
              <a:pPr>
                <a:buClr>
                  <a:srgbClr val="0531D8"/>
                </a:buClr>
                <a:buSzPct val="140000"/>
              </a:pPr>
              <a:r>
                <a:rPr lang="en-US" sz="2000" dirty="0">
                  <a:latin typeface="Arial"/>
                  <a:cs typeface="Arial"/>
                </a:rPr>
                <a:t>     (40 and 55 m/s, red contours)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87921" y="4749872"/>
              <a:ext cx="856323" cy="320040"/>
            </a:xfrm>
            <a:prstGeom prst="rect">
              <a:avLst/>
            </a:prstGeom>
          </p:spPr>
        </p:pic>
      </p:grpSp>
      <p:pic>
        <p:nvPicPr>
          <p:cNvPr id="13" name="Picture 12" descr="Screen Shot 2016-06-24 at 4.29.3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807" y="5827576"/>
            <a:ext cx="4123266" cy="360683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2600878" y="4422726"/>
            <a:ext cx="2954401" cy="249811"/>
          </a:xfrm>
          <a:custGeom>
            <a:avLst/>
            <a:gdLst>
              <a:gd name="connsiteX0" fmla="*/ 2954401 w 2954401"/>
              <a:gd name="connsiteY0" fmla="*/ 25620 h 249811"/>
              <a:gd name="connsiteX1" fmla="*/ 2564935 w 2954401"/>
              <a:gd name="connsiteY1" fmla="*/ 8687 h 249811"/>
              <a:gd name="connsiteX2" fmla="*/ 2175468 w 2954401"/>
              <a:gd name="connsiteY2" fmla="*/ 220 h 249811"/>
              <a:gd name="connsiteX3" fmla="*/ 1675935 w 2954401"/>
              <a:gd name="connsiteY3" fmla="*/ 17154 h 249811"/>
              <a:gd name="connsiteX4" fmla="*/ 1193335 w 2954401"/>
              <a:gd name="connsiteY4" fmla="*/ 51020 h 249811"/>
              <a:gd name="connsiteX5" fmla="*/ 795401 w 2954401"/>
              <a:gd name="connsiteY5" fmla="*/ 93354 h 249811"/>
              <a:gd name="connsiteX6" fmla="*/ 397468 w 2954401"/>
              <a:gd name="connsiteY6" fmla="*/ 161087 h 249811"/>
              <a:gd name="connsiteX7" fmla="*/ 24935 w 2954401"/>
              <a:gd name="connsiteY7" fmla="*/ 245754 h 249811"/>
              <a:gd name="connsiteX8" fmla="*/ 33401 w 2954401"/>
              <a:gd name="connsiteY8" fmla="*/ 237287 h 249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401" h="249811">
                <a:moveTo>
                  <a:pt x="2954401" y="25620"/>
                </a:moveTo>
                <a:lnTo>
                  <a:pt x="2564935" y="8687"/>
                </a:lnTo>
                <a:cubicBezTo>
                  <a:pt x="2435113" y="4454"/>
                  <a:pt x="2323635" y="-1191"/>
                  <a:pt x="2175468" y="220"/>
                </a:cubicBezTo>
                <a:cubicBezTo>
                  <a:pt x="2027301" y="1631"/>
                  <a:pt x="1839624" y="8687"/>
                  <a:pt x="1675935" y="17154"/>
                </a:cubicBezTo>
                <a:cubicBezTo>
                  <a:pt x="1512246" y="25621"/>
                  <a:pt x="1340091" y="38320"/>
                  <a:pt x="1193335" y="51020"/>
                </a:cubicBezTo>
                <a:cubicBezTo>
                  <a:pt x="1046579" y="63720"/>
                  <a:pt x="928045" y="75010"/>
                  <a:pt x="795401" y="93354"/>
                </a:cubicBezTo>
                <a:cubicBezTo>
                  <a:pt x="662757" y="111698"/>
                  <a:pt x="525879" y="135687"/>
                  <a:pt x="397468" y="161087"/>
                </a:cubicBezTo>
                <a:cubicBezTo>
                  <a:pt x="269057" y="186487"/>
                  <a:pt x="85613" y="233054"/>
                  <a:pt x="24935" y="245754"/>
                </a:cubicBezTo>
                <a:cubicBezTo>
                  <a:pt x="-35743" y="258454"/>
                  <a:pt x="33401" y="237287"/>
                  <a:pt x="33401" y="237287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990814" y="2114800"/>
            <a:ext cx="34713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Clr>
                <a:srgbClr val="0531D8"/>
              </a:buClr>
              <a:buSzPct val="140000"/>
            </a:pPr>
            <a:r>
              <a:rPr lang="en-US" sz="2000" dirty="0">
                <a:latin typeface="Arial"/>
                <a:cs typeface="Arial"/>
              </a:rPr>
              <a:t>Eddy Dissipation Rate (EDR)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46143" y="5117211"/>
            <a:ext cx="1162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ymbol" charset="2"/>
                <a:cs typeface="Symbol" charset="2"/>
              </a:rPr>
              <a:t>D</a:t>
            </a:r>
            <a:r>
              <a:rPr lang="en-US" sz="1600" dirty="0">
                <a:latin typeface="Arial"/>
                <a:cs typeface="Arial"/>
              </a:rPr>
              <a:t> ~ 13 km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47294" y="2748221"/>
            <a:ext cx="17604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Park et al. (2016)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5778530" y="2320005"/>
            <a:ext cx="87648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698348" y="2396971"/>
            <a:ext cx="15387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&lt;0.05 EDR</a:t>
            </a:r>
          </a:p>
          <a:p>
            <a:r>
              <a:rPr lang="en-US" sz="2000" dirty="0">
                <a:latin typeface="Arial"/>
                <a:cs typeface="Arial"/>
              </a:rPr>
              <a:t>Obs. From</a:t>
            </a:r>
          </a:p>
          <a:p>
            <a:r>
              <a:rPr lang="en-US" sz="2000" dirty="0">
                <a:latin typeface="Arial"/>
                <a:cs typeface="Arial"/>
              </a:rPr>
              <a:t>aircraft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7339571" y="2320005"/>
            <a:ext cx="876488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237078" y="2412111"/>
            <a:ext cx="15539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WSPD. </a:t>
            </a:r>
          </a:p>
          <a:p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contours</a:t>
            </a:r>
          </a:p>
          <a:p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(40, 55 m/s)</a:t>
            </a:r>
          </a:p>
        </p:txBody>
      </p:sp>
    </p:spTree>
    <p:extLst>
      <p:ext uri="{BB962C8B-B14F-4D97-AF65-F5344CB8AC3E}">
        <p14:creationId xmlns:p14="http://schemas.microsoft.com/office/powerpoint/2010/main" val="230534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3"/>
          <p:cNvSpPr/>
          <p:nvPr/>
        </p:nvSpPr>
        <p:spPr>
          <a:xfrm>
            <a:off x="1395046" y="95949"/>
            <a:ext cx="9366739" cy="715860"/>
          </a:xfrm>
          <a:prstGeom prst="roundRect">
            <a:avLst/>
          </a:prstGeom>
          <a:solidFill>
            <a:schemeClr val="accent4">
              <a:lumMod val="40000"/>
              <a:lumOff val="60000"/>
              <a:alpha val="30000"/>
            </a:schemeClr>
          </a:solidFill>
          <a:ln>
            <a:solidFill>
              <a:srgbClr val="3219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607566" y="948080"/>
            <a:ext cx="8862646" cy="46385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6199761" y="1964266"/>
          <a:ext cx="3998338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423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2543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9072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3979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3218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/>
                          <a:cs typeface="Helvetica"/>
                        </a:rPr>
                        <a:t>TOPO. 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/>
                          <a:cs typeface="Helvetica"/>
                        </a:rPr>
                        <a:t>INTERP. 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Helvetica"/>
                          <a:cs typeface="Helvetica"/>
                        </a:rPr>
                        <a:t>num</a:t>
                      </a:r>
                      <a:r>
                        <a:rPr lang="en-US" sz="1600" dirty="0">
                          <a:latin typeface="Helvetica"/>
                          <a:cs typeface="Helvetica"/>
                        </a:rPr>
                        <a:t>_</a:t>
                      </a:r>
                    </a:p>
                    <a:p>
                      <a:pPr algn="ctr"/>
                      <a:r>
                        <a:rPr lang="en-US" sz="1600" dirty="0">
                          <a:latin typeface="Helvetica"/>
                          <a:cs typeface="Helvetica"/>
                        </a:rPr>
                        <a:t>smoothness</a:t>
                      </a:r>
                    </a:p>
                    <a:p>
                      <a:pPr algn="ctr"/>
                      <a:r>
                        <a:rPr lang="en-US" sz="1600" dirty="0">
                          <a:latin typeface="Helvetica"/>
                          <a:cs typeface="Helvetica"/>
                        </a:rPr>
                        <a:t>(</a:t>
                      </a:r>
                      <a:r>
                        <a:rPr lang="en-US" sz="1600" i="1" dirty="0">
                          <a:latin typeface="Helvetica"/>
                          <a:cs typeface="Helvetica"/>
                        </a:rPr>
                        <a:t>   </a:t>
                      </a:r>
                      <a:r>
                        <a:rPr lang="en-US" sz="1600" dirty="0">
                          <a:latin typeface="Helvetica"/>
                          <a:cs typeface="Helvetica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/>
                          <a:cs typeface="Helvetica"/>
                        </a:rPr>
                        <a:t>Max. TOPO.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3218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2m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4pt. Interp.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3768.4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810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FF"/>
                          </a:solidFill>
                          <a:latin typeface="Helvetica"/>
                          <a:cs typeface="Helvetica"/>
                        </a:rPr>
                        <a:t>30s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FF"/>
                          </a:solidFill>
                          <a:latin typeface="Helvetica"/>
                          <a:cs typeface="Helvetica"/>
                        </a:rPr>
                        <a:t>cell </a:t>
                      </a:r>
                      <a:r>
                        <a:rPr lang="en-US" sz="1600" dirty="0" err="1">
                          <a:solidFill>
                            <a:srgbClr val="0000FF"/>
                          </a:solidFill>
                          <a:latin typeface="Helvetica"/>
                          <a:cs typeface="Helvetica"/>
                        </a:rPr>
                        <a:t>avg</a:t>
                      </a:r>
                      <a:r>
                        <a:rPr lang="en-US" sz="1600" dirty="0">
                          <a:solidFill>
                            <a:srgbClr val="0000FF"/>
                          </a:solidFill>
                          <a:latin typeface="Helvetica"/>
                          <a:cs typeface="Helvetica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FF"/>
                          </a:solidFill>
                          <a:latin typeface="Helvetica"/>
                          <a:cs typeface="Helvetica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FF"/>
                          </a:solidFill>
                          <a:latin typeface="Helvetica"/>
                          <a:cs typeface="Helvetica"/>
                        </a:rPr>
                        <a:t>3643.7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810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  <a:latin typeface="Helvetica"/>
                          <a:cs typeface="Helvetica"/>
                        </a:rPr>
                        <a:t>30s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  <a:latin typeface="Helvetica"/>
                          <a:cs typeface="Helvetica"/>
                        </a:rPr>
                        <a:t>cell</a:t>
                      </a:r>
                      <a:r>
                        <a:rPr lang="en-US" sz="1600" baseline="0" dirty="0">
                          <a:solidFill>
                            <a:srgbClr val="FF0000"/>
                          </a:solidFill>
                          <a:latin typeface="Helvetica"/>
                          <a:cs typeface="Helvetica"/>
                        </a:rPr>
                        <a:t> avg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latin typeface="Helvetica"/>
                          <a:cs typeface="Helvetica"/>
                        </a:rPr>
                        <a:t>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  <a:latin typeface="Helvetica"/>
                          <a:cs typeface="Helvetica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  <a:latin typeface="Helvetica"/>
                          <a:cs typeface="Helvetica"/>
                        </a:rPr>
                        <a:t>3629.0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810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8F6FBA"/>
                          </a:solidFill>
                          <a:latin typeface="Helvetica"/>
                          <a:cs typeface="Helvetica"/>
                        </a:rPr>
                        <a:t>30s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8F6FBA"/>
                          </a:solidFill>
                          <a:latin typeface="Helvetica"/>
                          <a:cs typeface="Helvetica"/>
                        </a:rPr>
                        <a:t>cell avg.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8F6FBA"/>
                          </a:solidFill>
                          <a:latin typeface="Helvetica"/>
                          <a:cs typeface="Helvetica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8F6FBA"/>
                          </a:solidFill>
                          <a:latin typeface="Helvetica"/>
                          <a:cs typeface="Helvetica"/>
                        </a:rPr>
                        <a:t>3625.5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810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9003"/>
                          </a:solidFill>
                          <a:latin typeface="Helvetica"/>
                          <a:cs typeface="Helvetica"/>
                        </a:rPr>
                        <a:t>30s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9003"/>
                          </a:solidFill>
                          <a:latin typeface="Helvetica"/>
                          <a:cs typeface="Helvetica"/>
                        </a:rPr>
                        <a:t>cell avg.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9003"/>
                          </a:solidFill>
                          <a:latin typeface="Helvetica"/>
                          <a:cs typeface="Helvetica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9003"/>
                          </a:solidFill>
                          <a:latin typeface="Helvetica"/>
                          <a:cs typeface="Helvetica"/>
                        </a:rPr>
                        <a:t>3618.2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6" name="Picture 15" descr="Screen Shot 2016-06-28 at 9.52.5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068" y="936656"/>
            <a:ext cx="4347633" cy="457239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551064" y="5731806"/>
            <a:ext cx="7739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US" dirty="0">
                <a:latin typeface="Helvetica"/>
                <a:cs typeface="Helvetica"/>
              </a:rPr>
              <a:t>With no terrain smoothing (</a:t>
            </a:r>
            <a:r>
              <a:rPr lang="en-US" i="1" dirty="0" err="1" smtClean="0">
                <a:solidFill>
                  <a:srgbClr val="FF0000"/>
                </a:solidFill>
                <a:latin typeface="Helvetica"/>
                <a:cs typeface="Helvetica"/>
              </a:rPr>
              <a:t>num_smoothness</a:t>
            </a:r>
            <a:r>
              <a:rPr lang="en-US" i="1" dirty="0" smtClean="0">
                <a:solidFill>
                  <a:srgbClr val="FF0000"/>
                </a:solidFill>
                <a:latin typeface="Helvetica"/>
                <a:cs typeface="Helvetica"/>
              </a:rPr>
              <a:t>=0 </a:t>
            </a:r>
            <a:r>
              <a:rPr lang="en-US" dirty="0" smtClean="0">
                <a:latin typeface="Helvetica"/>
                <a:cs typeface="Helvetica"/>
              </a:rPr>
              <a:t>),        </a:t>
            </a:r>
            <a:r>
              <a:rPr lang="en-US" dirty="0">
                <a:latin typeface="Helvetica"/>
                <a:cs typeface="Helvetica"/>
              </a:rPr>
              <a:t>modes are not removed regardless of interpolation method and source data of TOPO.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6140" y="5797739"/>
            <a:ext cx="354193" cy="203472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1607566" y="134931"/>
            <a:ext cx="8919081" cy="618892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rgbClr val="321932"/>
                </a:solidFill>
                <a:latin typeface="Arial" charset="0"/>
                <a:ea typeface="Arial" charset="0"/>
                <a:cs typeface="Arial" charset="0"/>
              </a:rPr>
              <a:t>Dependency of Terrain Power Spectra on Filtering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48498" y="1512240"/>
            <a:ext cx="17604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Park et al. (2016)</a:t>
            </a:r>
          </a:p>
        </p:txBody>
      </p:sp>
      <p:pic>
        <p:nvPicPr>
          <p:cNvPr id="39940" name="Picture 4" descr="http://latex2png.com/output/latex_2adfe9382e97d38d9b41bc220f1cfe3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484" y="1402697"/>
            <a:ext cx="2321328" cy="25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2" name="Picture 6" descr="http://latex2png.com/output/latex_735f8af029197c52c5e525e478b29e9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196" y="2567747"/>
            <a:ext cx="170483" cy="14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056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6-28 at 11.57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582" y="850791"/>
            <a:ext cx="7249093" cy="5844073"/>
          </a:xfrm>
          <a:prstGeom prst="rect">
            <a:avLst/>
          </a:prstGeom>
        </p:spPr>
      </p:pic>
      <p:sp>
        <p:nvSpPr>
          <p:cNvPr id="5" name="Rounded Rectangle 3"/>
          <p:cNvSpPr/>
          <p:nvPr/>
        </p:nvSpPr>
        <p:spPr>
          <a:xfrm>
            <a:off x="1207477" y="95949"/>
            <a:ext cx="9800491" cy="715860"/>
          </a:xfrm>
          <a:prstGeom prst="roundRect">
            <a:avLst/>
          </a:prstGeom>
          <a:solidFill>
            <a:schemeClr val="accent4">
              <a:lumMod val="40000"/>
              <a:lumOff val="60000"/>
              <a:alpha val="30000"/>
            </a:schemeClr>
          </a:solidFill>
          <a:ln>
            <a:solidFill>
              <a:srgbClr val="3219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395046" y="134931"/>
            <a:ext cx="9366739" cy="618892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>
                <a:solidFill>
                  <a:srgbClr val="321932"/>
                </a:solidFill>
                <a:latin typeface="Arial" charset="0"/>
                <a:ea typeface="Arial" charset="0"/>
                <a:cs typeface="Arial" charset="0"/>
              </a:rPr>
              <a:t>Sensitivity of Mountain Waves (</a:t>
            </a:r>
            <a:r>
              <a:rPr lang="en-US" sz="3000" b="1" dirty="0" smtClean="0">
                <a:solidFill>
                  <a:srgbClr val="321932"/>
                </a:solidFill>
                <a:latin typeface="Apple Chancery" charset="0"/>
                <a:ea typeface="Apple Chancery" charset="0"/>
                <a:cs typeface="Apple Chancery" charset="0"/>
              </a:rPr>
              <a:t>w</a:t>
            </a:r>
            <a:r>
              <a:rPr lang="en-US" sz="3000" dirty="0" smtClean="0">
                <a:solidFill>
                  <a:srgbClr val="321932"/>
                </a:solidFill>
                <a:latin typeface="Arial" charset="0"/>
                <a:ea typeface="Arial" charset="0"/>
                <a:cs typeface="Arial" charset="0"/>
              </a:rPr>
              <a:t>) to terrain smoothing </a:t>
            </a:r>
            <a:endParaRPr lang="en-US" sz="3000" dirty="0">
              <a:solidFill>
                <a:srgbClr val="32193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49542" y="1156300"/>
            <a:ext cx="128086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RAP TOPO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65343" y="1162752"/>
            <a:ext cx="233974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Cell Avg. N_SMTH=0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179355" y="3737658"/>
            <a:ext cx="255775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N_SMTH=1 (Cell Avg.)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654328" y="3737658"/>
            <a:ext cx="255775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N_SMTH=4 (Cell Avg.)</a:t>
            </a:r>
            <a:endParaRPr lang="en-US" sz="2000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4729" t="7098" r="58594" b="39429"/>
          <a:stretch/>
        </p:blipFill>
        <p:spPr bwMode="auto">
          <a:xfrm>
            <a:off x="95511" y="1197425"/>
            <a:ext cx="3940574" cy="2953588"/>
          </a:xfrm>
          <a:prstGeom prst="rect">
            <a:avLst/>
          </a:prstGeom>
          <a:noFill/>
          <a:ln w="12700" cmpd="sng">
            <a:solidFill>
              <a:schemeClr val="tx1"/>
            </a:solidFill>
            <a:round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257630" y="797315"/>
            <a:ext cx="14680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topography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5" y="4189393"/>
            <a:ext cx="3961414" cy="5613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117582" y="6356310"/>
            <a:ext cx="17604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Park et al. (2016)</a:t>
            </a:r>
          </a:p>
        </p:txBody>
      </p:sp>
    </p:spTree>
    <p:extLst>
      <p:ext uri="{BB962C8B-B14F-4D97-AF65-F5344CB8AC3E}">
        <p14:creationId xmlns:p14="http://schemas.microsoft.com/office/powerpoint/2010/main" val="513038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3"/>
          <p:cNvSpPr/>
          <p:nvPr/>
        </p:nvSpPr>
        <p:spPr>
          <a:xfrm>
            <a:off x="1465385" y="95949"/>
            <a:ext cx="9149071" cy="715860"/>
          </a:xfrm>
          <a:prstGeom prst="roundRect">
            <a:avLst/>
          </a:prstGeom>
          <a:solidFill>
            <a:schemeClr val="accent4">
              <a:lumMod val="40000"/>
              <a:lumOff val="60000"/>
              <a:alpha val="30000"/>
            </a:schemeClr>
          </a:solidFill>
          <a:ln>
            <a:solidFill>
              <a:srgbClr val="3219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Screen Shot 2016-06-28 at 10.48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472" y="850791"/>
            <a:ext cx="6289294" cy="564719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8417882" y="925797"/>
            <a:ext cx="87648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337700" y="1002763"/>
            <a:ext cx="15387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&lt;0.05 EDR</a:t>
            </a:r>
          </a:p>
          <a:p>
            <a:r>
              <a:rPr lang="en-US" sz="2000" dirty="0">
                <a:latin typeface="Arial"/>
                <a:cs typeface="Arial"/>
              </a:rPr>
              <a:t>Obs. From</a:t>
            </a:r>
          </a:p>
          <a:p>
            <a:r>
              <a:rPr lang="en-US" sz="2000" dirty="0">
                <a:latin typeface="Arial"/>
                <a:cs typeface="Arial"/>
              </a:rPr>
              <a:t>aircraft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8463032" y="2255776"/>
            <a:ext cx="876488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360539" y="2347882"/>
            <a:ext cx="15539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WSPD. </a:t>
            </a:r>
          </a:p>
          <a:p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contours</a:t>
            </a:r>
          </a:p>
          <a:p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(40, 55 m/s)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50810" y="5694920"/>
            <a:ext cx="17604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Park et al. (2016)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1607566" y="134931"/>
            <a:ext cx="8919081" cy="618892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>
                <a:solidFill>
                  <a:srgbClr val="321932"/>
                </a:solidFill>
                <a:latin typeface="Arial" charset="0"/>
                <a:ea typeface="Arial" charset="0"/>
                <a:cs typeface="Arial" charset="0"/>
              </a:rPr>
              <a:t>Sensitivity of Air Turbulence (EDR) to Terrain Smoothing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4729" t="7098" r="58594" b="39429"/>
          <a:stretch/>
        </p:blipFill>
        <p:spPr bwMode="auto">
          <a:xfrm>
            <a:off x="8463032" y="3850880"/>
            <a:ext cx="3325205" cy="2492349"/>
          </a:xfrm>
          <a:prstGeom prst="rect">
            <a:avLst/>
          </a:prstGeom>
          <a:noFill/>
          <a:ln w="12700" cmpd="sng">
            <a:solidFill>
              <a:schemeClr val="tx1"/>
            </a:solidFill>
            <a:round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9311165" y="6242305"/>
            <a:ext cx="14680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topography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165005" y="1277815"/>
            <a:ext cx="8381992" cy="3867118"/>
            <a:chOff x="2165005" y="1277815"/>
            <a:chExt cx="8381992" cy="3867118"/>
          </a:xfrm>
        </p:grpSpPr>
        <p:sp>
          <p:nvSpPr>
            <p:cNvPr id="2" name="Oval 1"/>
            <p:cNvSpPr/>
            <p:nvPr/>
          </p:nvSpPr>
          <p:spPr>
            <a:xfrm rot="19460402">
              <a:off x="2168769" y="1277816"/>
              <a:ext cx="2414954" cy="100818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 rot="19460402">
              <a:off x="5185884" y="1277815"/>
              <a:ext cx="2414954" cy="100818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 rot="19460402">
              <a:off x="2165005" y="3861408"/>
              <a:ext cx="2414954" cy="100818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 rot="19460402">
              <a:off x="5247288" y="3861409"/>
              <a:ext cx="2414954" cy="100818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19460402">
              <a:off x="8132043" y="4136749"/>
              <a:ext cx="2414954" cy="100818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859" y="3403441"/>
            <a:ext cx="2579549" cy="36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856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3"/>
          <p:cNvSpPr/>
          <p:nvPr/>
        </p:nvSpPr>
        <p:spPr>
          <a:xfrm>
            <a:off x="2489210" y="95949"/>
            <a:ext cx="6994759" cy="715860"/>
          </a:xfrm>
          <a:prstGeom prst="roundRect">
            <a:avLst/>
          </a:prstGeom>
          <a:solidFill>
            <a:schemeClr val="accent4">
              <a:lumMod val="40000"/>
              <a:lumOff val="60000"/>
              <a:alpha val="30000"/>
            </a:schemeClr>
          </a:solidFill>
          <a:ln>
            <a:solidFill>
              <a:srgbClr val="3219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6775" y="1295007"/>
            <a:ext cx="12145115" cy="34627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" name="Picture 5" descr="vert_cross2.L50.RAP-HYBRID.2015-11-02_18_1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1" t="10050" b="-2328"/>
          <a:stretch/>
        </p:blipFill>
        <p:spPr>
          <a:xfrm>
            <a:off x="4352148" y="1456836"/>
            <a:ext cx="3893461" cy="3168000"/>
          </a:xfrm>
          <a:prstGeom prst="rect">
            <a:avLst/>
          </a:prstGeom>
        </p:spPr>
      </p:pic>
      <p:pic>
        <p:nvPicPr>
          <p:cNvPr id="2" name="Picture 1" descr="Screen Shot 2016-06-28 at 5.45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5" y="1374640"/>
            <a:ext cx="4420917" cy="316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84904" y="5094169"/>
            <a:ext cx="8734954" cy="1190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SzPct val="120000"/>
              <a:buFont typeface="Arial"/>
              <a:buChar char="•"/>
            </a:pPr>
            <a:r>
              <a:rPr lang="en-US" sz="2000" dirty="0">
                <a:latin typeface="Helvetica"/>
                <a:cs typeface="Helvetica"/>
              </a:rPr>
              <a:t> Both of TOPO. include        mode ( </a:t>
            </a:r>
            <a:r>
              <a:rPr lang="en-US" sz="2000" i="1" dirty="0" err="1">
                <a:solidFill>
                  <a:srgbClr val="FF0000"/>
                </a:solidFill>
                <a:latin typeface="Helvetica"/>
                <a:cs typeface="Helvetica"/>
              </a:rPr>
              <a:t>num_smoothness</a:t>
            </a:r>
            <a:r>
              <a:rPr lang="en-US" sz="2000" i="1" dirty="0">
                <a:solidFill>
                  <a:srgbClr val="FF0000"/>
                </a:solidFill>
                <a:latin typeface="Helvetica"/>
                <a:cs typeface="Helvetica"/>
              </a:rPr>
              <a:t>=0 </a:t>
            </a:r>
            <a:r>
              <a:rPr lang="en-US" sz="2000" dirty="0">
                <a:latin typeface="Helvetica"/>
                <a:cs typeface="Helvetica"/>
              </a:rPr>
              <a:t>), but new a option HYBRID vertical coordinate (see Park et al (2013) </a:t>
            </a:r>
            <a:r>
              <a:rPr lang="en-US" sz="2000" i="1" dirty="0">
                <a:latin typeface="Helvetica"/>
                <a:cs typeface="Helvetica"/>
              </a:rPr>
              <a:t>or</a:t>
            </a:r>
            <a:r>
              <a:rPr lang="en-US" sz="2000" dirty="0">
                <a:latin typeface="Helvetica"/>
                <a:cs typeface="Helvetica"/>
              </a:rPr>
              <a:t> Dave Gill Talk in WRF2016) is applied in the </a:t>
            </a:r>
            <a:r>
              <a:rPr lang="en-US" sz="2000" dirty="0" smtClean="0">
                <a:latin typeface="Helvetica"/>
                <a:cs typeface="Helvetica"/>
              </a:rPr>
              <a:t>middle </a:t>
            </a:r>
            <a:r>
              <a:rPr lang="en-US" sz="2000" dirty="0">
                <a:latin typeface="Helvetica"/>
                <a:cs typeface="Helvetica"/>
              </a:rPr>
              <a:t>panel.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5810" y="5238699"/>
            <a:ext cx="382013" cy="2194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65853" y="1495283"/>
            <a:ext cx="128086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RAP TOPO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86180" y="1535067"/>
            <a:ext cx="272512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RAP TOPO </a:t>
            </a:r>
            <a:r>
              <a:rPr lang="en-US" sz="2000" b="1"/>
              <a:t>with </a:t>
            </a:r>
            <a:r>
              <a:rPr lang="en-US" sz="2000" b="1" smtClean="0"/>
              <a:t>HYBRID</a:t>
            </a:r>
            <a:endParaRPr lang="en-US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110698" y="822575"/>
            <a:ext cx="5787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SzPct val="120000"/>
              <a:buFontTx/>
              <a:buChar char="-"/>
            </a:pPr>
            <a:r>
              <a:rPr lang="en-US" sz="2000" i="1" dirty="0">
                <a:cs typeface="Helvetica"/>
              </a:rPr>
              <a:t>vertical coordinate (need </a:t>
            </a:r>
            <a:r>
              <a:rPr lang="en-US" sz="2000" i="1" dirty="0">
                <a:solidFill>
                  <a:srgbClr val="FF0000"/>
                </a:solidFill>
                <a:cs typeface="Helvetica"/>
              </a:rPr>
              <a:t>smoothed coordinate</a:t>
            </a:r>
            <a:r>
              <a:rPr lang="en-US" sz="2000" i="1" dirty="0">
                <a:cs typeface="Helvetica"/>
              </a:rPr>
              <a:t>?)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2365248" y="134931"/>
            <a:ext cx="7413346" cy="618892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321932"/>
                </a:solidFill>
                <a:latin typeface="Arial" charset="0"/>
                <a:ea typeface="Arial" charset="0"/>
                <a:cs typeface="Arial" charset="0"/>
              </a:rPr>
              <a:t>Other Possibilities to reduce False Alarm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872154" y="3950677"/>
            <a:ext cx="781022" cy="1143492"/>
          </a:xfrm>
          <a:prstGeom prst="straightConnector1">
            <a:avLst/>
          </a:prstGeom>
          <a:ln w="19050">
            <a:solidFill>
              <a:srgbClr val="C0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8771"/>
          <a:stretch/>
        </p:blipFill>
        <p:spPr>
          <a:xfrm>
            <a:off x="8227431" y="1404200"/>
            <a:ext cx="3918459" cy="316552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548754" y="1509454"/>
            <a:ext cx="148639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N_SMTH4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3653176" y="4068003"/>
            <a:ext cx="1664647" cy="1026166"/>
          </a:xfrm>
          <a:prstGeom prst="straightConnector1">
            <a:avLst/>
          </a:prstGeom>
          <a:ln w="19050">
            <a:solidFill>
              <a:srgbClr val="C0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5339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615440" y="862312"/>
            <a:ext cx="8961340" cy="53129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" name="Picture 5" descr="eq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767" y="2924740"/>
            <a:ext cx="1308100" cy="617374"/>
          </a:xfrm>
          <a:prstGeom prst="rect">
            <a:avLst/>
          </a:prstGeom>
        </p:spPr>
      </p:pic>
      <p:sp>
        <p:nvSpPr>
          <p:cNvPr id="8194" name="Text Box 5"/>
          <p:cNvSpPr txBox="1">
            <a:spLocks noChangeArrowheads="1"/>
          </p:cNvSpPr>
          <p:nvPr/>
        </p:nvSpPr>
        <p:spPr bwMode="auto">
          <a:xfrm>
            <a:off x="1751014" y="923271"/>
            <a:ext cx="288712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0000FF"/>
                </a:solidFill>
                <a:latin typeface="Arial" charset="0"/>
                <a:ea typeface="Osaka" charset="0"/>
                <a:cs typeface="Osaka" charset="0"/>
              </a:rPr>
              <a:t>Basic sigma (BTF) coordinate</a:t>
            </a:r>
          </a:p>
        </p:txBody>
      </p:sp>
      <p:sp>
        <p:nvSpPr>
          <p:cNvPr id="8195" name="Text Box 6"/>
          <p:cNvSpPr txBox="1">
            <a:spLocks noChangeArrowheads="1"/>
          </p:cNvSpPr>
          <p:nvPr/>
        </p:nvSpPr>
        <p:spPr bwMode="auto">
          <a:xfrm>
            <a:off x="5552016" y="2147243"/>
            <a:ext cx="477731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6263" indent="-576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347663" indent="-347663" eaLnBrk="1" hangingPunct="1"/>
            <a:r>
              <a:rPr lang="en-US" sz="1800" i="1" dirty="0">
                <a:ea typeface="Osaka" charset="0"/>
                <a:cs typeface="Osaka" charset="0"/>
              </a:rPr>
              <a:t>    </a:t>
            </a:r>
            <a:r>
              <a:rPr lang="en-US" sz="1600" i="1" dirty="0">
                <a:latin typeface="Arial" charset="0"/>
                <a:ea typeface="Osaka" charset="0"/>
                <a:cs typeface="Osaka" charset="0"/>
              </a:rPr>
              <a:t>:</a:t>
            </a:r>
            <a:r>
              <a:rPr lang="en-US" sz="1600" dirty="0">
                <a:latin typeface="Arial" charset="0"/>
                <a:ea typeface="Osaka" charset="0"/>
                <a:cs typeface="Osaka" charset="0"/>
              </a:rPr>
              <a:t> Relative weighting between terrain-following and pure dry hydrostatic pressure coordinate:</a:t>
            </a:r>
          </a:p>
        </p:txBody>
      </p:sp>
      <p:pic>
        <p:nvPicPr>
          <p:cNvPr id="8199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68" y="1537929"/>
            <a:ext cx="4746627" cy="42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Untitled.tiff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471" y="2182387"/>
            <a:ext cx="592667" cy="3310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18667" y="5692648"/>
            <a:ext cx="2995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~ mass in each vertical column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332965" y="2946820"/>
            <a:ext cx="4848022" cy="1179512"/>
            <a:chOff x="2225675" y="2859088"/>
            <a:chExt cx="4848022" cy="1179512"/>
          </a:xfrm>
        </p:grpSpPr>
        <p:pic>
          <p:nvPicPr>
            <p:cNvPr id="8200" name="Picture 2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5675" y="2859088"/>
              <a:ext cx="3133725" cy="1179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6" name="Text Box 7"/>
            <p:cNvSpPr txBox="1">
              <a:spLocks noChangeArrowheads="1"/>
            </p:cNvSpPr>
            <p:nvPr/>
          </p:nvSpPr>
          <p:spPr bwMode="auto">
            <a:xfrm>
              <a:off x="5477392" y="2919413"/>
              <a:ext cx="140465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dirty="0">
                  <a:latin typeface="Arial" charset="0"/>
                  <a:ea typeface="Osaka" charset="0"/>
                  <a:cs typeface="Osaka" charset="0"/>
                </a:rPr>
                <a:t>(basic sigma)</a:t>
              </a:r>
            </a:p>
          </p:txBody>
        </p:sp>
        <p:sp>
          <p:nvSpPr>
            <p:cNvPr id="8197" name="Text Box 8"/>
            <p:cNvSpPr txBox="1">
              <a:spLocks noChangeArrowheads="1"/>
            </p:cNvSpPr>
            <p:nvPr/>
          </p:nvSpPr>
          <p:spPr bwMode="auto">
            <a:xfrm>
              <a:off x="5484800" y="3508375"/>
              <a:ext cx="158889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dirty="0">
                  <a:latin typeface="Arial" charset="0"/>
                  <a:ea typeface="Osaka" charset="0"/>
                  <a:cs typeface="Osaka" charset="0"/>
                </a:rPr>
                <a:t>(pure pressure)</a:t>
              </a:r>
            </a:p>
          </p:txBody>
        </p:sp>
        <p:graphicFrame>
          <p:nvGraphicFramePr>
            <p:cNvPr id="3" name="Object 2"/>
            <p:cNvGraphicFramePr>
              <a:graphicFrameLocks noChangeAspect="1"/>
            </p:cNvGraphicFramePr>
            <p:nvPr>
              <p:extLst/>
            </p:nvPr>
          </p:nvGraphicFramePr>
          <p:xfrm>
            <a:off x="4502150" y="3130550"/>
            <a:ext cx="127000" cy="203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4" name="Equation" r:id="rId7" imgW="127000" imgH="203200" progId="Equation.DSMT4">
                    <p:embed/>
                  </p:oleObj>
                </mc:Choice>
                <mc:Fallback>
                  <p:oleObj name="Equation" r:id="rId7" imgW="127000" imgH="203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4502150" y="3130550"/>
                          <a:ext cx="127000" cy="203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" name="Object 3"/>
            <p:cNvGraphicFramePr>
              <a:graphicFrameLocks noChangeAspect="1"/>
            </p:cNvGraphicFramePr>
            <p:nvPr>
              <p:extLst/>
            </p:nvPr>
          </p:nvGraphicFramePr>
          <p:xfrm>
            <a:off x="3280819" y="3775604"/>
            <a:ext cx="139700" cy="1164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5" name="Equation" r:id="rId9" imgW="139700" imgH="101600" progId="Equation.DSMT4">
                    <p:embed/>
                  </p:oleObj>
                </mc:Choice>
                <mc:Fallback>
                  <p:oleObj name="Equation" r:id="rId9" imgW="139700" imgH="101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280819" y="3775604"/>
                          <a:ext cx="139700" cy="11641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Rectangle 21"/>
            <p:cNvSpPr/>
            <p:nvPr/>
          </p:nvSpPr>
          <p:spPr>
            <a:xfrm>
              <a:off x="3234267" y="3767667"/>
              <a:ext cx="203200" cy="66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202" name="Text Box 25"/>
          <p:cNvSpPr txBox="1">
            <a:spLocks noChangeArrowheads="1"/>
          </p:cNvSpPr>
          <p:nvPr/>
        </p:nvSpPr>
        <p:spPr bwMode="auto">
          <a:xfrm>
            <a:off x="1540935" y="4128978"/>
            <a:ext cx="18446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latin typeface="Arial" charset="0"/>
                <a:ea typeface="Osaka" charset="0"/>
                <a:cs typeface="Osaka" charset="0"/>
              </a:rPr>
              <a:t>Coordinate metric:</a:t>
            </a:r>
            <a:endParaRPr lang="en-US" sz="1600" dirty="0">
              <a:ea typeface="Osaka" charset="0"/>
              <a:cs typeface="Osaka" charset="0"/>
            </a:endParaRP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6026680" y="923271"/>
            <a:ext cx="29896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0000FF"/>
                </a:solidFill>
                <a:latin typeface="Arial" charset="0"/>
                <a:ea typeface="Osaka" charset="0"/>
                <a:cs typeface="Osaka" charset="0"/>
              </a:rPr>
              <a:t>Hybrid sigma (HTF) coordinate</a:t>
            </a:r>
          </a:p>
        </p:txBody>
      </p:sp>
      <p:pic>
        <p:nvPicPr>
          <p:cNvPr id="2" name="Picture 1" descr="pd.tif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368" y="1603341"/>
            <a:ext cx="2180166" cy="313173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>
            <a:off x="4889982" y="1666747"/>
            <a:ext cx="12218" cy="3958168"/>
          </a:xfrm>
          <a:prstGeom prst="line">
            <a:avLst/>
          </a:prstGeom>
          <a:ln>
            <a:solidFill>
              <a:srgbClr val="0000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mu.tif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198" y="4565530"/>
            <a:ext cx="2805652" cy="711200"/>
          </a:xfrm>
          <a:prstGeom prst="rect">
            <a:avLst/>
          </a:prstGeom>
        </p:spPr>
      </p:pic>
      <p:pic>
        <p:nvPicPr>
          <p:cNvPr id="17" name="Picture 16" descr="muh.tif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868" y="4590926"/>
            <a:ext cx="5589913" cy="644239"/>
          </a:xfrm>
          <a:prstGeom prst="rect">
            <a:avLst/>
          </a:prstGeom>
        </p:spPr>
      </p:pic>
      <p:pic>
        <p:nvPicPr>
          <p:cNvPr id="19" name="Picture 18" descr="dpc.tif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835" y="5671816"/>
            <a:ext cx="1951566" cy="359499"/>
          </a:xfrm>
          <a:prstGeom prst="rect">
            <a:avLst/>
          </a:prstGeom>
        </p:spPr>
      </p:pic>
      <p:sp>
        <p:nvSpPr>
          <p:cNvPr id="28" name="Rounded Rectangle 3"/>
          <p:cNvSpPr/>
          <p:nvPr/>
        </p:nvSpPr>
        <p:spPr>
          <a:xfrm>
            <a:off x="2489210" y="95949"/>
            <a:ext cx="6994759" cy="715860"/>
          </a:xfrm>
          <a:prstGeom prst="roundRect">
            <a:avLst/>
          </a:prstGeom>
          <a:solidFill>
            <a:schemeClr val="accent4">
              <a:lumMod val="40000"/>
              <a:lumOff val="60000"/>
              <a:alpha val="30000"/>
            </a:schemeClr>
          </a:solidFill>
          <a:ln>
            <a:solidFill>
              <a:srgbClr val="3219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itle 1"/>
          <p:cNvSpPr txBox="1">
            <a:spLocks/>
          </p:cNvSpPr>
          <p:nvPr/>
        </p:nvSpPr>
        <p:spPr bwMode="auto">
          <a:xfrm>
            <a:off x="2282952" y="134931"/>
            <a:ext cx="7413346" cy="618892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321932"/>
                </a:solidFill>
                <a:latin typeface="Arial" charset="0"/>
                <a:ea typeface="Arial" charset="0"/>
                <a:cs typeface="Arial" charset="0"/>
              </a:rPr>
              <a:t>WRF Hybrid Pressure Vertical Coordinate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54662" y="5944755"/>
            <a:ext cx="4455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See Lecture in </a:t>
            </a:r>
            <a:r>
              <a:rPr lang="en-US" i="1" dirty="0" smtClean="0">
                <a:latin typeface="Helvetica" charset="0"/>
                <a:ea typeface="Helvetica" charset="0"/>
                <a:cs typeface="Helvetica" charset="0"/>
              </a:rPr>
              <a:t>WRF2016 (from Dave Gill)</a:t>
            </a:r>
          </a:p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or </a:t>
            </a:r>
            <a:r>
              <a:rPr lang="en-US" i="1" dirty="0" smtClean="0">
                <a:latin typeface="Helvetica" charset="0"/>
                <a:ea typeface="Helvetica" charset="0"/>
                <a:cs typeface="Helvetica" charset="0"/>
              </a:rPr>
              <a:t>Park et al. (2013)</a:t>
            </a:r>
            <a:endParaRPr lang="en-US" i="1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964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3215</TotalTime>
  <Words>774</Words>
  <Application>Microsoft Macintosh PowerPoint</Application>
  <PresentationFormat>Custom</PresentationFormat>
  <Paragraphs>148</Paragraphs>
  <Slides>16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Equation</vt:lpstr>
      <vt:lpstr>Evaluation of  the WRF hybrid coordinate for  an air turbulence simulation</vt:lpstr>
      <vt:lpstr>PowerPoint Presentation</vt:lpstr>
      <vt:lpstr>PowerPoint Presentation</vt:lpstr>
      <vt:lpstr>Analysis of terrain influences as motivated by persistent overprediction of air turbulence in the NOAA/ESRL operational Rapid Refresh (RAP) Model  (based on the WRF-ARW)*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Sanghun Park</dc:creator>
  <cp:lastModifiedBy>MMM Seminar</cp:lastModifiedBy>
  <cp:revision>43</cp:revision>
  <cp:lastPrinted>2017-06-15T13:31:24Z</cp:lastPrinted>
  <dcterms:created xsi:type="dcterms:W3CDTF">2017-06-13T10:21:11Z</dcterms:created>
  <dcterms:modified xsi:type="dcterms:W3CDTF">2017-06-15T16:20:20Z</dcterms:modified>
</cp:coreProperties>
</file>