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5" r:id="rId2"/>
    <p:sldId id="365" r:id="rId3"/>
    <p:sldId id="369" r:id="rId4"/>
    <p:sldId id="366" r:id="rId5"/>
    <p:sldId id="310" r:id="rId6"/>
    <p:sldId id="313" r:id="rId7"/>
    <p:sldId id="309" r:id="rId8"/>
    <p:sldId id="314" r:id="rId9"/>
    <p:sldId id="315" r:id="rId10"/>
    <p:sldId id="316" r:id="rId11"/>
    <p:sldId id="268" r:id="rId12"/>
    <p:sldId id="269" r:id="rId13"/>
    <p:sldId id="270" r:id="rId14"/>
    <p:sldId id="271" r:id="rId15"/>
    <p:sldId id="279" r:id="rId16"/>
    <p:sldId id="367" r:id="rId17"/>
    <p:sldId id="276" r:id="rId18"/>
    <p:sldId id="317" r:id="rId19"/>
    <p:sldId id="318" r:id="rId20"/>
    <p:sldId id="319" r:id="rId21"/>
    <p:sldId id="320" r:id="rId22"/>
    <p:sldId id="321" r:id="rId23"/>
    <p:sldId id="285" r:id="rId24"/>
    <p:sldId id="286" r:id="rId25"/>
    <p:sldId id="288" r:id="rId26"/>
    <p:sldId id="324" r:id="rId27"/>
    <p:sldId id="325" r:id="rId28"/>
    <p:sldId id="326" r:id="rId29"/>
    <p:sldId id="327" r:id="rId30"/>
    <p:sldId id="289" r:id="rId31"/>
    <p:sldId id="290" r:id="rId32"/>
    <p:sldId id="292" r:id="rId33"/>
    <p:sldId id="328" r:id="rId34"/>
    <p:sldId id="278" r:id="rId35"/>
    <p:sldId id="3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6"/>
    <p:restoredTop sz="94637"/>
  </p:normalViewPr>
  <p:slideViewPr>
    <p:cSldViewPr snapToGrid="0" snapToObjects="1">
      <p:cViewPr varScale="1">
        <p:scale>
          <a:sx n="81" d="100"/>
          <a:sy n="81" d="100"/>
        </p:scale>
        <p:origin x="-96" y="-128"/>
      </p:cViewPr>
      <p:guideLst>
        <p:guide orient="horz" pos="2160"/>
        <p:guide pos="3840"/>
      </p:guideLst>
    </p:cSldViewPr>
  </p:slideViewPr>
  <p:notesTextViewPr>
    <p:cViewPr>
      <p:scale>
        <a:sx n="1" d="1"/>
        <a:sy n="1" d="1"/>
      </p:scale>
      <p:origin x="0" y="0"/>
    </p:cViewPr>
  </p:notesTextViewPr>
  <p:sorterViewPr>
    <p:cViewPr>
      <p:scale>
        <a:sx n="66" d="100"/>
        <a:sy n="66" d="100"/>
      </p:scale>
      <p:origin x="0" y="24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DFFA6-5277-E44B-947C-3EF0EED7368C}" type="datetimeFigureOut">
              <a:rPr lang="en-US" smtClean="0"/>
              <a:t>6/15/17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CF16F-D99F-6248-A33F-E9AABE9B54EA}" type="slidenum">
              <a:rPr lang="en-US" smtClean="0"/>
              <a:t>‹#›</a:t>
            </a:fld>
            <a:endParaRPr lang="en-US" dirty="0"/>
          </a:p>
        </p:txBody>
      </p:sp>
    </p:spTree>
    <p:extLst>
      <p:ext uri="{BB962C8B-B14F-4D97-AF65-F5344CB8AC3E}">
        <p14:creationId xmlns:p14="http://schemas.microsoft.com/office/powerpoint/2010/main" val="21379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A96B42-E49F-6B4C-8186-41B9B2473CBE}" type="slidenum">
              <a:rPr lang="en-US" smtClean="0">
                <a:ea typeface="ＭＳ Ｐゴシック" pitchFamily="-107" charset="-128"/>
                <a:cs typeface="ＭＳ Ｐゴシック" pitchFamily="-107" charset="-128"/>
              </a:rPr>
              <a:pPr fontAlgn="base">
                <a:spcBef>
                  <a:spcPct val="0"/>
                </a:spcBef>
                <a:spcAft>
                  <a:spcPct val="0"/>
                </a:spcAft>
                <a:defRPr/>
              </a:pPr>
              <a:t>12</a:t>
            </a:fld>
            <a:endParaRPr lang="en-US" dirty="0" smtClean="0">
              <a:ea typeface="ＭＳ Ｐゴシック" pitchFamily="-107" charset="-128"/>
              <a:cs typeface="ＭＳ Ｐゴシック" pitchFamily="-107" charset="-128"/>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528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3FA1B3-7231-FF45-8918-D78D21BD5FB0}" type="slidenum">
              <a:rPr lang="en-US" smtClean="0">
                <a:ea typeface="ＭＳ Ｐゴシック" pitchFamily="-107" charset="-128"/>
                <a:cs typeface="ＭＳ Ｐゴシック" pitchFamily="-107" charset="-128"/>
              </a:rPr>
              <a:pPr fontAlgn="base">
                <a:spcBef>
                  <a:spcPct val="0"/>
                </a:spcBef>
                <a:spcAft>
                  <a:spcPct val="0"/>
                </a:spcAft>
                <a:defRPr/>
              </a:pPr>
              <a:t>13</a:t>
            </a:fld>
            <a:endParaRPr lang="en-US" dirty="0" smtClean="0">
              <a:ea typeface="ＭＳ Ｐゴシック" pitchFamily="-107" charset="-128"/>
              <a:cs typeface="ＭＳ Ｐゴシック" pitchFamily="-107"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530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B9A26-10C5-9740-95F0-8B4203930EE3}" type="slidenum">
              <a:rPr lang="en-US" smtClean="0">
                <a:ea typeface="ＭＳ Ｐゴシック" pitchFamily="-107" charset="-128"/>
                <a:cs typeface="ＭＳ Ｐゴシック" pitchFamily="-107" charset="-128"/>
              </a:rPr>
              <a:pPr fontAlgn="base">
                <a:spcBef>
                  <a:spcPct val="0"/>
                </a:spcBef>
                <a:spcAft>
                  <a:spcPct val="0"/>
                </a:spcAft>
                <a:defRPr/>
              </a:pPr>
              <a:t>14</a:t>
            </a:fld>
            <a:endParaRPr lang="en-US" dirty="0" smtClean="0">
              <a:ea typeface="ＭＳ Ｐゴシック" pitchFamily="-107" charset="-128"/>
              <a:cs typeface="ＭＳ Ｐゴシック" pitchFamily="-107" charset="-128"/>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511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040112-06D3-2941-BAA6-087EC79E9D03}" type="slidenum">
              <a:rPr lang="en-US" smtClean="0">
                <a:ea typeface="ＭＳ Ｐゴシック" pitchFamily="-107" charset="-128"/>
                <a:cs typeface="ＭＳ Ｐゴシック" pitchFamily="-107" charset="-128"/>
              </a:rPr>
              <a:pPr fontAlgn="base">
                <a:spcBef>
                  <a:spcPct val="0"/>
                </a:spcBef>
                <a:spcAft>
                  <a:spcPct val="0"/>
                </a:spcAft>
                <a:defRPr/>
              </a:pPr>
              <a:t>17</a:t>
            </a:fld>
            <a:endParaRPr lang="en-US" dirty="0" smtClean="0">
              <a:ea typeface="ＭＳ Ｐゴシック" pitchFamily="-107" charset="-128"/>
              <a:cs typeface="ＭＳ Ｐゴシック" pitchFamily="-107" charset="-128"/>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30455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A3B3D8-680E-F34D-9551-5F466DBE3615}" type="datetimeFigureOut">
              <a:rPr lang="en-US" smtClean="0"/>
              <a:t>6/15/17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26206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B3D8-680E-F34D-9551-5F466DBE3615}" type="datetimeFigureOut">
              <a:rPr lang="en-US" smtClean="0"/>
              <a:t>6/15/17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21532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B3D8-680E-F34D-9551-5F466DBE3615}" type="datetimeFigureOut">
              <a:rPr lang="en-US" smtClean="0"/>
              <a:t>6/15/17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30770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B3D8-680E-F34D-9551-5F466DBE3615}" type="datetimeFigureOut">
              <a:rPr lang="en-US" smtClean="0"/>
              <a:t>6/15/17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76899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3B3D8-680E-F34D-9551-5F466DBE3615}" type="datetimeFigureOut">
              <a:rPr lang="en-US" smtClean="0"/>
              <a:t>6/15/17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9184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3B3D8-680E-F34D-9551-5F466DBE3615}" type="datetimeFigureOut">
              <a:rPr lang="en-US" smtClean="0"/>
              <a:t>6/15/17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204398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3B3D8-680E-F34D-9551-5F466DBE3615}" type="datetimeFigureOut">
              <a:rPr lang="en-US" smtClean="0"/>
              <a:t>6/15/17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812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3B3D8-680E-F34D-9551-5F466DBE3615}" type="datetimeFigureOut">
              <a:rPr lang="en-US" smtClean="0"/>
              <a:t>6/15/17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33580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B3D8-680E-F34D-9551-5F466DBE3615}" type="datetimeFigureOut">
              <a:rPr lang="en-US" smtClean="0"/>
              <a:t>6/15/17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16062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B3D8-680E-F34D-9551-5F466DBE3615}" type="datetimeFigureOut">
              <a:rPr lang="en-US" smtClean="0"/>
              <a:t>6/15/17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01689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B3D8-680E-F34D-9551-5F466DBE3615}" type="datetimeFigureOut">
              <a:rPr lang="en-US" smtClean="0"/>
              <a:t>6/15/17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143EB7-1BBA-EB4C-B7CF-B3D0884BD6C0}" type="slidenum">
              <a:rPr lang="en-US" smtClean="0"/>
              <a:t>‹#›</a:t>
            </a:fld>
            <a:endParaRPr lang="en-US" dirty="0"/>
          </a:p>
        </p:txBody>
      </p:sp>
    </p:spTree>
    <p:extLst>
      <p:ext uri="{BB962C8B-B14F-4D97-AF65-F5344CB8AC3E}">
        <p14:creationId xmlns:p14="http://schemas.microsoft.com/office/powerpoint/2010/main" val="1304125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3B3D8-680E-F34D-9551-5F466DBE3615}" type="datetimeFigureOut">
              <a:rPr lang="en-US" smtClean="0"/>
              <a:t>6/15/17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43EB7-1BBA-EB4C-B7CF-B3D0884BD6C0}" type="slidenum">
              <a:rPr lang="en-US" smtClean="0"/>
              <a:t>‹#›</a:t>
            </a:fld>
            <a:endParaRPr lang="en-US" dirty="0"/>
          </a:p>
        </p:txBody>
      </p:sp>
    </p:spTree>
    <p:extLst>
      <p:ext uri="{BB962C8B-B14F-4D97-AF65-F5344CB8AC3E}">
        <p14:creationId xmlns:p14="http://schemas.microsoft.com/office/powerpoint/2010/main" val="498773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00" y="1464432"/>
            <a:ext cx="10515600" cy="1325563"/>
          </a:xfrm>
        </p:spPr>
        <p:txBody>
          <a:bodyPr>
            <a:normAutofit fontScale="90000"/>
          </a:bodyPr>
          <a:lstStyle/>
          <a:p>
            <a:pPr algn="ctr"/>
            <a:r>
              <a:rPr lang="en-US" sz="5300" b="1" dirty="0">
                <a:solidFill>
                  <a:schemeClr val="tx2"/>
                </a:solidFill>
                <a:latin typeface="Times New Roman" charset="0"/>
                <a:ea typeface="Times New Roman" charset="0"/>
                <a:cs typeface="Times New Roman" charset="0"/>
              </a:rPr>
              <a:t>WRF Diffusion in </a:t>
            </a:r>
            <a:r>
              <a:rPr lang="en-US" sz="5300" b="1" dirty="0" smtClean="0">
                <a:solidFill>
                  <a:schemeClr val="tx2"/>
                </a:solidFill>
                <a:latin typeface="Times New Roman" charset="0"/>
                <a:ea typeface="Times New Roman" charset="0"/>
                <a:cs typeface="Times New Roman" charset="0"/>
              </a:rPr>
              <a:t>Complex Terrain  </a:t>
            </a:r>
            <a:br>
              <a:rPr lang="en-US" sz="5300" b="1" dirty="0" smtClean="0">
                <a:solidFill>
                  <a:schemeClr val="tx2"/>
                </a:solidFill>
                <a:latin typeface="Times New Roman" charset="0"/>
                <a:ea typeface="Times New Roman" charset="0"/>
                <a:cs typeface="Times New Roman" charset="0"/>
              </a:rPr>
            </a:br>
            <a:r>
              <a:rPr lang="en-US" sz="3600" dirty="0" smtClean="0">
                <a:solidFill>
                  <a:schemeClr val="accent2">
                    <a:lumMod val="50000"/>
                  </a:schemeClr>
                </a:solidFill>
                <a:latin typeface="Times New Roman" charset="0"/>
                <a:ea typeface="Times New Roman" charset="0"/>
                <a:cs typeface="Times New Roman" charset="0"/>
              </a:rPr>
              <a:t>Dealing with Overmixing Near Steep Terrain</a:t>
            </a: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199" y="2872401"/>
            <a:ext cx="10228603" cy="1567055"/>
          </a:xfrm>
        </p:spPr>
        <p:txBody>
          <a:bodyPr>
            <a:noAutofit/>
          </a:bodyPr>
          <a:lstStyle/>
          <a:p>
            <a:pPr marL="0" indent="0" algn="ctr">
              <a:buNone/>
            </a:pPr>
            <a:r>
              <a:rPr lang="en-US" sz="3200" dirty="0" smtClean="0">
                <a:latin typeface="Times New Roman" charset="0"/>
                <a:ea typeface="Times New Roman" charset="0"/>
                <a:cs typeface="Times New Roman" charset="0"/>
              </a:rPr>
              <a:t>Cliff Mass and </a:t>
            </a:r>
            <a:r>
              <a:rPr lang="en-US" sz="3200" dirty="0">
                <a:latin typeface="Times New Roman" charset="0"/>
                <a:ea typeface="Times New Roman" charset="0"/>
                <a:cs typeface="Times New Roman" charset="0"/>
              </a:rPr>
              <a:t>David </a:t>
            </a:r>
            <a:r>
              <a:rPr lang="en-US" sz="3200" dirty="0" smtClean="0">
                <a:latin typeface="Times New Roman" charset="0"/>
                <a:ea typeface="Times New Roman" charset="0"/>
                <a:cs typeface="Times New Roman" charset="0"/>
              </a:rPr>
              <a:t>Ovens</a:t>
            </a:r>
            <a:r>
              <a:rPr lang="en-US" sz="3200" dirty="0">
                <a:latin typeface="Times New Roman" charset="0"/>
                <a:ea typeface="Times New Roman" charset="0"/>
                <a:cs typeface="Times New Roman" charset="0"/>
              </a:rPr>
              <a:t> </a:t>
            </a:r>
            <a:endParaRPr lang="en-US" sz="3200" dirty="0" smtClean="0">
              <a:latin typeface="Times New Roman" charset="0"/>
              <a:ea typeface="Times New Roman" charset="0"/>
              <a:cs typeface="Times New Roman" charset="0"/>
            </a:endParaRPr>
          </a:p>
          <a:p>
            <a:pPr marL="0" indent="0" algn="ctr">
              <a:buNone/>
            </a:pPr>
            <a:r>
              <a:rPr lang="en-US" sz="3200" i="1" dirty="0" smtClean="0">
                <a:latin typeface="Times New Roman" charset="0"/>
                <a:ea typeface="Times New Roman" charset="0"/>
                <a:cs typeface="Times New Roman" charset="0"/>
              </a:rPr>
              <a:t>University </a:t>
            </a:r>
            <a:r>
              <a:rPr lang="en-US" sz="3200" i="1" dirty="0">
                <a:latin typeface="Times New Roman" charset="0"/>
                <a:ea typeface="Times New Roman" charset="0"/>
                <a:cs typeface="Times New Roman" charset="0"/>
              </a:rPr>
              <a:t>of </a:t>
            </a:r>
            <a:r>
              <a:rPr lang="en-US" sz="3200" i="1" dirty="0" smtClean="0">
                <a:latin typeface="Times New Roman" charset="0"/>
                <a:ea typeface="Times New Roman" charset="0"/>
                <a:cs typeface="Times New Roman" charset="0"/>
              </a:rPr>
              <a:t>Washington</a:t>
            </a:r>
          </a:p>
          <a:p>
            <a:pPr marL="0" indent="0" algn="ctr">
              <a:buNone/>
            </a:pPr>
            <a:endParaRPr lang="en-US" sz="3200" i="1" dirty="0">
              <a:latin typeface="Times New Roman" charset="0"/>
              <a:ea typeface="Times New Roman" charset="0"/>
              <a:cs typeface="Times New Roman" charset="0"/>
            </a:endParaRPr>
          </a:p>
          <a:p>
            <a:pPr marL="0" indent="0" algn="ctr">
              <a:buNone/>
            </a:pPr>
            <a:r>
              <a:rPr lang="en-US" sz="3200" i="1" dirty="0" smtClean="0">
                <a:latin typeface="Times New Roman" charset="0"/>
                <a:ea typeface="Times New Roman" charset="0"/>
                <a:cs typeface="Times New Roman" charset="0"/>
              </a:rPr>
              <a:t>WRF Workshop, June 2017</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75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471914" y="502434"/>
            <a:ext cx="8229600" cy="1143000"/>
          </a:xfrm>
        </p:spPr>
        <p:txBody>
          <a:bodyPr>
            <a:normAutofit fontScale="90000"/>
          </a:bodyPr>
          <a:lstStyle/>
          <a:p>
            <a:r>
              <a:rPr lang="en-US" altLang="x-none" b="1" dirty="0">
                <a:solidFill>
                  <a:schemeClr val="accent1">
                    <a:lumMod val="75000"/>
                  </a:schemeClr>
                </a:solidFill>
                <a:latin typeface="+mn-lt"/>
                <a:ea typeface="ＭＳ Ｐゴシック" charset="-128"/>
              </a:rPr>
              <a:t>Diagnosis:  Too Much Mixing in the Model</a:t>
            </a:r>
          </a:p>
        </p:txBody>
      </p:sp>
      <p:sp>
        <p:nvSpPr>
          <p:cNvPr id="40962" name="Content Placeholder 2"/>
          <p:cNvSpPr>
            <a:spLocks noGrp="1"/>
          </p:cNvSpPr>
          <p:nvPr>
            <p:ph idx="1"/>
          </p:nvPr>
        </p:nvSpPr>
        <p:spPr>
          <a:xfrm>
            <a:off x="1471914" y="2120222"/>
            <a:ext cx="5889585" cy="3492660"/>
          </a:xfrm>
        </p:spPr>
        <p:txBody>
          <a:bodyPr>
            <a:noAutofit/>
          </a:bodyPr>
          <a:lstStyle/>
          <a:p>
            <a:r>
              <a:rPr lang="en-US" altLang="x-none" sz="3200" dirty="0" smtClean="0">
                <a:ea typeface="ＭＳ Ｐゴシック" charset="-128"/>
              </a:rPr>
              <a:t>The WRF </a:t>
            </a:r>
            <a:r>
              <a:rPr lang="en-US" altLang="x-none" sz="3200" dirty="0">
                <a:ea typeface="ＭＳ Ｐゴシック" charset="-128"/>
              </a:rPr>
              <a:t>model had much too much mixing between the cold air below and warm air </a:t>
            </a:r>
            <a:r>
              <a:rPr lang="en-US" altLang="x-none" sz="3200" dirty="0" smtClean="0">
                <a:ea typeface="ＭＳ Ｐゴシック" charset="-128"/>
              </a:rPr>
              <a:t>above</a:t>
            </a:r>
          </a:p>
          <a:p>
            <a:r>
              <a:rPr lang="en-US" altLang="x-none" sz="3200" dirty="0" smtClean="0">
                <a:ea typeface="ＭＳ Ｐゴシック" charset="-128"/>
              </a:rPr>
              <a:t>The problem was particularly large in and immediately downstream of the Gorge</a:t>
            </a:r>
          </a:p>
          <a:p>
            <a:r>
              <a:rPr lang="en-US" altLang="x-none" sz="3200" dirty="0" smtClean="0">
                <a:ea typeface="ＭＳ Ｐゴシック" charset="-128"/>
              </a:rPr>
              <a:t>Could excessive model diffusion contribute?</a:t>
            </a:r>
            <a:endParaRPr lang="en-US" altLang="x-none" sz="3200" dirty="0">
              <a:ea typeface="ＭＳ Ｐゴシック" charset="-128"/>
            </a:endParaRP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710" y="1979272"/>
            <a:ext cx="3445976" cy="344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5169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70088" y="396875"/>
            <a:ext cx="8229600" cy="1143000"/>
          </a:xfrm>
        </p:spPr>
        <p:txBody>
          <a:bodyPr/>
          <a:lstStyle/>
          <a:p>
            <a:pPr eaLnBrk="1" hangingPunct="1"/>
            <a:r>
              <a:rPr lang="en-US" b="1" dirty="0" smtClean="0">
                <a:solidFill>
                  <a:schemeClr val="accent1"/>
                </a:solidFill>
                <a:latin typeface="Times New Roman" charset="0"/>
                <a:ea typeface="Times New Roman" charset="0"/>
                <a:cs typeface="Times New Roman" charset="0"/>
              </a:rPr>
              <a:t>WRF Diffusion 101</a:t>
            </a:r>
          </a:p>
        </p:txBody>
      </p:sp>
      <p:sp>
        <p:nvSpPr>
          <p:cNvPr id="23555" name="Content Placeholder 2"/>
          <p:cNvSpPr>
            <a:spLocks noGrp="1"/>
          </p:cNvSpPr>
          <p:nvPr>
            <p:ph idx="1"/>
          </p:nvPr>
        </p:nvSpPr>
        <p:spPr>
          <a:xfrm>
            <a:off x="1446835" y="1706563"/>
            <a:ext cx="10058400" cy="4525962"/>
          </a:xfrm>
        </p:spPr>
        <p:txBody>
          <a:bodyPr>
            <a:normAutofit fontScale="92500" lnSpcReduction="10000"/>
          </a:bodyPr>
          <a:lstStyle/>
          <a:p>
            <a:pPr marL="0" indent="0" eaLnBrk="1" hangingPunct="1">
              <a:buNone/>
            </a:pPr>
            <a:r>
              <a:rPr lang="en-US" sz="4300" dirty="0" smtClean="0">
                <a:latin typeface="Times New Roman" charset="0"/>
                <a:ea typeface="Times New Roman" charset="0"/>
                <a:cs typeface="Times New Roman" charset="0"/>
              </a:rPr>
              <a:t>Three types of diffusion in </a:t>
            </a:r>
            <a:r>
              <a:rPr lang="en-US" sz="4300" dirty="0" smtClean="0">
                <a:latin typeface="Times New Roman" charset="0"/>
                <a:ea typeface="Times New Roman" charset="0"/>
                <a:cs typeface="Times New Roman" charset="0"/>
              </a:rPr>
              <a:t>WRF:</a:t>
            </a:r>
            <a:endParaRPr lang="en-US" sz="4300" dirty="0" smtClean="0">
              <a:latin typeface="Times New Roman" charset="0"/>
              <a:ea typeface="Times New Roman" charset="0"/>
              <a:cs typeface="Times New Roman" charset="0"/>
            </a:endParaRPr>
          </a:p>
          <a:p>
            <a:pPr marL="1200150" lvl="1" indent="-742950">
              <a:buFont typeface="+mj-lt"/>
              <a:buAutoNum type="arabicPeriod"/>
            </a:pPr>
            <a:r>
              <a:rPr lang="en-US" sz="4300" dirty="0" smtClean="0">
                <a:solidFill>
                  <a:schemeClr val="accent1"/>
                </a:solidFill>
                <a:latin typeface="Times New Roman" charset="0"/>
                <a:ea typeface="Times New Roman" charset="0"/>
                <a:cs typeface="Times New Roman" charset="0"/>
              </a:rPr>
              <a:t>Diffusion inherent in finite differencing (can’t remove)</a:t>
            </a:r>
          </a:p>
          <a:p>
            <a:pPr marL="1200150" lvl="1" indent="-742950">
              <a:buFont typeface="+mj-lt"/>
              <a:buAutoNum type="arabicPeriod"/>
            </a:pPr>
            <a:r>
              <a:rPr lang="en-US" sz="4300" dirty="0" smtClean="0">
                <a:solidFill>
                  <a:srgbClr val="FF0000"/>
                </a:solidFill>
                <a:latin typeface="Times New Roman" charset="0"/>
                <a:ea typeface="Times New Roman" charset="0"/>
                <a:cs typeface="Times New Roman" charset="0"/>
              </a:rPr>
              <a:t>Diffusion used to deal with horizontal variations in PBL (second </a:t>
            </a:r>
            <a:r>
              <a:rPr lang="en-US" sz="4300" dirty="0" smtClean="0">
                <a:solidFill>
                  <a:srgbClr val="FF0000"/>
                </a:solidFill>
                <a:latin typeface="Times New Roman" charset="0"/>
                <a:ea typeface="Times New Roman" charset="0"/>
                <a:cs typeface="Times New Roman" charset="0"/>
              </a:rPr>
              <a:t>order diffusion)</a:t>
            </a:r>
            <a:r>
              <a:rPr lang="en-US" sz="4300" dirty="0" smtClean="0">
                <a:solidFill>
                  <a:srgbClr val="FF0000"/>
                </a:solidFill>
                <a:latin typeface="Times New Roman" charset="0"/>
                <a:ea typeface="Times New Roman" charset="0"/>
                <a:cs typeface="Times New Roman" charset="0"/>
              </a:rPr>
              <a:t>:  diff_opt in namelist</a:t>
            </a:r>
          </a:p>
          <a:p>
            <a:pPr marL="1200150" lvl="1" indent="-742950">
              <a:buFont typeface="+mj-lt"/>
              <a:buAutoNum type="arabicPeriod"/>
            </a:pPr>
            <a:r>
              <a:rPr lang="en-US" sz="4300" dirty="0" smtClean="0">
                <a:solidFill>
                  <a:schemeClr val="accent6"/>
                </a:solidFill>
                <a:latin typeface="Times New Roman" charset="0"/>
                <a:ea typeface="Times New Roman" charset="0"/>
                <a:cs typeface="Times New Roman" charset="0"/>
              </a:rPr>
              <a:t>Sixth order diffusion used to take out fine-scale noise (available starting in 2007)</a:t>
            </a:r>
          </a:p>
          <a:p>
            <a:pPr lvl="1" eaLnBrk="1" hangingPunct="1"/>
            <a:endParaRPr lang="en-US" dirty="0" smtClean="0"/>
          </a:p>
        </p:txBody>
      </p:sp>
    </p:spTree>
    <p:extLst>
      <p:ext uri="{BB962C8B-B14F-4D97-AF65-F5344CB8AC3E}">
        <p14:creationId xmlns:p14="http://schemas.microsoft.com/office/powerpoint/2010/main" val="126575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98997" y="3485959"/>
            <a:ext cx="9530735" cy="1340684"/>
          </a:xfrm>
        </p:spPr>
        <p:txBody>
          <a:bodyPr>
            <a:normAutofit fontScale="90000"/>
          </a:bodyPr>
          <a:lstStyle/>
          <a:p>
            <a:r>
              <a:rPr lang="en-US" dirty="0" smtClean="0">
                <a:latin typeface="Times New Roman" charset="0"/>
                <a:ea typeface="Times New Roman" charset="0"/>
                <a:cs typeface="Times New Roman" charset="0"/>
              </a:rPr>
              <a:t>diff_opt=0    No second order diffusion</a:t>
            </a: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diff_opt=1	Diffusion along model surface</a:t>
            </a:r>
            <a:br>
              <a:rPr lang="en-US"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diff_opt=2	Horizontal diffusion</a:t>
            </a:r>
            <a:br>
              <a:rPr lang="en-US" dirty="0" smtClean="0">
                <a:latin typeface="Times New Roman" charset="0"/>
                <a:ea typeface="Times New Roman" charset="0"/>
                <a:cs typeface="Times New Roman" charset="0"/>
              </a:rPr>
            </a:b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Default is 1 and we had been using that based on stability </a:t>
            </a:r>
            <a:r>
              <a:rPr lang="en-US" dirty="0" smtClean="0">
                <a:latin typeface="Times New Roman" charset="0"/>
                <a:ea typeface="Times New Roman" charset="0"/>
                <a:cs typeface="Times New Roman" charset="0"/>
              </a:rPr>
              <a:t>issues that have now been fixed.</a:t>
            </a:r>
            <a:endParaRPr lang="en-US" dirty="0">
              <a:latin typeface="Times New Roman" charset="0"/>
              <a:ea typeface="Times New Roman" charset="0"/>
              <a:cs typeface="Times New Roman" charset="0"/>
            </a:endParaRPr>
          </a:p>
        </p:txBody>
      </p:sp>
      <p:sp>
        <p:nvSpPr>
          <p:cNvPr id="4" name="TextBox 3"/>
          <p:cNvSpPr txBox="1"/>
          <p:nvPr/>
        </p:nvSpPr>
        <p:spPr>
          <a:xfrm>
            <a:off x="1782501" y="983847"/>
            <a:ext cx="8183726" cy="769441"/>
          </a:xfrm>
          <a:prstGeom prst="rect">
            <a:avLst/>
          </a:prstGeom>
          <a:noFill/>
        </p:spPr>
        <p:txBody>
          <a:bodyPr wrap="none" rtlCol="0">
            <a:spAutoFit/>
          </a:bodyPr>
          <a:lstStyle/>
          <a:p>
            <a:r>
              <a:rPr lang="en-US" sz="4400" b="1" dirty="0">
                <a:solidFill>
                  <a:schemeClr val="accent1"/>
                </a:solidFill>
                <a:latin typeface="Times New Roman" charset="0"/>
                <a:ea typeface="Times New Roman" charset="0"/>
                <a:cs typeface="Times New Roman" charset="0"/>
              </a:rPr>
              <a:t>d</a:t>
            </a:r>
            <a:r>
              <a:rPr lang="en-US" sz="4400" b="1" dirty="0" smtClean="0">
                <a:solidFill>
                  <a:schemeClr val="accent1"/>
                </a:solidFill>
                <a:latin typeface="Times New Roman" charset="0"/>
                <a:ea typeface="Times New Roman" charset="0"/>
                <a:cs typeface="Times New Roman" charset="0"/>
              </a:rPr>
              <a:t>iff_opt </a:t>
            </a:r>
            <a:r>
              <a:rPr lang="en-US" sz="4400" b="1" dirty="0" smtClean="0">
                <a:solidFill>
                  <a:schemeClr val="accent1"/>
                </a:solidFill>
                <a:latin typeface="Times New Roman" charset="0"/>
                <a:ea typeface="Times New Roman" charset="0"/>
                <a:cs typeface="Times New Roman" charset="0"/>
              </a:rPr>
              <a:t>---second </a:t>
            </a:r>
            <a:r>
              <a:rPr lang="en-US" sz="4400" b="1" dirty="0" smtClean="0">
                <a:solidFill>
                  <a:schemeClr val="accent1"/>
                </a:solidFill>
                <a:latin typeface="Times New Roman" charset="0"/>
                <a:ea typeface="Times New Roman" charset="0"/>
                <a:cs typeface="Times New Roman" charset="0"/>
              </a:rPr>
              <a:t>order diffusion</a:t>
            </a:r>
            <a:endParaRPr lang="en-US" sz="4400" b="1" dirty="0">
              <a:solidFill>
                <a:schemeClr val="accent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652422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675435" y="562975"/>
            <a:ext cx="9170043" cy="1342025"/>
          </a:xfrm>
        </p:spPr>
        <p:txBody>
          <a:bodyPr rtlCol="0">
            <a:normAutofit/>
          </a:bodyPr>
          <a:lstStyle/>
          <a:p>
            <a:pPr>
              <a:defRPr/>
            </a:pPr>
            <a:r>
              <a:rPr lang="en-US" b="1" dirty="0">
                <a:solidFill>
                  <a:schemeClr val="accent1"/>
                </a:solidFill>
                <a:ea typeface="+mj-ea"/>
                <a:cs typeface="+mj-cs"/>
              </a:rPr>
              <a:t>Difference between diff_opt 1 and 2</a:t>
            </a:r>
          </a:p>
        </p:txBody>
      </p:sp>
      <p:sp>
        <p:nvSpPr>
          <p:cNvPr id="26627" name="Line 5"/>
          <p:cNvSpPr>
            <a:spLocks noChangeShapeType="1"/>
          </p:cNvSpPr>
          <p:nvPr/>
        </p:nvSpPr>
        <p:spPr bwMode="auto">
          <a:xfrm>
            <a:off x="3657600" y="2438400"/>
            <a:ext cx="4953000" cy="121920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6628" name="Oval 7"/>
          <p:cNvSpPr>
            <a:spLocks noChangeArrowheads="1"/>
          </p:cNvSpPr>
          <p:nvPr/>
        </p:nvSpPr>
        <p:spPr bwMode="auto">
          <a:xfrm>
            <a:off x="4830764" y="2697164"/>
            <a:ext cx="92075" cy="92075"/>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6629" name="Oval 8"/>
          <p:cNvSpPr>
            <a:spLocks noChangeArrowheads="1"/>
          </p:cNvSpPr>
          <p:nvPr/>
        </p:nvSpPr>
        <p:spPr bwMode="auto">
          <a:xfrm>
            <a:off x="7239001" y="3276601"/>
            <a:ext cx="92075" cy="92075"/>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6630" name="Oval 9"/>
          <p:cNvSpPr>
            <a:spLocks noChangeArrowheads="1"/>
          </p:cNvSpPr>
          <p:nvPr/>
        </p:nvSpPr>
        <p:spPr bwMode="auto">
          <a:xfrm>
            <a:off x="6065839" y="2987676"/>
            <a:ext cx="92075" cy="92075"/>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6631" name="Line 10"/>
          <p:cNvSpPr>
            <a:spLocks noChangeShapeType="1"/>
          </p:cNvSpPr>
          <p:nvPr/>
        </p:nvSpPr>
        <p:spPr bwMode="auto">
          <a:xfrm>
            <a:off x="5181600" y="2987676"/>
            <a:ext cx="457200" cy="92075"/>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6632" name="Line 11"/>
          <p:cNvSpPr>
            <a:spLocks noChangeShapeType="1"/>
          </p:cNvSpPr>
          <p:nvPr/>
        </p:nvSpPr>
        <p:spPr bwMode="auto">
          <a:xfrm>
            <a:off x="6477000" y="3322639"/>
            <a:ext cx="457200" cy="92075"/>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6633" name="Text Box 13"/>
          <p:cNvSpPr txBox="1">
            <a:spLocks noChangeArrowheads="1"/>
          </p:cNvSpPr>
          <p:nvPr/>
        </p:nvSpPr>
        <p:spPr bwMode="auto">
          <a:xfrm>
            <a:off x="6613526" y="3408363"/>
            <a:ext cx="732893" cy="338554"/>
          </a:xfrm>
          <a:prstGeom prst="rect">
            <a:avLst/>
          </a:prstGeom>
          <a:noFill/>
          <a:ln w="9525">
            <a:noFill/>
            <a:miter lim="800000"/>
            <a:headEnd/>
            <a:tailEnd/>
          </a:ln>
        </p:spPr>
        <p:txBody>
          <a:bodyPr wrap="none">
            <a:prstTxWarp prst="textNoShape">
              <a:avLst/>
            </a:prstTxWarp>
            <a:spAutoFit/>
          </a:bodyPr>
          <a:lstStyle/>
          <a:p>
            <a:r>
              <a:rPr lang="en-US" sz="1600" dirty="0">
                <a:latin typeface="Calibri" pitchFamily="-112" charset="0"/>
              </a:rPr>
              <a:t>mixing</a:t>
            </a:r>
            <a:endParaRPr lang="en-US" dirty="0">
              <a:latin typeface="Calibri" pitchFamily="-112" charset="0"/>
            </a:endParaRPr>
          </a:p>
        </p:txBody>
      </p:sp>
      <p:sp>
        <p:nvSpPr>
          <p:cNvPr id="26634" name="Text Box 14"/>
          <p:cNvSpPr>
            <a:spLocks noGrp="1" noChangeArrowheads="1"/>
          </p:cNvSpPr>
          <p:nvPr>
            <p:ph type="body" idx="1"/>
          </p:nvPr>
        </p:nvSpPr>
        <p:spPr>
          <a:xfrm>
            <a:off x="1863041" y="4191000"/>
            <a:ext cx="8794830" cy="1905000"/>
          </a:xfrm>
          <a:noFill/>
        </p:spPr>
        <p:txBody>
          <a:bodyPr>
            <a:noAutofit/>
          </a:bodyPr>
          <a:lstStyle/>
          <a:p>
            <a:pPr eaLnBrk="1" hangingPunct="1">
              <a:spcBef>
                <a:spcPct val="0"/>
              </a:spcBef>
              <a:buFontTx/>
              <a:buNone/>
            </a:pPr>
            <a:r>
              <a:rPr lang="en-US" sz="3200" b="1" dirty="0" smtClean="0">
                <a:ea typeface="ＭＳ Ｐゴシック" pitchFamily="-112" charset="-128"/>
                <a:cs typeface="ＭＳ Ｐゴシック" pitchFamily="-112" charset="-128"/>
              </a:rPr>
              <a:t>diff_opt=1</a:t>
            </a:r>
          </a:p>
          <a:p>
            <a:pPr eaLnBrk="1" hangingPunct="1">
              <a:spcBef>
                <a:spcPct val="0"/>
              </a:spcBef>
              <a:buFontTx/>
              <a:buNone/>
            </a:pPr>
            <a:endParaRPr lang="en-US" sz="3200" dirty="0">
              <a:ea typeface="ＭＳ Ｐゴシック" pitchFamily="-112" charset="-128"/>
              <a:cs typeface="ＭＳ Ｐゴシック" pitchFamily="-112" charset="-128"/>
            </a:endParaRPr>
          </a:p>
          <a:p>
            <a:pPr eaLnBrk="1" hangingPunct="1">
              <a:spcBef>
                <a:spcPct val="0"/>
              </a:spcBef>
              <a:buFontTx/>
              <a:buNone/>
            </a:pPr>
            <a:r>
              <a:rPr lang="en-US" sz="3200" dirty="0">
                <a:ea typeface="ＭＳ Ｐゴシック" pitchFamily="-112" charset="-128"/>
                <a:cs typeface="ＭＳ Ｐゴシック" pitchFamily="-112" charset="-128"/>
              </a:rPr>
              <a:t>Horizontal diffusion acts along model levels</a:t>
            </a:r>
          </a:p>
          <a:p>
            <a:pPr eaLnBrk="1" hangingPunct="1">
              <a:spcBef>
                <a:spcPct val="0"/>
              </a:spcBef>
              <a:buFontTx/>
              <a:buNone/>
            </a:pPr>
            <a:r>
              <a:rPr lang="en-US" sz="3200" dirty="0">
                <a:ea typeface="ＭＳ Ｐゴシック" pitchFamily="-112" charset="-128"/>
                <a:cs typeface="ＭＳ Ｐゴシック" pitchFamily="-112" charset="-128"/>
              </a:rPr>
              <a:t>Simpler numerical method with only neighboring points on the same model level</a:t>
            </a:r>
          </a:p>
        </p:txBody>
      </p:sp>
    </p:spTree>
    <p:extLst>
      <p:ext uri="{BB962C8B-B14F-4D97-AF65-F5344CB8AC3E}">
        <p14:creationId xmlns:p14="http://schemas.microsoft.com/office/powerpoint/2010/main" val="1411905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rtlCol="0">
            <a:normAutofit/>
          </a:bodyPr>
          <a:lstStyle/>
          <a:p>
            <a:pPr>
              <a:defRPr/>
            </a:pPr>
            <a:r>
              <a:rPr lang="en-US" b="1" dirty="0">
                <a:solidFill>
                  <a:schemeClr val="accent1"/>
                </a:solidFill>
                <a:ea typeface="+mj-ea"/>
                <a:cs typeface="+mj-cs"/>
              </a:rPr>
              <a:t>Difference between diff_opt 1 and 2</a:t>
            </a:r>
          </a:p>
        </p:txBody>
      </p:sp>
      <p:sp>
        <p:nvSpPr>
          <p:cNvPr id="28675" name="Line 4"/>
          <p:cNvSpPr>
            <a:spLocks noChangeShapeType="1"/>
          </p:cNvSpPr>
          <p:nvPr/>
        </p:nvSpPr>
        <p:spPr bwMode="auto">
          <a:xfrm>
            <a:off x="3657600" y="2438400"/>
            <a:ext cx="4953000" cy="121920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8676" name="Oval 5"/>
          <p:cNvSpPr>
            <a:spLocks noChangeArrowheads="1"/>
          </p:cNvSpPr>
          <p:nvPr/>
        </p:nvSpPr>
        <p:spPr bwMode="auto">
          <a:xfrm>
            <a:off x="4830764" y="2697164"/>
            <a:ext cx="92075" cy="92075"/>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77" name="Oval 6"/>
          <p:cNvSpPr>
            <a:spLocks noChangeArrowheads="1"/>
          </p:cNvSpPr>
          <p:nvPr/>
        </p:nvSpPr>
        <p:spPr bwMode="auto">
          <a:xfrm>
            <a:off x="7239001" y="3276601"/>
            <a:ext cx="92075" cy="92075"/>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78" name="Oval 7"/>
          <p:cNvSpPr>
            <a:spLocks noChangeArrowheads="1"/>
          </p:cNvSpPr>
          <p:nvPr/>
        </p:nvSpPr>
        <p:spPr bwMode="auto">
          <a:xfrm>
            <a:off x="6065839" y="2987676"/>
            <a:ext cx="92075" cy="92075"/>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79" name="Line 8"/>
          <p:cNvSpPr>
            <a:spLocks noChangeShapeType="1"/>
          </p:cNvSpPr>
          <p:nvPr/>
        </p:nvSpPr>
        <p:spPr bwMode="auto">
          <a:xfrm>
            <a:off x="5181600" y="3079750"/>
            <a:ext cx="4572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8680" name="Line 9"/>
          <p:cNvSpPr>
            <a:spLocks noChangeShapeType="1"/>
          </p:cNvSpPr>
          <p:nvPr/>
        </p:nvSpPr>
        <p:spPr bwMode="auto">
          <a:xfrm>
            <a:off x="6477000" y="3079750"/>
            <a:ext cx="4572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8681" name="Text Box 10"/>
          <p:cNvSpPr txBox="1">
            <a:spLocks noChangeArrowheads="1"/>
          </p:cNvSpPr>
          <p:nvPr/>
        </p:nvSpPr>
        <p:spPr bwMode="auto">
          <a:xfrm>
            <a:off x="1495425" y="3962401"/>
            <a:ext cx="9858375" cy="2554545"/>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libri" pitchFamily="-112" charset="0"/>
              </a:rPr>
              <a:t>diff_opt=2</a:t>
            </a:r>
          </a:p>
          <a:p>
            <a:endParaRPr lang="en-US" sz="3200" b="1" dirty="0">
              <a:latin typeface="Calibri" pitchFamily="-112" charset="0"/>
            </a:endParaRPr>
          </a:p>
          <a:p>
            <a:r>
              <a:rPr lang="en-US" sz="3200" dirty="0">
                <a:latin typeface="Calibri" pitchFamily="-112" charset="0"/>
              </a:rPr>
              <a:t>Horizontal diffusion acts along </a:t>
            </a:r>
            <a:r>
              <a:rPr lang="en-US" sz="3200" dirty="0" smtClean="0">
                <a:latin typeface="Calibri" pitchFamily="-112" charset="0"/>
              </a:rPr>
              <a:t>quasi-horizontal surfaces</a:t>
            </a:r>
            <a:endParaRPr lang="en-US" sz="3200" dirty="0">
              <a:latin typeface="Calibri" pitchFamily="-112" charset="0"/>
            </a:endParaRPr>
          </a:p>
          <a:p>
            <a:r>
              <a:rPr lang="en-US" sz="3200" dirty="0">
                <a:latin typeface="Calibri" pitchFamily="-112" charset="0"/>
              </a:rPr>
              <a:t>Numerical method includes vertical correction term using more grid points</a:t>
            </a:r>
          </a:p>
        </p:txBody>
      </p:sp>
      <p:sp>
        <p:nvSpPr>
          <p:cNvPr id="28682" name="Oval 11"/>
          <p:cNvSpPr>
            <a:spLocks noChangeArrowheads="1"/>
          </p:cNvSpPr>
          <p:nvPr/>
        </p:nvSpPr>
        <p:spPr bwMode="auto">
          <a:xfrm>
            <a:off x="4830764" y="3276601"/>
            <a:ext cx="92075" cy="9207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83" name="Oval 12"/>
          <p:cNvSpPr>
            <a:spLocks noChangeArrowheads="1"/>
          </p:cNvSpPr>
          <p:nvPr/>
        </p:nvSpPr>
        <p:spPr bwMode="auto">
          <a:xfrm>
            <a:off x="4830764" y="2103439"/>
            <a:ext cx="92075" cy="9207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84" name="Oval 13"/>
          <p:cNvSpPr>
            <a:spLocks noChangeArrowheads="1"/>
          </p:cNvSpPr>
          <p:nvPr/>
        </p:nvSpPr>
        <p:spPr bwMode="auto">
          <a:xfrm>
            <a:off x="7285039" y="2697164"/>
            <a:ext cx="92075" cy="9207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85" name="Oval 14"/>
          <p:cNvSpPr>
            <a:spLocks noChangeArrowheads="1"/>
          </p:cNvSpPr>
          <p:nvPr/>
        </p:nvSpPr>
        <p:spPr bwMode="auto">
          <a:xfrm>
            <a:off x="7239001" y="3962401"/>
            <a:ext cx="92075" cy="9207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86" name="Oval 16"/>
          <p:cNvSpPr>
            <a:spLocks noChangeArrowheads="1"/>
          </p:cNvSpPr>
          <p:nvPr/>
        </p:nvSpPr>
        <p:spPr bwMode="auto">
          <a:xfrm>
            <a:off x="6065839" y="2392364"/>
            <a:ext cx="92075" cy="9207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
        <p:nvSpPr>
          <p:cNvPr id="28687" name="Oval 17"/>
          <p:cNvSpPr>
            <a:spLocks noChangeArrowheads="1"/>
          </p:cNvSpPr>
          <p:nvPr/>
        </p:nvSpPr>
        <p:spPr bwMode="auto">
          <a:xfrm>
            <a:off x="6065839" y="3611564"/>
            <a:ext cx="92075" cy="9207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pitchFamily="-112" charset="0"/>
            </a:endParaRPr>
          </a:p>
        </p:txBody>
      </p:sp>
    </p:spTree>
    <p:extLst>
      <p:ext uri="{BB962C8B-B14F-4D97-AF65-F5344CB8AC3E}">
        <p14:creationId xmlns:p14="http://schemas.microsoft.com/office/powerpoint/2010/main" val="16983642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50" y="608193"/>
            <a:ext cx="10515600" cy="1325563"/>
          </a:xfrm>
        </p:spPr>
        <p:txBody>
          <a:bodyPr>
            <a:normAutofit fontScale="90000"/>
          </a:bodyPr>
          <a:lstStyle/>
          <a:p>
            <a:r>
              <a:rPr lang="en-US" dirty="0" smtClean="0">
                <a:solidFill>
                  <a:schemeClr val="accent1"/>
                </a:solidFill>
                <a:latin typeface="Times New Roman" charset="0"/>
                <a:ea typeface="Times New Roman" charset="0"/>
                <a:cs typeface="Times New Roman" charset="0"/>
              </a:rPr>
              <a:t>Mixing along model surfaces can mix in the VERTICAL when model surface are tilted…as they are in  and near terrain</a:t>
            </a:r>
            <a:endParaRPr lang="en-US" dirty="0">
              <a:solidFill>
                <a:schemeClr val="accent1"/>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398362" y="3030172"/>
            <a:ext cx="4891269" cy="2479377"/>
          </a:xfrm>
        </p:spPr>
        <p:txBody>
          <a:bodyPr>
            <a:normAutofit/>
          </a:bodyPr>
          <a:lstStyle/>
          <a:p>
            <a:r>
              <a:rPr lang="en-US" sz="3200" dirty="0" smtClean="0"/>
              <a:t>Worse at high resolution</a:t>
            </a:r>
          </a:p>
          <a:p>
            <a:r>
              <a:rPr lang="en-US" sz="3200" dirty="0" smtClean="0"/>
              <a:t>Worse in gaps and </a:t>
            </a:r>
            <a:r>
              <a:rPr lang="en-US" sz="3200" dirty="0" smtClean="0"/>
              <a:t>valleys</a:t>
            </a:r>
          </a:p>
          <a:p>
            <a:r>
              <a:rPr lang="en-US" sz="3200" dirty="0" smtClean="0"/>
              <a:t>Steeper the terrain, the more serious the problem</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804" y="2544035"/>
            <a:ext cx="5968593" cy="3382203"/>
          </a:xfrm>
          <a:prstGeom prst="rect">
            <a:avLst/>
          </a:prstGeom>
        </p:spPr>
      </p:pic>
    </p:spTree>
    <p:extLst>
      <p:ext uri="{BB962C8B-B14F-4D97-AF65-F5344CB8AC3E}">
        <p14:creationId xmlns:p14="http://schemas.microsoft.com/office/powerpoint/2010/main" val="54424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WRF 6</a:t>
            </a:r>
            <a:r>
              <a:rPr lang="en-US" b="1" baseline="30000" dirty="0" smtClean="0">
                <a:latin typeface="Times New Roman" charset="0"/>
                <a:ea typeface="Times New Roman" charset="0"/>
                <a:cs typeface="Times New Roman" charset="0"/>
              </a:rPr>
              <a:t>th</a:t>
            </a:r>
            <a:r>
              <a:rPr lang="en-US" b="1" dirty="0" smtClean="0">
                <a:latin typeface="Times New Roman" charset="0"/>
                <a:ea typeface="Times New Roman" charset="0"/>
                <a:cs typeface="Times New Roman" charset="0"/>
              </a:rPr>
              <a:t> Order Diffusion</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41305"/>
            <a:ext cx="10515600" cy="2665352"/>
          </a:xfrm>
        </p:spPr>
        <p:txBody>
          <a:bodyPr>
            <a:normAutofit lnSpcReduction="10000"/>
          </a:bodyPr>
          <a:lstStyle/>
          <a:p>
            <a:pPr marL="0" indent="0">
              <a:buNone/>
            </a:pPr>
            <a:r>
              <a:rPr lang="en-US" sz="3600" dirty="0">
                <a:latin typeface="Times New Roman" charset="0"/>
                <a:ea typeface="Times New Roman" charset="0"/>
                <a:cs typeface="Times New Roman" charset="0"/>
              </a:rPr>
              <a:t>6</a:t>
            </a:r>
            <a:r>
              <a:rPr lang="en-US" sz="3600" baseline="30000" dirty="0">
                <a:latin typeface="Times New Roman" charset="0"/>
                <a:ea typeface="Times New Roman" charset="0"/>
                <a:cs typeface="Times New Roman" charset="0"/>
              </a:rPr>
              <a:t>th</a:t>
            </a:r>
            <a:r>
              <a:rPr lang="en-US" sz="3600" dirty="0">
                <a:latin typeface="Times New Roman" charset="0"/>
                <a:ea typeface="Times New Roman" charset="0"/>
                <a:cs typeface="Times New Roman" charset="0"/>
              </a:rPr>
              <a:t> order </a:t>
            </a:r>
            <a:r>
              <a:rPr lang="en-US" sz="3600" dirty="0" smtClean="0">
                <a:latin typeface="Times New Roman" charset="0"/>
                <a:ea typeface="Times New Roman" charset="0"/>
                <a:cs typeface="Times New Roman" charset="0"/>
              </a:rPr>
              <a:t>option adds </a:t>
            </a:r>
            <a:r>
              <a:rPr lang="en-US" sz="3600" dirty="0">
                <a:latin typeface="Times New Roman" charset="0"/>
                <a:ea typeface="Times New Roman" charset="0"/>
                <a:cs typeface="Times New Roman" charset="0"/>
              </a:rPr>
              <a:t>horizontal diffusion </a:t>
            </a:r>
            <a:r>
              <a:rPr lang="en-US" sz="3600" b="1" dirty="0">
                <a:latin typeface="Times New Roman" charset="0"/>
                <a:ea typeface="Times New Roman" charset="0"/>
                <a:cs typeface="Times New Roman" charset="0"/>
              </a:rPr>
              <a:t>on model </a:t>
            </a:r>
            <a:r>
              <a:rPr lang="en-US" sz="3600" b="1" dirty="0" smtClean="0">
                <a:latin typeface="Times New Roman" charset="0"/>
                <a:ea typeface="Times New Roman" charset="0"/>
                <a:cs typeface="Times New Roman" charset="0"/>
              </a:rPr>
              <a:t>levels</a:t>
            </a:r>
            <a:endParaRPr lang="en-US" sz="3600" b="1" dirty="0">
              <a:latin typeface="Times New Roman" charset="0"/>
              <a:ea typeface="Times New Roman" charset="0"/>
              <a:cs typeface="Times New Roman" charset="0"/>
            </a:endParaRPr>
          </a:p>
          <a:p>
            <a:pPr lvl="1"/>
            <a:r>
              <a:rPr lang="en-US" sz="3600" dirty="0">
                <a:latin typeface="Times New Roman" charset="0"/>
                <a:ea typeface="Times New Roman" charset="0"/>
                <a:cs typeface="Times New Roman" charset="0"/>
              </a:rPr>
              <a:t>Used as a numerical filter for 2*dx noise</a:t>
            </a:r>
          </a:p>
          <a:p>
            <a:pPr lvl="1"/>
            <a:r>
              <a:rPr lang="en-US" sz="3600" dirty="0">
                <a:latin typeface="Times New Roman" charset="0"/>
                <a:ea typeface="Times New Roman" charset="0"/>
                <a:cs typeface="Times New Roman" charset="0"/>
              </a:rPr>
              <a:t>Suitable for idealized and real-data cases</a:t>
            </a:r>
          </a:p>
          <a:p>
            <a:pPr lvl="1"/>
            <a:r>
              <a:rPr lang="en-US" sz="3600" dirty="0">
                <a:latin typeface="Times New Roman" charset="0"/>
                <a:ea typeface="Times New Roman" charset="0"/>
                <a:cs typeface="Times New Roman" charset="0"/>
              </a:rPr>
              <a:t>Affects all advected variables including scalars</a:t>
            </a:r>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985" y="4625914"/>
            <a:ext cx="4773913" cy="1882023"/>
          </a:xfrm>
          <a:prstGeom prst="rect">
            <a:avLst/>
          </a:prstGeom>
        </p:spPr>
      </p:pic>
    </p:spTree>
    <p:extLst>
      <p:ext uri="{BB962C8B-B14F-4D97-AF65-F5344CB8AC3E}">
        <p14:creationId xmlns:p14="http://schemas.microsoft.com/office/powerpoint/2010/main" val="46624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dirty="0">
                <a:solidFill>
                  <a:schemeClr val="accent1"/>
                </a:solidFill>
                <a:latin typeface="Times New Roman" charset="0"/>
                <a:ea typeface="Times New Roman" charset="0"/>
                <a:cs typeface="Times New Roman" charset="0"/>
              </a:rPr>
              <a:t>diff_6th_opt</a:t>
            </a:r>
          </a:p>
        </p:txBody>
      </p:sp>
      <p:sp>
        <p:nvSpPr>
          <p:cNvPr id="38915" name="Rectangle 3" descr="Rectangle: Click to edit Master text styles&#10;Second level&#10;Third level&#10;Fourth level&#10;Fifth level"/>
          <p:cNvSpPr>
            <a:spLocks noGrp="1" noChangeArrowheads="1"/>
          </p:cNvSpPr>
          <p:nvPr>
            <p:ph type="body" idx="1"/>
          </p:nvPr>
        </p:nvSpPr>
        <p:spPr/>
        <p:txBody>
          <a:bodyPr>
            <a:normAutofit lnSpcReduction="10000"/>
          </a:bodyPr>
          <a:lstStyle/>
          <a:p>
            <a:pPr eaLnBrk="1" hangingPunct="1">
              <a:lnSpc>
                <a:spcPct val="90000"/>
              </a:lnSpc>
            </a:pPr>
            <a:r>
              <a:rPr lang="en-US" sz="3600" b="1" dirty="0" smtClean="0">
                <a:latin typeface="Times New Roman" charset="0"/>
                <a:ea typeface="Times New Roman" charset="0"/>
                <a:cs typeface="Times New Roman" charset="0"/>
              </a:rPr>
              <a:t>diff_6th_opt</a:t>
            </a:r>
            <a:endParaRPr lang="en-US" sz="3600" b="1" dirty="0">
              <a:latin typeface="Times New Roman" charset="0"/>
              <a:ea typeface="Times New Roman" charset="0"/>
              <a:cs typeface="Times New Roman" charset="0"/>
            </a:endParaRPr>
          </a:p>
          <a:p>
            <a:pPr lvl="1" eaLnBrk="1" hangingPunct="1">
              <a:lnSpc>
                <a:spcPct val="90000"/>
              </a:lnSpc>
            </a:pPr>
            <a:r>
              <a:rPr lang="en-US" sz="3200" dirty="0">
                <a:latin typeface="Times New Roman" charset="0"/>
                <a:ea typeface="Times New Roman" charset="0"/>
                <a:cs typeface="Times New Roman" charset="0"/>
              </a:rPr>
              <a:t>0: none (default)</a:t>
            </a:r>
          </a:p>
          <a:p>
            <a:pPr lvl="1" eaLnBrk="1" hangingPunct="1">
              <a:lnSpc>
                <a:spcPct val="90000"/>
              </a:lnSpc>
            </a:pPr>
            <a:r>
              <a:rPr lang="en-US" sz="3200" dirty="0">
                <a:latin typeface="Times New Roman" charset="0"/>
                <a:ea typeface="Times New Roman" charset="0"/>
                <a:cs typeface="Times New Roman" charset="0"/>
              </a:rPr>
              <a:t>1: on (can produce negative water)</a:t>
            </a:r>
          </a:p>
          <a:p>
            <a:pPr lvl="1" eaLnBrk="1" hangingPunct="1">
              <a:lnSpc>
                <a:spcPct val="90000"/>
              </a:lnSpc>
            </a:pPr>
            <a:r>
              <a:rPr lang="en-US" sz="3200" dirty="0">
                <a:latin typeface="Times New Roman" charset="0"/>
                <a:ea typeface="Times New Roman" charset="0"/>
                <a:cs typeface="Times New Roman" charset="0"/>
              </a:rPr>
              <a:t>2: on and prohibit up-gradient diffusion (better for water conservation)</a:t>
            </a:r>
          </a:p>
          <a:p>
            <a:pPr eaLnBrk="1" hangingPunct="1">
              <a:lnSpc>
                <a:spcPct val="90000"/>
              </a:lnSpc>
            </a:pPr>
            <a:r>
              <a:rPr lang="en-US" sz="3600" b="1" dirty="0">
                <a:latin typeface="Times New Roman" charset="0"/>
                <a:ea typeface="Times New Roman" charset="0"/>
                <a:cs typeface="Times New Roman" charset="0"/>
              </a:rPr>
              <a:t>diff_6th_factor</a:t>
            </a:r>
          </a:p>
          <a:p>
            <a:pPr lvl="1" eaLnBrk="1" hangingPunct="1">
              <a:lnSpc>
                <a:spcPct val="90000"/>
              </a:lnSpc>
            </a:pPr>
            <a:r>
              <a:rPr lang="en-US" sz="3200" dirty="0">
                <a:latin typeface="Times New Roman" charset="0"/>
                <a:ea typeface="Times New Roman" charset="0"/>
                <a:cs typeface="Times New Roman" charset="0"/>
              </a:rPr>
              <a:t>Non-dimensional strength (typical value 0.12, 1.0 corresponds to complete removal of 2*dx wave in a time-step)</a:t>
            </a:r>
          </a:p>
          <a:p>
            <a:pPr eaLnBrk="1" hangingPunct="1">
              <a:lnSpc>
                <a:spcPct val="90000"/>
              </a:lnSpc>
            </a:pPr>
            <a:endParaRPr lang="en-US" sz="2400"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101435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326" y="1510758"/>
            <a:ext cx="8229600" cy="1143000"/>
          </a:xfrm>
        </p:spPr>
        <p:txBody>
          <a:bodyPr>
            <a:normAutofit fontScale="90000"/>
          </a:bodyPr>
          <a:lstStyle/>
          <a:p>
            <a:pPr>
              <a:defRPr/>
            </a:pPr>
            <a:r>
              <a:rPr lang="en-US" b="1" dirty="0" smtClean="0">
                <a:solidFill>
                  <a:schemeClr val="tx1">
                    <a:lumMod val="95000"/>
                    <a:lumOff val="5000"/>
                  </a:schemeClr>
                </a:solidFill>
                <a:latin typeface="Times New Roman" charset="0"/>
                <a:ea typeface="Times New Roman" charset="0"/>
                <a:cs typeface="Times New Roman" charset="0"/>
              </a:rPr>
              <a:t>AGAIN, the default is mixing along model surfaces </a:t>
            </a:r>
            <a:br>
              <a:rPr lang="en-US" b="1" dirty="0" smtClean="0">
                <a:solidFill>
                  <a:schemeClr val="tx1">
                    <a:lumMod val="95000"/>
                    <a:lumOff val="5000"/>
                  </a:schemeClr>
                </a:solidFill>
                <a:latin typeface="Times New Roman" charset="0"/>
                <a:ea typeface="Times New Roman" charset="0"/>
                <a:cs typeface="Times New Roman" charset="0"/>
              </a:rPr>
            </a:br>
            <a:r>
              <a:rPr lang="en-US" dirty="0" smtClean="0">
                <a:solidFill>
                  <a:schemeClr val="accent1"/>
                </a:solidFill>
                <a:latin typeface="Times New Roman" charset="0"/>
                <a:ea typeface="Times New Roman" charset="0"/>
                <a:cs typeface="Times New Roman" charset="0"/>
              </a:rPr>
              <a:t/>
            </a:r>
            <a:br>
              <a:rPr lang="en-US" dirty="0" smtClean="0">
                <a:solidFill>
                  <a:schemeClr val="accent1"/>
                </a:solidFill>
                <a:latin typeface="Times New Roman" charset="0"/>
                <a:ea typeface="Times New Roman" charset="0"/>
                <a:cs typeface="Times New Roman" charset="0"/>
              </a:rPr>
            </a:br>
            <a:r>
              <a:rPr lang="en-US" dirty="0" smtClean="0">
                <a:solidFill>
                  <a:schemeClr val="accent1"/>
                </a:solidFill>
                <a:latin typeface="Times New Roman" charset="0"/>
                <a:ea typeface="Times New Roman" charset="0"/>
                <a:cs typeface="Times New Roman" charset="0"/>
              </a:rPr>
              <a:t>But that can mix in the VERTICAL when model surfaces are tilted…as they are in and near terrain</a:t>
            </a:r>
            <a:endParaRPr lang="en-US" dirty="0">
              <a:solidFill>
                <a:schemeClr val="accent1"/>
              </a:solidFill>
              <a:latin typeface="Times New Roman" charset="0"/>
              <a:ea typeface="Times New Roman" charset="0"/>
              <a:cs typeface="Times New Roman" charset="0"/>
            </a:endParaRPr>
          </a:p>
        </p:txBody>
      </p:sp>
      <p:pic>
        <p:nvPicPr>
          <p:cNvPr id="41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4330" y="3859870"/>
            <a:ext cx="4716182" cy="267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105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310" y="2979598"/>
            <a:ext cx="7886700" cy="993775"/>
          </a:xfrm>
        </p:spPr>
        <p:txBody>
          <a:bodyPr>
            <a:normAutofit fontScale="90000"/>
          </a:bodyPr>
          <a:lstStyle/>
          <a:p>
            <a:pPr>
              <a:defRPr/>
            </a:pPr>
            <a:r>
              <a:rPr lang="en-US" b="1" dirty="0" smtClean="0">
                <a:solidFill>
                  <a:schemeClr val="tx1">
                    <a:lumMod val="95000"/>
                    <a:lumOff val="5000"/>
                  </a:schemeClr>
                </a:solidFill>
                <a:latin typeface="Times New Roman" charset="0"/>
                <a:ea typeface="Times New Roman" charset="0"/>
                <a:cs typeface="Times New Roman" charset="0"/>
              </a:rPr>
              <a:t>The University of Washington real-time modeling system included second order diffusion along model surfaces and 6</a:t>
            </a:r>
            <a:r>
              <a:rPr lang="en-US" b="1" baseline="30000" dirty="0" smtClean="0">
                <a:solidFill>
                  <a:schemeClr val="tx1">
                    <a:lumMod val="95000"/>
                    <a:lumOff val="5000"/>
                  </a:schemeClr>
                </a:solidFill>
                <a:latin typeface="Times New Roman" charset="0"/>
                <a:ea typeface="Times New Roman" charset="0"/>
                <a:cs typeface="Times New Roman" charset="0"/>
              </a:rPr>
              <a:t>th</a:t>
            </a:r>
            <a:r>
              <a:rPr lang="en-US" b="1" dirty="0" smtClean="0">
                <a:solidFill>
                  <a:schemeClr val="tx1">
                    <a:lumMod val="95000"/>
                    <a:lumOff val="5000"/>
                  </a:schemeClr>
                </a:solidFill>
                <a:latin typeface="Times New Roman" charset="0"/>
                <a:ea typeface="Times New Roman" charset="0"/>
                <a:cs typeface="Times New Roman" charset="0"/>
              </a:rPr>
              <a:t> order diffusion</a:t>
            </a:r>
            <a:r>
              <a:rPr lang="en-US" b="1" dirty="0" smtClean="0">
                <a:solidFill>
                  <a:schemeClr val="tx2"/>
                </a:solidFill>
                <a:latin typeface="Times New Roman" charset="0"/>
                <a:ea typeface="Times New Roman" charset="0"/>
                <a:cs typeface="Times New Roman" charset="0"/>
              </a:rPr>
              <a:t/>
            </a:r>
            <a:br>
              <a:rPr lang="en-US" b="1" dirty="0" smtClean="0">
                <a:solidFill>
                  <a:schemeClr val="tx2"/>
                </a:solidFill>
                <a:latin typeface="Times New Roman" charset="0"/>
                <a:ea typeface="Times New Roman" charset="0"/>
                <a:cs typeface="Times New Roman" charset="0"/>
              </a:rPr>
            </a:br>
            <a:r>
              <a:rPr lang="en-US" b="1" dirty="0">
                <a:solidFill>
                  <a:schemeClr val="tx2"/>
                </a:solidFill>
                <a:latin typeface="Times New Roman" charset="0"/>
                <a:ea typeface="Times New Roman" charset="0"/>
                <a:cs typeface="Times New Roman" charset="0"/>
              </a:rPr>
              <a:t/>
            </a:r>
            <a:br>
              <a:rPr lang="en-US" b="1" dirty="0">
                <a:solidFill>
                  <a:schemeClr val="tx2"/>
                </a:solidFill>
                <a:latin typeface="Times New Roman" charset="0"/>
                <a:ea typeface="Times New Roman" charset="0"/>
                <a:cs typeface="Times New Roman" charset="0"/>
              </a:rPr>
            </a:br>
            <a:r>
              <a:rPr lang="en-US" b="1" dirty="0" smtClean="0">
                <a:solidFill>
                  <a:schemeClr val="tx2"/>
                </a:solidFill>
                <a:latin typeface="Times New Roman" charset="0"/>
                <a:ea typeface="Times New Roman" charset="0"/>
                <a:cs typeface="Times New Roman" charset="0"/>
              </a:rPr>
              <a:t>Could that have been a problem in the Columbia Gorge?</a:t>
            </a:r>
            <a:br>
              <a:rPr lang="en-US" b="1" dirty="0" smtClean="0">
                <a:solidFill>
                  <a:schemeClr val="tx2"/>
                </a:solidFill>
                <a:latin typeface="Times New Roman" charset="0"/>
                <a:ea typeface="Times New Roman" charset="0"/>
                <a:cs typeface="Times New Roman" charset="0"/>
              </a:rPr>
            </a:br>
            <a:r>
              <a:rPr lang="en-US" b="1" dirty="0">
                <a:solidFill>
                  <a:schemeClr val="tx2"/>
                </a:solidFill>
                <a:latin typeface="Times New Roman" charset="0"/>
                <a:ea typeface="Times New Roman" charset="0"/>
                <a:cs typeface="Times New Roman" charset="0"/>
              </a:rPr>
              <a:t/>
            </a:r>
            <a:br>
              <a:rPr lang="en-US" b="1" dirty="0">
                <a:solidFill>
                  <a:schemeClr val="tx2"/>
                </a:solidFill>
                <a:latin typeface="Times New Roman" charset="0"/>
                <a:ea typeface="Times New Roman" charset="0"/>
                <a:cs typeface="Times New Roman" charset="0"/>
              </a:rPr>
            </a:br>
            <a:r>
              <a:rPr lang="en-US" b="1" dirty="0" smtClean="0">
                <a:solidFill>
                  <a:schemeClr val="tx2"/>
                </a:solidFill>
                <a:latin typeface="Times New Roman" charset="0"/>
                <a:ea typeface="Times New Roman" charset="0"/>
                <a:cs typeface="Times New Roman" charset="0"/>
              </a:rPr>
              <a:t>Let’s find out!</a:t>
            </a:r>
            <a:endParaRPr lang="en-US" b="1" dirty="0">
              <a:solidFill>
                <a:schemeClr val="tx2"/>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408506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latin typeface="Times New Roman" charset="0"/>
                <a:ea typeface="Times New Roman" charset="0"/>
                <a:cs typeface="Times New Roman" charset="0"/>
              </a:rPr>
              <a:t>With standard diffusion settings, WRF can produce too much vertical mixing near steep terrain</a:t>
            </a:r>
            <a:endParaRPr lang="en-US" b="1" dirty="0">
              <a:solidFill>
                <a:schemeClr val="tx2"/>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682951" y="2185261"/>
            <a:ext cx="5184449" cy="4351338"/>
          </a:xfrm>
        </p:spPr>
        <p:txBody>
          <a:bodyPr/>
          <a:lstStyle/>
          <a:p>
            <a:r>
              <a:rPr lang="en-US" sz="3200" dirty="0" smtClean="0">
                <a:latin typeface="Times New Roman" charset="0"/>
                <a:ea typeface="Times New Roman" charset="0"/>
                <a:cs typeface="Times New Roman" charset="0"/>
              </a:rPr>
              <a:t>A particular problem </a:t>
            </a:r>
            <a:r>
              <a:rPr lang="en-US" sz="3200" dirty="0" smtClean="0">
                <a:latin typeface="Times New Roman" charset="0"/>
                <a:ea typeface="Times New Roman" charset="0"/>
                <a:cs typeface="Times New Roman" charset="0"/>
              </a:rPr>
              <a:t>for stable </a:t>
            </a:r>
            <a:r>
              <a:rPr lang="en-US" sz="3200" dirty="0" smtClean="0">
                <a:latin typeface="Times New Roman" charset="0"/>
                <a:ea typeface="Times New Roman" charset="0"/>
                <a:cs typeface="Times New Roman" charset="0"/>
              </a:rPr>
              <a:t>lower </a:t>
            </a:r>
            <a:r>
              <a:rPr lang="en-US" sz="3200" dirty="0" smtClean="0">
                <a:latin typeface="Times New Roman" charset="0"/>
                <a:ea typeface="Times New Roman" charset="0"/>
                <a:cs typeface="Times New Roman" charset="0"/>
              </a:rPr>
              <a:t>tropospheres</a:t>
            </a:r>
            <a:endParaRPr lang="en-US" sz="3200" dirty="0" smtClean="0">
              <a:latin typeface="Times New Roman" charset="0"/>
              <a:ea typeface="Times New Roman" charset="0"/>
              <a:cs typeface="Times New Roman" charset="0"/>
            </a:endParaRPr>
          </a:p>
          <a:p>
            <a:r>
              <a:rPr lang="en-US" sz="3200" dirty="0" smtClean="0">
                <a:latin typeface="Times New Roman" charset="0"/>
                <a:ea typeface="Times New Roman" charset="0"/>
                <a:cs typeface="Times New Roman" charset="0"/>
              </a:rPr>
              <a:t>Can produce unphysical </a:t>
            </a:r>
            <a:r>
              <a:rPr lang="en-US" sz="3200" dirty="0" smtClean="0">
                <a:latin typeface="Times New Roman" charset="0"/>
                <a:ea typeface="Times New Roman" charset="0"/>
                <a:cs typeface="Times New Roman" charset="0"/>
              </a:rPr>
              <a:t>vertical mixing </a:t>
            </a:r>
            <a:r>
              <a:rPr lang="en-US" sz="3200" dirty="0" smtClean="0">
                <a:latin typeface="Times New Roman" charset="0"/>
                <a:ea typeface="Times New Roman" charset="0"/>
                <a:cs typeface="Times New Roman" charset="0"/>
              </a:rPr>
              <a:t>near:</a:t>
            </a:r>
          </a:p>
          <a:p>
            <a:pPr lvl="1"/>
            <a:r>
              <a:rPr lang="en-US" sz="2800" dirty="0" smtClean="0">
                <a:latin typeface="Times New Roman" charset="0"/>
                <a:ea typeface="Times New Roman" charset="0"/>
                <a:cs typeface="Times New Roman" charset="0"/>
              </a:rPr>
              <a:t>Gaps	</a:t>
            </a:r>
          </a:p>
          <a:p>
            <a:pPr lvl="1"/>
            <a:r>
              <a:rPr lang="en-US" sz="2800" dirty="0" smtClean="0">
                <a:latin typeface="Times New Roman" charset="0"/>
                <a:ea typeface="Times New Roman" charset="0"/>
                <a:cs typeface="Times New Roman" charset="0"/>
              </a:rPr>
              <a:t>Valleys</a:t>
            </a:r>
          </a:p>
          <a:p>
            <a:pPr lvl="1"/>
            <a:r>
              <a:rPr lang="en-US" sz="2800" dirty="0" smtClean="0">
                <a:latin typeface="Times New Roman" charset="0"/>
                <a:ea typeface="Times New Roman" charset="0"/>
                <a:cs typeface="Times New Roman" charset="0"/>
              </a:rPr>
              <a:t>Near steep slopes</a:t>
            </a:r>
            <a:endParaRPr lang="en-US" sz="2800" dirty="0">
              <a:latin typeface="Times New Roman" charset="0"/>
              <a:ea typeface="Times New Roman" charset="0"/>
              <a:cs typeface="Times New Roman"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8353" b="17187"/>
          <a:stretch/>
        </p:blipFill>
        <p:spPr>
          <a:xfrm>
            <a:off x="6408256" y="1945542"/>
            <a:ext cx="4681875" cy="4058643"/>
          </a:xfrm>
          <a:prstGeom prst="rect">
            <a:avLst/>
          </a:prstGeom>
        </p:spPr>
      </p:pic>
    </p:spTree>
    <p:extLst>
      <p:ext uri="{BB962C8B-B14F-4D97-AF65-F5344CB8AC3E}">
        <p14:creationId xmlns:p14="http://schemas.microsoft.com/office/powerpoint/2010/main" val="1358135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971891" y="3210061"/>
            <a:ext cx="2095399" cy="568223"/>
          </a:xfrm>
        </p:spPr>
        <p:txBody>
          <a:bodyPr>
            <a:normAutofit fontScale="90000"/>
          </a:bodyPr>
          <a:lstStyle/>
          <a:p>
            <a:r>
              <a:rPr lang="en-US" altLang="x-none" b="1" dirty="0">
                <a:solidFill>
                  <a:schemeClr val="accent1"/>
                </a:solidFill>
                <a:latin typeface="Times New Roman" charset="0"/>
                <a:ea typeface="Times New Roman" charset="0"/>
                <a:cs typeface="Times New Roman" charset="0"/>
              </a:rPr>
              <a:t>Original</a:t>
            </a:r>
          </a:p>
        </p:txBody>
      </p:sp>
      <p:pic>
        <p:nvPicPr>
          <p:cNvPr id="4403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3769"/>
          <a:stretch/>
        </p:blipFill>
        <p:spPr>
          <a:xfrm>
            <a:off x="3115254" y="0"/>
            <a:ext cx="8692195" cy="6627846"/>
          </a:xfrm>
        </p:spPr>
      </p:pic>
    </p:spTree>
    <p:extLst>
      <p:ext uri="{BB962C8B-B14F-4D97-AF65-F5344CB8AC3E}">
        <p14:creationId xmlns:p14="http://schemas.microsoft.com/office/powerpoint/2010/main" val="10483532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61687" y="2358082"/>
            <a:ext cx="2643850" cy="1924551"/>
          </a:xfrm>
        </p:spPr>
        <p:txBody>
          <a:bodyPr>
            <a:normAutofit fontScale="90000"/>
          </a:bodyPr>
          <a:lstStyle/>
          <a:p>
            <a:r>
              <a:rPr lang="en-US" altLang="x-none" dirty="0" smtClean="0">
                <a:solidFill>
                  <a:schemeClr val="accent1"/>
                </a:solidFill>
                <a:latin typeface="Times New Roman" charset="0"/>
                <a:ea typeface="Times New Roman" charset="0"/>
                <a:cs typeface="Times New Roman" charset="0"/>
              </a:rPr>
              <a:t>Changing 2</a:t>
            </a:r>
            <a:r>
              <a:rPr lang="en-US" altLang="x-none" baseline="30000" dirty="0" smtClean="0">
                <a:solidFill>
                  <a:schemeClr val="accent1"/>
                </a:solidFill>
                <a:latin typeface="Times New Roman" charset="0"/>
                <a:ea typeface="Times New Roman" charset="0"/>
                <a:cs typeface="Times New Roman" charset="0"/>
              </a:rPr>
              <a:t>nd</a:t>
            </a:r>
            <a:r>
              <a:rPr lang="en-US" altLang="x-none" dirty="0" smtClean="0">
                <a:solidFill>
                  <a:schemeClr val="accent1"/>
                </a:solidFill>
                <a:latin typeface="Times New Roman" charset="0"/>
                <a:ea typeface="Times New Roman" charset="0"/>
                <a:cs typeface="Times New Roman" charset="0"/>
              </a:rPr>
              <a:t> order to diffusion to horizontal</a:t>
            </a:r>
            <a:endParaRPr lang="en-US" altLang="x-none" dirty="0">
              <a:solidFill>
                <a:schemeClr val="accent1"/>
              </a:solidFill>
              <a:latin typeface="Times New Roman" charset="0"/>
              <a:ea typeface="Times New Roman" charset="0"/>
              <a:cs typeface="Times New Roman" charset="0"/>
            </a:endParaRPr>
          </a:p>
        </p:txBody>
      </p:sp>
      <p:pic>
        <p:nvPicPr>
          <p:cNvPr id="45058"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3803"/>
          <a:stretch/>
        </p:blipFill>
        <p:spPr>
          <a:xfrm>
            <a:off x="3081420" y="-25190"/>
            <a:ext cx="8783777" cy="6691094"/>
          </a:xfrm>
        </p:spPr>
      </p:pic>
    </p:spTree>
    <p:extLst>
      <p:ext uri="{BB962C8B-B14F-4D97-AF65-F5344CB8AC3E}">
        <p14:creationId xmlns:p14="http://schemas.microsoft.com/office/powerpoint/2010/main" val="17167957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06189" y="492588"/>
            <a:ext cx="2790825" cy="4899025"/>
          </a:xfrm>
        </p:spPr>
        <p:txBody>
          <a:bodyPr/>
          <a:lstStyle/>
          <a:p>
            <a:r>
              <a:rPr lang="en-US" altLang="x-none" sz="4000" dirty="0" smtClean="0">
                <a:solidFill>
                  <a:schemeClr val="accent1"/>
                </a:solidFill>
                <a:latin typeface="Times New Roman" charset="0"/>
                <a:ea typeface="Times New Roman" charset="0"/>
                <a:cs typeface="Times New Roman" charset="0"/>
              </a:rPr>
              <a:t>Plus Remove</a:t>
            </a:r>
            <a:br>
              <a:rPr lang="en-US" altLang="x-none" sz="4000" dirty="0" smtClean="0">
                <a:solidFill>
                  <a:schemeClr val="accent1"/>
                </a:solidFill>
                <a:latin typeface="Times New Roman" charset="0"/>
                <a:ea typeface="Times New Roman" charset="0"/>
                <a:cs typeface="Times New Roman" charset="0"/>
              </a:rPr>
            </a:br>
            <a:r>
              <a:rPr lang="en-US" altLang="x-none" sz="4000" dirty="0" smtClean="0">
                <a:solidFill>
                  <a:schemeClr val="accent1"/>
                </a:solidFill>
                <a:latin typeface="Times New Roman" charset="0"/>
                <a:ea typeface="Times New Roman" charset="0"/>
                <a:cs typeface="Times New Roman" charset="0"/>
              </a:rPr>
              <a:t>6</a:t>
            </a:r>
            <a:r>
              <a:rPr lang="en-US" altLang="x-none" sz="4000" baseline="30000" dirty="0" smtClean="0">
                <a:solidFill>
                  <a:schemeClr val="accent1"/>
                </a:solidFill>
                <a:latin typeface="Times New Roman" charset="0"/>
                <a:ea typeface="Times New Roman" charset="0"/>
                <a:cs typeface="Times New Roman" charset="0"/>
              </a:rPr>
              <a:t>th</a:t>
            </a:r>
            <a:r>
              <a:rPr lang="en-US" altLang="x-none" sz="4000" dirty="0" smtClean="0">
                <a:solidFill>
                  <a:schemeClr val="accent1"/>
                </a:solidFill>
                <a:latin typeface="Times New Roman" charset="0"/>
                <a:ea typeface="Times New Roman" charset="0"/>
                <a:cs typeface="Times New Roman" charset="0"/>
              </a:rPr>
              <a:t> Order</a:t>
            </a:r>
            <a:br>
              <a:rPr lang="en-US" altLang="x-none" sz="4000" dirty="0" smtClean="0">
                <a:solidFill>
                  <a:schemeClr val="accent1"/>
                </a:solidFill>
                <a:latin typeface="Times New Roman" charset="0"/>
                <a:ea typeface="Times New Roman" charset="0"/>
                <a:cs typeface="Times New Roman" charset="0"/>
              </a:rPr>
            </a:br>
            <a:r>
              <a:rPr lang="en-US" altLang="x-none" sz="4000" dirty="0" smtClean="0">
                <a:solidFill>
                  <a:schemeClr val="accent1"/>
                </a:solidFill>
                <a:latin typeface="Times New Roman" charset="0"/>
                <a:ea typeface="Times New Roman" charset="0"/>
                <a:cs typeface="Times New Roman" charset="0"/>
              </a:rPr>
              <a:t>Diffusion</a:t>
            </a:r>
            <a:r>
              <a:rPr lang="en-US" altLang="x-none" sz="4000" dirty="0" smtClean="0">
                <a:ea typeface="ＭＳ Ｐゴシック" charset="-128"/>
              </a:rPr>
              <a:t>!</a:t>
            </a:r>
            <a:endParaRPr lang="en-US" altLang="x-none" sz="4000" dirty="0">
              <a:ea typeface="ＭＳ Ｐゴシック" charset="-128"/>
            </a:endParaRPr>
          </a:p>
        </p:txBody>
      </p:sp>
      <p:pic>
        <p:nvPicPr>
          <p:cNvPr id="46082"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3742"/>
          <a:stretch/>
        </p:blipFill>
        <p:spPr>
          <a:xfrm>
            <a:off x="3113544" y="0"/>
            <a:ext cx="8718125" cy="6648281"/>
          </a:xfrm>
        </p:spPr>
      </p:pic>
    </p:spTree>
    <p:extLst>
      <p:ext uri="{BB962C8B-B14F-4D97-AF65-F5344CB8AC3E}">
        <p14:creationId xmlns:p14="http://schemas.microsoft.com/office/powerpoint/2010/main" val="59639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879" y="365125"/>
            <a:ext cx="2761527" cy="4542541"/>
          </a:xfrm>
        </p:spPr>
        <p:txBody>
          <a:bodyPr/>
          <a:lstStyle/>
          <a:p>
            <a:r>
              <a:rPr lang="en-US" altLang="x-none" dirty="0">
                <a:solidFill>
                  <a:schemeClr val="accent1"/>
                </a:solidFill>
                <a:latin typeface="Times New Roman" charset="0"/>
                <a:ea typeface="Times New Roman" charset="0"/>
                <a:cs typeface="Times New Roman" charset="0"/>
              </a:rPr>
              <a:t>Model sounding in the western Gorge at Troutdale, 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7066" y="343008"/>
            <a:ext cx="7999191" cy="6399353"/>
          </a:xfrm>
        </p:spPr>
      </p:pic>
    </p:spTree>
    <p:extLst>
      <p:ext uri="{BB962C8B-B14F-4D97-AF65-F5344CB8AC3E}">
        <p14:creationId xmlns:p14="http://schemas.microsoft.com/office/powerpoint/2010/main" val="192089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9174" y="365125"/>
            <a:ext cx="7940234" cy="6352188"/>
          </a:xfrm>
        </p:spPr>
      </p:pic>
    </p:spTree>
    <p:extLst>
      <p:ext uri="{BB962C8B-B14F-4D97-AF65-F5344CB8AC3E}">
        <p14:creationId xmlns:p14="http://schemas.microsoft.com/office/powerpoint/2010/main" val="139344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339" y="365125"/>
            <a:ext cx="7932344" cy="6345876"/>
          </a:xfrm>
        </p:spPr>
      </p:pic>
    </p:spTree>
    <p:extLst>
      <p:ext uri="{BB962C8B-B14F-4D97-AF65-F5344CB8AC3E}">
        <p14:creationId xmlns:p14="http://schemas.microsoft.com/office/powerpoint/2010/main" val="178375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742708" y="2149737"/>
            <a:ext cx="1697039" cy="1866678"/>
          </a:xfrm>
        </p:spPr>
        <p:txBody>
          <a:bodyPr/>
          <a:lstStyle/>
          <a:p>
            <a:r>
              <a:rPr lang="en-US" altLang="x-none" b="1" dirty="0">
                <a:solidFill>
                  <a:srgbClr val="4472C4"/>
                </a:solidFill>
                <a:latin typeface="+mn-lt"/>
                <a:ea typeface="ＭＳ Ｐゴシック" charset="-128"/>
              </a:rPr>
              <a:t>Better Fog</a:t>
            </a:r>
          </a:p>
        </p:txBody>
      </p:sp>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52415" y="358981"/>
            <a:ext cx="6199221" cy="6197396"/>
          </a:xfrm>
        </p:spPr>
      </p:pic>
    </p:spTree>
    <p:extLst>
      <p:ext uri="{BB962C8B-B14F-4D97-AF65-F5344CB8AC3E}">
        <p14:creationId xmlns:p14="http://schemas.microsoft.com/office/powerpoint/2010/main" val="211016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x-none" altLang="x-none">
              <a:ea typeface="ＭＳ Ｐゴシック" charset="-128"/>
            </a:endParaRPr>
          </a:p>
        </p:txBody>
      </p:sp>
      <p:pic>
        <p:nvPicPr>
          <p:cNvPr id="501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70607" y="294049"/>
            <a:ext cx="6098816" cy="6098816"/>
          </a:xfrm>
        </p:spPr>
      </p:pic>
    </p:spTree>
    <p:extLst>
      <p:ext uri="{BB962C8B-B14F-4D97-AF65-F5344CB8AC3E}">
        <p14:creationId xmlns:p14="http://schemas.microsoft.com/office/powerpoint/2010/main" val="1957367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803476" y="932284"/>
            <a:ext cx="3629628" cy="4172151"/>
          </a:xfrm>
        </p:spPr>
        <p:txBody>
          <a:bodyPr>
            <a:normAutofit fontScale="90000"/>
          </a:bodyPr>
          <a:lstStyle/>
          <a:p>
            <a:r>
              <a:rPr lang="en-US" altLang="x-none" b="1" dirty="0" smtClean="0">
                <a:solidFill>
                  <a:schemeClr val="accent1"/>
                </a:solidFill>
                <a:latin typeface="Times New Roman" charset="0"/>
                <a:ea typeface="Times New Roman" charset="0"/>
                <a:cs typeface="Times New Roman" charset="0"/>
              </a:rPr>
              <a:t>Surface Temperature Bias for 24h forecast valid</a:t>
            </a:r>
            <a:br>
              <a:rPr lang="en-US" altLang="x-none" b="1" dirty="0" smtClean="0">
                <a:solidFill>
                  <a:schemeClr val="accent1"/>
                </a:solidFill>
                <a:latin typeface="Times New Roman" charset="0"/>
                <a:ea typeface="Times New Roman" charset="0"/>
                <a:cs typeface="Times New Roman" charset="0"/>
              </a:rPr>
            </a:br>
            <a:r>
              <a:rPr lang="en-US" altLang="x-none" b="1" dirty="0" smtClean="0">
                <a:solidFill>
                  <a:schemeClr val="accent1"/>
                </a:solidFill>
                <a:latin typeface="Times New Roman" charset="0"/>
                <a:ea typeface="Times New Roman" charset="0"/>
                <a:cs typeface="Times New Roman" charset="0"/>
              </a:rPr>
              <a:t>January 08, 00 UTC</a:t>
            </a:r>
            <a:br>
              <a:rPr lang="en-US" altLang="x-none" b="1" dirty="0" smtClean="0">
                <a:solidFill>
                  <a:schemeClr val="accent1"/>
                </a:solidFill>
                <a:latin typeface="Times New Roman" charset="0"/>
                <a:ea typeface="Times New Roman" charset="0"/>
                <a:cs typeface="Times New Roman" charset="0"/>
              </a:rPr>
            </a:br>
            <a:r>
              <a:rPr lang="en-US" altLang="x-none" b="1" dirty="0" smtClean="0">
                <a:solidFill>
                  <a:schemeClr val="accent1"/>
                </a:solidFill>
                <a:latin typeface="Times New Roman" charset="0"/>
                <a:ea typeface="Times New Roman" charset="0"/>
                <a:cs typeface="Times New Roman" charset="0"/>
              </a:rPr>
              <a:t/>
            </a:r>
            <a:br>
              <a:rPr lang="en-US" altLang="x-none" b="1" dirty="0" smtClean="0">
                <a:solidFill>
                  <a:schemeClr val="accent1"/>
                </a:solidFill>
                <a:latin typeface="Times New Roman" charset="0"/>
                <a:ea typeface="Times New Roman" charset="0"/>
                <a:cs typeface="Times New Roman" charset="0"/>
              </a:rPr>
            </a:br>
            <a:r>
              <a:rPr lang="en-US" altLang="x-none" b="1" dirty="0" smtClean="0">
                <a:solidFill>
                  <a:schemeClr val="accent1"/>
                </a:solidFill>
                <a:latin typeface="Times New Roman" charset="0"/>
                <a:ea typeface="Times New Roman" charset="0"/>
                <a:cs typeface="Times New Roman" charset="0"/>
              </a:rPr>
              <a:t>Original diffusion</a:t>
            </a:r>
            <a:endParaRPr lang="x-none" altLang="x-none" b="1" dirty="0">
              <a:solidFill>
                <a:schemeClr val="accent1"/>
              </a:solidFill>
              <a:latin typeface="Times New Roman" charset="0"/>
              <a:ea typeface="Times New Roman" charset="0"/>
              <a:cs typeface="Times New Roman" charset="0"/>
            </a:endParaRPr>
          </a:p>
        </p:txBody>
      </p:sp>
      <p:pic>
        <p:nvPicPr>
          <p:cNvPr id="5120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35409" y="670990"/>
            <a:ext cx="6645735" cy="6017944"/>
          </a:xfrm>
        </p:spPr>
      </p:pic>
    </p:spTree>
    <p:extLst>
      <p:ext uri="{BB962C8B-B14F-4D97-AF65-F5344CB8AC3E}">
        <p14:creationId xmlns:p14="http://schemas.microsoft.com/office/powerpoint/2010/main" val="17244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89367" y="2106130"/>
            <a:ext cx="2928395" cy="2760040"/>
          </a:xfrm>
        </p:spPr>
        <p:txBody>
          <a:bodyPr>
            <a:normAutofit fontScale="90000"/>
          </a:bodyPr>
          <a:lstStyle/>
          <a:p>
            <a:r>
              <a:rPr lang="en-US" altLang="x-none" b="1" dirty="0" smtClean="0">
                <a:solidFill>
                  <a:schemeClr val="accent1"/>
                </a:solidFill>
                <a:ea typeface="ＭＳ Ｐゴシック" charset="-128"/>
              </a:rPr>
              <a:t>After changing 2</a:t>
            </a:r>
            <a:r>
              <a:rPr lang="en-US" altLang="x-none" b="1" baseline="30000" dirty="0" smtClean="0">
                <a:solidFill>
                  <a:schemeClr val="accent1"/>
                </a:solidFill>
                <a:ea typeface="ＭＳ Ｐゴシック" charset="-128"/>
              </a:rPr>
              <a:t>nd</a:t>
            </a:r>
            <a:r>
              <a:rPr lang="en-US" altLang="x-none" b="1" dirty="0" smtClean="0">
                <a:solidFill>
                  <a:schemeClr val="accent1"/>
                </a:solidFill>
                <a:ea typeface="ＭＳ Ｐゴシック" charset="-128"/>
              </a:rPr>
              <a:t> order and eliminating 6</a:t>
            </a:r>
            <a:r>
              <a:rPr lang="en-US" altLang="x-none" b="1" baseline="30000" dirty="0" smtClean="0">
                <a:solidFill>
                  <a:schemeClr val="accent1"/>
                </a:solidFill>
                <a:ea typeface="ＭＳ Ｐゴシック" charset="-128"/>
              </a:rPr>
              <a:t>th</a:t>
            </a:r>
            <a:r>
              <a:rPr lang="en-US" altLang="x-none" b="1" dirty="0" smtClean="0">
                <a:solidFill>
                  <a:schemeClr val="accent1"/>
                </a:solidFill>
                <a:ea typeface="ＭＳ Ｐゴシック" charset="-128"/>
              </a:rPr>
              <a:t> order</a:t>
            </a:r>
            <a:endParaRPr lang="en-US" altLang="x-none" b="1" dirty="0">
              <a:solidFill>
                <a:schemeClr val="accent1"/>
              </a:solidFill>
              <a:ea typeface="ＭＳ Ｐゴシック" charset="-128"/>
            </a:endParaRPr>
          </a:p>
        </p:txBody>
      </p:sp>
      <p:pic>
        <p:nvPicPr>
          <p:cNvPr id="522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35333" y="692096"/>
            <a:ext cx="6689060" cy="6056144"/>
          </a:xfrm>
        </p:spPr>
      </p:pic>
    </p:spTree>
    <p:extLst>
      <p:ext uri="{BB962C8B-B14F-4D97-AF65-F5344CB8AC3E}">
        <p14:creationId xmlns:p14="http://schemas.microsoft.com/office/powerpoint/2010/main" val="126432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latin typeface="Times New Roman" charset="0"/>
                <a:ea typeface="Times New Roman" charset="0"/>
                <a:cs typeface="Times New Roman" charset="0"/>
              </a:rPr>
              <a:t>Not the first to talk about </a:t>
            </a:r>
            <a:r>
              <a:rPr lang="en-US" b="1" dirty="0" smtClean="0">
                <a:solidFill>
                  <a:schemeClr val="accent1"/>
                </a:solidFill>
                <a:latin typeface="Times New Roman" charset="0"/>
                <a:ea typeface="Times New Roman" charset="0"/>
                <a:cs typeface="Times New Roman" charset="0"/>
              </a:rPr>
              <a:t>these issues…</a:t>
            </a:r>
            <a:r>
              <a:rPr lang="en-US" b="1" dirty="0" smtClean="0">
                <a:solidFill>
                  <a:schemeClr val="accent1"/>
                </a:solidFill>
                <a:latin typeface="Times New Roman" charset="0"/>
                <a:ea typeface="Times New Roman" charset="0"/>
                <a:cs typeface="Times New Roman" charset="0"/>
              </a:rPr>
              <a:t>.</a:t>
            </a:r>
            <a:endParaRPr lang="en-US" b="1" dirty="0">
              <a:solidFill>
                <a:schemeClr val="accent1"/>
              </a:solidFill>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227" y="1449606"/>
            <a:ext cx="8216900" cy="4114800"/>
          </a:xfrm>
        </p:spPr>
      </p:pic>
    </p:spTree>
    <p:extLst>
      <p:ext uri="{BB962C8B-B14F-4D97-AF65-F5344CB8AC3E}">
        <p14:creationId xmlns:p14="http://schemas.microsoft.com/office/powerpoint/2010/main" val="80042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163778"/>
            <a:ext cx="3629628" cy="3176728"/>
          </a:xfrm>
        </p:spPr>
        <p:txBody>
          <a:bodyPr>
            <a:normAutofit fontScale="90000"/>
          </a:bodyPr>
          <a:lstStyle/>
          <a:p>
            <a:r>
              <a:rPr lang="en-US" b="1" dirty="0" smtClean="0">
                <a:solidFill>
                  <a:schemeClr val="accent1"/>
                </a:solidFill>
                <a:latin typeface="Times New Roman" charset="0"/>
                <a:ea typeface="Times New Roman" charset="0"/>
                <a:cs typeface="Times New Roman" charset="0"/>
              </a:rPr>
              <a:t>Regional surface temperature changes</a:t>
            </a:r>
            <a:br>
              <a:rPr lang="en-US" b="1" dirty="0" smtClean="0">
                <a:solidFill>
                  <a:schemeClr val="accent1"/>
                </a:solidFill>
                <a:latin typeface="Times New Roman" charset="0"/>
                <a:ea typeface="Times New Roman" charset="0"/>
                <a:cs typeface="Times New Roman" charset="0"/>
              </a:rPr>
            </a:br>
            <a:r>
              <a:rPr lang="en-US" b="1" dirty="0" smtClean="0">
                <a:solidFill>
                  <a:schemeClr val="accent1"/>
                </a:solidFill>
                <a:latin typeface="Times New Roman" charset="0"/>
                <a:ea typeface="Times New Roman" charset="0"/>
                <a:cs typeface="Times New Roman" charset="0"/>
              </a:rPr>
              <a:t/>
            </a:r>
            <a:br>
              <a:rPr lang="en-US" b="1" dirty="0" smtClean="0">
                <a:solidFill>
                  <a:schemeClr val="accent1"/>
                </a:solidFill>
                <a:latin typeface="Times New Roman" charset="0"/>
                <a:ea typeface="Times New Roman" charset="0"/>
                <a:cs typeface="Times New Roman" charset="0"/>
              </a:rPr>
            </a:br>
            <a:r>
              <a:rPr lang="en-US" b="1" dirty="0" smtClean="0">
                <a:solidFill>
                  <a:schemeClr val="accent1"/>
                </a:solidFill>
                <a:latin typeface="Times New Roman" charset="0"/>
                <a:ea typeface="Times New Roman" charset="0"/>
                <a:cs typeface="Times New Roman" charset="0"/>
              </a:rPr>
              <a:t>Original</a:t>
            </a:r>
            <a:endParaRPr lang="en-US" b="1" dirty="0">
              <a:solidFill>
                <a:schemeClr val="accent1"/>
              </a:solidFill>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7113" y="295677"/>
            <a:ext cx="6354502" cy="6354502"/>
          </a:xfrm>
        </p:spPr>
      </p:pic>
    </p:spTree>
    <p:extLst>
      <p:ext uri="{BB962C8B-B14F-4D97-AF65-F5344CB8AC3E}">
        <p14:creationId xmlns:p14="http://schemas.microsoft.com/office/powerpoint/2010/main" val="78050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97192" cy="3755462"/>
          </a:xfrm>
        </p:spPr>
        <p:txBody>
          <a:bodyPr/>
          <a:lstStyle/>
          <a:p>
            <a:r>
              <a:rPr lang="en-US" b="1" dirty="0" smtClean="0">
                <a:solidFill>
                  <a:schemeClr val="accent1"/>
                </a:solidFill>
                <a:latin typeface="Times New Roman" charset="0"/>
                <a:ea typeface="Times New Roman" charset="0"/>
                <a:cs typeface="Times New Roman" charset="0"/>
              </a:rPr>
              <a:t>2</a:t>
            </a:r>
            <a:r>
              <a:rPr lang="en-US" b="1" baseline="30000" dirty="0" smtClean="0">
                <a:solidFill>
                  <a:schemeClr val="accent1"/>
                </a:solidFill>
                <a:latin typeface="Times New Roman" charset="0"/>
                <a:ea typeface="Times New Roman" charset="0"/>
                <a:cs typeface="Times New Roman" charset="0"/>
              </a:rPr>
              <a:t>nd</a:t>
            </a:r>
            <a:r>
              <a:rPr lang="en-US" b="1" dirty="0" smtClean="0">
                <a:solidFill>
                  <a:schemeClr val="accent1"/>
                </a:solidFill>
                <a:latin typeface="Times New Roman" charset="0"/>
                <a:ea typeface="Times New Roman" charset="0"/>
                <a:cs typeface="Times New Roman" charset="0"/>
              </a:rPr>
              <a:t> order horizontal</a:t>
            </a:r>
            <a:br>
              <a:rPr lang="en-US" b="1" dirty="0" smtClean="0">
                <a:solidFill>
                  <a:schemeClr val="accent1"/>
                </a:solidFill>
                <a:latin typeface="Times New Roman" charset="0"/>
                <a:ea typeface="Times New Roman" charset="0"/>
                <a:cs typeface="Times New Roman" charset="0"/>
              </a:rPr>
            </a:br>
            <a:r>
              <a:rPr lang="en-US" b="1" dirty="0" smtClean="0">
                <a:solidFill>
                  <a:schemeClr val="accent1"/>
                </a:solidFill>
                <a:latin typeface="Times New Roman" charset="0"/>
                <a:ea typeface="Times New Roman" charset="0"/>
                <a:cs typeface="Times New Roman" charset="0"/>
              </a:rPr>
              <a:t>(subtle)</a:t>
            </a:r>
            <a:endParaRPr lang="en-US" b="1" dirty="0">
              <a:solidFill>
                <a:schemeClr val="accent1"/>
              </a:solidFill>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1838" y="237803"/>
            <a:ext cx="6411410" cy="6411410"/>
          </a:xfrm>
        </p:spPr>
      </p:pic>
    </p:spTree>
    <p:extLst>
      <p:ext uri="{BB962C8B-B14F-4D97-AF65-F5344CB8AC3E}">
        <p14:creationId xmlns:p14="http://schemas.microsoft.com/office/powerpoint/2010/main" val="115111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6557"/>
            <a:ext cx="3583329" cy="2991533"/>
          </a:xfrm>
        </p:spPr>
        <p:txBody>
          <a:bodyPr>
            <a:normAutofit fontScale="90000"/>
          </a:bodyPr>
          <a:lstStyle/>
          <a:p>
            <a:r>
              <a:rPr lang="en-US" b="1" dirty="0" smtClean="0">
                <a:solidFill>
                  <a:schemeClr val="accent1"/>
                </a:solidFill>
                <a:latin typeface="+mn-lt"/>
              </a:rPr>
              <a:t>Plus no 6</a:t>
            </a:r>
            <a:r>
              <a:rPr lang="en-US" b="1" baseline="30000" dirty="0" smtClean="0">
                <a:solidFill>
                  <a:schemeClr val="accent1"/>
                </a:solidFill>
                <a:latin typeface="+mn-lt"/>
              </a:rPr>
              <a:t>th</a:t>
            </a:r>
            <a:r>
              <a:rPr lang="en-US" b="1" dirty="0" smtClean="0">
                <a:solidFill>
                  <a:schemeClr val="accent1"/>
                </a:solidFill>
                <a:latin typeface="+mn-lt"/>
              </a:rPr>
              <a:t> </a:t>
            </a:r>
            <a:r>
              <a:rPr lang="en-US" b="1" dirty="0" smtClean="0">
                <a:solidFill>
                  <a:schemeClr val="accent1"/>
                </a:solidFill>
                <a:latin typeface="+mn-lt"/>
              </a:rPr>
              <a:t>order</a:t>
            </a:r>
            <a:br>
              <a:rPr lang="en-US" b="1" dirty="0" smtClean="0">
                <a:solidFill>
                  <a:schemeClr val="accent1"/>
                </a:solidFill>
                <a:latin typeface="+mn-lt"/>
              </a:rPr>
            </a:br>
            <a:r>
              <a:rPr lang="en-US" b="1" dirty="0">
                <a:solidFill>
                  <a:schemeClr val="accent1"/>
                </a:solidFill>
                <a:latin typeface="+mn-lt"/>
              </a:rPr>
              <a:t/>
            </a:r>
            <a:br>
              <a:rPr lang="en-US" b="1" dirty="0">
                <a:solidFill>
                  <a:schemeClr val="accent1"/>
                </a:solidFill>
                <a:latin typeface="+mn-lt"/>
              </a:rPr>
            </a:br>
            <a:r>
              <a:rPr lang="en-US" b="1" dirty="0" smtClean="0">
                <a:solidFill>
                  <a:schemeClr val="accent1"/>
                </a:solidFill>
                <a:latin typeface="+mn-lt"/>
              </a:rPr>
              <a:t>Note: cold air in narrow valleys</a:t>
            </a:r>
            <a:endParaRPr lang="en-US" b="1" dirty="0">
              <a:solidFill>
                <a:schemeClr val="accent1"/>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7114" y="206102"/>
            <a:ext cx="6570191" cy="6570191"/>
          </a:xfrm>
        </p:spPr>
      </p:pic>
    </p:spTree>
    <p:extLst>
      <p:ext uri="{BB962C8B-B14F-4D97-AF65-F5344CB8AC3E}">
        <p14:creationId xmlns:p14="http://schemas.microsoft.com/office/powerpoint/2010/main" val="212279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728804" y="695245"/>
            <a:ext cx="8229600" cy="1143000"/>
          </a:xfrm>
        </p:spPr>
        <p:txBody>
          <a:bodyPr>
            <a:normAutofit fontScale="90000"/>
          </a:bodyPr>
          <a:lstStyle/>
          <a:p>
            <a:r>
              <a:rPr lang="en-US" altLang="x-none" b="1" dirty="0" smtClean="0">
                <a:solidFill>
                  <a:srgbClr val="4472C4"/>
                </a:solidFill>
                <a:latin typeface="Times New Roman" charset="0"/>
                <a:ea typeface="Times New Roman" charset="0"/>
                <a:cs typeface="Times New Roman" charset="0"/>
              </a:rPr>
              <a:t>Horizontal 2</a:t>
            </a:r>
            <a:r>
              <a:rPr lang="en-US" altLang="x-none" b="1" baseline="30000" dirty="0" smtClean="0">
                <a:solidFill>
                  <a:srgbClr val="4472C4"/>
                </a:solidFill>
                <a:latin typeface="Times New Roman" charset="0"/>
                <a:ea typeface="Times New Roman" charset="0"/>
                <a:cs typeface="Times New Roman" charset="0"/>
              </a:rPr>
              <a:t>nd</a:t>
            </a:r>
            <a:r>
              <a:rPr lang="en-US" altLang="x-none" b="1" dirty="0" smtClean="0">
                <a:solidFill>
                  <a:srgbClr val="4472C4"/>
                </a:solidFill>
                <a:latin typeface="Times New Roman" charset="0"/>
                <a:ea typeface="Times New Roman" charset="0"/>
                <a:cs typeface="Times New Roman" charset="0"/>
              </a:rPr>
              <a:t> order and no 6</a:t>
            </a:r>
            <a:r>
              <a:rPr lang="en-US" altLang="x-none" b="1" baseline="30000" dirty="0" smtClean="0">
                <a:solidFill>
                  <a:srgbClr val="4472C4"/>
                </a:solidFill>
                <a:latin typeface="Times New Roman" charset="0"/>
                <a:ea typeface="Times New Roman" charset="0"/>
                <a:cs typeface="Times New Roman" charset="0"/>
              </a:rPr>
              <a:t>th</a:t>
            </a:r>
            <a:r>
              <a:rPr lang="en-US" altLang="x-none" b="1" dirty="0" smtClean="0">
                <a:solidFill>
                  <a:srgbClr val="4472C4"/>
                </a:solidFill>
                <a:latin typeface="Times New Roman" charset="0"/>
                <a:ea typeface="Times New Roman" charset="0"/>
                <a:cs typeface="Times New Roman" charset="0"/>
              </a:rPr>
              <a:t> order </a:t>
            </a:r>
            <a:r>
              <a:rPr lang="en-US" altLang="x-none" b="1" dirty="0" smtClean="0">
                <a:solidFill>
                  <a:srgbClr val="4472C4"/>
                </a:solidFill>
                <a:latin typeface="Times New Roman" charset="0"/>
                <a:ea typeface="Times New Roman" charset="0"/>
                <a:cs typeface="Times New Roman" charset="0"/>
              </a:rPr>
              <a:t>diffusion </a:t>
            </a:r>
            <a:r>
              <a:rPr lang="en-US" altLang="x-none" b="1" dirty="0">
                <a:solidFill>
                  <a:srgbClr val="4472C4"/>
                </a:solidFill>
                <a:latin typeface="Times New Roman" charset="0"/>
                <a:ea typeface="Times New Roman" charset="0"/>
                <a:cs typeface="Times New Roman" charset="0"/>
              </a:rPr>
              <a:t>is </a:t>
            </a:r>
            <a:r>
              <a:rPr lang="en-US" altLang="x-none" b="1" dirty="0" smtClean="0">
                <a:solidFill>
                  <a:srgbClr val="4472C4"/>
                </a:solidFill>
                <a:latin typeface="Times New Roman" charset="0"/>
                <a:ea typeface="Times New Roman" charset="0"/>
                <a:cs typeface="Times New Roman" charset="0"/>
              </a:rPr>
              <a:t>now operational </a:t>
            </a:r>
            <a:r>
              <a:rPr lang="en-US" altLang="x-none" b="1" dirty="0" smtClean="0">
                <a:solidFill>
                  <a:srgbClr val="4472C4"/>
                </a:solidFill>
                <a:latin typeface="Times New Roman" charset="0"/>
                <a:ea typeface="Times New Roman" charset="0"/>
                <a:cs typeface="Times New Roman" charset="0"/>
              </a:rPr>
              <a:t>in the UW </a:t>
            </a:r>
            <a:r>
              <a:rPr lang="en-US" altLang="x-none" b="1" dirty="0" smtClean="0">
                <a:solidFill>
                  <a:srgbClr val="4472C4"/>
                </a:solidFill>
                <a:latin typeface="Times New Roman" charset="0"/>
                <a:ea typeface="Times New Roman" charset="0"/>
                <a:cs typeface="Times New Roman" charset="0"/>
              </a:rPr>
              <a:t>real </a:t>
            </a:r>
            <a:r>
              <a:rPr lang="en-US" altLang="x-none" b="1" dirty="0" smtClean="0">
                <a:solidFill>
                  <a:srgbClr val="4472C4"/>
                </a:solidFill>
                <a:latin typeface="Times New Roman" charset="0"/>
                <a:ea typeface="Times New Roman" charset="0"/>
                <a:cs typeface="Times New Roman" charset="0"/>
              </a:rPr>
              <a:t>t</a:t>
            </a:r>
            <a:r>
              <a:rPr lang="en-US" altLang="x-none" b="1" dirty="0" smtClean="0">
                <a:solidFill>
                  <a:srgbClr val="4472C4"/>
                </a:solidFill>
                <a:latin typeface="Times New Roman" charset="0"/>
                <a:ea typeface="Times New Roman" charset="0"/>
                <a:cs typeface="Times New Roman" charset="0"/>
              </a:rPr>
              <a:t>ime system</a:t>
            </a:r>
            <a:endParaRPr lang="en-US" altLang="x-none" b="1" dirty="0">
              <a:solidFill>
                <a:srgbClr val="4472C4"/>
              </a:solidFill>
              <a:latin typeface="Times New Roman" charset="0"/>
              <a:ea typeface="Times New Roman" charset="0"/>
              <a:cs typeface="Times New Roman" charset="0"/>
            </a:endParaRPr>
          </a:p>
        </p:txBody>
      </p:sp>
      <p:sp>
        <p:nvSpPr>
          <p:cNvPr id="53250" name="Content Placeholder 2"/>
          <p:cNvSpPr>
            <a:spLocks noGrp="1"/>
          </p:cNvSpPr>
          <p:nvPr>
            <p:ph idx="1"/>
          </p:nvPr>
        </p:nvSpPr>
        <p:spPr>
          <a:xfrm>
            <a:off x="767194" y="2475786"/>
            <a:ext cx="4782998" cy="3719633"/>
          </a:xfrm>
        </p:spPr>
        <p:txBody>
          <a:bodyPr/>
          <a:lstStyle/>
          <a:p>
            <a:r>
              <a:rPr lang="en-US" altLang="x-none" dirty="0" smtClean="0">
                <a:latin typeface="Times New Roman" charset="0"/>
                <a:ea typeface="Times New Roman" charset="0"/>
                <a:cs typeface="Times New Roman" charset="0"/>
              </a:rPr>
              <a:t>No negative impacts on reliability</a:t>
            </a:r>
          </a:p>
          <a:p>
            <a:r>
              <a:rPr lang="en-US" altLang="x-none" dirty="0" smtClean="0">
                <a:latin typeface="Times New Roman" charset="0"/>
                <a:ea typeface="Times New Roman" charset="0"/>
                <a:cs typeface="Times New Roman" charset="0"/>
              </a:rPr>
              <a:t>No negative impacts on general verification</a:t>
            </a:r>
          </a:p>
          <a:p>
            <a:r>
              <a:rPr lang="en-US" altLang="x-none" dirty="0" smtClean="0">
                <a:latin typeface="Times New Roman" charset="0"/>
                <a:ea typeface="Times New Roman" charset="0"/>
                <a:cs typeface="Times New Roman" charset="0"/>
              </a:rPr>
              <a:t>Clear improvements near </a:t>
            </a:r>
            <a:r>
              <a:rPr lang="en-US" altLang="x-none" dirty="0" smtClean="0">
                <a:latin typeface="Times New Roman" charset="0"/>
                <a:ea typeface="Times New Roman" charset="0"/>
                <a:cs typeface="Times New Roman" charset="0"/>
              </a:rPr>
              <a:t>and in terrain for stable conditions</a:t>
            </a:r>
            <a:endParaRPr lang="en-US" altLang="x-none" dirty="0">
              <a:latin typeface="Times New Roman" charset="0"/>
              <a:ea typeface="Times New Roman" charset="0"/>
              <a:cs typeface="Times New Roman" charset="0"/>
            </a:endParaRPr>
          </a:p>
        </p:txBody>
      </p:sp>
      <p:pic>
        <p:nvPicPr>
          <p:cNvPr id="2" name="Picture 1" descr="hires_temp_mae_f12_12z_730da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671" y="2320626"/>
            <a:ext cx="5125659" cy="4114016"/>
          </a:xfrm>
          <a:prstGeom prst="rect">
            <a:avLst/>
          </a:prstGeom>
        </p:spPr>
      </p:pic>
    </p:spTree>
    <p:extLst>
      <p:ext uri="{BB962C8B-B14F-4D97-AF65-F5344CB8AC3E}">
        <p14:creationId xmlns:p14="http://schemas.microsoft.com/office/powerpoint/2010/main" val="23713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243" y="2634274"/>
            <a:ext cx="10515600" cy="1325563"/>
          </a:xfrm>
        </p:spPr>
        <p:txBody>
          <a:bodyPr>
            <a:normAutofit fontScale="90000"/>
          </a:bodyPr>
          <a:lstStyle/>
          <a:p>
            <a:r>
              <a:rPr lang="en-US" b="1" u="sng" dirty="0" smtClean="0">
                <a:solidFill>
                  <a:schemeClr val="accent1"/>
                </a:solidFill>
                <a:latin typeface="Times New Roman" charset="0"/>
                <a:ea typeface="Times New Roman" charset="0"/>
                <a:cs typeface="Times New Roman" charset="0"/>
              </a:rPr>
              <a:t>Bottom line</a:t>
            </a:r>
            <a:r>
              <a:rPr lang="en-US" u="sng" dirty="0" smtClean="0">
                <a:solidFill>
                  <a:schemeClr val="accent1"/>
                </a:solidFill>
                <a:latin typeface="Times New Roman" charset="0"/>
                <a:ea typeface="Times New Roman" charset="0"/>
                <a:cs typeface="Times New Roman" charset="0"/>
              </a:rPr>
              <a:t>:  </a:t>
            </a: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
            </a:r>
            <a:br>
              <a:rPr lang="en-US"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Diffusion of </a:t>
            </a:r>
            <a:r>
              <a:rPr lang="en-US" dirty="0" smtClean="0">
                <a:latin typeface="Times New Roman" charset="0"/>
                <a:ea typeface="Times New Roman" charset="0"/>
                <a:cs typeface="Times New Roman" charset="0"/>
              </a:rPr>
              <a:t>both kinds (2</a:t>
            </a:r>
            <a:r>
              <a:rPr lang="en-US" baseline="30000" dirty="0" smtClean="0">
                <a:latin typeface="Times New Roman" charset="0"/>
                <a:ea typeface="Times New Roman" charset="0"/>
                <a:cs typeface="Times New Roman" charset="0"/>
              </a:rPr>
              <a:t>nd</a:t>
            </a:r>
            <a:r>
              <a:rPr lang="en-US" dirty="0" smtClean="0">
                <a:latin typeface="Times New Roman" charset="0"/>
                <a:ea typeface="Times New Roman" charset="0"/>
                <a:cs typeface="Times New Roman" charset="0"/>
              </a:rPr>
              <a:t> order and 6</a:t>
            </a:r>
            <a:r>
              <a:rPr lang="en-US" baseline="30000" dirty="0" smtClean="0">
                <a:latin typeface="Times New Roman" charset="0"/>
                <a:ea typeface="Times New Roman" charset="0"/>
                <a:cs typeface="Times New Roman" charset="0"/>
              </a:rPr>
              <a:t>th</a:t>
            </a:r>
            <a:r>
              <a:rPr lang="en-US" dirty="0" smtClean="0">
                <a:latin typeface="Times New Roman" charset="0"/>
                <a:ea typeface="Times New Roman" charset="0"/>
                <a:cs typeface="Times New Roman" charset="0"/>
              </a:rPr>
              <a:t> order) along model surfaces </a:t>
            </a:r>
            <a:r>
              <a:rPr lang="en-US" dirty="0" smtClean="0">
                <a:latin typeface="Times New Roman" charset="0"/>
                <a:ea typeface="Times New Roman" charset="0"/>
                <a:cs typeface="Times New Roman" charset="0"/>
              </a:rPr>
              <a:t>caused </a:t>
            </a:r>
            <a:r>
              <a:rPr lang="en-US" dirty="0" smtClean="0">
                <a:latin typeface="Times New Roman" charset="0"/>
                <a:ea typeface="Times New Roman" charset="0"/>
                <a:cs typeface="Times New Roman" charset="0"/>
              </a:rPr>
              <a:t>substantial and unrealistic vertical mixing in stable PBL situations.</a:t>
            </a:r>
            <a:br>
              <a:rPr lang="en-US"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
            </a:r>
            <a:br>
              <a:rPr lang="en-US"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In areas of terrain it is useful to use horizontal second order diffusion and to turn off 6</a:t>
            </a:r>
            <a:r>
              <a:rPr lang="en-US" baseline="30000" dirty="0" smtClean="0">
                <a:latin typeface="Times New Roman" charset="0"/>
                <a:ea typeface="Times New Roman" charset="0"/>
                <a:cs typeface="Times New Roman" charset="0"/>
              </a:rPr>
              <a:t>th</a:t>
            </a:r>
            <a:r>
              <a:rPr lang="en-US" dirty="0" smtClean="0">
                <a:latin typeface="Times New Roman" charset="0"/>
                <a:ea typeface="Times New Roman" charset="0"/>
                <a:cs typeface="Times New Roman" charset="0"/>
              </a:rPr>
              <a:t> order diffusion.</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91418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843" y="3004152"/>
            <a:ext cx="10515600" cy="1325563"/>
          </a:xfrm>
        </p:spPr>
        <p:txBody>
          <a:bodyPr/>
          <a:lstStyle/>
          <a:p>
            <a:r>
              <a:rPr lang="en-US" b="1" dirty="0" smtClean="0">
                <a:solidFill>
                  <a:schemeClr val="accent1"/>
                </a:solidFill>
                <a:latin typeface="Times New Roman" charset="0"/>
                <a:ea typeface="Times New Roman" charset="0"/>
                <a:cs typeface="Times New Roman" charset="0"/>
              </a:rPr>
              <a:t>The END</a:t>
            </a:r>
            <a:endParaRPr lang="en-US" b="1" dirty="0">
              <a:solidFill>
                <a:schemeClr val="accent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9737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Times New Roman" charset="0"/>
                <a:ea typeface="Times New Roman" charset="0"/>
                <a:cs typeface="Times New Roman" charset="0"/>
              </a:rPr>
              <a:t>Consider the Columbia River Gorge</a:t>
            </a:r>
            <a:endParaRPr lang="en-US" b="1" dirty="0">
              <a:solidFill>
                <a:schemeClr val="tx2"/>
              </a:solidFill>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658" y="1690688"/>
            <a:ext cx="7735712" cy="4351338"/>
          </a:xfrm>
        </p:spPr>
      </p:pic>
    </p:spTree>
    <p:extLst>
      <p:ext uri="{BB962C8B-B14F-4D97-AF65-F5344CB8AC3E}">
        <p14:creationId xmlns:p14="http://schemas.microsoft.com/office/powerpoint/2010/main" val="53455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x-none" altLang="x-none">
              <a:ea typeface="ＭＳ Ｐゴシック" charset="-128"/>
            </a:endParaRPr>
          </a:p>
        </p:txBody>
      </p:sp>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993" y="503239"/>
            <a:ext cx="8228013" cy="6143625"/>
          </a:xfrm>
        </p:spPr>
      </p:pic>
    </p:spTree>
    <p:extLst>
      <p:ext uri="{BB962C8B-B14F-4D97-AF65-F5344CB8AC3E}">
        <p14:creationId xmlns:p14="http://schemas.microsoft.com/office/powerpoint/2010/main" val="37684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97053" y="847376"/>
            <a:ext cx="2666472" cy="4793564"/>
          </a:xfrm>
        </p:spPr>
        <p:txBody>
          <a:bodyPr/>
          <a:lstStyle/>
          <a:p>
            <a:r>
              <a:rPr lang="en-US" altLang="x-none" b="1" dirty="0">
                <a:solidFill>
                  <a:schemeClr val="tx2"/>
                </a:solidFill>
                <a:latin typeface="Times New Roman" charset="0"/>
                <a:ea typeface="Times New Roman" charset="0"/>
                <a:cs typeface="Times New Roman" charset="0"/>
              </a:rPr>
              <a:t>January 8, 2017, Portland (PDX)</a:t>
            </a:r>
          </a:p>
        </p:txBody>
      </p:sp>
      <p:pic>
        <p:nvPicPr>
          <p:cNvPr id="378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3525" y="233658"/>
            <a:ext cx="8231158" cy="640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51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66322" y="658556"/>
            <a:ext cx="4633015" cy="5770206"/>
          </a:xfrm>
        </p:spPr>
        <p:txBody>
          <a:bodyPr>
            <a:normAutofit/>
          </a:bodyPr>
          <a:lstStyle/>
          <a:p>
            <a:r>
              <a:rPr lang="en-US" altLang="x-none" b="1" dirty="0" smtClean="0">
                <a:solidFill>
                  <a:schemeClr val="tx2"/>
                </a:solidFill>
                <a:latin typeface="Times New Roman" charset="0"/>
                <a:ea typeface="Times New Roman" charset="0"/>
                <a:cs typeface="Times New Roman" charset="0"/>
              </a:rPr>
              <a:t>January 2017:  UW WRF was consistently too warm in the </a:t>
            </a:r>
            <a:r>
              <a:rPr lang="en-US" altLang="x-none" b="1" dirty="0" smtClean="0">
                <a:solidFill>
                  <a:schemeClr val="tx2"/>
                </a:solidFill>
                <a:latin typeface="Times New Roman" charset="0"/>
                <a:ea typeface="Times New Roman" charset="0"/>
                <a:cs typeface="Times New Roman" charset="0"/>
              </a:rPr>
              <a:t>Gorge (and immediately downstream) </a:t>
            </a:r>
            <a:r>
              <a:rPr lang="en-US" altLang="x-none" b="1" dirty="0" smtClean="0">
                <a:solidFill>
                  <a:schemeClr val="tx2"/>
                </a:solidFill>
                <a:latin typeface="Times New Roman" charset="0"/>
                <a:ea typeface="Times New Roman" charset="0"/>
                <a:cs typeface="Times New Roman" charset="0"/>
              </a:rPr>
              <a:t>with too little snow</a:t>
            </a:r>
            <a:endParaRPr lang="en-US" altLang="x-none" b="1" dirty="0">
              <a:solidFill>
                <a:schemeClr val="tx2"/>
              </a:solidFill>
              <a:latin typeface="Times New Roman" charset="0"/>
              <a:ea typeface="Times New Roman" charset="0"/>
              <a:cs typeface="Times New Roman" charset="0"/>
            </a:endParaRPr>
          </a:p>
        </p:txBody>
      </p:sp>
      <p:pic>
        <p:nvPicPr>
          <p:cNvPr id="317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26971" y="911200"/>
            <a:ext cx="5646940" cy="5078525"/>
          </a:xfrm>
        </p:spPr>
      </p:pic>
    </p:spTree>
    <p:extLst>
      <p:ext uri="{BB962C8B-B14F-4D97-AF65-F5344CB8AC3E}">
        <p14:creationId xmlns:p14="http://schemas.microsoft.com/office/powerpoint/2010/main" val="45042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tLang="x-none" b="1" dirty="0" smtClean="0">
                <a:solidFill>
                  <a:schemeClr val="tx2"/>
                </a:solidFill>
                <a:latin typeface="Times New Roman" charset="0"/>
                <a:ea typeface="Times New Roman" charset="0"/>
                <a:cs typeface="Times New Roman" charset="0"/>
              </a:rPr>
              <a:t>Observations at 1800 UTC 08 January</a:t>
            </a:r>
            <a:endParaRPr lang="en-US" altLang="x-none" b="1" dirty="0">
              <a:solidFill>
                <a:schemeClr val="tx2"/>
              </a:solidFill>
              <a:latin typeface="Times New Roman" charset="0"/>
              <a:ea typeface="Times New Roman" charset="0"/>
              <a:cs typeface="Times New Roman" charset="0"/>
            </a:endParaRPr>
          </a:p>
        </p:txBody>
      </p:sp>
      <p:pic>
        <p:nvPicPr>
          <p:cNvPr id="38914" name="Content Placeholder 3" descr="portland.tiff"/>
          <p:cNvPicPr>
            <a:picLocks noGrp="1" noChangeAspect="1"/>
          </p:cNvPicPr>
          <p:nvPr>
            <p:ph idx="1"/>
          </p:nvPr>
        </p:nvPicPr>
        <p:blipFill>
          <a:blip r:embed="rId2">
            <a:extLst>
              <a:ext uri="{28A0092B-C50C-407E-A947-70E740481C1C}">
                <a14:useLocalDpi xmlns:a14="http://schemas.microsoft.com/office/drawing/2010/main" val="0"/>
              </a:ext>
            </a:extLst>
          </a:blip>
          <a:srcRect t="-977" b="-977"/>
          <a:stretch>
            <a:fillRect/>
          </a:stretch>
        </p:blipFill>
        <p:spPr/>
      </p:pic>
    </p:spTree>
    <p:extLst>
      <p:ext uri="{BB962C8B-B14F-4D97-AF65-F5344CB8AC3E}">
        <p14:creationId xmlns:p14="http://schemas.microsoft.com/office/powerpoint/2010/main" val="158082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6" y="307975"/>
            <a:ext cx="6475638" cy="464911"/>
          </a:xfrm>
        </p:spPr>
        <p:txBody>
          <a:bodyPr rtlCol="0">
            <a:normAutofit fontScale="90000"/>
          </a:bodyPr>
          <a:lstStyle/>
          <a:p>
            <a:pPr>
              <a:defRPr/>
            </a:pPr>
            <a:r>
              <a:rPr lang="en-US" b="1" dirty="0" smtClean="0">
                <a:solidFill>
                  <a:schemeClr val="tx2"/>
                </a:solidFill>
                <a:latin typeface="+mn-lt"/>
                <a:ea typeface="+mj-ea"/>
                <a:cs typeface="+mj-cs"/>
              </a:rPr>
              <a:t>UW WRF Too Warm</a:t>
            </a:r>
          </a:p>
        </p:txBody>
      </p:sp>
      <p:pic>
        <p:nvPicPr>
          <p:cNvPr id="39938" name="Picture 4" descr="tsfc2.18.std.gif"/>
          <p:cNvPicPr>
            <a:picLocks noChangeAspect="1"/>
          </p:cNvPicPr>
          <p:nvPr/>
        </p:nvPicPr>
        <p:blipFill rotWithShape="1">
          <a:blip r:embed="rId2">
            <a:extLst>
              <a:ext uri="{28A0092B-C50C-407E-A947-70E740481C1C}">
                <a14:useLocalDpi xmlns:a14="http://schemas.microsoft.com/office/drawing/2010/main" val="0"/>
              </a:ext>
            </a:extLst>
          </a:blip>
          <a:srcRect b="32416"/>
          <a:stretch/>
        </p:blipFill>
        <p:spPr bwMode="auto">
          <a:xfrm>
            <a:off x="2144145" y="918256"/>
            <a:ext cx="8393225" cy="567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450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519</Words>
  <Application>Microsoft Macintosh PowerPoint</Application>
  <PresentationFormat>Custom</PresentationFormat>
  <Paragraphs>77</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WRF Diffusion in Complex Terrain   Dealing with Overmixing Near Steep Terrain  </vt:lpstr>
      <vt:lpstr>With standard diffusion settings, WRF can produce too much vertical mixing near steep terrain</vt:lpstr>
      <vt:lpstr>Not the first to talk about these issues….</vt:lpstr>
      <vt:lpstr>Consider the Columbia River Gorge</vt:lpstr>
      <vt:lpstr>PowerPoint Presentation</vt:lpstr>
      <vt:lpstr>January 8, 2017, Portland (PDX)</vt:lpstr>
      <vt:lpstr>January 2017:  UW WRF was consistently too warm in the Gorge (and immediately downstream) with too little snow</vt:lpstr>
      <vt:lpstr>Observations at 1800 UTC 08 January</vt:lpstr>
      <vt:lpstr>UW WRF Too Warm</vt:lpstr>
      <vt:lpstr>Diagnosis:  Too Much Mixing in the Model</vt:lpstr>
      <vt:lpstr>WRF Diffusion 101</vt:lpstr>
      <vt:lpstr>diff_opt=0    No second order diffusion diff_opt=1 Diffusion along model surface diff_opt=2 Horizontal diffusion  Default is 1 and we had been using that based on stability issues that have now been fixed.</vt:lpstr>
      <vt:lpstr>Difference between diff_opt 1 and 2</vt:lpstr>
      <vt:lpstr>Difference between diff_opt 1 and 2</vt:lpstr>
      <vt:lpstr>Mixing along model surfaces can mix in the VERTICAL when model surface are tilted…as they are in  and near terrain</vt:lpstr>
      <vt:lpstr>WRF 6th Order Diffusion</vt:lpstr>
      <vt:lpstr>diff_6th_opt</vt:lpstr>
      <vt:lpstr>AGAIN, the default is mixing along model surfaces   But that can mix in the VERTICAL when model surfaces are tilted…as they are in and near terrain</vt:lpstr>
      <vt:lpstr>The University of Washington real-time modeling system included second order diffusion along model surfaces and 6th order diffusion  Could that have been a problem in the Columbia Gorge?  Let’s find out!</vt:lpstr>
      <vt:lpstr>Original</vt:lpstr>
      <vt:lpstr>Changing 2nd order to diffusion to horizontal</vt:lpstr>
      <vt:lpstr>Plus Remove 6th Order Diffusion!</vt:lpstr>
      <vt:lpstr>Model sounding in the western Gorge at Troutdale, OR</vt:lpstr>
      <vt:lpstr>PowerPoint Presentation</vt:lpstr>
      <vt:lpstr>PowerPoint Presentation</vt:lpstr>
      <vt:lpstr>Better Fog</vt:lpstr>
      <vt:lpstr>PowerPoint Presentation</vt:lpstr>
      <vt:lpstr>Surface Temperature Bias for 24h forecast valid January 08, 00 UTC  Original diffusion</vt:lpstr>
      <vt:lpstr>After changing 2nd order and eliminating 6th order</vt:lpstr>
      <vt:lpstr>Regional surface temperature changes  Original</vt:lpstr>
      <vt:lpstr>2nd order horizontal (subtle)</vt:lpstr>
      <vt:lpstr>Plus no 6th order  Note: cold air in narrow valleys</vt:lpstr>
      <vt:lpstr>Horizontal 2nd order and no 6th order diffusion is now operational in the UW real time system</vt:lpstr>
      <vt:lpstr>Bottom line:    Diffusion of both kinds (2nd order and 6th order) along model surfaces caused substantial and unrealistic vertical mixing in stable PBL situations.  In areas of terrain it is useful to use horizontal second order diffusion and to turn off 6th order diffusion.</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 Modeling Consortium</dc:title>
  <dc:creator>Cliff Mass</dc:creator>
  <cp:lastModifiedBy>Clifford Mass</cp:lastModifiedBy>
  <cp:revision>30</cp:revision>
  <dcterms:created xsi:type="dcterms:W3CDTF">2017-02-02T01:36:48Z</dcterms:created>
  <dcterms:modified xsi:type="dcterms:W3CDTF">2017-06-15T15:39:34Z</dcterms:modified>
</cp:coreProperties>
</file>